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61"/>
  </p:notesMasterIdLst>
  <p:handoutMasterIdLst>
    <p:handoutMasterId r:id="rId62"/>
  </p:handoutMasterIdLst>
  <p:sldIdLst>
    <p:sldId id="256" r:id="rId2"/>
    <p:sldId id="5701" r:id="rId3"/>
    <p:sldId id="5725" r:id="rId4"/>
    <p:sldId id="405" r:id="rId5"/>
    <p:sldId id="279" r:id="rId6"/>
    <p:sldId id="6340" r:id="rId7"/>
    <p:sldId id="6352" r:id="rId8"/>
    <p:sldId id="407" r:id="rId9"/>
    <p:sldId id="304" r:id="rId10"/>
    <p:sldId id="326" r:id="rId11"/>
    <p:sldId id="5651" r:id="rId12"/>
    <p:sldId id="328" r:id="rId13"/>
    <p:sldId id="5652" r:id="rId14"/>
    <p:sldId id="330" r:id="rId15"/>
    <p:sldId id="5653" r:id="rId16"/>
    <p:sldId id="332" r:id="rId17"/>
    <p:sldId id="5663" r:id="rId18"/>
    <p:sldId id="351" r:id="rId19"/>
    <p:sldId id="5572" r:id="rId20"/>
    <p:sldId id="6465" r:id="rId21"/>
    <p:sldId id="1072" r:id="rId22"/>
    <p:sldId id="6480" r:id="rId23"/>
    <p:sldId id="6481" r:id="rId24"/>
    <p:sldId id="6482" r:id="rId25"/>
    <p:sldId id="6519" r:id="rId26"/>
    <p:sldId id="6486" r:id="rId27"/>
    <p:sldId id="6483" r:id="rId28"/>
    <p:sldId id="6484" r:id="rId29"/>
    <p:sldId id="317" r:id="rId30"/>
    <p:sldId id="321" r:id="rId31"/>
    <p:sldId id="5670" r:id="rId32"/>
    <p:sldId id="322" r:id="rId33"/>
    <p:sldId id="325" r:id="rId34"/>
    <p:sldId id="5647" r:id="rId35"/>
    <p:sldId id="5671" r:id="rId36"/>
    <p:sldId id="1457" r:id="rId37"/>
    <p:sldId id="323" r:id="rId38"/>
    <p:sldId id="5265" r:id="rId39"/>
    <p:sldId id="6521" r:id="rId40"/>
    <p:sldId id="6520" r:id="rId41"/>
    <p:sldId id="1456" r:id="rId42"/>
    <p:sldId id="795" r:id="rId43"/>
    <p:sldId id="6506" r:id="rId44"/>
    <p:sldId id="6507" r:id="rId45"/>
    <p:sldId id="6522" r:id="rId46"/>
    <p:sldId id="2874" r:id="rId47"/>
    <p:sldId id="1588" r:id="rId48"/>
    <p:sldId id="6516" r:id="rId49"/>
    <p:sldId id="6517" r:id="rId50"/>
    <p:sldId id="5672" r:id="rId51"/>
    <p:sldId id="324" r:id="rId52"/>
    <p:sldId id="3822" r:id="rId53"/>
    <p:sldId id="3823" r:id="rId54"/>
    <p:sldId id="3824" r:id="rId55"/>
    <p:sldId id="6518" r:id="rId56"/>
    <p:sldId id="5673" r:id="rId57"/>
    <p:sldId id="5602" r:id="rId58"/>
    <p:sldId id="5674" r:id="rId59"/>
    <p:sldId id="5675" r:id="rId6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5" autoAdjust="0"/>
    <p:restoredTop sz="96327" autoAdjust="0"/>
  </p:normalViewPr>
  <p:slideViewPr>
    <p:cSldViewPr>
      <p:cViewPr varScale="1">
        <p:scale>
          <a:sx n="57" d="100"/>
          <a:sy n="57" d="100"/>
        </p:scale>
        <p:origin x="135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38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4B0ED1-CBE6-4161-BDBF-8BDF028832B5}"/>
              </a:ext>
            </a:extLst>
          </p:cNvPr>
          <p:cNvSpPr>
            <a:spLocks noGrp="1"/>
          </p:cNvSpPr>
          <p:nvPr>
            <p:ph type="ftr" sz="quarter" idx="2"/>
          </p:nvPr>
        </p:nvSpPr>
        <p:spPr>
          <a:xfrm>
            <a:off x="0" y="9120188"/>
            <a:ext cx="3170238" cy="481012"/>
          </a:xfrm>
          <a:prstGeom prst="rect">
            <a:avLst/>
          </a:prstGeom>
        </p:spPr>
        <p:txBody>
          <a:bodyPr vert="horz" lIns="96661" tIns="48331" rIns="96661" bIns="48331" rtlCol="0" anchor="b"/>
          <a:lstStyle>
            <a:lvl1pPr algn="l">
              <a:defRPr sz="1300" dirty="0">
                <a:latin typeface="Calibri" panose="020F0502020204030204" pitchFamily="34" charset="0"/>
                <a:cs typeface="Calibri" panose="020F0502020204030204" pitchFamily="34" charset="0"/>
              </a:defRPr>
            </a:lvl1pPr>
          </a:lstStyle>
          <a:p>
            <a:pPr>
              <a:defRPr/>
            </a:pPr>
            <a:r>
              <a:rPr lang="en-US"/>
              <a:t>Sugar Land Bible Church</a:t>
            </a:r>
          </a:p>
        </p:txBody>
      </p:sp>
      <p:sp>
        <p:nvSpPr>
          <p:cNvPr id="5" name="Slide Number Placeholder 4">
            <a:extLst>
              <a:ext uri="{FF2B5EF4-FFF2-40B4-BE49-F238E27FC236}">
                <a16:creationId xmlns:a16="http://schemas.microsoft.com/office/drawing/2014/main" id="{191E65DF-47E6-4F21-9CCD-1F6F4DA94AC4}"/>
              </a:ext>
            </a:extLst>
          </p:cNvPr>
          <p:cNvSpPr>
            <a:spLocks noGrp="1"/>
          </p:cNvSpPr>
          <p:nvPr>
            <p:ph type="sldNum" sz="quarter" idx="3"/>
          </p:nvPr>
        </p:nvSpPr>
        <p:spPr>
          <a:xfrm>
            <a:off x="4143375" y="9120188"/>
            <a:ext cx="3170238" cy="481012"/>
          </a:xfrm>
          <a:prstGeom prst="rect">
            <a:avLst/>
          </a:prstGeom>
        </p:spPr>
        <p:txBody>
          <a:bodyPr vert="horz" lIns="96661" tIns="48331" rIns="96661" bIns="48331" rtlCol="0" anchor="b"/>
          <a:lstStyle>
            <a:lvl1pPr algn="r">
              <a:defRPr sz="1300" smtClean="0"/>
            </a:lvl1pPr>
          </a:lstStyle>
          <a:p>
            <a:pPr>
              <a:defRPr/>
            </a:pPr>
            <a:fld id="{E5F9CD63-06A6-4459-BDCB-DEA0CAD18413}" type="slidenum">
              <a:rPr lang="en-US"/>
              <a:pPr>
                <a:defRPr/>
              </a:pPr>
              <a:t>‹#›</a:t>
            </a:fld>
            <a:endParaRPr lang="en-US"/>
          </a:p>
        </p:txBody>
      </p:sp>
      <p:sp>
        <p:nvSpPr>
          <p:cNvPr id="6" name="Header Placeholder 1">
            <a:extLst>
              <a:ext uri="{FF2B5EF4-FFF2-40B4-BE49-F238E27FC236}">
                <a16:creationId xmlns:a16="http://schemas.microsoft.com/office/drawing/2014/main" id="{1A53B7D8-0198-4E34-B878-990EC5856748}"/>
              </a:ext>
            </a:extLst>
          </p:cNvPr>
          <p:cNvSpPr>
            <a:spLocks noGrp="1"/>
          </p:cNvSpPr>
          <p:nvPr>
            <p:ph type="hdr" sz="quarter"/>
          </p:nvPr>
        </p:nvSpPr>
        <p:spPr>
          <a:xfrm>
            <a:off x="2211388" y="166688"/>
            <a:ext cx="3381375" cy="504825"/>
          </a:xfrm>
          <a:prstGeom prst="rect">
            <a:avLst/>
          </a:prstGeom>
        </p:spPr>
        <p:txBody>
          <a:bodyPr vert="horz" lIns="102166" tIns="51083" rIns="102166" bIns="51083" rtlCol="0"/>
          <a:lstStyle>
            <a:lvl1pPr algn="ctr">
              <a:defRPr sz="1400" dirty="0">
                <a:latin typeface="Calibri" panose="020F0502020204030204" pitchFamily="34" charset="0"/>
                <a:cs typeface="Calibri" panose="020F0502020204030204" pitchFamily="34" charset="0"/>
              </a:defRPr>
            </a:lvl1pPr>
          </a:lstStyle>
          <a:p>
            <a:pPr>
              <a:defRPr/>
            </a:pPr>
            <a:r>
              <a:rPr lang="en-US" dirty="0"/>
              <a:t>Dr. Andy Woods – 2 Peter 015</a:t>
            </a:r>
          </a:p>
          <a:p>
            <a:pPr>
              <a:defRPr/>
            </a:pPr>
            <a:r>
              <a:rPr lang="en-US" dirty="0"/>
              <a:t>04-29-2020</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D4CC02A1-7F3D-4E1B-8BCF-293A42A7CB0E}"/>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Calibri" panose="020F0502020204030204" pitchFamily="34" charset="0"/>
              </a:defRPr>
            </a:lvl1pPr>
          </a:lstStyle>
          <a:p>
            <a:pPr>
              <a:defRPr/>
            </a:pPr>
            <a:endParaRPr lang="en-US"/>
          </a:p>
        </p:txBody>
      </p:sp>
      <p:sp>
        <p:nvSpPr>
          <p:cNvPr id="88067" name="Rectangle 3">
            <a:extLst>
              <a:ext uri="{FF2B5EF4-FFF2-40B4-BE49-F238E27FC236}">
                <a16:creationId xmlns:a16="http://schemas.microsoft.com/office/drawing/2014/main" id="{DF2953DC-AAFE-4C13-A2A1-8333654930F8}"/>
              </a:ext>
            </a:extLst>
          </p:cNvPr>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Calibri" panose="020F0502020204030204" pitchFamily="34" charset="0"/>
              </a:defRPr>
            </a:lvl1pPr>
          </a:lstStyle>
          <a:p>
            <a:pPr>
              <a:defRPr/>
            </a:pPr>
            <a:fld id="{FDBEA049-136B-4CC2-9698-4F65AE0CB2F9}" type="datetimeFigureOut">
              <a:rPr lang="en-US"/>
              <a:pPr>
                <a:defRPr/>
              </a:pPr>
              <a:t>4/29/2020</a:t>
            </a:fld>
            <a:endParaRPr lang="en-US" dirty="0"/>
          </a:p>
        </p:txBody>
      </p:sp>
      <p:sp>
        <p:nvSpPr>
          <p:cNvPr id="3076" name="Rectangle 4">
            <a:extLst>
              <a:ext uri="{FF2B5EF4-FFF2-40B4-BE49-F238E27FC236}">
                <a16:creationId xmlns:a16="http://schemas.microsoft.com/office/drawing/2014/main" id="{B52E7196-9E8B-484E-BA79-A65D500EFF90}"/>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5">
            <a:extLst>
              <a:ext uri="{FF2B5EF4-FFF2-40B4-BE49-F238E27FC236}">
                <a16:creationId xmlns:a16="http://schemas.microsoft.com/office/drawing/2014/main" id="{BFA1ACDC-5CE9-4834-B06A-A03A68E47F80}"/>
              </a:ext>
            </a:extLst>
          </p:cNvPr>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88070" name="Rectangle 6">
            <a:extLst>
              <a:ext uri="{FF2B5EF4-FFF2-40B4-BE49-F238E27FC236}">
                <a16:creationId xmlns:a16="http://schemas.microsoft.com/office/drawing/2014/main" id="{F33FBF54-73BD-40EF-9449-070FA9D22EA1}"/>
              </a:ext>
            </a:extLst>
          </p:cNvPr>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Calibri" panose="020F0502020204030204" pitchFamily="34" charset="0"/>
              </a:defRPr>
            </a:lvl1pPr>
          </a:lstStyle>
          <a:p>
            <a:pPr>
              <a:defRPr/>
            </a:pPr>
            <a:endParaRPr lang="en-US"/>
          </a:p>
        </p:txBody>
      </p:sp>
      <p:sp>
        <p:nvSpPr>
          <p:cNvPr id="88071" name="Rectangle 7">
            <a:extLst>
              <a:ext uri="{FF2B5EF4-FFF2-40B4-BE49-F238E27FC236}">
                <a16:creationId xmlns:a16="http://schemas.microsoft.com/office/drawing/2014/main" id="{2C68375F-FB48-43B5-B2DC-4F060235399F}"/>
              </a:ext>
            </a:extLst>
          </p:cNvPr>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888B744C-CCA7-42F0-B026-54AA483E0A4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a:t>
            </a:fld>
            <a:endParaRPr lang="en-US" altLang="en-US" dirty="0"/>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2</a:t>
            </a:fld>
            <a:endParaRPr lang="en-US" altLang="en-US" dirty="0"/>
          </a:p>
        </p:txBody>
      </p:sp>
    </p:spTree>
    <p:extLst>
      <p:ext uri="{BB962C8B-B14F-4D97-AF65-F5344CB8AC3E}">
        <p14:creationId xmlns:p14="http://schemas.microsoft.com/office/powerpoint/2010/main" val="192980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3</a:t>
            </a:fld>
            <a:endParaRPr lang="en-US" altLang="en-US" dirty="0"/>
          </a:p>
        </p:txBody>
      </p:sp>
    </p:spTree>
    <p:extLst>
      <p:ext uri="{BB962C8B-B14F-4D97-AF65-F5344CB8AC3E}">
        <p14:creationId xmlns:p14="http://schemas.microsoft.com/office/powerpoint/2010/main" val="92522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4</a:t>
            </a:fld>
            <a:endParaRPr lang="en-US" altLang="en-US" dirty="0"/>
          </a:p>
        </p:txBody>
      </p:sp>
    </p:spTree>
    <p:extLst>
      <p:ext uri="{BB962C8B-B14F-4D97-AF65-F5344CB8AC3E}">
        <p14:creationId xmlns:p14="http://schemas.microsoft.com/office/powerpoint/2010/main" val="3484322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5</a:t>
            </a:fld>
            <a:endParaRPr lang="en-US" altLang="en-US" dirty="0"/>
          </a:p>
        </p:txBody>
      </p:sp>
    </p:spTree>
    <p:extLst>
      <p:ext uri="{BB962C8B-B14F-4D97-AF65-F5344CB8AC3E}">
        <p14:creationId xmlns:p14="http://schemas.microsoft.com/office/powerpoint/2010/main" val="2366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6</a:t>
            </a:fld>
            <a:endParaRPr lang="en-US" altLang="en-US" dirty="0"/>
          </a:p>
        </p:txBody>
      </p:sp>
    </p:spTree>
    <p:extLst>
      <p:ext uri="{BB962C8B-B14F-4D97-AF65-F5344CB8AC3E}">
        <p14:creationId xmlns:p14="http://schemas.microsoft.com/office/powerpoint/2010/main" val="60278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7</a:t>
            </a:fld>
            <a:endParaRPr lang="en-US" altLang="en-US" dirty="0"/>
          </a:p>
        </p:txBody>
      </p:sp>
    </p:spTree>
    <p:extLst>
      <p:ext uri="{BB962C8B-B14F-4D97-AF65-F5344CB8AC3E}">
        <p14:creationId xmlns:p14="http://schemas.microsoft.com/office/powerpoint/2010/main" val="2795032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57</a:t>
            </a:fld>
            <a:endParaRPr lang="en-US" altLang="en-US" dirty="0"/>
          </a:p>
        </p:txBody>
      </p:sp>
    </p:spTree>
    <p:extLst>
      <p:ext uri="{BB962C8B-B14F-4D97-AF65-F5344CB8AC3E}">
        <p14:creationId xmlns:p14="http://schemas.microsoft.com/office/powerpoint/2010/main" val="11654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550F614-E827-47BC-BE7B-BF8F97B141E9}"/>
              </a:ext>
            </a:extLst>
          </p:cNvPr>
          <p:cNvGrpSpPr>
            <a:grpSpLocks/>
          </p:cNvGrpSpPr>
          <p:nvPr/>
        </p:nvGrpSpPr>
        <p:grpSpPr bwMode="auto">
          <a:xfrm>
            <a:off x="0" y="0"/>
            <a:ext cx="1085850" cy="6854825"/>
            <a:chOff x="0" y="0"/>
            <a:chExt cx="684" cy="4318"/>
          </a:xfrm>
        </p:grpSpPr>
        <p:sp>
          <p:nvSpPr>
            <p:cNvPr id="5" name="Rectangle 3">
              <a:extLst>
                <a:ext uri="{FF2B5EF4-FFF2-40B4-BE49-F238E27FC236}">
                  <a16:creationId xmlns:a16="http://schemas.microsoft.com/office/drawing/2014/main" id="{30FCF259-2034-4054-87A9-5466F1842CF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7A0B702E-AB58-47CB-AEFE-F0E9EFED1F77}"/>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B96C0198-EF82-4699-A6BF-3BCEEAD0B3BA}"/>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8" name="Rectangle 6">
                <a:extLst>
                  <a:ext uri="{FF2B5EF4-FFF2-40B4-BE49-F238E27FC236}">
                    <a16:creationId xmlns:a16="http://schemas.microsoft.com/office/drawing/2014/main" id="{68B258B8-77B5-4C90-9CB2-83AD422CAEFC}"/>
                  </a:ext>
                </a:extLst>
              </p:cNvPr>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9" name="Rectangle 7">
                <a:extLst>
                  <a:ext uri="{FF2B5EF4-FFF2-40B4-BE49-F238E27FC236}">
                    <a16:creationId xmlns:a16="http://schemas.microsoft.com/office/drawing/2014/main" id="{25D18A30-99B6-4B90-8080-0DCE7AD088BB}"/>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 name="Rectangle 8">
                <a:extLst>
                  <a:ext uri="{FF2B5EF4-FFF2-40B4-BE49-F238E27FC236}">
                    <a16:creationId xmlns:a16="http://schemas.microsoft.com/office/drawing/2014/main" id="{E3F0ED99-912B-48B6-88A1-49FB6E588F17}"/>
                  </a:ext>
                </a:extLst>
              </p:cNvPr>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1" name="Rectangle 9">
                <a:extLst>
                  <a:ext uri="{FF2B5EF4-FFF2-40B4-BE49-F238E27FC236}">
                    <a16:creationId xmlns:a16="http://schemas.microsoft.com/office/drawing/2014/main" id="{0D390E92-210D-4BEE-91B2-904D8FEA65FA}"/>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2" name="Rectangle 10">
                <a:extLst>
                  <a:ext uri="{FF2B5EF4-FFF2-40B4-BE49-F238E27FC236}">
                    <a16:creationId xmlns:a16="http://schemas.microsoft.com/office/drawing/2014/main" id="{49E15023-916E-41CD-8863-67933193509A}"/>
                  </a:ext>
                </a:extLst>
              </p:cNvPr>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3" name="Rectangle 11">
                <a:extLst>
                  <a:ext uri="{FF2B5EF4-FFF2-40B4-BE49-F238E27FC236}">
                    <a16:creationId xmlns:a16="http://schemas.microsoft.com/office/drawing/2014/main" id="{E5CD53A4-3941-4379-8793-27BCED8DE6A4}"/>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4" name="Rectangle 12">
                <a:extLst>
                  <a:ext uri="{FF2B5EF4-FFF2-40B4-BE49-F238E27FC236}">
                    <a16:creationId xmlns:a16="http://schemas.microsoft.com/office/drawing/2014/main" id="{FB7D9E5C-2927-4EB8-A9DC-F47DC37AB022}"/>
                  </a:ext>
                </a:extLst>
              </p:cNvPr>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5" name="Rectangle 13">
                <a:extLst>
                  <a:ext uri="{FF2B5EF4-FFF2-40B4-BE49-F238E27FC236}">
                    <a16:creationId xmlns:a16="http://schemas.microsoft.com/office/drawing/2014/main" id="{3012B5F3-8679-42DB-B8DD-DAF0E316E88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6" name="Rectangle 14">
                <a:extLst>
                  <a:ext uri="{FF2B5EF4-FFF2-40B4-BE49-F238E27FC236}">
                    <a16:creationId xmlns:a16="http://schemas.microsoft.com/office/drawing/2014/main" id="{F7A7F273-C82E-4601-B808-05B4DADA2075}"/>
                  </a:ext>
                </a:extLst>
              </p:cNvPr>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7" name="Rectangle 15">
                <a:extLst>
                  <a:ext uri="{FF2B5EF4-FFF2-40B4-BE49-F238E27FC236}">
                    <a16:creationId xmlns:a16="http://schemas.microsoft.com/office/drawing/2014/main" id="{F90A35D3-1482-48E6-AE8A-A516F545C537}"/>
                  </a:ext>
                </a:extLst>
              </p:cNvPr>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8" name="Rectangle 16">
                <a:extLst>
                  <a:ext uri="{FF2B5EF4-FFF2-40B4-BE49-F238E27FC236}">
                    <a16:creationId xmlns:a16="http://schemas.microsoft.com/office/drawing/2014/main" id="{5A5B9A46-C7A1-4E7A-B091-A5DE83D0CD47}"/>
                  </a:ext>
                </a:extLst>
              </p:cNvPr>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9" name="Rectangle 17">
                <a:extLst>
                  <a:ext uri="{FF2B5EF4-FFF2-40B4-BE49-F238E27FC236}">
                    <a16:creationId xmlns:a16="http://schemas.microsoft.com/office/drawing/2014/main" id="{5762CC14-19E0-4833-B388-B5882C62541F}"/>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0" name="Rectangle 18">
                <a:extLst>
                  <a:ext uri="{FF2B5EF4-FFF2-40B4-BE49-F238E27FC236}">
                    <a16:creationId xmlns:a16="http://schemas.microsoft.com/office/drawing/2014/main" id="{B864788B-C4C6-4F44-87A5-50CB69764FB9}"/>
                  </a:ext>
                </a:extLst>
              </p:cNvPr>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1" name="Rectangle 19">
                <a:extLst>
                  <a:ext uri="{FF2B5EF4-FFF2-40B4-BE49-F238E27FC236}">
                    <a16:creationId xmlns:a16="http://schemas.microsoft.com/office/drawing/2014/main" id="{B20B36C5-7937-477E-A542-040BAD0031E9}"/>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2" name="Rectangle 20">
                <a:extLst>
                  <a:ext uri="{FF2B5EF4-FFF2-40B4-BE49-F238E27FC236}">
                    <a16:creationId xmlns:a16="http://schemas.microsoft.com/office/drawing/2014/main" id="{DBDF7278-9DBF-4A62-96F1-BF8BFDCA711D}"/>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3" name="Rectangle 21">
                <a:extLst>
                  <a:ext uri="{FF2B5EF4-FFF2-40B4-BE49-F238E27FC236}">
                    <a16:creationId xmlns:a16="http://schemas.microsoft.com/office/drawing/2014/main" id="{CCB0F6B9-BD25-4EF5-99A6-22146DEB46E1}"/>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4" name="Rectangle 22">
                <a:extLst>
                  <a:ext uri="{FF2B5EF4-FFF2-40B4-BE49-F238E27FC236}">
                    <a16:creationId xmlns:a16="http://schemas.microsoft.com/office/drawing/2014/main" id="{BAF2B939-090E-4706-832D-CDCD7611945A}"/>
                  </a:ext>
                </a:extLst>
              </p:cNvPr>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5" name="Rectangle 23">
                <a:extLst>
                  <a:ext uri="{FF2B5EF4-FFF2-40B4-BE49-F238E27FC236}">
                    <a16:creationId xmlns:a16="http://schemas.microsoft.com/office/drawing/2014/main" id="{EE35447C-DCB4-4A27-BF1B-85BBA2EF07C5}"/>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6" name="Rectangle 24">
                <a:extLst>
                  <a:ext uri="{FF2B5EF4-FFF2-40B4-BE49-F238E27FC236}">
                    <a16:creationId xmlns:a16="http://schemas.microsoft.com/office/drawing/2014/main" id="{1EA143CB-7011-46D8-802D-10275202B03C}"/>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7" name="Rectangle 25">
                <a:extLst>
                  <a:ext uri="{FF2B5EF4-FFF2-40B4-BE49-F238E27FC236}">
                    <a16:creationId xmlns:a16="http://schemas.microsoft.com/office/drawing/2014/main" id="{42D81E21-2C22-4719-B0B0-7DD5BC8C7EA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8" name="Rectangle 26">
                <a:extLst>
                  <a:ext uri="{FF2B5EF4-FFF2-40B4-BE49-F238E27FC236}">
                    <a16:creationId xmlns:a16="http://schemas.microsoft.com/office/drawing/2014/main" id="{A9B89494-BBED-48BA-B8E6-F94AE711EC22}"/>
                  </a:ext>
                </a:extLst>
              </p:cNvPr>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9" name="Rectangle 27">
                <a:extLst>
                  <a:ext uri="{FF2B5EF4-FFF2-40B4-BE49-F238E27FC236}">
                    <a16:creationId xmlns:a16="http://schemas.microsoft.com/office/drawing/2014/main" id="{85E3BD2D-6670-4E20-8310-32FADED73527}"/>
                  </a:ext>
                </a:extLst>
              </p:cNvPr>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0" name="Rectangle 28">
                <a:extLst>
                  <a:ext uri="{FF2B5EF4-FFF2-40B4-BE49-F238E27FC236}">
                    <a16:creationId xmlns:a16="http://schemas.microsoft.com/office/drawing/2014/main" id="{3A7937DE-86B9-4C84-B2D4-3A8DCA60CC23}"/>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1" name="Rectangle 29">
                <a:extLst>
                  <a:ext uri="{FF2B5EF4-FFF2-40B4-BE49-F238E27FC236}">
                    <a16:creationId xmlns:a16="http://schemas.microsoft.com/office/drawing/2014/main" id="{005E1689-0142-465E-B83E-57C2D7C1230F}"/>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2" name="Rectangle 30">
                <a:extLst>
                  <a:ext uri="{FF2B5EF4-FFF2-40B4-BE49-F238E27FC236}">
                    <a16:creationId xmlns:a16="http://schemas.microsoft.com/office/drawing/2014/main" id="{9CA664C4-FD59-4632-8900-E2594BFA945E}"/>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3" name="Rectangle 31">
                <a:extLst>
                  <a:ext uri="{FF2B5EF4-FFF2-40B4-BE49-F238E27FC236}">
                    <a16:creationId xmlns:a16="http://schemas.microsoft.com/office/drawing/2014/main" id="{06B3559C-A9B6-4066-854F-8C6CD5E25FA1}"/>
                  </a:ext>
                </a:extLst>
              </p:cNvPr>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4" name="Rectangle 32">
                <a:extLst>
                  <a:ext uri="{FF2B5EF4-FFF2-40B4-BE49-F238E27FC236}">
                    <a16:creationId xmlns:a16="http://schemas.microsoft.com/office/drawing/2014/main" id="{D73385C9-38B2-4183-AD49-601D82465A39}"/>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5" name="Rectangle 33">
                <a:extLst>
                  <a:ext uri="{FF2B5EF4-FFF2-40B4-BE49-F238E27FC236}">
                    <a16:creationId xmlns:a16="http://schemas.microsoft.com/office/drawing/2014/main" id="{B960A2CE-5D31-4A1C-9709-6F0AB3E466E7}"/>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grpSp>
      </p:grpSp>
      <p:sp>
        <p:nvSpPr>
          <p:cNvPr id="17442"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7443"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ABD1C9DA-0D4D-42CA-8D64-2AAF6FFCF032}"/>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C8203E26-996A-4927-9761-1FADE8C4185D}"/>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03CBEAB8-6F1E-405F-AAF9-7F7C033BE879}"/>
              </a:ext>
            </a:extLst>
          </p:cNvPr>
          <p:cNvSpPr>
            <a:spLocks noGrp="1" noChangeArrowheads="1"/>
          </p:cNvSpPr>
          <p:nvPr>
            <p:ph type="sldNum" sz="quarter" idx="12"/>
          </p:nvPr>
        </p:nvSpPr>
        <p:spPr/>
        <p:txBody>
          <a:bodyPr/>
          <a:lstStyle>
            <a:lvl1pPr>
              <a:defRPr>
                <a:solidFill>
                  <a:srgbClr val="FFFFFF"/>
                </a:solidFill>
              </a:defRPr>
            </a:lvl1pPr>
          </a:lstStyle>
          <a:p>
            <a:pPr>
              <a:defRPr/>
            </a:pPr>
            <a:fld id="{81F0FBF6-82F7-4760-B034-D77C3C4E42C1}" type="slidenum">
              <a:rPr lang="en-US" altLang="en-US"/>
              <a:pPr>
                <a:defRPr/>
              </a:pPr>
              <a:t>‹#›</a:t>
            </a:fld>
            <a:endParaRPr lang="en-US" altLang="en-US"/>
          </a:p>
        </p:txBody>
      </p:sp>
    </p:spTree>
    <p:extLst>
      <p:ext uri="{BB962C8B-B14F-4D97-AF65-F5344CB8AC3E}">
        <p14:creationId xmlns:p14="http://schemas.microsoft.com/office/powerpoint/2010/main" val="347127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3E0A8-1FEA-4B29-B445-AE9081ED9C02}"/>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2BFCFE5-64E5-4159-A5B4-8E335674179D}"/>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994406-043B-4B19-8AE9-988ACC96CBD9}"/>
              </a:ext>
            </a:extLst>
          </p:cNvPr>
          <p:cNvSpPr>
            <a:spLocks noGrp="1"/>
          </p:cNvSpPr>
          <p:nvPr>
            <p:ph type="sldNum" sz="quarter" idx="12"/>
          </p:nvPr>
        </p:nvSpPr>
        <p:spPr>
          <a:ln/>
        </p:spPr>
        <p:txBody>
          <a:bodyPr/>
          <a:lstStyle>
            <a:lvl1pPr>
              <a:defRPr/>
            </a:lvl1pPr>
          </a:lstStyle>
          <a:p>
            <a:pPr>
              <a:defRPr/>
            </a:pPr>
            <a:fld id="{F32FBB96-2CAF-4362-84E8-7C44026281F4}" type="slidenum">
              <a:rPr lang="en-US" altLang="en-US"/>
              <a:pPr>
                <a:defRPr/>
              </a:pPr>
              <a:t>‹#›</a:t>
            </a:fld>
            <a:endParaRPr lang="en-US" altLang="en-US" dirty="0"/>
          </a:p>
        </p:txBody>
      </p:sp>
    </p:spTree>
    <p:extLst>
      <p:ext uri="{BB962C8B-B14F-4D97-AF65-F5344CB8AC3E}">
        <p14:creationId xmlns:p14="http://schemas.microsoft.com/office/powerpoint/2010/main" val="171945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3B0C713-C718-4F6F-9A5E-B9ACE923D878}"/>
              </a:ext>
            </a:extLst>
          </p:cNvPr>
          <p:cNvSpPr>
            <a:spLocks noGrp="1"/>
          </p:cNvSpPr>
          <p:nvPr>
            <p:ph type="dt" sz="half" idx="10"/>
          </p:nvPr>
        </p:nvSpPr>
        <p:spPr>
          <a:ln/>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6D55F19-33E3-43DD-A16D-E7255A103E24}"/>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47F1BD-306A-4103-B9E7-05F17A4F30F2}"/>
              </a:ext>
            </a:extLst>
          </p:cNvPr>
          <p:cNvSpPr>
            <a:spLocks noGrp="1"/>
          </p:cNvSpPr>
          <p:nvPr>
            <p:ph type="sldNum" sz="quarter" idx="12"/>
          </p:nvPr>
        </p:nvSpPr>
        <p:spPr>
          <a:ln/>
        </p:spPr>
        <p:txBody>
          <a:bodyPr/>
          <a:lstStyle>
            <a:lvl1pPr>
              <a:defRPr/>
            </a:lvl1pPr>
          </a:lstStyle>
          <a:p>
            <a:pPr>
              <a:defRPr/>
            </a:pPr>
            <a:fld id="{761CD733-9455-4CFA-8FD5-E1E05E5B36B9}" type="slidenum">
              <a:rPr lang="en-US" altLang="en-US"/>
              <a:pPr>
                <a:defRPr/>
              </a:pPr>
              <a:t>‹#›</a:t>
            </a:fld>
            <a:endParaRPr lang="en-US" altLang="en-US" dirty="0"/>
          </a:p>
        </p:txBody>
      </p:sp>
    </p:spTree>
    <p:extLst>
      <p:ext uri="{BB962C8B-B14F-4D97-AF65-F5344CB8AC3E}">
        <p14:creationId xmlns:p14="http://schemas.microsoft.com/office/powerpoint/2010/main" val="221707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A7CBC6B6-6A9C-4D16-A76B-D6FE586BCA37}"/>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6AA322-D5EC-4ABD-BD33-EC5C84C28F25}"/>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B9756A-EBDD-4B32-93C4-1B9A6E613D1E}"/>
              </a:ext>
            </a:extLst>
          </p:cNvPr>
          <p:cNvSpPr>
            <a:spLocks noGrp="1"/>
          </p:cNvSpPr>
          <p:nvPr>
            <p:ph type="sldNum" sz="quarter" idx="12"/>
          </p:nvPr>
        </p:nvSpPr>
        <p:spPr>
          <a:ln/>
        </p:spPr>
        <p:txBody>
          <a:bodyPr/>
          <a:lstStyle>
            <a:lvl1pPr>
              <a:defRPr/>
            </a:lvl1pPr>
          </a:lstStyle>
          <a:p>
            <a:pPr>
              <a:defRPr/>
            </a:pPr>
            <a:fld id="{2EDB0633-5B89-4012-8380-D90D98B698EC}" type="slidenum">
              <a:rPr lang="en-US" altLang="en-US"/>
              <a:pPr>
                <a:defRPr/>
              </a:pPr>
              <a:t>‹#›</a:t>
            </a:fld>
            <a:endParaRPr lang="en-US" altLang="en-US" dirty="0"/>
          </a:p>
        </p:txBody>
      </p:sp>
    </p:spTree>
    <p:extLst>
      <p:ext uri="{BB962C8B-B14F-4D97-AF65-F5344CB8AC3E}">
        <p14:creationId xmlns:p14="http://schemas.microsoft.com/office/powerpoint/2010/main" val="39493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5256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84049787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4EE40A-A78A-4D11-8CD6-D606E9B1E385}"/>
              </a:ext>
            </a:extLst>
          </p:cNvPr>
          <p:cNvSpPr>
            <a:spLocks noGrp="1"/>
          </p:cNvSpPr>
          <p:nvPr>
            <p:ph type="dt" sz="half" idx="10"/>
          </p:nvPr>
        </p:nvSpPr>
        <p:spPr>
          <a:ln/>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7C173A5-B0C7-4807-948A-034AE6087D23}"/>
              </a:ext>
            </a:extLst>
          </p:cNvPr>
          <p:cNvSpPr>
            <a:spLocks noGrp="1"/>
          </p:cNvSpPr>
          <p:nvPr>
            <p:ph type="ftr" sz="quarter" idx="11"/>
          </p:nvPr>
        </p:nvSpPr>
        <p:spPr>
          <a:ln/>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2435986-04FE-449C-827F-85BE03B09DC0}"/>
              </a:ext>
            </a:extLst>
          </p:cNvPr>
          <p:cNvSpPr>
            <a:spLocks noGrp="1"/>
          </p:cNvSpPr>
          <p:nvPr>
            <p:ph type="sldNum" sz="quarter" idx="12"/>
          </p:nvPr>
        </p:nvSpPr>
        <p:spPr>
          <a:ln/>
        </p:spPr>
        <p:txBody>
          <a:bodyPr/>
          <a:lstStyle>
            <a:lvl1pPr>
              <a:defRPr/>
            </a:lvl1pPr>
          </a:lstStyle>
          <a:p>
            <a:pPr>
              <a:defRPr/>
            </a:pPr>
            <a:fld id="{CF84FDEC-11B3-4856-BCED-33CF9E9F1928}" type="slidenum">
              <a:rPr lang="en-US" altLang="en-US"/>
              <a:pPr>
                <a:defRPr/>
              </a:pPr>
              <a:t>‹#›</a:t>
            </a:fld>
            <a:endParaRPr lang="en-US" altLang="en-US" dirty="0"/>
          </a:p>
        </p:txBody>
      </p:sp>
    </p:spTree>
    <p:extLst>
      <p:ext uri="{BB962C8B-B14F-4D97-AF65-F5344CB8AC3E}">
        <p14:creationId xmlns:p14="http://schemas.microsoft.com/office/powerpoint/2010/main" val="97263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4">
            <a:extLst>
              <a:ext uri="{FF2B5EF4-FFF2-40B4-BE49-F238E27FC236}">
                <a16:creationId xmlns:a16="http://schemas.microsoft.com/office/drawing/2014/main" id="{F874D755-1183-40D3-B5A2-94754E8F1798}"/>
              </a:ext>
            </a:extLst>
          </p:cNvPr>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6422" name="Rectangle 38">
            <a:extLst>
              <a:ext uri="{FF2B5EF4-FFF2-40B4-BE49-F238E27FC236}">
                <a16:creationId xmlns:a16="http://schemas.microsoft.com/office/drawing/2014/main" id="{0D32768F-A5EF-4C81-98F2-3561FB9B4C2B}"/>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Date Placeholder 3">
            <a:extLst>
              <a:ext uri="{FF2B5EF4-FFF2-40B4-BE49-F238E27FC236}">
                <a16:creationId xmlns:a16="http://schemas.microsoft.com/office/drawing/2014/main" id="{0C5EB69E-4B1B-4251-B035-828539110E81}"/>
              </a:ext>
            </a:extLst>
          </p:cNvPr>
          <p:cNvSpPr>
            <a:spLocks noGrp="1"/>
          </p:cNvSpPr>
          <p:nvPr>
            <p:ph type="dt" sz="half" idx="2"/>
          </p:nvPr>
        </p:nvSpPr>
        <p:spPr bwMode="auto">
          <a:xfrm>
            <a:off x="1143000" y="624840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40" name="Footer Placeholder 4">
            <a:extLst>
              <a:ext uri="{FF2B5EF4-FFF2-40B4-BE49-F238E27FC236}">
                <a16:creationId xmlns:a16="http://schemas.microsoft.com/office/drawing/2014/main" id="{1FBB85C3-D141-494C-B040-FAFB5FBA4E31}"/>
              </a:ext>
            </a:extLst>
          </p:cNvPr>
          <p:cNvSpPr>
            <a:spLocks noGrp="1"/>
          </p:cNvSpPr>
          <p:nvPr>
            <p:ph type="ftr" sz="quarter" idx="3"/>
          </p:nvPr>
        </p:nvSpPr>
        <p:spPr bwMode="auto">
          <a:xfrm>
            <a:off x="3581400" y="624840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41" name="Slide Number Placeholder 5">
            <a:extLst>
              <a:ext uri="{FF2B5EF4-FFF2-40B4-BE49-F238E27FC236}">
                <a16:creationId xmlns:a16="http://schemas.microsoft.com/office/drawing/2014/main" id="{67D80AE9-DEA3-4EE7-86E0-76DE6F76F244}"/>
              </a:ext>
            </a:extLst>
          </p:cNvPr>
          <p:cNvSpPr>
            <a:spLocks noGrp="1"/>
          </p:cNvSpPr>
          <p:nvPr>
            <p:ph type="sldNum" sz="quarter" idx="4"/>
          </p:nvPr>
        </p:nvSpPr>
        <p:spPr bwMode="auto">
          <a:xfrm>
            <a:off x="7010400" y="624840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FA16C88E-948D-4B3E-91C5-437A0271C801}" type="slidenum">
              <a:rPr lang="en-US" altLang="en-US"/>
              <a:pPr>
                <a:defRPr/>
              </a:pPr>
              <a:t>‹#›</a:t>
            </a:fld>
            <a:endParaRPr lang="en-US" altLang="en-US" dirty="0"/>
          </a:p>
        </p:txBody>
      </p:sp>
    </p:spTree>
  </p:cSld>
  <p:clrMap bg1="dk2" tx1="lt1" bg2="dk1" tx2="lt2" accent1="accent1" accent2="accent2" accent3="accent3" accent4="accent4" accent5="accent5" accent6="accent6" hlink="hlink" folHlink="folHlink"/>
  <p:sldLayoutIdLst>
    <p:sldLayoutId id="2147483814" r:id="rId1"/>
    <p:sldLayoutId id="2147483810" r:id="rId2"/>
    <p:sldLayoutId id="2147483811" r:id="rId3"/>
    <p:sldLayoutId id="2147483812" r:id="rId4"/>
    <p:sldLayoutId id="2147483819" r:id="rId5"/>
    <p:sldLayoutId id="2147483820" r:id="rId6"/>
    <p:sldLayoutId id="2147483821" r:id="rId7"/>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44EDDF4A-5CD1-4A2A-8AA9-8BC4DAB01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0700" y="1524000"/>
            <a:ext cx="4302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a:extLst>
              <a:ext uri="{FF2B5EF4-FFF2-40B4-BE49-F238E27FC236}">
                <a16:creationId xmlns:a16="http://schemas.microsoft.com/office/drawing/2014/main" id="{133AEDA6-7BB4-4E79-AC14-04AB2C744DA1}"/>
              </a:ext>
            </a:extLst>
          </p:cNvPr>
          <p:cNvSpPr>
            <a:spLocks noGrp="1" noChangeArrowheads="1"/>
          </p:cNvSpPr>
          <p:nvPr>
            <p:ph type="ctrTitle"/>
          </p:nvPr>
        </p:nvSpPr>
        <p:spPr>
          <a:xfrm>
            <a:off x="228600" y="228600"/>
            <a:ext cx="8686800" cy="1143000"/>
          </a:xfrm>
        </p:spPr>
        <p:txBody>
          <a:bodyPr/>
          <a:lstStyle/>
          <a:p>
            <a:pPr eaLnBrk="1" hangingPunct="1"/>
            <a:r>
              <a:rPr lang="en-US" altLang="en-US" dirty="0">
                <a:effectLst>
                  <a:outerShdw blurRad="38100" dist="38100" dir="2700000" algn="tl">
                    <a:srgbClr val="000000">
                      <a:alpha val="43137"/>
                    </a:srgbClr>
                  </a:outerShdw>
                </a:effectLst>
              </a:rPr>
              <a:t>2 Peter</a:t>
            </a:r>
          </a:p>
        </p:txBody>
      </p:sp>
      <p:pic>
        <p:nvPicPr>
          <p:cNvPr id="5124" name="Picture 3">
            <a:extLst>
              <a:ext uri="{FF2B5EF4-FFF2-40B4-BE49-F238E27FC236}">
                <a16:creationId xmlns:a16="http://schemas.microsoft.com/office/drawing/2014/main" id="{5E274339-128C-478C-8B65-6EC57E34AFD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19200" y="5581650"/>
            <a:ext cx="787400" cy="1096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81773D73-C0CF-4879-94E9-8AF355CEE9EE}"/>
              </a:ext>
            </a:extLst>
          </p:cNvPr>
          <p:cNvSpPr txBox="1">
            <a:spLocks/>
          </p:cNvSpPr>
          <p:nvPr/>
        </p:nvSpPr>
        <p:spPr bwMode="auto">
          <a:xfrm>
            <a:off x="1914525" y="5486400"/>
            <a:ext cx="5314950"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a:t>
            </a:r>
            <a:r>
              <a:rPr lang="en-US" altLang="en-US" kern="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Andy Woods</a:t>
            </a:r>
            <a:endParaRPr lang="en-US" altLang="en-US"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Pastor – Sugar Land Bible Church</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President – Chafer Theological Seminary</a:t>
            </a:r>
            <a:endParaRPr lang="en-US" altLang="en-US" sz="2000" kern="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4FF4918-62FB-4572-9B0E-65324D03DDDF}"/>
              </a:ext>
            </a:extLst>
          </p:cNvPr>
          <p:cNvSpPr>
            <a:spLocks noGrp="1" noChangeArrowheads="1"/>
          </p:cNvSpPr>
          <p:nvPr>
            <p:ph type="title" idx="4294967295"/>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OVERVIEW OF 2 PETER 3:3-15</a:t>
            </a:r>
          </a:p>
        </p:txBody>
      </p:sp>
      <p:sp>
        <p:nvSpPr>
          <p:cNvPr id="82947" name="Rectangle 3">
            <a:extLst>
              <a:ext uri="{FF2B5EF4-FFF2-40B4-BE49-F238E27FC236}">
                <a16:creationId xmlns:a16="http://schemas.microsoft.com/office/drawing/2014/main" id="{0F9DEAD1-72E8-456A-9BB1-FA0BB3F1C471}"/>
              </a:ext>
            </a:extLst>
          </p:cNvPr>
          <p:cNvSpPr>
            <a:spLocks noGrp="1" noChangeArrowheads="1"/>
          </p:cNvSpPr>
          <p:nvPr>
            <p:ph type="body" idx="4294967295"/>
          </p:nvPr>
        </p:nvSpPr>
        <p:spPr>
          <a:xfrm>
            <a:off x="2286000" y="1946275"/>
            <a:ext cx="6503988" cy="3616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Heresy of the false teachers (v3-4)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Motive of the false teachers (v3-4)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Peter’s rebuttal (v5-10)</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Application (v11-15)</a:t>
            </a:r>
          </a:p>
        </p:txBody>
      </p:sp>
      <p:pic>
        <p:nvPicPr>
          <p:cNvPr id="82948" name="Picture 4" descr="j0193970">
            <a:extLst>
              <a:ext uri="{FF2B5EF4-FFF2-40B4-BE49-F238E27FC236}">
                <a16:creationId xmlns:a16="http://schemas.microsoft.com/office/drawing/2014/main" id="{0244D20E-46EF-4EE5-BA59-7B2DA72E16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4FF4918-62FB-4572-9B0E-65324D03DDDF}"/>
              </a:ext>
            </a:extLst>
          </p:cNvPr>
          <p:cNvSpPr>
            <a:spLocks noGrp="1" noChangeArrowheads="1"/>
          </p:cNvSpPr>
          <p:nvPr>
            <p:ph type="title" idx="4294967295"/>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OVERVIEW OF 2 PETER 3:3-15</a:t>
            </a:r>
          </a:p>
        </p:txBody>
      </p:sp>
      <p:sp>
        <p:nvSpPr>
          <p:cNvPr id="82947" name="Rectangle 3">
            <a:extLst>
              <a:ext uri="{FF2B5EF4-FFF2-40B4-BE49-F238E27FC236}">
                <a16:creationId xmlns:a16="http://schemas.microsoft.com/office/drawing/2014/main" id="{0F9DEAD1-72E8-456A-9BB1-FA0BB3F1C471}"/>
              </a:ext>
            </a:extLst>
          </p:cNvPr>
          <p:cNvSpPr>
            <a:spLocks noGrp="1" noChangeArrowheads="1"/>
          </p:cNvSpPr>
          <p:nvPr>
            <p:ph type="body" idx="4294967295"/>
          </p:nvPr>
        </p:nvSpPr>
        <p:spPr>
          <a:xfrm>
            <a:off x="2286000" y="1946275"/>
            <a:ext cx="6503988" cy="3616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Heresy of the false teachers (v3-4)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Motive of the false teachers (v3-4)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Peter’s rebuttal (v5-10)</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Application (v11-15)</a:t>
            </a:r>
          </a:p>
        </p:txBody>
      </p:sp>
      <p:pic>
        <p:nvPicPr>
          <p:cNvPr id="82948" name="Picture 4" descr="j0193970">
            <a:extLst>
              <a:ext uri="{FF2B5EF4-FFF2-40B4-BE49-F238E27FC236}">
                <a16:creationId xmlns:a16="http://schemas.microsoft.com/office/drawing/2014/main" id="{0244D20E-46EF-4EE5-BA59-7B2DA72E16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054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848E4126-FFD0-472E-A8F8-F5201B45EAEE}"/>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DOCTRINE OF FALSE TEACHERS</a:t>
            </a:r>
            <a:br>
              <a:rPr lang="en-US" altLang="en-US" sz="3600" dirty="0">
                <a:effectLst>
                  <a:outerShdw blurRad="38100" dist="38100" dir="2700000" algn="tl">
                    <a:srgbClr val="000000">
                      <a:alpha val="43137"/>
                    </a:srgbClr>
                  </a:outerShdw>
                </a:effectLst>
              </a:rPr>
            </a:br>
            <a:r>
              <a:rPr lang="en-US" altLang="en-US" sz="3600" dirty="0">
                <a:effectLst>
                  <a:outerShdw blurRad="38100" dist="38100" dir="2700000" algn="tl">
                    <a:srgbClr val="000000">
                      <a:alpha val="43137"/>
                    </a:srgbClr>
                  </a:outerShdw>
                </a:effectLst>
              </a:rPr>
              <a:t> </a:t>
            </a:r>
            <a:r>
              <a:rPr lang="en-US" altLang="en-US" sz="3200" dirty="0">
                <a:solidFill>
                  <a:schemeClr val="tx1"/>
                </a:solidFill>
                <a:effectLst>
                  <a:outerShdw blurRad="38100" dist="38100" dir="2700000" algn="tl">
                    <a:srgbClr val="000000">
                      <a:alpha val="43137"/>
                    </a:srgbClr>
                  </a:outerShdw>
                </a:effectLst>
              </a:rPr>
              <a:t>V.3-4</a:t>
            </a:r>
          </a:p>
        </p:txBody>
      </p:sp>
      <p:sp>
        <p:nvSpPr>
          <p:cNvPr id="84996" name="Rectangle 4">
            <a:extLst>
              <a:ext uri="{FF2B5EF4-FFF2-40B4-BE49-F238E27FC236}">
                <a16:creationId xmlns:a16="http://schemas.microsoft.com/office/drawing/2014/main" id="{412A3EE3-1917-4BBC-A4AE-DD8FF433D075}"/>
              </a:ext>
            </a:extLst>
          </p:cNvPr>
          <p:cNvSpPr>
            <a:spLocks noGrp="1" noChangeArrowheads="1"/>
          </p:cNvSpPr>
          <p:nvPr>
            <p:ph type="body" sz="half" idx="4294967295"/>
          </p:nvPr>
        </p:nvSpPr>
        <p:spPr>
          <a:xfrm>
            <a:off x="381000" y="1981200"/>
            <a:ext cx="4114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Deny 2</a:t>
            </a:r>
            <a:r>
              <a:rPr lang="en-US" alt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nd</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 Coming</a:t>
            </a:r>
          </a:p>
          <a:p>
            <a:pPr marL="914400" lvl="1" indent="-457200">
              <a:spcBef>
                <a:spcPts val="0"/>
              </a:spcBef>
              <a:spcAft>
                <a:spcPts val="3600"/>
              </a:spcAft>
              <a:defRPr/>
            </a:pPr>
            <a:r>
              <a:rPr lang="en-US" altLang="en-US" dirty="0">
                <a:effectLst>
                  <a:outerShdw blurRad="38100" dist="38100" dir="2700000" algn="tl">
                    <a:srgbClr val="000000">
                      <a:alpha val="43137"/>
                    </a:srgbClr>
                  </a:outerShdw>
                </a:effectLst>
              </a:rPr>
              <a:t>Scoffing</a:t>
            </a:r>
          </a:p>
          <a:p>
            <a:pPr marL="914400" lvl="1" indent="-457200">
              <a:spcBef>
                <a:spcPts val="0"/>
              </a:spcBef>
              <a:spcAft>
                <a:spcPts val="3600"/>
              </a:spcAft>
              <a:defRPr/>
            </a:pPr>
            <a:r>
              <a:rPr lang="en-US" altLang="en-US" dirty="0">
                <a:effectLst>
                  <a:outerShdw blurRad="38100" dist="38100" dir="2700000" algn="tl">
                    <a:srgbClr val="000000">
                      <a:alpha val="43137"/>
                    </a:srgbClr>
                  </a:outerShdw>
                </a:effectLst>
              </a:rPr>
              <a:t>Future tense</a:t>
            </a:r>
          </a:p>
        </p:txBody>
      </p:sp>
      <p:pic>
        <p:nvPicPr>
          <p:cNvPr id="4" name="Picture 3">
            <a:extLst>
              <a:ext uri="{FF2B5EF4-FFF2-40B4-BE49-F238E27FC236}">
                <a16:creationId xmlns:a16="http://schemas.microsoft.com/office/drawing/2014/main" id="{33F737B4-75AA-4500-AE96-A735770F7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7800" y="1828800"/>
            <a:ext cx="3200400" cy="3200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4FF4918-62FB-4572-9B0E-65324D03DDDF}"/>
              </a:ext>
            </a:extLst>
          </p:cNvPr>
          <p:cNvSpPr>
            <a:spLocks noGrp="1" noChangeArrowheads="1"/>
          </p:cNvSpPr>
          <p:nvPr>
            <p:ph type="title" idx="4294967295"/>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OVERVIEW OF 2 PETER 3:3-15</a:t>
            </a:r>
          </a:p>
        </p:txBody>
      </p:sp>
      <p:sp>
        <p:nvSpPr>
          <p:cNvPr id="82947" name="Rectangle 3">
            <a:extLst>
              <a:ext uri="{FF2B5EF4-FFF2-40B4-BE49-F238E27FC236}">
                <a16:creationId xmlns:a16="http://schemas.microsoft.com/office/drawing/2014/main" id="{0F9DEAD1-72E8-456A-9BB1-FA0BB3F1C471}"/>
              </a:ext>
            </a:extLst>
          </p:cNvPr>
          <p:cNvSpPr>
            <a:spLocks noGrp="1" noChangeArrowheads="1"/>
          </p:cNvSpPr>
          <p:nvPr>
            <p:ph type="body" idx="4294967295"/>
          </p:nvPr>
        </p:nvSpPr>
        <p:spPr>
          <a:xfrm>
            <a:off x="2286000" y="1946275"/>
            <a:ext cx="6503988" cy="3616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Heresy of the false teachers (v3-4)</a:t>
            </a:r>
          </a:p>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Motive of the false teachers (v3-4)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Peter’s rebuttal (v5-10)</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Application (v11-15)</a:t>
            </a:r>
          </a:p>
        </p:txBody>
      </p:sp>
      <p:pic>
        <p:nvPicPr>
          <p:cNvPr id="82948" name="Picture 4" descr="j0193970">
            <a:extLst>
              <a:ext uri="{FF2B5EF4-FFF2-40B4-BE49-F238E27FC236}">
                <a16:creationId xmlns:a16="http://schemas.microsoft.com/office/drawing/2014/main" id="{0244D20E-46EF-4EE5-BA59-7B2DA72E16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7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a:extLst>
              <a:ext uri="{FF2B5EF4-FFF2-40B4-BE49-F238E27FC236}">
                <a16:creationId xmlns:a16="http://schemas.microsoft.com/office/drawing/2014/main" id="{228BABED-8E85-466F-9A32-979D11A01A8F}"/>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MOTIVE OF FALSE TEACHERS </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rPr>
              <a:t>V.3-4</a:t>
            </a:r>
          </a:p>
        </p:txBody>
      </p:sp>
      <p:sp>
        <p:nvSpPr>
          <p:cNvPr id="87044" name="Rectangle 4">
            <a:extLst>
              <a:ext uri="{FF2B5EF4-FFF2-40B4-BE49-F238E27FC236}">
                <a16:creationId xmlns:a16="http://schemas.microsoft.com/office/drawing/2014/main" id="{C5CBE851-0750-478E-804D-793F12CDEA2A}"/>
              </a:ext>
            </a:extLst>
          </p:cNvPr>
          <p:cNvSpPr>
            <a:spLocks noGrp="1" noChangeArrowheads="1"/>
          </p:cNvSpPr>
          <p:nvPr>
            <p:ph type="body" sz="half" idx="4294967295"/>
          </p:nvPr>
        </p:nvSpPr>
        <p:spPr>
          <a:xfrm>
            <a:off x="381000" y="1981200"/>
            <a:ext cx="4495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Deny 2</a:t>
            </a:r>
            <a:r>
              <a:rPr lang="en-US" alt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nd</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 Coming</a:t>
            </a:r>
          </a:p>
          <a:p>
            <a:pPr marL="914400" lvl="1" indent="-457200">
              <a:spcBef>
                <a:spcPts val="0"/>
              </a:spcBef>
              <a:spcAft>
                <a:spcPts val="3600"/>
              </a:spcAft>
              <a:defRPr/>
            </a:pPr>
            <a:r>
              <a:rPr lang="en-US" altLang="en-US" dirty="0">
                <a:effectLst>
                  <a:outerShdw blurRad="38100" dist="38100" dir="2700000" algn="tl">
                    <a:srgbClr val="000000">
                      <a:alpha val="43137"/>
                    </a:srgbClr>
                  </a:outerShdw>
                </a:effectLst>
              </a:rPr>
              <a:t>Lust &amp; denial of judgment</a:t>
            </a:r>
          </a:p>
          <a:p>
            <a:pPr marL="914400" lvl="1" indent="-457200">
              <a:spcBef>
                <a:spcPts val="0"/>
              </a:spcBef>
              <a:spcAft>
                <a:spcPts val="3600"/>
              </a:spcAft>
              <a:defRPr/>
            </a:pPr>
            <a:r>
              <a:rPr lang="en-US" altLang="en-US" dirty="0">
                <a:effectLst>
                  <a:outerShdw blurRad="38100" dist="38100" dir="2700000" algn="tl">
                    <a:srgbClr val="000000">
                      <a:alpha val="43137"/>
                    </a:srgbClr>
                  </a:outerShdw>
                </a:effectLst>
              </a:rPr>
              <a:t>Uniformitarianism/ naturalism </a:t>
            </a:r>
          </a:p>
        </p:txBody>
      </p:sp>
      <p:pic>
        <p:nvPicPr>
          <p:cNvPr id="5" name="Picture 4">
            <a:extLst>
              <a:ext uri="{FF2B5EF4-FFF2-40B4-BE49-F238E27FC236}">
                <a16:creationId xmlns:a16="http://schemas.microsoft.com/office/drawing/2014/main" id="{2F7EF968-F24A-4C84-90CA-8E5D496680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7800" y="1828800"/>
            <a:ext cx="3200400" cy="3200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4FF4918-62FB-4572-9B0E-65324D03DDDF}"/>
              </a:ext>
            </a:extLst>
          </p:cNvPr>
          <p:cNvSpPr>
            <a:spLocks noGrp="1" noChangeArrowheads="1"/>
          </p:cNvSpPr>
          <p:nvPr>
            <p:ph type="title" idx="4294967295"/>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OVERVIEW OF 2 PETER 3:3-15</a:t>
            </a:r>
          </a:p>
        </p:txBody>
      </p:sp>
      <p:sp>
        <p:nvSpPr>
          <p:cNvPr id="82947" name="Rectangle 3">
            <a:extLst>
              <a:ext uri="{FF2B5EF4-FFF2-40B4-BE49-F238E27FC236}">
                <a16:creationId xmlns:a16="http://schemas.microsoft.com/office/drawing/2014/main" id="{0F9DEAD1-72E8-456A-9BB1-FA0BB3F1C471}"/>
              </a:ext>
            </a:extLst>
          </p:cNvPr>
          <p:cNvSpPr>
            <a:spLocks noGrp="1" noChangeArrowheads="1"/>
          </p:cNvSpPr>
          <p:nvPr>
            <p:ph type="body" idx="4294967295"/>
          </p:nvPr>
        </p:nvSpPr>
        <p:spPr>
          <a:xfrm>
            <a:off x="2286000" y="1946275"/>
            <a:ext cx="6503988" cy="3616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Heresy of the false teachers (v3-4)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Motive of the false teachers (v3-4)</a:t>
            </a:r>
          </a:p>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Peter’s rebuttal (v5-10)</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Application (v11-15)</a:t>
            </a:r>
          </a:p>
        </p:txBody>
      </p:sp>
      <p:pic>
        <p:nvPicPr>
          <p:cNvPr id="82948" name="Picture 4" descr="j0193970">
            <a:extLst>
              <a:ext uri="{FF2B5EF4-FFF2-40B4-BE49-F238E27FC236}">
                <a16:creationId xmlns:a16="http://schemas.microsoft.com/office/drawing/2014/main" id="{0244D20E-46EF-4EE5-BA59-7B2DA72E16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386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68812DC-425A-4155-9EE1-B5A2040ACB25}"/>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PETER’S REBUTTAL</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V.5-10</a:t>
            </a:r>
          </a:p>
        </p:txBody>
      </p:sp>
      <p:sp>
        <p:nvSpPr>
          <p:cNvPr id="89091" name="Rectangle 3">
            <a:extLst>
              <a:ext uri="{FF2B5EF4-FFF2-40B4-BE49-F238E27FC236}">
                <a16:creationId xmlns:a16="http://schemas.microsoft.com/office/drawing/2014/main" id="{FE1CF835-567F-4EF4-9C34-DEB6F90CA5EF}"/>
              </a:ext>
            </a:extLst>
          </p:cNvPr>
          <p:cNvSpPr>
            <a:spLocks noGrp="1" noChangeArrowheads="1"/>
          </p:cNvSpPr>
          <p:nvPr>
            <p:ph type="body" sz="half" idx="4294967295"/>
          </p:nvPr>
        </p:nvSpPr>
        <p:spPr>
          <a:xfrm>
            <a:off x="3886200" y="1752600"/>
            <a:ext cx="4343400" cy="4003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3600"/>
              </a:spcAft>
              <a:buFont typeface="Wingdings" panose="05000000000000000000" pitchFamily="2" charset="2"/>
              <a:buNone/>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Arguments from</a:t>
            </a:r>
            <a:r>
              <a:rPr lang="en-US" altLang="en-US" b="1" dirty="0">
                <a:solidFill>
                  <a:srgbClr val="FFFFCC"/>
                </a:solidFill>
                <a:effectLst>
                  <a:outerShdw blurRad="38100" dist="38100" dir="2700000" algn="tl">
                    <a:srgbClr val="000000">
                      <a:alpha val="43137"/>
                    </a:srgbClr>
                  </a:outerShdw>
                </a:effectLst>
                <a:cs typeface="Calibri" panose="020F0502020204030204" pitchFamily="34" charset="0"/>
              </a:rPr>
              <a:t>:</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History (5-7)</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Scripture (8)</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God’s character (9)</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Divine promise (10)</a:t>
            </a:r>
          </a:p>
        </p:txBody>
      </p:sp>
      <p:pic>
        <p:nvPicPr>
          <p:cNvPr id="89092" name="Picture 4" descr="j0275742">
            <a:extLst>
              <a:ext uri="{FF2B5EF4-FFF2-40B4-BE49-F238E27FC236}">
                <a16:creationId xmlns:a16="http://schemas.microsoft.com/office/drawing/2014/main" id="{5A6DC1DA-BFB5-4418-BD4E-FE39579194E7}"/>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914399" y="1905001"/>
            <a:ext cx="2096347" cy="36576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4FF4918-62FB-4572-9B0E-65324D03DDDF}"/>
              </a:ext>
            </a:extLst>
          </p:cNvPr>
          <p:cNvSpPr>
            <a:spLocks noGrp="1" noChangeArrowheads="1"/>
          </p:cNvSpPr>
          <p:nvPr>
            <p:ph type="title" idx="4294967295"/>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OVERVIEW OF 2 PETER 3:3-15</a:t>
            </a:r>
          </a:p>
        </p:txBody>
      </p:sp>
      <p:sp>
        <p:nvSpPr>
          <p:cNvPr id="82947" name="Rectangle 3">
            <a:extLst>
              <a:ext uri="{FF2B5EF4-FFF2-40B4-BE49-F238E27FC236}">
                <a16:creationId xmlns:a16="http://schemas.microsoft.com/office/drawing/2014/main" id="{0F9DEAD1-72E8-456A-9BB1-FA0BB3F1C471}"/>
              </a:ext>
            </a:extLst>
          </p:cNvPr>
          <p:cNvSpPr>
            <a:spLocks noGrp="1" noChangeArrowheads="1"/>
          </p:cNvSpPr>
          <p:nvPr>
            <p:ph type="body" idx="4294967295"/>
          </p:nvPr>
        </p:nvSpPr>
        <p:spPr>
          <a:xfrm>
            <a:off x="2286000" y="1946275"/>
            <a:ext cx="6503988" cy="3616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Heresy of the false teachers (v3-4)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Motive of the false teachers (v3-4)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Peter’s rebuttal (v5-10)</a:t>
            </a:r>
          </a:p>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Application (v11-15)</a:t>
            </a:r>
          </a:p>
        </p:txBody>
      </p:sp>
      <p:pic>
        <p:nvPicPr>
          <p:cNvPr id="82948" name="Picture 4" descr="j0193970">
            <a:extLst>
              <a:ext uri="{FF2B5EF4-FFF2-40B4-BE49-F238E27FC236}">
                <a16:creationId xmlns:a16="http://schemas.microsoft.com/office/drawing/2014/main" id="{0244D20E-46EF-4EE5-BA59-7B2DA72E16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755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4024E776-37A5-4D7F-9560-E71B2C5FCCE9}"/>
              </a:ext>
            </a:extLst>
          </p:cNvPr>
          <p:cNvSpPr>
            <a:spLocks noGrp="1" noChangeArrowheads="1"/>
          </p:cNvSpPr>
          <p:nvPr>
            <p:ph type="title"/>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BIBLICAL PROPHECY: IMPORTANCE</a:t>
            </a:r>
          </a:p>
        </p:txBody>
      </p:sp>
      <p:sp>
        <p:nvSpPr>
          <p:cNvPr id="50179" name="Rectangle 3">
            <a:extLst>
              <a:ext uri="{FF2B5EF4-FFF2-40B4-BE49-F238E27FC236}">
                <a16:creationId xmlns:a16="http://schemas.microsoft.com/office/drawing/2014/main" id="{25A4D6FA-2A5C-4442-A72B-43A56A443472}"/>
              </a:ext>
            </a:extLst>
          </p:cNvPr>
          <p:cNvSpPr>
            <a:spLocks noGrp="1" noChangeArrowheads="1"/>
          </p:cNvSpPr>
          <p:nvPr>
            <p:ph type="body" idx="1"/>
          </p:nvPr>
        </p:nvSpPr>
        <p:spPr>
          <a:xfrm>
            <a:off x="1600200" y="1371600"/>
            <a:ext cx="5943600" cy="2133600"/>
          </a:xfrm>
        </p:spPr>
        <p:txBody>
          <a:bodyPr/>
          <a:lstStyle/>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 27% of Scripture was prophetic at the time it was written</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 1:19</a:t>
            </a:r>
          </a:p>
        </p:txBody>
      </p:sp>
      <p:pic>
        <p:nvPicPr>
          <p:cNvPr id="111620" name="Picture 2" descr="https://encrypted-tbn0.gstatic.com/images?q=tbn:ANd9GcSin4M6uzTQl0aEvpqYZdAz8qKHG4K1SEelRztzkqBmiYlfKPXN9g">
            <a:extLst>
              <a:ext uri="{FF2B5EF4-FFF2-40B4-BE49-F238E27FC236}">
                <a16:creationId xmlns:a16="http://schemas.microsoft.com/office/drawing/2014/main" id="{B6585249-FD1C-4A55-8CD5-49DE85CA3D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9219" y="3657600"/>
            <a:ext cx="38655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buFontTx/>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pic>
        <p:nvPicPr>
          <p:cNvPr id="1026" name="Picture 2" descr="Image result for j. dwight pentecost"/>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1524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spTree>
    <p:extLst>
      <p:ext uri="{BB962C8B-B14F-4D97-AF65-F5344CB8AC3E}">
        <p14:creationId xmlns:p14="http://schemas.microsoft.com/office/powerpoint/2010/main" val="213305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2490B23-B21A-45FB-A5CD-A5F2CC3448D8}"/>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INTRODUCTORY MATTERS</a:t>
            </a:r>
          </a:p>
        </p:txBody>
      </p:sp>
      <p:sp>
        <p:nvSpPr>
          <p:cNvPr id="3075" name="Rectangle 3">
            <a:extLst>
              <a:ext uri="{FF2B5EF4-FFF2-40B4-BE49-F238E27FC236}">
                <a16:creationId xmlns:a16="http://schemas.microsoft.com/office/drawing/2014/main" id="{0934D181-665E-4915-95FB-A539E192D79F}"/>
              </a:ext>
            </a:extLst>
          </p:cNvPr>
          <p:cNvSpPr>
            <a:spLocks noGrp="1" noChangeArrowheads="1"/>
          </p:cNvSpPr>
          <p:nvPr>
            <p:ph sz="half" idx="1"/>
          </p:nvPr>
        </p:nvSpPr>
        <p:spPr>
          <a:xfrm>
            <a:off x="265440" y="1143000"/>
            <a:ext cx="7583160" cy="5334000"/>
          </a:xfrm>
        </p:spPr>
        <p:txBody>
          <a:bodyPr/>
          <a:lstStyle/>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Authorship: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Peter</a:t>
            </a:r>
          </a:p>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Biography: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Gospels &amp; Acts</a:t>
            </a:r>
          </a:p>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Date: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 64</a:t>
            </a:r>
          </a:p>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Recipients: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Regenerated, Asia Minor, Hebrews</a:t>
            </a:r>
          </a:p>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Place of writing: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Babylon</a:t>
            </a:r>
          </a:p>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Occasion for writing: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Incipient Gnosticism</a:t>
            </a:r>
          </a:p>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Purpose: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Insulation from false teaching</a:t>
            </a:r>
          </a:p>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Structure: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 parts</a:t>
            </a:r>
          </a:p>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Message: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Protection from false teachers</a:t>
            </a:r>
          </a:p>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cs typeface="Calibri" panose="020F0502020204030204" pitchFamily="34" charset="0"/>
              </a:rPr>
              <a:t>Unique characteristics: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Knowledge</a:t>
            </a:r>
          </a:p>
        </p:txBody>
      </p:sp>
      <p:pic>
        <p:nvPicPr>
          <p:cNvPr id="6148" name="Content Placeholder 6" descr="peter.jpg">
            <a:extLst>
              <a:ext uri="{FF2B5EF4-FFF2-40B4-BE49-F238E27FC236}">
                <a16:creationId xmlns:a16="http://schemas.microsoft.com/office/drawing/2014/main" id="{28A8FFEF-E4EE-40DE-A567-4179D8AEAFF0}"/>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8037839" y="1936750"/>
            <a:ext cx="837845" cy="2984500"/>
          </a:xfrm>
        </p:spPr>
      </p:pic>
    </p:spTree>
    <p:extLst>
      <p:ext uri="{BB962C8B-B14F-4D97-AF65-F5344CB8AC3E}">
        <p14:creationId xmlns:p14="http://schemas.microsoft.com/office/powerpoint/2010/main" val="280247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F90CC-6F37-4384-97DF-4D861D0457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782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1:19-21</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latin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until the day dawns and the morning star arises in your hearts. </a:t>
            </a:r>
            <a:r>
              <a:rPr lang="en-US" sz="3200" baseline="30000" dirty="0">
                <a:latin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200" baseline="30000" dirty="0">
                <a:latin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moved by the Holy Spirit spoke from God.”</a:t>
            </a:r>
            <a:endParaRPr lang="en-US" altLang="en-US" sz="32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98722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idx="4294967295"/>
          </p:nvPr>
        </p:nvSpPr>
        <p:spPr>
          <a:xfrm>
            <a:off x="0" y="228600"/>
            <a:ext cx="9144000" cy="1143000"/>
          </a:xfrm>
        </p:spPr>
        <p:txBody>
          <a:bodyPr/>
          <a:lstStyle/>
          <a:p>
            <a:pPr algn="ctr"/>
            <a:r>
              <a:rPr lang="en-US" sz="3600" dirty="0">
                <a:effectLst>
                  <a:outerShdw blurRad="38100" dist="38100" dir="2700000" algn="tl">
                    <a:srgbClr val="000000">
                      <a:alpha val="43137"/>
                    </a:srgbClr>
                  </a:outerShdw>
                </a:effectLst>
              </a:rPr>
              <a:t>AUTHORITY OF SCRIPTURE</a:t>
            </a:r>
            <a:br>
              <a:rPr lang="en-US"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V. 19</a:t>
            </a:r>
          </a:p>
        </p:txBody>
      </p:sp>
      <p:pic>
        <p:nvPicPr>
          <p:cNvPr id="3" name="Picture 2">
            <a:extLst>
              <a:ext uri="{FF2B5EF4-FFF2-40B4-BE49-F238E27FC236}">
                <a16:creationId xmlns:a16="http://schemas.microsoft.com/office/drawing/2014/main" id="{B9190FDF-0901-4DCF-A111-2AA36BF3B1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341" y="1892478"/>
            <a:ext cx="8925318" cy="382252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46FFD81-3455-4D93-B4A3-93EDEDF32E65}"/>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APPLICATION</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V. 11-15</a:t>
            </a:r>
          </a:p>
        </p:txBody>
      </p:sp>
      <p:sp>
        <p:nvSpPr>
          <p:cNvPr id="112643" name="Rectangle 3">
            <a:extLst>
              <a:ext uri="{FF2B5EF4-FFF2-40B4-BE49-F238E27FC236}">
                <a16:creationId xmlns:a16="http://schemas.microsoft.com/office/drawing/2014/main" id="{7BFB78A4-A7A3-4536-8912-2B64E7320622}"/>
              </a:ext>
            </a:extLst>
          </p:cNvPr>
          <p:cNvSpPr>
            <a:spLocks noGrp="1" noChangeArrowheads="1"/>
          </p:cNvSpPr>
          <p:nvPr>
            <p:ph type="body" sz="half" idx="4294967295"/>
          </p:nvPr>
        </p:nvSpPr>
        <p:spPr>
          <a:xfrm>
            <a:off x="228600" y="2098675"/>
            <a:ext cx="4343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Holy Living (11b, 14)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Evangelism (12)</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Hope (13)</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Patience (15)</a:t>
            </a:r>
          </a:p>
        </p:txBody>
      </p:sp>
      <p:pic>
        <p:nvPicPr>
          <p:cNvPr id="112644" name="Picture 4" descr="BD09145_">
            <a:extLst>
              <a:ext uri="{FF2B5EF4-FFF2-40B4-BE49-F238E27FC236}">
                <a16:creationId xmlns:a16="http://schemas.microsoft.com/office/drawing/2014/main" id="{29D90558-05A3-4E86-B04E-A5C9C1BA564B}"/>
              </a:ext>
            </a:extLst>
          </p:cNvPr>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4874195" y="2286000"/>
            <a:ext cx="3888805" cy="27432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46FFD81-3455-4D93-B4A3-93EDEDF32E65}"/>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APPLICATION</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V. 11-15</a:t>
            </a:r>
          </a:p>
        </p:txBody>
      </p:sp>
      <p:sp>
        <p:nvSpPr>
          <p:cNvPr id="112643" name="Rectangle 3">
            <a:extLst>
              <a:ext uri="{FF2B5EF4-FFF2-40B4-BE49-F238E27FC236}">
                <a16:creationId xmlns:a16="http://schemas.microsoft.com/office/drawing/2014/main" id="{7BFB78A4-A7A3-4536-8912-2B64E7320622}"/>
              </a:ext>
            </a:extLst>
          </p:cNvPr>
          <p:cNvSpPr>
            <a:spLocks noGrp="1" noChangeArrowheads="1"/>
          </p:cNvSpPr>
          <p:nvPr>
            <p:ph type="body" sz="half" idx="4294967295"/>
          </p:nvPr>
        </p:nvSpPr>
        <p:spPr>
          <a:xfrm>
            <a:off x="228600" y="2098675"/>
            <a:ext cx="4343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Holy Living (11b, 14)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Evangelism (12)</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Hope (13)</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Patience (15)</a:t>
            </a:r>
          </a:p>
        </p:txBody>
      </p:sp>
      <p:pic>
        <p:nvPicPr>
          <p:cNvPr id="112644" name="Picture 4" descr="BD09145_">
            <a:extLst>
              <a:ext uri="{FF2B5EF4-FFF2-40B4-BE49-F238E27FC236}">
                <a16:creationId xmlns:a16="http://schemas.microsoft.com/office/drawing/2014/main" id="{29D90558-05A3-4E86-B04E-A5C9C1BA564B}"/>
              </a:ext>
            </a:extLst>
          </p:cNvPr>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4874195" y="2286000"/>
            <a:ext cx="3888805" cy="2743200"/>
          </a:xfrm>
        </p:spPr>
      </p:pic>
    </p:spTree>
    <p:extLst>
      <p:ext uri="{BB962C8B-B14F-4D97-AF65-F5344CB8AC3E}">
        <p14:creationId xmlns:p14="http://schemas.microsoft.com/office/powerpoint/2010/main" val="3072668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46FFD81-3455-4D93-B4A3-93EDEDF32E65}"/>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APPLICATION</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V. 11-15</a:t>
            </a:r>
          </a:p>
        </p:txBody>
      </p:sp>
      <p:sp>
        <p:nvSpPr>
          <p:cNvPr id="112643" name="Rectangle 3">
            <a:extLst>
              <a:ext uri="{FF2B5EF4-FFF2-40B4-BE49-F238E27FC236}">
                <a16:creationId xmlns:a16="http://schemas.microsoft.com/office/drawing/2014/main" id="{7BFB78A4-A7A3-4536-8912-2B64E7320622}"/>
              </a:ext>
            </a:extLst>
          </p:cNvPr>
          <p:cNvSpPr>
            <a:spLocks noGrp="1" noChangeArrowheads="1"/>
          </p:cNvSpPr>
          <p:nvPr>
            <p:ph type="body" sz="half" idx="4294967295"/>
          </p:nvPr>
        </p:nvSpPr>
        <p:spPr>
          <a:xfrm>
            <a:off x="228600" y="2098675"/>
            <a:ext cx="4343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Holy Living (11b, 14)</a:t>
            </a:r>
          </a:p>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Evangelism (12)</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Hope (13)</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Patience (15)</a:t>
            </a:r>
          </a:p>
        </p:txBody>
      </p:sp>
      <p:pic>
        <p:nvPicPr>
          <p:cNvPr id="112644" name="Picture 4" descr="BD09145_">
            <a:extLst>
              <a:ext uri="{FF2B5EF4-FFF2-40B4-BE49-F238E27FC236}">
                <a16:creationId xmlns:a16="http://schemas.microsoft.com/office/drawing/2014/main" id="{29D90558-05A3-4E86-B04E-A5C9C1BA564B}"/>
              </a:ext>
            </a:extLst>
          </p:cNvPr>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4874195" y="2286000"/>
            <a:ext cx="3888805" cy="2743200"/>
          </a:xfrm>
        </p:spPr>
      </p:pic>
    </p:spTree>
    <p:extLst>
      <p:ext uri="{BB962C8B-B14F-4D97-AF65-F5344CB8AC3E}">
        <p14:creationId xmlns:p14="http://schemas.microsoft.com/office/powerpoint/2010/main" val="1329449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F90CC-6F37-4384-97DF-4D861D0457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89310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“looking for and </a:t>
            </a:r>
            <a:r>
              <a:rPr lang="en-US" sz="3400" b="1" u="sng" dirty="0">
                <a:solidFill>
                  <a:srgbClr val="FFFFCC"/>
                </a:solidFill>
                <a:latin typeface="Calibri" panose="020F0502020204030204" pitchFamily="34" charset="0"/>
                <a:cs typeface="Calibri" panose="020F0502020204030204" pitchFamily="34" charset="0"/>
              </a:rPr>
              <a:t>hastening</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speudō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coming of the day of God, because of which the heavens will be destroyed by burning, and the elements will melt with intense heat!.”</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543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F90CC-6F37-4384-97DF-4D861D0457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41632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partial hardening has happened to Israel until the </a:t>
            </a:r>
            <a:r>
              <a:rPr lang="en-US" sz="3400" b="1" u="sng" dirty="0">
                <a:solidFill>
                  <a:srgbClr val="FFFFCC"/>
                </a:solidFill>
                <a:latin typeface="Calibri" panose="020F0502020204030204" pitchFamily="34" charset="0"/>
                <a:cs typeface="Calibri" panose="020F0502020204030204" pitchFamily="34" charset="0"/>
              </a:rPr>
              <a:t>fullness of the Gentiles</a:t>
            </a:r>
            <a:r>
              <a:rPr lang="en-US" sz="3400" dirty="0">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come in.”</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304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46FFD81-3455-4D93-B4A3-93EDEDF32E65}"/>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APPLICATION</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V. 11-15</a:t>
            </a:r>
          </a:p>
        </p:txBody>
      </p:sp>
      <p:sp>
        <p:nvSpPr>
          <p:cNvPr id="112643" name="Rectangle 3">
            <a:extLst>
              <a:ext uri="{FF2B5EF4-FFF2-40B4-BE49-F238E27FC236}">
                <a16:creationId xmlns:a16="http://schemas.microsoft.com/office/drawing/2014/main" id="{7BFB78A4-A7A3-4536-8912-2B64E7320622}"/>
              </a:ext>
            </a:extLst>
          </p:cNvPr>
          <p:cNvSpPr>
            <a:spLocks noGrp="1" noChangeArrowheads="1"/>
          </p:cNvSpPr>
          <p:nvPr>
            <p:ph type="body" sz="half" idx="4294967295"/>
          </p:nvPr>
        </p:nvSpPr>
        <p:spPr>
          <a:xfrm>
            <a:off x="228600" y="2098675"/>
            <a:ext cx="4343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Holy Living (11b, 14)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Evangelism (12)</a:t>
            </a:r>
          </a:p>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Hope (13)</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Patience (15)</a:t>
            </a:r>
          </a:p>
        </p:txBody>
      </p:sp>
      <p:pic>
        <p:nvPicPr>
          <p:cNvPr id="112644" name="Picture 4" descr="BD09145_">
            <a:extLst>
              <a:ext uri="{FF2B5EF4-FFF2-40B4-BE49-F238E27FC236}">
                <a16:creationId xmlns:a16="http://schemas.microsoft.com/office/drawing/2014/main" id="{29D90558-05A3-4E86-B04E-A5C9C1BA564B}"/>
              </a:ext>
            </a:extLst>
          </p:cNvPr>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4874195" y="2286000"/>
            <a:ext cx="3888805" cy="2743200"/>
          </a:xfrm>
        </p:spPr>
      </p:pic>
    </p:spTree>
    <p:extLst>
      <p:ext uri="{BB962C8B-B14F-4D97-AF65-F5344CB8AC3E}">
        <p14:creationId xmlns:p14="http://schemas.microsoft.com/office/powerpoint/2010/main" val="323782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46FFD81-3455-4D93-B4A3-93EDEDF32E65}"/>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APPLICATION</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V. 11-15</a:t>
            </a:r>
          </a:p>
        </p:txBody>
      </p:sp>
      <p:sp>
        <p:nvSpPr>
          <p:cNvPr id="112643" name="Rectangle 3">
            <a:extLst>
              <a:ext uri="{FF2B5EF4-FFF2-40B4-BE49-F238E27FC236}">
                <a16:creationId xmlns:a16="http://schemas.microsoft.com/office/drawing/2014/main" id="{7BFB78A4-A7A3-4536-8912-2B64E7320622}"/>
              </a:ext>
            </a:extLst>
          </p:cNvPr>
          <p:cNvSpPr>
            <a:spLocks noGrp="1" noChangeArrowheads="1"/>
          </p:cNvSpPr>
          <p:nvPr>
            <p:ph type="body" sz="half" idx="4294967295"/>
          </p:nvPr>
        </p:nvSpPr>
        <p:spPr>
          <a:xfrm>
            <a:off x="228600" y="2098675"/>
            <a:ext cx="4343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Holy Living (11b, 14)</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Evangelism (12)</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Hope (13)</a:t>
            </a:r>
          </a:p>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Patience (15)</a:t>
            </a:r>
          </a:p>
        </p:txBody>
      </p:sp>
      <p:pic>
        <p:nvPicPr>
          <p:cNvPr id="112644" name="Picture 4" descr="BD09145_">
            <a:extLst>
              <a:ext uri="{FF2B5EF4-FFF2-40B4-BE49-F238E27FC236}">
                <a16:creationId xmlns:a16="http://schemas.microsoft.com/office/drawing/2014/main" id="{29D90558-05A3-4E86-B04E-A5C9C1BA564B}"/>
              </a:ext>
            </a:extLst>
          </p:cNvPr>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4874195" y="2286000"/>
            <a:ext cx="3888805" cy="2743200"/>
          </a:xfrm>
        </p:spPr>
      </p:pic>
    </p:spTree>
    <p:extLst>
      <p:ext uri="{BB962C8B-B14F-4D97-AF65-F5344CB8AC3E}">
        <p14:creationId xmlns:p14="http://schemas.microsoft.com/office/powerpoint/2010/main" val="1461265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B30092BB-71A1-4E3D-8B93-A5ABC5C5D615}"/>
              </a:ext>
            </a:extLst>
          </p:cNvPr>
          <p:cNvSpPr>
            <a:spLocks noGrp="1" noChangeArrowheads="1"/>
          </p:cNvSpPr>
          <p:nvPr>
            <p:ph type="ctr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THREE CONCLUDING EXHORTATIONS</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2 Peter 3:15-18</a:t>
            </a:r>
          </a:p>
        </p:txBody>
      </p:sp>
      <p:pic>
        <p:nvPicPr>
          <p:cNvPr id="3" name="Picture 2">
            <a:extLst>
              <a:ext uri="{FF2B5EF4-FFF2-40B4-BE49-F238E27FC236}">
                <a16:creationId xmlns:a16="http://schemas.microsoft.com/office/drawing/2014/main" id="{ED8E542D-661D-4955-9208-CDA6EE58EAD3}"/>
              </a:ext>
            </a:extLst>
          </p:cNvPr>
          <p:cNvPicPr>
            <a:picLocks noChangeAspect="1"/>
          </p:cNvPicPr>
          <p:nvPr/>
        </p:nvPicPr>
        <p:blipFill>
          <a:blip r:embed="rId2"/>
          <a:stretch>
            <a:fillRect/>
          </a:stretch>
        </p:blipFill>
        <p:spPr>
          <a:xfrm>
            <a:off x="380636" y="1892450"/>
            <a:ext cx="8382727" cy="41273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0ABA1E0-0EFC-4B8C-AEDE-00A8D5885344}"/>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STRUCTURE</a:t>
            </a:r>
          </a:p>
        </p:txBody>
      </p:sp>
      <p:sp>
        <p:nvSpPr>
          <p:cNvPr id="12291" name="Rectangle 3">
            <a:extLst>
              <a:ext uri="{FF2B5EF4-FFF2-40B4-BE49-F238E27FC236}">
                <a16:creationId xmlns:a16="http://schemas.microsoft.com/office/drawing/2014/main" id="{98652041-EC95-41E9-922B-DDA3E55D922C}"/>
              </a:ext>
            </a:extLst>
          </p:cNvPr>
          <p:cNvSpPr>
            <a:spLocks noGrp="1" noChangeArrowheads="1"/>
          </p:cNvSpPr>
          <p:nvPr>
            <p:ph type="body" idx="1"/>
          </p:nvPr>
        </p:nvSpPr>
        <p:spPr>
          <a:xfrm>
            <a:off x="2133600" y="1600200"/>
            <a:ext cx="6324600" cy="3657600"/>
          </a:xfrm>
        </p:spPr>
        <p:txBody>
          <a:bodyPr/>
          <a:lstStyle/>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1 – Call to maturity</a:t>
            </a:r>
          </a:p>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2 – Characteristics of false teachers</a:t>
            </a:r>
          </a:p>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3 – Doctrine of the false teachers (uniformitarianism)</a:t>
            </a:r>
          </a:p>
        </p:txBody>
      </p:sp>
      <p:pic>
        <p:nvPicPr>
          <p:cNvPr id="53252" name="Picture 4" descr="j0096349">
            <a:extLst>
              <a:ext uri="{FF2B5EF4-FFF2-40B4-BE49-F238E27FC236}">
                <a16:creationId xmlns:a16="http://schemas.microsoft.com/office/drawing/2014/main" id="{BD947639-A927-4C6A-AF04-AFF23082BC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075" y="1600200"/>
            <a:ext cx="1355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229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83F389A0-4AAD-48E1-B743-999BD022ABB5}"/>
              </a:ext>
            </a:extLst>
          </p:cNvPr>
          <p:cNvSpPr>
            <a:spLocks noGrp="1" noChangeArrowheads="1"/>
          </p:cNvSpPr>
          <p:nvPr>
            <p:ph type="title" idx="4294967295"/>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OVERVIEW 2 PETER 3:15-18</a:t>
            </a:r>
          </a:p>
        </p:txBody>
      </p:sp>
      <p:sp>
        <p:nvSpPr>
          <p:cNvPr id="120835" name="Rectangle 3">
            <a:extLst>
              <a:ext uri="{FF2B5EF4-FFF2-40B4-BE49-F238E27FC236}">
                <a16:creationId xmlns:a16="http://schemas.microsoft.com/office/drawing/2014/main" id="{5F644754-C1BA-43C2-BD37-0EE23332F9AF}"/>
              </a:ext>
            </a:extLst>
          </p:cNvPr>
          <p:cNvSpPr>
            <a:spLocks noGrp="1" noChangeArrowheads="1"/>
          </p:cNvSpPr>
          <p:nvPr>
            <p:ph type="body" idx="4294967295"/>
          </p:nvPr>
        </p:nvSpPr>
        <p:spPr>
          <a:xfrm>
            <a:off x="2590800" y="2057400"/>
            <a:ext cx="6351588"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Regard the grace of God (v15)</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Beware of false teachers (v16-17)</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Grow in Christ (v18)</a:t>
            </a:r>
          </a:p>
        </p:txBody>
      </p:sp>
      <p:pic>
        <p:nvPicPr>
          <p:cNvPr id="5" name="Picture 4" descr="j0193970">
            <a:extLst>
              <a:ext uri="{FF2B5EF4-FFF2-40B4-BE49-F238E27FC236}">
                <a16:creationId xmlns:a16="http://schemas.microsoft.com/office/drawing/2014/main" id="{A39DC629-761E-46BF-A205-DC4645B5A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83F389A0-4AAD-48E1-B743-999BD022ABB5}"/>
              </a:ext>
            </a:extLst>
          </p:cNvPr>
          <p:cNvSpPr>
            <a:spLocks noGrp="1" noChangeArrowheads="1"/>
          </p:cNvSpPr>
          <p:nvPr>
            <p:ph type="title" idx="4294967295"/>
          </p:nvPr>
        </p:nvSpPr>
        <p:spPr>
          <a:xfrm>
            <a:off x="685800" y="228600"/>
            <a:ext cx="7772400" cy="912223"/>
          </a:xfrm>
        </p:spPr>
        <p:txBody>
          <a:bodyPr/>
          <a:lstStyle/>
          <a:p>
            <a:pPr algn="ctr"/>
            <a:r>
              <a:rPr lang="en-US" altLang="en-US" sz="3600" dirty="0">
                <a:effectLst>
                  <a:outerShdw blurRad="38100" dist="38100" dir="2700000" algn="tl">
                    <a:srgbClr val="000000">
                      <a:alpha val="43137"/>
                    </a:srgbClr>
                  </a:outerShdw>
                </a:effectLst>
              </a:rPr>
              <a:t>OVERVIEW 2 PETER 3:15-18</a:t>
            </a:r>
          </a:p>
        </p:txBody>
      </p:sp>
      <p:sp>
        <p:nvSpPr>
          <p:cNvPr id="120835" name="Rectangle 3">
            <a:extLst>
              <a:ext uri="{FF2B5EF4-FFF2-40B4-BE49-F238E27FC236}">
                <a16:creationId xmlns:a16="http://schemas.microsoft.com/office/drawing/2014/main" id="{5F644754-C1BA-43C2-BD37-0EE23332F9AF}"/>
              </a:ext>
            </a:extLst>
          </p:cNvPr>
          <p:cNvSpPr>
            <a:spLocks noGrp="1" noChangeArrowheads="1"/>
          </p:cNvSpPr>
          <p:nvPr>
            <p:ph type="body" idx="4294967295"/>
          </p:nvPr>
        </p:nvSpPr>
        <p:spPr>
          <a:xfrm>
            <a:off x="2590800" y="2057400"/>
            <a:ext cx="6351588"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Regard the grace of God (v15)</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Beware of false teachers (v16-17)</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Grow in Christ (v18)</a:t>
            </a:r>
          </a:p>
        </p:txBody>
      </p:sp>
      <p:pic>
        <p:nvPicPr>
          <p:cNvPr id="5" name="Picture 4" descr="j0193970">
            <a:extLst>
              <a:ext uri="{FF2B5EF4-FFF2-40B4-BE49-F238E27FC236}">
                <a16:creationId xmlns:a16="http://schemas.microsoft.com/office/drawing/2014/main" id="{A39DC629-761E-46BF-A205-DC4645B5A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489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E3E6F319-E63B-4A1B-9D88-CF9805B291FF}"/>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REGARD THE GRACE OF GOD </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(3:15)</a:t>
            </a:r>
          </a:p>
        </p:txBody>
      </p:sp>
      <p:sp>
        <p:nvSpPr>
          <p:cNvPr id="122883" name="Rectangle 3">
            <a:extLst>
              <a:ext uri="{FF2B5EF4-FFF2-40B4-BE49-F238E27FC236}">
                <a16:creationId xmlns:a16="http://schemas.microsoft.com/office/drawing/2014/main" id="{4556C37B-B90C-47DD-9B82-9C5AF2ADF0B1}"/>
              </a:ext>
            </a:extLst>
          </p:cNvPr>
          <p:cNvSpPr>
            <a:spLocks noGrp="1" noChangeArrowheads="1"/>
          </p:cNvSpPr>
          <p:nvPr>
            <p:ph type="body" idx="4294967295"/>
          </p:nvPr>
        </p:nvSpPr>
        <p:spPr>
          <a:xfrm>
            <a:off x="851694" y="2116138"/>
            <a:ext cx="7440612" cy="262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2 Pet 3:9</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Paul as an example of God’s grace</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God even used Paul to author Scripture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41276" y="228600"/>
            <a:ext cx="886144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5334000" y="1371600"/>
            <a:ext cx="3276600" cy="2057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CF153-62BE-4F20-9EB5-A40BD12A11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5181600"/>
          </a:xfrm>
        </p:spPr>
        <p:txBody>
          <a:bodyPr/>
          <a:lstStyle/>
          <a:p>
            <a:pPr marL="0" indent="0" algn="ctr">
              <a:spcBef>
                <a:spcPts val="0"/>
              </a:spcBef>
              <a:spcAft>
                <a:spcPts val="1200"/>
              </a:spcAft>
              <a:buNone/>
              <a:defRPr/>
            </a:pPr>
            <a:r>
              <a:rPr lang="en-US" sz="4000" kern="1200" dirty="0">
                <a:solidFill>
                  <a:schemeClr val="tx2"/>
                </a:solidFill>
                <a:effectLst>
                  <a:outerShdw blurRad="38100" dist="38100" dir="2700000" algn="tl">
                    <a:srgbClr val="000000">
                      <a:alpha val="43137"/>
                    </a:srgbClr>
                  </a:outerShdw>
                </a:effectLst>
                <a:ea typeface="+mj-ea"/>
                <a:cs typeface="+mj-cs"/>
              </a:rPr>
              <a:t>Acts 8:3-4; 11:19</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rPr>
              <a:t>3 </a:t>
            </a:r>
            <a:r>
              <a:rPr lang="en-US" dirty="0">
                <a:effectLst>
                  <a:outerShdw blurRad="38100" dist="38100" dir="2700000" algn="tl">
                    <a:srgbClr val="000000">
                      <a:alpha val="43137"/>
                    </a:srgbClr>
                  </a:outerShdw>
                </a:effectLst>
              </a:rPr>
              <a:t>But </a:t>
            </a:r>
            <a:r>
              <a:rPr lang="en-US" b="1" u="sng" dirty="0">
                <a:solidFill>
                  <a:srgbClr val="FFFFCC"/>
                </a:solidFill>
                <a:effectLst>
                  <a:outerShdw blurRad="38100" dist="38100" dir="2700000" algn="tl">
                    <a:srgbClr val="000000">
                      <a:alpha val="43137"/>
                    </a:srgbClr>
                  </a:outerShdw>
                </a:effectLst>
              </a:rPr>
              <a:t>Saul</a:t>
            </a:r>
            <a:r>
              <a:rPr lang="en-US" dirty="0">
                <a:effectLst>
                  <a:outerShdw blurRad="38100" dist="38100" dir="2700000" algn="tl">
                    <a:srgbClr val="000000">
                      <a:alpha val="43137"/>
                    </a:srgbClr>
                  </a:outerShdw>
                </a:effectLst>
              </a:rPr>
              <a:t> began ravaging the church, entering house after house, and dragging off men and women, he would put them in prison. </a:t>
            </a:r>
            <a:r>
              <a:rPr lang="en-US" baseline="30000" dirty="0">
                <a:effectLst/>
              </a:rPr>
              <a:t>4</a:t>
            </a:r>
            <a:r>
              <a:rPr lang="en-US" dirty="0">
                <a:effectLst>
                  <a:outerShdw blurRad="38100" dist="38100" dir="2700000" algn="tl">
                    <a:srgbClr val="000000">
                      <a:alpha val="43137"/>
                    </a:srgbClr>
                  </a:outerShdw>
                </a:effectLst>
              </a:rPr>
              <a:t> Therefore, those who had been </a:t>
            </a:r>
            <a:r>
              <a:rPr lang="en-US" b="1" u="sng" dirty="0">
                <a:solidFill>
                  <a:srgbClr val="FFFFCC"/>
                </a:solidFill>
                <a:effectLst>
                  <a:outerShdw blurRad="38100" dist="38100" dir="2700000" algn="tl">
                    <a:srgbClr val="000000">
                      <a:alpha val="43137"/>
                    </a:srgbClr>
                  </a:outerShdw>
                </a:effectLst>
              </a:rPr>
              <a:t>scattered</a:t>
            </a:r>
            <a:r>
              <a:rPr lang="en-US" dirty="0">
                <a:effectLst>
                  <a:outerShdw blurRad="38100" dist="38100" dir="2700000" algn="tl">
                    <a:srgbClr val="000000">
                      <a:alpha val="43137"/>
                    </a:srgbClr>
                  </a:outerShdw>
                </a:effectLst>
              </a:rPr>
              <a:t> went about preaching the word…</a:t>
            </a:r>
            <a:r>
              <a:rPr lang="en-US" baseline="30000" dirty="0">
                <a:effectLst/>
              </a:rPr>
              <a:t>19 </a:t>
            </a:r>
            <a:r>
              <a:rPr lang="en-US" dirty="0">
                <a:effectLst>
                  <a:outerShdw blurRad="38100" dist="38100" dir="2700000" algn="tl">
                    <a:srgbClr val="000000">
                      <a:alpha val="43137"/>
                    </a:srgbClr>
                  </a:outerShdw>
                </a:effectLst>
              </a:rPr>
              <a:t>So then those who were </a:t>
            </a:r>
            <a:r>
              <a:rPr lang="en-US" b="1" u="sng" dirty="0">
                <a:solidFill>
                  <a:srgbClr val="FFFFCC"/>
                </a:solidFill>
                <a:effectLst>
                  <a:outerShdw blurRad="38100" dist="38100" dir="2700000" algn="tl">
                    <a:srgbClr val="000000">
                      <a:alpha val="43137"/>
                    </a:srgbClr>
                  </a:outerShdw>
                </a:effectLst>
              </a:rPr>
              <a:t>scattered</a:t>
            </a:r>
            <a:r>
              <a:rPr lang="en-US"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16675802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83F389A0-4AAD-48E1-B743-999BD022ABB5}"/>
              </a:ext>
            </a:extLst>
          </p:cNvPr>
          <p:cNvSpPr>
            <a:spLocks noGrp="1" noChangeArrowheads="1"/>
          </p:cNvSpPr>
          <p:nvPr>
            <p:ph type="title" idx="4294967295"/>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OVERVIEW 2 PETER 3:15-18</a:t>
            </a:r>
          </a:p>
        </p:txBody>
      </p:sp>
      <p:sp>
        <p:nvSpPr>
          <p:cNvPr id="120835" name="Rectangle 3">
            <a:extLst>
              <a:ext uri="{FF2B5EF4-FFF2-40B4-BE49-F238E27FC236}">
                <a16:creationId xmlns:a16="http://schemas.microsoft.com/office/drawing/2014/main" id="{5F644754-C1BA-43C2-BD37-0EE23332F9AF}"/>
              </a:ext>
            </a:extLst>
          </p:cNvPr>
          <p:cNvSpPr>
            <a:spLocks noGrp="1" noChangeArrowheads="1"/>
          </p:cNvSpPr>
          <p:nvPr>
            <p:ph type="body" idx="4294967295"/>
          </p:nvPr>
        </p:nvSpPr>
        <p:spPr>
          <a:xfrm>
            <a:off x="2590800" y="2057400"/>
            <a:ext cx="6351588"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Regard the grace of God (v15)</a:t>
            </a:r>
          </a:p>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Beware of false teachers (v16-17)</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Grow in Christ (v18)</a:t>
            </a:r>
          </a:p>
        </p:txBody>
      </p:sp>
      <p:pic>
        <p:nvPicPr>
          <p:cNvPr id="5" name="Picture 4" descr="j0193970">
            <a:extLst>
              <a:ext uri="{FF2B5EF4-FFF2-40B4-BE49-F238E27FC236}">
                <a16:creationId xmlns:a16="http://schemas.microsoft.com/office/drawing/2014/main" id="{A39DC629-761E-46BF-A205-DC4645B5A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590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6B228-36A4-4B3D-8768-E17219C5A5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3:16-17</a:t>
            </a:r>
          </a:p>
          <a:p>
            <a:pPr algn="just" eaLnBrk="1" fontAlgn="auto" hangingPunct="1">
              <a:spcBef>
                <a:spcPts val="0"/>
              </a:spcBef>
              <a:spcAft>
                <a:spcPts val="0"/>
              </a:spcAft>
              <a:defRPr/>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also in all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letters, speaking in them of these things, in which are some things hard to understand, which the untaught and unstable distort, as they do also the rest of the Scriptures, to their own destruction.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therefore, beloved, knowing this beforehand, be on your guard so that you are not carried away by the error of unprincipled men and fall from your own steadfastness.”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68327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E40FDD9-7E91-4FAB-973F-95C52DD2984E}"/>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BEWARE OF FALSE TEACHERS </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(3:16-17)</a:t>
            </a:r>
          </a:p>
        </p:txBody>
      </p:sp>
      <p:sp>
        <p:nvSpPr>
          <p:cNvPr id="124931" name="Rectangle 3">
            <a:extLst>
              <a:ext uri="{FF2B5EF4-FFF2-40B4-BE49-F238E27FC236}">
                <a16:creationId xmlns:a16="http://schemas.microsoft.com/office/drawing/2014/main" id="{72A57BCF-6183-48CC-B2EA-D1B07725DF4A}"/>
              </a:ext>
            </a:extLst>
          </p:cNvPr>
          <p:cNvSpPr>
            <a:spLocks noGrp="1" noChangeArrowheads="1"/>
          </p:cNvSpPr>
          <p:nvPr>
            <p:ph type="body" idx="4294967295"/>
          </p:nvPr>
        </p:nvSpPr>
        <p:spPr>
          <a:xfrm>
            <a:off x="927894" y="1905000"/>
            <a:ext cx="7288212"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Paul’s writings have given false teachers an opportunity</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Rev 22:18-19</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“Fall from your own steadfastness”?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9144000" cy="6857999"/>
          </a:xfrm>
          <a:prstGeom prst="rect">
            <a:avLst/>
          </a:prstGeom>
        </p:spPr>
      </p:pic>
      <p:sp>
        <p:nvSpPr>
          <p:cNvPr id="134147" name="Rectangle 1"/>
          <p:cNvSpPr>
            <a:spLocks noChangeArrowheads="1"/>
          </p:cNvSpPr>
          <p:nvPr/>
        </p:nvSpPr>
        <p:spPr bwMode="auto">
          <a:xfrm>
            <a:off x="0" y="0"/>
            <a:ext cx="91440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I had been entrusted with the gospel to the uncircumcised,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as Peter had been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who effectually worked for Peter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apostleship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effectually worked for me also to the Gentiles).”</a:t>
            </a:r>
          </a:p>
        </p:txBody>
      </p:sp>
    </p:spTree>
    <p:extLst>
      <p:ext uri="{BB962C8B-B14F-4D97-AF65-F5344CB8AC3E}">
        <p14:creationId xmlns:p14="http://schemas.microsoft.com/office/powerpoint/2010/main" val="15369050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6B228-36A4-4B3D-8768-E17219C5A5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3:16-17</a:t>
            </a:r>
          </a:p>
          <a:p>
            <a:pPr algn="just" eaLnBrk="1" fontAlgn="auto" hangingPunct="1">
              <a:spcBef>
                <a:spcPts val="0"/>
              </a:spcBef>
              <a:spcAft>
                <a:spcPts val="0"/>
              </a:spcAft>
              <a:defRPr/>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also in all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letters, speaking in them of these things, in which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things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understand, which the untaught and unstable distort, as they do also the rest of the Scriptures, to their own destruction.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therefore, beloved, knowing this beforehand, be on your guard so that you are not carried away by the error of unprincipled men and fall from your own steadfastness.”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104289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0ABA1E0-0EFC-4B8C-AEDE-00A8D5885344}"/>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STRUCTURE</a:t>
            </a:r>
          </a:p>
        </p:txBody>
      </p:sp>
      <p:sp>
        <p:nvSpPr>
          <p:cNvPr id="12291" name="Rectangle 3">
            <a:extLst>
              <a:ext uri="{FF2B5EF4-FFF2-40B4-BE49-F238E27FC236}">
                <a16:creationId xmlns:a16="http://schemas.microsoft.com/office/drawing/2014/main" id="{98652041-EC95-41E9-922B-DDA3E55D922C}"/>
              </a:ext>
            </a:extLst>
          </p:cNvPr>
          <p:cNvSpPr>
            <a:spLocks noGrp="1" noChangeArrowheads="1"/>
          </p:cNvSpPr>
          <p:nvPr>
            <p:ph type="body" idx="1"/>
          </p:nvPr>
        </p:nvSpPr>
        <p:spPr>
          <a:xfrm>
            <a:off x="2133600" y="1600200"/>
            <a:ext cx="6324600" cy="3657600"/>
          </a:xfrm>
        </p:spPr>
        <p:txBody>
          <a:bodyPr/>
          <a:lstStyle/>
          <a:p>
            <a:pPr marL="461963" indent="-461963"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 Peter 1 – Call to maturity</a:t>
            </a:r>
          </a:p>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2 – Characteristics of false teachers</a:t>
            </a:r>
          </a:p>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3 – Doctrine of the false teachers (uniformitarianism)</a:t>
            </a:r>
          </a:p>
        </p:txBody>
      </p:sp>
      <p:pic>
        <p:nvPicPr>
          <p:cNvPr id="53252" name="Picture 4" descr="j0096349">
            <a:extLst>
              <a:ext uri="{FF2B5EF4-FFF2-40B4-BE49-F238E27FC236}">
                <a16:creationId xmlns:a16="http://schemas.microsoft.com/office/drawing/2014/main" id="{BD947639-A927-4C6A-AF04-AFF23082BC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075" y="1600200"/>
            <a:ext cx="1355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6B228-36A4-4B3D-8768-E17219C5A5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3:16-17</a:t>
            </a:r>
          </a:p>
          <a:p>
            <a:pPr algn="just" eaLnBrk="1" fontAlgn="auto" hangingPunct="1">
              <a:spcBef>
                <a:spcPts val="0"/>
              </a:spcBef>
              <a:spcAft>
                <a:spcPts val="0"/>
              </a:spcAft>
              <a:defRPr/>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also in all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letters, speaking in them of these things, in which are some things hard to understand, which the untaught and unstable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distort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do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the rest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their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own destruction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therefore, beloved, knowing this beforehand, be on your guard so that you are not carried away by the error of unprincipled men and fall from your own steadfastness.”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510604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FE348B-9558-4884-AC35-60BDD643D8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524315"/>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22:18-19</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testify to everyone who hears the words of the prophecy of this book: if anyone adds to them, God will add to him the plagues which are written in this book;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anyone takes away from the words of the book of this prophecy, God will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 away his part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meros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tree of life and from the holy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are written in this book.”</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95709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4876800"/>
          </a:xfrm>
        </p:spPr>
        <p:txBody>
          <a:bodyPr/>
          <a:lstStyle/>
          <a:p>
            <a:pPr marL="0" indent="0" algn="just">
              <a:buFont typeface="Arial" panose="020B0604020202020204" pitchFamily="34" charset="0"/>
              <a:buNone/>
              <a:defRPr/>
            </a:pPr>
            <a:r>
              <a:rPr lang="en-US" sz="2700" dirty="0">
                <a:effectLst>
                  <a:outerShdw blurRad="38100" dist="38100" dir="2700000" algn="tl">
                    <a:srgbClr val="000000">
                      <a:alpha val="43137"/>
                    </a:srgbClr>
                  </a:outerShdw>
                </a:effectLst>
              </a:rPr>
              <a:t>“</a:t>
            </a:r>
            <a:r>
              <a:rPr lang="en-US" sz="2700" b="1" u="sng" dirty="0">
                <a:solidFill>
                  <a:srgbClr val="FFFFCC"/>
                </a:solidFill>
                <a:effectLst>
                  <a:outerShdw blurRad="38100" dist="38100" dir="2700000" algn="tl">
                    <a:srgbClr val="000000">
                      <a:alpha val="43137"/>
                    </a:srgbClr>
                  </a:outerShdw>
                </a:effectLst>
              </a:rPr>
              <a:t>To unbelievers who would add to God’s Word in this fashion, the Lord promises to ‘add to him the plagues that are written in this book</a:t>
            </a:r>
            <a:r>
              <a:rPr lang="en-US" sz="2700" b="1" dirty="0">
                <a:solidFill>
                  <a:srgbClr val="FFFFCC"/>
                </a:solidFill>
                <a:effectLst>
                  <a:outerShdw blurRad="38100" dist="38100" dir="2700000" algn="tl">
                    <a:srgbClr val="000000">
                      <a:alpha val="43137"/>
                    </a:srgbClr>
                  </a:outerShdw>
                </a:effectLst>
              </a:rPr>
              <a:t>.’</a:t>
            </a:r>
            <a:r>
              <a:rPr lang="en-US" sz="2700" dirty="0">
                <a:solidFill>
                  <a:srgbClr val="FFFFCC"/>
                </a:solidFill>
                <a:effectLst>
                  <a:outerShdw blurRad="38100" dist="38100" dir="2700000" algn="tl">
                    <a:srgbClr val="000000">
                      <a:alpha val="43137"/>
                    </a:srgbClr>
                  </a:outerShdw>
                </a:effectLst>
              </a:rPr>
              <a:t> </a:t>
            </a:r>
            <a:r>
              <a:rPr lang="en-US" sz="2700" dirty="0">
                <a:effectLst>
                  <a:outerShdw blurRad="38100" dist="38100" dir="2700000" algn="tl">
                    <a:srgbClr val="000000">
                      <a:alpha val="43137"/>
                    </a:srgbClr>
                  </a:outerShdw>
                </a:effectLst>
              </a:rPr>
              <a:t>The plagues spoken of in the book of Revelation occur during that future period of God’s judgment on the earth known as the Tribulation. If anyone reading Revelation accepts the invitation of verse 17 and becomes a believer in Christ prior to the Tribulation, that person will experience the pretribulational Rapture of the saints (1 Thess. 4:13-18) rather than the plagues of the Tribulation (1 Thess. 5:1-3). </a:t>
            </a:r>
            <a:r>
              <a:rPr lang="en-US" sz="2700" b="1" u="sng" dirty="0">
                <a:solidFill>
                  <a:srgbClr val="FFFFCC"/>
                </a:solidFill>
                <a:effectLst>
                  <a:outerShdw blurRad="38100" dist="38100" dir="2700000" algn="tl">
                    <a:srgbClr val="000000">
                      <a:alpha val="43137"/>
                    </a:srgbClr>
                  </a:outerShdw>
                </a:effectLst>
              </a:rPr>
              <a:t>Therefore, the warning of Revelation 22:18 applies only to unbelievers</a:t>
            </a:r>
            <a:r>
              <a:rPr lang="en-US" sz="2700" dirty="0">
                <a:effectLst>
                  <a:outerShdw blurRad="38100" dist="38100" dir="2700000" algn="tl">
                    <a:srgbClr val="000000">
                      <a:alpha val="43137"/>
                    </a:srgbClr>
                  </a:outerShdw>
                </a:effectLst>
              </a:rPr>
              <a:t>. This is not a warning to believers to stay saved or to be rewarded for their perseverance.”</a:t>
            </a:r>
          </a:p>
        </p:txBody>
      </p:sp>
      <p:pic>
        <p:nvPicPr>
          <p:cNvPr id="10245" name="Picture 2" descr="dennis-rok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785" y="82847"/>
            <a:ext cx="1096963" cy="109696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9CBE43-5B5D-4C52-B275-E86433796A56}"/>
              </a:ext>
            </a:extLst>
          </p:cNvPr>
          <p:cNvSpPr/>
          <p:nvPr/>
        </p:nvSpPr>
        <p:spPr>
          <a:xfrm>
            <a:off x="2286000" y="228600"/>
            <a:ext cx="4572000" cy="1031051"/>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Dennis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Rokser</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Shall Never Perish Forever,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274</a:t>
            </a:r>
          </a:p>
        </p:txBody>
      </p:sp>
    </p:spTree>
    <p:extLst>
      <p:ext uri="{BB962C8B-B14F-4D97-AF65-F5344CB8AC3E}">
        <p14:creationId xmlns:p14="http://schemas.microsoft.com/office/powerpoint/2010/main" val="3204289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4572000"/>
          </a:xfrm>
        </p:spPr>
        <p:txBody>
          <a:bodyPr/>
          <a:lstStyle/>
          <a:p>
            <a:pPr marL="0" indent="0" algn="just">
              <a:buNone/>
              <a:defRPr/>
            </a:pPr>
            <a:r>
              <a:rPr lang="en-US" sz="3000" dirty="0">
                <a:effectLst>
                  <a:outerShdw blurRad="38100" dist="38100" dir="2700000" algn="tl">
                    <a:srgbClr val="000000">
                      <a:alpha val="43137"/>
                    </a:srgbClr>
                  </a:outerShdw>
                </a:effectLst>
              </a:rPr>
              <a:t>“Verses 18-19 follow with a grave warning to unbelievers who would add to or subtract from the words of this book. </a:t>
            </a:r>
            <a:r>
              <a:rPr lang="en-US" sz="3000" b="1" u="sng" dirty="0">
                <a:solidFill>
                  <a:srgbClr val="FFFFCC"/>
                </a:solidFill>
                <a:effectLst>
                  <a:outerShdw blurRad="38100" dist="38100" dir="2700000" algn="tl">
                    <a:srgbClr val="000000">
                      <a:alpha val="43137"/>
                    </a:srgbClr>
                  </a:outerShdw>
                </a:effectLst>
              </a:rPr>
              <a:t>Either adding to or taking away from the Word of God is characteristic of unbelievers who cannot simply accept by faith what God says in His Word</a:t>
            </a:r>
            <a:r>
              <a:rPr lang="en-US" sz="3000" dirty="0">
                <a:effectLst>
                  <a:outerShdw blurRad="38100" dist="38100" dir="2700000" algn="tl">
                    <a:srgbClr val="000000">
                      <a:alpha val="43137"/>
                    </a:srgbClr>
                  </a:outerShdw>
                </a:effectLst>
              </a:rPr>
              <a:t>. When God speaks, the response of the believing heart is simply ‘Amen.’ But the unbeliever does not accept what God says at face value, and so he must change the Word to suit himself.”</a:t>
            </a:r>
          </a:p>
        </p:txBody>
      </p:sp>
      <p:pic>
        <p:nvPicPr>
          <p:cNvPr id="10245" name="Picture 2" descr="dennis-rok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785" y="82847"/>
            <a:ext cx="1096963" cy="109696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3D1229D-4396-4DDC-8255-409CE99AF6BE}"/>
              </a:ext>
            </a:extLst>
          </p:cNvPr>
          <p:cNvSpPr/>
          <p:nvPr/>
        </p:nvSpPr>
        <p:spPr>
          <a:xfrm>
            <a:off x="2286000" y="228600"/>
            <a:ext cx="4572000" cy="1031051"/>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Dennis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Rokser</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Shall Never Perish Forever,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273</a:t>
            </a:r>
          </a:p>
        </p:txBody>
      </p:sp>
    </p:spTree>
    <p:extLst>
      <p:ext uri="{BB962C8B-B14F-4D97-AF65-F5344CB8AC3E}">
        <p14:creationId xmlns:p14="http://schemas.microsoft.com/office/powerpoint/2010/main" val="1558265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2707333"/>
          </a:xfrm>
        </p:spPr>
        <p:txBody>
          <a:bodyPr/>
          <a:lstStyle/>
          <a:p>
            <a:pPr marL="0" indent="0" algn="just">
              <a:buNone/>
              <a:defRPr/>
            </a:pPr>
            <a:r>
              <a:rPr lang="en-US" dirty="0">
                <a:effectLst>
                  <a:outerShdw blurRad="38100" dist="38100" dir="2700000" algn="tl">
                    <a:srgbClr val="000000">
                      <a:alpha val="43137"/>
                    </a:srgbClr>
                  </a:outerShdw>
                </a:effectLst>
              </a:rPr>
              <a:t>“</a:t>
            </a:r>
            <a:r>
              <a:rPr lang="en-US" dirty="0">
                <a:effectLst/>
              </a:rPr>
              <a:t>A common characteristic of cults and religions that profess to be ‘Christian’ is that they invariably add other books, creeds, council decisions, or ‘inspired’ writings of their founder or leaders to the Bible, and they put these on a par with God’s Word</a:t>
            </a:r>
            <a:r>
              <a:rPr lang="en-US" dirty="0">
                <a:effectLst>
                  <a:outerShdw blurRad="38100" dist="38100" dir="2700000" algn="tl">
                    <a:srgbClr val="000000">
                      <a:alpha val="43137"/>
                    </a:srgbClr>
                  </a:outerShdw>
                </a:effectLst>
              </a:rPr>
              <a:t>.”</a:t>
            </a:r>
          </a:p>
        </p:txBody>
      </p:sp>
      <p:pic>
        <p:nvPicPr>
          <p:cNvPr id="10245" name="Picture 2" descr="dennis-rok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785" y="82847"/>
            <a:ext cx="1096963" cy="109696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8C4911D-0404-4577-8F1D-388C361BA3D7}"/>
              </a:ext>
            </a:extLst>
          </p:cNvPr>
          <p:cNvSpPr/>
          <p:nvPr/>
        </p:nvSpPr>
        <p:spPr>
          <a:xfrm>
            <a:off x="2286000" y="228600"/>
            <a:ext cx="4572000" cy="1031051"/>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Dennis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Rokser</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Shall Never Perish Forever,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274</a:t>
            </a:r>
          </a:p>
        </p:txBody>
      </p:sp>
    </p:spTree>
    <p:extLst>
      <p:ext uri="{BB962C8B-B14F-4D97-AF65-F5344CB8AC3E}">
        <p14:creationId xmlns:p14="http://schemas.microsoft.com/office/powerpoint/2010/main" val="1222419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6B228-36A4-4B3D-8768-E17219C5A5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3:16-17</a:t>
            </a:r>
          </a:p>
          <a:p>
            <a:pPr algn="just" eaLnBrk="1" fontAlgn="auto" hangingPunct="1">
              <a:spcBef>
                <a:spcPts val="0"/>
              </a:spcBef>
              <a:spcAft>
                <a:spcPts val="0"/>
              </a:spcAft>
              <a:defRPr/>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also in all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letters, speaking in them of these things, in which are some things hard to understand, which the untaught and unstable distort, as they do also the rest of the Scriptures, to their own destruction.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therefore, beloved, knowing this beforehand, be on your guard so that you are not carried away by the error of unprincipled men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 from your own steadfastness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633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FBF99-657B-427A-A0AE-07E7AF6785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134147" name="Rectangle 1"/>
          <p:cNvSpPr>
            <a:spLocks noChangeArrowheads="1"/>
          </p:cNvSpPr>
          <p:nvPr/>
        </p:nvSpPr>
        <p:spPr bwMode="auto">
          <a:xfrm>
            <a:off x="0" y="0"/>
            <a:ext cx="9144000" cy="1995418"/>
          </a:xfrm>
          <a:prstGeom prst="rect">
            <a:avLst/>
          </a:prstGeom>
          <a:noFill/>
          <a:ln w="28575">
            <a:noFill/>
            <a:miter lim="800000"/>
            <a:headEnd/>
            <a:tailEnd/>
          </a:ln>
        </p:spPr>
        <p:txBody>
          <a:bodyPr wrap="square">
            <a:spAutoFit/>
          </a:bodyPr>
          <a:lstStyle/>
          <a:p>
            <a:pPr algn="ctr" eaLnBrk="1" fontAlgn="auto" hangingPunct="1">
              <a:spcBef>
                <a:spcPts val="0"/>
              </a:spcBef>
              <a:spcAft>
                <a:spcPts val="900"/>
              </a:spcAft>
              <a:defRPr/>
            </a:pPr>
            <a:r>
              <a:rPr lang="en-US" altLang="en-US" sz="40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Galatians 3:3</a:t>
            </a:r>
          </a:p>
          <a:p>
            <a:pPr algn="just" eaLnBrk="1" fontAlgn="auto" hangingPunct="1">
              <a:spcBef>
                <a:spcPts val="450"/>
              </a:spcBef>
              <a:spcAft>
                <a:spcPts val="450"/>
              </a:spcAft>
              <a:defRPr/>
            </a:pPr>
            <a:r>
              <a:rPr lang="en-US" altLang="en-US" sz="3600" kern="0" dirty="0">
                <a:latin typeface="Calibri" panose="020F0502020204030204" pitchFamily="34" charset="0"/>
                <a:cs typeface="+mn-cs"/>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cs typeface="+mn-cs"/>
              </a:rPr>
              <a:t>perfected by the flesh</a:t>
            </a:r>
            <a:r>
              <a:rPr lang="en-US" sz="3600" dirty="0">
                <a:latin typeface="Calibri" panose="020F0502020204030204" pitchFamily="34" charset="0"/>
              </a:rPr>
              <a:t>?</a:t>
            </a:r>
            <a:r>
              <a:rPr lang="en-US" sz="3600" dirty="0">
                <a:latin typeface="Calibri" panose="020F0502020204030204" pitchFamily="34" charset="0"/>
                <a:cs typeface="+mn-cs"/>
              </a:rPr>
              <a:t>”</a:t>
            </a:r>
            <a:endParaRPr lang="en-US" altLang="en-US" sz="3600" kern="0" dirty="0">
              <a:latin typeface="Calibri" panose="020F0502020204030204" pitchFamily="34" charset="0"/>
              <a:cs typeface="+mn-cs"/>
            </a:endParaRPr>
          </a:p>
        </p:txBody>
      </p:sp>
      <p:pic>
        <p:nvPicPr>
          <p:cNvPr id="2" name="Picture 1">
            <a:extLst>
              <a:ext uri="{FF2B5EF4-FFF2-40B4-BE49-F238E27FC236}">
                <a16:creationId xmlns:a16="http://schemas.microsoft.com/office/drawing/2014/main" id="{5599160C-9520-4FC6-B558-05CADB8F2BC6}"/>
              </a:ext>
            </a:extLst>
          </p:cNvPr>
          <p:cNvPicPr>
            <a:picLocks noChangeAspect="1"/>
          </p:cNvPicPr>
          <p:nvPr/>
        </p:nvPicPr>
        <p:blipFill>
          <a:blip r:embed="rId3"/>
          <a:stretch>
            <a:fillRect/>
          </a:stretch>
        </p:blipFill>
        <p:spPr>
          <a:xfrm>
            <a:off x="3048000" y="2362200"/>
            <a:ext cx="3048000" cy="22860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8EEEB-67F1-46D1-BE0B-51F4CD20CA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134147" name="Rectangle 1"/>
          <p:cNvSpPr>
            <a:spLocks noChangeArrowheads="1"/>
          </p:cNvSpPr>
          <p:nvPr/>
        </p:nvSpPr>
        <p:spPr bwMode="auto">
          <a:xfrm>
            <a:off x="0" y="0"/>
            <a:ext cx="9144000" cy="2562240"/>
          </a:xfrm>
          <a:prstGeom prst="rect">
            <a:avLst/>
          </a:prstGeom>
          <a:noFill/>
          <a:ln w="28575">
            <a:noFill/>
            <a:miter lim="800000"/>
            <a:headEnd/>
            <a:tailEnd/>
          </a:ln>
        </p:spPr>
        <p:txBody>
          <a:bodyPr wrap="square">
            <a:spAutoFit/>
          </a:bodyPr>
          <a:lstStyle/>
          <a:p>
            <a:pPr algn="ctr" eaLnBrk="1" fontAlgn="auto" hangingPunct="1">
              <a:spcBef>
                <a:spcPts val="0"/>
              </a:spcBef>
              <a:spcAft>
                <a:spcPts val="900"/>
              </a:spcAft>
              <a:defRPr/>
            </a:pPr>
            <a:r>
              <a:rPr lang="en-US" altLang="en-US" sz="40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Galatians 5:4</a:t>
            </a:r>
          </a:p>
          <a:p>
            <a:pPr algn="just" eaLnBrk="1" fontAlgn="auto" hangingPunct="1">
              <a:spcBef>
                <a:spcPts val="600"/>
              </a:spcBef>
              <a:spcAft>
                <a:spcPts val="60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You have been severed from Christ, you who are seeking to be justified by law; you have fallen from grace.”</a:t>
            </a: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5DC8574-8CD5-451F-BCA5-43084280BA5A}"/>
              </a:ext>
            </a:extLst>
          </p:cNvPr>
          <p:cNvPicPr>
            <a:picLocks noChangeAspect="1"/>
          </p:cNvPicPr>
          <p:nvPr/>
        </p:nvPicPr>
        <p:blipFill>
          <a:blip r:embed="rId3"/>
          <a:stretch>
            <a:fillRect/>
          </a:stretch>
        </p:blipFill>
        <p:spPr>
          <a:xfrm>
            <a:off x="3109433" y="2819400"/>
            <a:ext cx="2925135" cy="18288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401232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701040"/>
          <a:ext cx="8991600" cy="545592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bl>
          </a:graphicData>
        </a:graphic>
      </p:graphicFrame>
    </p:spTree>
    <p:extLst>
      <p:ext uri="{BB962C8B-B14F-4D97-AF65-F5344CB8AC3E}">
        <p14:creationId xmlns:p14="http://schemas.microsoft.com/office/powerpoint/2010/main" val="2754450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701040"/>
          <a:ext cx="8991600" cy="545592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bl>
          </a:graphicData>
        </a:graphic>
      </p:graphicFrame>
    </p:spTree>
    <p:extLst>
      <p:ext uri="{BB962C8B-B14F-4D97-AF65-F5344CB8AC3E}">
        <p14:creationId xmlns:p14="http://schemas.microsoft.com/office/powerpoint/2010/main" val="3652035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55A331B-45EE-4B4A-ABEB-34F9AA91F5E0}"/>
              </a:ext>
            </a:extLst>
          </p:cNvPr>
          <p:cNvSpPr>
            <a:spLocks noChangeArrowheads="1"/>
          </p:cNvSpPr>
          <p:nvPr/>
        </p:nvSpPr>
        <p:spPr bwMode="auto">
          <a:xfrm>
            <a:off x="2552700" y="228600"/>
            <a:ext cx="4038600" cy="914400"/>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2 PETER</a:t>
            </a:r>
          </a:p>
        </p:txBody>
      </p:sp>
      <p:sp>
        <p:nvSpPr>
          <p:cNvPr id="35843" name="Rectangle 3">
            <a:extLst>
              <a:ext uri="{FF2B5EF4-FFF2-40B4-BE49-F238E27FC236}">
                <a16:creationId xmlns:a16="http://schemas.microsoft.com/office/drawing/2014/main" id="{1DE41D1B-1DBB-451E-B53A-9C4C1D032DB2}"/>
              </a:ext>
            </a:extLst>
          </p:cNvPr>
          <p:cNvSpPr>
            <a:spLocks noChangeArrowheads="1"/>
          </p:cNvSpPr>
          <p:nvPr/>
        </p:nvSpPr>
        <p:spPr bwMode="auto">
          <a:xfrm>
            <a:off x="457200" y="1600200"/>
            <a:ext cx="5715000" cy="4724400"/>
          </a:xfrm>
          <a:prstGeom prst="rect">
            <a:avLst/>
          </a:prstGeom>
          <a:noFill/>
          <a:ln>
            <a:noFill/>
          </a:ln>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0"/>
              </a:spcBef>
              <a:spcAft>
                <a:spcPts val="3600"/>
              </a:spcAft>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Chapter 1</a:t>
            </a:r>
          </a:p>
          <a:p>
            <a:pPr marL="461963" indent="-461963" eaLnBrk="1" hangingPunct="1">
              <a:spcBef>
                <a:spcPts val="0"/>
              </a:spcBef>
              <a:spcAft>
                <a:spcPts val="3600"/>
              </a:spcAft>
              <a:buClr>
                <a:schemeClr val="tx2"/>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Introduction (1:1-2)</a:t>
            </a:r>
          </a:p>
          <a:p>
            <a:pPr marL="461963" indent="-461963" eaLnBrk="1" hangingPunct="1">
              <a:spcBef>
                <a:spcPts val="0"/>
              </a:spcBef>
              <a:spcAft>
                <a:spcPts val="3600"/>
              </a:spcAft>
              <a:buClr>
                <a:schemeClr val="tx2"/>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to Growth (1:3-11)</a:t>
            </a:r>
          </a:p>
          <a:p>
            <a:pPr marL="461963" indent="-461963" eaLnBrk="1" hangingPunct="1">
              <a:spcBef>
                <a:spcPts val="0"/>
              </a:spcBef>
              <a:spcAft>
                <a:spcPts val="3600"/>
              </a:spcAft>
              <a:buClr>
                <a:schemeClr val="tx2"/>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Purpose Statement (1:12-15)</a:t>
            </a:r>
          </a:p>
          <a:p>
            <a:pPr marL="461963" indent="-461963" eaLnBrk="1" hangingPunct="1">
              <a:spcBef>
                <a:spcPts val="0"/>
              </a:spcBef>
              <a:spcAft>
                <a:spcPts val="3600"/>
              </a:spcAft>
              <a:buClr>
                <a:schemeClr val="tx2"/>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Coming kingdom (1:16-21)</a:t>
            </a:r>
          </a:p>
        </p:txBody>
      </p:sp>
      <p:pic>
        <p:nvPicPr>
          <p:cNvPr id="5" name="Picture 4" descr="j0193970">
            <a:extLst>
              <a:ext uri="{FF2B5EF4-FFF2-40B4-BE49-F238E27FC236}">
                <a16:creationId xmlns:a16="http://schemas.microsoft.com/office/drawing/2014/main" id="{3FDB8E2B-E3C5-4230-9001-DF40597EC2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6946" y="1828800"/>
            <a:ext cx="2482254"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83F389A0-4AAD-48E1-B743-999BD022ABB5}"/>
              </a:ext>
            </a:extLst>
          </p:cNvPr>
          <p:cNvSpPr>
            <a:spLocks noGrp="1" noChangeArrowheads="1"/>
          </p:cNvSpPr>
          <p:nvPr>
            <p:ph type="title" idx="4294967295"/>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OVERVIEW 2 PETER 3:15-18</a:t>
            </a:r>
          </a:p>
        </p:txBody>
      </p:sp>
      <p:sp>
        <p:nvSpPr>
          <p:cNvPr id="120835" name="Rectangle 3">
            <a:extLst>
              <a:ext uri="{FF2B5EF4-FFF2-40B4-BE49-F238E27FC236}">
                <a16:creationId xmlns:a16="http://schemas.microsoft.com/office/drawing/2014/main" id="{5F644754-C1BA-43C2-BD37-0EE23332F9AF}"/>
              </a:ext>
            </a:extLst>
          </p:cNvPr>
          <p:cNvSpPr>
            <a:spLocks noGrp="1" noChangeArrowheads="1"/>
          </p:cNvSpPr>
          <p:nvPr>
            <p:ph type="body" idx="4294967295"/>
          </p:nvPr>
        </p:nvSpPr>
        <p:spPr>
          <a:xfrm>
            <a:off x="2590800" y="2057400"/>
            <a:ext cx="6351588"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Regard the grace of God (v15)</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Beware of false teachers (v16-17)</a:t>
            </a:r>
          </a:p>
          <a:p>
            <a:pPr marL="461963" indent="-461963" eaLnBrk="1" hangingPunct="1">
              <a:spcBef>
                <a:spcPts val="0"/>
              </a:spcBef>
              <a:spcAft>
                <a:spcPts val="3600"/>
              </a:spcAft>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Grow in Christ (v18)</a:t>
            </a:r>
          </a:p>
        </p:txBody>
      </p:sp>
      <p:pic>
        <p:nvPicPr>
          <p:cNvPr id="5" name="Picture 4" descr="j0193970">
            <a:extLst>
              <a:ext uri="{FF2B5EF4-FFF2-40B4-BE49-F238E27FC236}">
                <a16:creationId xmlns:a16="http://schemas.microsoft.com/office/drawing/2014/main" id="{A39DC629-761E-46BF-A205-DC4645B5A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386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4AEAF2D6-933E-49C9-AD02-41F2F774E642}"/>
              </a:ext>
            </a:extLst>
          </p:cNvPr>
          <p:cNvSpPr>
            <a:spLocks noGrp="1" noChangeArrowheads="1"/>
          </p:cNvSpPr>
          <p:nvPr>
            <p:ph type="title" idx="4294967295"/>
          </p:nvPr>
        </p:nvSpPr>
        <p:spPr>
          <a:xfrm>
            <a:off x="685800" y="228600"/>
            <a:ext cx="7772400" cy="1138646"/>
          </a:xfrm>
        </p:spPr>
        <p:txBody>
          <a:bodyPr/>
          <a:lstStyle/>
          <a:p>
            <a:pPr algn="ctr"/>
            <a:r>
              <a:rPr lang="en-US" altLang="en-US" sz="3600" dirty="0">
                <a:effectLst>
                  <a:outerShdw blurRad="38100" dist="38100" dir="2700000" algn="tl">
                    <a:srgbClr val="000000">
                      <a:alpha val="43137"/>
                    </a:srgbClr>
                  </a:outerShdw>
                </a:effectLst>
              </a:rPr>
              <a:t>GROW IN CHRIST </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(3:18)</a:t>
            </a:r>
          </a:p>
        </p:txBody>
      </p:sp>
      <p:sp>
        <p:nvSpPr>
          <p:cNvPr id="126979" name="Rectangle 3">
            <a:extLst>
              <a:ext uri="{FF2B5EF4-FFF2-40B4-BE49-F238E27FC236}">
                <a16:creationId xmlns:a16="http://schemas.microsoft.com/office/drawing/2014/main" id="{80E4926B-E05B-469E-9D4A-6582FF531E40}"/>
              </a:ext>
            </a:extLst>
          </p:cNvPr>
          <p:cNvSpPr>
            <a:spLocks noGrp="1" noChangeArrowheads="1"/>
          </p:cNvSpPr>
          <p:nvPr>
            <p:ph type="body" idx="4294967295"/>
          </p:nvPr>
        </p:nvSpPr>
        <p:spPr>
          <a:xfrm>
            <a:off x="914400" y="2078038"/>
            <a:ext cx="7315200" cy="2701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lgn="just"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Maturity inoculates the believer against false teaching (Eph 4:11-16)</a:t>
            </a:r>
          </a:p>
          <a:p>
            <a:pPr marL="461963" indent="-461963" algn="just"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God’s glory is the ultimate motivation for maturity</a:t>
            </a:r>
            <a:endParaRPr lang="en-US" altLang="en-US" dirty="0">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280912594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belongs to the fullness of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 waves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 . .</a:t>
            </a:r>
          </a:p>
        </p:txBody>
      </p:sp>
    </p:spTree>
    <p:extLst>
      <p:ext uri="{BB962C8B-B14F-4D97-AF65-F5344CB8AC3E}">
        <p14:creationId xmlns:p14="http://schemas.microsoft.com/office/powerpoint/2010/main" val="353485039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6403245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4AEAF2D6-933E-49C9-AD02-41F2F774E642}"/>
              </a:ext>
            </a:extLst>
          </p:cNvPr>
          <p:cNvSpPr>
            <a:spLocks noGrp="1" noChangeArrowheads="1"/>
          </p:cNvSpPr>
          <p:nvPr>
            <p:ph type="title" idx="4294967295"/>
          </p:nvPr>
        </p:nvSpPr>
        <p:spPr>
          <a:xfrm>
            <a:off x="685800" y="228600"/>
            <a:ext cx="7772400" cy="1138646"/>
          </a:xfrm>
        </p:spPr>
        <p:txBody>
          <a:bodyPr/>
          <a:lstStyle/>
          <a:p>
            <a:pPr algn="ctr"/>
            <a:r>
              <a:rPr lang="en-US" altLang="en-US" sz="3600" dirty="0">
                <a:effectLst>
                  <a:outerShdw blurRad="38100" dist="38100" dir="2700000" algn="tl">
                    <a:srgbClr val="000000">
                      <a:alpha val="43137"/>
                    </a:srgbClr>
                  </a:outerShdw>
                </a:effectLst>
              </a:rPr>
              <a:t>GROW IN CHRIST </a:t>
            </a:r>
            <a:br>
              <a:rPr lang="en-US" altLang="en-US" sz="36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(3:18)</a:t>
            </a:r>
          </a:p>
        </p:txBody>
      </p:sp>
      <p:sp>
        <p:nvSpPr>
          <p:cNvPr id="126979" name="Rectangle 3">
            <a:extLst>
              <a:ext uri="{FF2B5EF4-FFF2-40B4-BE49-F238E27FC236}">
                <a16:creationId xmlns:a16="http://schemas.microsoft.com/office/drawing/2014/main" id="{80E4926B-E05B-469E-9D4A-6582FF531E40}"/>
              </a:ext>
            </a:extLst>
          </p:cNvPr>
          <p:cNvSpPr>
            <a:spLocks noGrp="1" noChangeArrowheads="1"/>
          </p:cNvSpPr>
          <p:nvPr>
            <p:ph type="body" idx="4294967295"/>
          </p:nvPr>
        </p:nvSpPr>
        <p:spPr>
          <a:xfrm>
            <a:off x="914400" y="2078038"/>
            <a:ext cx="7315200" cy="2701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lgn="just"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Maturity inoculates the believer against false teaching (Eph 4:11-16)</a:t>
            </a:r>
          </a:p>
          <a:p>
            <a:pPr marL="461963" indent="-461963" algn="just"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God’s glory is the ultimate motivation for maturity</a:t>
            </a:r>
            <a:endParaRPr lang="en-US" altLang="en-US" dirty="0">
              <a:effectLst/>
            </a:endParaRPr>
          </a:p>
        </p:txBody>
      </p:sp>
    </p:spTree>
    <p:extLst>
      <p:ext uri="{BB962C8B-B14F-4D97-AF65-F5344CB8AC3E}">
        <p14:creationId xmlns:p14="http://schemas.microsoft.com/office/powerpoint/2010/main" val="3714736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83F389A0-4AAD-48E1-B743-999BD022ABB5}"/>
              </a:ext>
            </a:extLst>
          </p:cNvPr>
          <p:cNvSpPr>
            <a:spLocks noGrp="1" noChangeArrowheads="1"/>
          </p:cNvSpPr>
          <p:nvPr>
            <p:ph type="title" idx="4294967295"/>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rPr>
              <a:t>OVERVIEW 2 PETER 3:15-18</a:t>
            </a:r>
          </a:p>
        </p:txBody>
      </p:sp>
      <p:sp>
        <p:nvSpPr>
          <p:cNvPr id="120835" name="Rectangle 3">
            <a:extLst>
              <a:ext uri="{FF2B5EF4-FFF2-40B4-BE49-F238E27FC236}">
                <a16:creationId xmlns:a16="http://schemas.microsoft.com/office/drawing/2014/main" id="{5F644754-C1BA-43C2-BD37-0EE23332F9AF}"/>
              </a:ext>
            </a:extLst>
          </p:cNvPr>
          <p:cNvSpPr>
            <a:spLocks noGrp="1" noChangeArrowheads="1"/>
          </p:cNvSpPr>
          <p:nvPr>
            <p:ph type="body" idx="4294967295"/>
          </p:nvPr>
        </p:nvSpPr>
        <p:spPr>
          <a:xfrm>
            <a:off x="2590800" y="2057400"/>
            <a:ext cx="6351588"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Regard the grace of God (v15)</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Beware of false teachers (v16-17)</a:t>
            </a:r>
          </a:p>
          <a:p>
            <a:pPr marL="461963" indent="-461963" eaLnBrk="1" hangingPunct="1">
              <a:spcBef>
                <a:spcPts val="0"/>
              </a:spcBef>
              <a:spcAft>
                <a:spcPts val="3600"/>
              </a:spcAft>
              <a:defRPr/>
            </a:pPr>
            <a:r>
              <a:rPr lang="en-US" altLang="en-US" dirty="0">
                <a:effectLst>
                  <a:outerShdw blurRad="38100" dist="38100" dir="2700000" algn="tl">
                    <a:srgbClr val="000000">
                      <a:alpha val="43137"/>
                    </a:srgbClr>
                  </a:outerShdw>
                </a:effectLst>
                <a:cs typeface="Calibri" panose="020F0502020204030204" pitchFamily="34" charset="0"/>
              </a:rPr>
              <a:t>Grow in Christ (v18)</a:t>
            </a:r>
          </a:p>
        </p:txBody>
      </p:sp>
      <p:pic>
        <p:nvPicPr>
          <p:cNvPr id="5" name="Picture 4" descr="j0193970">
            <a:extLst>
              <a:ext uri="{FF2B5EF4-FFF2-40B4-BE49-F238E27FC236}">
                <a16:creationId xmlns:a16="http://schemas.microsoft.com/office/drawing/2014/main" id="{A39DC629-761E-46BF-A205-DC4645B5A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18424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965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DBB-C819-4D37-A0DD-EC97388EE450}"/>
              </a:ext>
            </a:extLst>
          </p:cNvPr>
          <p:cNvSpPr>
            <a:spLocks noGrp="1"/>
          </p:cNvSpPr>
          <p:nvPr>
            <p:ph type="title"/>
          </p:nvPr>
        </p:nvSpPr>
        <p:spPr>
          <a:xfrm>
            <a:off x="685800" y="2857500"/>
            <a:ext cx="7772400" cy="1143000"/>
          </a:xfrm>
        </p:spPr>
        <p:txBody>
          <a:bodyPr/>
          <a:lstStyle/>
          <a:p>
            <a:pPr algn="ctr">
              <a:defRPr/>
            </a:pPr>
            <a:r>
              <a:rPr lang="en-US" sz="6000" dirty="0">
                <a:effectLst>
                  <a:outerShdw blurRad="38100" dist="38100" dir="2700000" algn="tl">
                    <a:srgbClr val="000000">
                      <a:alpha val="43137"/>
                    </a:srgbClr>
                  </a:outerShdw>
                </a:effectLst>
              </a:rPr>
              <a:t>CONCLUSION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E5B2A99-F5CE-4A60-96DE-005787002C6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MESSAGE</a:t>
            </a:r>
          </a:p>
        </p:txBody>
      </p:sp>
      <p:sp>
        <p:nvSpPr>
          <p:cNvPr id="13315" name="Rectangle 3">
            <a:extLst>
              <a:ext uri="{FF2B5EF4-FFF2-40B4-BE49-F238E27FC236}">
                <a16:creationId xmlns:a16="http://schemas.microsoft.com/office/drawing/2014/main" id="{EDBCA577-A645-4204-9E43-5C3213222CF2}"/>
              </a:ext>
            </a:extLst>
          </p:cNvPr>
          <p:cNvSpPr>
            <a:spLocks noGrp="1" noChangeArrowheads="1"/>
          </p:cNvSpPr>
          <p:nvPr>
            <p:ph sz="half" idx="1"/>
          </p:nvPr>
        </p:nvSpPr>
        <p:spPr>
          <a:xfrm>
            <a:off x="2819400" y="1714500"/>
            <a:ext cx="5791200" cy="3429000"/>
          </a:xfrm>
        </p:spPr>
        <p:txBody>
          <a:bodyPr/>
          <a:lstStyle/>
          <a:p>
            <a:pPr marL="0" indent="0" algn="just" eaLnBrk="1" hangingPunct="1">
              <a:spcBef>
                <a:spcPts val="0"/>
              </a:spcBef>
              <a:buFont typeface="Wingdings" panose="05000000000000000000" pitchFamily="2" charset="2"/>
              <a:buNone/>
              <a:defRPr/>
            </a:pPr>
            <a:r>
              <a:rPr lang="en-US" sz="3200" dirty="0">
                <a:effectLst>
                  <a:outerShdw blurRad="38100" dist="38100" dir="2700000" algn="tl">
                    <a:srgbClr val="000000">
                      <a:alpha val="43137"/>
                    </a:srgbClr>
                  </a:outerShdw>
                </a:effectLst>
              </a:rPr>
              <a:t>Protection from the negative influence of the coming false teachers is accomplished through exhortation toward maturity and exposing the characteristics and doctrines of these coming false teachers</a:t>
            </a:r>
          </a:p>
        </p:txBody>
      </p:sp>
      <p:pic>
        <p:nvPicPr>
          <p:cNvPr id="2" name="Picture 1">
            <a:extLst>
              <a:ext uri="{FF2B5EF4-FFF2-40B4-BE49-F238E27FC236}">
                <a16:creationId xmlns:a16="http://schemas.microsoft.com/office/drawing/2014/main" id="{CDC3D395-DFB3-4084-9682-F0DF4F235C1C}"/>
              </a:ext>
            </a:extLst>
          </p:cNvPr>
          <p:cNvPicPr>
            <a:picLocks noChangeAspect="1"/>
          </p:cNvPicPr>
          <p:nvPr/>
        </p:nvPicPr>
        <p:blipFill rotWithShape="1">
          <a:blip r:embed="rId2"/>
          <a:srcRect l="70000"/>
          <a:stretch/>
        </p:blipFill>
        <p:spPr>
          <a:xfrm>
            <a:off x="501808" y="1828800"/>
            <a:ext cx="2088992" cy="3200400"/>
          </a:xfrm>
          <a:prstGeom prst="rect">
            <a:avLst/>
          </a:prstGeom>
        </p:spPr>
      </p:pic>
    </p:spTree>
    <p:extLst>
      <p:ext uri="{BB962C8B-B14F-4D97-AF65-F5344CB8AC3E}">
        <p14:creationId xmlns:p14="http://schemas.microsoft.com/office/powerpoint/2010/main" val="4224187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0ABA1E0-0EFC-4B8C-AEDE-00A8D5885344}"/>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STRUCTURE</a:t>
            </a:r>
          </a:p>
        </p:txBody>
      </p:sp>
      <p:sp>
        <p:nvSpPr>
          <p:cNvPr id="12291" name="Rectangle 3">
            <a:extLst>
              <a:ext uri="{FF2B5EF4-FFF2-40B4-BE49-F238E27FC236}">
                <a16:creationId xmlns:a16="http://schemas.microsoft.com/office/drawing/2014/main" id="{98652041-EC95-41E9-922B-DDA3E55D922C}"/>
              </a:ext>
            </a:extLst>
          </p:cNvPr>
          <p:cNvSpPr>
            <a:spLocks noGrp="1" noChangeArrowheads="1"/>
          </p:cNvSpPr>
          <p:nvPr>
            <p:ph type="body" idx="1"/>
          </p:nvPr>
        </p:nvSpPr>
        <p:spPr>
          <a:xfrm>
            <a:off x="2133600" y="1600200"/>
            <a:ext cx="6324600" cy="3657600"/>
          </a:xfrm>
        </p:spPr>
        <p:txBody>
          <a:bodyPr/>
          <a:lstStyle/>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1 – Call to maturity</a:t>
            </a:r>
          </a:p>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2 – Characteristics of false teachers</a:t>
            </a:r>
          </a:p>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3 – Doctrine of the false teachers</a:t>
            </a:r>
          </a:p>
        </p:txBody>
      </p:sp>
      <p:pic>
        <p:nvPicPr>
          <p:cNvPr id="53252" name="Picture 4" descr="j0096349">
            <a:extLst>
              <a:ext uri="{FF2B5EF4-FFF2-40B4-BE49-F238E27FC236}">
                <a16:creationId xmlns:a16="http://schemas.microsoft.com/office/drawing/2014/main" id="{BD947639-A927-4C6A-AF04-AFF23082B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1600200"/>
            <a:ext cx="1355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74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0ABA1E0-0EFC-4B8C-AEDE-00A8D5885344}"/>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STRUCTURE</a:t>
            </a:r>
          </a:p>
        </p:txBody>
      </p:sp>
      <p:sp>
        <p:nvSpPr>
          <p:cNvPr id="12291" name="Rectangle 3">
            <a:extLst>
              <a:ext uri="{FF2B5EF4-FFF2-40B4-BE49-F238E27FC236}">
                <a16:creationId xmlns:a16="http://schemas.microsoft.com/office/drawing/2014/main" id="{98652041-EC95-41E9-922B-DDA3E55D922C}"/>
              </a:ext>
            </a:extLst>
          </p:cNvPr>
          <p:cNvSpPr>
            <a:spLocks noGrp="1" noChangeArrowheads="1"/>
          </p:cNvSpPr>
          <p:nvPr>
            <p:ph type="body" idx="1"/>
          </p:nvPr>
        </p:nvSpPr>
        <p:spPr>
          <a:xfrm>
            <a:off x="2133600" y="1600200"/>
            <a:ext cx="6324600" cy="3657600"/>
          </a:xfrm>
        </p:spPr>
        <p:txBody>
          <a:bodyPr/>
          <a:lstStyle/>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1 – Call to maturity</a:t>
            </a:r>
          </a:p>
          <a:p>
            <a:pPr marL="461963" indent="-461963"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 Peter 2 – Characteristics of false teachers</a:t>
            </a:r>
          </a:p>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3 – Doctrine of the false teachers (uniformitarianism)</a:t>
            </a:r>
          </a:p>
        </p:txBody>
      </p:sp>
      <p:pic>
        <p:nvPicPr>
          <p:cNvPr id="53252" name="Picture 4" descr="j0096349">
            <a:extLst>
              <a:ext uri="{FF2B5EF4-FFF2-40B4-BE49-F238E27FC236}">
                <a16:creationId xmlns:a16="http://schemas.microsoft.com/office/drawing/2014/main" id="{BD947639-A927-4C6A-AF04-AFF23082BC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075" y="1600200"/>
            <a:ext cx="1355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37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F4A0987-2328-4C48-AEED-E94C19CE1786}"/>
              </a:ext>
            </a:extLst>
          </p:cNvPr>
          <p:cNvSpPr>
            <a:spLocks noGrp="1" noChangeArrowheads="1"/>
          </p:cNvSpPr>
          <p:nvPr>
            <p:ph type="title" idx="4294967295"/>
          </p:nvPr>
        </p:nvSpPr>
        <p:spPr>
          <a:xfrm>
            <a:off x="685800" y="228600"/>
            <a:ext cx="7772400" cy="914400"/>
          </a:xfrm>
        </p:spPr>
        <p:txBody>
          <a:bodyPr/>
          <a:lstStyle/>
          <a:p>
            <a:pPr algn="ctr">
              <a:defRPr/>
            </a:pPr>
            <a:r>
              <a:rPr lang="en-US" altLang="en-US" sz="3600" kern="1200" dirty="0">
                <a:effectLst>
                  <a:outerShdw blurRad="38100" dist="38100" dir="2700000" algn="tl">
                    <a:srgbClr val="000000">
                      <a:alpha val="43137"/>
                    </a:srgbClr>
                  </a:outerShdw>
                </a:effectLst>
              </a:rPr>
              <a:t>2 PETER 2 OUTLINE</a:t>
            </a:r>
          </a:p>
        </p:txBody>
      </p:sp>
      <p:sp>
        <p:nvSpPr>
          <p:cNvPr id="49155" name="Rectangle 3">
            <a:extLst>
              <a:ext uri="{FF2B5EF4-FFF2-40B4-BE49-F238E27FC236}">
                <a16:creationId xmlns:a16="http://schemas.microsoft.com/office/drawing/2014/main" id="{21191C93-25BF-4B86-83AE-5719A3EC1CD8}"/>
              </a:ext>
            </a:extLst>
          </p:cNvPr>
          <p:cNvSpPr>
            <a:spLocks noGrp="1" noChangeArrowheads="1"/>
          </p:cNvSpPr>
          <p:nvPr>
            <p:ph type="body" idx="4294967295"/>
          </p:nvPr>
        </p:nvSpPr>
        <p:spPr>
          <a:xfrm>
            <a:off x="1995488" y="1371600"/>
            <a:ext cx="5153025" cy="5257800"/>
          </a:xfrm>
        </p:spPr>
        <p:txBody>
          <a:bodyPr/>
          <a:lstStyle/>
          <a:p>
            <a:pPr marL="514350" indent="-514350" eaLnBrk="1" hangingPunct="1">
              <a:spcBef>
                <a:spcPts val="0"/>
              </a:spcBef>
              <a:spcAft>
                <a:spcPts val="3000"/>
              </a:spcAft>
              <a:buSzPct val="100000"/>
              <a:buFont typeface="+mj-lt"/>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Predicted arrival (2:1a)</a:t>
            </a:r>
          </a:p>
          <a:p>
            <a:pPr marL="514350" indent="-514350" eaLnBrk="1" hangingPunct="1">
              <a:spcBef>
                <a:spcPts val="0"/>
              </a:spcBef>
              <a:spcAft>
                <a:spcPts val="3000"/>
              </a:spcAft>
              <a:buSzPct val="100000"/>
              <a:buFont typeface="+mj-lt"/>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Devices (2:1b-3)</a:t>
            </a:r>
          </a:p>
          <a:p>
            <a:pPr marL="514350" indent="-514350" eaLnBrk="1" hangingPunct="1">
              <a:spcBef>
                <a:spcPts val="0"/>
              </a:spcBef>
              <a:spcAft>
                <a:spcPts val="3000"/>
              </a:spcAft>
              <a:buSzPct val="100000"/>
              <a:buFont typeface="+mj-lt"/>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Doom (2:4-9)</a:t>
            </a:r>
          </a:p>
          <a:p>
            <a:pPr marL="514350" indent="-514350" eaLnBrk="1" hangingPunct="1">
              <a:spcBef>
                <a:spcPts val="0"/>
              </a:spcBef>
              <a:spcAft>
                <a:spcPts val="3000"/>
              </a:spcAft>
              <a:buSzPct val="100000"/>
              <a:buFont typeface="+mj-lt"/>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Depravity (2:10-16)</a:t>
            </a:r>
          </a:p>
          <a:p>
            <a:pPr marL="514350" indent="-514350" eaLnBrk="1" hangingPunct="1">
              <a:spcBef>
                <a:spcPts val="0"/>
              </a:spcBef>
              <a:spcAft>
                <a:spcPts val="3000"/>
              </a:spcAft>
              <a:buSzPct val="100000"/>
              <a:buFont typeface="+mj-lt"/>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Emptiness (2:17-19)</a:t>
            </a:r>
          </a:p>
          <a:p>
            <a:pPr marL="514350" indent="-514350" eaLnBrk="1" hangingPunct="1">
              <a:spcBef>
                <a:spcPts val="0"/>
              </a:spcBef>
              <a:spcAft>
                <a:spcPts val="3000"/>
              </a:spcAft>
              <a:buSzPct val="100000"/>
              <a:buFont typeface="+mj-lt"/>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Regression (2:20-22)</a:t>
            </a:r>
          </a:p>
        </p:txBody>
      </p:sp>
      <p:pic>
        <p:nvPicPr>
          <p:cNvPr id="4" name="Picture 3">
            <a:extLst>
              <a:ext uri="{FF2B5EF4-FFF2-40B4-BE49-F238E27FC236}">
                <a16:creationId xmlns:a16="http://schemas.microsoft.com/office/drawing/2014/main" id="{896CD77D-5385-4FC9-9A92-01F14B4CC4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3886200"/>
            <a:ext cx="1923999" cy="2743200"/>
          </a:xfrm>
          <a:prstGeom prst="rect">
            <a:avLst/>
          </a:prstGeom>
        </p:spPr>
      </p:pic>
    </p:spTree>
    <p:extLst>
      <p:ext uri="{BB962C8B-B14F-4D97-AF65-F5344CB8AC3E}">
        <p14:creationId xmlns:p14="http://schemas.microsoft.com/office/powerpoint/2010/main" val="356900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7300852-4D41-43B8-A028-D4C413902894}"/>
              </a:ext>
            </a:extLst>
          </p:cNvPr>
          <p:cNvSpPr>
            <a:spLocks noGrp="1" noChangeArrowheads="1"/>
          </p:cNvSpPr>
          <p:nvPr>
            <p:ph type="title"/>
          </p:nvPr>
        </p:nvSpPr>
        <p:spPr>
          <a:xfrm>
            <a:off x="685800" y="228600"/>
            <a:ext cx="7772400" cy="903514"/>
          </a:xfrm>
        </p:spPr>
        <p:txBody>
          <a:bodyPr/>
          <a:lstStyle/>
          <a:p>
            <a:pPr algn="ctr" eaLnBrk="1" hangingPunct="1">
              <a:defRPr/>
            </a:pPr>
            <a:r>
              <a:rPr lang="en-US" altLang="en-US" sz="3600" dirty="0">
                <a:effectLst>
                  <a:outerShdw blurRad="38100" dist="38100" dir="2700000" algn="tl">
                    <a:srgbClr val="000000">
                      <a:alpha val="43137"/>
                    </a:srgbClr>
                  </a:outerShdw>
                </a:effectLst>
              </a:rPr>
              <a:t>STRUCTURE</a:t>
            </a:r>
          </a:p>
        </p:txBody>
      </p:sp>
      <p:sp>
        <p:nvSpPr>
          <p:cNvPr id="12291" name="Rectangle 3">
            <a:extLst>
              <a:ext uri="{FF2B5EF4-FFF2-40B4-BE49-F238E27FC236}">
                <a16:creationId xmlns:a16="http://schemas.microsoft.com/office/drawing/2014/main" id="{D2CBF2D6-BE43-4DCD-A669-A4C1F364D70D}"/>
              </a:ext>
            </a:extLst>
          </p:cNvPr>
          <p:cNvSpPr>
            <a:spLocks noGrp="1" noChangeArrowheads="1"/>
          </p:cNvSpPr>
          <p:nvPr>
            <p:ph type="body" idx="1"/>
          </p:nvPr>
        </p:nvSpPr>
        <p:spPr>
          <a:xfrm>
            <a:off x="2133600" y="1600200"/>
            <a:ext cx="6324600" cy="3657600"/>
          </a:xfrm>
        </p:spPr>
        <p:txBody>
          <a:bodyPr/>
          <a:lstStyle/>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1 – Call to maturity</a:t>
            </a:r>
          </a:p>
          <a:p>
            <a:pPr marL="461963" indent="-461963"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2 Peter 2 – Characteristics of false teachers</a:t>
            </a:r>
          </a:p>
          <a:p>
            <a:pPr marL="461963" indent="-461963"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 Peter 3 – Doctrine of the false teachers</a:t>
            </a:r>
          </a:p>
        </p:txBody>
      </p:sp>
      <p:pic>
        <p:nvPicPr>
          <p:cNvPr id="81924" name="Picture 4" descr="j0096349">
            <a:extLst>
              <a:ext uri="{FF2B5EF4-FFF2-40B4-BE49-F238E27FC236}">
                <a16:creationId xmlns:a16="http://schemas.microsoft.com/office/drawing/2014/main" id="{8254966D-3FF0-43C3-AB62-3E9AB3F598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3075" y="1600200"/>
            <a:ext cx="1355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8AB35-AA1A-4E5D-A44C-9515C53A1C82}"/>
              </a:ext>
            </a:extLst>
          </p:cNvPr>
          <p:cNvPicPr>
            <a:picLocks noChangeAspect="1"/>
          </p:cNvPicPr>
          <p:nvPr/>
        </p:nvPicPr>
        <p:blipFill>
          <a:blip r:embed="rId2"/>
          <a:stretch>
            <a:fillRect/>
          </a:stretch>
        </p:blipFill>
        <p:spPr>
          <a:xfrm>
            <a:off x="1104900" y="2019300"/>
            <a:ext cx="6934200" cy="3924300"/>
          </a:xfrm>
          <a:prstGeom prst="rect">
            <a:avLst/>
          </a:prstGeom>
        </p:spPr>
      </p:pic>
      <p:sp>
        <p:nvSpPr>
          <p:cNvPr id="80898" name="Rectangle 2">
            <a:extLst>
              <a:ext uri="{FF2B5EF4-FFF2-40B4-BE49-F238E27FC236}">
                <a16:creationId xmlns:a16="http://schemas.microsoft.com/office/drawing/2014/main" id="{8DCB62CE-C9D4-4B83-A720-250C6A2070C6}"/>
              </a:ext>
            </a:extLst>
          </p:cNvPr>
          <p:cNvSpPr>
            <a:spLocks noGrp="1" noChangeArrowheads="1"/>
          </p:cNvSpPr>
          <p:nvPr>
            <p:ph type="ctrTitle" idx="4294967295"/>
          </p:nvPr>
        </p:nvSpPr>
        <p:spPr>
          <a:xfrm>
            <a:off x="685800" y="228600"/>
            <a:ext cx="7772400" cy="1143000"/>
          </a:xfrm>
        </p:spPr>
        <p:txBody>
          <a:bodyPr/>
          <a:lstStyle/>
          <a:p>
            <a:pPr algn="ctr"/>
            <a:r>
              <a:rPr lang="en-US" altLang="en-US" sz="3600" kern="1200" dirty="0">
                <a:effectLst>
                  <a:outerShdw blurRad="38100" dist="38100" dir="2700000" algn="tl">
                    <a:srgbClr val="000000">
                      <a:alpha val="43137"/>
                    </a:srgbClr>
                  </a:outerShdw>
                </a:effectLst>
              </a:rPr>
              <a:t>RELEVANCE OF THE FUTURE</a:t>
            </a:r>
            <a:br>
              <a:rPr lang="en-US" altLang="en-US" sz="3600" kern="1200" dirty="0">
                <a:effectLst>
                  <a:outerShdw blurRad="38100" dist="38100" dir="2700000" algn="tl">
                    <a:srgbClr val="000000">
                      <a:alpha val="43137"/>
                    </a:srgbClr>
                  </a:outerShdw>
                </a:effectLst>
              </a:rPr>
            </a:br>
            <a:r>
              <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2 Peter 3:3-15</a:t>
            </a:r>
          </a:p>
        </p:txBody>
      </p:sp>
    </p:spTree>
  </p:cSld>
  <p:clrMapOvr>
    <a:masterClrMapping/>
  </p:clrMapOvr>
</p:sld>
</file>

<file path=ppt/theme/theme1.xml><?xml version="1.0" encoding="utf-8"?>
<a:theme xmlns:a="http://schemas.openxmlformats.org/drawingml/2006/main" name="1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13_Azur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3780</TotalTime>
  <Words>2348</Words>
  <Application>Microsoft Office PowerPoint</Application>
  <PresentationFormat>On-screen Show (4:3)</PresentationFormat>
  <Paragraphs>239</Paragraphs>
  <Slides>59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Times New Roman</vt:lpstr>
      <vt:lpstr>Wingdings</vt:lpstr>
      <vt:lpstr>13_Azure</vt:lpstr>
      <vt:lpstr>2 Peter</vt:lpstr>
      <vt:lpstr>INTRODUCTORY MATTERS</vt:lpstr>
      <vt:lpstr>STRUCTURE</vt:lpstr>
      <vt:lpstr>STRUCTURE</vt:lpstr>
      <vt:lpstr>PowerPoint Presentation</vt:lpstr>
      <vt:lpstr>STRUCTURE</vt:lpstr>
      <vt:lpstr>2 PETER 2 OUTLINE</vt:lpstr>
      <vt:lpstr>STRUCTURE</vt:lpstr>
      <vt:lpstr>RELEVANCE OF THE FUTURE 2 Peter 3:3-15</vt:lpstr>
      <vt:lpstr>OVERVIEW OF 2 PETER 3:3-15</vt:lpstr>
      <vt:lpstr>OVERVIEW OF 2 PETER 3:3-15</vt:lpstr>
      <vt:lpstr>DOCTRINE OF FALSE TEACHERS  V.3-4</vt:lpstr>
      <vt:lpstr>OVERVIEW OF 2 PETER 3:3-15</vt:lpstr>
      <vt:lpstr>MOTIVE OF FALSE TEACHERS  V.3-4</vt:lpstr>
      <vt:lpstr>OVERVIEW OF 2 PETER 3:3-15</vt:lpstr>
      <vt:lpstr>PETER’S REBUTTAL V.5-10</vt:lpstr>
      <vt:lpstr>OVERVIEW OF 2 PETER 3:3-15</vt:lpstr>
      <vt:lpstr>BIBLICAL PROPHECY: IMPORTANCE</vt:lpstr>
      <vt:lpstr>PowerPoint Presentation</vt:lpstr>
      <vt:lpstr>PowerPoint Presentation</vt:lpstr>
      <vt:lpstr>AUTHORITY OF SCRIPTURE V. 19</vt:lpstr>
      <vt:lpstr>APPLICATION V. 11-15</vt:lpstr>
      <vt:lpstr>APPLICATION V. 11-15</vt:lpstr>
      <vt:lpstr>APPLICATION V. 11-15</vt:lpstr>
      <vt:lpstr>PowerPoint Presentation</vt:lpstr>
      <vt:lpstr>PowerPoint Presentation</vt:lpstr>
      <vt:lpstr>APPLICATION V. 11-15</vt:lpstr>
      <vt:lpstr>APPLICATION V. 11-15</vt:lpstr>
      <vt:lpstr>THREE CONCLUDING EXHORTATIONS 2 Peter 3:15-18</vt:lpstr>
      <vt:lpstr>OVERVIEW 2 PETER 3:15-18</vt:lpstr>
      <vt:lpstr>OVERVIEW 2 PETER 3:15-18</vt:lpstr>
      <vt:lpstr>REGARD THE GRACE OF GOD  (3:15)</vt:lpstr>
      <vt:lpstr>PowerPoint Presentation</vt:lpstr>
      <vt:lpstr>PowerPoint Presentation</vt:lpstr>
      <vt:lpstr>OVERVIEW 2 PETER 3:15-18</vt:lpstr>
      <vt:lpstr>PowerPoint Presentation</vt:lpstr>
      <vt:lpstr>BEWARE OF FALSE TEACHERS  (3:16-17)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2 PETER 3:15-18</vt:lpstr>
      <vt:lpstr>GROW IN CHRIST  (3:18)</vt:lpstr>
      <vt:lpstr>PowerPoint Presentation</vt:lpstr>
      <vt:lpstr>PowerPoint Presentation</vt:lpstr>
      <vt:lpstr>PowerPoint Presentation</vt:lpstr>
      <vt:lpstr>GROW IN CHRIST  (3:18)</vt:lpstr>
      <vt:lpstr>OVERVIEW 2 PETER 3:15-18</vt:lpstr>
      <vt:lpstr>CONCLUSION</vt:lpstr>
      <vt:lpstr>MESSAGE</vt:lpstr>
      <vt:lpstr>STRUCTURE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15 -2 Peter 3v11-18</dc:title>
  <dc:subject>2 Peter</dc:subject>
  <dc:creator>A. Woods</dc:creator>
  <cp:lastModifiedBy>Andy Woods</cp:lastModifiedBy>
  <cp:revision>356</cp:revision>
  <cp:lastPrinted>2020-04-29T01:26:19Z</cp:lastPrinted>
  <dcterms:created xsi:type="dcterms:W3CDTF">2008-02-23T18:28:51Z</dcterms:created>
  <dcterms:modified xsi:type="dcterms:W3CDTF">2020-04-29T16:55:00Z</dcterms:modified>
</cp:coreProperties>
</file>