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913" r:id="rId2"/>
  </p:sldMasterIdLst>
  <p:notesMasterIdLst>
    <p:notesMasterId r:id="rId47"/>
  </p:notesMasterIdLst>
  <p:handoutMasterIdLst>
    <p:handoutMasterId r:id="rId48"/>
  </p:handoutMasterIdLst>
  <p:sldIdLst>
    <p:sldId id="435" r:id="rId3"/>
    <p:sldId id="6501" r:id="rId4"/>
    <p:sldId id="6500" r:id="rId5"/>
    <p:sldId id="6502" r:id="rId6"/>
    <p:sldId id="1020" r:id="rId7"/>
    <p:sldId id="1019" r:id="rId8"/>
    <p:sldId id="3931" r:id="rId9"/>
    <p:sldId id="6509" r:id="rId10"/>
    <p:sldId id="263" r:id="rId11"/>
    <p:sldId id="5197" r:id="rId12"/>
    <p:sldId id="1022" r:id="rId13"/>
    <p:sldId id="6521" r:id="rId14"/>
    <p:sldId id="6526" r:id="rId15"/>
    <p:sldId id="1024" r:id="rId16"/>
    <p:sldId id="4736" r:id="rId17"/>
    <p:sldId id="970" r:id="rId18"/>
    <p:sldId id="971" r:id="rId19"/>
    <p:sldId id="972" r:id="rId20"/>
    <p:sldId id="973" r:id="rId21"/>
    <p:sldId id="974" r:id="rId22"/>
    <p:sldId id="975" r:id="rId23"/>
    <p:sldId id="976" r:id="rId24"/>
    <p:sldId id="4565" r:id="rId25"/>
    <p:sldId id="3935" r:id="rId26"/>
    <p:sldId id="6510" r:id="rId27"/>
    <p:sldId id="6516" r:id="rId28"/>
    <p:sldId id="6517" r:id="rId29"/>
    <p:sldId id="2874" r:id="rId30"/>
    <p:sldId id="6518" r:id="rId31"/>
    <p:sldId id="2331" r:id="rId32"/>
    <p:sldId id="6519" r:id="rId33"/>
    <p:sldId id="6520" r:id="rId34"/>
    <p:sldId id="2880" r:id="rId35"/>
    <p:sldId id="6522" r:id="rId36"/>
    <p:sldId id="6523" r:id="rId37"/>
    <p:sldId id="6524" r:id="rId38"/>
    <p:sldId id="4505" r:id="rId39"/>
    <p:sldId id="1379" r:id="rId40"/>
    <p:sldId id="4202" r:id="rId41"/>
    <p:sldId id="4504" r:id="rId42"/>
    <p:sldId id="4188" r:id="rId43"/>
    <p:sldId id="6289" r:id="rId44"/>
    <p:sldId id="6525" r:id="rId45"/>
    <p:sldId id="6290" r:id="rId46"/>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CCCCFF"/>
    <a:srgbClr val="000066"/>
    <a:srgbClr val="000099"/>
    <a:srgbClr val="0000CC"/>
    <a:srgbClr val="33CC33"/>
    <a:srgbClr val="FF00FF"/>
    <a:srgbClr val="0000FF"/>
    <a:srgbClr val="0099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52" autoAdjust="0"/>
    <p:restoredTop sz="96314" autoAdjust="0"/>
  </p:normalViewPr>
  <p:slideViewPr>
    <p:cSldViewPr>
      <p:cViewPr varScale="1">
        <p:scale>
          <a:sx n="105" d="100"/>
          <a:sy n="105" d="100"/>
        </p:scale>
        <p:origin x="125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70" d="100"/>
          <a:sy n="70" d="100"/>
        </p:scale>
        <p:origin x="2382" y="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2072481" y="22860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lgn="ctr">
              <a:defRPr/>
            </a:pPr>
            <a:r>
              <a:rPr lang="en-US" dirty="0">
                <a:latin typeface="Calibri" panose="020F0502020204030204" pitchFamily="34" charset="0"/>
                <a:cs typeface="Calibri" panose="020F0502020204030204" pitchFamily="34" charset="0"/>
              </a:rPr>
              <a:t>Dr. Andy Woods – Philippians 02</a:t>
            </a:r>
          </a:p>
          <a:p>
            <a:pPr algn="ctr">
              <a:defRPr/>
            </a:pPr>
            <a:r>
              <a:rPr lang="en-US" dirty="0">
                <a:latin typeface="Calibri" panose="020F0502020204030204" pitchFamily="34" charset="0"/>
                <a:cs typeface="Calibri" panose="020F0502020204030204" pitchFamily="34" charset="0"/>
              </a:rPr>
              <a:t>04-05-2020</a:t>
            </a:r>
          </a:p>
        </p:txBody>
      </p:sp>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latin typeface="Calibri" panose="020F0502020204030204" pitchFamily="34" charset="0"/>
                <a:cs typeface="Calibri" panose="020F0502020204030204" pitchFamily="34" charset="0"/>
              </a:rPr>
              <a:pPr>
                <a:defRPr/>
              </a:pPr>
              <a:t>‹#›</a:t>
            </a:fld>
            <a:endParaRPr lang="en-US" alt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r>
              <a:rPr lang="en-US" dirty="0"/>
              <a:t>9/11/2016</a:t>
            </a:r>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atin typeface="Calibri" panose="020F0502020204030204" pitchFamily="34" charset="0"/>
                <a:cs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0550F614-E827-47BC-BE7B-BF8F97B141E9}"/>
              </a:ext>
            </a:extLst>
          </p:cNvPr>
          <p:cNvGrpSpPr>
            <a:grpSpLocks/>
          </p:cNvGrpSpPr>
          <p:nvPr/>
        </p:nvGrpSpPr>
        <p:grpSpPr bwMode="auto">
          <a:xfrm>
            <a:off x="0" y="0"/>
            <a:ext cx="1085850" cy="6854825"/>
            <a:chOff x="0" y="0"/>
            <a:chExt cx="684" cy="4318"/>
          </a:xfrm>
        </p:grpSpPr>
        <p:sp>
          <p:nvSpPr>
            <p:cNvPr id="5" name="Rectangle 3">
              <a:extLst>
                <a:ext uri="{FF2B5EF4-FFF2-40B4-BE49-F238E27FC236}">
                  <a16:creationId xmlns:a16="http://schemas.microsoft.com/office/drawing/2014/main" id="{30FCF259-2034-4054-87A9-5466F1842CF1}"/>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7A0B702E-AB58-47CB-AEFE-F0E9EFED1F77}"/>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B96C0198-EF82-4699-A6BF-3BCEEAD0B3BA}"/>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8" name="Rectangle 6">
                <a:extLst>
                  <a:ext uri="{FF2B5EF4-FFF2-40B4-BE49-F238E27FC236}">
                    <a16:creationId xmlns:a16="http://schemas.microsoft.com/office/drawing/2014/main" id="{68B258B8-77B5-4C90-9CB2-83AD422CAEFC}"/>
                  </a:ext>
                </a:extLst>
              </p:cNvPr>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9" name="Rectangle 7">
                <a:extLst>
                  <a:ext uri="{FF2B5EF4-FFF2-40B4-BE49-F238E27FC236}">
                    <a16:creationId xmlns:a16="http://schemas.microsoft.com/office/drawing/2014/main" id="{25D18A30-99B6-4B90-8080-0DCE7AD088BB}"/>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 name="Rectangle 8">
                <a:extLst>
                  <a:ext uri="{FF2B5EF4-FFF2-40B4-BE49-F238E27FC236}">
                    <a16:creationId xmlns:a16="http://schemas.microsoft.com/office/drawing/2014/main" id="{E3F0ED99-912B-48B6-88A1-49FB6E588F17}"/>
                  </a:ext>
                </a:extLst>
              </p:cNvPr>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1" name="Rectangle 9">
                <a:extLst>
                  <a:ext uri="{FF2B5EF4-FFF2-40B4-BE49-F238E27FC236}">
                    <a16:creationId xmlns:a16="http://schemas.microsoft.com/office/drawing/2014/main" id="{0D390E92-210D-4BEE-91B2-904D8FEA65FA}"/>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2" name="Rectangle 10">
                <a:extLst>
                  <a:ext uri="{FF2B5EF4-FFF2-40B4-BE49-F238E27FC236}">
                    <a16:creationId xmlns:a16="http://schemas.microsoft.com/office/drawing/2014/main" id="{49E15023-916E-41CD-8863-67933193509A}"/>
                  </a:ext>
                </a:extLst>
              </p:cNvPr>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3" name="Rectangle 11">
                <a:extLst>
                  <a:ext uri="{FF2B5EF4-FFF2-40B4-BE49-F238E27FC236}">
                    <a16:creationId xmlns:a16="http://schemas.microsoft.com/office/drawing/2014/main" id="{E5CD53A4-3941-4379-8793-27BCED8DE6A4}"/>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4" name="Rectangle 12">
                <a:extLst>
                  <a:ext uri="{FF2B5EF4-FFF2-40B4-BE49-F238E27FC236}">
                    <a16:creationId xmlns:a16="http://schemas.microsoft.com/office/drawing/2014/main" id="{FB7D9E5C-2927-4EB8-A9DC-F47DC37AB022}"/>
                  </a:ext>
                </a:extLst>
              </p:cNvPr>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5" name="Rectangle 13">
                <a:extLst>
                  <a:ext uri="{FF2B5EF4-FFF2-40B4-BE49-F238E27FC236}">
                    <a16:creationId xmlns:a16="http://schemas.microsoft.com/office/drawing/2014/main" id="{3012B5F3-8679-42DB-B8DD-DAF0E316E880}"/>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6" name="Rectangle 14">
                <a:extLst>
                  <a:ext uri="{FF2B5EF4-FFF2-40B4-BE49-F238E27FC236}">
                    <a16:creationId xmlns:a16="http://schemas.microsoft.com/office/drawing/2014/main" id="{F7A7F273-C82E-4601-B808-05B4DADA2075}"/>
                  </a:ext>
                </a:extLst>
              </p:cNvPr>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7" name="Rectangle 15">
                <a:extLst>
                  <a:ext uri="{FF2B5EF4-FFF2-40B4-BE49-F238E27FC236}">
                    <a16:creationId xmlns:a16="http://schemas.microsoft.com/office/drawing/2014/main" id="{F90A35D3-1482-48E6-AE8A-A516F545C537}"/>
                  </a:ext>
                </a:extLst>
              </p:cNvPr>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8" name="Rectangle 16">
                <a:extLst>
                  <a:ext uri="{FF2B5EF4-FFF2-40B4-BE49-F238E27FC236}">
                    <a16:creationId xmlns:a16="http://schemas.microsoft.com/office/drawing/2014/main" id="{5A5B9A46-C7A1-4E7A-B091-A5DE83D0CD47}"/>
                  </a:ext>
                </a:extLst>
              </p:cNvPr>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9" name="Rectangle 17">
                <a:extLst>
                  <a:ext uri="{FF2B5EF4-FFF2-40B4-BE49-F238E27FC236}">
                    <a16:creationId xmlns:a16="http://schemas.microsoft.com/office/drawing/2014/main" id="{5762CC14-19E0-4833-B388-B5882C62541F}"/>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0" name="Rectangle 18">
                <a:extLst>
                  <a:ext uri="{FF2B5EF4-FFF2-40B4-BE49-F238E27FC236}">
                    <a16:creationId xmlns:a16="http://schemas.microsoft.com/office/drawing/2014/main" id="{B864788B-C4C6-4F44-87A5-50CB69764FB9}"/>
                  </a:ext>
                </a:extLst>
              </p:cNvPr>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1" name="Rectangle 19">
                <a:extLst>
                  <a:ext uri="{FF2B5EF4-FFF2-40B4-BE49-F238E27FC236}">
                    <a16:creationId xmlns:a16="http://schemas.microsoft.com/office/drawing/2014/main" id="{B20B36C5-7937-477E-A542-040BAD0031E9}"/>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2" name="Rectangle 20">
                <a:extLst>
                  <a:ext uri="{FF2B5EF4-FFF2-40B4-BE49-F238E27FC236}">
                    <a16:creationId xmlns:a16="http://schemas.microsoft.com/office/drawing/2014/main" id="{DBDF7278-9DBF-4A62-96F1-BF8BFDCA711D}"/>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3" name="Rectangle 21">
                <a:extLst>
                  <a:ext uri="{FF2B5EF4-FFF2-40B4-BE49-F238E27FC236}">
                    <a16:creationId xmlns:a16="http://schemas.microsoft.com/office/drawing/2014/main" id="{CCB0F6B9-BD25-4EF5-99A6-22146DEB46E1}"/>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4" name="Rectangle 22">
                <a:extLst>
                  <a:ext uri="{FF2B5EF4-FFF2-40B4-BE49-F238E27FC236}">
                    <a16:creationId xmlns:a16="http://schemas.microsoft.com/office/drawing/2014/main" id="{BAF2B939-090E-4706-832D-CDCD7611945A}"/>
                  </a:ext>
                </a:extLst>
              </p:cNvPr>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5" name="Rectangle 23">
                <a:extLst>
                  <a:ext uri="{FF2B5EF4-FFF2-40B4-BE49-F238E27FC236}">
                    <a16:creationId xmlns:a16="http://schemas.microsoft.com/office/drawing/2014/main" id="{EE35447C-DCB4-4A27-BF1B-85BBA2EF07C5}"/>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6" name="Rectangle 24">
                <a:extLst>
                  <a:ext uri="{FF2B5EF4-FFF2-40B4-BE49-F238E27FC236}">
                    <a16:creationId xmlns:a16="http://schemas.microsoft.com/office/drawing/2014/main" id="{1EA143CB-7011-46D8-802D-10275202B03C}"/>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7" name="Rectangle 25">
                <a:extLst>
                  <a:ext uri="{FF2B5EF4-FFF2-40B4-BE49-F238E27FC236}">
                    <a16:creationId xmlns:a16="http://schemas.microsoft.com/office/drawing/2014/main" id="{42D81E21-2C22-4719-B0B0-7DD5BC8C7EAE}"/>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8" name="Rectangle 26">
                <a:extLst>
                  <a:ext uri="{FF2B5EF4-FFF2-40B4-BE49-F238E27FC236}">
                    <a16:creationId xmlns:a16="http://schemas.microsoft.com/office/drawing/2014/main" id="{A9B89494-BBED-48BA-B8E6-F94AE711EC22}"/>
                  </a:ext>
                </a:extLst>
              </p:cNvPr>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9" name="Rectangle 27">
                <a:extLst>
                  <a:ext uri="{FF2B5EF4-FFF2-40B4-BE49-F238E27FC236}">
                    <a16:creationId xmlns:a16="http://schemas.microsoft.com/office/drawing/2014/main" id="{85E3BD2D-6670-4E20-8310-32FADED73527}"/>
                  </a:ext>
                </a:extLst>
              </p:cNvPr>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0" name="Rectangle 28">
                <a:extLst>
                  <a:ext uri="{FF2B5EF4-FFF2-40B4-BE49-F238E27FC236}">
                    <a16:creationId xmlns:a16="http://schemas.microsoft.com/office/drawing/2014/main" id="{3A7937DE-86B9-4C84-B2D4-3A8DCA60CC23}"/>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1" name="Rectangle 29">
                <a:extLst>
                  <a:ext uri="{FF2B5EF4-FFF2-40B4-BE49-F238E27FC236}">
                    <a16:creationId xmlns:a16="http://schemas.microsoft.com/office/drawing/2014/main" id="{005E1689-0142-465E-B83E-57C2D7C1230F}"/>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2" name="Rectangle 30">
                <a:extLst>
                  <a:ext uri="{FF2B5EF4-FFF2-40B4-BE49-F238E27FC236}">
                    <a16:creationId xmlns:a16="http://schemas.microsoft.com/office/drawing/2014/main" id="{9CA664C4-FD59-4632-8900-E2594BFA945E}"/>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3" name="Rectangle 31">
                <a:extLst>
                  <a:ext uri="{FF2B5EF4-FFF2-40B4-BE49-F238E27FC236}">
                    <a16:creationId xmlns:a16="http://schemas.microsoft.com/office/drawing/2014/main" id="{06B3559C-A9B6-4066-854F-8C6CD5E25FA1}"/>
                  </a:ext>
                </a:extLst>
              </p:cNvPr>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4" name="Rectangle 32">
                <a:extLst>
                  <a:ext uri="{FF2B5EF4-FFF2-40B4-BE49-F238E27FC236}">
                    <a16:creationId xmlns:a16="http://schemas.microsoft.com/office/drawing/2014/main" id="{D73385C9-38B2-4183-AD49-601D82465A39}"/>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5" name="Rectangle 33">
                <a:extLst>
                  <a:ext uri="{FF2B5EF4-FFF2-40B4-BE49-F238E27FC236}">
                    <a16:creationId xmlns:a16="http://schemas.microsoft.com/office/drawing/2014/main" id="{B960A2CE-5D31-4A1C-9709-6F0AB3E466E7}"/>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grpSp>
      </p:grpSp>
      <p:sp>
        <p:nvSpPr>
          <p:cNvPr id="17442"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7443"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ABD1C9DA-0D4D-42CA-8D64-2AAF6FFCF032}"/>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C8203E26-996A-4927-9761-1FADE8C4185D}"/>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03CBEAB8-6F1E-405F-AAF9-7F7C033BE879}"/>
              </a:ext>
            </a:extLst>
          </p:cNvPr>
          <p:cNvSpPr>
            <a:spLocks noGrp="1" noChangeArrowheads="1"/>
          </p:cNvSpPr>
          <p:nvPr>
            <p:ph type="sldNum" sz="quarter" idx="12"/>
          </p:nvPr>
        </p:nvSpPr>
        <p:spPr/>
        <p:txBody>
          <a:bodyPr/>
          <a:lstStyle>
            <a:lvl1pPr>
              <a:defRPr>
                <a:solidFill>
                  <a:srgbClr val="FFFFFF"/>
                </a:solidFill>
              </a:defRPr>
            </a:lvl1pPr>
          </a:lstStyle>
          <a:p>
            <a:pPr>
              <a:defRPr/>
            </a:pPr>
            <a:fld id="{81F0FBF6-82F7-4760-B034-D77C3C4E42C1}" type="slidenum">
              <a:rPr lang="en-US" altLang="en-US"/>
              <a:pPr>
                <a:defRPr/>
              </a:pPr>
              <a:t>‹#›</a:t>
            </a:fld>
            <a:endParaRPr lang="en-US" altLang="en-US"/>
          </a:p>
        </p:txBody>
      </p:sp>
    </p:spTree>
    <p:extLst>
      <p:ext uri="{BB962C8B-B14F-4D97-AF65-F5344CB8AC3E}">
        <p14:creationId xmlns:p14="http://schemas.microsoft.com/office/powerpoint/2010/main" val="23624096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33E0A8-1FEA-4B29-B445-AE9081ED9C02}"/>
              </a:ext>
            </a:extLst>
          </p:cNvPr>
          <p:cNvSpPr>
            <a:spLocks noGrp="1"/>
          </p:cNvSpPr>
          <p:nvPr>
            <p:ph type="dt" sz="half" idx="10"/>
          </p:nvPr>
        </p:nvSpPr>
        <p:spPr>
          <a:ln/>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2BFCFE5-64E5-4159-A5B4-8E335674179D}"/>
              </a:ext>
            </a:extLst>
          </p:cNvPr>
          <p:cNvSpPr>
            <a:spLocks noGrp="1"/>
          </p:cNvSpPr>
          <p:nvPr>
            <p:ph type="ftr" sz="quarter" idx="11"/>
          </p:nvPr>
        </p:nvSpPr>
        <p:spPr>
          <a:ln/>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B994406-043B-4B19-8AE9-988ACC96CBD9}"/>
              </a:ext>
            </a:extLst>
          </p:cNvPr>
          <p:cNvSpPr>
            <a:spLocks noGrp="1"/>
          </p:cNvSpPr>
          <p:nvPr>
            <p:ph type="sldNum" sz="quarter" idx="12"/>
          </p:nvPr>
        </p:nvSpPr>
        <p:spPr>
          <a:ln/>
        </p:spPr>
        <p:txBody>
          <a:bodyPr/>
          <a:lstStyle>
            <a:lvl1pPr>
              <a:defRPr/>
            </a:lvl1pPr>
          </a:lstStyle>
          <a:p>
            <a:pPr>
              <a:defRPr/>
            </a:pPr>
            <a:fld id="{F32FBB96-2CAF-4362-84E8-7C44026281F4}" type="slidenum">
              <a:rPr lang="en-US" altLang="en-US"/>
              <a:pPr>
                <a:defRPr/>
              </a:pPr>
              <a:t>‹#›</a:t>
            </a:fld>
            <a:endParaRPr lang="en-US" altLang="en-US" dirty="0"/>
          </a:p>
        </p:txBody>
      </p:sp>
    </p:spTree>
    <p:extLst>
      <p:ext uri="{BB962C8B-B14F-4D97-AF65-F5344CB8AC3E}">
        <p14:creationId xmlns:p14="http://schemas.microsoft.com/office/powerpoint/2010/main" val="576672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3B0C713-C718-4F6F-9A5E-B9ACE923D878}"/>
              </a:ext>
            </a:extLst>
          </p:cNvPr>
          <p:cNvSpPr>
            <a:spLocks noGrp="1"/>
          </p:cNvSpPr>
          <p:nvPr>
            <p:ph type="dt" sz="half" idx="10"/>
          </p:nvPr>
        </p:nvSpPr>
        <p:spPr>
          <a:ln/>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46D55F19-33E3-43DD-A16D-E7255A103E24}"/>
              </a:ext>
            </a:extLst>
          </p:cNvPr>
          <p:cNvSpPr>
            <a:spLocks noGrp="1"/>
          </p:cNvSpPr>
          <p:nvPr>
            <p:ph type="ftr" sz="quarter" idx="11"/>
          </p:nvPr>
        </p:nvSpPr>
        <p:spPr>
          <a:ln/>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747F1BD-306A-4103-B9E7-05F17A4F30F2}"/>
              </a:ext>
            </a:extLst>
          </p:cNvPr>
          <p:cNvSpPr>
            <a:spLocks noGrp="1"/>
          </p:cNvSpPr>
          <p:nvPr>
            <p:ph type="sldNum" sz="quarter" idx="12"/>
          </p:nvPr>
        </p:nvSpPr>
        <p:spPr>
          <a:ln/>
        </p:spPr>
        <p:txBody>
          <a:bodyPr/>
          <a:lstStyle>
            <a:lvl1pPr>
              <a:defRPr/>
            </a:lvl1pPr>
          </a:lstStyle>
          <a:p>
            <a:pPr>
              <a:defRPr/>
            </a:pPr>
            <a:fld id="{761CD733-9455-4CFA-8FD5-E1E05E5B36B9}" type="slidenum">
              <a:rPr lang="en-US" altLang="en-US"/>
              <a:pPr>
                <a:defRPr/>
              </a:pPr>
              <a:t>‹#›</a:t>
            </a:fld>
            <a:endParaRPr lang="en-US" altLang="en-US" dirty="0"/>
          </a:p>
        </p:txBody>
      </p:sp>
    </p:spTree>
    <p:extLst>
      <p:ext uri="{BB962C8B-B14F-4D97-AF65-F5344CB8AC3E}">
        <p14:creationId xmlns:p14="http://schemas.microsoft.com/office/powerpoint/2010/main" val="3207917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a:extLst>
              <a:ext uri="{FF2B5EF4-FFF2-40B4-BE49-F238E27FC236}">
                <a16:creationId xmlns:a16="http://schemas.microsoft.com/office/drawing/2014/main" id="{A7CBC6B6-6A9C-4D16-A76B-D6FE586BCA37}"/>
              </a:ext>
            </a:extLst>
          </p:cNvPr>
          <p:cNvSpPr>
            <a:spLocks noGrp="1"/>
          </p:cNvSpPr>
          <p:nvPr>
            <p:ph type="dt" sz="half" idx="10"/>
          </p:nvPr>
        </p:nvSpPr>
        <p:spPr>
          <a:ln/>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46AA322-D5EC-4ABD-BD33-EC5C84C28F25}"/>
              </a:ext>
            </a:extLst>
          </p:cNvPr>
          <p:cNvSpPr>
            <a:spLocks noGrp="1"/>
          </p:cNvSpPr>
          <p:nvPr>
            <p:ph type="ftr" sz="quarter" idx="11"/>
          </p:nvPr>
        </p:nvSpPr>
        <p:spPr>
          <a:ln/>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B9756A-EBDD-4B32-93C4-1B9A6E613D1E}"/>
              </a:ext>
            </a:extLst>
          </p:cNvPr>
          <p:cNvSpPr>
            <a:spLocks noGrp="1"/>
          </p:cNvSpPr>
          <p:nvPr>
            <p:ph type="sldNum" sz="quarter" idx="12"/>
          </p:nvPr>
        </p:nvSpPr>
        <p:spPr>
          <a:ln/>
        </p:spPr>
        <p:txBody>
          <a:bodyPr/>
          <a:lstStyle>
            <a:lvl1pPr>
              <a:defRPr/>
            </a:lvl1pPr>
          </a:lstStyle>
          <a:p>
            <a:pPr>
              <a:defRPr/>
            </a:pPr>
            <a:fld id="{2EDB0633-5B89-4012-8380-D90D98B698EC}" type="slidenum">
              <a:rPr lang="en-US" altLang="en-US"/>
              <a:pPr>
                <a:defRPr/>
              </a:pPr>
              <a:t>‹#›</a:t>
            </a:fld>
            <a:endParaRPr lang="en-US" altLang="en-US" dirty="0"/>
          </a:p>
        </p:txBody>
      </p:sp>
    </p:spTree>
    <p:extLst>
      <p:ext uri="{BB962C8B-B14F-4D97-AF65-F5344CB8AC3E}">
        <p14:creationId xmlns:p14="http://schemas.microsoft.com/office/powerpoint/2010/main" val="232702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7E6ADDD-3FBF-4B1E-93D2-9F428E5B0F0C}"/>
              </a:ext>
            </a:extLst>
          </p:cNvPr>
          <p:cNvSpPr>
            <a:spLocks noGrp="1"/>
          </p:cNvSpPr>
          <p:nvPr>
            <p:ph type="dt" sz="half" idx="10"/>
          </p:nvPr>
        </p:nvSpPr>
        <p:spPr/>
        <p:txBody>
          <a:bodyPr/>
          <a:lstStyle>
            <a:lvl1pPr>
              <a:defRPr/>
            </a:lvl1pPr>
          </a:lstStyle>
          <a:p>
            <a:pPr>
              <a:defRPr/>
            </a:pPr>
            <a:fld id="{5767CE11-5874-49D8-92C1-30075F73CB28}" type="datetimeFigureOut">
              <a:rPr lang="en-US"/>
              <a:pPr>
                <a:defRPr/>
              </a:pPr>
              <a:t>4/25/2020</a:t>
            </a:fld>
            <a:endParaRPr lang="en-US"/>
          </a:p>
        </p:txBody>
      </p:sp>
      <p:sp>
        <p:nvSpPr>
          <p:cNvPr id="3" name="Footer Placeholder 4">
            <a:extLst>
              <a:ext uri="{FF2B5EF4-FFF2-40B4-BE49-F238E27FC236}">
                <a16:creationId xmlns:a16="http://schemas.microsoft.com/office/drawing/2014/main" id="{563C4595-6613-468F-9CD1-5F61333959C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3259AA4-FCBD-45D8-BB26-1747D091ED17}"/>
              </a:ext>
            </a:extLst>
          </p:cNvPr>
          <p:cNvSpPr>
            <a:spLocks noGrp="1"/>
          </p:cNvSpPr>
          <p:nvPr>
            <p:ph type="sldNum" sz="quarter" idx="12"/>
          </p:nvPr>
        </p:nvSpPr>
        <p:spPr/>
        <p:txBody>
          <a:bodyPr/>
          <a:lstStyle>
            <a:lvl1pPr>
              <a:defRPr smtClean="0"/>
            </a:lvl1pPr>
          </a:lstStyle>
          <a:p>
            <a:pPr>
              <a:defRPr/>
            </a:pPr>
            <a:fld id="{9756AE89-0BA9-4F43-AAE5-6BAEADCF4C39}" type="slidenum">
              <a:rPr lang="en-US" altLang="en-US"/>
              <a:pPr>
                <a:defRPr/>
              </a:pPr>
              <a:t>‹#›</a:t>
            </a:fld>
            <a:endParaRPr lang="en-US" altLang="en-US"/>
          </a:p>
        </p:txBody>
      </p:sp>
    </p:spTree>
    <p:extLst>
      <p:ext uri="{BB962C8B-B14F-4D97-AF65-F5344CB8AC3E}">
        <p14:creationId xmlns:p14="http://schemas.microsoft.com/office/powerpoint/2010/main" val="376390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0279478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dirty="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dirty="0"/>
          </a:p>
        </p:txBody>
      </p:sp>
      <p:sp>
        <p:nvSpPr>
          <p:cNvPr id="6" name="Rectangle 36"/>
          <p:cNvSpPr>
            <a:spLocks noGrp="1" noChangeArrowheads="1"/>
          </p:cNvSpPr>
          <p:nvPr>
            <p:ph type="ftr" sz="quarter" idx="11"/>
          </p:nvPr>
        </p:nvSpPr>
        <p:spPr/>
        <p:txBody>
          <a:bodyPr/>
          <a:lstStyle>
            <a:lvl1pPr>
              <a:defRPr/>
            </a:lvl1pPr>
          </a:lstStyle>
          <a:p>
            <a:pPr>
              <a:defRPr/>
            </a:pPr>
            <a:endParaRPr lang="en-US" dirty="0"/>
          </a:p>
        </p:txBody>
      </p:sp>
      <p:sp>
        <p:nvSpPr>
          <p:cNvPr id="7" name="Rectangle 37"/>
          <p:cNvSpPr>
            <a:spLocks noGrp="1" noChangeArrowheads="1"/>
          </p:cNvSpPr>
          <p:nvPr>
            <p:ph type="sldNum" sz="quarter" idx="12"/>
          </p:nvPr>
        </p:nvSpPr>
        <p:spPr/>
        <p:txBody>
          <a:bodyPr/>
          <a:lstStyle>
            <a:lvl1pPr>
              <a:defRPr smtClean="0"/>
            </a:lvl1pPr>
          </a:lstStyle>
          <a:p>
            <a:pPr>
              <a:defRPr/>
            </a:pPr>
            <a:fld id="{2E6AC120-5AD1-4F3C-9026-490E77274D1D}" type="slidenum">
              <a:rPr lang="en-US" altLang="en-US"/>
              <a:pPr>
                <a:defRPr/>
              </a:pPr>
              <a:t>‹#›</a:t>
            </a:fld>
            <a:endParaRPr lang="en-US" altLang="en-US" dirty="0"/>
          </a:p>
        </p:txBody>
      </p:sp>
    </p:spTree>
    <p:extLst>
      <p:ext uri="{BB962C8B-B14F-4D97-AF65-F5344CB8AC3E}">
        <p14:creationId xmlns:p14="http://schemas.microsoft.com/office/powerpoint/2010/main" val="1092887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34">
            <a:extLst>
              <a:ext uri="{FF2B5EF4-FFF2-40B4-BE49-F238E27FC236}">
                <a16:creationId xmlns:a16="http://schemas.microsoft.com/office/drawing/2014/main" id="{F874D755-1183-40D3-B5A2-94754E8F1798}"/>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6422" name="Rectangle 38">
            <a:extLst>
              <a:ext uri="{FF2B5EF4-FFF2-40B4-BE49-F238E27FC236}">
                <a16:creationId xmlns:a16="http://schemas.microsoft.com/office/drawing/2014/main" id="{0D32768F-A5EF-4C81-98F2-3561FB9B4C2B}"/>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Date Placeholder 3">
            <a:extLst>
              <a:ext uri="{FF2B5EF4-FFF2-40B4-BE49-F238E27FC236}">
                <a16:creationId xmlns:a16="http://schemas.microsoft.com/office/drawing/2014/main" id="{0C5EB69E-4B1B-4251-B035-828539110E81}"/>
              </a:ext>
            </a:extLst>
          </p:cNvPr>
          <p:cNvSpPr>
            <a:spLocks noGrp="1"/>
          </p:cNvSpPr>
          <p:nvPr>
            <p:ph type="dt" sz="half" idx="2"/>
          </p:nvPr>
        </p:nvSpPr>
        <p:spPr bwMode="auto">
          <a:xfrm>
            <a:off x="1143000" y="6248400"/>
            <a:ext cx="19050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a:p>
        </p:txBody>
      </p:sp>
      <p:sp>
        <p:nvSpPr>
          <p:cNvPr id="40" name="Footer Placeholder 4">
            <a:extLst>
              <a:ext uri="{FF2B5EF4-FFF2-40B4-BE49-F238E27FC236}">
                <a16:creationId xmlns:a16="http://schemas.microsoft.com/office/drawing/2014/main" id="{1FBB85C3-D141-494C-B040-FAFB5FBA4E31}"/>
              </a:ext>
            </a:extLst>
          </p:cNvPr>
          <p:cNvSpPr>
            <a:spLocks noGrp="1"/>
          </p:cNvSpPr>
          <p:nvPr>
            <p:ph type="ftr" sz="quarter" idx="3"/>
          </p:nvPr>
        </p:nvSpPr>
        <p:spPr bwMode="auto">
          <a:xfrm>
            <a:off x="3581400" y="6248400"/>
            <a:ext cx="28956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a:p>
        </p:txBody>
      </p:sp>
      <p:sp>
        <p:nvSpPr>
          <p:cNvPr id="41" name="Slide Number Placeholder 5">
            <a:extLst>
              <a:ext uri="{FF2B5EF4-FFF2-40B4-BE49-F238E27FC236}">
                <a16:creationId xmlns:a16="http://schemas.microsoft.com/office/drawing/2014/main" id="{67D80AE9-DEA3-4EE7-86E0-76DE6F76F244}"/>
              </a:ext>
            </a:extLst>
          </p:cNvPr>
          <p:cNvSpPr>
            <a:spLocks noGrp="1"/>
          </p:cNvSpPr>
          <p:nvPr>
            <p:ph type="sldNum" sz="quarter" idx="4"/>
          </p:nvPr>
        </p:nvSpPr>
        <p:spPr bwMode="auto">
          <a:xfrm>
            <a:off x="7010400" y="6248400"/>
            <a:ext cx="19050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algn="r" eaLnBrk="1" hangingPunct="1">
              <a:defRPr sz="1400">
                <a:latin typeface="Calibri" panose="020F0502020204030204" pitchFamily="34" charset="0"/>
              </a:defRPr>
            </a:lvl1pPr>
          </a:lstStyle>
          <a:p>
            <a:pPr>
              <a:defRPr/>
            </a:pPr>
            <a:fld id="{FA16C88E-948D-4B3E-91C5-437A0271C801}" type="slidenum">
              <a:rPr lang="en-US" altLang="en-US"/>
              <a:pPr>
                <a:defRPr/>
              </a:pPr>
              <a:t>‹#›</a:t>
            </a:fld>
            <a:endParaRPr lang="en-US" altLang="en-US" dirty="0"/>
          </a:p>
        </p:txBody>
      </p:sp>
    </p:spTree>
    <p:extLst>
      <p:ext uri="{BB962C8B-B14F-4D97-AF65-F5344CB8AC3E}">
        <p14:creationId xmlns:p14="http://schemas.microsoft.com/office/powerpoint/2010/main" val="1979250466"/>
      </p:ext>
    </p:extLst>
  </p:cSld>
  <p:clrMap bg1="dk2" tx1="lt1" bg2="dk1" tx2="lt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E1458CD8-D940-42DA-B266-2FCD81C4F388}"/>
              </a:ext>
            </a:extLst>
          </p:cNvPr>
          <p:cNvSpPr txBox="1">
            <a:spLocks noChangeArrowheads="1"/>
          </p:cNvSpPr>
          <p:nvPr/>
        </p:nvSpPr>
        <p:spPr bwMode="auto">
          <a:xfrm>
            <a:off x="0" y="228600"/>
            <a:ext cx="91440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Font typeface="Wingdings" panose="05000000000000000000" pitchFamily="2" charset="2"/>
              <a:buNone/>
            </a:pPr>
            <a:r>
              <a:rPr lang="en-US" altLang="en-US" sz="4000" dirty="0">
                <a:solidFill>
                  <a:schemeClr val="tx2"/>
                </a:solidFill>
                <a:effectLst>
                  <a:outerShdw blurRad="38100" dist="38100" dir="2700000" algn="tl">
                    <a:srgbClr val="000000">
                      <a:alpha val="43137"/>
                    </a:srgbClr>
                  </a:outerShdw>
                </a:effectLst>
                <a:ea typeface="+mj-ea"/>
                <a:cs typeface="+mj-cs"/>
              </a:rPr>
              <a:t>HOW TO FIND JOY IN THE CHRISTIAN LIFE</a:t>
            </a:r>
          </a:p>
        </p:txBody>
      </p:sp>
      <p:pic>
        <p:nvPicPr>
          <p:cNvPr id="4" name="Picture 3" descr="A close up of a womans face&#10;&#10;Description automatically generated">
            <a:extLst>
              <a:ext uri="{FF2B5EF4-FFF2-40B4-BE49-F238E27FC236}">
                <a16:creationId xmlns:a16="http://schemas.microsoft.com/office/drawing/2014/main" id="{970845EF-801A-4FC9-8C2B-14D3AC7791A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00667" y="1421780"/>
            <a:ext cx="6942666" cy="3657600"/>
          </a:xfrm>
          <a:prstGeom prst="rect">
            <a:avLst/>
          </a:prstGeom>
        </p:spPr>
      </p:pic>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3"/>
          <a:stretch>
            <a:fillRect/>
          </a:stretch>
        </p:blipFill>
        <p:spPr>
          <a:xfrm>
            <a:off x="1895624" y="5334000"/>
            <a:ext cx="5352752" cy="1450974"/>
          </a:xfrm>
          <a:prstGeom prst="rect">
            <a:avLst/>
          </a:prstGeom>
        </p:spPr>
      </p:pic>
    </p:spTree>
    <p:extLst>
      <p:ext uri="{BB962C8B-B14F-4D97-AF65-F5344CB8AC3E}">
        <p14:creationId xmlns:p14="http://schemas.microsoft.com/office/powerpoint/2010/main" val="3519115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Ezekiel 28:17</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Your heart was lifted up because of your beauty; You corrupted your wisdom by reason of your splendor.” </a:t>
            </a:r>
          </a:p>
        </p:txBody>
      </p:sp>
      <p:pic>
        <p:nvPicPr>
          <p:cNvPr id="3" name="Picture 2">
            <a:extLst>
              <a:ext uri="{FF2B5EF4-FFF2-40B4-BE49-F238E27FC236}">
                <a16:creationId xmlns:a16="http://schemas.microsoft.com/office/drawing/2014/main" id="{96AD81CE-E483-43BF-A7B5-D3B4D45D5A5A}"/>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609087" y="2697480"/>
            <a:ext cx="1925826" cy="2103120"/>
          </a:xfrm>
          <a:prstGeom prst="rect">
            <a:avLst/>
          </a:prstGeom>
        </p:spPr>
      </p:pic>
    </p:spTree>
    <p:extLst>
      <p:ext uri="{BB962C8B-B14F-4D97-AF65-F5344CB8AC3E}">
        <p14:creationId xmlns:p14="http://schemas.microsoft.com/office/powerpoint/2010/main" val="347351701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1892697" y="1600201"/>
            <a:ext cx="5358606" cy="3124199"/>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Christ (Phil. 2:5-16)</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Paul (Phil. 2:17-18)</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Timothy (Phil. 2:19-24)</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Epaphroditus (Phil. 2:25-30)</a:t>
            </a:r>
            <a:endParaRPr lang="en-US" sz="3400" dirty="0">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1DA1C699-A727-4A5E-9941-F147A1ACEFF4}"/>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rPr>
              <a:t>Examples of Humble Service </a:t>
            </a:r>
          </a:p>
          <a:p>
            <a:pPr algn="ctr" eaLnBrk="1" hangingPunct="1"/>
            <a:r>
              <a:rPr lang="en-US" altLang="en-US" sz="2800" dirty="0">
                <a:solidFill>
                  <a:schemeClr val="tx1"/>
                </a:solidFill>
                <a:effectLst>
                  <a:outerShdw blurRad="38100" dist="38100" dir="2700000" algn="tl">
                    <a:srgbClr val="000000">
                      <a:alpha val="43137"/>
                    </a:srgbClr>
                  </a:outerShdw>
                </a:effectLst>
                <a:ea typeface="+mn-ea"/>
                <a:cs typeface="+mn-cs"/>
              </a:rPr>
              <a:t>(Phil. 2)</a:t>
            </a:r>
          </a:p>
        </p:txBody>
      </p:sp>
      <p:pic>
        <p:nvPicPr>
          <p:cNvPr id="5" name="Picture 4">
            <a:extLst>
              <a:ext uri="{FF2B5EF4-FFF2-40B4-BE49-F238E27FC236}">
                <a16:creationId xmlns:a16="http://schemas.microsoft.com/office/drawing/2014/main" id="{A6BB6D32-6571-43B2-B91C-0B5086FCE4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59433" y="4724400"/>
            <a:ext cx="2825135" cy="1828800"/>
          </a:xfrm>
          <a:prstGeom prst="rect">
            <a:avLst/>
          </a:prstGeom>
        </p:spPr>
      </p:pic>
    </p:spTree>
    <p:extLst>
      <p:ext uri="{BB962C8B-B14F-4D97-AF65-F5344CB8AC3E}">
        <p14:creationId xmlns:p14="http://schemas.microsoft.com/office/powerpoint/2010/main" val="16320857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1892697" y="1600201"/>
            <a:ext cx="5358606" cy="3124199"/>
          </a:xfrm>
        </p:spPr>
        <p:txBody>
          <a:bodyPr/>
          <a:lstStyle/>
          <a:p>
            <a:pPr marL="457200" indent="-457200"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Christ (Phil. 2:5-16)</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Paul (Phil. 2:17-18)</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Timothy (Phil. 2:19-24)</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Epaphroditus (Phil. 2:25-30)</a:t>
            </a:r>
            <a:endParaRPr lang="en-US" sz="3400" dirty="0">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1DA1C699-A727-4A5E-9941-F147A1ACEFF4}"/>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rPr>
              <a:t>Examples of Humble Service </a:t>
            </a:r>
          </a:p>
          <a:p>
            <a:pPr algn="ctr" eaLnBrk="1" hangingPunct="1"/>
            <a:r>
              <a:rPr lang="en-US" altLang="en-US" sz="2800" dirty="0">
                <a:solidFill>
                  <a:schemeClr val="tx1"/>
                </a:solidFill>
                <a:effectLst>
                  <a:outerShdw blurRad="38100" dist="38100" dir="2700000" algn="tl">
                    <a:srgbClr val="000000">
                      <a:alpha val="43137"/>
                    </a:srgbClr>
                  </a:outerShdw>
                </a:effectLst>
                <a:ea typeface="+mn-ea"/>
                <a:cs typeface="+mn-cs"/>
              </a:rPr>
              <a:t>(Phil. 2)</a:t>
            </a:r>
          </a:p>
        </p:txBody>
      </p:sp>
      <p:pic>
        <p:nvPicPr>
          <p:cNvPr id="5" name="Picture 4">
            <a:extLst>
              <a:ext uri="{FF2B5EF4-FFF2-40B4-BE49-F238E27FC236}">
                <a16:creationId xmlns:a16="http://schemas.microsoft.com/office/drawing/2014/main" id="{25D45C8B-C0C4-4345-862C-AA49BC0872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59433" y="4724400"/>
            <a:ext cx="2825135" cy="1828800"/>
          </a:xfrm>
          <a:prstGeom prst="rect">
            <a:avLst/>
          </a:prstGeom>
        </p:spPr>
      </p:pic>
    </p:spTree>
    <p:extLst>
      <p:ext uri="{BB962C8B-B14F-4D97-AF65-F5344CB8AC3E}">
        <p14:creationId xmlns:p14="http://schemas.microsoft.com/office/powerpoint/2010/main" val="1193423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F5202F-F581-4888-A277-C645DA219A07}"/>
              </a:ext>
            </a:extLst>
          </p:cNvPr>
          <p:cNvPicPr>
            <a:picLocks noChangeAspect="1"/>
          </p:cNvPicPr>
          <p:nvPr/>
        </p:nvPicPr>
        <p:blipFill>
          <a:blip r:embed="rId2"/>
          <a:stretch>
            <a:fillRect/>
          </a:stretch>
        </p:blipFill>
        <p:spPr>
          <a:xfrm>
            <a:off x="0" y="0"/>
            <a:ext cx="9144000" cy="6857999"/>
          </a:xfrm>
          <a:prstGeom prst="rect">
            <a:avLst/>
          </a:prstGeom>
        </p:spPr>
      </p:pic>
      <p:sp>
        <p:nvSpPr>
          <p:cNvPr id="38914" name="Rectangle 3"/>
          <p:cNvSpPr>
            <a:spLocks noChangeArrowheads="1"/>
          </p:cNvSpPr>
          <p:nvPr/>
        </p:nvSpPr>
        <p:spPr bwMode="auto">
          <a:xfrm>
            <a:off x="0" y="2"/>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Philippians 2:7</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emptied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kenoō</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Himself, taking the form of a bond-servant, and being made in the likeness of men.”</a:t>
            </a:r>
          </a:p>
        </p:txBody>
      </p:sp>
      <p:pic>
        <p:nvPicPr>
          <p:cNvPr id="4" name="Picture 3">
            <a:extLst>
              <a:ext uri="{FF2B5EF4-FFF2-40B4-BE49-F238E27FC236}">
                <a16:creationId xmlns:a16="http://schemas.microsoft.com/office/drawing/2014/main" id="{A6CBC2F1-6BC9-4C06-94C5-88D49AFAAF57}"/>
              </a:ext>
            </a:extLst>
          </p:cNvPr>
          <p:cNvPicPr>
            <a:picLocks noChangeAspect="1"/>
          </p:cNvPicPr>
          <p:nvPr/>
        </p:nvPicPr>
        <p:blipFill>
          <a:blip r:embed="rId3"/>
          <a:stretch>
            <a:fillRect/>
          </a:stretch>
        </p:blipFill>
        <p:spPr>
          <a:xfrm>
            <a:off x="2438400" y="2862084"/>
            <a:ext cx="4715072" cy="1828800"/>
          </a:xfrm>
          <a:prstGeom prst="rect">
            <a:avLst/>
          </a:prstGeom>
        </p:spPr>
      </p:pic>
    </p:spTree>
    <p:extLst>
      <p:ext uri="{BB962C8B-B14F-4D97-AF65-F5344CB8AC3E}">
        <p14:creationId xmlns:p14="http://schemas.microsoft.com/office/powerpoint/2010/main" val="163632422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00200"/>
            <a:ext cx="9144000" cy="3046988"/>
          </a:xfrm>
          <a:prstGeom prst="rect">
            <a:avLst/>
          </a:prstGeom>
        </p:spPr>
        <p:txBody>
          <a:bodyPr wrap="square">
            <a:spAutoFit/>
          </a:bodyPr>
          <a:lstStyle/>
          <a:p>
            <a:pPr algn="just" eaLnBrk="0" hangingPunct="0">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act of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kenosis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stated in Philippians 2 may therefore be properly understood to mean that Christ surrendered no attribute of deity, but that He did voluntarily restrict their independent use in keeping with His purpose of living among men and their limitations.”</a:t>
            </a:r>
          </a:p>
        </p:txBody>
      </p:sp>
      <p:sp>
        <p:nvSpPr>
          <p:cNvPr id="3" name="TextBox 2"/>
          <p:cNvSpPr txBox="1"/>
          <p:nvPr/>
        </p:nvSpPr>
        <p:spPr>
          <a:xfrm>
            <a:off x="1028700" y="228600"/>
            <a:ext cx="7086600" cy="1015663"/>
          </a:xfrm>
          <a:prstGeom prst="rect">
            <a:avLst/>
          </a:prstGeom>
          <a:noFill/>
        </p:spPr>
        <p:txBody>
          <a:bodyPr>
            <a:spAutoFit/>
          </a:bodyPr>
          <a:lstStyle/>
          <a:p>
            <a:pPr algn="ctr" eaLnBrk="0" hangingPunct="0">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John Walvoord</a:t>
            </a:r>
          </a:p>
          <a:p>
            <a:pPr algn="ctr" eaLnBrk="0" hangingPunct="0">
              <a:defRPr/>
            </a:pP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Jesus Christ Our Lord</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143-44</a:t>
            </a:r>
          </a:p>
        </p:txBody>
      </p:sp>
      <p:pic>
        <p:nvPicPr>
          <p:cNvPr id="5" name="Picture 4">
            <a:extLst>
              <a:ext uri="{FF2B5EF4-FFF2-40B4-BE49-F238E27FC236}">
                <a16:creationId xmlns:a16="http://schemas.microsoft.com/office/drawing/2014/main" id="{6D86C817-818C-4048-895F-28A75A53C433}"/>
              </a:ext>
            </a:extLst>
          </p:cNvPr>
          <p:cNvPicPr>
            <a:picLocks noChangeAspect="1"/>
          </p:cNvPicPr>
          <p:nvPr/>
        </p:nvPicPr>
        <p:blipFill>
          <a:blip r:embed="rId2"/>
          <a:stretch>
            <a:fillRect/>
          </a:stretch>
        </p:blipFill>
        <p:spPr>
          <a:xfrm>
            <a:off x="2214464" y="4724400"/>
            <a:ext cx="4715072" cy="1828800"/>
          </a:xfrm>
          <a:prstGeom prst="rect">
            <a:avLst/>
          </a:prstGeom>
        </p:spPr>
      </p:pic>
      <p:pic>
        <p:nvPicPr>
          <p:cNvPr id="6" name="Picture 5">
            <a:extLst>
              <a:ext uri="{FF2B5EF4-FFF2-40B4-BE49-F238E27FC236}">
                <a16:creationId xmlns:a16="http://schemas.microsoft.com/office/drawing/2014/main" id="{33AD7B3C-5A3B-40EE-9344-6F7EB153B9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9342" y="121920"/>
            <a:ext cx="917458" cy="1097280"/>
          </a:xfrm>
          <a:prstGeom prst="rect">
            <a:avLst/>
          </a:prstGeom>
        </p:spPr>
      </p:pic>
    </p:spTree>
    <p:extLst>
      <p:ext uri="{BB962C8B-B14F-4D97-AF65-F5344CB8AC3E}">
        <p14:creationId xmlns:p14="http://schemas.microsoft.com/office/powerpoint/2010/main" val="985971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1" y="1447800"/>
            <a:ext cx="9144001" cy="5257800"/>
          </a:xfrm>
        </p:spPr>
        <p:txBody>
          <a:bodyPr/>
          <a:lstStyle/>
          <a:p>
            <a:pPr marL="0" indent="0" algn="just">
              <a:spcBef>
                <a:spcPts val="0"/>
              </a:spcBef>
              <a:buNone/>
              <a:defRPr/>
            </a:pPr>
            <a:r>
              <a:rPr lang="en-US" sz="3000" i="1" dirty="0">
                <a:effectLst>
                  <a:outerShdw blurRad="38100" dist="38100" dir="2700000" algn="tl">
                    <a:srgbClr val="000000">
                      <a:alpha val="43137"/>
                    </a:srgbClr>
                  </a:outerShdw>
                </a:effectLst>
              </a:rPr>
              <a:t>“</a:t>
            </a:r>
            <a:r>
              <a:rPr lang="en-US" sz="3000" b="1" dirty="0">
                <a:solidFill>
                  <a:srgbClr val="FFFFCC"/>
                </a:solidFill>
                <a:effectLst>
                  <a:outerShdw blurRad="38100" dist="38100" dir="2700000" algn="tl">
                    <a:srgbClr val="000000">
                      <a:alpha val="43137"/>
                    </a:srgbClr>
                  </a:outerShdw>
                </a:effectLst>
              </a:rPr>
              <a:t>Philippians</a:t>
            </a:r>
            <a:r>
              <a:rPr lang="en-US" sz="3000" b="1" dirty="0">
                <a:solidFill>
                  <a:srgbClr val="FFFFCC"/>
                </a:solidFill>
                <a:effectLst/>
              </a:rPr>
              <a:t> 2</a:t>
            </a:r>
            <a:r>
              <a:rPr lang="en-US" sz="3000" b="1" dirty="0">
                <a:solidFill>
                  <a:srgbClr val="FFFFCC"/>
                </a:solidFill>
                <a:effectLst>
                  <a:outerShdw blurRad="38100" dist="38100" dir="2700000" algn="tl">
                    <a:srgbClr val="000000">
                      <a:alpha val="43137"/>
                    </a:srgbClr>
                  </a:outerShdw>
                </a:effectLst>
              </a:rPr>
              <a:t>:7</a:t>
            </a:r>
            <a:r>
              <a:rPr lang="en-US" sz="3000" b="1" dirty="0">
                <a:solidFill>
                  <a:srgbClr val="FFFFCC"/>
                </a:solidFill>
                <a:effectLst/>
              </a:rPr>
              <a:t>. </a:t>
            </a:r>
            <a:r>
              <a:rPr lang="en-US" sz="3000" dirty="0">
                <a:effectLst/>
              </a:rPr>
              <a:t>emptied Himself. The kenosis (emptying) of Christ during His incarnation does not mean that He surrendered any attributes of deity, but that He took on the limitations of humanity. This involved a veiling of His preincarnate glory (John 17:5) and the voluntary nonuse of some of His divine prerogatives during the time He was on earth (Matt. 24:36). form. The same word as in verse 6. He was completely God and truly man. To deny either the deity or humanity of Christ requires denying the other</a:t>
            </a:r>
            <a:r>
              <a:rPr lang="en-US" sz="3000" dirty="0">
                <a:effectLst>
                  <a:outerShdw blurRad="38100" dist="38100" dir="2700000" algn="tl">
                    <a:srgbClr val="000000">
                      <a:alpha val="43137"/>
                    </a:srgbClr>
                  </a:outerShdw>
                </a:effectLst>
              </a:rPr>
              <a:t>.</a:t>
            </a:r>
            <a:r>
              <a:rPr lang="en-US" sz="3000" i="1" dirty="0">
                <a:effectLst>
                  <a:outerShdw blurRad="38100" dist="38100" dir="2700000" algn="tl">
                    <a:srgbClr val="000000">
                      <a:alpha val="43137"/>
                    </a:srgbClr>
                  </a:outerShdw>
                </a:effectLst>
              </a:rPr>
              <a:t>”</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06780" cy="1097280"/>
          </a:xfrm>
          <a:prstGeom prst="rect">
            <a:avLst/>
          </a:prstGeom>
          <a:noFill/>
          <a:ln w="9525">
            <a:noFill/>
            <a:miter lim="800000"/>
            <a:headEnd/>
            <a:tailEnd/>
          </a:ln>
        </p:spPr>
      </p:pic>
      <p:sp>
        <p:nvSpPr>
          <p:cNvPr id="4" name="Rectangle 3">
            <a:extLst>
              <a:ext uri="{FF2B5EF4-FFF2-40B4-BE49-F238E27FC236}">
                <a16:creationId xmlns:a16="http://schemas.microsoft.com/office/drawing/2014/main" id="{DDED8C29-5312-47D5-972D-3ABE15909AE2}"/>
              </a:ext>
            </a:extLst>
          </p:cNvPr>
          <p:cNvSpPr/>
          <p:nvPr/>
        </p:nvSpPr>
        <p:spPr>
          <a:xfrm>
            <a:off x="1971675" y="228600"/>
            <a:ext cx="5200650"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Ryrie</a:t>
            </a:r>
          </a:p>
          <a:p>
            <a:pPr algn="ctr"/>
            <a:r>
              <a:rPr lang="en-US" sz="1800" dirty="0">
                <a:effectLst>
                  <a:outerShdw blurRad="38100" dist="38100" dir="2700000" algn="tl">
                    <a:srgbClr val="000000">
                      <a:alpha val="43137"/>
                    </a:srgbClr>
                  </a:outerShdw>
                </a:effectLst>
                <a:latin typeface="Calibri" panose="020F0502020204030204" pitchFamily="34" charset="0"/>
              </a:rPr>
              <a:t>The Ryrie Study Bible</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5B178C18-C151-4994-A785-B8F62CC9D9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61020" y="76200"/>
            <a:ext cx="906780" cy="1097280"/>
          </a:xfrm>
          <a:prstGeom prst="rect">
            <a:avLst/>
          </a:prstGeom>
        </p:spPr>
      </p:pic>
    </p:spTree>
    <p:extLst>
      <p:ext uri="{BB962C8B-B14F-4D97-AF65-F5344CB8AC3E}">
        <p14:creationId xmlns:p14="http://schemas.microsoft.com/office/powerpoint/2010/main" val="289543344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FA56664B-A9E7-4FE9-8384-8B1D2AC3E42C}"/>
              </a:ext>
            </a:extLst>
          </p:cNvPr>
          <p:cNvSpPr>
            <a:spLocks noGrp="1" noChangeArrowheads="1"/>
          </p:cNvSpPr>
          <p:nvPr>
            <p:ph type="title"/>
          </p:nvPr>
        </p:nvSpPr>
        <p:spPr>
          <a:xfrm>
            <a:off x="685800" y="228600"/>
            <a:ext cx="7772400" cy="914400"/>
          </a:xfrm>
        </p:spPr>
        <p:txBody>
          <a:bodyPr/>
          <a:lstStyle/>
          <a:p>
            <a:pPr algn="ctr" eaLnBrk="1" hangingPunct="1"/>
            <a:r>
              <a:rPr lang="en-US" altLang="en-US" sz="3600" kern="1200" dirty="0">
                <a:solidFill>
                  <a:srgbClr val="00FFFF"/>
                </a:solidFill>
                <a:effectLst>
                  <a:outerShdw blurRad="38100" dist="38100" dir="2700000" algn="tl">
                    <a:srgbClr val="000000">
                      <a:alpha val="43137"/>
                    </a:srgbClr>
                  </a:outerShdw>
                </a:effectLst>
              </a:rPr>
              <a:t>Emergent Preaching</a:t>
            </a:r>
          </a:p>
        </p:txBody>
      </p:sp>
      <p:sp>
        <p:nvSpPr>
          <p:cNvPr id="31747" name="Rectangle 3">
            <a:extLst>
              <a:ext uri="{FF2B5EF4-FFF2-40B4-BE49-F238E27FC236}">
                <a16:creationId xmlns:a16="http://schemas.microsoft.com/office/drawing/2014/main" id="{5AAA39A0-D209-4709-9016-C96367AAC419}"/>
              </a:ext>
            </a:extLst>
          </p:cNvPr>
          <p:cNvSpPr>
            <a:spLocks noGrp="1" noChangeArrowheads="1"/>
          </p:cNvSpPr>
          <p:nvPr>
            <p:ph type="body" idx="1"/>
          </p:nvPr>
        </p:nvSpPr>
        <p:spPr>
          <a:xfrm>
            <a:off x="0" y="1143000"/>
            <a:ext cx="9144000" cy="3054290"/>
          </a:xfrm>
        </p:spPr>
        <p:txBody>
          <a:bodyPr/>
          <a:lstStyle/>
          <a:p>
            <a:pPr marL="0" indent="0" algn="just" eaLnBrk="1" hangingPunct="1">
              <a:buFont typeface="Wingdings" panose="05000000000000000000" pitchFamily="2" charset="2"/>
              <a:buNone/>
              <a:defRPr/>
            </a:pPr>
            <a:r>
              <a:rPr lang="en-US" dirty="0"/>
              <a:t>“At Solomon’s porch, </a:t>
            </a:r>
            <a:r>
              <a:rPr lang="en-US" b="1" i="1" u="sng" dirty="0">
                <a:solidFill>
                  <a:srgbClr val="FFFFCC"/>
                </a:solidFill>
              </a:rPr>
              <a:t>sermons are not primarily about my extracting truth from the Bible to apply to people’s lives</a:t>
            </a:r>
            <a:r>
              <a:rPr lang="en-US" dirty="0"/>
              <a:t>…So our sermons are not lessons </a:t>
            </a:r>
            <a:r>
              <a:rPr lang="en-US" b="1" i="1" u="sng" dirty="0">
                <a:solidFill>
                  <a:srgbClr val="FFFFCC"/>
                </a:solidFill>
              </a:rPr>
              <a:t>that precisely define belief</a:t>
            </a:r>
            <a:r>
              <a:rPr lang="en-US" dirty="0"/>
              <a:t> so much as they are stories that welcome our hopes and ideas and participation” (Italics added).</a:t>
            </a:r>
          </a:p>
        </p:txBody>
      </p:sp>
      <p:sp>
        <p:nvSpPr>
          <p:cNvPr id="62468" name="Text Box 4">
            <a:extLst>
              <a:ext uri="{FF2B5EF4-FFF2-40B4-BE49-F238E27FC236}">
                <a16:creationId xmlns:a16="http://schemas.microsoft.com/office/drawing/2014/main" id="{4A72E4E9-2242-4BE3-8E5F-76463622ECBA}"/>
              </a:ext>
            </a:extLst>
          </p:cNvPr>
          <p:cNvSpPr txBox="1">
            <a:spLocks noChangeArrowheads="1"/>
          </p:cNvSpPr>
          <p:nvPr/>
        </p:nvSpPr>
        <p:spPr bwMode="auto">
          <a:xfrm>
            <a:off x="2171700" y="6400800"/>
            <a:ext cx="480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1800" dirty="0">
                <a:latin typeface="Calibri" panose="020F0502020204030204" pitchFamily="34" charset="0"/>
              </a:rPr>
              <a:t>Doug </a:t>
            </a:r>
            <a:r>
              <a:rPr lang="en-US" altLang="en-US" sz="1800" dirty="0" err="1">
                <a:latin typeface="Calibri" panose="020F0502020204030204" pitchFamily="34" charset="0"/>
              </a:rPr>
              <a:t>Pagitt</a:t>
            </a:r>
            <a:r>
              <a:rPr lang="en-US" altLang="en-US" sz="1800" dirty="0">
                <a:latin typeface="Calibri" panose="020F0502020204030204" pitchFamily="34" charset="0"/>
              </a:rPr>
              <a:t>, cited in Oakland, 41-42.</a:t>
            </a:r>
          </a:p>
        </p:txBody>
      </p:sp>
      <p:pic>
        <p:nvPicPr>
          <p:cNvPr id="62469" name="Picture 2" descr="https://encrypted-tbn1.gstatic.com/images?q=tbn:ANd9GcSWL1H0FoSAM8xASeMzacUtzmxMLtkaUgRNtleqHVEPG6zE9kw8">
            <a:extLst>
              <a:ext uri="{FF2B5EF4-FFF2-40B4-BE49-F238E27FC236}">
                <a16:creationId xmlns:a16="http://schemas.microsoft.com/office/drawing/2014/main" id="{64209DC8-75B0-4502-B48B-D8DEBBD023E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60764" y="4267200"/>
            <a:ext cx="1622473"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694108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a:extLst>
              <a:ext uri="{FF2B5EF4-FFF2-40B4-BE49-F238E27FC236}">
                <a16:creationId xmlns:a16="http://schemas.microsoft.com/office/drawing/2014/main" id="{E6820FCF-D62F-4DA7-9F4E-0D6B88F9F991}"/>
              </a:ext>
            </a:extLst>
          </p:cNvPr>
          <p:cNvSpPr>
            <a:spLocks noGrp="1" noChangeArrowheads="1"/>
          </p:cNvSpPr>
          <p:nvPr>
            <p:ph type="body" idx="1"/>
          </p:nvPr>
        </p:nvSpPr>
        <p:spPr>
          <a:xfrm>
            <a:off x="0" y="1143000"/>
            <a:ext cx="9144000" cy="2286000"/>
          </a:xfrm>
        </p:spPr>
        <p:txBody>
          <a:bodyPr/>
          <a:lstStyle/>
          <a:p>
            <a:pPr marL="0" indent="0" algn="just" eaLnBrk="1" hangingPunct="1">
              <a:buFont typeface="Wingdings" panose="05000000000000000000" pitchFamily="2" charset="2"/>
              <a:buNone/>
              <a:defRPr/>
            </a:pPr>
            <a:r>
              <a:rPr lang="en-US" dirty="0"/>
              <a:t>“It </a:t>
            </a:r>
            <a:r>
              <a:rPr lang="en-US" b="1" i="1" u="sng" dirty="0">
                <a:solidFill>
                  <a:srgbClr val="FFFFCC"/>
                </a:solidFill>
              </a:rPr>
              <a:t>isn’t</a:t>
            </a:r>
            <a:r>
              <a:rPr lang="en-US" dirty="0"/>
              <a:t> about clever apologetics or careful </a:t>
            </a:r>
            <a:r>
              <a:rPr lang="en-US" b="1" i="1" u="sng" dirty="0">
                <a:solidFill>
                  <a:srgbClr val="FFFFCC"/>
                </a:solidFill>
              </a:rPr>
              <a:t>exegetical or expository preaching</a:t>
            </a:r>
            <a:r>
              <a:rPr lang="en-US" dirty="0"/>
              <a:t>…Emerging generations are hungering to experience  God in worship” (Italics added).</a:t>
            </a:r>
          </a:p>
        </p:txBody>
      </p:sp>
      <p:sp>
        <p:nvSpPr>
          <p:cNvPr id="63492" name="Text Box 4">
            <a:extLst>
              <a:ext uri="{FF2B5EF4-FFF2-40B4-BE49-F238E27FC236}">
                <a16:creationId xmlns:a16="http://schemas.microsoft.com/office/drawing/2014/main" id="{FD4220D4-1790-4589-BDB5-1C15CC04E601}"/>
              </a:ext>
            </a:extLst>
          </p:cNvPr>
          <p:cNvSpPr txBox="1">
            <a:spLocks noChangeArrowheads="1"/>
          </p:cNvSpPr>
          <p:nvPr/>
        </p:nvSpPr>
        <p:spPr bwMode="auto">
          <a:xfrm>
            <a:off x="685800" y="6400800"/>
            <a:ext cx="7772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1800" dirty="0">
                <a:latin typeface="Calibri" panose="020F0502020204030204" pitchFamily="34" charset="0"/>
              </a:rPr>
              <a:t>Dan Kimball, </a:t>
            </a:r>
            <a:r>
              <a:rPr lang="en-US" altLang="en-US" sz="1800" i="1" dirty="0">
                <a:latin typeface="Calibri" panose="020F0502020204030204" pitchFamily="34" charset="0"/>
              </a:rPr>
              <a:t>The Emerging Church</a:t>
            </a:r>
            <a:r>
              <a:rPr lang="en-US" altLang="en-US" sz="1800" dirty="0">
                <a:latin typeface="Calibri" panose="020F0502020204030204" pitchFamily="34" charset="0"/>
              </a:rPr>
              <a:t>, 116</a:t>
            </a:r>
          </a:p>
        </p:txBody>
      </p:sp>
      <p:sp>
        <p:nvSpPr>
          <p:cNvPr id="6" name="Rectangle 2">
            <a:extLst>
              <a:ext uri="{FF2B5EF4-FFF2-40B4-BE49-F238E27FC236}">
                <a16:creationId xmlns:a16="http://schemas.microsoft.com/office/drawing/2014/main" id="{573C52EA-2811-4AA0-BF28-E3F262DF0532}"/>
              </a:ext>
            </a:extLst>
          </p:cNvPr>
          <p:cNvSpPr>
            <a:spLocks noGrp="1" noChangeArrowheads="1"/>
          </p:cNvSpPr>
          <p:nvPr>
            <p:ph type="title"/>
          </p:nvPr>
        </p:nvSpPr>
        <p:spPr>
          <a:xfrm>
            <a:off x="685800" y="228600"/>
            <a:ext cx="7772400" cy="914400"/>
          </a:xfrm>
        </p:spPr>
        <p:txBody>
          <a:bodyPr/>
          <a:lstStyle/>
          <a:p>
            <a:pPr algn="ctr" eaLnBrk="1" hangingPunct="1"/>
            <a:r>
              <a:rPr lang="en-US" altLang="en-US" sz="3600" kern="1200" dirty="0">
                <a:solidFill>
                  <a:srgbClr val="00FFFF"/>
                </a:solidFill>
                <a:effectLst>
                  <a:outerShdw blurRad="38100" dist="38100" dir="2700000" algn="tl">
                    <a:srgbClr val="000000">
                      <a:alpha val="43137"/>
                    </a:srgbClr>
                  </a:outerShdw>
                </a:effectLst>
              </a:rPr>
              <a:t>Emergent Preaching</a:t>
            </a:r>
          </a:p>
        </p:txBody>
      </p:sp>
      <p:pic>
        <p:nvPicPr>
          <p:cNvPr id="7" name="Picture 2" descr="https://encrypted-tbn1.gstatic.com/images?q=tbn:ANd9GcSWL1H0FoSAM8xASeMzacUtzmxMLtkaUgRNtleqHVEPG6zE9kw8">
            <a:extLst>
              <a:ext uri="{FF2B5EF4-FFF2-40B4-BE49-F238E27FC236}">
                <a16:creationId xmlns:a16="http://schemas.microsoft.com/office/drawing/2014/main" id="{A93C21CD-1D83-4407-BF69-69FA2572C70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60764" y="4267200"/>
            <a:ext cx="1622473"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210459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a:extLst>
              <a:ext uri="{FF2B5EF4-FFF2-40B4-BE49-F238E27FC236}">
                <a16:creationId xmlns:a16="http://schemas.microsoft.com/office/drawing/2014/main" id="{BADF5E9C-B5A2-4BBE-B388-1E1BB12B3349}"/>
              </a:ext>
            </a:extLst>
          </p:cNvPr>
          <p:cNvSpPr>
            <a:spLocks noGrp="1" noChangeArrowheads="1"/>
          </p:cNvSpPr>
          <p:nvPr>
            <p:ph type="body" idx="1"/>
          </p:nvPr>
        </p:nvSpPr>
        <p:spPr>
          <a:xfrm>
            <a:off x="0" y="1143001"/>
            <a:ext cx="9144000" cy="3048000"/>
          </a:xfrm>
        </p:spPr>
        <p:txBody>
          <a:bodyPr/>
          <a:lstStyle/>
          <a:p>
            <a:pPr marL="0" indent="0" algn="just" eaLnBrk="1" hangingPunct="1">
              <a:buFont typeface="Wingdings" panose="05000000000000000000" pitchFamily="2" charset="2"/>
              <a:buNone/>
              <a:defRPr/>
            </a:pPr>
            <a:r>
              <a:rPr lang="en-US" dirty="0"/>
              <a:t>“A spiritual Tsunami has hit postmodern culture. The wave will build without breaking for decades to come. The wave is this: People want to </a:t>
            </a:r>
            <a:r>
              <a:rPr lang="en-US" i="1" dirty="0"/>
              <a:t>know</a:t>
            </a:r>
            <a:r>
              <a:rPr lang="en-US" dirty="0"/>
              <a:t> God. They want </a:t>
            </a:r>
            <a:r>
              <a:rPr lang="en-US" b="1" i="1" u="sng" dirty="0">
                <a:solidFill>
                  <a:srgbClr val="FFFFCC"/>
                </a:solidFill>
              </a:rPr>
              <a:t>less to know about God</a:t>
            </a:r>
            <a:r>
              <a:rPr lang="en-US" dirty="0"/>
              <a:t> …they want new experiences, especially new experiences of the divine” (Italics added).</a:t>
            </a:r>
          </a:p>
        </p:txBody>
      </p:sp>
      <p:sp>
        <p:nvSpPr>
          <p:cNvPr id="64516" name="Text Box 4">
            <a:extLst>
              <a:ext uri="{FF2B5EF4-FFF2-40B4-BE49-F238E27FC236}">
                <a16:creationId xmlns:a16="http://schemas.microsoft.com/office/drawing/2014/main" id="{F37DF194-4A27-49C4-9489-02FD64D79E16}"/>
              </a:ext>
            </a:extLst>
          </p:cNvPr>
          <p:cNvSpPr txBox="1">
            <a:spLocks noChangeArrowheads="1"/>
          </p:cNvSpPr>
          <p:nvPr/>
        </p:nvSpPr>
        <p:spPr bwMode="auto">
          <a:xfrm>
            <a:off x="762000" y="6400800"/>
            <a:ext cx="7620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1800" dirty="0">
                <a:latin typeface="Calibri" panose="020F0502020204030204" pitchFamily="34" charset="0"/>
              </a:rPr>
              <a:t>Leonard Sweet, </a:t>
            </a:r>
            <a:r>
              <a:rPr lang="en-US" altLang="en-US" sz="1800" i="1" dirty="0">
                <a:latin typeface="Calibri" panose="020F0502020204030204" pitchFamily="34" charset="0"/>
              </a:rPr>
              <a:t>Soul Tsunami</a:t>
            </a:r>
            <a:r>
              <a:rPr lang="en-US" altLang="en-US" sz="1800" dirty="0">
                <a:latin typeface="Calibri" panose="020F0502020204030204" pitchFamily="34" charset="0"/>
              </a:rPr>
              <a:t>, 420.</a:t>
            </a:r>
          </a:p>
        </p:txBody>
      </p:sp>
      <p:sp>
        <p:nvSpPr>
          <p:cNvPr id="5" name="Rectangle 2">
            <a:extLst>
              <a:ext uri="{FF2B5EF4-FFF2-40B4-BE49-F238E27FC236}">
                <a16:creationId xmlns:a16="http://schemas.microsoft.com/office/drawing/2014/main" id="{CFA592C8-3ED6-4289-8472-323C8E9D8B6F}"/>
              </a:ext>
            </a:extLst>
          </p:cNvPr>
          <p:cNvSpPr>
            <a:spLocks noGrp="1" noChangeArrowheads="1"/>
          </p:cNvSpPr>
          <p:nvPr>
            <p:ph type="title"/>
          </p:nvPr>
        </p:nvSpPr>
        <p:spPr>
          <a:xfrm>
            <a:off x="685800" y="228600"/>
            <a:ext cx="7772400" cy="914400"/>
          </a:xfrm>
        </p:spPr>
        <p:txBody>
          <a:bodyPr/>
          <a:lstStyle/>
          <a:p>
            <a:pPr algn="ctr" eaLnBrk="1" hangingPunct="1"/>
            <a:r>
              <a:rPr lang="en-US" altLang="en-US" sz="3600" kern="1200" dirty="0">
                <a:solidFill>
                  <a:srgbClr val="00FFFF"/>
                </a:solidFill>
                <a:effectLst>
                  <a:outerShdw blurRad="38100" dist="38100" dir="2700000" algn="tl">
                    <a:srgbClr val="000000">
                      <a:alpha val="43137"/>
                    </a:srgbClr>
                  </a:outerShdw>
                </a:effectLst>
              </a:rPr>
              <a:t>Emergent Preaching</a:t>
            </a:r>
          </a:p>
        </p:txBody>
      </p:sp>
      <p:pic>
        <p:nvPicPr>
          <p:cNvPr id="6" name="Picture 2" descr="https://encrypted-tbn1.gstatic.com/images?q=tbn:ANd9GcSWL1H0FoSAM8xASeMzacUtzmxMLtkaUgRNtleqHVEPG6zE9kw8">
            <a:extLst>
              <a:ext uri="{FF2B5EF4-FFF2-40B4-BE49-F238E27FC236}">
                <a16:creationId xmlns:a16="http://schemas.microsoft.com/office/drawing/2014/main" id="{48AFBA97-2B66-415A-83E7-E0B3FF18A23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60764" y="4267200"/>
            <a:ext cx="1622473"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325472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a:extLst>
              <a:ext uri="{FF2B5EF4-FFF2-40B4-BE49-F238E27FC236}">
                <a16:creationId xmlns:a16="http://schemas.microsoft.com/office/drawing/2014/main" id="{FBF8BA70-A5FE-478E-8378-3D1D9968E042}"/>
              </a:ext>
            </a:extLst>
          </p:cNvPr>
          <p:cNvSpPr>
            <a:spLocks noGrp="1" noChangeArrowheads="1"/>
          </p:cNvSpPr>
          <p:nvPr>
            <p:ph type="body" idx="1"/>
          </p:nvPr>
        </p:nvSpPr>
        <p:spPr>
          <a:xfrm>
            <a:off x="3099079" y="1676400"/>
            <a:ext cx="5892521" cy="3048000"/>
          </a:xfrm>
        </p:spPr>
        <p:txBody>
          <a:bodyPr/>
          <a:lstStyle/>
          <a:p>
            <a:pPr marL="0" indent="0" algn="just" eaLnBrk="1" hangingPunct="1">
              <a:spcBef>
                <a:spcPts val="1200"/>
              </a:spcBef>
              <a:buFont typeface="Wingdings" panose="05000000000000000000" pitchFamily="2" charset="2"/>
              <a:buNone/>
              <a:defRPr/>
            </a:pPr>
            <a:r>
              <a:rPr lang="en-US" dirty="0"/>
              <a:t>“…something </a:t>
            </a:r>
            <a:r>
              <a:rPr lang="en-US" b="1" i="1" u="sng" dirty="0">
                <a:solidFill>
                  <a:srgbClr val="FFFFCC"/>
                </a:solidFill>
              </a:rPr>
              <a:t>beyond a belief system or doctrinal array</a:t>
            </a:r>
            <a:r>
              <a:rPr lang="en-US" dirty="0"/>
              <a:t> or even a practice. I mean an attitude</a:t>
            </a:r>
            <a:r>
              <a:rPr lang="en-US" dirty="0">
                <a:cs typeface="Calibri" panose="020F0502020204030204" pitchFamily="34" charset="0"/>
              </a:rPr>
              <a:t>–an attitude toward God and our neighbor and our mission that is </a:t>
            </a:r>
            <a:r>
              <a:rPr lang="en-US" i="1" dirty="0">
                <a:cs typeface="Calibri" panose="020F0502020204030204" pitchFamily="34" charset="0"/>
              </a:rPr>
              <a:t>passionate</a:t>
            </a:r>
            <a:r>
              <a:rPr lang="en-US" dirty="0">
                <a:cs typeface="Calibri" panose="020F0502020204030204" pitchFamily="34" charset="0"/>
              </a:rPr>
              <a:t>.”</a:t>
            </a:r>
            <a:endParaRPr lang="en-US" dirty="0"/>
          </a:p>
        </p:txBody>
      </p:sp>
      <p:sp>
        <p:nvSpPr>
          <p:cNvPr id="65540" name="Text Box 4">
            <a:extLst>
              <a:ext uri="{FF2B5EF4-FFF2-40B4-BE49-F238E27FC236}">
                <a16:creationId xmlns:a16="http://schemas.microsoft.com/office/drawing/2014/main" id="{61E3BDAB-739A-4548-81B5-165EA31C09F9}"/>
              </a:ext>
            </a:extLst>
          </p:cNvPr>
          <p:cNvSpPr txBox="1">
            <a:spLocks noChangeArrowheads="1"/>
          </p:cNvSpPr>
          <p:nvPr/>
        </p:nvSpPr>
        <p:spPr bwMode="auto">
          <a:xfrm>
            <a:off x="1028700" y="6324600"/>
            <a:ext cx="7086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1800" dirty="0">
                <a:latin typeface="Calibri" panose="020F0502020204030204" pitchFamily="34" charset="0"/>
              </a:rPr>
              <a:t>Brian McLaren, </a:t>
            </a:r>
            <a:r>
              <a:rPr lang="en-US" altLang="en-US" sz="1800" i="1" dirty="0">
                <a:latin typeface="Calibri" panose="020F0502020204030204" pitchFamily="34" charset="0"/>
              </a:rPr>
              <a:t>A Generous Orthodoxy</a:t>
            </a:r>
            <a:r>
              <a:rPr lang="en-US" altLang="en-US" sz="1800" dirty="0">
                <a:latin typeface="Calibri" panose="020F0502020204030204" pitchFamily="34" charset="0"/>
              </a:rPr>
              <a:t>, 117-18.</a:t>
            </a:r>
          </a:p>
        </p:txBody>
      </p:sp>
      <p:pic>
        <p:nvPicPr>
          <p:cNvPr id="65541" name="Picture 2">
            <a:extLst>
              <a:ext uri="{FF2B5EF4-FFF2-40B4-BE49-F238E27FC236}">
                <a16:creationId xmlns:a16="http://schemas.microsoft.com/office/drawing/2014/main" id="{48EEB5F3-351E-4B1B-9906-4EF2BBAB8C4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1" y="1638301"/>
            <a:ext cx="2743200" cy="3581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773C7D9F-526E-4D1E-93B5-1B6FA57C7F50}"/>
              </a:ext>
            </a:extLst>
          </p:cNvPr>
          <p:cNvSpPr>
            <a:spLocks noGrp="1" noChangeArrowheads="1"/>
          </p:cNvSpPr>
          <p:nvPr>
            <p:ph type="title"/>
          </p:nvPr>
        </p:nvSpPr>
        <p:spPr>
          <a:xfrm>
            <a:off x="685800" y="228600"/>
            <a:ext cx="7772400" cy="914400"/>
          </a:xfrm>
        </p:spPr>
        <p:txBody>
          <a:bodyPr/>
          <a:lstStyle/>
          <a:p>
            <a:pPr algn="ctr" eaLnBrk="1" hangingPunct="1"/>
            <a:r>
              <a:rPr lang="en-US" altLang="en-US" sz="3600" kern="1200" dirty="0">
                <a:solidFill>
                  <a:srgbClr val="00FFFF"/>
                </a:solidFill>
                <a:effectLst>
                  <a:outerShdw blurRad="38100" dist="38100" dir="2700000" algn="tl">
                    <a:srgbClr val="000000">
                      <a:alpha val="43137"/>
                    </a:srgbClr>
                  </a:outerShdw>
                </a:effectLst>
              </a:rPr>
              <a:t>Emergent </a:t>
            </a: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Doctrine</a:t>
            </a:r>
            <a:endParaRPr lang="en-US" altLang="en-US" sz="3600" kern="1200"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6068602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759250C-D9FB-4D53-B5ED-00E8735F38DD}"/>
              </a:ext>
            </a:extLst>
          </p:cNvPr>
          <p:cNvSpPr>
            <a:spLocks noGrp="1" noChangeArrowheads="1"/>
          </p:cNvSpPr>
          <p:nvPr>
            <p:ph type="title" idx="4294967295"/>
          </p:nvPr>
        </p:nvSpPr>
        <p:spPr>
          <a:xfrm>
            <a:off x="685800" y="228600"/>
            <a:ext cx="7772400" cy="685800"/>
          </a:xfrm>
        </p:spPr>
        <p:txBody>
          <a:bodyPr/>
          <a:lstStyle/>
          <a:p>
            <a:pPr algn="ctr" eaLnBrk="1" hangingPunct="1">
              <a:defRPr/>
            </a:pPr>
            <a:r>
              <a:rPr lang="en-US" sz="3200" kern="1200" dirty="0">
                <a:effectLst>
                  <a:outerShdw blurRad="38100" dist="38100" dir="2700000" algn="tl">
                    <a:srgbClr val="000000">
                      <a:alpha val="43137"/>
                    </a:srgbClr>
                  </a:outerShdw>
                </a:effectLst>
                <a:cs typeface="Calibri" panose="020F0502020204030204" pitchFamily="34" charset="0"/>
              </a:rPr>
              <a:t>Answering Ten Questions</a:t>
            </a:r>
          </a:p>
        </p:txBody>
      </p:sp>
      <p:sp>
        <p:nvSpPr>
          <p:cNvPr id="16387" name="Rectangle 3">
            <a:extLst>
              <a:ext uri="{FF2B5EF4-FFF2-40B4-BE49-F238E27FC236}">
                <a16:creationId xmlns:a16="http://schemas.microsoft.com/office/drawing/2014/main" id="{89431B3B-AA75-4626-99D7-E5E9317D5C12}"/>
              </a:ext>
            </a:extLst>
          </p:cNvPr>
          <p:cNvSpPr>
            <a:spLocks noGrp="1" noChangeArrowheads="1"/>
          </p:cNvSpPr>
          <p:nvPr>
            <p:ph type="body" idx="4294967295"/>
          </p:nvPr>
        </p:nvSpPr>
        <p:spPr>
          <a:xfrm>
            <a:off x="0" y="923577"/>
            <a:ext cx="9143999" cy="5412557"/>
          </a:xfrm>
        </p:spPr>
        <p:txBody>
          <a:bodyPr/>
          <a:lstStyle/>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Who wrote it?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Paul</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To Whom was it written?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The Believers at Philippi</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Where was it written from?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Rome</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When was it written?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A.D. 62</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was the book’s occasion?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Five contacts</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Who are the opponents?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Four opponents threatening joy</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is the book’s purpose?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To give joy during adversity</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How is it organized (outline)?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Four- part outline </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is it about?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Joy during </a:t>
            </a:r>
            <a:r>
              <a:rPr lang="en-US" sz="2600" b="1" u="sng" kern="1200" dirty="0" err="1">
                <a:solidFill>
                  <a:srgbClr val="FFFFCC"/>
                </a:solidFill>
                <a:effectLst>
                  <a:outerShdw blurRad="38100" dist="38100" dir="2700000" algn="tl">
                    <a:srgbClr val="000000">
                      <a:alpha val="43137"/>
                    </a:srgbClr>
                  </a:outerShdw>
                </a:effectLst>
                <a:cs typeface="Calibri" panose="020F0502020204030204" pitchFamily="34" charset="0"/>
              </a:rPr>
              <a:t>adverstiy</a:t>
            </a:r>
            <a:endPar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endParaRP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makes the book different?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Personal &amp; informal</a:t>
            </a:r>
          </a:p>
        </p:txBody>
      </p:sp>
      <p:pic>
        <p:nvPicPr>
          <p:cNvPr id="5" name="Picture 4">
            <a:extLst>
              <a:ext uri="{FF2B5EF4-FFF2-40B4-BE49-F238E27FC236}">
                <a16:creationId xmlns:a16="http://schemas.microsoft.com/office/drawing/2014/main" id="{5F01F83A-520B-4630-86B2-6D951F431C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01000" y="76200"/>
            <a:ext cx="1039195" cy="9144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1811102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a:extLst>
              <a:ext uri="{FF2B5EF4-FFF2-40B4-BE49-F238E27FC236}">
                <a16:creationId xmlns:a16="http://schemas.microsoft.com/office/drawing/2014/main" id="{CAF76744-F8AF-4510-909B-2F6EFEFC627A}"/>
              </a:ext>
            </a:extLst>
          </p:cNvPr>
          <p:cNvSpPr>
            <a:spLocks noChangeArrowheads="1"/>
          </p:cNvSpPr>
          <p:nvPr/>
        </p:nvSpPr>
        <p:spPr bwMode="auto">
          <a:xfrm>
            <a:off x="152400" y="589761"/>
            <a:ext cx="5791200"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685800" indent="-685800" eaLnBrk="1" hangingPunct="1">
              <a:spcAft>
                <a:spcPts val="3000"/>
              </a:spcAft>
              <a:buClr>
                <a:srgbClr val="00FFFF"/>
              </a:buClr>
              <a:buSzPct val="150000"/>
              <a:buBlip>
                <a:blip r:embed="rId2"/>
              </a:buBlip>
            </a:pPr>
            <a:r>
              <a:rPr lang="en-US" altLang="en-US" sz="3200" dirty="0">
                <a:latin typeface="Calibri" panose="020F0502020204030204" pitchFamily="34" charset="0"/>
              </a:rPr>
              <a:t>“</a:t>
            </a:r>
            <a:r>
              <a:rPr lang="en-US" altLang="en-US" sz="3200" dirty="0">
                <a:solidFill>
                  <a:srgbClr val="FFFFCC"/>
                </a:solidFill>
                <a:latin typeface="Calibri" panose="020F0502020204030204" pitchFamily="34" charset="0"/>
              </a:rPr>
              <a:t>Don’t give me doctrine</a:t>
            </a:r>
            <a:r>
              <a:rPr lang="en-US" altLang="en-US" sz="3200" i="1" dirty="0">
                <a:latin typeface="Calibri" panose="020F0502020204030204" pitchFamily="34" charset="0"/>
              </a:rPr>
              <a:t>, </a:t>
            </a:r>
            <a:r>
              <a:rPr lang="en-US" altLang="en-US" sz="3200" i="1" u="sng" dirty="0">
                <a:solidFill>
                  <a:srgbClr val="00FFFF"/>
                </a:solidFill>
                <a:latin typeface="Calibri" panose="020F0502020204030204" pitchFamily="34" charset="0"/>
              </a:rPr>
              <a:t>just give me Jesus</a:t>
            </a:r>
            <a:r>
              <a:rPr lang="en-US" altLang="en-US" sz="3200" dirty="0">
                <a:latin typeface="Calibri" panose="020F0502020204030204" pitchFamily="34" charset="0"/>
              </a:rPr>
              <a:t>.” </a:t>
            </a:r>
          </a:p>
          <a:p>
            <a:pPr marL="685800" indent="-685800" eaLnBrk="1" hangingPunct="1">
              <a:spcAft>
                <a:spcPts val="3000"/>
              </a:spcAft>
              <a:buClr>
                <a:srgbClr val="00FFFF"/>
              </a:buClr>
              <a:buSzPct val="150000"/>
              <a:buBlip>
                <a:blip r:embed="rId2"/>
              </a:buBlip>
            </a:pPr>
            <a:r>
              <a:rPr lang="en-US" altLang="en-US" sz="3200" dirty="0">
                <a:latin typeface="Calibri" panose="020F0502020204030204" pitchFamily="34" charset="0"/>
              </a:rPr>
              <a:t>“</a:t>
            </a:r>
            <a:r>
              <a:rPr lang="en-US" altLang="en-US" sz="3200" dirty="0">
                <a:solidFill>
                  <a:srgbClr val="FFFFCC"/>
                </a:solidFill>
                <a:latin typeface="Calibri" panose="020F0502020204030204" pitchFamily="34" charset="0"/>
              </a:rPr>
              <a:t>What really matters is Christ </a:t>
            </a:r>
            <a:r>
              <a:rPr lang="en-US" altLang="en-US" sz="3200" i="1" u="sng" dirty="0">
                <a:solidFill>
                  <a:srgbClr val="00FFFF"/>
                </a:solidFill>
                <a:latin typeface="Calibri" panose="020F0502020204030204" pitchFamily="34" charset="0"/>
              </a:rPr>
              <a:t>not creed</a:t>
            </a:r>
            <a:r>
              <a:rPr lang="en-US" altLang="en-US" sz="3200" dirty="0">
                <a:latin typeface="Calibri" panose="020F0502020204030204" pitchFamily="34" charset="0"/>
              </a:rPr>
              <a:t>.” </a:t>
            </a:r>
          </a:p>
          <a:p>
            <a:pPr marL="685800" indent="-685800" eaLnBrk="1" hangingPunct="1">
              <a:spcAft>
                <a:spcPts val="3000"/>
              </a:spcAft>
              <a:buClr>
                <a:srgbClr val="00FFFF"/>
              </a:buClr>
              <a:buSzPct val="150000"/>
              <a:buBlip>
                <a:blip r:embed="rId2"/>
              </a:buBlip>
            </a:pPr>
            <a:r>
              <a:rPr lang="en-US" altLang="en-US" sz="3200" dirty="0">
                <a:latin typeface="Calibri" panose="020F0502020204030204" pitchFamily="34" charset="0"/>
              </a:rPr>
              <a:t>“</a:t>
            </a:r>
            <a:r>
              <a:rPr lang="en-US" altLang="en-US" sz="3200" dirty="0">
                <a:solidFill>
                  <a:srgbClr val="FFFFCC"/>
                </a:solidFill>
                <a:latin typeface="Calibri" panose="020F0502020204030204" pitchFamily="34" charset="0"/>
              </a:rPr>
              <a:t>Devotion is important </a:t>
            </a:r>
            <a:r>
              <a:rPr lang="en-US" altLang="en-US" sz="3200" i="1" u="sng" dirty="0">
                <a:solidFill>
                  <a:srgbClr val="00FFFF"/>
                </a:solidFill>
                <a:latin typeface="Calibri" panose="020F0502020204030204" pitchFamily="34" charset="0"/>
              </a:rPr>
              <a:t>and not doctrine</a:t>
            </a:r>
            <a:r>
              <a:rPr lang="en-US" altLang="en-US" sz="3200" dirty="0">
                <a:latin typeface="Calibri" panose="020F0502020204030204" pitchFamily="34" charset="0"/>
              </a:rPr>
              <a:t>.” </a:t>
            </a:r>
          </a:p>
          <a:p>
            <a:pPr marL="685800" indent="-685800" eaLnBrk="1" hangingPunct="1">
              <a:spcAft>
                <a:spcPts val="3000"/>
              </a:spcAft>
              <a:buClr>
                <a:srgbClr val="00FFFF"/>
              </a:buClr>
              <a:buSzPct val="150000"/>
              <a:buBlip>
                <a:blip r:embed="rId2"/>
              </a:buBlip>
            </a:pPr>
            <a:r>
              <a:rPr lang="en-US" altLang="en-US" sz="3200" dirty="0">
                <a:latin typeface="Calibri" panose="020F0502020204030204" pitchFamily="34" charset="0"/>
              </a:rPr>
              <a:t>“</a:t>
            </a:r>
            <a:r>
              <a:rPr lang="en-US" altLang="en-US" sz="3200" dirty="0">
                <a:solidFill>
                  <a:srgbClr val="FFFFCC"/>
                </a:solidFill>
                <a:latin typeface="Calibri" panose="020F0502020204030204" pitchFamily="34" charset="0"/>
              </a:rPr>
              <a:t>What counts is our behavior</a:t>
            </a:r>
            <a:r>
              <a:rPr lang="en-US" altLang="en-US" sz="3200" dirty="0">
                <a:latin typeface="Calibri" panose="020F0502020204030204" pitchFamily="34" charset="0"/>
              </a:rPr>
              <a:t>, </a:t>
            </a:r>
            <a:r>
              <a:rPr lang="en-US" altLang="en-US" sz="3200" i="1" u="sng" dirty="0">
                <a:solidFill>
                  <a:srgbClr val="00FFFF"/>
                </a:solidFill>
                <a:latin typeface="Calibri" panose="020F0502020204030204" pitchFamily="34" charset="0"/>
              </a:rPr>
              <a:t>and not our beliefs</a:t>
            </a:r>
            <a:r>
              <a:rPr lang="en-US" altLang="en-US" sz="3200" dirty="0">
                <a:latin typeface="Calibri" panose="020F0502020204030204" pitchFamily="34" charset="0"/>
              </a:rPr>
              <a:t>.”</a:t>
            </a:r>
          </a:p>
        </p:txBody>
      </p:sp>
      <p:sp>
        <p:nvSpPr>
          <p:cNvPr id="66563" name="TextBox 4">
            <a:extLst>
              <a:ext uri="{FF2B5EF4-FFF2-40B4-BE49-F238E27FC236}">
                <a16:creationId xmlns:a16="http://schemas.microsoft.com/office/drawing/2014/main" id="{8A1645A6-963C-4ACF-9C65-F68C1D474CFE}"/>
              </a:ext>
            </a:extLst>
          </p:cNvPr>
          <p:cNvSpPr txBox="1">
            <a:spLocks noChangeArrowheads="1"/>
          </p:cNvSpPr>
          <p:nvPr/>
        </p:nvSpPr>
        <p:spPr bwMode="auto">
          <a:xfrm>
            <a:off x="6096000" y="4495800"/>
            <a:ext cx="2895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1600" dirty="0">
                <a:effectLst>
                  <a:outerShdw blurRad="38100" dist="38100" dir="2700000" algn="tl">
                    <a:srgbClr val="000000">
                      <a:alpha val="43137"/>
                    </a:srgbClr>
                  </a:outerShdw>
                </a:effectLst>
                <a:latin typeface="Calibri" panose="020F0502020204030204" pitchFamily="34" charset="0"/>
              </a:rPr>
              <a:t>Most of these slogans were originally accumulated in Henry Holloman, “Prolegomena, Bibliology, and Theology (Part 1)” (unpublished class notes in TTH511 Theology I, Talbot Theological Seminary, Spring 1998), 9.</a:t>
            </a:r>
          </a:p>
        </p:txBody>
      </p:sp>
      <p:pic>
        <p:nvPicPr>
          <p:cNvPr id="66564" name="Picture 2" descr="https://encrypted-tbn1.gstatic.com/images?q=tbn:ANd9GcSWL1H0FoSAM8xASeMzacUtzmxMLtkaUgRNtleqHVEPG6zE9kw8">
            <a:extLst>
              <a:ext uri="{FF2B5EF4-FFF2-40B4-BE49-F238E27FC236}">
                <a16:creationId xmlns:a16="http://schemas.microsoft.com/office/drawing/2014/main" id="{A0549809-6177-4E1B-BF62-26A2A93656A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36926" y="838200"/>
            <a:ext cx="2349874"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549303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C2646B4F-A62E-4153-AB36-1DD4EBC97843}"/>
              </a:ext>
            </a:extLst>
          </p:cNvPr>
          <p:cNvSpPr>
            <a:spLocks noGrp="1" noChangeArrowheads="1"/>
          </p:cNvSpPr>
          <p:nvPr>
            <p:ph type="title"/>
          </p:nvPr>
        </p:nvSpPr>
        <p:spPr>
          <a:xfrm>
            <a:off x="1524000" y="228600"/>
            <a:ext cx="6096000" cy="914400"/>
          </a:xfrm>
        </p:spPr>
        <p:txBody>
          <a:bodyPr/>
          <a:lstStyle/>
          <a:p>
            <a:pPr algn="ctr">
              <a:lnSpc>
                <a:spcPct val="100000"/>
              </a:lnSpc>
            </a:pPr>
            <a:r>
              <a:rPr lang="en-US" altLang="en-US" sz="3600" b="0" kern="1200" dirty="0">
                <a:solidFill>
                  <a:srgbClr val="00FFFF"/>
                </a:solidFill>
                <a:effectLst>
                  <a:outerShdw blurRad="38100" dist="38100" dir="2700000" algn="tl">
                    <a:srgbClr val="000000">
                      <a:alpha val="43137"/>
                    </a:srgbClr>
                  </a:outerShdw>
                </a:effectLst>
                <a:cs typeface="Calibri" panose="020F0502020204030204" pitchFamily="34" charset="0"/>
              </a:rPr>
              <a:t>Rick Warren</a:t>
            </a:r>
            <a:br>
              <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2400" b="0" i="1" kern="1200" dirty="0">
                <a:solidFill>
                  <a:schemeClr val="tx1"/>
                </a:solidFill>
                <a:ea typeface="+mn-ea"/>
                <a:cs typeface="Arial" panose="020B0604020202020204" pitchFamily="34" charset="0"/>
              </a:rPr>
              <a:t>Purpose Driven Life </a:t>
            </a:r>
            <a:r>
              <a:rPr lang="en-US" altLang="en-US" sz="2400" b="0" kern="1200" dirty="0">
                <a:solidFill>
                  <a:schemeClr val="tx1"/>
                </a:solidFill>
                <a:ea typeface="+mn-ea"/>
                <a:cs typeface="Arial" panose="020B0604020202020204" pitchFamily="34" charset="0"/>
              </a:rPr>
              <a:t>34, 124, 183</a:t>
            </a:r>
            <a:endPar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0243" name="Rectangle 3">
            <a:extLst>
              <a:ext uri="{FF2B5EF4-FFF2-40B4-BE49-F238E27FC236}">
                <a16:creationId xmlns:a16="http://schemas.microsoft.com/office/drawing/2014/main" id="{8FBE03D3-DC99-4F18-A3ED-415953751ED9}"/>
              </a:ext>
            </a:extLst>
          </p:cNvPr>
          <p:cNvSpPr>
            <a:spLocks noGrp="1" noChangeArrowheads="1"/>
          </p:cNvSpPr>
          <p:nvPr>
            <p:ph type="body" idx="1"/>
          </p:nvPr>
        </p:nvSpPr>
        <p:spPr>
          <a:xfrm>
            <a:off x="2590800" y="1371600"/>
            <a:ext cx="6400800" cy="4876800"/>
          </a:xfrm>
        </p:spPr>
        <p:txBody>
          <a:bodyPr/>
          <a:lstStyle/>
          <a:p>
            <a:pPr algn="just">
              <a:spcBef>
                <a:spcPts val="0"/>
              </a:spcBef>
              <a:spcAft>
                <a:spcPts val="600"/>
              </a:spcAft>
              <a:buClr>
                <a:srgbClr val="00FFFF"/>
              </a:buClr>
              <a:buSzPct val="125000"/>
              <a:buFont typeface="Wingdings" panose="05000000000000000000" pitchFamily="2" charset="2"/>
              <a:buChar char="§"/>
              <a:defRPr/>
            </a:pPr>
            <a:r>
              <a:rPr lang="en-US" sz="3200" dirty="0"/>
              <a:t>“God won’t ask you about your religious background or </a:t>
            </a:r>
            <a:r>
              <a:rPr lang="en-US" sz="3200" b="1" u="sng" dirty="0">
                <a:solidFill>
                  <a:srgbClr val="FFFFCC"/>
                </a:solidFill>
              </a:rPr>
              <a:t>doctrinal views</a:t>
            </a:r>
            <a:r>
              <a:rPr lang="en-US" sz="3200" dirty="0"/>
              <a:t>.”</a:t>
            </a:r>
            <a:endParaRPr lang="en-US" sz="3200" baseline="30000" dirty="0"/>
          </a:p>
          <a:p>
            <a:pPr algn="just">
              <a:spcBef>
                <a:spcPts val="0"/>
              </a:spcBef>
              <a:spcAft>
                <a:spcPts val="600"/>
              </a:spcAft>
              <a:buClr>
                <a:srgbClr val="00FFFF"/>
              </a:buClr>
              <a:buSzPct val="125000"/>
              <a:buFont typeface="Wingdings" panose="05000000000000000000" pitchFamily="2" charset="2"/>
              <a:buChar char="§"/>
              <a:defRPr/>
            </a:pPr>
            <a:r>
              <a:rPr lang="en-US" sz="3200" dirty="0"/>
              <a:t>“Jesus said our</a:t>
            </a:r>
            <a:r>
              <a:rPr lang="en-US" sz="3200" i="1" dirty="0">
                <a:solidFill>
                  <a:srgbClr val="7F7F7F"/>
                </a:solidFill>
              </a:rPr>
              <a:t> </a:t>
            </a:r>
            <a:r>
              <a:rPr lang="en-US" sz="3200" i="1" dirty="0"/>
              <a:t>love for each other - </a:t>
            </a:r>
            <a:r>
              <a:rPr lang="en-US" sz="3200" b="1" i="1" u="sng" dirty="0">
                <a:solidFill>
                  <a:srgbClr val="FFFFCC"/>
                </a:solidFill>
              </a:rPr>
              <a:t>not our doctrinal beliefs</a:t>
            </a:r>
            <a:r>
              <a:rPr lang="en-US" sz="3200" dirty="0"/>
              <a:t> - is our greatest witness to the world.”</a:t>
            </a:r>
            <a:endParaRPr lang="en-US" sz="3200" baseline="30000" dirty="0"/>
          </a:p>
          <a:p>
            <a:pPr algn="just">
              <a:spcBef>
                <a:spcPts val="0"/>
              </a:spcBef>
              <a:spcAft>
                <a:spcPts val="600"/>
              </a:spcAft>
              <a:buClr>
                <a:srgbClr val="00FFFF"/>
              </a:buClr>
              <a:buSzPct val="125000"/>
              <a:buFont typeface="Wingdings" panose="05000000000000000000" pitchFamily="2" charset="2"/>
              <a:buChar char="§"/>
              <a:defRPr/>
            </a:pPr>
            <a:r>
              <a:rPr lang="en-US" sz="3200" dirty="0"/>
              <a:t>“Today many assume that spiritual maturity is measured by the amount of biblical information and </a:t>
            </a:r>
            <a:r>
              <a:rPr lang="en-US" sz="3200" b="1" i="1" u="sng" dirty="0">
                <a:solidFill>
                  <a:srgbClr val="FFFFCC"/>
                </a:solidFill>
              </a:rPr>
              <a:t>doctrine you know</a:t>
            </a:r>
            <a:r>
              <a:rPr lang="en-US" sz="3200" dirty="0"/>
              <a:t>.”</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1752600"/>
            <a:ext cx="2194067" cy="2286000"/>
          </a:xfrm>
          <a:prstGeom prst="rect">
            <a:avLst/>
          </a:prstGeom>
        </p:spPr>
      </p:pic>
    </p:spTree>
    <p:extLst>
      <p:ext uri="{BB962C8B-B14F-4D97-AF65-F5344CB8AC3E}">
        <p14:creationId xmlns:p14="http://schemas.microsoft.com/office/powerpoint/2010/main" val="318207326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83EFEF8F-433B-4113-A822-490F6E20CA4D}"/>
              </a:ext>
            </a:extLst>
          </p:cNvPr>
          <p:cNvSpPr>
            <a:spLocks noGrp="1" noChangeArrowheads="1"/>
          </p:cNvSpPr>
          <p:nvPr>
            <p:ph type="body" idx="1"/>
          </p:nvPr>
        </p:nvSpPr>
        <p:spPr>
          <a:xfrm>
            <a:off x="2590800" y="1371600"/>
            <a:ext cx="6407150" cy="4648200"/>
          </a:xfrm>
        </p:spPr>
        <p:txBody>
          <a:bodyPr/>
          <a:lstStyle/>
          <a:p>
            <a:pPr algn="just">
              <a:spcBef>
                <a:spcPts val="0"/>
              </a:spcBef>
              <a:spcAft>
                <a:spcPts val="600"/>
              </a:spcAft>
              <a:buClr>
                <a:srgbClr val="00FFFF"/>
              </a:buClr>
              <a:buSzPct val="125000"/>
              <a:buFont typeface="Wingdings" panose="05000000000000000000" pitchFamily="2" charset="2"/>
              <a:buChar char="§"/>
              <a:defRPr/>
            </a:pPr>
            <a:r>
              <a:rPr lang="en-US" sz="3200" dirty="0"/>
              <a:t>“The Bible is far </a:t>
            </a:r>
            <a:r>
              <a:rPr lang="en-US" sz="3200" b="1" i="1" u="sng" dirty="0">
                <a:solidFill>
                  <a:srgbClr val="FFFFCC"/>
                </a:solidFill>
              </a:rPr>
              <a:t>more than a doctrinal guidebook</a:t>
            </a:r>
            <a:r>
              <a:rPr lang="en-US" sz="3200" dirty="0"/>
              <a:t>.”</a:t>
            </a:r>
            <a:endParaRPr lang="en-US" sz="3200" baseline="30000" dirty="0"/>
          </a:p>
          <a:p>
            <a:pPr algn="just">
              <a:spcBef>
                <a:spcPts val="0"/>
              </a:spcBef>
              <a:spcAft>
                <a:spcPts val="600"/>
              </a:spcAft>
              <a:buClr>
                <a:srgbClr val="00FFFF"/>
              </a:buClr>
              <a:buSzPct val="125000"/>
              <a:buFont typeface="Wingdings" panose="05000000000000000000" pitchFamily="2" charset="2"/>
              <a:buChar char="§"/>
              <a:defRPr/>
            </a:pPr>
            <a:r>
              <a:rPr lang="en-US" sz="3200" dirty="0"/>
              <a:t>“The </a:t>
            </a:r>
            <a:r>
              <a:rPr lang="en-US" sz="3200" b="1" i="1" u="sng" dirty="0">
                <a:solidFill>
                  <a:srgbClr val="FFFFCC"/>
                </a:solidFill>
              </a:rPr>
              <a:t>last thing</a:t>
            </a:r>
            <a:r>
              <a:rPr lang="en-US" sz="3200" dirty="0"/>
              <a:t> many believers need today is to go to another </a:t>
            </a:r>
            <a:r>
              <a:rPr lang="en-US" sz="3200" b="1" i="1" u="sng" dirty="0">
                <a:solidFill>
                  <a:srgbClr val="FFFFCC"/>
                </a:solidFill>
              </a:rPr>
              <a:t>Bible study</a:t>
            </a:r>
            <a:r>
              <a:rPr lang="en-US" sz="3200" dirty="0"/>
              <a:t>. They already know far more than they are putting into practice.”</a:t>
            </a:r>
          </a:p>
          <a:p>
            <a:pPr algn="just">
              <a:spcBef>
                <a:spcPts val="0"/>
              </a:spcBef>
              <a:spcAft>
                <a:spcPts val="600"/>
              </a:spcAft>
              <a:buClr>
                <a:srgbClr val="00FFFF"/>
              </a:buClr>
              <a:buSzPct val="125000"/>
              <a:buFont typeface="Wingdings" panose="05000000000000000000" pitchFamily="2" charset="2"/>
              <a:buChar char="§"/>
              <a:defRPr/>
            </a:pPr>
            <a:r>
              <a:rPr lang="en-US" sz="3200" dirty="0"/>
              <a:t>“My pastor has been in Daniel’s seventy weeks longer than Daniel was!”</a:t>
            </a:r>
          </a:p>
        </p:txBody>
      </p:sp>
      <p:sp>
        <p:nvSpPr>
          <p:cNvPr id="8" name="Rectangle 2"/>
          <p:cNvSpPr>
            <a:spLocks noGrp="1" noChangeArrowheads="1"/>
          </p:cNvSpPr>
          <p:nvPr>
            <p:ph type="title"/>
          </p:nvPr>
        </p:nvSpPr>
        <p:spPr>
          <a:xfrm>
            <a:off x="952500" y="228600"/>
            <a:ext cx="7239000" cy="914400"/>
          </a:xfrm>
        </p:spPr>
        <p:txBody>
          <a:bodyPr/>
          <a:lstStyle/>
          <a:p>
            <a:pPr algn="ctr">
              <a:lnSpc>
                <a:spcPct val="100000"/>
              </a:lnSpc>
            </a:pPr>
            <a:r>
              <a:rPr lang="en-US" altLang="en-US" sz="3600" b="0" kern="1200" dirty="0">
                <a:solidFill>
                  <a:srgbClr val="00FFFF"/>
                </a:solidFill>
                <a:effectLst>
                  <a:outerShdw blurRad="38100" dist="38100" dir="2700000" algn="tl">
                    <a:srgbClr val="000000">
                      <a:alpha val="43137"/>
                    </a:srgbClr>
                  </a:outerShdw>
                </a:effectLst>
                <a:cs typeface="Calibri" panose="020F0502020204030204" pitchFamily="34" charset="0"/>
              </a:rPr>
              <a:t>Rick Warren</a:t>
            </a:r>
            <a:br>
              <a:rPr lang="en-US" altLang="en-US" sz="4400" b="0" kern="12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2400" b="0" i="1" dirty="0">
                <a:solidFill>
                  <a:schemeClr val="tx1"/>
                </a:solidFill>
              </a:rPr>
              <a:t>Purpose Driven Life</a:t>
            </a:r>
            <a:r>
              <a:rPr lang="en-US" altLang="en-US" sz="2400" b="0" dirty="0">
                <a:solidFill>
                  <a:schemeClr val="tx1"/>
                </a:solidFill>
              </a:rPr>
              <a:t> 186, 231; </a:t>
            </a:r>
            <a:r>
              <a:rPr lang="en-US" altLang="en-US" sz="2400" b="0" i="1" dirty="0">
                <a:solidFill>
                  <a:schemeClr val="tx1"/>
                </a:solidFill>
              </a:rPr>
              <a:t>Purpose Driven Church</a:t>
            </a:r>
            <a:r>
              <a:rPr lang="en-US" altLang="en-US" sz="2400" b="0" dirty="0">
                <a:solidFill>
                  <a:schemeClr val="tx1"/>
                </a:solidFill>
              </a:rPr>
              <a:t> 300</a:t>
            </a:r>
            <a:endParaRPr lang="en-US" altLang="en-US" sz="4400" b="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1739754"/>
            <a:ext cx="2194067" cy="2451246"/>
          </a:xfrm>
          <a:prstGeom prst="rect">
            <a:avLst/>
          </a:prstGeom>
        </p:spPr>
      </p:pic>
    </p:spTree>
    <p:extLst>
      <p:ext uri="{BB962C8B-B14F-4D97-AF65-F5344CB8AC3E}">
        <p14:creationId xmlns:p14="http://schemas.microsoft.com/office/powerpoint/2010/main" val="390165786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5E2BC8-CF12-4B21-A16A-7B62DF56DB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8194" name="Rectangle 2">
            <a:extLst>
              <a:ext uri="{FF2B5EF4-FFF2-40B4-BE49-F238E27FC236}">
                <a16:creationId xmlns:a16="http://schemas.microsoft.com/office/drawing/2014/main" id="{195C18B4-3333-4DA6-8D6E-6290BDCE8111}"/>
              </a:ext>
            </a:extLst>
          </p:cNvPr>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Acts 2:41-47</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42</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were continually devoting themselves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the apostles’ teaching</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to fellowship, to the breaking of bread and to prayer…” </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6718F4FE-DF83-4C20-B9D4-895A538328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67569" y="2514600"/>
            <a:ext cx="3608863" cy="2286000"/>
          </a:xfrm>
          <a:prstGeom prst="rect">
            <a:avLst/>
          </a:prstGeom>
        </p:spPr>
      </p:pic>
    </p:spTree>
    <p:extLst>
      <p:ext uri="{BB962C8B-B14F-4D97-AF65-F5344CB8AC3E}">
        <p14:creationId xmlns:p14="http://schemas.microsoft.com/office/powerpoint/2010/main" val="403033568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Applying Paul’s Paradigm</a:t>
            </a:r>
            <a:br>
              <a:rPr lang="en-US" sz="40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(Phil. 2:12–16)</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228601" y="1600201"/>
            <a:ext cx="8686799" cy="3132668"/>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Progress in practical sanctification (Phil. 2:12-13)</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Do not grumble or dispute (Phil. 2:14)</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Be blameless in the world (Phil. 2:15)</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Remain loyal to Christ (Phil. 2:16)</a:t>
            </a:r>
          </a:p>
        </p:txBody>
      </p:sp>
      <p:pic>
        <p:nvPicPr>
          <p:cNvPr id="5" name="Picture 4">
            <a:extLst>
              <a:ext uri="{FF2B5EF4-FFF2-40B4-BE49-F238E27FC236}">
                <a16:creationId xmlns:a16="http://schemas.microsoft.com/office/drawing/2014/main" id="{0DD864BF-48CC-4840-8C6A-48E7C787F3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Tree>
    <p:extLst>
      <p:ext uri="{BB962C8B-B14F-4D97-AF65-F5344CB8AC3E}">
        <p14:creationId xmlns:p14="http://schemas.microsoft.com/office/powerpoint/2010/main" val="2355205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Applying Paul’s Paradigm</a:t>
            </a:r>
            <a:br>
              <a:rPr lang="en-US" sz="40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(Phil. 2:12–16)</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228601" y="1600201"/>
            <a:ext cx="8839199" cy="3132668"/>
          </a:xfrm>
        </p:spPr>
        <p:txBody>
          <a:bodyPr/>
          <a:lstStyle/>
          <a:p>
            <a:pPr marL="457200" indent="-457200"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Progress in practical sanctification (Phil. 2:12-13)</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Do not grumble or dispute (Phil. 2:14)</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Be blameless in the world (Phil. 2:15)</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Remain loyal to Christ (Phil. 2:16)</a:t>
            </a:r>
          </a:p>
        </p:txBody>
      </p:sp>
      <p:pic>
        <p:nvPicPr>
          <p:cNvPr id="5" name="Picture 4">
            <a:extLst>
              <a:ext uri="{FF2B5EF4-FFF2-40B4-BE49-F238E27FC236}">
                <a16:creationId xmlns:a16="http://schemas.microsoft.com/office/drawing/2014/main" id="{A0052EA9-8111-461A-90CC-9E0AA730E5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Tree>
    <p:extLst>
      <p:ext uri="{BB962C8B-B14F-4D97-AF65-F5344CB8AC3E}">
        <p14:creationId xmlns:p14="http://schemas.microsoft.com/office/powerpoint/2010/main" val="28720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extLst>
              <p:ext uri="{D42A27DB-BD31-4B8C-83A1-F6EECF244321}">
                <p14:modId xmlns:p14="http://schemas.microsoft.com/office/powerpoint/2010/main" val="2617672276"/>
              </p:ext>
            </p:extLst>
          </p:nvPr>
        </p:nvGraphicFramePr>
        <p:xfrm>
          <a:off x="76200" y="701040"/>
          <a:ext cx="8991600" cy="545592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4083022562"/>
                    </a:ext>
                  </a:extLst>
                </a:gridCol>
                <a:gridCol w="2209800">
                  <a:extLst>
                    <a:ext uri="{9D8B030D-6E8A-4147-A177-3AD203B41FA5}">
                      <a16:colId xmlns:a16="http://schemas.microsoft.com/office/drawing/2014/main" val="1397627422"/>
                    </a:ext>
                  </a:extLst>
                </a:gridCol>
                <a:gridCol w="2209800">
                  <a:extLst>
                    <a:ext uri="{9D8B030D-6E8A-4147-A177-3AD203B41FA5}">
                      <a16:colId xmlns:a16="http://schemas.microsoft.com/office/drawing/2014/main" val="3861418638"/>
                    </a:ext>
                  </a:extLst>
                </a:gridCol>
                <a:gridCol w="1981200">
                  <a:extLst>
                    <a:ext uri="{9D8B030D-6E8A-4147-A177-3AD203B41FA5}">
                      <a16:colId xmlns:a16="http://schemas.microsoft.com/office/drawing/2014/main" val="1991858644"/>
                    </a:ext>
                  </a:extLst>
                </a:gridCol>
              </a:tblGrid>
              <a:tr h="106680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rPr>
                        <a:t>Three Tenses of Salvation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Phase</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Justification</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Sanctification</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Glorification</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1624996199"/>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Tense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Past</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Present</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Future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63685243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Saved from sin’s:</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Penalty</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Power</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Presence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808086373"/>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Scripture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Eph 2:8-9; Titus 3:5</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Philip 2:12</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Rom 5:10</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4167479987"/>
                  </a:ext>
                </a:extLst>
              </a:tr>
            </a:tbl>
          </a:graphicData>
        </a:graphic>
      </p:graphicFrame>
    </p:spTree>
    <p:extLst>
      <p:ext uri="{BB962C8B-B14F-4D97-AF65-F5344CB8AC3E}">
        <p14:creationId xmlns:p14="http://schemas.microsoft.com/office/powerpoint/2010/main" val="27544509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extLst>
              <p:ext uri="{D42A27DB-BD31-4B8C-83A1-F6EECF244321}">
                <p14:modId xmlns:p14="http://schemas.microsoft.com/office/powerpoint/2010/main" val="495903360"/>
              </p:ext>
            </p:extLst>
          </p:nvPr>
        </p:nvGraphicFramePr>
        <p:xfrm>
          <a:off x="76200" y="701040"/>
          <a:ext cx="8991600" cy="545592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4083022562"/>
                    </a:ext>
                  </a:extLst>
                </a:gridCol>
                <a:gridCol w="2209800">
                  <a:extLst>
                    <a:ext uri="{9D8B030D-6E8A-4147-A177-3AD203B41FA5}">
                      <a16:colId xmlns:a16="http://schemas.microsoft.com/office/drawing/2014/main" val="1397627422"/>
                    </a:ext>
                  </a:extLst>
                </a:gridCol>
                <a:gridCol w="2209800">
                  <a:extLst>
                    <a:ext uri="{9D8B030D-6E8A-4147-A177-3AD203B41FA5}">
                      <a16:colId xmlns:a16="http://schemas.microsoft.com/office/drawing/2014/main" val="3861418638"/>
                    </a:ext>
                  </a:extLst>
                </a:gridCol>
                <a:gridCol w="1981200">
                  <a:extLst>
                    <a:ext uri="{9D8B030D-6E8A-4147-A177-3AD203B41FA5}">
                      <a16:colId xmlns:a16="http://schemas.microsoft.com/office/drawing/2014/main" val="1991858644"/>
                    </a:ext>
                  </a:extLst>
                </a:gridCol>
              </a:tblGrid>
              <a:tr h="106680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rPr>
                        <a:t>Three Tenses of Salvation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Phase</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Justification</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Sanctification</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Glorification</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1624996199"/>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Tense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Past</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Present</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Future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63685243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Saved from sin’s:</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Penalty</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Power</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Presence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808086373"/>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Scripture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Eph 2:8-9; Titus 3:5</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Philip 2:12</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Rom 5:10</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4167479987"/>
                  </a:ext>
                </a:extLst>
              </a:tr>
            </a:tbl>
          </a:graphicData>
        </a:graphic>
      </p:graphicFrame>
    </p:spTree>
    <p:extLst>
      <p:ext uri="{BB962C8B-B14F-4D97-AF65-F5344CB8AC3E}">
        <p14:creationId xmlns:p14="http://schemas.microsoft.com/office/powerpoint/2010/main" val="3652035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3FBF99-657B-427A-A0AE-07E7AF6785A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134147" name="Rectangle 1"/>
          <p:cNvSpPr>
            <a:spLocks noChangeArrowheads="1"/>
          </p:cNvSpPr>
          <p:nvPr/>
        </p:nvSpPr>
        <p:spPr bwMode="auto">
          <a:xfrm>
            <a:off x="0" y="0"/>
            <a:ext cx="9144000" cy="1995418"/>
          </a:xfrm>
          <a:prstGeom prst="rect">
            <a:avLst/>
          </a:prstGeom>
          <a:noFill/>
          <a:ln w="28575">
            <a:noFill/>
            <a:miter lim="800000"/>
            <a:headEnd/>
            <a:tailEnd/>
          </a:ln>
        </p:spPr>
        <p:txBody>
          <a:bodyPr wrap="square">
            <a:spAutoFit/>
          </a:bodyPr>
          <a:lstStyle/>
          <a:p>
            <a:pPr algn="ctr" eaLnBrk="1" fontAlgn="auto" hangingPunct="1">
              <a:spcBef>
                <a:spcPts val="0"/>
              </a:spcBef>
              <a:spcAft>
                <a:spcPts val="900"/>
              </a:spcAft>
              <a:defRPr/>
            </a:pPr>
            <a:r>
              <a:rPr lang="en-US" altLang="en-US" sz="4000" dirty="0">
                <a:solidFill>
                  <a:schemeClr val="tx2">
                    <a:satMod val="200000"/>
                  </a:schemeClr>
                </a:solidFill>
                <a:effectLst>
                  <a:outerShdw blurRad="38100" dist="38100" dir="2700000" algn="tl">
                    <a:srgbClr val="000000">
                      <a:alpha val="43137"/>
                    </a:srgbClr>
                  </a:outerShdw>
                </a:effectLst>
                <a:latin typeface="Calibri" panose="020F0502020204030204" pitchFamily="34" charset="0"/>
                <a:ea typeface="+mj-ea"/>
                <a:cs typeface="+mj-cs"/>
              </a:rPr>
              <a:t>Galatians 3:3</a:t>
            </a:r>
          </a:p>
          <a:p>
            <a:pPr algn="just" eaLnBrk="1" fontAlgn="auto" hangingPunct="1">
              <a:spcBef>
                <a:spcPts val="450"/>
              </a:spcBef>
              <a:spcAft>
                <a:spcPts val="450"/>
              </a:spcAft>
              <a:defRPr/>
            </a:pPr>
            <a:r>
              <a:rPr lang="en-US" altLang="en-US" sz="3600" kern="0" dirty="0">
                <a:latin typeface="Calibri" panose="020F0502020204030204" pitchFamily="34" charset="0"/>
                <a:cs typeface="+mn-cs"/>
              </a:rPr>
              <a:t>“</a:t>
            </a:r>
            <a:r>
              <a:rPr lang="en-US" sz="3600" dirty="0">
                <a:latin typeface="Calibri" panose="020F0502020204030204" pitchFamily="34" charset="0"/>
              </a:rPr>
              <a:t>Are you so foolish? Having begun by the Spirit, are you now being </a:t>
            </a:r>
            <a:r>
              <a:rPr lang="en-US" sz="3600" b="1" u="sng" dirty="0">
                <a:solidFill>
                  <a:srgbClr val="FFFFCC"/>
                </a:solidFill>
                <a:effectLst>
                  <a:outerShdw blurRad="38100" dist="38100" dir="2700000" algn="tl">
                    <a:srgbClr val="000000"/>
                  </a:outerShdw>
                </a:effectLst>
                <a:latin typeface="Calibri" panose="020F0502020204030204" pitchFamily="34" charset="0"/>
                <a:cs typeface="+mn-cs"/>
              </a:rPr>
              <a:t>perfected by the flesh</a:t>
            </a:r>
            <a:r>
              <a:rPr lang="en-US" sz="3600" dirty="0">
                <a:latin typeface="Calibri" panose="020F0502020204030204" pitchFamily="34" charset="0"/>
              </a:rPr>
              <a:t>?</a:t>
            </a:r>
            <a:r>
              <a:rPr lang="en-US" sz="3600" dirty="0">
                <a:latin typeface="Calibri" panose="020F0502020204030204" pitchFamily="34" charset="0"/>
                <a:cs typeface="+mn-cs"/>
              </a:rPr>
              <a:t>”</a:t>
            </a:r>
            <a:endParaRPr lang="en-US" altLang="en-US" sz="3600" kern="0" dirty="0">
              <a:latin typeface="Calibri" panose="020F0502020204030204" pitchFamily="34" charset="0"/>
              <a:cs typeface="+mn-cs"/>
            </a:endParaRPr>
          </a:p>
        </p:txBody>
      </p:sp>
      <p:pic>
        <p:nvPicPr>
          <p:cNvPr id="2" name="Picture 1">
            <a:extLst>
              <a:ext uri="{FF2B5EF4-FFF2-40B4-BE49-F238E27FC236}">
                <a16:creationId xmlns:a16="http://schemas.microsoft.com/office/drawing/2014/main" id="{5599160C-9520-4FC6-B558-05CADB8F2BC6}"/>
              </a:ext>
            </a:extLst>
          </p:cNvPr>
          <p:cNvPicPr>
            <a:picLocks noChangeAspect="1"/>
          </p:cNvPicPr>
          <p:nvPr/>
        </p:nvPicPr>
        <p:blipFill>
          <a:blip r:embed="rId3"/>
          <a:stretch>
            <a:fillRect/>
          </a:stretch>
        </p:blipFill>
        <p:spPr>
          <a:xfrm>
            <a:off x="3048000" y="2362200"/>
            <a:ext cx="3048000" cy="2286000"/>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Applying Paul’s Paradigm</a:t>
            </a:r>
            <a:br>
              <a:rPr lang="en-US" sz="40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(Phil. 2:12–16)</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228601" y="1600201"/>
            <a:ext cx="8839199" cy="3132668"/>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Progress in practical sanctification (Phil. 2:12-13)</a:t>
            </a:r>
          </a:p>
          <a:p>
            <a:pPr marL="457200" indent="-457200"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Do not grumble or dispute (Phil. 2:14)</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Be blameless in the world (Phil. 2:15)</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Remain loyal to Christ (Phil. 2:16)</a:t>
            </a:r>
          </a:p>
        </p:txBody>
      </p:sp>
      <p:pic>
        <p:nvPicPr>
          <p:cNvPr id="5" name="Picture 4">
            <a:extLst>
              <a:ext uri="{FF2B5EF4-FFF2-40B4-BE49-F238E27FC236}">
                <a16:creationId xmlns:a16="http://schemas.microsoft.com/office/drawing/2014/main" id="{4F94FD62-1CD0-4775-948B-043F68240E4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Tree>
    <p:extLst>
      <p:ext uri="{BB962C8B-B14F-4D97-AF65-F5344CB8AC3E}">
        <p14:creationId xmlns:p14="http://schemas.microsoft.com/office/powerpoint/2010/main" val="1980726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371601" y="1676400"/>
            <a:ext cx="6536530" cy="2590799"/>
          </a:xfrm>
        </p:spPr>
        <p:txBody>
          <a:bodyPr/>
          <a:lstStyle/>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Salutation (1:1-2)</a:t>
            </a:r>
          </a:p>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Thanksgiving (1:3-8)</a:t>
            </a:r>
          </a:p>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Prayer (1:9-11)</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762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Introduction</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ea typeface="+mn-ea"/>
                <a:cs typeface="Calibri" panose="020F0502020204030204" pitchFamily="34" charset="0"/>
              </a:rPr>
              <a:t>Phil.</a:t>
            </a: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 1:1-11</a:t>
            </a:r>
          </a:p>
        </p:txBody>
      </p:sp>
      <p:pic>
        <p:nvPicPr>
          <p:cNvPr id="5" name="Picture 4">
            <a:extLst>
              <a:ext uri="{FF2B5EF4-FFF2-40B4-BE49-F238E27FC236}">
                <a16:creationId xmlns:a16="http://schemas.microsoft.com/office/drawing/2014/main" id="{5EE63DBD-71C5-434F-B7A7-E813619B42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0" y="4436157"/>
            <a:ext cx="2438400" cy="2145578"/>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2E02AB1B-64A0-4E44-9613-F659F7AF35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1200" y="1938678"/>
            <a:ext cx="2999384" cy="2066242"/>
          </a:xfrm>
          <a:prstGeom prst="round2Diag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81536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2A88D-A347-4000-8512-01EE1A3166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017" y="97247"/>
            <a:ext cx="8839966" cy="6663506"/>
          </a:xfrm>
          <a:prstGeom prst="rect">
            <a:avLst/>
          </a:prstGeom>
        </p:spPr>
      </p:pic>
    </p:spTree>
    <p:extLst>
      <p:ext uri="{BB962C8B-B14F-4D97-AF65-F5344CB8AC3E}">
        <p14:creationId xmlns:p14="http://schemas.microsoft.com/office/powerpoint/2010/main" val="20392851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Applying Paul’s Paradigm</a:t>
            </a:r>
            <a:br>
              <a:rPr lang="en-US" sz="40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(Phil. 2:12–16)</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228601" y="1600201"/>
            <a:ext cx="8839199" cy="3132668"/>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Progress in practical sanctification (Phil. 2:12-13)</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Do not grumble or dispute (Phil. 2:14)</a:t>
            </a:r>
          </a:p>
          <a:p>
            <a:pPr marL="457200" indent="-457200"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Be blameless in the world (Phil. 2:15)</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Remain loyal to Christ (Phil. 2:16)</a:t>
            </a:r>
          </a:p>
        </p:txBody>
      </p:sp>
      <p:pic>
        <p:nvPicPr>
          <p:cNvPr id="5" name="Picture 4">
            <a:extLst>
              <a:ext uri="{FF2B5EF4-FFF2-40B4-BE49-F238E27FC236}">
                <a16:creationId xmlns:a16="http://schemas.microsoft.com/office/drawing/2014/main" id="{D340540C-02E7-45D6-92F7-22B96DF36F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Tree>
    <p:extLst>
      <p:ext uri="{BB962C8B-B14F-4D97-AF65-F5344CB8AC3E}">
        <p14:creationId xmlns:p14="http://schemas.microsoft.com/office/powerpoint/2010/main" val="37438973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Applying Paul’s Paradigm</a:t>
            </a:r>
            <a:br>
              <a:rPr lang="en-US" sz="40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(Phil. 2:12–16)</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228601" y="1600201"/>
            <a:ext cx="8839199" cy="3132668"/>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Progress in practical sanctification (Phil. 2:12-13)</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Do not grumble or dispute (Phil. 2:14)</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Be blameless in the world (Phil. 2:15)</a:t>
            </a:r>
          </a:p>
          <a:p>
            <a:pPr marL="457200" indent="-457200"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Remain loyal to Christ (Phil. 2:16)</a:t>
            </a:r>
          </a:p>
        </p:txBody>
      </p:sp>
      <p:pic>
        <p:nvPicPr>
          <p:cNvPr id="5" name="Picture 4">
            <a:extLst>
              <a:ext uri="{FF2B5EF4-FFF2-40B4-BE49-F238E27FC236}">
                <a16:creationId xmlns:a16="http://schemas.microsoft.com/office/drawing/2014/main" id="{4224E326-083B-412C-B9E1-F47E9946CC6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Tree>
    <p:extLst>
      <p:ext uri="{BB962C8B-B14F-4D97-AF65-F5344CB8AC3E}">
        <p14:creationId xmlns:p14="http://schemas.microsoft.com/office/powerpoint/2010/main" val="4240425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CB0E2F-3F65-4664-A075-26DD1609D7E2}"/>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16758"/>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sz="36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1</a:t>
            </a: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 Corinthians 9:24-27</a:t>
            </a:r>
          </a:p>
          <a:p>
            <a:pPr algn="just" eaLnBrk="1" hangingPunct="1">
              <a:defRPr/>
            </a:pPr>
            <a:r>
              <a:rPr lang="en-US" sz="3000" dirty="0">
                <a:effectLst>
                  <a:outerShdw blurRad="38100" dist="38100" dir="2700000" algn="tl">
                    <a:srgbClr val="000000">
                      <a:alpha val="43137"/>
                    </a:srgbClr>
                  </a:outerShdw>
                </a:effectLst>
                <a:latin typeface="Calibri" panose="020F0502020204030204" pitchFamily="34" charset="0"/>
              </a:rPr>
              <a:t>“Do you not know that those who run in a race all run, but </a:t>
            </a:r>
            <a:r>
              <a:rPr lang="en-US" sz="3000" i="1" dirty="0">
                <a:effectLst>
                  <a:outerShdw blurRad="38100" dist="38100" dir="2700000" algn="tl">
                    <a:srgbClr val="000000">
                      <a:alpha val="43137"/>
                    </a:srgbClr>
                  </a:outerShdw>
                </a:effectLst>
                <a:latin typeface="Calibri" panose="020F0502020204030204" pitchFamily="34" charset="0"/>
              </a:rPr>
              <a:t>only</a:t>
            </a:r>
            <a:r>
              <a:rPr lang="en-US" sz="3000" dirty="0">
                <a:effectLst>
                  <a:outerShdw blurRad="38100" dist="38100" dir="2700000" algn="tl">
                    <a:srgbClr val="000000">
                      <a:alpha val="43137"/>
                    </a:srgbClr>
                  </a:outerShdw>
                </a:effectLst>
                <a:latin typeface="Calibri" panose="020F0502020204030204" pitchFamily="34" charset="0"/>
              </a:rPr>
              <a:t> one receives the prize? Run in such a way that you may win. </a:t>
            </a:r>
            <a:r>
              <a:rPr lang="en-US" sz="3000" baseline="30000" dirty="0">
                <a:effectLst>
                  <a:outerShdw blurRad="38100" dist="38100" dir="2700000" algn="tl">
                    <a:srgbClr val="000000">
                      <a:alpha val="43137"/>
                    </a:srgbClr>
                  </a:outerShdw>
                </a:effectLst>
                <a:latin typeface="Calibri" panose="020F0502020204030204" pitchFamily="34" charset="0"/>
              </a:rPr>
              <a:t>25 </a:t>
            </a:r>
            <a:r>
              <a:rPr lang="en-US" sz="3000" dirty="0">
                <a:effectLst>
                  <a:outerShdw blurRad="38100" dist="38100" dir="2700000" algn="tl">
                    <a:srgbClr val="000000">
                      <a:alpha val="43137"/>
                    </a:srgbClr>
                  </a:outerShdw>
                </a:effectLst>
                <a:latin typeface="Calibri" panose="020F0502020204030204" pitchFamily="34" charset="0"/>
              </a:rPr>
              <a:t>Everyone who competes in the games exercises self-control in all things. They then </a:t>
            </a:r>
            <a:r>
              <a:rPr lang="en-US" sz="3000" i="1" dirty="0">
                <a:effectLst>
                  <a:outerShdw blurRad="38100" dist="38100" dir="2700000" algn="tl">
                    <a:srgbClr val="000000">
                      <a:alpha val="43137"/>
                    </a:srgbClr>
                  </a:outerShdw>
                </a:effectLst>
                <a:latin typeface="Calibri" panose="020F0502020204030204" pitchFamily="34" charset="0"/>
              </a:rPr>
              <a:t>do it</a:t>
            </a:r>
            <a:r>
              <a:rPr lang="en-US" sz="3000" dirty="0">
                <a:effectLst>
                  <a:outerShdw blurRad="38100" dist="38100" dir="2700000" algn="tl">
                    <a:srgbClr val="000000">
                      <a:alpha val="43137"/>
                    </a:srgbClr>
                  </a:outerShdw>
                </a:effectLst>
                <a:latin typeface="Calibri" panose="020F0502020204030204" pitchFamily="34" charset="0"/>
              </a:rPr>
              <a:t> to receive a perishable wreath, but we an imperishable. </a:t>
            </a:r>
            <a:r>
              <a:rPr lang="en-US" sz="3000" baseline="30000" dirty="0">
                <a:effectLst>
                  <a:outerShdw blurRad="38100" dist="38100" dir="2700000" algn="tl">
                    <a:srgbClr val="000000">
                      <a:alpha val="43137"/>
                    </a:srgbClr>
                  </a:outerShdw>
                </a:effectLst>
                <a:latin typeface="Calibri" panose="020F0502020204030204" pitchFamily="34" charset="0"/>
              </a:rPr>
              <a:t>26 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Therefore I run in such a way, as not without aim; I box in such a way, as not beating the air</a:t>
            </a:r>
            <a:r>
              <a:rPr lang="en-US" sz="3000" dirty="0">
                <a:effectLst>
                  <a:outerShdw blurRad="38100" dist="38100" dir="2700000" algn="tl">
                    <a:srgbClr val="000000">
                      <a:alpha val="43137"/>
                    </a:srgbClr>
                  </a:outerShdw>
                </a:effectLst>
                <a:latin typeface="Calibri" panose="020F0502020204030204" pitchFamily="34" charset="0"/>
              </a:rPr>
              <a:t>; </a:t>
            </a:r>
            <a:r>
              <a:rPr lang="en-US" sz="3000" baseline="30000" dirty="0">
                <a:effectLst>
                  <a:outerShdw blurRad="38100" dist="38100" dir="2700000" algn="tl">
                    <a:srgbClr val="000000">
                      <a:alpha val="43137"/>
                    </a:srgbClr>
                  </a:outerShdw>
                </a:effectLst>
                <a:latin typeface="Calibri" panose="020F0502020204030204" pitchFamily="34" charset="0"/>
              </a:rPr>
              <a:t>27 </a:t>
            </a:r>
            <a:r>
              <a:rPr lang="en-US" sz="3000" dirty="0">
                <a:effectLst>
                  <a:outerShdw blurRad="38100" dist="38100" dir="2700000" algn="tl">
                    <a:srgbClr val="000000">
                      <a:alpha val="43137"/>
                    </a:srgbClr>
                  </a:outerShdw>
                </a:effectLst>
                <a:latin typeface="Calibri" panose="020F0502020204030204" pitchFamily="34" charset="0"/>
              </a:rPr>
              <a:t>but</a:t>
            </a: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rPr>
              <a:t>I discipline my body and make it my slave, so that, after I have preached to others, I myself will not be disqualified.”</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1892697" y="1600201"/>
            <a:ext cx="5358606" cy="3124199"/>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Christ (Phil. 2:5-16)</a:t>
            </a:r>
          </a:p>
          <a:p>
            <a:pPr marL="457200" indent="-457200"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Paul (Phil. 2:17-18)</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Timothy (Phil. 2:19-24)</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Epaphroditus (Phil. 2:25-30)</a:t>
            </a:r>
            <a:endParaRPr lang="en-US" sz="3400" dirty="0">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1DA1C699-A727-4A5E-9941-F147A1ACEFF4}"/>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rPr>
              <a:t>Examples of Humble Service </a:t>
            </a:r>
          </a:p>
          <a:p>
            <a:pPr algn="ctr" eaLnBrk="1" hangingPunct="1"/>
            <a:r>
              <a:rPr lang="en-US" altLang="en-US" sz="2800" dirty="0">
                <a:solidFill>
                  <a:schemeClr val="tx1"/>
                </a:solidFill>
                <a:effectLst>
                  <a:outerShdw blurRad="38100" dist="38100" dir="2700000" algn="tl">
                    <a:srgbClr val="000000">
                      <a:alpha val="43137"/>
                    </a:srgbClr>
                  </a:outerShdw>
                </a:effectLst>
                <a:ea typeface="+mn-ea"/>
                <a:cs typeface="+mn-cs"/>
              </a:rPr>
              <a:t>(Phil. 2)</a:t>
            </a:r>
          </a:p>
        </p:txBody>
      </p:sp>
      <p:pic>
        <p:nvPicPr>
          <p:cNvPr id="5" name="Picture 4">
            <a:extLst>
              <a:ext uri="{FF2B5EF4-FFF2-40B4-BE49-F238E27FC236}">
                <a16:creationId xmlns:a16="http://schemas.microsoft.com/office/drawing/2014/main" id="{27D8A713-3C4B-4C8C-BAEB-B1F0636EC9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59433" y="4724400"/>
            <a:ext cx="2825135" cy="1828800"/>
          </a:xfrm>
          <a:prstGeom prst="rect">
            <a:avLst/>
          </a:prstGeom>
        </p:spPr>
      </p:pic>
    </p:spTree>
    <p:extLst>
      <p:ext uri="{BB962C8B-B14F-4D97-AF65-F5344CB8AC3E}">
        <p14:creationId xmlns:p14="http://schemas.microsoft.com/office/powerpoint/2010/main" val="567150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1892697" y="1600201"/>
            <a:ext cx="5358606" cy="3124199"/>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Christ (Phil. 2:5-16)</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Paul (Phil. 2:17-18)</a:t>
            </a:r>
          </a:p>
          <a:p>
            <a:pPr marL="457200" indent="-457200"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Timothy (Phil. 2:19-24)</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Epaphroditus (Phil. 2:25-30)</a:t>
            </a:r>
            <a:endParaRPr lang="en-US" sz="3400" dirty="0">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1DA1C699-A727-4A5E-9941-F147A1ACEFF4}"/>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rPr>
              <a:t>Examples of Humble Service </a:t>
            </a:r>
          </a:p>
          <a:p>
            <a:pPr algn="ctr" eaLnBrk="1" hangingPunct="1"/>
            <a:r>
              <a:rPr lang="en-US" altLang="en-US" sz="2800" dirty="0">
                <a:solidFill>
                  <a:schemeClr val="tx1"/>
                </a:solidFill>
                <a:effectLst>
                  <a:outerShdw blurRad="38100" dist="38100" dir="2700000" algn="tl">
                    <a:srgbClr val="000000">
                      <a:alpha val="43137"/>
                    </a:srgbClr>
                  </a:outerShdw>
                </a:effectLst>
                <a:ea typeface="+mn-ea"/>
                <a:cs typeface="+mn-cs"/>
              </a:rPr>
              <a:t>(Phil. 2)</a:t>
            </a:r>
          </a:p>
        </p:txBody>
      </p:sp>
      <p:pic>
        <p:nvPicPr>
          <p:cNvPr id="5" name="Picture 4">
            <a:extLst>
              <a:ext uri="{FF2B5EF4-FFF2-40B4-BE49-F238E27FC236}">
                <a16:creationId xmlns:a16="http://schemas.microsoft.com/office/drawing/2014/main" id="{7BDAB9F9-369A-4C10-9308-49FD3C67B84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59433" y="4724400"/>
            <a:ext cx="2825135" cy="1828800"/>
          </a:xfrm>
          <a:prstGeom prst="rect">
            <a:avLst/>
          </a:prstGeom>
        </p:spPr>
      </p:pic>
    </p:spTree>
    <p:extLst>
      <p:ext uri="{BB962C8B-B14F-4D97-AF65-F5344CB8AC3E}">
        <p14:creationId xmlns:p14="http://schemas.microsoft.com/office/powerpoint/2010/main" val="20631614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1892697" y="1600201"/>
            <a:ext cx="5358606" cy="3124199"/>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Christ (Phil. 2:5-16)</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Paul (Phil. 2:17-18)</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Timothy (Phil. 2:19-24)</a:t>
            </a:r>
          </a:p>
          <a:p>
            <a:pPr marL="457200" indent="-457200"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Epaphroditus (Phil. 2:25-30)</a:t>
            </a:r>
          </a:p>
        </p:txBody>
      </p:sp>
      <p:sp>
        <p:nvSpPr>
          <p:cNvPr id="4" name="Rectangle 2">
            <a:extLst>
              <a:ext uri="{FF2B5EF4-FFF2-40B4-BE49-F238E27FC236}">
                <a16:creationId xmlns:a16="http://schemas.microsoft.com/office/drawing/2014/main" id="{1DA1C699-A727-4A5E-9941-F147A1ACEFF4}"/>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rPr>
              <a:t>Examples of Humble Service </a:t>
            </a:r>
          </a:p>
          <a:p>
            <a:pPr algn="ctr" eaLnBrk="1" hangingPunct="1"/>
            <a:r>
              <a:rPr lang="en-US" altLang="en-US" sz="2800" dirty="0">
                <a:solidFill>
                  <a:schemeClr val="tx1"/>
                </a:solidFill>
                <a:effectLst>
                  <a:outerShdw blurRad="38100" dist="38100" dir="2700000" algn="tl">
                    <a:srgbClr val="000000">
                      <a:alpha val="43137"/>
                    </a:srgbClr>
                  </a:outerShdw>
                </a:effectLst>
                <a:ea typeface="+mn-ea"/>
                <a:cs typeface="+mn-cs"/>
              </a:rPr>
              <a:t>(Phil. 2)</a:t>
            </a:r>
          </a:p>
        </p:txBody>
      </p:sp>
      <p:pic>
        <p:nvPicPr>
          <p:cNvPr id="5" name="Picture 4">
            <a:extLst>
              <a:ext uri="{FF2B5EF4-FFF2-40B4-BE49-F238E27FC236}">
                <a16:creationId xmlns:a16="http://schemas.microsoft.com/office/drawing/2014/main" id="{7BDAB9F9-369A-4C10-9308-49FD3C67B84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59433" y="4724400"/>
            <a:ext cx="2825135" cy="1828800"/>
          </a:xfrm>
          <a:prstGeom prst="rect">
            <a:avLst/>
          </a:prstGeom>
        </p:spPr>
      </p:pic>
    </p:spTree>
    <p:extLst>
      <p:ext uri="{BB962C8B-B14F-4D97-AF65-F5344CB8AC3E}">
        <p14:creationId xmlns:p14="http://schemas.microsoft.com/office/powerpoint/2010/main" val="4243612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F5202F-F581-4888-A277-C645DA219A07}"/>
              </a:ext>
            </a:extLst>
          </p:cNvPr>
          <p:cNvPicPr>
            <a:picLocks noChangeAspect="1"/>
          </p:cNvPicPr>
          <p:nvPr/>
        </p:nvPicPr>
        <p:blipFill>
          <a:blip r:embed="rId2"/>
          <a:stretch>
            <a:fillRect/>
          </a:stretch>
        </p:blipFill>
        <p:spPr>
          <a:xfrm>
            <a:off x="0" y="0"/>
            <a:ext cx="9144000" cy="6857999"/>
          </a:xfrm>
          <a:prstGeom prst="rect">
            <a:avLst/>
          </a:prstGeom>
        </p:spPr>
      </p:pic>
      <p:sp>
        <p:nvSpPr>
          <p:cNvPr id="38914" name="Rectangle 3"/>
          <p:cNvSpPr>
            <a:spLocks noChangeArrowheads="1"/>
          </p:cNvSpPr>
          <p:nvPr/>
        </p:nvSpPr>
        <p:spPr bwMode="auto">
          <a:xfrm>
            <a:off x="0" y="2"/>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Galatians 4:13-14</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you know that it was because of a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bodily illness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I preached the gospel to you the first time;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that which was a trial to you in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 bodily condition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did not despise or loathe, but you received me as an angel of God, as Christ Jesus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Himself</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13660306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5CAAE4-E3D0-44CC-A2A3-BEB7A5ECB3A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972624A7-20E3-4DA9-A466-8A9F888B1F46}"/>
              </a:ext>
            </a:extLst>
          </p:cNvPr>
          <p:cNvSpPr>
            <a:spLocks noChangeArrowheads="1"/>
          </p:cNvSpPr>
          <p:nvPr/>
        </p:nvSpPr>
        <p:spPr bwMode="auto">
          <a:xfrm>
            <a:off x="0" y="0"/>
            <a:ext cx="9144000" cy="5293757"/>
          </a:xfrm>
          <a:prstGeom prst="rect">
            <a:avLst/>
          </a:prstGeom>
          <a:noFill/>
          <a:ln w="28575">
            <a:noFill/>
            <a:miter lim="800000"/>
            <a:headEnd/>
            <a:tailEnd/>
          </a:ln>
        </p:spPr>
        <p:txBody>
          <a:bodyPr wrap="square">
            <a:spAutoFit/>
          </a:bodyPr>
          <a:lstStyle/>
          <a:p>
            <a:pPr algn="ctr">
              <a:spcAft>
                <a:spcPts val="1200"/>
              </a:spcAft>
              <a:defRPr/>
            </a:pPr>
            <a:r>
              <a:rPr lang="en-US" sz="2700" baseline="30000" dirty="0">
                <a:effectLst>
                  <a:outerShdw blurRad="38100" dist="38100" dir="2700000" algn="tl">
                    <a:srgbClr val="000000">
                      <a:alpha val="43137"/>
                    </a:srgbClr>
                  </a:outerShdw>
                </a:effectLst>
                <a:latin typeface="Calibri" panose="020F0502020204030204" pitchFamily="34" charset="0"/>
              </a:rPr>
              <a:t> </a:t>
            </a:r>
            <a:r>
              <a:rPr lang="en-US" sz="3200" b="1" dirty="0">
                <a:solidFill>
                  <a:schemeClr val="tx2"/>
                </a:solidFill>
                <a:effectLst>
                  <a:outerShdw blurRad="38100" dist="38100" dir="2700000" algn="tl">
                    <a:srgbClr val="000000">
                      <a:alpha val="43137"/>
                    </a:srgbClr>
                  </a:outerShdw>
                </a:effectLst>
                <a:latin typeface="Calibri" panose="020F0502020204030204" pitchFamily="34" charset="0"/>
                <a:ea typeface="+mj-ea"/>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8:19-22</a:t>
            </a:r>
          </a:p>
          <a:p>
            <a:pPr algn="just">
              <a:defRPr/>
            </a:pPr>
            <a:r>
              <a:rPr lang="en-US" sz="3200" baseline="30000" dirty="0">
                <a:effectLst>
                  <a:outerShdw blurRad="38100" dist="38100" dir="2700000" algn="tl">
                    <a:srgbClr val="000000">
                      <a:alpha val="43137"/>
                    </a:srgbClr>
                  </a:outerShdw>
                </a:effectLst>
                <a:latin typeface="Calibri" panose="020F0502020204030204" pitchFamily="34" charset="0"/>
              </a:rPr>
              <a:t>19</a:t>
            </a:r>
            <a:r>
              <a:rPr lang="en-US" sz="3200" dirty="0">
                <a:effectLst>
                  <a:outerShdw blurRad="38100" dist="38100" dir="2700000" algn="tl">
                    <a:srgbClr val="000000">
                      <a:alpha val="43137"/>
                    </a:srgbClr>
                  </a:outerShdw>
                </a:effectLst>
                <a:latin typeface="Calibri" panose="020F0502020204030204" pitchFamily="34" charset="0"/>
              </a:rPr>
              <a:t> For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anxious longing of the creation</a:t>
            </a:r>
            <a:r>
              <a:rPr lang="en-US" sz="3200" dirty="0">
                <a:effectLst>
                  <a:outerShdw blurRad="38100" dist="38100" dir="2700000" algn="tl">
                    <a:srgbClr val="000000">
                      <a:alpha val="43137"/>
                    </a:srgbClr>
                  </a:outerShdw>
                </a:effectLst>
                <a:latin typeface="Calibri" panose="020F0502020204030204" pitchFamily="34" charset="0"/>
              </a:rPr>
              <a:t> waits eagerly for the revealing of the sons of God. </a:t>
            </a:r>
            <a:r>
              <a:rPr lang="en-US" sz="3200" baseline="30000" dirty="0">
                <a:effectLst>
                  <a:outerShdw blurRad="38100" dist="38100" dir="2700000" algn="tl">
                    <a:srgbClr val="000000">
                      <a:alpha val="43137"/>
                    </a:srgbClr>
                  </a:outerShdw>
                </a:effectLst>
                <a:latin typeface="Calibri" panose="020F0502020204030204" pitchFamily="34" charset="0"/>
              </a:rPr>
              <a:t>20</a:t>
            </a:r>
            <a:r>
              <a:rPr lang="en-US" sz="3200" dirty="0">
                <a:effectLst>
                  <a:outerShdw blurRad="38100" dist="38100" dir="2700000" algn="tl">
                    <a:srgbClr val="000000">
                      <a:alpha val="43137"/>
                    </a:srgbClr>
                  </a:outerShdw>
                </a:effectLst>
                <a:latin typeface="Calibri" panose="020F0502020204030204" pitchFamily="34" charset="0"/>
              </a:rPr>
              <a:t> For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creation was subjected to futility, not willingly</a:t>
            </a:r>
            <a:r>
              <a:rPr lang="en-US" sz="3200" dirty="0">
                <a:effectLst>
                  <a:outerShdw blurRad="38100" dist="38100" dir="2700000" algn="tl">
                    <a:srgbClr val="000000">
                      <a:alpha val="43137"/>
                    </a:srgbClr>
                  </a:outerShdw>
                </a:effectLst>
                <a:latin typeface="Calibri" panose="020F0502020204030204" pitchFamily="34" charset="0"/>
              </a:rPr>
              <a:t>, but because of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Him who subjected it</a:t>
            </a:r>
            <a:r>
              <a:rPr lang="en-US" sz="3200" dirty="0">
                <a:effectLst>
                  <a:outerShdw blurRad="38100" dist="38100" dir="2700000" algn="tl">
                    <a:srgbClr val="000000">
                      <a:alpha val="43137"/>
                    </a:srgbClr>
                  </a:outerShdw>
                </a:effectLst>
                <a:latin typeface="Calibri" panose="020F0502020204030204" pitchFamily="34" charset="0"/>
              </a:rPr>
              <a:t>, in hope </a:t>
            </a:r>
            <a:r>
              <a:rPr lang="en-US" sz="3200" baseline="30000" dirty="0">
                <a:effectLst>
                  <a:outerShdw blurRad="38100" dist="38100" dir="2700000" algn="tl">
                    <a:srgbClr val="000000">
                      <a:alpha val="43137"/>
                    </a:srgbClr>
                  </a:outerShdw>
                </a:effectLst>
                <a:latin typeface="Calibri" panose="020F0502020204030204" pitchFamily="34" charset="0"/>
              </a:rPr>
              <a:t>21</a:t>
            </a:r>
            <a:r>
              <a:rPr lang="en-US" sz="3200" dirty="0">
                <a:effectLst>
                  <a:outerShdw blurRad="38100" dist="38100" dir="2700000" algn="tl">
                    <a:srgbClr val="000000">
                      <a:alpha val="43137"/>
                    </a:srgbClr>
                  </a:outerShdw>
                </a:effectLst>
                <a:latin typeface="Calibri" panose="020F0502020204030204" pitchFamily="34" charset="0"/>
              </a:rPr>
              <a:t> that the creation itself also will be set free from its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slavery to corruption</a:t>
            </a:r>
            <a:r>
              <a:rPr lang="en-US" sz="3200" dirty="0">
                <a:effectLst>
                  <a:outerShdw blurRad="38100" dist="38100" dir="2700000" algn="tl">
                    <a:srgbClr val="000000">
                      <a:alpha val="43137"/>
                    </a:srgbClr>
                  </a:outerShdw>
                </a:effectLst>
                <a:latin typeface="Calibri" panose="020F0502020204030204" pitchFamily="34" charset="0"/>
              </a:rPr>
              <a:t> into the freedom of the glory of the children of God. </a:t>
            </a:r>
            <a:r>
              <a:rPr lang="en-US" sz="3200" baseline="30000" dirty="0">
                <a:effectLst>
                  <a:outerShdw blurRad="38100" dist="38100" dir="2700000" algn="tl">
                    <a:srgbClr val="000000">
                      <a:alpha val="43137"/>
                    </a:srgbClr>
                  </a:outerShdw>
                </a:effectLst>
                <a:latin typeface="Calibri" panose="020F0502020204030204" pitchFamily="34" charset="0"/>
              </a:rPr>
              <a:t>22</a:t>
            </a:r>
            <a:r>
              <a:rPr lang="en-US" sz="3200" dirty="0">
                <a:effectLst>
                  <a:outerShdw blurRad="38100" dist="38100" dir="2700000" algn="tl">
                    <a:srgbClr val="000000">
                      <a:alpha val="43137"/>
                    </a:srgbClr>
                  </a:outerShdw>
                </a:effectLst>
                <a:latin typeface="Calibri" panose="020F0502020204030204" pitchFamily="34" charset="0"/>
              </a:rPr>
              <a:t> For we know that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the whole creation groans and suffers</a:t>
            </a:r>
            <a:r>
              <a:rPr lang="en-US" sz="3200" dirty="0">
                <a:effectLst>
                  <a:outerShdw blurRad="38100" dist="38100" dir="2700000" algn="tl">
                    <a:srgbClr val="000000">
                      <a:alpha val="43137"/>
                    </a:srgbClr>
                  </a:outerShdw>
                </a:effectLst>
                <a:latin typeface="Calibri" panose="020F0502020204030204" pitchFamily="34" charset="0"/>
              </a:rPr>
              <a:t> the pains of childbirth together until now.</a:t>
            </a:r>
          </a:p>
        </p:txBody>
      </p:sp>
    </p:spTree>
    <p:extLst>
      <p:ext uri="{BB962C8B-B14F-4D97-AF65-F5344CB8AC3E}">
        <p14:creationId xmlns:p14="http://schemas.microsoft.com/office/powerpoint/2010/main" val="50086498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6A0C2D-F869-4055-A719-08B593B28171}"/>
              </a:ext>
            </a:extLst>
          </p:cNvPr>
          <p:cNvPicPr>
            <a:picLocks noChangeAspect="1"/>
          </p:cNvPicPr>
          <p:nvPr/>
        </p:nvPicPr>
        <p:blipFill>
          <a:blip r:embed="rId2"/>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Timothy 5:23</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longer drink water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exclusively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use a little wine for the sake of your stomach and your frequent ailments.”</a:t>
            </a:r>
          </a:p>
        </p:txBody>
      </p:sp>
      <p:pic>
        <p:nvPicPr>
          <p:cNvPr id="6" name="Picture 5">
            <a:extLst>
              <a:ext uri="{FF2B5EF4-FFF2-40B4-BE49-F238E27FC236}">
                <a16:creationId xmlns:a16="http://schemas.microsoft.com/office/drawing/2014/main" id="{E4F98835-20C3-49A0-9E04-D9BA61B4A5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58639" y="2514600"/>
            <a:ext cx="3226722" cy="2286000"/>
          </a:xfrm>
          <a:prstGeom prst="rect">
            <a:avLst/>
          </a:prstGeom>
        </p:spPr>
      </p:pic>
    </p:spTree>
    <p:extLst>
      <p:ext uri="{BB962C8B-B14F-4D97-AF65-F5344CB8AC3E}">
        <p14:creationId xmlns:p14="http://schemas.microsoft.com/office/powerpoint/2010/main" val="303719219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0" y="1143000"/>
            <a:ext cx="9144000" cy="3886201"/>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1 – God can use negative circumstances to bring about positive results</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2</a:t>
            </a:r>
            <a:r>
              <a:rPr lang="en-US" b="1" dirty="0"/>
              <a:t> </a:t>
            </a:r>
            <a:r>
              <a:rPr lang="en-US" dirty="0"/>
              <a:t>–</a:t>
            </a:r>
            <a:r>
              <a:rPr lang="en-US" b="1" dirty="0"/>
              <a:t> </a:t>
            </a:r>
            <a:r>
              <a:rPr lang="en-US" dirty="0">
                <a:effectLst>
                  <a:outerShdw blurRad="38100" dist="38100" dir="2700000" algn="tl">
                    <a:srgbClr val="000000">
                      <a:alpha val="43137"/>
                    </a:srgbClr>
                  </a:outerShdw>
                </a:effectLst>
              </a:rPr>
              <a:t>Christ’s example of servanthood</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3</a:t>
            </a:r>
            <a:r>
              <a:rPr lang="en-US" b="1" dirty="0"/>
              <a:t> </a:t>
            </a:r>
            <a:r>
              <a:rPr lang="en-US" dirty="0"/>
              <a:t>–</a:t>
            </a:r>
            <a:r>
              <a:rPr lang="en-US" b="1" dirty="0"/>
              <a:t> </a:t>
            </a:r>
            <a:r>
              <a:rPr lang="en-US" dirty="0">
                <a:effectLst>
                  <a:outerShdw blurRad="38100" dist="38100" dir="2700000" algn="tl">
                    <a:srgbClr val="000000">
                      <a:alpha val="43137"/>
                    </a:srgbClr>
                  </a:outerShdw>
                </a:effectLst>
              </a:rPr>
              <a:t>Avoiding legalism</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4</a:t>
            </a:r>
            <a:r>
              <a:rPr lang="en-US" b="1" dirty="0"/>
              <a:t> </a:t>
            </a:r>
            <a:r>
              <a:rPr lang="en-US" dirty="0"/>
              <a:t>–</a:t>
            </a:r>
            <a:r>
              <a:rPr lang="en-US" b="1" dirty="0"/>
              <a:t> </a:t>
            </a:r>
            <a:r>
              <a:rPr lang="en-US" dirty="0">
                <a:effectLst>
                  <a:outerShdw blurRad="38100" dist="38100" dir="2700000" algn="tl">
                    <a:srgbClr val="000000">
                      <a:alpha val="43137"/>
                    </a:srgbClr>
                  </a:outerShdw>
                </a:effectLst>
              </a:rPr>
              <a:t>Reliance upon Christ’s strength for daily life</a:t>
            </a:r>
          </a:p>
        </p:txBody>
      </p:sp>
      <p:sp>
        <p:nvSpPr>
          <p:cNvPr id="4" name="Rectangle 2">
            <a:extLst>
              <a:ext uri="{FF2B5EF4-FFF2-40B4-BE49-F238E27FC236}">
                <a16:creationId xmlns:a16="http://schemas.microsoft.com/office/drawing/2014/main" id="{7A13AEF8-32BB-446E-A9B4-B125447593BF}"/>
              </a:ext>
            </a:extLst>
          </p:cNvPr>
          <p:cNvSpPr txBox="1">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rPr>
              <a:t>Outline</a:t>
            </a:r>
            <a:endParaRPr lang="en-US" altLang="en-US" sz="4000" kern="1200" dirty="0">
              <a:solidFill>
                <a:srgbClr val="00FFFF"/>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EAF1DDAD-05C3-413B-914E-B8F26647C9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Tree>
    <p:extLst>
      <p:ext uri="{BB962C8B-B14F-4D97-AF65-F5344CB8AC3E}">
        <p14:creationId xmlns:p14="http://schemas.microsoft.com/office/powerpoint/2010/main" val="653446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D0B493-700A-4456-88E9-E831D5FBDB16}"/>
              </a:ext>
            </a:extLst>
          </p:cNvPr>
          <p:cNvPicPr>
            <a:picLocks noChangeAspect="1"/>
          </p:cNvPicPr>
          <p:nvPr/>
        </p:nvPicPr>
        <p:blipFill>
          <a:blip r:embed="rId2"/>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Timothy 4:20</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“Erastus remained at Corinth, but </a:t>
            </a:r>
            <a:r>
              <a:rPr lang="en-US" sz="3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Trophimus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left sick at Miletus.”</a:t>
            </a:r>
          </a:p>
        </p:txBody>
      </p:sp>
      <p:pic>
        <p:nvPicPr>
          <p:cNvPr id="5" name="Picture 4">
            <a:extLst>
              <a:ext uri="{FF2B5EF4-FFF2-40B4-BE49-F238E27FC236}">
                <a16:creationId xmlns:a16="http://schemas.microsoft.com/office/drawing/2014/main" id="{AF5D98CE-33CB-4F54-B171-4677A818C3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58639" y="2514600"/>
            <a:ext cx="3226722" cy="2286000"/>
          </a:xfrm>
          <a:prstGeom prst="rect">
            <a:avLst/>
          </a:prstGeom>
        </p:spPr>
      </p:pic>
    </p:spTree>
    <p:extLst>
      <p:ext uri="{BB962C8B-B14F-4D97-AF65-F5344CB8AC3E}">
        <p14:creationId xmlns:p14="http://schemas.microsoft.com/office/powerpoint/2010/main" val="3109622150"/>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CF90CC-6F37-4384-97DF-4D861D0457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21:4</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He will wipe away every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tear</a:t>
            </a:r>
            <a:r>
              <a:rPr lang="en-US" sz="3600" dirty="0">
                <a:effectLst>
                  <a:outerShdw blurRad="38100" dist="38100" dir="2700000" algn="tl">
                    <a:srgbClr val="000000">
                      <a:alpha val="43137"/>
                    </a:srgbClr>
                  </a:outerShdw>
                </a:effectLst>
                <a:latin typeface="Calibri" panose="020F0502020204030204" pitchFamily="34" charset="0"/>
              </a:rPr>
              <a:t> from their eyes; and there will no longer be any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death</a:t>
            </a:r>
            <a:r>
              <a:rPr lang="en-US" sz="3600" dirty="0">
                <a:effectLst>
                  <a:outerShdw blurRad="38100" dist="38100" dir="2700000" algn="tl">
                    <a:srgbClr val="000000">
                      <a:alpha val="43137"/>
                    </a:srgbClr>
                  </a:outerShdw>
                </a:effectLst>
                <a:latin typeface="Calibri" panose="020F0502020204030204" pitchFamily="34" charset="0"/>
              </a:rPr>
              <a:t>; there will no longer be any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mourning</a:t>
            </a:r>
            <a:r>
              <a:rPr lang="en-US" sz="3600" dirty="0">
                <a:effectLst>
                  <a:outerShdw blurRad="38100" dist="38100" dir="2700000" algn="tl">
                    <a:srgbClr val="000000">
                      <a:alpha val="43137"/>
                    </a:srgbClr>
                  </a:outerShdw>
                </a:effectLst>
                <a:latin typeface="Calibri" panose="020F0502020204030204" pitchFamily="34" charset="0"/>
              </a:rPr>
              <a:t>, 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crying</a:t>
            </a:r>
            <a:r>
              <a:rPr lang="en-US" sz="3600" dirty="0">
                <a:effectLst>
                  <a:outerShdw blurRad="38100" dist="38100" dir="2700000" algn="tl">
                    <a:srgbClr val="000000">
                      <a:alpha val="43137"/>
                    </a:srgbClr>
                  </a:outerShdw>
                </a:effectLst>
                <a:latin typeface="Calibri" panose="020F0502020204030204" pitchFamily="34" charset="0"/>
              </a:rPr>
              <a:t>, 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pain</a:t>
            </a:r>
            <a:r>
              <a:rPr lang="en-US" sz="3600" dirty="0">
                <a:effectLst>
                  <a:outerShdw blurRad="38100" dist="38100" dir="2700000" algn="tl">
                    <a:srgbClr val="000000">
                      <a:alpha val="43137"/>
                    </a:srgbClr>
                  </a:outerShdw>
                </a:effectLst>
                <a:latin typeface="Calibri" panose="020F0502020204030204" pitchFamily="34" charset="0"/>
              </a:rPr>
              <a:t>;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first things</a:t>
            </a:r>
            <a:r>
              <a:rPr lang="en-US" sz="3600" dirty="0">
                <a:effectLst>
                  <a:outerShdw blurRad="38100" dist="38100" dir="2700000" algn="tl">
                    <a:srgbClr val="000000">
                      <a:alpha val="43137"/>
                    </a:srgbClr>
                  </a:outerShdw>
                </a:effectLst>
                <a:latin typeface="Calibri" panose="020F0502020204030204" pitchFamily="34" charset="0"/>
              </a:rPr>
              <a:t> have passed away.”</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3" name="Picture 2">
            <a:extLst>
              <a:ext uri="{FF2B5EF4-FFF2-40B4-BE49-F238E27FC236}">
                <a16:creationId xmlns:a16="http://schemas.microsoft.com/office/drawing/2014/main" id="{8EA25A2E-5CBD-4BD6-B8D1-1237D222E3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40592" y="3048000"/>
            <a:ext cx="2062817" cy="1828800"/>
          </a:xfrm>
          <a:prstGeom prst="rect">
            <a:avLst/>
          </a:prstGeom>
        </p:spPr>
      </p:pic>
    </p:spTree>
    <p:extLst>
      <p:ext uri="{BB962C8B-B14F-4D97-AF65-F5344CB8AC3E}">
        <p14:creationId xmlns:p14="http://schemas.microsoft.com/office/powerpoint/2010/main" val="736401524"/>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dirty="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1828523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1892697" y="1600201"/>
            <a:ext cx="5358606" cy="3124199"/>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Christ (Phil. 2:5-16)</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Paul (Phil. 2:17-18)</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Timothy (Phil. 2:19-24)</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Epaphroditus (Phil. 2:25-30)</a:t>
            </a:r>
          </a:p>
        </p:txBody>
      </p:sp>
      <p:sp>
        <p:nvSpPr>
          <p:cNvPr id="4" name="Rectangle 2">
            <a:extLst>
              <a:ext uri="{FF2B5EF4-FFF2-40B4-BE49-F238E27FC236}">
                <a16:creationId xmlns:a16="http://schemas.microsoft.com/office/drawing/2014/main" id="{1DA1C699-A727-4A5E-9941-F147A1ACEFF4}"/>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rPr>
              <a:t>Examples of Humble Service </a:t>
            </a:r>
          </a:p>
          <a:p>
            <a:pPr algn="ctr" eaLnBrk="1" hangingPunct="1"/>
            <a:r>
              <a:rPr lang="en-US" altLang="en-US" sz="2800" dirty="0">
                <a:solidFill>
                  <a:schemeClr val="tx1"/>
                </a:solidFill>
                <a:effectLst>
                  <a:outerShdw blurRad="38100" dist="38100" dir="2700000" algn="tl">
                    <a:srgbClr val="000000">
                      <a:alpha val="43137"/>
                    </a:srgbClr>
                  </a:outerShdw>
                </a:effectLst>
                <a:ea typeface="+mn-ea"/>
                <a:cs typeface="+mn-cs"/>
              </a:rPr>
              <a:t>(Phil. 2)</a:t>
            </a:r>
          </a:p>
        </p:txBody>
      </p:sp>
      <p:pic>
        <p:nvPicPr>
          <p:cNvPr id="5" name="Picture 4">
            <a:extLst>
              <a:ext uri="{FF2B5EF4-FFF2-40B4-BE49-F238E27FC236}">
                <a16:creationId xmlns:a16="http://schemas.microsoft.com/office/drawing/2014/main" id="{7BDAB9F9-369A-4C10-9308-49FD3C67B84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59433" y="4724400"/>
            <a:ext cx="2825135" cy="1828800"/>
          </a:xfrm>
          <a:prstGeom prst="rect">
            <a:avLst/>
          </a:prstGeom>
        </p:spPr>
      </p:pic>
    </p:spTree>
    <p:extLst>
      <p:ext uri="{BB962C8B-B14F-4D97-AF65-F5344CB8AC3E}">
        <p14:creationId xmlns:p14="http://schemas.microsoft.com/office/powerpoint/2010/main" val="255656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800100" y="3429000"/>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666049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0" y="1143001"/>
            <a:ext cx="9144000" cy="3657600"/>
          </a:xfrm>
        </p:spPr>
        <p:txBody>
          <a:bodyPr/>
          <a:lstStyle/>
          <a:p>
            <a:pPr marL="457200" indent="-457200" algn="just" eaLnBrk="1" hangingPunct="1">
              <a:spcBef>
                <a:spcPts val="0"/>
              </a:spcBef>
              <a:spcAft>
                <a:spcPts val="2400"/>
              </a:spcAft>
              <a:defRPr/>
            </a:pPr>
            <a:r>
              <a:rPr lang="en-US" b="1" u="sng" dirty="0">
                <a:solidFill>
                  <a:srgbClr val="FFFFCC"/>
                </a:solidFill>
              </a:rPr>
              <a:t>Ch 1 – God can use negative circumstances to bring about positive results</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2</a:t>
            </a:r>
            <a:r>
              <a:rPr lang="en-US" b="1" dirty="0"/>
              <a:t> </a:t>
            </a:r>
            <a:r>
              <a:rPr lang="en-US" dirty="0"/>
              <a:t>–</a:t>
            </a:r>
            <a:r>
              <a:rPr lang="en-US" b="1" dirty="0"/>
              <a:t> </a:t>
            </a:r>
            <a:r>
              <a:rPr lang="en-US" dirty="0">
                <a:effectLst>
                  <a:outerShdw blurRad="38100" dist="38100" dir="2700000" algn="tl">
                    <a:srgbClr val="000000">
                      <a:alpha val="43137"/>
                    </a:srgbClr>
                  </a:outerShdw>
                </a:effectLst>
              </a:rPr>
              <a:t>Christ’s example of servanthood</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3</a:t>
            </a:r>
            <a:r>
              <a:rPr lang="en-US" b="1" dirty="0"/>
              <a:t> </a:t>
            </a:r>
            <a:r>
              <a:rPr lang="en-US" dirty="0"/>
              <a:t>–</a:t>
            </a:r>
            <a:r>
              <a:rPr lang="en-US" b="1" dirty="0"/>
              <a:t> </a:t>
            </a:r>
            <a:r>
              <a:rPr lang="en-US" dirty="0">
                <a:effectLst>
                  <a:outerShdw blurRad="38100" dist="38100" dir="2700000" algn="tl">
                    <a:srgbClr val="000000">
                      <a:alpha val="43137"/>
                    </a:srgbClr>
                  </a:outerShdw>
                </a:effectLst>
              </a:rPr>
              <a:t>Avoiding legalism</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4</a:t>
            </a:r>
            <a:r>
              <a:rPr lang="en-US" b="1" dirty="0"/>
              <a:t> </a:t>
            </a:r>
            <a:r>
              <a:rPr lang="en-US" dirty="0"/>
              <a:t>–</a:t>
            </a:r>
            <a:r>
              <a:rPr lang="en-US" b="1" dirty="0"/>
              <a:t> </a:t>
            </a:r>
            <a:r>
              <a:rPr lang="en-US" dirty="0">
                <a:effectLst>
                  <a:outerShdw blurRad="38100" dist="38100" dir="2700000" algn="tl">
                    <a:srgbClr val="000000">
                      <a:alpha val="43137"/>
                    </a:srgbClr>
                  </a:outerShdw>
                </a:effectLst>
              </a:rPr>
              <a:t>Reliance upon Christ’s strength for daily life</a:t>
            </a:r>
          </a:p>
        </p:txBody>
      </p:sp>
      <p:sp>
        <p:nvSpPr>
          <p:cNvPr id="4" name="Rectangle 2">
            <a:extLst>
              <a:ext uri="{FF2B5EF4-FFF2-40B4-BE49-F238E27FC236}">
                <a16:creationId xmlns:a16="http://schemas.microsoft.com/office/drawing/2014/main" id="{7A13AEF8-32BB-446E-A9B4-B125447593BF}"/>
              </a:ext>
            </a:extLst>
          </p:cNvPr>
          <p:cNvSpPr txBox="1">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rPr>
              <a:t>Outline</a:t>
            </a:r>
            <a:endParaRPr lang="en-US" altLang="en-US" sz="4000" kern="1200" dirty="0">
              <a:solidFill>
                <a:srgbClr val="00FFFF"/>
              </a:solidFill>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18E32FB6-AF78-46DA-8625-C3179967FF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Tree>
    <p:extLst>
      <p:ext uri="{BB962C8B-B14F-4D97-AF65-F5344CB8AC3E}">
        <p14:creationId xmlns:p14="http://schemas.microsoft.com/office/powerpoint/2010/main" val="1714469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228600"/>
            <a:ext cx="7772400" cy="1143000"/>
          </a:xfrm>
        </p:spPr>
        <p:txBody>
          <a:bodyPr/>
          <a:lstStyle/>
          <a:p>
            <a:pPr algn="ctr" eaLnBrk="1" hangingPunct="1"/>
            <a:r>
              <a:rPr lang="en-US" altLang="en-US" sz="3600" kern="1200" dirty="0">
                <a:solidFill>
                  <a:srgbClr val="00FFFF"/>
                </a:solidFill>
                <a:effectLst>
                  <a:outerShdw blurRad="38100" dist="38100" dir="2700000" algn="tl">
                    <a:srgbClr val="000000">
                      <a:alpha val="43137"/>
                    </a:srgbClr>
                  </a:outerShdw>
                </a:effectLst>
              </a:rPr>
              <a:t>Positive Results of Imprisonment </a:t>
            </a:r>
            <a:br>
              <a:rPr lang="en-US" altLang="en-US" sz="3600" kern="1200" dirty="0">
                <a:solidFill>
                  <a:srgbClr val="00FFFF"/>
                </a:solidFill>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a:t>
            </a:r>
            <a:r>
              <a:rPr lang="en-US" sz="2800" dirty="0">
                <a:solidFill>
                  <a:schemeClr val="tx1"/>
                </a:solidFill>
                <a:effectLst>
                  <a:outerShdw blurRad="38100" dist="38100" dir="2700000" algn="tl">
                    <a:srgbClr val="000000">
                      <a:alpha val="43137"/>
                    </a:srgbClr>
                  </a:outerShdw>
                </a:effectLst>
                <a:ea typeface="+mn-ea"/>
                <a:cs typeface="+mn-cs"/>
              </a:rPr>
              <a:t>Phil. </a:t>
            </a:r>
            <a:r>
              <a:rPr lang="en-US" altLang="en-US" sz="2800" dirty="0">
                <a:solidFill>
                  <a:schemeClr val="tx1"/>
                </a:solidFill>
                <a:effectLst>
                  <a:outerShdw blurRad="38100" dist="38100" dir="2700000" algn="tl">
                    <a:srgbClr val="000000">
                      <a:alpha val="43137"/>
                    </a:srgbClr>
                  </a:outerShdw>
                </a:effectLst>
                <a:ea typeface="+mn-ea"/>
                <a:cs typeface="+mn-cs"/>
              </a:rPr>
              <a:t>1:12-30)</a:t>
            </a:r>
            <a:endParaRPr lang="en-US" altLang="en-US" sz="3400" dirty="0">
              <a:solidFill>
                <a:schemeClr val="tx1"/>
              </a:solidFill>
              <a:effectLst>
                <a:outerShdw blurRad="38100" dist="38100" dir="2700000" algn="tl">
                  <a:srgbClr val="000000">
                    <a:alpha val="43137"/>
                  </a:srgbClr>
                </a:outerShdw>
              </a:effectLst>
              <a:ea typeface="+mn-ea"/>
              <a:cs typeface="+mn-cs"/>
            </a:endParaRPr>
          </a:p>
        </p:txBody>
      </p:sp>
      <p:sp>
        <p:nvSpPr>
          <p:cNvPr id="15363" name="Rectangle 3"/>
          <p:cNvSpPr>
            <a:spLocks noGrp="1" noChangeArrowheads="1"/>
          </p:cNvSpPr>
          <p:nvPr>
            <p:ph type="body" idx="1"/>
          </p:nvPr>
        </p:nvSpPr>
        <p:spPr>
          <a:xfrm>
            <a:off x="457200" y="1600201"/>
            <a:ext cx="8267700" cy="3352799"/>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Captive audience (Phil. 1:12-13)</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Church’s boldness in preaching (Phil. 1:14-18)</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Greater prayer (Phil. 1:19)</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Protection from martyrdom (Phil. 1:20-26)</a:t>
            </a:r>
          </a:p>
        </p:txBody>
      </p:sp>
      <p:pic>
        <p:nvPicPr>
          <p:cNvPr id="4" name="Picture 3">
            <a:extLst>
              <a:ext uri="{FF2B5EF4-FFF2-40B4-BE49-F238E27FC236}">
                <a16:creationId xmlns:a16="http://schemas.microsoft.com/office/drawing/2014/main" id="{9222C225-ACB6-4E27-BAC5-56255CD0EA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Tree>
    <p:extLst>
      <p:ext uri="{BB962C8B-B14F-4D97-AF65-F5344CB8AC3E}">
        <p14:creationId xmlns:p14="http://schemas.microsoft.com/office/powerpoint/2010/main" val="3901554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Applying Paul’s Paradigm</a:t>
            </a:r>
            <a:br>
              <a:rPr lang="en-US" sz="4000" kern="12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(Phil. 1:27–30)</a:t>
            </a:r>
            <a:endParaRPr lang="en-US" altLang="en-US" sz="28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457200" y="1600201"/>
            <a:ext cx="8343900" cy="2743198"/>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Walk worthy of your calling (Phil. 1:27)</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Do not fear your persecutors (Phil. 1:28-29)</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Suffering is normal (Phil. 1:30)</a:t>
            </a:r>
          </a:p>
        </p:txBody>
      </p:sp>
      <p:pic>
        <p:nvPicPr>
          <p:cNvPr id="5" name="Picture 4">
            <a:extLst>
              <a:ext uri="{FF2B5EF4-FFF2-40B4-BE49-F238E27FC236}">
                <a16:creationId xmlns:a16="http://schemas.microsoft.com/office/drawing/2014/main" id="{6A2D17F5-FA8E-4049-A582-990BE40122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Tree>
    <p:extLst>
      <p:ext uri="{BB962C8B-B14F-4D97-AF65-F5344CB8AC3E}">
        <p14:creationId xmlns:p14="http://schemas.microsoft.com/office/powerpoint/2010/main" val="35172914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0" y="1143001"/>
            <a:ext cx="9144000" cy="3657600"/>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1 – God can use negative circumstances to bring about positive results</a:t>
            </a:r>
          </a:p>
          <a:p>
            <a:pPr marL="457200" indent="-457200" algn="just" eaLnBrk="1" hangingPunct="1">
              <a:spcBef>
                <a:spcPts val="0"/>
              </a:spcBef>
              <a:spcAft>
                <a:spcPts val="2400"/>
              </a:spcAft>
              <a:defRPr/>
            </a:pPr>
            <a:r>
              <a:rPr lang="en-US" b="1" u="sng" dirty="0">
                <a:solidFill>
                  <a:srgbClr val="FFFFCC"/>
                </a:solidFill>
              </a:rPr>
              <a:t>Ch 2 – Christ’s example of servanthood</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3</a:t>
            </a:r>
            <a:r>
              <a:rPr lang="en-US" b="1" dirty="0"/>
              <a:t> </a:t>
            </a:r>
            <a:r>
              <a:rPr lang="en-US" dirty="0"/>
              <a:t>–</a:t>
            </a:r>
            <a:r>
              <a:rPr lang="en-US" b="1" dirty="0"/>
              <a:t> </a:t>
            </a:r>
            <a:r>
              <a:rPr lang="en-US" dirty="0">
                <a:effectLst>
                  <a:outerShdw blurRad="38100" dist="38100" dir="2700000" algn="tl">
                    <a:srgbClr val="000000">
                      <a:alpha val="43137"/>
                    </a:srgbClr>
                  </a:outerShdw>
                </a:effectLst>
              </a:rPr>
              <a:t>Avoiding legalism</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4</a:t>
            </a:r>
            <a:r>
              <a:rPr lang="en-US" b="1" dirty="0"/>
              <a:t> </a:t>
            </a:r>
            <a:r>
              <a:rPr lang="en-US" dirty="0"/>
              <a:t>–</a:t>
            </a:r>
            <a:r>
              <a:rPr lang="en-US" b="1" dirty="0"/>
              <a:t> </a:t>
            </a:r>
            <a:r>
              <a:rPr lang="en-US" dirty="0">
                <a:effectLst>
                  <a:outerShdw blurRad="38100" dist="38100" dir="2700000" algn="tl">
                    <a:srgbClr val="000000">
                      <a:alpha val="43137"/>
                    </a:srgbClr>
                  </a:outerShdw>
                </a:effectLst>
              </a:rPr>
              <a:t>Reliance upon Christ’s strength for daily life</a:t>
            </a:r>
          </a:p>
        </p:txBody>
      </p:sp>
      <p:sp>
        <p:nvSpPr>
          <p:cNvPr id="4" name="Rectangle 2">
            <a:extLst>
              <a:ext uri="{FF2B5EF4-FFF2-40B4-BE49-F238E27FC236}">
                <a16:creationId xmlns:a16="http://schemas.microsoft.com/office/drawing/2014/main" id="{7A13AEF8-32BB-446E-A9B4-B125447593BF}"/>
              </a:ext>
            </a:extLst>
          </p:cNvPr>
          <p:cNvSpPr txBox="1">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rPr>
              <a:t>Outline</a:t>
            </a:r>
            <a:endParaRPr lang="en-US" altLang="en-US" sz="4000" kern="1200" dirty="0">
              <a:solidFill>
                <a:srgbClr val="00FFFF"/>
              </a:solidFill>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18E32FB6-AF78-46DA-8625-C3179967FF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Tree>
    <p:extLst>
      <p:ext uri="{BB962C8B-B14F-4D97-AF65-F5344CB8AC3E}">
        <p14:creationId xmlns:p14="http://schemas.microsoft.com/office/powerpoint/2010/main" val="3766036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13B21D06-147F-41B8-AEAB-DB4D4E872D32}"/>
              </a:ext>
            </a:extLst>
          </p:cNvPr>
          <p:cNvSpPr>
            <a:spLocks noGrp="1" noChangeArrowheads="1"/>
          </p:cNvSpPr>
          <p:nvPr>
            <p:ph type="body" idx="1"/>
          </p:nvPr>
        </p:nvSpPr>
        <p:spPr>
          <a:xfrm>
            <a:off x="190500" y="1371600"/>
            <a:ext cx="8763000" cy="4689475"/>
          </a:xfrm>
        </p:spPr>
        <p:txBody>
          <a:bodyPr/>
          <a:lstStyle/>
          <a:p>
            <a:pPr marL="461963" indent="-461963" eaLnBrk="1" hangingPunct="1">
              <a:spcBef>
                <a:spcPts val="0"/>
              </a:spcBef>
              <a:spcAft>
                <a:spcPts val="1200"/>
              </a:spcAft>
              <a:defRPr/>
            </a:pPr>
            <a:r>
              <a:rPr lang="en-US" sz="3000" dirty="0">
                <a:effectLst>
                  <a:outerShdw blurRad="38100" dist="38100" dir="2700000" algn="tl">
                    <a:srgbClr val="000000">
                      <a:alpha val="43137"/>
                    </a:srgbClr>
                  </a:outerShdw>
                </a:effectLst>
              </a:rPr>
              <a:t>Isaiah 14:12-15</a:t>
            </a:r>
          </a:p>
          <a:p>
            <a:pPr marL="914400" lvl="1" indent="-452438" eaLnBrk="1" hangingPunct="1">
              <a:spcBef>
                <a:spcPts val="0"/>
              </a:spcBef>
              <a:spcAft>
                <a:spcPts val="1200"/>
              </a:spcAft>
              <a:defRPr/>
            </a:pPr>
            <a:r>
              <a:rPr lang="en-US" sz="3000" dirty="0">
                <a:effectLst>
                  <a:outerShdw blurRad="38100" dist="38100" dir="2700000" algn="tl">
                    <a:srgbClr val="000000">
                      <a:alpha val="43137"/>
                    </a:srgbClr>
                  </a:outerShdw>
                </a:effectLst>
              </a:rPr>
              <a:t>5 “I will” statements</a:t>
            </a:r>
          </a:p>
          <a:p>
            <a:pPr marL="1371600" lvl="2" indent="-457200" eaLnBrk="1" hangingPunct="1">
              <a:spcBef>
                <a:spcPts val="0"/>
              </a:spcBef>
              <a:spcAft>
                <a:spcPts val="1200"/>
              </a:spcAft>
              <a:buClr>
                <a:srgbClr val="00CC00"/>
              </a:buClr>
              <a:buSzPct val="100000"/>
              <a:buFont typeface="Calibri" panose="020F0502020204030204" pitchFamily="34" charset="0"/>
              <a:buChar char="̶"/>
              <a:defRPr/>
            </a:pPr>
            <a:r>
              <a:rPr lang="en-US" sz="3000" dirty="0">
                <a:effectLst>
                  <a:outerShdw blurRad="38100" dist="38100" dir="2700000" algn="tl">
                    <a:srgbClr val="000000">
                      <a:alpha val="43137"/>
                    </a:srgbClr>
                  </a:outerShdw>
                </a:effectLst>
              </a:rPr>
              <a:t>Ascend to heaven (13)</a:t>
            </a:r>
          </a:p>
          <a:p>
            <a:pPr marL="1371600" lvl="2" indent="-457200" eaLnBrk="1" hangingPunct="1">
              <a:spcBef>
                <a:spcPts val="0"/>
              </a:spcBef>
              <a:spcAft>
                <a:spcPts val="1200"/>
              </a:spcAft>
              <a:buClr>
                <a:srgbClr val="00CC00"/>
              </a:buClr>
              <a:buSzPct val="100000"/>
              <a:buFont typeface="Calibri" panose="020F0502020204030204" pitchFamily="34" charset="0"/>
              <a:buChar char="̶"/>
              <a:defRPr/>
            </a:pPr>
            <a:r>
              <a:rPr lang="en-US" sz="3000" dirty="0">
                <a:effectLst>
                  <a:outerShdw blurRad="38100" dist="38100" dir="2700000" algn="tl">
                    <a:srgbClr val="000000">
                      <a:alpha val="43137"/>
                    </a:srgbClr>
                  </a:outerShdw>
                </a:effectLst>
              </a:rPr>
              <a:t>Raise my throne above the stars of God (13)</a:t>
            </a:r>
          </a:p>
          <a:p>
            <a:pPr marL="1371600" lvl="2" indent="-457200" eaLnBrk="1" hangingPunct="1">
              <a:spcBef>
                <a:spcPts val="0"/>
              </a:spcBef>
              <a:spcAft>
                <a:spcPts val="1200"/>
              </a:spcAft>
              <a:buClr>
                <a:srgbClr val="00CC00"/>
              </a:buClr>
              <a:buSzPct val="100000"/>
              <a:buFont typeface="Calibri" panose="020F0502020204030204" pitchFamily="34" charset="0"/>
              <a:buChar char="̶"/>
              <a:defRPr/>
            </a:pPr>
            <a:r>
              <a:rPr lang="en-US" sz="3000" dirty="0">
                <a:effectLst>
                  <a:outerShdw blurRad="38100" dist="38100" dir="2700000" algn="tl">
                    <a:srgbClr val="000000">
                      <a:alpha val="43137"/>
                    </a:srgbClr>
                  </a:outerShdw>
                </a:effectLst>
              </a:rPr>
              <a:t>Sit enthroned on the Mt. of the Assembly (13)</a:t>
            </a:r>
          </a:p>
          <a:p>
            <a:pPr marL="1371600" lvl="2" indent="-457200" eaLnBrk="1" hangingPunct="1">
              <a:spcBef>
                <a:spcPts val="0"/>
              </a:spcBef>
              <a:spcAft>
                <a:spcPts val="1200"/>
              </a:spcAft>
              <a:buClr>
                <a:srgbClr val="00CC00"/>
              </a:buClr>
              <a:buSzPct val="100000"/>
              <a:buFont typeface="Calibri" panose="020F0502020204030204" pitchFamily="34" charset="0"/>
              <a:buChar char="̶"/>
              <a:defRPr/>
            </a:pPr>
            <a:r>
              <a:rPr lang="en-US" sz="3000" dirty="0">
                <a:effectLst>
                  <a:outerShdw blurRad="38100" dist="38100" dir="2700000" algn="tl">
                    <a:srgbClr val="000000">
                      <a:alpha val="43137"/>
                    </a:srgbClr>
                  </a:outerShdw>
                </a:effectLst>
              </a:rPr>
              <a:t>Ascend above the tops of the clouds (14)</a:t>
            </a:r>
          </a:p>
          <a:p>
            <a:pPr marL="1371600" lvl="2" indent="-457200" eaLnBrk="1" hangingPunct="1">
              <a:spcBef>
                <a:spcPts val="0"/>
              </a:spcBef>
              <a:spcAft>
                <a:spcPts val="1200"/>
              </a:spcAft>
              <a:buClr>
                <a:srgbClr val="00CC00"/>
              </a:buClr>
              <a:buSzPct val="100000"/>
              <a:buFont typeface="Calibri" panose="020F0502020204030204" pitchFamily="34" charset="0"/>
              <a:buChar char="̶"/>
              <a:defRPr/>
            </a:pPr>
            <a:r>
              <a:rPr lang="en-US" sz="3000" dirty="0">
                <a:effectLst>
                  <a:outerShdw blurRad="38100" dist="38100" dir="2700000" algn="tl">
                    <a:srgbClr val="000000">
                      <a:alpha val="43137"/>
                    </a:srgbClr>
                  </a:outerShdw>
                </a:effectLst>
              </a:rPr>
              <a:t>Make myself like the Most High (14)</a:t>
            </a:r>
          </a:p>
        </p:txBody>
      </p:sp>
      <p:sp>
        <p:nvSpPr>
          <p:cNvPr id="5" name="Rectangle 2">
            <a:extLst>
              <a:ext uri="{FF2B5EF4-FFF2-40B4-BE49-F238E27FC236}">
                <a16:creationId xmlns:a16="http://schemas.microsoft.com/office/drawing/2014/main" id="{4CBD6FB3-4B33-4A0C-838E-A80E074BE9E7}"/>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Original State and First Sin</a:t>
            </a:r>
          </a:p>
        </p:txBody>
      </p:sp>
      <p:pic>
        <p:nvPicPr>
          <p:cNvPr id="28676" name="Picture 5">
            <a:extLst>
              <a:ext uri="{FF2B5EF4-FFF2-40B4-BE49-F238E27FC236}">
                <a16:creationId xmlns:a16="http://schemas.microsoft.com/office/drawing/2014/main" id="{7BFDEFCC-AD7B-4766-83AF-A8D09F334AF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375525" y="1143000"/>
            <a:ext cx="14636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13_Azur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14195</TotalTime>
  <Words>1946</Words>
  <Application>Microsoft Office PowerPoint</Application>
  <PresentationFormat>On-screen Show (4:3)</PresentationFormat>
  <Paragraphs>196</Paragraphs>
  <Slides>44</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44</vt:i4>
      </vt:variant>
    </vt:vector>
  </HeadingPairs>
  <TitlesOfParts>
    <vt:vector size="49" baseType="lpstr">
      <vt:lpstr>Calibri</vt:lpstr>
      <vt:lpstr>Times New Roman</vt:lpstr>
      <vt:lpstr>Wingdings</vt:lpstr>
      <vt:lpstr>Azure</vt:lpstr>
      <vt:lpstr>13_Azure</vt:lpstr>
      <vt:lpstr>PowerPoint Presentation</vt:lpstr>
      <vt:lpstr>Answering Ten Questions</vt:lpstr>
      <vt:lpstr>PowerPoint Presentation</vt:lpstr>
      <vt:lpstr>PowerPoint Presentation</vt:lpstr>
      <vt:lpstr>PowerPoint Presentation</vt:lpstr>
      <vt:lpstr>Positive Results of Imprisonment  (Phil. 1:12-30)</vt:lpstr>
      <vt:lpstr>Applying Paul’s Paradigm (Phil. 1:27–30)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Emergent Preaching</vt:lpstr>
      <vt:lpstr>Emergent Preaching</vt:lpstr>
      <vt:lpstr>Emergent Preaching</vt:lpstr>
      <vt:lpstr>Emergent Doctrine</vt:lpstr>
      <vt:lpstr>PowerPoint Presentation</vt:lpstr>
      <vt:lpstr>Rick Warren Purpose Driven Life 34, 124, 183</vt:lpstr>
      <vt:lpstr>Rick Warren Purpose Driven Life 186, 231; Purpose Driven Church 300</vt:lpstr>
      <vt:lpstr>PowerPoint Presentation</vt:lpstr>
      <vt:lpstr>Applying Paul’s Paradigm (Phil. 2:12–16)</vt:lpstr>
      <vt:lpstr>Applying Paul’s Paradigm (Phil. 2:12–16)</vt:lpstr>
      <vt:lpstr>PowerPoint Presentation</vt:lpstr>
      <vt:lpstr>PowerPoint Presentation</vt:lpstr>
      <vt:lpstr>PowerPoint Presentation</vt:lpstr>
      <vt:lpstr>Applying Paul’s Paradigm (Phil. 2:12–16)</vt:lpstr>
      <vt:lpstr>PowerPoint Presentation</vt:lpstr>
      <vt:lpstr>Applying Paul’s Paradigm (Phil. 2:12–16)</vt:lpstr>
      <vt:lpstr>Applying Paul’s Paradigm (Phil. 2:12–16)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 Philippians - Introduction</dc:title>
  <dc:subject>Philippians</dc:subject>
  <dc:creator>A. Woods</dc:creator>
  <dc:description>Modified by Jim McGowan</dc:description>
  <cp:lastModifiedBy>Jim McGowan</cp:lastModifiedBy>
  <cp:revision>1512</cp:revision>
  <cp:lastPrinted>2020-04-05T17:23:49Z</cp:lastPrinted>
  <dcterms:created xsi:type="dcterms:W3CDTF">2009-03-17T12:21:13Z</dcterms:created>
  <dcterms:modified xsi:type="dcterms:W3CDTF">2020-04-25T16:39:23Z</dcterms:modified>
</cp:coreProperties>
</file>