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122" r:id="rId2"/>
  </p:sldMasterIdLst>
  <p:notesMasterIdLst>
    <p:notesMasterId r:id="rId51"/>
  </p:notesMasterIdLst>
  <p:handoutMasterIdLst>
    <p:handoutMasterId r:id="rId52"/>
  </p:handoutMasterIdLst>
  <p:sldIdLst>
    <p:sldId id="256" r:id="rId3"/>
    <p:sldId id="6308" r:id="rId4"/>
    <p:sldId id="6435" r:id="rId5"/>
    <p:sldId id="2016" r:id="rId6"/>
    <p:sldId id="4679" r:id="rId7"/>
    <p:sldId id="6298" r:id="rId8"/>
    <p:sldId id="1160" r:id="rId9"/>
    <p:sldId id="6418" r:id="rId10"/>
    <p:sldId id="6325" r:id="rId11"/>
    <p:sldId id="6419" r:id="rId12"/>
    <p:sldId id="1161" r:id="rId13"/>
    <p:sldId id="906" r:id="rId14"/>
    <p:sldId id="368" r:id="rId15"/>
    <p:sldId id="369" r:id="rId16"/>
    <p:sldId id="6421" r:id="rId17"/>
    <p:sldId id="1162" r:id="rId18"/>
    <p:sldId id="6422" r:id="rId19"/>
    <p:sldId id="1260" r:id="rId20"/>
    <p:sldId id="1335" r:id="rId21"/>
    <p:sldId id="1329" r:id="rId22"/>
    <p:sldId id="3881" r:id="rId23"/>
    <p:sldId id="6321" r:id="rId24"/>
    <p:sldId id="6322" r:id="rId25"/>
    <p:sldId id="6309" r:id="rId26"/>
    <p:sldId id="1195" r:id="rId27"/>
    <p:sldId id="1165" r:id="rId28"/>
    <p:sldId id="1166" r:id="rId29"/>
    <p:sldId id="4760" r:id="rId30"/>
    <p:sldId id="1253" r:id="rId31"/>
    <p:sldId id="1137" r:id="rId32"/>
    <p:sldId id="4685" r:id="rId33"/>
    <p:sldId id="4686" r:id="rId34"/>
    <p:sldId id="4687" r:id="rId35"/>
    <p:sldId id="4691" r:id="rId36"/>
    <p:sldId id="1252" r:id="rId37"/>
    <p:sldId id="1243" r:id="rId38"/>
    <p:sldId id="1248" r:id="rId39"/>
    <p:sldId id="1247" r:id="rId40"/>
    <p:sldId id="1249" r:id="rId41"/>
    <p:sldId id="4678" r:id="rId42"/>
    <p:sldId id="6436" r:id="rId43"/>
    <p:sldId id="4680" r:id="rId44"/>
    <p:sldId id="4684" r:id="rId45"/>
    <p:sldId id="4879" r:id="rId46"/>
    <p:sldId id="4688" r:id="rId47"/>
    <p:sldId id="4692" r:id="rId48"/>
    <p:sldId id="6289" r:id="rId49"/>
    <p:sldId id="1224" r:id="rId5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66FF99"/>
    <a:srgbClr val="000066"/>
    <a:srgbClr val="FFFF00"/>
    <a:srgbClr val="0000FF"/>
    <a:srgbClr val="DDDDDD"/>
    <a:srgbClr val="FFFF99"/>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3" autoAdjust="0"/>
    <p:restoredTop sz="65362" autoAdjust="0"/>
  </p:normalViewPr>
  <p:slideViewPr>
    <p:cSldViewPr>
      <p:cViewPr varScale="1">
        <p:scale>
          <a:sx n="109" d="100"/>
          <a:sy n="109" d="100"/>
        </p:scale>
        <p:origin x="13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928"/>
    </p:cViewPr>
  </p:sorterViewPr>
  <p:notesViewPr>
    <p:cSldViewPr>
      <p:cViewPr varScale="1">
        <p:scale>
          <a:sx n="82" d="100"/>
          <a:sy n="82" d="100"/>
        </p:scale>
        <p:origin x="339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r>
              <a:rPr lang="en-US" sz="1400"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smtClean="0"/>
            </a:lvl1pPr>
          </a:lstStyle>
          <a:p>
            <a:pPr>
              <a:defRPr/>
            </a:pPr>
            <a:fld id="{A4A8FCA6-9890-49B0-874F-FDC08B0FBA13}" type="slidenum">
              <a:rPr lang="en-US" altLang="en-US"/>
              <a:pPr>
                <a:defRPr/>
              </a:pPr>
              <a:t>‹#›</a:t>
            </a:fld>
            <a:endParaRPr lang="en-US" altLang="en-US" dirty="0"/>
          </a:p>
        </p:txBody>
      </p:sp>
      <p:sp>
        <p:nvSpPr>
          <p:cNvPr id="6" name="Header Placeholder 1">
            <a:extLst>
              <a:ext uri="{FF2B5EF4-FFF2-40B4-BE49-F238E27FC236}">
                <a16:creationId xmlns:a16="http://schemas.microsoft.com/office/drawing/2014/main" id="{34232707-EAE9-4A77-B50E-9C7C24D76844}"/>
              </a:ext>
            </a:extLst>
          </p:cNvPr>
          <p:cNvSpPr>
            <a:spLocks noGrp="1"/>
          </p:cNvSpPr>
          <p:nvPr>
            <p:ph type="hdr" sz="quarter"/>
          </p:nvPr>
        </p:nvSpPr>
        <p:spPr>
          <a:xfrm>
            <a:off x="1828800"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The Rapture 002</a:t>
            </a:r>
          </a:p>
          <a:p>
            <a:pPr>
              <a:defRPr/>
            </a:pPr>
            <a:r>
              <a:rPr lang="en-US" dirty="0"/>
              <a:t>04-12-2020</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fld id="{BDAE9EEE-7F39-444E-BD01-7F4D2E16F312}" type="datetimeFigureOut">
              <a:rPr lang="en-US"/>
              <a:pPr>
                <a:defRPr/>
              </a:pPr>
              <a:t>4/21/2020</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smtClean="0"/>
            </a:lvl1pPr>
          </a:lstStyle>
          <a:p>
            <a:pPr>
              <a:defRPr/>
            </a:pPr>
            <a:fld id="{D26013F0-7342-4EF8-A40D-9B82DE27581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B744C-CCA7-42F0-B026-54AA483E0A4D}"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866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40228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smtClean="0"/>
            </a:lvl1pPr>
          </a:lstStyle>
          <a:p>
            <a:pPr>
              <a:defRPr/>
            </a:pPr>
            <a:fld id="{6C66F440-5D10-45D9-8CEF-05FCBC835039}" type="slidenum">
              <a:rPr lang="en-US" altLang="en-US"/>
              <a:pPr>
                <a:defRPr/>
              </a:pPr>
              <a:t>‹#›</a:t>
            </a:fld>
            <a:endParaRPr lang="en-US" altLang="en-US" dirty="0"/>
          </a:p>
        </p:txBody>
      </p:sp>
    </p:spTree>
    <p:extLst>
      <p:ext uri="{BB962C8B-B14F-4D97-AF65-F5344CB8AC3E}">
        <p14:creationId xmlns:p14="http://schemas.microsoft.com/office/powerpoint/2010/main" val="1803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dirty="0"/>
          </a:p>
        </p:txBody>
      </p:sp>
      <p:sp>
        <p:nvSpPr>
          <p:cNvPr id="3" name="Rectangle 36"/>
          <p:cNvSpPr>
            <a:spLocks noGrp="1" noChangeArrowheads="1"/>
          </p:cNvSpPr>
          <p:nvPr>
            <p:ph type="ftr" sz="quarter" idx="11"/>
          </p:nvPr>
        </p:nvSpPr>
        <p:spPr/>
        <p:txBody>
          <a:bodyPr/>
          <a:lstStyle>
            <a:lvl1pPr>
              <a:defRPr/>
            </a:lvl1pPr>
          </a:lstStyle>
          <a:p>
            <a:pPr>
              <a:defRPr/>
            </a:pPr>
            <a:endParaRPr lang="en-US" dirty="0"/>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dirty="0"/>
          </a:p>
        </p:txBody>
      </p:sp>
    </p:spTree>
    <p:extLst>
      <p:ext uri="{BB962C8B-B14F-4D97-AF65-F5344CB8AC3E}">
        <p14:creationId xmlns:p14="http://schemas.microsoft.com/office/powerpoint/2010/main" val="1536388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3655015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3690868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p:txBody>
          <a:bodyPr/>
          <a:lstStyle>
            <a:lvl1pPr>
              <a:defRPr/>
            </a:lvl1pPr>
          </a:lstStyle>
          <a:p>
            <a:pPr>
              <a:defRPr/>
            </a:pPr>
            <a:endParaRPr lang="en-US" dirty="0"/>
          </a:p>
        </p:txBody>
      </p:sp>
      <p:sp>
        <p:nvSpPr>
          <p:cNvPr id="4" name="Rectangle 36"/>
          <p:cNvSpPr>
            <a:spLocks noGrp="1" noChangeArrowheads="1"/>
          </p:cNvSpPr>
          <p:nvPr>
            <p:ph type="ftr" sz="quarter" idx="11"/>
          </p:nvPr>
        </p:nvSpPr>
        <p:spPr/>
        <p:txBody>
          <a:bodyPr/>
          <a:lstStyle>
            <a:lvl1pPr>
              <a:defRPr/>
            </a:lvl1pPr>
          </a:lstStyle>
          <a:p>
            <a:pPr>
              <a:defRPr/>
            </a:pPr>
            <a:endParaRPr lang="en-US" dirty="0"/>
          </a:p>
        </p:txBody>
      </p:sp>
      <p:sp>
        <p:nvSpPr>
          <p:cNvPr id="5" name="Rectangle 37"/>
          <p:cNvSpPr>
            <a:spLocks noGrp="1" noChangeArrowheads="1"/>
          </p:cNvSpPr>
          <p:nvPr>
            <p:ph type="sldNum" sz="quarter" idx="12"/>
          </p:nvPr>
        </p:nvSpPr>
        <p:spPr/>
        <p:txBody>
          <a:bodyPr/>
          <a:lstStyle>
            <a:lvl1pPr>
              <a:defRPr smtClean="0"/>
            </a:lvl1pPr>
          </a:lstStyle>
          <a:p>
            <a:pPr>
              <a:defRPr/>
            </a:pPr>
            <a:fld id="{CCF63345-459E-44D7-8769-56C22914D7DB}" type="slidenum">
              <a:rPr lang="en-US" altLang="en-US"/>
              <a:pPr>
                <a:defRPr/>
              </a:pPr>
              <a:t>‹#›</a:t>
            </a:fld>
            <a:endParaRPr lang="en-US" altLang="en-US" dirty="0"/>
          </a:p>
        </p:txBody>
      </p:sp>
    </p:spTree>
    <p:extLst>
      <p:ext uri="{BB962C8B-B14F-4D97-AF65-F5344CB8AC3E}">
        <p14:creationId xmlns:p14="http://schemas.microsoft.com/office/powerpoint/2010/main" val="3768254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50F614-E827-47BC-BE7B-BF8F97B141E9}"/>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30FCF259-2034-4054-87A9-5466F1842CF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7A0B702E-AB58-47CB-AEFE-F0E9EFED1F77}"/>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96C0198-EF82-4699-A6BF-3BCEEAD0B3BA}"/>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68B258B8-77B5-4C90-9CB2-83AD422CAEFC}"/>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25D18A30-99B6-4B90-8080-0DCE7AD088BB}"/>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E3F0ED99-912B-48B6-88A1-49FB6E588F17}"/>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0D390E92-210D-4BEE-91B2-904D8FEA65FA}"/>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49E15023-916E-41CD-8863-67933193509A}"/>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E5CD53A4-3941-4379-8793-27BCED8DE6A4}"/>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FB7D9E5C-2927-4EB8-A9DC-F47DC37AB022}"/>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3012B5F3-8679-42DB-B8DD-DAF0E316E88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F7A7F273-C82E-4601-B808-05B4DADA2075}"/>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F90A35D3-1482-48E6-AE8A-A516F545C537}"/>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5A5B9A46-C7A1-4E7A-B091-A5DE83D0CD47}"/>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5762CC14-19E0-4833-B388-B5882C62541F}"/>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B864788B-C4C6-4F44-87A5-50CB69764FB9}"/>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B20B36C5-7937-477E-A542-040BAD0031E9}"/>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BDF7278-9DBF-4A62-96F1-BF8BFDCA711D}"/>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CCB0F6B9-BD25-4EF5-99A6-22146DEB46E1}"/>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BAF2B939-090E-4706-832D-CDCD7611945A}"/>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EE35447C-DCB4-4A27-BF1B-85BBA2EF07C5}"/>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1EA143CB-7011-46D8-802D-10275202B03C}"/>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42D81E21-2C22-4719-B0B0-7DD5BC8C7EA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A9B89494-BBED-48BA-B8E6-F94AE711EC22}"/>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85E3BD2D-6670-4E20-8310-32FADED73527}"/>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A7937DE-86B9-4C84-B2D4-3A8DCA60CC23}"/>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005E1689-0142-465E-B83E-57C2D7C1230F}"/>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9CA664C4-FD59-4632-8900-E2594BFA945E}"/>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6B3559C-A9B6-4066-854F-8C6CD5E25FA1}"/>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D73385C9-38B2-4183-AD49-601D82465A3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B960A2CE-5D31-4A1C-9709-6F0AB3E466E7}"/>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7442"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7443"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ABD1C9DA-0D4D-42CA-8D64-2AAF6FFCF032}"/>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C8203E26-996A-4927-9761-1FADE8C4185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03CBEAB8-6F1E-405F-AAF9-7F7C033BE879}"/>
              </a:ext>
            </a:extLst>
          </p:cNvPr>
          <p:cNvSpPr>
            <a:spLocks noGrp="1" noChangeArrowheads="1"/>
          </p:cNvSpPr>
          <p:nvPr>
            <p:ph type="sldNum" sz="quarter" idx="12"/>
          </p:nvPr>
        </p:nvSpPr>
        <p:spPr/>
        <p:txBody>
          <a:bodyPr/>
          <a:lstStyle>
            <a:lvl1pPr>
              <a:defRPr>
                <a:solidFill>
                  <a:srgbClr val="FFFFFF"/>
                </a:solidFill>
              </a:defRPr>
            </a:lvl1pPr>
          </a:lstStyle>
          <a:p>
            <a:pPr>
              <a:defRPr/>
            </a:pPr>
            <a:fld id="{81F0FBF6-82F7-4760-B034-D77C3C4E42C1}" type="slidenum">
              <a:rPr lang="en-US" altLang="en-US"/>
              <a:pPr>
                <a:defRPr/>
              </a:pPr>
              <a:t>‹#›</a:t>
            </a:fld>
            <a:endParaRPr lang="en-US" altLang="en-US"/>
          </a:p>
        </p:txBody>
      </p:sp>
    </p:spTree>
    <p:extLst>
      <p:ext uri="{BB962C8B-B14F-4D97-AF65-F5344CB8AC3E}">
        <p14:creationId xmlns:p14="http://schemas.microsoft.com/office/powerpoint/2010/main" val="1927576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3E0A8-1FEA-4B29-B445-AE9081ED9C02}"/>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BFCFE5-64E5-4159-A5B4-8E335674179D}"/>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94406-043B-4B19-8AE9-988ACC96CBD9}"/>
              </a:ext>
            </a:extLst>
          </p:cNvPr>
          <p:cNvSpPr>
            <a:spLocks noGrp="1"/>
          </p:cNvSpPr>
          <p:nvPr>
            <p:ph type="sldNum" sz="quarter" idx="12"/>
          </p:nvPr>
        </p:nvSpPr>
        <p:spPr>
          <a:ln/>
        </p:spPr>
        <p:txBody>
          <a:bodyPr/>
          <a:lstStyle>
            <a:lvl1pPr>
              <a:defRPr/>
            </a:lvl1pPr>
          </a:lstStyle>
          <a:p>
            <a:pPr>
              <a:defRPr/>
            </a:pPr>
            <a:fld id="{F32FBB96-2CAF-4362-84E8-7C44026281F4}" type="slidenum">
              <a:rPr lang="en-US" altLang="en-US"/>
              <a:pPr>
                <a:defRPr/>
              </a:pPr>
              <a:t>‹#›</a:t>
            </a:fld>
            <a:endParaRPr lang="en-US" altLang="en-US" dirty="0"/>
          </a:p>
        </p:txBody>
      </p:sp>
    </p:spTree>
    <p:extLst>
      <p:ext uri="{BB962C8B-B14F-4D97-AF65-F5344CB8AC3E}">
        <p14:creationId xmlns:p14="http://schemas.microsoft.com/office/powerpoint/2010/main" val="4146138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B0C713-C718-4F6F-9A5E-B9ACE923D878}"/>
              </a:ext>
            </a:extLst>
          </p:cNvPr>
          <p:cNvSpPr>
            <a:spLocks noGrp="1"/>
          </p:cNvSpPr>
          <p:nvPr>
            <p:ph type="dt" sz="half" idx="10"/>
          </p:nvPr>
        </p:nvSpPr>
        <p:spPr>
          <a:ln/>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D55F19-33E3-43DD-A16D-E7255A103E24}"/>
              </a:ext>
            </a:extLst>
          </p:cNvPr>
          <p:cNvSpPr>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47F1BD-306A-4103-B9E7-05F17A4F30F2}"/>
              </a:ext>
            </a:extLst>
          </p:cNvPr>
          <p:cNvSpPr>
            <a:spLocks noGrp="1"/>
          </p:cNvSpPr>
          <p:nvPr>
            <p:ph type="sldNum" sz="quarter" idx="12"/>
          </p:nvPr>
        </p:nvSpPr>
        <p:spPr>
          <a:ln/>
        </p:spPr>
        <p:txBody>
          <a:bodyPr/>
          <a:lstStyle>
            <a:lvl1pPr>
              <a:defRPr/>
            </a:lvl1pPr>
          </a:lstStyle>
          <a:p>
            <a:pPr>
              <a:defRPr/>
            </a:pPr>
            <a:fld id="{761CD733-9455-4CFA-8FD5-E1E05E5B36B9}" type="slidenum">
              <a:rPr lang="en-US" altLang="en-US"/>
              <a:pPr>
                <a:defRPr/>
              </a:pPr>
              <a:t>‹#›</a:t>
            </a:fld>
            <a:endParaRPr lang="en-US" altLang="en-US" dirty="0"/>
          </a:p>
        </p:txBody>
      </p:sp>
    </p:spTree>
    <p:extLst>
      <p:ext uri="{BB962C8B-B14F-4D97-AF65-F5344CB8AC3E}">
        <p14:creationId xmlns:p14="http://schemas.microsoft.com/office/powerpoint/2010/main" val="3562061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a:extLst>
              <a:ext uri="{FF2B5EF4-FFF2-40B4-BE49-F238E27FC236}">
                <a16:creationId xmlns:a16="http://schemas.microsoft.com/office/drawing/2014/main" id="{A7CBC6B6-6A9C-4D16-A76B-D6FE586BCA37}"/>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6AA322-D5EC-4ABD-BD33-EC5C84C28F25}"/>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B9756A-EBDD-4B32-93C4-1B9A6E613D1E}"/>
              </a:ext>
            </a:extLst>
          </p:cNvPr>
          <p:cNvSpPr>
            <a:spLocks noGrp="1"/>
          </p:cNvSpPr>
          <p:nvPr>
            <p:ph type="sldNum" sz="quarter" idx="12"/>
          </p:nvPr>
        </p:nvSpPr>
        <p:spPr>
          <a:ln/>
        </p:spPr>
        <p:txBody>
          <a:bodyPr/>
          <a:lstStyle>
            <a:lvl1pPr>
              <a:defRPr/>
            </a:lvl1pPr>
          </a:lstStyle>
          <a:p>
            <a:pPr>
              <a:defRPr/>
            </a:pPr>
            <a:fld id="{2EDB0633-5B89-4012-8380-D90D98B698EC}" type="slidenum">
              <a:rPr lang="en-US" altLang="en-US"/>
              <a:pPr>
                <a:defRPr/>
              </a:pPr>
              <a:t>‹#›</a:t>
            </a:fld>
            <a:endParaRPr lang="en-US" altLang="en-US" dirty="0"/>
          </a:p>
        </p:txBody>
      </p:sp>
    </p:spTree>
    <p:extLst>
      <p:ext uri="{BB962C8B-B14F-4D97-AF65-F5344CB8AC3E}">
        <p14:creationId xmlns:p14="http://schemas.microsoft.com/office/powerpoint/2010/main" val="1735303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E6ADDD-3FBF-4B1E-93D2-9F428E5B0F0C}"/>
              </a:ext>
            </a:extLst>
          </p:cNvPr>
          <p:cNvSpPr>
            <a:spLocks noGrp="1"/>
          </p:cNvSpPr>
          <p:nvPr>
            <p:ph type="dt" sz="half" idx="10"/>
          </p:nvPr>
        </p:nvSpPr>
        <p:spPr/>
        <p:txBody>
          <a:bodyPr/>
          <a:lstStyle>
            <a:lvl1pPr>
              <a:defRPr/>
            </a:lvl1pPr>
          </a:lstStyle>
          <a:p>
            <a:pPr>
              <a:defRPr/>
            </a:pPr>
            <a:fld id="{5767CE11-5874-49D8-92C1-30075F73CB28}" type="datetimeFigureOut">
              <a:rPr lang="en-US"/>
              <a:pPr>
                <a:defRPr/>
              </a:pPr>
              <a:t>4/21/2020</a:t>
            </a:fld>
            <a:endParaRPr lang="en-US"/>
          </a:p>
        </p:txBody>
      </p:sp>
      <p:sp>
        <p:nvSpPr>
          <p:cNvPr id="3" name="Footer Placeholder 4">
            <a:extLst>
              <a:ext uri="{FF2B5EF4-FFF2-40B4-BE49-F238E27FC236}">
                <a16:creationId xmlns:a16="http://schemas.microsoft.com/office/drawing/2014/main" id="{563C4595-6613-468F-9CD1-5F61333959C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3259AA4-FCBD-45D8-BB26-1747D091ED17}"/>
              </a:ext>
            </a:extLst>
          </p:cNvPr>
          <p:cNvSpPr>
            <a:spLocks noGrp="1"/>
          </p:cNvSpPr>
          <p:nvPr>
            <p:ph type="sldNum" sz="quarter" idx="12"/>
          </p:nvPr>
        </p:nvSpPr>
        <p:spPr/>
        <p:txBody>
          <a:bodyPr/>
          <a:lstStyle>
            <a:lvl1pPr>
              <a:defRPr smtClean="0"/>
            </a:lvl1pPr>
          </a:lstStyle>
          <a:p>
            <a:pPr>
              <a:defRPr/>
            </a:pPr>
            <a:fld id="{9756AE89-0BA9-4F43-AAE5-6BAEADCF4C39}" type="slidenum">
              <a:rPr lang="en-US" altLang="en-US"/>
              <a:pPr>
                <a:defRPr/>
              </a:pPr>
              <a:t>‹#›</a:t>
            </a:fld>
            <a:endParaRPr lang="en-US" altLang="en-US"/>
          </a:p>
        </p:txBody>
      </p:sp>
    </p:spTree>
    <p:extLst>
      <p:ext uri="{BB962C8B-B14F-4D97-AF65-F5344CB8AC3E}">
        <p14:creationId xmlns:p14="http://schemas.microsoft.com/office/powerpoint/2010/main" val="3341472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178249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8953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142613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51877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38066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40698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4570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22881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59945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08515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vl1pPr>
          </a:lstStyle>
          <a:p>
            <a:pPr>
              <a:defRPr/>
            </a:pPr>
            <a:fld id="{C4A4C625-B035-4C4C-AE0B-B24BC1266BA7}"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105" r:id="rId1"/>
    <p:sldLayoutId id="2147488106" r:id="rId2"/>
    <p:sldLayoutId id="2147488107" r:id="rId3"/>
    <p:sldLayoutId id="2147488108" r:id="rId4"/>
    <p:sldLayoutId id="2147488109" r:id="rId5"/>
    <p:sldLayoutId id="2147488110" r:id="rId6"/>
    <p:sldLayoutId id="2147488111" r:id="rId7"/>
    <p:sldLayoutId id="2147488112" r:id="rId8"/>
    <p:sldLayoutId id="2147488113" r:id="rId9"/>
    <p:sldLayoutId id="2147488114" r:id="rId10"/>
    <p:sldLayoutId id="2147488115" r:id="rId11"/>
    <p:sldLayoutId id="2147488118" r:id="rId12"/>
    <p:sldLayoutId id="2147488121" r:id="rId13"/>
    <p:sldLayoutId id="2147488130" r:id="rId14"/>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4">
            <a:extLst>
              <a:ext uri="{FF2B5EF4-FFF2-40B4-BE49-F238E27FC236}">
                <a16:creationId xmlns:a16="http://schemas.microsoft.com/office/drawing/2014/main" id="{F874D755-1183-40D3-B5A2-94754E8F179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6422" name="Rectangle 38">
            <a:extLst>
              <a:ext uri="{FF2B5EF4-FFF2-40B4-BE49-F238E27FC236}">
                <a16:creationId xmlns:a16="http://schemas.microsoft.com/office/drawing/2014/main" id="{0D32768F-A5EF-4C81-98F2-3561FB9B4C2B}"/>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Date Placeholder 3">
            <a:extLst>
              <a:ext uri="{FF2B5EF4-FFF2-40B4-BE49-F238E27FC236}">
                <a16:creationId xmlns:a16="http://schemas.microsoft.com/office/drawing/2014/main" id="{0C5EB69E-4B1B-4251-B035-828539110E81}"/>
              </a:ext>
            </a:extLst>
          </p:cNvPr>
          <p:cNvSpPr>
            <a:spLocks noGrp="1"/>
          </p:cNvSpPr>
          <p:nvPr>
            <p:ph type="dt" sz="half" idx="2"/>
          </p:nvPr>
        </p:nvSpPr>
        <p:spPr bwMode="auto">
          <a:xfrm>
            <a:off x="11430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40" name="Footer Placeholder 4">
            <a:extLst>
              <a:ext uri="{FF2B5EF4-FFF2-40B4-BE49-F238E27FC236}">
                <a16:creationId xmlns:a16="http://schemas.microsoft.com/office/drawing/2014/main" id="{1FBB85C3-D141-494C-B040-FAFB5FBA4E31}"/>
              </a:ext>
            </a:extLst>
          </p:cNvPr>
          <p:cNvSpPr>
            <a:spLocks noGrp="1"/>
          </p:cNvSpPr>
          <p:nvPr>
            <p:ph type="ftr" sz="quarter" idx="3"/>
          </p:nvPr>
        </p:nvSpPr>
        <p:spPr bwMode="auto">
          <a:xfrm>
            <a:off x="35814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41" name="Slide Number Placeholder 5">
            <a:extLst>
              <a:ext uri="{FF2B5EF4-FFF2-40B4-BE49-F238E27FC236}">
                <a16:creationId xmlns:a16="http://schemas.microsoft.com/office/drawing/2014/main" id="{67D80AE9-DEA3-4EE7-86E0-76DE6F76F244}"/>
              </a:ext>
            </a:extLst>
          </p:cNvPr>
          <p:cNvSpPr>
            <a:spLocks noGrp="1"/>
          </p:cNvSpPr>
          <p:nvPr>
            <p:ph type="sldNum" sz="quarter" idx="4"/>
          </p:nvPr>
        </p:nvSpPr>
        <p:spPr bwMode="auto">
          <a:xfrm>
            <a:off x="70104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FA16C88E-948D-4B3E-91C5-437A0271C801}" type="slidenum">
              <a:rPr lang="en-US" altLang="en-US"/>
              <a:pPr>
                <a:defRPr/>
              </a:pPr>
              <a:t>‹#›</a:t>
            </a:fld>
            <a:endParaRPr lang="en-US" altLang="en-US" dirty="0"/>
          </a:p>
        </p:txBody>
      </p:sp>
    </p:spTree>
    <p:extLst>
      <p:ext uri="{BB962C8B-B14F-4D97-AF65-F5344CB8AC3E}">
        <p14:creationId xmlns:p14="http://schemas.microsoft.com/office/powerpoint/2010/main" val="1679070814"/>
      </p:ext>
    </p:extLst>
  </p:cSld>
  <p:clrMap bg1="dk2" tx1="lt1" bg2="dk1" tx2="lt2" accent1="accent1" accent2="accent2" accent3="accent3" accent4="accent4" accent5="accent5" accent6="accent6" hlink="hlink" folHlink="folHlink"/>
  <p:sldLayoutIdLst>
    <p:sldLayoutId id="2147488123" r:id="rId1"/>
    <p:sldLayoutId id="2147488124" r:id="rId2"/>
    <p:sldLayoutId id="2147488125" r:id="rId3"/>
    <p:sldLayoutId id="2147488126" r:id="rId4"/>
    <p:sldLayoutId id="2147488127" r:id="rId5"/>
    <p:sldLayoutId id="2147488128" r:id="rId6"/>
    <p:sldLayoutId id="2147488129" r:id="rId7"/>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983D69CC-59AF-429E-AEB9-00EA16BCAE5D}"/>
              </a:ext>
            </a:extLst>
          </p:cNvPr>
          <p:cNvSpPr txBox="1">
            <a:spLocks/>
          </p:cNvSpPr>
          <p:nvPr/>
        </p:nvSpPr>
        <p:spPr bwMode="auto">
          <a:xfrm>
            <a:off x="2286000" y="5486401"/>
            <a:ext cx="4572000" cy="1238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None/>
            </a:pPr>
            <a:r>
              <a:rPr lang="en-US" altLang="en-US" sz="28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Dr. Andy Woods</a:t>
            </a:r>
          </a:p>
          <a:p>
            <a:pPr marL="0" indent="0" algn="ctr" eaLnBrk="1" hangingPunct="1">
              <a:spcBef>
                <a:spcPts val="0"/>
              </a:spcBef>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spcBef>
                <a:spcPts val="0"/>
              </a:spcBef>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r>
              <a:rPr lang="en-US" altLang="en-US" sz="20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8" name="Picture 3">
            <a:extLst>
              <a:ext uri="{FF2B5EF4-FFF2-40B4-BE49-F238E27FC236}">
                <a16:creationId xmlns:a16="http://schemas.microsoft.com/office/drawing/2014/main" id="{43E1BF0F-13E7-491F-B25F-00039E8F80E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5801" y="5333999"/>
            <a:ext cx="983455" cy="13716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4</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 a Traditional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Doctrine Now Being Recovered</a:t>
            </a:r>
          </a:p>
        </p:txBody>
      </p:sp>
      <p:sp>
        <p:nvSpPr>
          <p:cNvPr id="17411" name="Rectangle 3"/>
          <p:cNvSpPr>
            <a:spLocks noGrp="1" noChangeArrowheads="1"/>
          </p:cNvSpPr>
          <p:nvPr>
            <p:ph idx="1"/>
          </p:nvPr>
        </p:nvSpPr>
        <p:spPr>
          <a:xfrm>
            <a:off x="590550" y="1600200"/>
            <a:ext cx="8096250" cy="34290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Sola scriptura</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Negative influence of Augustine and Origen </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Pseudo Ephraem (4</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century A.D.)</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illumination</a:t>
            </a:r>
          </a:p>
          <a:p>
            <a:pPr marL="457200" indent="-457200" eaLnBrk="1" hangingPunct="1">
              <a:spcBef>
                <a:spcPts val="0"/>
              </a:spcBef>
              <a:spcAft>
                <a:spcPts val="3600"/>
              </a:spcAft>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9A9FAE-F626-46EB-B22A-66A9CF6CD1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2800" y="4724400"/>
            <a:ext cx="2438400" cy="1828800"/>
          </a:xfrm>
          <a:prstGeom prst="rect">
            <a:avLst/>
          </a:prstGeom>
        </p:spPr>
      </p:pic>
    </p:spTree>
    <p:extLst>
      <p:ext uri="{BB962C8B-B14F-4D97-AF65-F5344CB8AC3E}">
        <p14:creationId xmlns:p14="http://schemas.microsoft.com/office/powerpoint/2010/main" val="4198146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D9A0C2-9272-4AE0-BC79-D7DFAF3433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126" y="228600"/>
            <a:ext cx="8675275" cy="6400800"/>
          </a:xfrm>
          <a:prstGeom prst="rect">
            <a:avLst/>
          </a:prstGeom>
          <a:ln w="57150">
            <a:solidFill>
              <a:schemeClr val="tx1"/>
            </a:solidFill>
          </a:ln>
        </p:spPr>
      </p:pic>
      <p:sp>
        <p:nvSpPr>
          <p:cNvPr id="6" name="Oval 6">
            <a:extLst>
              <a:ext uri="{FF2B5EF4-FFF2-40B4-BE49-F238E27FC236}">
                <a16:creationId xmlns:a16="http://schemas.microsoft.com/office/drawing/2014/main" id="{7955CE83-2521-4316-966C-93F4B9636816}"/>
              </a:ext>
            </a:extLst>
          </p:cNvPr>
          <p:cNvSpPr>
            <a:spLocks noChangeArrowheads="1"/>
          </p:cNvSpPr>
          <p:nvPr/>
        </p:nvSpPr>
        <p:spPr bwMode="auto">
          <a:xfrm>
            <a:off x="8006762"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8" name="Oval 7">
            <a:extLst>
              <a:ext uri="{FF2B5EF4-FFF2-40B4-BE49-F238E27FC236}">
                <a16:creationId xmlns:a16="http://schemas.microsoft.com/office/drawing/2014/main" id="{C722E0F6-2B2A-4916-867B-1292323F6558}"/>
              </a:ext>
            </a:extLst>
          </p:cNvPr>
          <p:cNvSpPr>
            <a:spLocks noChangeArrowheads="1"/>
          </p:cNvSpPr>
          <p:nvPr/>
        </p:nvSpPr>
        <p:spPr bwMode="auto">
          <a:xfrm>
            <a:off x="7701962"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9" name="Oval 7">
            <a:extLst>
              <a:ext uri="{FF2B5EF4-FFF2-40B4-BE49-F238E27FC236}">
                <a16:creationId xmlns:a16="http://schemas.microsoft.com/office/drawing/2014/main" id="{C87D9BC7-C3BB-4CC0-8D24-AE0DEDE4D4AF}"/>
              </a:ext>
            </a:extLst>
          </p:cNvPr>
          <p:cNvSpPr>
            <a:spLocks noChangeArrowheads="1"/>
          </p:cNvSpPr>
          <p:nvPr/>
        </p:nvSpPr>
        <p:spPr bwMode="auto">
          <a:xfrm>
            <a:off x="5263562"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600200"/>
            <a:ext cx="9144000" cy="4031873"/>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Silver says of the apostolic fathers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expected the return of the Lord in their day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believed the time was imminent because the Lord had taught them to live in a watchful attitude.” Concerning the ante Nicene fathers, he says: “by tradition they knew the faith of the apostles.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taught the doctrine of the imminent and pre-millennial return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1938338" y="228600"/>
            <a:ext cx="5267324" cy="1277273"/>
          </a:xfrm>
          <a:prstGeom prst="rect">
            <a:avLst/>
          </a:prstGeom>
        </p:spPr>
        <p:txBody>
          <a:bodyPr wrap="square">
            <a:spAutoFit/>
          </a:body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Jesse Forest Silver</a:t>
            </a:r>
          </a:p>
          <a:p>
            <a:pPr algn="ct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Lord’s Return: Seen in History and in Scripture as Premillennial and Imminent (NY: </a:t>
            </a:r>
            <a:r>
              <a:rPr lang="en-US" sz="1800" dirty="0" err="1">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Revell</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1914), 62-64.</a:t>
            </a:r>
          </a:p>
        </p:txBody>
      </p:sp>
    </p:spTree>
    <p:extLst>
      <p:ext uri="{BB962C8B-B14F-4D97-AF65-F5344CB8AC3E}">
        <p14:creationId xmlns:p14="http://schemas.microsoft.com/office/powerpoint/2010/main" val="4261495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0" y="228600"/>
            <a:ext cx="9134475" cy="1143000"/>
          </a:xfrm>
        </p:spPr>
        <p:txBody>
          <a:bodyPr/>
          <a:lstStyle/>
          <a:p>
            <a:pPr algn="ctr"/>
            <a:r>
              <a:rPr lang="en-US" sz="3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Ante-Nicene Fathers: “Heavenly and Eschatological" Interpretation of John 14:1-4</a:t>
            </a:r>
          </a:p>
        </p:txBody>
      </p:sp>
      <p:sp>
        <p:nvSpPr>
          <p:cNvPr id="31747" name="Rectangle 3"/>
          <p:cNvSpPr>
            <a:spLocks noGrp="1"/>
          </p:cNvSpPr>
          <p:nvPr>
            <p:ph type="body" sz="half" idx="2"/>
          </p:nvPr>
        </p:nvSpPr>
        <p:spPr>
          <a:xfrm>
            <a:off x="228600" y="1874838"/>
            <a:ext cx="5029200" cy="3840162"/>
          </a:xfrm>
        </p:spPr>
        <p:txBody>
          <a:bodyPr/>
          <a:lstStyle/>
          <a:p>
            <a:pPr marL="457200" indent="-457200">
              <a:spcBef>
                <a:spcPts val="0"/>
              </a:spcBef>
              <a:spcAft>
                <a:spcPts val="2400"/>
              </a:spcAft>
              <a:buClr>
                <a:srgbClr val="00FFFF"/>
              </a:buCl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Papias (AD 110)</a:t>
            </a:r>
          </a:p>
          <a:p>
            <a:pPr marL="457200" indent="-457200">
              <a:spcBef>
                <a:spcPts val="0"/>
              </a:spcBef>
              <a:spcAft>
                <a:spcPts val="2400"/>
              </a:spcAft>
              <a:buClr>
                <a:srgbClr val="00FFFF"/>
              </a:buCl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Irenaeus (AD 130-202)</a:t>
            </a:r>
          </a:p>
          <a:p>
            <a:pPr marL="457200" indent="-457200">
              <a:spcBef>
                <a:spcPts val="0"/>
              </a:spcBef>
              <a:spcAft>
                <a:spcPts val="2400"/>
              </a:spcAft>
              <a:buClr>
                <a:srgbClr val="00FFFF"/>
              </a:buCl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Tertullian (AD 196-212)</a:t>
            </a:r>
          </a:p>
          <a:p>
            <a:pPr marL="457200" indent="-457200">
              <a:spcBef>
                <a:spcPts val="0"/>
              </a:spcBef>
              <a:spcAft>
                <a:spcPts val="2400"/>
              </a:spcAft>
              <a:buClr>
                <a:srgbClr val="00FFFF"/>
              </a:buCl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Origen (AD 182-251)</a:t>
            </a:r>
          </a:p>
          <a:p>
            <a:pPr marL="457200" indent="-457200">
              <a:spcBef>
                <a:spcPts val="0"/>
              </a:spcBef>
              <a:spcAft>
                <a:spcPts val="2400"/>
              </a:spcAft>
              <a:buClr>
                <a:srgbClr val="00FFFF"/>
              </a:buCl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Cyprian (AD 258) </a:t>
            </a:r>
          </a:p>
        </p:txBody>
      </p:sp>
      <p:sp>
        <p:nvSpPr>
          <p:cNvPr id="31748" name="Text Box 4"/>
          <p:cNvSpPr txBox="1">
            <a:spLocks noChangeArrowheads="1"/>
          </p:cNvSpPr>
          <p:nvPr/>
        </p:nvSpPr>
        <p:spPr bwMode="auto">
          <a:xfrm>
            <a:off x="800100" y="6324600"/>
            <a:ext cx="7543800" cy="336550"/>
          </a:xfrm>
          <a:prstGeom prst="rect">
            <a:avLst/>
          </a:prstGeom>
          <a:noFill/>
          <a:ln w="9525">
            <a:noFill/>
            <a:miter lim="800000"/>
            <a:headEnd/>
            <a:tailEnd/>
          </a:ln>
        </p:spPr>
        <p:txBody>
          <a:bodyPr>
            <a:spAutoFit/>
          </a:bodyPr>
          <a:lstStyle/>
          <a:p>
            <a:pPr algn="ctr">
              <a:spcBef>
                <a:spcPct val="50000"/>
              </a:spcBef>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George Gunn, “John 14:1-3: The Father's House: Are We There Yet?,” 7-11</a:t>
            </a:r>
          </a:p>
        </p:txBody>
      </p:sp>
      <p:pic>
        <p:nvPicPr>
          <p:cNvPr id="31749" name="Picture 2"/>
          <p:cNvPicPr>
            <a:picLocks noChangeAspect="1" noChangeArrowheads="1"/>
          </p:cNvPicPr>
          <p:nvPr/>
        </p:nvPicPr>
        <p:blipFill>
          <a:blip r:embed="rId2" cstate="print"/>
          <a:srcRect/>
          <a:stretch>
            <a:fillRect/>
          </a:stretch>
        </p:blipFill>
        <p:spPr bwMode="auto">
          <a:xfrm>
            <a:off x="5791200" y="1874838"/>
            <a:ext cx="3031808" cy="384016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3"/>
          <p:cNvSpPr>
            <a:spLocks noGrp="1"/>
          </p:cNvSpPr>
          <p:nvPr>
            <p:ph type="body" sz="half" idx="2"/>
          </p:nvPr>
        </p:nvSpPr>
        <p:spPr>
          <a:xfrm>
            <a:off x="0" y="1371600"/>
            <a:ext cx="9144000" cy="4572000"/>
          </a:xfrm>
        </p:spPr>
        <p:txBody>
          <a:bodyPr/>
          <a:lstStyle/>
          <a:p>
            <a:pPr marL="0" indent="0" algn="just">
              <a:spcBef>
                <a:spcPts val="0"/>
              </a:spcBef>
              <a:spcAft>
                <a:spcPts val="2400"/>
              </a:spcAft>
              <a:buClr>
                <a:srgbClr val="00FFFF"/>
              </a:buClr>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“Interestingly, references to John 14:1-3 virtually disappear when perusing the writings of the Nicene and Post-Nicene fathers. This is a bit surprising, given the abundance of material in these later writers when compared with the Ante-Nicenes. I would assume that with the rise of Augustinian amillennialism and its optimistic interpretation regarding the present arrival of the Kingdom of God, the kind of hope held out in John 14:1-3 ceased to hold relevance.”</a:t>
            </a:r>
          </a:p>
        </p:txBody>
      </p:sp>
      <p:sp>
        <p:nvSpPr>
          <p:cNvPr id="32772" name="Text Box 4"/>
          <p:cNvSpPr txBox="1">
            <a:spLocks noChangeArrowheads="1"/>
          </p:cNvSpPr>
          <p:nvPr/>
        </p:nvSpPr>
        <p:spPr bwMode="auto">
          <a:xfrm>
            <a:off x="800100" y="6172200"/>
            <a:ext cx="7543800" cy="584775"/>
          </a:xfrm>
          <a:prstGeom prst="rect">
            <a:avLst/>
          </a:prstGeom>
          <a:noFill/>
          <a:ln w="9525">
            <a:noFill/>
            <a:miter lim="800000"/>
            <a:headEnd/>
            <a:tailEnd/>
          </a:ln>
        </p:spPr>
        <p:txBody>
          <a:bodyPr>
            <a:spAutoFit/>
          </a:bodyPr>
          <a:lstStyle/>
          <a:p>
            <a:pPr algn="ctr">
              <a:spcBef>
                <a:spcPct val="50000"/>
              </a:spcBef>
            </a:pPr>
            <a:r>
              <a:rPr lang="en-US" sz="1600" dirty="0">
                <a:latin typeface="Calibri" panose="020F0502020204030204" pitchFamily="34" charset="0"/>
                <a:cs typeface="Calibri" panose="020F0502020204030204" pitchFamily="34" charset="0"/>
              </a:rPr>
              <a:t>George A. Gunn, "Jesus and the Rapture: John 14," in </a:t>
            </a:r>
            <a:r>
              <a:rPr lang="en-US" sz="1600" i="1" dirty="0">
                <a:latin typeface="Calibri" panose="020F0502020204030204" pitchFamily="34" charset="0"/>
                <a:cs typeface="Calibri" panose="020F0502020204030204" pitchFamily="34" charset="0"/>
              </a:rPr>
              <a:t>Evidence for the Rapture: A Biblical Case for Pretribulationism</a:t>
            </a:r>
            <a:r>
              <a:rPr lang="en-US" sz="1600" dirty="0">
                <a:latin typeface="Calibri" panose="020F0502020204030204" pitchFamily="34" charset="0"/>
                <a:cs typeface="Calibri" panose="020F0502020204030204" pitchFamily="34" charset="0"/>
              </a:rPr>
              <a:t>, ed. John F. Hart (Chicago: Moody, 2015), 119, n. 22.</a:t>
            </a:r>
          </a:p>
        </p:txBody>
      </p:sp>
      <p:sp>
        <p:nvSpPr>
          <p:cNvPr id="6" name="Rectangle 2">
            <a:extLst>
              <a:ext uri="{FF2B5EF4-FFF2-40B4-BE49-F238E27FC236}">
                <a16:creationId xmlns:a16="http://schemas.microsoft.com/office/drawing/2014/main" id="{4C680BBF-B842-479D-8FEC-CE7863C95943}"/>
              </a:ext>
            </a:extLst>
          </p:cNvPr>
          <p:cNvSpPr>
            <a:spLocks noGrp="1"/>
          </p:cNvSpPr>
          <p:nvPr>
            <p:ph type="title"/>
          </p:nvPr>
        </p:nvSpPr>
        <p:spPr>
          <a:xfrm>
            <a:off x="0" y="228600"/>
            <a:ext cx="9144000" cy="1143000"/>
          </a:xfrm>
        </p:spPr>
        <p:txBody>
          <a:bodyPr/>
          <a:lstStyle/>
          <a:p>
            <a:pPr algn="ctr"/>
            <a:r>
              <a:rPr lang="en-US" sz="3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Ante-Nicene Fathers: “Heavenly and Eschatological" Interpretation of John 14:1-4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 a Traditional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Doctrine Now Being Recovered</a:t>
            </a:r>
          </a:p>
        </p:txBody>
      </p:sp>
      <p:sp>
        <p:nvSpPr>
          <p:cNvPr id="17411" name="Rectangle 3"/>
          <p:cNvSpPr>
            <a:spLocks noGrp="1" noChangeArrowheads="1"/>
          </p:cNvSpPr>
          <p:nvPr>
            <p:ph idx="1"/>
          </p:nvPr>
        </p:nvSpPr>
        <p:spPr>
          <a:xfrm>
            <a:off x="590550" y="1600200"/>
            <a:ext cx="8096250" cy="34290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Sola scriptura</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Negative influence of Augustine and Origen </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Pseudo Ephraem (4</a:t>
            </a:r>
            <a:r>
              <a:rPr lang="en-US" b="1" u="sng" baseline="300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b="1" u="sng" baseline="300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century A.D.)</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illumination</a:t>
            </a:r>
          </a:p>
          <a:p>
            <a:pPr marL="457200" indent="-457200" eaLnBrk="1" hangingPunct="1">
              <a:spcBef>
                <a:spcPts val="0"/>
              </a:spcBef>
              <a:spcAft>
                <a:spcPts val="3600"/>
              </a:spcAft>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9A9FAE-F626-46EB-B22A-66A9CF6CD1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2800" y="4724400"/>
            <a:ext cx="2438400" cy="1828800"/>
          </a:xfrm>
          <a:prstGeom prst="rect">
            <a:avLst/>
          </a:prstGeom>
        </p:spPr>
      </p:pic>
    </p:spTree>
    <p:extLst>
      <p:ext uri="{BB962C8B-B14F-4D97-AF65-F5344CB8AC3E}">
        <p14:creationId xmlns:p14="http://schemas.microsoft.com/office/powerpoint/2010/main" val="876083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28600"/>
            <a:ext cx="7772400" cy="914400"/>
          </a:xfrm>
        </p:spPr>
        <p:txBody>
          <a:bodyPr/>
          <a:lstStyle/>
          <a:p>
            <a:pPr algn="ctr" eaLnBrk="1" hangingPunct="1">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Pseudo </a:t>
            </a:r>
            <a:r>
              <a:rPr lang="en-US" alt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Ephraem</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(4</a:t>
            </a:r>
            <a:r>
              <a:rPr lang="en-US" altLang="en-US" sz="2800" baseline="30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a:t>
            </a: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-6</a:t>
            </a:r>
            <a:r>
              <a:rPr lang="en-US" altLang="en-US" sz="2800" baseline="30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a:t>
            </a: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century A.D.)</a:t>
            </a:r>
            <a:endParaRPr lang="en-US" alt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8435" name="Rectangle 3"/>
          <p:cNvSpPr>
            <a:spLocks noGrp="1" noChangeArrowheads="1"/>
          </p:cNvSpPr>
          <p:nvPr>
            <p:ph idx="1"/>
          </p:nvPr>
        </p:nvSpPr>
        <p:spPr>
          <a:xfrm>
            <a:off x="0" y="1600200"/>
            <a:ext cx="9144000" cy="4114800"/>
          </a:xfrm>
        </p:spPr>
        <p:txBody>
          <a:bodyPr/>
          <a:lstStyle/>
          <a:p>
            <a:pPr marL="0" indent="0" algn="just" eaLnBrk="1" hangingPunct="1">
              <a:buNone/>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“Why therefore do we not reject every care of earthly actions and prepare ourselves for the meeting of the Lord Christ, so that he may draw us from the confusion, which overwhelms all the world…For all the saints and the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elect of God are gathered, prior to the tribulation</a:t>
            </a:r>
            <a:r>
              <a:rPr lang="en-US"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 to come, and are taken to the Lord lest they see the confusion that is to overwhelm the world because of our sins.”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 a Traditional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Doctrine Now Being Recovered</a:t>
            </a:r>
          </a:p>
        </p:txBody>
      </p:sp>
      <p:sp>
        <p:nvSpPr>
          <p:cNvPr id="17411" name="Rectangle 3"/>
          <p:cNvSpPr>
            <a:spLocks noGrp="1" noChangeArrowheads="1"/>
          </p:cNvSpPr>
          <p:nvPr>
            <p:ph idx="1"/>
          </p:nvPr>
        </p:nvSpPr>
        <p:spPr>
          <a:xfrm>
            <a:off x="590550" y="1600200"/>
            <a:ext cx="8096250" cy="34290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Sola scriptura</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Negative influence of Augustine and Origen </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Pseudo Ephraem (4</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century A.D.)</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illumination</a:t>
            </a:r>
          </a:p>
          <a:p>
            <a:pPr marL="457200" indent="-457200" eaLnBrk="1" hangingPunct="1">
              <a:spcBef>
                <a:spcPts val="0"/>
              </a:spcBef>
              <a:spcAft>
                <a:spcPts val="3600"/>
              </a:spcAft>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9A9FAE-F626-46EB-B22A-66A9CF6CD1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2800" y="4724400"/>
            <a:ext cx="2438400" cy="1828800"/>
          </a:xfrm>
          <a:prstGeom prst="rect">
            <a:avLst/>
          </a:prstGeom>
        </p:spPr>
      </p:pic>
    </p:spTree>
    <p:extLst>
      <p:ext uri="{BB962C8B-B14F-4D97-AF65-F5344CB8AC3E}">
        <p14:creationId xmlns:p14="http://schemas.microsoft.com/office/powerpoint/2010/main" val="1133622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2401ED-7893-48EE-9933-685D43C27912}"/>
              </a:ext>
            </a:extLst>
          </p:cNvPr>
          <p:cNvPicPr>
            <a:picLocks noChangeAspect="1"/>
          </p:cNvPicPr>
          <p:nvPr/>
        </p:nvPicPr>
        <p:blipFill>
          <a:blip r:embed="rId2"/>
          <a:stretch>
            <a:fillRect/>
          </a:stretch>
        </p:blipFill>
        <p:spPr>
          <a:xfrm>
            <a:off x="0" y="0"/>
            <a:ext cx="9144000" cy="6857999"/>
          </a:xfrm>
          <a:prstGeom prst="rect">
            <a:avLst/>
          </a:prstGeom>
        </p:spPr>
      </p:pic>
      <p:sp>
        <p:nvSpPr>
          <p:cNvPr id="13" name="Rectangle 3"/>
          <p:cNvSpPr txBox="1">
            <a:spLocks/>
          </p:cNvSpPr>
          <p:nvPr/>
        </p:nvSpPr>
        <p:spPr bwMode="auto">
          <a:xfrm>
            <a:off x="0" y="0"/>
            <a:ext cx="91440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ts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ea typeface="+mj-ea"/>
                <a:cs typeface="Calibri" panose="020F0502020204030204" pitchFamily="34" charset="0"/>
              </a:rPr>
              <a:t>Daniel 12:4, 9</a:t>
            </a:r>
          </a:p>
          <a:p>
            <a:pPr marL="0" indent="0" algn="just">
              <a:spcBef>
                <a:spcPct val="0"/>
              </a:spcBef>
              <a:buClrTx/>
              <a:buSzTx/>
              <a:buNone/>
            </a:pPr>
            <a:r>
              <a:rPr lang="en-US" altLang="en-US" dirty="0">
                <a:effectLst>
                  <a:outerShdw blurRad="38100" dist="38100" dir="2700000" algn="tl">
                    <a:srgbClr val="000000">
                      <a:alpha val="43137"/>
                    </a:srgbClr>
                  </a:outerShdw>
                </a:effectLst>
              </a:rPr>
              <a:t>“</a:t>
            </a:r>
            <a:r>
              <a:rPr lang="en-US" altLang="en-US" baseline="30000" dirty="0">
                <a:effectLst>
                  <a:outerShdw blurRad="38100" dist="38100" dir="2700000" algn="tl">
                    <a:srgbClr val="000000">
                      <a:alpha val="43137"/>
                    </a:srgbClr>
                  </a:outerShdw>
                </a:effectLst>
              </a:rPr>
              <a:t>4 </a:t>
            </a:r>
            <a:r>
              <a:rPr lang="en-US" dirty="0">
                <a:effectLst>
                  <a:outerShdw blurRad="38100" dist="38100" dir="2700000" algn="tl">
                    <a:srgbClr val="000000">
                      <a:alpha val="43137"/>
                    </a:srgbClr>
                  </a:outerShdw>
                </a:effectLst>
              </a:rPr>
              <a:t>But as for you, Daniel, conceal these words and seal up the book until the end of time; many will go back and forth, and </a:t>
            </a:r>
            <a:r>
              <a:rPr lang="en-US" b="1" u="sng" dirty="0">
                <a:solidFill>
                  <a:srgbClr val="FFFFCC"/>
                </a:solidFill>
                <a:effectLst>
                  <a:outerShdw blurRad="38100" dist="38100" dir="2700000" algn="tl">
                    <a:srgbClr val="000000">
                      <a:alpha val="43137"/>
                    </a:srgbClr>
                  </a:outerShdw>
                </a:effectLst>
              </a:rPr>
              <a:t>knowledge will increase</a:t>
            </a:r>
            <a:r>
              <a:rPr lang="en-US"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rPr>
              <a:t>9</a:t>
            </a:r>
            <a:r>
              <a:rPr lang="en-US" dirty="0">
                <a:effectLst>
                  <a:outerShdw blurRad="38100" dist="38100" dir="2700000" algn="tl">
                    <a:srgbClr val="000000">
                      <a:alpha val="43137"/>
                    </a:srgbClr>
                  </a:outerShdw>
                </a:effectLst>
              </a:rPr>
              <a:t> Go </a:t>
            </a:r>
            <a:r>
              <a:rPr lang="en-US" i="1" dirty="0">
                <a:effectLst>
                  <a:outerShdw blurRad="38100" dist="38100" dir="2700000" algn="tl">
                    <a:srgbClr val="000000">
                      <a:alpha val="43137"/>
                    </a:srgbClr>
                  </a:outerShdw>
                </a:effectLst>
              </a:rPr>
              <a:t>your way</a:t>
            </a:r>
            <a:r>
              <a:rPr lang="en-US" dirty="0">
                <a:effectLst>
                  <a:outerShdw blurRad="38100" dist="38100" dir="2700000" algn="tl">
                    <a:srgbClr val="000000">
                      <a:alpha val="43137"/>
                    </a:srgbClr>
                  </a:outerShdw>
                </a:effectLst>
              </a:rPr>
              <a:t>, Daniel, for </a:t>
            </a:r>
            <a:r>
              <a:rPr lang="en-US" i="1" dirty="0">
                <a:effectLst>
                  <a:outerShdw blurRad="38100" dist="38100" dir="2700000" algn="tl">
                    <a:srgbClr val="000000">
                      <a:alpha val="43137"/>
                    </a:srgbClr>
                  </a:outerShdw>
                </a:effectLst>
              </a:rPr>
              <a:t>these</a:t>
            </a:r>
            <a:r>
              <a:rPr lang="en-US" dirty="0">
                <a:effectLst>
                  <a:outerShdw blurRad="38100" dist="38100" dir="2700000" algn="tl">
                    <a:srgbClr val="000000">
                      <a:alpha val="43137"/>
                    </a:srgbClr>
                  </a:outerShdw>
                </a:effectLst>
              </a:rPr>
              <a:t> words are concealed and sealed up </a:t>
            </a:r>
            <a:r>
              <a:rPr lang="en-US" b="1" u="sng" dirty="0">
                <a:solidFill>
                  <a:srgbClr val="FFFFCC"/>
                </a:solidFill>
                <a:effectLst>
                  <a:outerShdw blurRad="38100" dist="38100" dir="2700000" algn="tl">
                    <a:srgbClr val="000000">
                      <a:alpha val="43137"/>
                    </a:srgbClr>
                  </a:outerShdw>
                </a:effectLst>
              </a:rPr>
              <a:t>until the end time</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Arial" panose="020B0604020202020204" pitchFamily="34" charset="0"/>
              </a:rPr>
              <a:t>”</a:t>
            </a:r>
          </a:p>
        </p:txBody>
      </p:sp>
      <p:pic>
        <p:nvPicPr>
          <p:cNvPr id="2" name="Picture 1">
            <a:extLst>
              <a:ext uri="{FF2B5EF4-FFF2-40B4-BE49-F238E27FC236}">
                <a16:creationId xmlns:a16="http://schemas.microsoft.com/office/drawing/2014/main" id="{E28DECF5-16C2-4E84-840F-A6685E881A08}"/>
              </a:ext>
            </a:extLst>
          </p:cNvPr>
          <p:cNvPicPr>
            <a:picLocks noChangeAspect="1"/>
          </p:cNvPicPr>
          <p:nvPr/>
        </p:nvPicPr>
        <p:blipFill>
          <a:blip r:embed="rId3"/>
          <a:stretch>
            <a:fillRect/>
          </a:stretch>
        </p:blipFill>
        <p:spPr>
          <a:xfrm>
            <a:off x="3580960" y="3429000"/>
            <a:ext cx="1982080" cy="1371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5330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767346-D373-4704-ACEB-462A346B945C}"/>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41604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Amos 8:12</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 will stagger from sea to sea And from the north even to the east; They will go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and </a:t>
            </a:r>
            <a:r>
              <a:rPr lang="en-US" sz="32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seek the word of the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they will not find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13C25161-EF7D-4923-AF64-AAFE508EE6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5546" y="2514600"/>
            <a:ext cx="1852908" cy="2286000"/>
          </a:xfrm>
          <a:prstGeom prst="rect">
            <a:avLst/>
          </a:prstGeom>
        </p:spPr>
      </p:pic>
    </p:spTree>
    <p:extLst>
      <p:ext uri="{BB962C8B-B14F-4D97-AF65-F5344CB8AC3E}">
        <p14:creationId xmlns:p14="http://schemas.microsoft.com/office/powerpoint/2010/main" val="235367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312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1026"/>
          <p:cNvSpPr>
            <a:spLocks noGrp="1" noChangeArrowheads="1"/>
          </p:cNvSpPr>
          <p:nvPr>
            <p:ph type="title"/>
          </p:nvPr>
        </p:nvSpPr>
        <p:spPr>
          <a:xfrm>
            <a:off x="914400" y="228600"/>
            <a:ext cx="7543800" cy="838200"/>
          </a:xfrm>
        </p:spPr>
        <p:txBody>
          <a:bodyPr/>
          <a:lstStyle/>
          <a:p>
            <a:pPr algn="ctr">
              <a:lnSpc>
                <a:spcPct val="100000"/>
              </a:lnSpc>
            </a:pPr>
            <a:r>
              <a:rPr lang="en-US" altLang="en-US" sz="3600" b="0" dirty="0">
                <a:effectLst>
                  <a:outerShdw blurRad="38100" dist="38100" dir="2700000" algn="tl">
                    <a:srgbClr val="000000">
                      <a:alpha val="43137"/>
                    </a:srgbClr>
                  </a:outerShdw>
                </a:effectLst>
                <a:latin typeface="Calibri" panose="020F0502020204030204" pitchFamily="34" charset="0"/>
              </a:rPr>
              <a:t>Sir Isaac Newton (1642–1727)</a:t>
            </a:r>
          </a:p>
        </p:txBody>
      </p:sp>
      <p:sp>
        <p:nvSpPr>
          <p:cNvPr id="80899" name="Rectangle 7"/>
          <p:cNvSpPr>
            <a:spLocks noChangeArrowheads="1"/>
          </p:cNvSpPr>
          <p:nvPr/>
        </p:nvSpPr>
        <p:spPr bwMode="auto">
          <a:xfrm>
            <a:off x="2971800" y="1648631"/>
            <a:ext cx="5943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About the time of the end, a body of men will be raised up who will turn their attention to the Prophecies, and insist upon their literal interpretation, in the midst of much clamor and opposition</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80900" name="TextBox 10"/>
          <p:cNvSpPr txBox="1">
            <a:spLocks noChangeArrowheads="1"/>
          </p:cNvSpPr>
          <p:nvPr/>
        </p:nvSpPr>
        <p:spPr bwMode="auto">
          <a:xfrm>
            <a:off x="0" y="5867400"/>
            <a:ext cx="8610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400">
              <a:effectLst>
                <a:outerShdw blurRad="38100" dist="38100" dir="2700000" algn="tl">
                  <a:srgbClr val="000000">
                    <a:alpha val="43137"/>
                  </a:srgbClr>
                </a:outerShdw>
              </a:effectLst>
              <a:latin typeface="Calibri" panose="020F0502020204030204" pitchFamily="34" charset="0"/>
            </a:endParaRPr>
          </a:p>
          <a:p>
            <a:pPr eaLnBrk="1" hangingPunct="1">
              <a:spcBef>
                <a:spcPct val="0"/>
              </a:spcBef>
              <a:buClrTx/>
              <a:buFontTx/>
              <a:buNone/>
            </a:pPr>
            <a:endParaRPr lang="en-US" altLang="en-US" sz="1600">
              <a:effectLst>
                <a:outerShdw blurRad="38100" dist="38100" dir="2700000" algn="tl">
                  <a:srgbClr val="000000">
                    <a:alpha val="43137"/>
                  </a:srgbClr>
                </a:outerShdw>
              </a:effectLst>
              <a:latin typeface="Calibri" panose="020F0502020204030204" pitchFamily="34" charset="0"/>
            </a:endParaRPr>
          </a:p>
        </p:txBody>
      </p:sp>
      <p:sp>
        <p:nvSpPr>
          <p:cNvPr id="80902" name="TextBox 8"/>
          <p:cNvSpPr txBox="1">
            <a:spLocks noChangeArrowheads="1"/>
          </p:cNvSpPr>
          <p:nvPr/>
        </p:nvSpPr>
        <p:spPr bwMode="auto">
          <a:xfrm>
            <a:off x="76200" y="6400800"/>
            <a:ext cx="899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400" dirty="0">
                <a:effectLst>
                  <a:outerShdw blurRad="38100" dist="38100" dir="2700000" algn="tl">
                    <a:srgbClr val="000000">
                      <a:alpha val="43137"/>
                    </a:srgbClr>
                  </a:outerShdw>
                </a:effectLst>
                <a:latin typeface="Calibri" panose="020F0502020204030204" pitchFamily="34" charset="0"/>
              </a:rPr>
              <a:t>Isaac Newton cited in Nathaniel West, </a:t>
            </a:r>
            <a:r>
              <a:rPr lang="en-US" altLang="en-US" sz="1400" i="1" dirty="0">
                <a:effectLst>
                  <a:outerShdw blurRad="38100" dist="38100" dir="2700000" algn="tl">
                    <a:srgbClr val="000000">
                      <a:alpha val="43137"/>
                    </a:srgbClr>
                  </a:outerShdw>
                </a:effectLst>
                <a:latin typeface="Calibri" panose="020F0502020204030204" pitchFamily="34" charset="0"/>
              </a:rPr>
              <a:t>The Thousand Years in Both Testaments</a:t>
            </a:r>
            <a:r>
              <a:rPr lang="en-US" altLang="en-US" sz="1400" dirty="0">
                <a:effectLst>
                  <a:outerShdw blurRad="38100" dist="38100" dir="2700000" algn="tl">
                    <a:srgbClr val="000000">
                      <a:alpha val="43137"/>
                    </a:srgbClr>
                  </a:outerShdw>
                </a:effectLst>
                <a:latin typeface="Calibri" panose="020F0502020204030204" pitchFamily="34" charset="0"/>
              </a:rPr>
              <a:t>, 462.</a:t>
            </a:r>
          </a:p>
        </p:txBody>
      </p:sp>
      <p:pic>
        <p:nvPicPr>
          <p:cNvPr id="2" name="Picture 1">
            <a:extLst>
              <a:ext uri="{FF2B5EF4-FFF2-40B4-BE49-F238E27FC236}">
                <a16:creationId xmlns:a16="http://schemas.microsoft.com/office/drawing/2014/main" id="{A6F7DB09-CE62-49C0-A2CF-7E00F26ACB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8600" y="1752600"/>
            <a:ext cx="2568467" cy="2743200"/>
          </a:xfrm>
          <a:prstGeom prst="rect">
            <a:avLst/>
          </a:prstGeom>
          <a:ln w="28575">
            <a:solidFill>
              <a:schemeClr val="tx1"/>
            </a:solidFill>
          </a:ln>
        </p:spPr>
      </p:pic>
    </p:spTree>
    <p:extLst>
      <p:ext uri="{BB962C8B-B14F-4D97-AF65-F5344CB8AC3E}">
        <p14:creationId xmlns:p14="http://schemas.microsoft.com/office/powerpoint/2010/main" val="499293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History of Doctrine</a:t>
            </a:r>
          </a:p>
        </p:txBody>
      </p:sp>
      <p:sp>
        <p:nvSpPr>
          <p:cNvPr id="21507" name="Rectangle 3"/>
          <p:cNvSpPr>
            <a:spLocks noGrp="1" noChangeArrowheads="1"/>
          </p:cNvSpPr>
          <p:nvPr>
            <p:ph idx="1"/>
          </p:nvPr>
        </p:nvSpPr>
        <p:spPr>
          <a:xfrm>
            <a:off x="1790700" y="1600200"/>
            <a:ext cx="5562600" cy="45720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Canon (A.D. 180)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Christology (A.D. 500)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Atonement (A.D. 1100)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Salvation (A.D. 1500)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Eschatology (A.D. 1800)</a:t>
            </a:r>
          </a:p>
        </p:txBody>
      </p:sp>
    </p:spTree>
    <p:extLst>
      <p:ext uri="{BB962C8B-B14F-4D97-AF65-F5344CB8AC3E}">
        <p14:creationId xmlns:p14="http://schemas.microsoft.com/office/powerpoint/2010/main" val="637361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1371600"/>
            <a:ext cx="9144000" cy="5170646"/>
          </a:xfrm>
          <a:prstGeom prst="rect">
            <a:avLst/>
          </a:prstGeom>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Orr outlines the progress of Christian dogma in a similar way. “The second century was the age of Apologetics. The doctrine of God and especially the Trinity then took center stage in the third and fourth centuries as the Church dealt with the Monarchian, Arian, and Macedonian controversies. Anthropology then became the Church's focus in the early fifth century during the Augustinian and Pelagian controversies...The late fifth and then sixth and seventh centuries were characterized by an ecclesiastical interest in Christological (Nestorian, Eutychian,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Monphysite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Monothelite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matters. In the . . .</a:t>
            </a:r>
          </a:p>
        </p:txBody>
      </p:sp>
      <p:sp>
        <p:nvSpPr>
          <p:cNvPr id="3" name="Rectangle 2"/>
          <p:cNvSpPr/>
          <p:nvPr/>
        </p:nvSpPr>
        <p:spPr>
          <a:xfrm>
            <a:off x="1456135" y="228600"/>
            <a:ext cx="6231731" cy="1000274"/>
          </a:xfrm>
          <a:prstGeom prst="rect">
            <a:avLst/>
          </a:prstGeom>
        </p:spPr>
        <p:txBody>
          <a:bodyPr wrap="square">
            <a:spAutoFit/>
          </a:body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James Orr</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Progress of Dogma</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Eerdmans, 1952), 21-31.</a:t>
            </a:r>
          </a:p>
        </p:txBody>
      </p:sp>
    </p:spTree>
    <p:extLst>
      <p:ext uri="{BB962C8B-B14F-4D97-AF65-F5344CB8AC3E}">
        <p14:creationId xmlns:p14="http://schemas.microsoft.com/office/powerpoint/2010/main" val="2693632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1395948"/>
            <a:ext cx="9144000" cy="3785652"/>
          </a:xfrm>
          <a:prstGeom prst="rect">
            <a:avLst/>
          </a:prstGeom>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.sixteenth century the reformers focused upon salvific or Soteriological concerns. Finally, the Church gave itself to correcting a Mythical and Mediaeval pre-reformation Eschatology.” Thus, Eschatology was the last of the branches of theology to be systematized since it was not designed to be progressively unsealed or illuminated by the Holy Spirit until just before the fulfillment of the predicted events (Dan. 12:4, 8-9).</a:t>
            </a:r>
          </a:p>
        </p:txBody>
      </p:sp>
      <p:sp>
        <p:nvSpPr>
          <p:cNvPr id="4" name="Rectangle 3">
            <a:extLst>
              <a:ext uri="{FF2B5EF4-FFF2-40B4-BE49-F238E27FC236}">
                <a16:creationId xmlns:a16="http://schemas.microsoft.com/office/drawing/2014/main" id="{D346D04B-C63E-42C1-A666-0C916DB19526}"/>
              </a:ext>
            </a:extLst>
          </p:cNvPr>
          <p:cNvSpPr/>
          <p:nvPr/>
        </p:nvSpPr>
        <p:spPr>
          <a:xfrm>
            <a:off x="1456135" y="228600"/>
            <a:ext cx="6231731" cy="1000274"/>
          </a:xfrm>
          <a:prstGeom prst="rect">
            <a:avLst/>
          </a:prstGeom>
        </p:spPr>
        <p:txBody>
          <a:bodyPr wrap="square">
            <a:spAutoFit/>
          </a:body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James Orr</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Progress of Dogma</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Eerdmans, 1952), 21-31.</a:t>
            </a:r>
          </a:p>
        </p:txBody>
      </p:sp>
    </p:spTree>
    <p:extLst>
      <p:ext uri="{BB962C8B-B14F-4D97-AF65-F5344CB8AC3E}">
        <p14:creationId xmlns:p14="http://schemas.microsoft.com/office/powerpoint/2010/main" val="1066220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38400" y="2057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a:extLst>
              <a:ext uri="{FF2B5EF4-FFF2-40B4-BE49-F238E27FC236}">
                <a16:creationId xmlns:a16="http://schemas.microsoft.com/office/drawing/2014/main" id="{A5AFDB22-FF75-43D7-A58B-2E46030B1EA3}"/>
              </a:ext>
            </a:extLst>
          </p:cNvPr>
          <p:cNvSpPr txBox="1">
            <a:spLocks/>
          </p:cNvSpPr>
          <p:nvPr/>
        </p:nvSpPr>
        <p:spPr bwMode="auto">
          <a:xfrm>
            <a:off x="2286000" y="5486401"/>
            <a:ext cx="4572000" cy="1238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None/>
            </a:pPr>
            <a:r>
              <a:rPr lang="en-US" altLang="en-US" sz="28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Dr. Andy Woods</a:t>
            </a:r>
          </a:p>
          <a:p>
            <a:pPr marL="0" indent="0" algn="ctr" eaLnBrk="1" hangingPunct="1">
              <a:spcBef>
                <a:spcPts val="0"/>
              </a:spcBef>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spcBef>
                <a:spcPts val="0"/>
              </a:spcBef>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r>
              <a:rPr lang="en-US" altLang="en-US" sz="20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7" name="Picture 3">
            <a:extLst>
              <a:ext uri="{FF2B5EF4-FFF2-40B4-BE49-F238E27FC236}">
                <a16:creationId xmlns:a16="http://schemas.microsoft.com/office/drawing/2014/main" id="{B690AB9D-79D1-44A7-A0C4-82EF2705252D}"/>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5801" y="5333999"/>
            <a:ext cx="983455" cy="13716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E2A1EA18-612E-46A9-8CFD-0BE72652170B}"/>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chemeClr val="tx2"/>
                </a:solidFill>
                <a:latin typeface="Calibri" panose="020F0502020204030204" pitchFamily="34" charset="0"/>
                <a:cs typeface="Calibri" panose="020F0502020204030204" pitchFamily="34" charset="0"/>
              </a:rPr>
              <a:t>THE RAPTURE</a:t>
            </a:r>
          </a:p>
          <a:p>
            <a:pPr algn="ctr"/>
            <a:r>
              <a:rPr lang="en-US" sz="3600" dirty="0">
                <a:latin typeface="Calibri" panose="020F0502020204030204" pitchFamily="34" charset="0"/>
                <a:cs typeface="Calibri" panose="020F0502020204030204" pitchFamily="34" charset="0"/>
              </a:rPr>
              <a:t>What and When?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048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048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 y="1600201"/>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doctrine of the rapture was a great and effective use of </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enemy</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implant in the church </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retreat mentality</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Already this </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yoke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been </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cast off</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the majority of the advancing church and it will soon be cast off by all</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(italics added)</a:t>
            </a:r>
          </a:p>
        </p:txBody>
      </p:sp>
      <p:sp>
        <p:nvSpPr>
          <p:cNvPr id="3" name="Rectangle 2">
            <a:extLst>
              <a:ext uri="{FF2B5EF4-FFF2-40B4-BE49-F238E27FC236}">
                <a16:creationId xmlns:a16="http://schemas.microsoft.com/office/drawing/2014/main" id="{F481A33D-2B33-4E98-AC76-289CFACFAC44}"/>
              </a:ext>
            </a:extLst>
          </p:cNvPr>
          <p:cNvSpPr/>
          <p:nvPr/>
        </p:nvSpPr>
        <p:spPr>
          <a:xfrm>
            <a:off x="2102286" y="228600"/>
            <a:ext cx="4939429" cy="1000274"/>
          </a:xfrm>
          <a:prstGeom prst="rect">
            <a:avLst/>
          </a:prstGeom>
        </p:spPr>
        <p:txBody>
          <a:bodyPr wrap="non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Rick Joyner</a:t>
            </a:r>
          </a:p>
          <a:p>
            <a:pPr algn="ctr"/>
            <a:r>
              <a:rPr lang="en-US" sz="18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Harvest</a:t>
            </a:r>
            <a:r>
              <a:rPr 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1989-1990, revised booklet page 121.</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2" name="Picture 1">
            <a:extLst>
              <a:ext uri="{FF2B5EF4-FFF2-40B4-BE49-F238E27FC236}">
                <a16:creationId xmlns:a16="http://schemas.microsoft.com/office/drawing/2014/main" id="{49858848-A528-4AE0-A270-E815388A4BDC}"/>
              </a:ext>
            </a:extLst>
          </p:cNvPr>
          <p:cNvPicPr>
            <a:picLocks noChangeAspect="1"/>
          </p:cNvPicPr>
          <p:nvPr/>
        </p:nvPicPr>
        <p:blipFill>
          <a:blip r:embed="rId2"/>
          <a:stretch>
            <a:fillRect/>
          </a:stretch>
        </p:blipFill>
        <p:spPr>
          <a:xfrm>
            <a:off x="2494429" y="4419600"/>
            <a:ext cx="4155143" cy="2286000"/>
          </a:xfrm>
          <a:prstGeom prst="rect">
            <a:avLst/>
          </a:prstGeom>
        </p:spPr>
      </p:pic>
    </p:spTree>
    <p:extLst>
      <p:ext uri="{BB962C8B-B14F-4D97-AF65-F5344CB8AC3E}">
        <p14:creationId xmlns:p14="http://schemas.microsoft.com/office/powerpoint/2010/main" val="1863117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214967" y="228600"/>
            <a:ext cx="6714067" cy="1143000"/>
          </a:xfrm>
        </p:spPr>
        <p:txBody>
          <a:bodyPr/>
          <a:lstStyle/>
          <a:p>
            <a:pPr algn="ctr" eaLnBrk="1" hangingPunct="1"/>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 L. Brown &amp; Craig S. Keener</a:t>
            </a:r>
            <a:b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1800" i="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Afraid of the Antichrist: Why We Don't Believe in a Pre-Tribulation Rapture </a:t>
            </a:r>
            <a:r>
              <a:rPr 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(Bloomington, MINN: Chosen, 2019), 62.</a:t>
            </a:r>
          </a:p>
        </p:txBody>
      </p:sp>
      <p:sp>
        <p:nvSpPr>
          <p:cNvPr id="29699" name="Rectangle 3"/>
          <p:cNvSpPr>
            <a:spLocks noGrp="1" noChangeArrowheads="1"/>
          </p:cNvSpPr>
          <p:nvPr>
            <p:ph type="body" idx="1"/>
          </p:nvPr>
        </p:nvSpPr>
        <p:spPr>
          <a:xfrm>
            <a:off x="0" y="1600200"/>
            <a:ext cx="9144000" cy="4114800"/>
          </a:xfrm>
        </p:spPr>
        <p:txBody>
          <a:bodyPr/>
          <a:lstStyle/>
          <a:p>
            <a:pPr marL="0" indent="0" algn="just" eaLnBrk="1" hangingPunct="1">
              <a:lnSpc>
                <a:spcPct val="90000"/>
              </a:lnSpc>
              <a:buNone/>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view dominated many mid-twentieth-century U.S. evangelical circles, which also promoted it widely on mission fields that now flourish with tens or hundreds of millions of zealous Christians. Yet there is no record of anyone promoting a pre-Tribulational Rapture before about 1830; until that time virtually everyone, from any Christian or even semi-Christian tradition, expected that Jesus would resurrect the righteous and destroy the wicked at the same time.</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1026" name="Picture 2" descr="Michael L. Brown Biography, Age, Wife, Podcast, Publications, YouTube">
            <a:extLst>
              <a:ext uri="{FF2B5EF4-FFF2-40B4-BE49-F238E27FC236}">
                <a16:creationId xmlns:a16="http://schemas.microsoft.com/office/drawing/2014/main" id="{7B98A00B-BB0C-4A4A-9559-FA8D17B1B41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6200" y="76200"/>
            <a:ext cx="1066801"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693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1447801"/>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personally do not believe that by the year 2020, any credible person will be teaching the secret pre-trib. rapture doctrine. I think the events that are coming in the next five years will utterly destroy the doctrine.”</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57212" y="3733800"/>
            <a:ext cx="2629576" cy="2743200"/>
          </a:xfrm>
          <a:prstGeom prst="rect">
            <a:avLst/>
          </a:prstGeom>
        </p:spPr>
      </p:pic>
      <p:sp>
        <p:nvSpPr>
          <p:cNvPr id="3" name="Rectangle 2">
            <a:extLst>
              <a:ext uri="{FF2B5EF4-FFF2-40B4-BE49-F238E27FC236}">
                <a16:creationId xmlns:a16="http://schemas.microsoft.com/office/drawing/2014/main" id="{F481A33D-2B33-4E98-AC76-289CFACFAC44}"/>
              </a:ext>
            </a:extLst>
          </p:cNvPr>
          <p:cNvSpPr/>
          <p:nvPr/>
        </p:nvSpPr>
        <p:spPr>
          <a:xfrm>
            <a:off x="259150" y="228600"/>
            <a:ext cx="8625700" cy="1000274"/>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Rick Wiles</a:t>
            </a:r>
          </a:p>
          <a:p>
            <a:pPr lvl="0" algn="ctr" eaLnBrk="1" hangingPunct="1"/>
            <a:r>
              <a:rPr lang="en-US" alt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http://www.wnd.com/2015/08/is-everything-you-know-about-second-coming-wrong/ </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0" y="1600201"/>
            <a:ext cx="9144000" cy="4431983"/>
          </a:xfrm>
          <a:prstGeom prst="rect">
            <a:avLst/>
          </a:prstGeom>
        </p:spPr>
        <p:txBody>
          <a:bodyPr wrap="square">
            <a:spAutoFit/>
          </a:bodyPr>
          <a:lstStyle/>
          <a:p>
            <a:pPr algn="just">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secret Pre-Trib Rapture story and Christian Zionism that is a two headed–</a:t>
            </a:r>
          </a:p>
          <a:p>
            <a:pPr algn="just">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 Burkhart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Monster.</a:t>
            </a:r>
          </a:p>
          <a:p>
            <a:pPr algn="just">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–monster. It is a two headed freak monster. Okay. They come together, both of them come together because they were started by the same people. The Christian Zionists started the Pre-Trib Rapture doctrine.</a:t>
            </a:r>
          </a:p>
          <a:p>
            <a:pPr algn="just">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 Burkhart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this was seed planted decades ago, but it came into full fruit in within the last 30 years.</a:t>
            </a:r>
          </a:p>
        </p:txBody>
      </p:sp>
      <p:pic>
        <p:nvPicPr>
          <p:cNvPr id="6" name="Picture 5">
            <a:extLst>
              <a:ext uri="{FF2B5EF4-FFF2-40B4-BE49-F238E27FC236}">
                <a16:creationId xmlns:a16="http://schemas.microsoft.com/office/drawing/2014/main" id="{7B3D416E-6877-4881-B2FA-2B8101A0AE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 y="0"/>
            <a:ext cx="876525" cy="914400"/>
          </a:xfrm>
          <a:prstGeom prst="rect">
            <a:avLst/>
          </a:prstGeom>
        </p:spPr>
      </p:pic>
      <p:sp>
        <p:nvSpPr>
          <p:cNvPr id="7" name="Rectangle 6">
            <a:extLst>
              <a:ext uri="{FF2B5EF4-FFF2-40B4-BE49-F238E27FC236}">
                <a16:creationId xmlns:a16="http://schemas.microsoft.com/office/drawing/2014/main" id="{151141EE-C1D6-47F8-B65A-AC88CF7B570C}"/>
              </a:ext>
            </a:extLst>
          </p:cNvPr>
          <p:cNvSpPr/>
          <p:nvPr/>
        </p:nvSpPr>
        <p:spPr>
          <a:xfrm>
            <a:off x="457200" y="228601"/>
            <a:ext cx="8229600" cy="1292662"/>
          </a:xfrm>
          <a:prstGeom prst="rect">
            <a:avLst/>
          </a:prstGeom>
        </p:spPr>
        <p:txBody>
          <a:bodyPr wrap="square">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p>
          <a:p>
            <a:pPr lvl="0" algn="ctr"/>
            <a:r>
              <a:rPr lang="en-US" sz="1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 Markell on the Mockery of Bible Prophecy,” online: http://christinprophecy.org/sermons/jan-markell-on-the-mockery-of-bible-prophecy/, October 14 2018, accessed 19 November 2018.</a:t>
            </a:r>
          </a:p>
        </p:txBody>
      </p:sp>
    </p:spTree>
    <p:extLst>
      <p:ext uri="{BB962C8B-B14F-4D97-AF65-F5344CB8AC3E}">
        <p14:creationId xmlns:p14="http://schemas.microsoft.com/office/powerpoint/2010/main" val="2122347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0" y="1524000"/>
            <a:ext cx="9144000" cy="5293757"/>
          </a:xfrm>
          <a:prstGeom prst="rect">
            <a:avLst/>
          </a:prstGeom>
        </p:spPr>
        <p:txBody>
          <a:bodyPr wrap="square">
            <a:spAutoFit/>
          </a:bodyPr>
          <a:lstStyle/>
          <a:p>
            <a:pPr algn="just">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That’s right. They had to create the Pre-Trib Rapture doctrine to justify Christian Zionism. That’s where it all came from. But isn’t it interesting that in the recent decades where the American Evangelical Church has been taken over by Christian Zionism, that the American Evangelical Church has lost its flavor.</a:t>
            </a:r>
          </a:p>
          <a:p>
            <a:pPr algn="just">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 Burkhart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Yes.</a:t>
            </a:r>
          </a:p>
          <a:p>
            <a:pPr algn="just">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has lost its saltiness. It is of no use anymore to God in this country.</a:t>
            </a:r>
          </a:p>
          <a:p>
            <a:pPr algn="just">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 Burkhart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Right. In fact things are worse off now than they were 30 years ago.</a:t>
            </a:r>
          </a:p>
        </p:txBody>
      </p:sp>
      <p:pic>
        <p:nvPicPr>
          <p:cNvPr id="5" name="Picture 4">
            <a:extLst>
              <a:ext uri="{FF2B5EF4-FFF2-40B4-BE49-F238E27FC236}">
                <a16:creationId xmlns:a16="http://schemas.microsoft.com/office/drawing/2014/main" id="{E4114639-E7F6-4E80-A2F5-7B7D69957B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 y="0"/>
            <a:ext cx="876525" cy="914400"/>
          </a:xfrm>
          <a:prstGeom prst="rect">
            <a:avLst/>
          </a:prstGeom>
        </p:spPr>
      </p:pic>
      <p:sp>
        <p:nvSpPr>
          <p:cNvPr id="6" name="Rectangle 5">
            <a:extLst>
              <a:ext uri="{FF2B5EF4-FFF2-40B4-BE49-F238E27FC236}">
                <a16:creationId xmlns:a16="http://schemas.microsoft.com/office/drawing/2014/main" id="{E6C596AE-BA10-4AE3-B048-8BB7F3CD268B}"/>
              </a:ext>
            </a:extLst>
          </p:cNvPr>
          <p:cNvSpPr/>
          <p:nvPr/>
        </p:nvSpPr>
        <p:spPr>
          <a:xfrm>
            <a:off x="457200" y="228601"/>
            <a:ext cx="8229600" cy="1292662"/>
          </a:xfrm>
          <a:prstGeom prst="rect">
            <a:avLst/>
          </a:prstGeom>
        </p:spPr>
        <p:txBody>
          <a:bodyPr wrap="square">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p>
          <a:p>
            <a:pPr lvl="0" algn="ctr"/>
            <a:r>
              <a:rPr lang="en-US" sz="1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 Markell on the Mockery of Bible Prophecy,” online: http://christinprophecy.org/sermons/jan-markell-on-the-mockery-of-bible-prophecy/, October 14 2018, accessed 19 November 2018.</a:t>
            </a:r>
          </a:p>
        </p:txBody>
      </p:sp>
    </p:spTree>
    <p:extLst>
      <p:ext uri="{BB962C8B-B14F-4D97-AF65-F5344CB8AC3E}">
        <p14:creationId xmlns:p14="http://schemas.microsoft.com/office/powerpoint/2010/main" val="1739977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0" y="1604547"/>
            <a:ext cx="9144000" cy="3139321"/>
          </a:xfrm>
          <a:prstGeom prst="rect">
            <a:avLst/>
          </a:prstGeom>
        </p:spPr>
        <p:txBody>
          <a:bodyPr wrap="square">
            <a:spAutoFit/>
          </a:bodyPr>
          <a:lstStyle/>
          <a:p>
            <a:pPr algn="just">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We’ve become a pagan nation.</a:t>
            </a:r>
          </a:p>
          <a:p>
            <a:pPr algn="just">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 Burkhart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We’re Babylon.</a:t>
            </a:r>
          </a:p>
          <a:p>
            <a:pPr algn="just">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We’re Babylon and it happened on the watch of the Christian Zionist. I’m laying it on your doorstep Christian Zionists. You are the cause of America’s decline.</a:t>
            </a:r>
          </a:p>
          <a:p>
            <a:pPr algn="just">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 Burkhart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Those are strong words there.</a:t>
            </a:r>
          </a:p>
        </p:txBody>
      </p:sp>
      <p:pic>
        <p:nvPicPr>
          <p:cNvPr id="5" name="Picture 4">
            <a:extLst>
              <a:ext uri="{FF2B5EF4-FFF2-40B4-BE49-F238E27FC236}">
                <a16:creationId xmlns:a16="http://schemas.microsoft.com/office/drawing/2014/main" id="{B86FD056-0B71-4A3D-AC9F-911CD07DBD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 y="0"/>
            <a:ext cx="876525" cy="914400"/>
          </a:xfrm>
          <a:prstGeom prst="rect">
            <a:avLst/>
          </a:prstGeom>
        </p:spPr>
      </p:pic>
      <p:sp>
        <p:nvSpPr>
          <p:cNvPr id="6" name="Rectangle 5">
            <a:extLst>
              <a:ext uri="{FF2B5EF4-FFF2-40B4-BE49-F238E27FC236}">
                <a16:creationId xmlns:a16="http://schemas.microsoft.com/office/drawing/2014/main" id="{8E396932-3679-42C7-BDAE-991146B918FA}"/>
              </a:ext>
            </a:extLst>
          </p:cNvPr>
          <p:cNvSpPr/>
          <p:nvPr/>
        </p:nvSpPr>
        <p:spPr>
          <a:xfrm>
            <a:off x="457200" y="228601"/>
            <a:ext cx="8229600" cy="1292662"/>
          </a:xfrm>
          <a:prstGeom prst="rect">
            <a:avLst/>
          </a:prstGeom>
        </p:spPr>
        <p:txBody>
          <a:bodyPr wrap="square">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p>
          <a:p>
            <a:pPr lvl="0" algn="ctr"/>
            <a:r>
              <a:rPr lang="en-US" sz="1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 Markell on the Mockery of Bible Prophecy,” online: http://christinprophecy.org/sermons/jan-markell-on-the-mockery-of-bible-prophecy/, October 14 2018, accessed 19 November 2018.</a:t>
            </a:r>
          </a:p>
        </p:txBody>
      </p:sp>
    </p:spTree>
    <p:extLst>
      <p:ext uri="{BB962C8B-B14F-4D97-AF65-F5344CB8AC3E}">
        <p14:creationId xmlns:p14="http://schemas.microsoft.com/office/powerpoint/2010/main" val="1927623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0" y="1604547"/>
            <a:ext cx="9144000" cy="3539430"/>
          </a:xfrm>
          <a:prstGeom prst="rect">
            <a:avLst/>
          </a:prstGeom>
        </p:spPr>
        <p:txBody>
          <a:bodyPr wrap="square">
            <a:spAutoFit/>
          </a:bodyPr>
          <a:lstStyle/>
          <a:p>
            <a:pPr algn="just">
              <a:spcAft>
                <a:spcPts val="6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are strong words, and I mean it. They took control of the churches in America, the Christian Zionist. They changed the Gospel. They took Jesus off the cross. They replaced the cross with the Star of David. They took the focus off God, and holiness. They put it all on a piece of land in the Middle East. And America has gone to hell. America has gone to hell. We’ve become a pagan, heathen nation because the Christian Zionists have taken our eyes off Jesus.</a:t>
            </a:r>
          </a:p>
        </p:txBody>
      </p:sp>
      <p:pic>
        <p:nvPicPr>
          <p:cNvPr id="5" name="Picture 4">
            <a:extLst>
              <a:ext uri="{FF2B5EF4-FFF2-40B4-BE49-F238E27FC236}">
                <a16:creationId xmlns:a16="http://schemas.microsoft.com/office/drawing/2014/main" id="{F6EBF65C-21FA-46FA-AA25-12BEE84494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 y="0"/>
            <a:ext cx="876525" cy="914400"/>
          </a:xfrm>
          <a:prstGeom prst="rect">
            <a:avLst/>
          </a:prstGeom>
        </p:spPr>
      </p:pic>
      <p:sp>
        <p:nvSpPr>
          <p:cNvPr id="6" name="Rectangle 5">
            <a:extLst>
              <a:ext uri="{FF2B5EF4-FFF2-40B4-BE49-F238E27FC236}">
                <a16:creationId xmlns:a16="http://schemas.microsoft.com/office/drawing/2014/main" id="{33828D65-CB4C-44FD-AFAE-3C6DD059358A}"/>
              </a:ext>
            </a:extLst>
          </p:cNvPr>
          <p:cNvSpPr/>
          <p:nvPr/>
        </p:nvSpPr>
        <p:spPr>
          <a:xfrm>
            <a:off x="457200" y="228601"/>
            <a:ext cx="8229600" cy="1292662"/>
          </a:xfrm>
          <a:prstGeom prst="rect">
            <a:avLst/>
          </a:prstGeom>
        </p:spPr>
        <p:txBody>
          <a:bodyPr wrap="square">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p>
          <a:p>
            <a:pPr lvl="0" algn="ctr"/>
            <a:r>
              <a:rPr lang="en-US" sz="1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 Markell on the Mockery of Bible Prophecy,” online: http://christinprophecy.org/sermons/jan-markell-on-the-mockery-of-bible-prophecy/, October 14 2018, accessed 19 November 2018.</a:t>
            </a:r>
          </a:p>
        </p:txBody>
      </p:sp>
    </p:spTree>
    <p:extLst>
      <p:ext uri="{BB962C8B-B14F-4D97-AF65-F5344CB8AC3E}">
        <p14:creationId xmlns:p14="http://schemas.microsoft.com/office/powerpoint/2010/main" val="2332203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1844220"/>
            <a:ext cx="91440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movie is a complete bust,”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Barton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rejoiced. “It did really pathetic at the box office … and quite frankly I was somewhat happy the movie was a bust.”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Barton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said the “Left Behind” series has convinced too many Christians that “it is a waste of time to get involved.”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Barton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“was really grateful that the movie didn’t do well because I didn’t want that mentality going out there. It violates way too many things in the Bible. I think the movie not doing well is [a sign] that hopefully our eschatology is beginning to change for a more sound biblical direction in America,” he said. “Maybe we’re getting a little more mature and a little wiser over some things.</a:t>
            </a: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a:extLst>
              <a:ext uri="{FF2B5EF4-FFF2-40B4-BE49-F238E27FC236}">
                <a16:creationId xmlns:a16="http://schemas.microsoft.com/office/drawing/2014/main" id="{F481A33D-2B33-4E98-AC76-289CFACFAC44}"/>
              </a:ext>
            </a:extLst>
          </p:cNvPr>
          <p:cNvSpPr/>
          <p:nvPr/>
        </p:nvSpPr>
        <p:spPr>
          <a:xfrm>
            <a:off x="342900" y="228600"/>
            <a:ext cx="8458200" cy="1461939"/>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Barton</a:t>
            </a:r>
          </a:p>
          <a:p>
            <a:pPr lvl="0" algn="ctr" eaLnBrk="1" hangingPunct="1"/>
            <a:r>
              <a:rPr lang="en-US" sz="1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 Barton Is ‘Grateful’ That The Most Recent ‘Left Behind’ Movie Bombed,” online: http://www.rightwingwatch.org/post/david-barton-is-grateful-that-the-most-recent-left-behind-movie-bombed/, October 29 2014, accessed 15 February 2018.</a:t>
            </a:r>
            <a:endParaRPr lang="en-US" sz="6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2" name="Picture 1">
            <a:extLst>
              <a:ext uri="{FF2B5EF4-FFF2-40B4-BE49-F238E27FC236}">
                <a16:creationId xmlns:a16="http://schemas.microsoft.com/office/drawing/2014/main" id="{2F8CE6D2-3ECC-463F-B3EC-64E5AE9E6E18}"/>
              </a:ext>
            </a:extLst>
          </p:cNvPr>
          <p:cNvPicPr>
            <a:picLocks noChangeAspect="1"/>
          </p:cNvPicPr>
          <p:nvPr/>
        </p:nvPicPr>
        <p:blipFill>
          <a:blip r:embed="rId2"/>
          <a:stretch>
            <a:fillRect/>
          </a:stretch>
        </p:blipFill>
        <p:spPr>
          <a:xfrm>
            <a:off x="61296" y="76200"/>
            <a:ext cx="973534" cy="822960"/>
          </a:xfrm>
          <a:prstGeom prst="rect">
            <a:avLst/>
          </a:prstGeom>
        </p:spPr>
      </p:pic>
    </p:spTree>
    <p:extLst>
      <p:ext uri="{BB962C8B-B14F-4D97-AF65-F5344CB8AC3E}">
        <p14:creationId xmlns:p14="http://schemas.microsoft.com/office/powerpoint/2010/main" val="2787517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 y="1600200"/>
            <a:ext cx="9144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 is a racket. Whether prescribing a violent script for Israel or survivalism in the United States, this theology distorts God’s vision for the world…This theology is not biblical. We are not raptured off the earth, nor is God. No, God has come to live in the world through Jesus. God created the world, God loves the world, God will never leave the world behind!</a:t>
            </a: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a:extLst>
              <a:ext uri="{FF2B5EF4-FFF2-40B4-BE49-F238E27FC236}">
                <a16:creationId xmlns:a16="http://schemas.microsoft.com/office/drawing/2014/main" id="{F481A33D-2B33-4E98-AC76-289CFACFAC44}"/>
              </a:ext>
            </a:extLst>
          </p:cNvPr>
          <p:cNvSpPr/>
          <p:nvPr/>
        </p:nvSpPr>
        <p:spPr>
          <a:xfrm>
            <a:off x="1752600" y="228600"/>
            <a:ext cx="5638800" cy="1277273"/>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Barbara R. Rossing</a:t>
            </a:r>
          </a:p>
          <a:p>
            <a:pPr lvl="0" algn="ctr" eaLnBrk="1" hangingPunct="1"/>
            <a:r>
              <a:rPr lang="en-US" sz="18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 Exposed: The Message of Hope in the Book of Revelation</a:t>
            </a:r>
            <a:r>
              <a:rPr 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(Boulder, CO: Westview Press, 2004), 1-2.</a:t>
            </a:r>
            <a:endParaRPr lang="en-US" alt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96A9AF38-7296-430D-AF85-53C4C651D7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78666" y="4724400"/>
            <a:ext cx="3386668" cy="1905000"/>
          </a:xfrm>
          <a:prstGeom prst="rect">
            <a:avLst/>
          </a:prstGeom>
        </p:spPr>
      </p:pic>
    </p:spTree>
    <p:extLst>
      <p:ext uri="{BB962C8B-B14F-4D97-AF65-F5344CB8AC3E}">
        <p14:creationId xmlns:p14="http://schemas.microsoft.com/office/powerpoint/2010/main" val="528970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 y="1600201"/>
            <a:ext cx="91440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doctrine is not really found in the book of Revelation. If you read the book of Revelation, you won't find any mention of the rapture there. [The idea of the rapture comes from a] misinterpretation of 1 and 2 Thessalonians where Paul is describing the coming of the Lord and resurrection of the dead, which will occur at His coming. If you compare what Paul says there to what Jesus says about the End Times, Paul uses the same vocabulary, the same phraseology. I think it's very plausible that Paul is talking about the same event that Jesus predicted, namely the visible coming of the Son of Man at the end of human history to usher in his kingdom.</a:t>
            </a: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a:extLst>
              <a:ext uri="{FF2B5EF4-FFF2-40B4-BE49-F238E27FC236}">
                <a16:creationId xmlns:a16="http://schemas.microsoft.com/office/drawing/2014/main" id="{F481A33D-2B33-4E98-AC76-289CFACFAC44}"/>
              </a:ext>
            </a:extLst>
          </p:cNvPr>
          <p:cNvSpPr/>
          <p:nvPr/>
        </p:nvSpPr>
        <p:spPr>
          <a:xfrm>
            <a:off x="704850" y="228600"/>
            <a:ext cx="7734300" cy="1369606"/>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William Lane Craig</a:t>
            </a:r>
          </a:p>
          <a:p>
            <a:pPr lvl="0" algn="ctr" eaLnBrk="1" hangingPunct="1"/>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Christians Should Not Believe in 'Left Behind's' Rapture Theology, Says Prominent Christian Philosopher,” online: https://www.christianpost.com/news/no-christians-should-not-believe-in-left-behinds-rapture-theology-says-prominent-apologist-124070/, July 30 2014, accessed 14 February 2018.</a:t>
            </a:r>
          </a:p>
        </p:txBody>
      </p:sp>
      <p:pic>
        <p:nvPicPr>
          <p:cNvPr id="4" name="Picture 3">
            <a:extLst>
              <a:ext uri="{FF2B5EF4-FFF2-40B4-BE49-F238E27FC236}">
                <a16:creationId xmlns:a16="http://schemas.microsoft.com/office/drawing/2014/main" id="{5B119156-B34D-4BC7-B0E4-5CAB1E84C2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6667" b="11111"/>
          <a:stretch/>
        </p:blipFill>
        <p:spPr>
          <a:xfrm>
            <a:off x="76200" y="76200"/>
            <a:ext cx="758392" cy="822960"/>
          </a:xfrm>
          <a:prstGeom prst="rect">
            <a:avLst/>
          </a:prstGeom>
        </p:spPr>
      </p:pic>
    </p:spTree>
    <p:extLst>
      <p:ext uri="{BB962C8B-B14F-4D97-AF65-F5344CB8AC3E}">
        <p14:creationId xmlns:p14="http://schemas.microsoft.com/office/powerpoint/2010/main" val="699616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1598207"/>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proponents of the rapture view, say that Paul is not at all talking about the second coming of the Christ there. What he's really talking about is this invisible preliminary secret return of Christ to snatch believers out of the world before the great tribulation occurs. I think there's no textual warrant for that at all. A good many Bible-believing Christians absorbed this view as their mother's milk as it were and have never thought to question its Biblical credentials. It could be maybe good fiction. It would be say like reading science fiction or fantasy novels like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Lord of the Rings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713D6CE8-AC72-4BAD-AFFB-D431FD7DF884}"/>
              </a:ext>
            </a:extLst>
          </p:cNvPr>
          <p:cNvSpPr/>
          <p:nvPr/>
        </p:nvSpPr>
        <p:spPr>
          <a:xfrm>
            <a:off x="704850" y="228600"/>
            <a:ext cx="7734300" cy="1369606"/>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William Lane Craig</a:t>
            </a:r>
          </a:p>
          <a:p>
            <a:pPr lvl="0" algn="ctr" eaLnBrk="1" hangingPunct="1"/>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Christians Should Not Believe in 'Left Behind's' Rapture Theology, Says Prominent Christian Philosopher,” online: https://www.christianpost.com/news/no-christians-should-not-believe-in-left-behinds-rapture-theology-says-prominent-apologist-124070/, July 30 2014, accessed 14 February 2018.</a:t>
            </a:r>
          </a:p>
        </p:txBody>
      </p:sp>
      <p:pic>
        <p:nvPicPr>
          <p:cNvPr id="8" name="Picture 7">
            <a:extLst>
              <a:ext uri="{FF2B5EF4-FFF2-40B4-BE49-F238E27FC236}">
                <a16:creationId xmlns:a16="http://schemas.microsoft.com/office/drawing/2014/main" id="{A7BBB500-8053-4902-90B8-AC119AA811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6667" b="11111"/>
          <a:stretch/>
        </p:blipFill>
        <p:spPr>
          <a:xfrm>
            <a:off x="76200" y="76200"/>
            <a:ext cx="758392" cy="822960"/>
          </a:xfrm>
          <a:prstGeom prst="rect">
            <a:avLst/>
          </a:prstGeom>
        </p:spPr>
      </p:pic>
    </p:spTree>
    <p:extLst>
      <p:ext uri="{BB962C8B-B14F-4D97-AF65-F5344CB8AC3E}">
        <p14:creationId xmlns:p14="http://schemas.microsoft.com/office/powerpoint/2010/main" val="1555538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1600200"/>
            <a:ext cx="9144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 so long as you're not deceived into thinking that represents biblical eschatology. It is astonishing, if I'm correct about this, American evangelism is very widely misled, that it has departed from the historic Christian position about the second coming of Christ. That's really rather sobering, because if we're wrong about this, what other things might we have misinterpreted?</a:t>
            </a: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A61470A7-66AA-40E8-BE9D-D26A0DE31A33}"/>
              </a:ext>
            </a:extLst>
          </p:cNvPr>
          <p:cNvSpPr/>
          <p:nvPr/>
        </p:nvSpPr>
        <p:spPr>
          <a:xfrm>
            <a:off x="704850" y="228600"/>
            <a:ext cx="7734300" cy="1369606"/>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William Lane Craig</a:t>
            </a:r>
          </a:p>
          <a:p>
            <a:pPr lvl="0" algn="ctr" eaLnBrk="1" hangingPunct="1"/>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Christians Should Not Believe in 'Left Behind's' Rapture Theology, Says Prominent Christian Philosopher,” online: https://www.christianpost.com/news/no-christians-should-not-believe-in-left-behinds-rapture-theology-says-prominent-apologist-124070/, July 30 2014, accessed 14 February 2018.</a:t>
            </a:r>
          </a:p>
        </p:txBody>
      </p:sp>
      <p:pic>
        <p:nvPicPr>
          <p:cNvPr id="8" name="Picture 7">
            <a:extLst>
              <a:ext uri="{FF2B5EF4-FFF2-40B4-BE49-F238E27FC236}">
                <a16:creationId xmlns:a16="http://schemas.microsoft.com/office/drawing/2014/main" id="{C99990E9-8D54-4446-A784-59E19E92285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6667" b="11111"/>
          <a:stretch/>
        </p:blipFill>
        <p:spPr>
          <a:xfrm>
            <a:off x="76200" y="76200"/>
            <a:ext cx="758392" cy="822960"/>
          </a:xfrm>
          <a:prstGeom prst="rect">
            <a:avLst/>
          </a:prstGeom>
        </p:spPr>
      </p:pic>
    </p:spTree>
    <p:extLst>
      <p:ext uri="{BB962C8B-B14F-4D97-AF65-F5344CB8AC3E}">
        <p14:creationId xmlns:p14="http://schemas.microsoft.com/office/powerpoint/2010/main" val="220611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634067" y="228600"/>
            <a:ext cx="5875867"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Gary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DeMar</a:t>
            </a:r>
            <a:b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1800" i="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End Times Fiction: A Biblical Consideration of the Left Behind Theology</a:t>
            </a:r>
            <a:r>
              <a:rPr 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TN: Nelson, 2001), 19.</a:t>
            </a:r>
          </a:p>
        </p:txBody>
      </p:sp>
      <p:sp>
        <p:nvSpPr>
          <p:cNvPr id="29699" name="Rectangle 3"/>
          <p:cNvSpPr>
            <a:spLocks noGrp="1" noChangeArrowheads="1"/>
          </p:cNvSpPr>
          <p:nvPr>
            <p:ph type="body" idx="1"/>
          </p:nvPr>
        </p:nvSpPr>
        <p:spPr>
          <a:xfrm>
            <a:off x="0" y="1828800"/>
            <a:ext cx="9144000" cy="3810000"/>
          </a:xfrm>
        </p:spPr>
        <p:txBody>
          <a:bodyPr/>
          <a:lstStyle/>
          <a:p>
            <a:pPr marL="0" indent="0" algn="just" eaLnBrk="1" hangingPunct="1">
              <a:lnSpc>
                <a:spcPct val="90000"/>
              </a:lnSpc>
              <a:buNone/>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doctrine was not discovered until the nineteenth century. All attempts to find a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Rapture any earlier than around 1830 do not hold up to historical scrutiny…If it took nearly nineteen-hundred years to discover the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Rapture, why didn’t it take that long to discover the many other doctrines that Christians believed and confessed…?</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846666" cy="109728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1600201"/>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Paul wrote 1 Thessalonians people were worried that when Jesus returned, those who were dead would stay dead and miss out on the ‘new day.’ Some people have taken the verses that followed literally, but the problem is that that is not what this verse is about. Paul is awfully good at mixed metaphors. When Jesus comes back, it’s not to snatch people away from earth but rather to transform earth with the life of Heaven and to transform us as well. He doesn’t come back to take us away, but to heal the world and to heal and transform his people."</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0179" name="TextBox 3"/>
          <p:cNvSpPr txBox="1">
            <a:spLocks noChangeArrowheads="1"/>
          </p:cNvSpPr>
          <p:nvPr/>
        </p:nvSpPr>
        <p:spPr bwMode="auto">
          <a:xfrm>
            <a:off x="690328" y="231338"/>
            <a:ext cx="7763345"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spcAft>
                <a:spcPts val="600"/>
              </a:spcAft>
              <a:buClrTx/>
              <a:buSzTx/>
              <a:buNone/>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NT Wright</a:t>
            </a:r>
          </a:p>
          <a:p>
            <a:pPr algn="ctr" eaLnBrk="1" hangingPunct="1">
              <a:spcBef>
                <a:spcPct val="0"/>
              </a:spcBef>
              <a:buClrTx/>
              <a:buSzTx/>
              <a:buNone/>
            </a:pP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“NT Wright Claims 'The Rapture' Does Not Appear Anywhere in Scripture, in New Podcast from Premier,” online: https://www.premier.org.uk/News/UK/NT-Wright-claims-the-rapture-does-not-appear-anywhere-in-scripture-in-new-podcast-from-Premier, November 15 2018, accessed 19 November 2018.</a:t>
            </a:r>
          </a:p>
        </p:txBody>
      </p:sp>
      <p:pic>
        <p:nvPicPr>
          <p:cNvPr id="2" name="Picture 1">
            <a:extLst>
              <a:ext uri="{FF2B5EF4-FFF2-40B4-BE49-F238E27FC236}">
                <a16:creationId xmlns:a16="http://schemas.microsoft.com/office/drawing/2014/main" id="{A4662D5B-1D48-4511-988C-DA5D1E3F85C1}"/>
              </a:ext>
            </a:extLst>
          </p:cNvPr>
          <p:cNvPicPr>
            <a:picLocks noChangeAspect="1"/>
          </p:cNvPicPr>
          <p:nvPr/>
        </p:nvPicPr>
        <p:blipFill>
          <a:blip r:embed="rId2"/>
          <a:stretch>
            <a:fillRect/>
          </a:stretch>
        </p:blipFill>
        <p:spPr>
          <a:xfrm>
            <a:off x="76200" y="76200"/>
            <a:ext cx="822960" cy="822960"/>
          </a:xfrm>
          <a:prstGeom prst="rect">
            <a:avLst/>
          </a:prstGeom>
        </p:spPr>
      </p:pic>
    </p:spTree>
    <p:extLst>
      <p:ext uri="{BB962C8B-B14F-4D97-AF65-F5344CB8AC3E}">
        <p14:creationId xmlns:p14="http://schemas.microsoft.com/office/powerpoint/2010/main" val="4283632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0" y="1597222"/>
            <a:ext cx="9144000" cy="4593565"/>
          </a:xfrm>
          <a:prstGeom prst="rect">
            <a:avLst/>
          </a:prstGeom>
        </p:spPr>
        <p:txBody>
          <a:bodyPr wrap="square">
            <a:spAutoFit/>
          </a:bodyPr>
          <a:lstStyle/>
          <a:p>
            <a:pPr algn="just">
              <a:spcBef>
                <a:spcPts val="0"/>
              </a:spcBef>
              <a:spcAft>
                <a:spcPts val="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Caller</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“What I am trying to understand is where do they get the teaching that the Church will be raptured out and will not have to go through Tribulation? Where is that found at?”</a:t>
            </a:r>
          </a:p>
          <a:p>
            <a:pPr algn="just">
              <a:lnSpc>
                <a:spcPts val="1500"/>
              </a:lnSpc>
              <a:spcBef>
                <a:spcPts val="0"/>
              </a:spcBef>
              <a:spcAft>
                <a:spcPts val="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algn="just">
              <a:spcBef>
                <a:spcPts val="0"/>
              </a:spcBef>
              <a:spcAft>
                <a:spcPts val="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Hank Hanegraaff</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”It’s not found. That’s the whole point. The point is it’s something that is imposed on the Scripture. The notion is a very new notion in Church history; it is a 19th Century notion that was popularized by John Nelson Darby. And it comes with the presupposition that God has two distinct people; and therefore He has two distinct plans for the two distinct people...”</a:t>
            </a:r>
          </a:p>
        </p:txBody>
      </p:sp>
      <p:sp>
        <p:nvSpPr>
          <p:cNvPr id="6" name="Rectangle 5">
            <a:extLst>
              <a:ext uri="{FF2B5EF4-FFF2-40B4-BE49-F238E27FC236}">
                <a16:creationId xmlns:a16="http://schemas.microsoft.com/office/drawing/2014/main" id="{3133BA36-E544-4314-993D-515E95F8A1D2}"/>
              </a:ext>
            </a:extLst>
          </p:cNvPr>
          <p:cNvSpPr/>
          <p:nvPr/>
        </p:nvSpPr>
        <p:spPr>
          <a:xfrm>
            <a:off x="942975" y="228601"/>
            <a:ext cx="7258050" cy="1154162"/>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Hank Hanegraaff</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 Markell on the Mockery of Bible Prophecy,” online: http://christinprophecy.org/sermons/jan-markell-on-the-mockery-of-bible-prophecy/, October 14 2018, accessed 19 November 2018.</a:t>
            </a:r>
          </a:p>
        </p:txBody>
      </p:sp>
      <p:pic>
        <p:nvPicPr>
          <p:cNvPr id="2" name="Picture 1">
            <a:extLst>
              <a:ext uri="{FF2B5EF4-FFF2-40B4-BE49-F238E27FC236}">
                <a16:creationId xmlns:a16="http://schemas.microsoft.com/office/drawing/2014/main" id="{3617225B-880E-457D-936E-3E063421EB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1" y="76200"/>
            <a:ext cx="1008932" cy="822960"/>
          </a:xfrm>
          <a:prstGeom prst="rect">
            <a:avLst/>
          </a:prstGeom>
        </p:spPr>
      </p:pic>
    </p:spTree>
    <p:extLst>
      <p:ext uri="{BB962C8B-B14F-4D97-AF65-F5344CB8AC3E}">
        <p14:creationId xmlns:p14="http://schemas.microsoft.com/office/powerpoint/2010/main" val="2265377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1" y="1488043"/>
            <a:ext cx="9144000" cy="5293757"/>
          </a:xfrm>
          <a:prstGeom prst="rect">
            <a:avLst/>
          </a:prstGeom>
        </p:spPr>
        <p:txBody>
          <a:bodyPr wrap="square">
            <a:spAutoFit/>
          </a:bodyPr>
          <a:lstStyle/>
          <a:p>
            <a:pPr algn="just">
              <a:spcBef>
                <a:spcPts val="0"/>
              </a:spcBef>
              <a:spcAft>
                <a:spcPts val="0"/>
              </a:spcAft>
            </a:pPr>
            <a:r>
              <a:rPr lang="en-US" sz="2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Hank Hanegraaff:</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has two distinct phases of the Second Coming, and two distinct destinies. This however, is an imposition on Scripture because the truth of it is God has only, always had one chosen people. One covenant community. Beautifully connected by the cross and illustrated by a cultivated olive tree in Paul’s letter to the Romans. So, the point here is that all those who are followers of Jesus Christ are the one chosen people. And this is prior to the cross as well because all that looked forward to Christ prior to the cross are God’s covenant chosen people. And the covenant chosen people are made up of people from every tongue, and language and nation and people. You are not a son of Abraham because of some genealogical construction. You are a son of Abraham because you believe in the God of Abraham.”</a:t>
            </a:r>
          </a:p>
        </p:txBody>
      </p:sp>
      <p:pic>
        <p:nvPicPr>
          <p:cNvPr id="5" name="Picture 4">
            <a:extLst>
              <a:ext uri="{FF2B5EF4-FFF2-40B4-BE49-F238E27FC236}">
                <a16:creationId xmlns:a16="http://schemas.microsoft.com/office/drawing/2014/main" id="{C0AEED6F-0AF9-4810-9A18-BC4A4B1393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1" y="76200"/>
            <a:ext cx="1008932" cy="822960"/>
          </a:xfrm>
          <a:prstGeom prst="rect">
            <a:avLst/>
          </a:prstGeom>
        </p:spPr>
      </p:pic>
      <p:sp>
        <p:nvSpPr>
          <p:cNvPr id="6" name="Rectangle 5">
            <a:extLst>
              <a:ext uri="{FF2B5EF4-FFF2-40B4-BE49-F238E27FC236}">
                <a16:creationId xmlns:a16="http://schemas.microsoft.com/office/drawing/2014/main" id="{F0E7F928-4F79-4E43-A5D0-22DB8D61861A}"/>
              </a:ext>
            </a:extLst>
          </p:cNvPr>
          <p:cNvSpPr/>
          <p:nvPr/>
        </p:nvSpPr>
        <p:spPr>
          <a:xfrm>
            <a:off x="904875" y="228601"/>
            <a:ext cx="7334250" cy="1154162"/>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Hank Hanegraaff</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 Markell on the Mockery of Bible Prophecy,” online: http://christinprophecy.org/sermons/jan-markell-on-the-mockery-of-bible-prophecy/, October 14 2018, accessed 19 November 2018.</a:t>
            </a:r>
          </a:p>
        </p:txBody>
      </p:sp>
    </p:spTree>
    <p:extLst>
      <p:ext uri="{BB962C8B-B14F-4D97-AF65-F5344CB8AC3E}">
        <p14:creationId xmlns:p14="http://schemas.microsoft.com/office/powerpoint/2010/main" val="906708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0" y="1572603"/>
            <a:ext cx="9144000" cy="4832092"/>
          </a:xfrm>
          <a:prstGeom prst="rect">
            <a:avLst/>
          </a:prstGeom>
        </p:spPr>
        <p:txBody>
          <a:bodyPr wrap="square">
            <a:spAutoFit/>
          </a:bodyPr>
          <a:lstStyle/>
          <a:p>
            <a:pPr algn="just">
              <a:spcBef>
                <a:spcPts val="0"/>
              </a:spcBef>
              <a:spcAft>
                <a:spcPts val="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if the end of the world really isn’t as so many have portrayed it? What if the Church is not Raptured to heaven before the Great Tribulation as many are teaching? What if the Church has been left ill-prepared to face the Antichrist and the Mark of the Beast? What if Tim LaHaye’s claim that if the Pre-Tribulation Rapture is false then the Blessed Hope will become the blasted hope, actually comes true for millions of Pretribulationists? What if millions who have been led astray by the Pre-Trib teaching become part of the great falling away that Jesus warned would take place at that time? Left behind, or led astray? The issue of the Pre-Tribulational versus . . .</a:t>
            </a:r>
          </a:p>
        </p:txBody>
      </p:sp>
      <p:sp>
        <p:nvSpPr>
          <p:cNvPr id="6" name="Rectangle 5">
            <a:extLst>
              <a:ext uri="{FF2B5EF4-FFF2-40B4-BE49-F238E27FC236}">
                <a16:creationId xmlns:a16="http://schemas.microsoft.com/office/drawing/2014/main" id="{789E42BB-BA03-4B88-BEC9-9BC3E8E1B532}"/>
              </a:ext>
            </a:extLst>
          </p:cNvPr>
          <p:cNvSpPr/>
          <p:nvPr/>
        </p:nvSpPr>
        <p:spPr>
          <a:xfrm>
            <a:off x="942975" y="228601"/>
            <a:ext cx="7258050" cy="1154162"/>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Joel Richardson</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 Markell on the Mockery of Bible Prophecy,” online: http://christinprophecy.org/sermons/jan-markell-on-the-mockery-of-bible-prophecy/, October 14 2018, accessed 19 November 2018.</a:t>
            </a:r>
          </a:p>
        </p:txBody>
      </p:sp>
      <p:pic>
        <p:nvPicPr>
          <p:cNvPr id="2" name="Picture 1">
            <a:extLst>
              <a:ext uri="{FF2B5EF4-FFF2-40B4-BE49-F238E27FC236}">
                <a16:creationId xmlns:a16="http://schemas.microsoft.com/office/drawing/2014/main" id="{E791383F-9016-4AFF-ACDB-1AFDEBEA43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769" y="76200"/>
            <a:ext cx="695231" cy="822960"/>
          </a:xfrm>
          <a:prstGeom prst="rect">
            <a:avLst/>
          </a:prstGeom>
        </p:spPr>
      </p:pic>
    </p:spTree>
    <p:extLst>
      <p:ext uri="{BB962C8B-B14F-4D97-AF65-F5344CB8AC3E}">
        <p14:creationId xmlns:p14="http://schemas.microsoft.com/office/powerpoint/2010/main" val="4093584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0" y="1572603"/>
            <a:ext cx="9144000" cy="2677656"/>
          </a:xfrm>
          <a:prstGeom prst="rect">
            <a:avLst/>
          </a:prstGeom>
        </p:spPr>
        <p:txBody>
          <a:bodyPr wrap="square">
            <a:spAutoFit/>
          </a:bodyPr>
          <a:lstStyle/>
          <a:p>
            <a:pPr algn="just">
              <a:spcBef>
                <a:spcPts val="0"/>
              </a:spcBef>
              <a:spcAft>
                <a:spcPts val="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.versus the Post-Tribulational Rapture is one of the premier pastoral issues of our day. If you are a pastor that is not preparing your people to face potentially the Antichrist in the Great Tribulation in this hour simply because your denomination teaches it or whatever, personally I think you’re failing in your role as a shepherd and a pastor.”</a:t>
            </a:r>
          </a:p>
        </p:txBody>
      </p:sp>
      <p:sp>
        <p:nvSpPr>
          <p:cNvPr id="6" name="Rectangle 5">
            <a:extLst>
              <a:ext uri="{FF2B5EF4-FFF2-40B4-BE49-F238E27FC236}">
                <a16:creationId xmlns:a16="http://schemas.microsoft.com/office/drawing/2014/main" id="{789E42BB-BA03-4B88-BEC9-9BC3E8E1B532}"/>
              </a:ext>
            </a:extLst>
          </p:cNvPr>
          <p:cNvSpPr/>
          <p:nvPr/>
        </p:nvSpPr>
        <p:spPr>
          <a:xfrm>
            <a:off x="942975" y="228601"/>
            <a:ext cx="7258050" cy="1154162"/>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Joel Richardson</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 Markell on the Mockery of Bible Prophecy,” online: http://christinprophecy.org/sermons/jan-markell-on-the-mockery-of-bible-prophecy/, October 14 2018, accessed 19 November 2018.</a:t>
            </a:r>
          </a:p>
        </p:txBody>
      </p:sp>
      <p:pic>
        <p:nvPicPr>
          <p:cNvPr id="2" name="Picture 1">
            <a:extLst>
              <a:ext uri="{FF2B5EF4-FFF2-40B4-BE49-F238E27FC236}">
                <a16:creationId xmlns:a16="http://schemas.microsoft.com/office/drawing/2014/main" id="{E791383F-9016-4AFF-ACDB-1AFDEBEA43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769" y="76200"/>
            <a:ext cx="695231" cy="822960"/>
          </a:xfrm>
          <a:prstGeom prst="rect">
            <a:avLst/>
          </a:prstGeom>
        </p:spPr>
      </p:pic>
    </p:spTree>
    <p:extLst>
      <p:ext uri="{BB962C8B-B14F-4D97-AF65-F5344CB8AC3E}">
        <p14:creationId xmlns:p14="http://schemas.microsoft.com/office/powerpoint/2010/main" val="2258527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0" y="1593830"/>
            <a:ext cx="91440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Evangelical Christian movement in America latched on to a 19th Century concept that was hatched by someone called John Nelson Darby, who said that Jesus could not come back until Israel had been restored as a nation, populated by Jews, with Jerusalem as its capital. This is not traditional Christian teaching in the Protestant Church. This was not a concern of Martin Luther or any Roman Catholic, or the Greek Orthodox or anyone else. When I was a kid, my parents had their ministry L’Abri. We had a number of Christian leaders come by. One of them, Hal Lindsey, had written a book called ‘The Late Great Planet Earth’ in which he predicted the end times . . .</a:t>
            </a:r>
          </a:p>
        </p:txBody>
      </p:sp>
      <p:sp>
        <p:nvSpPr>
          <p:cNvPr id="6" name="Rectangle 5">
            <a:extLst>
              <a:ext uri="{FF2B5EF4-FFF2-40B4-BE49-F238E27FC236}">
                <a16:creationId xmlns:a16="http://schemas.microsoft.com/office/drawing/2014/main" id="{689B8CC3-2C3C-45DB-8534-B0D10B4160DE}"/>
              </a:ext>
            </a:extLst>
          </p:cNvPr>
          <p:cNvSpPr/>
          <p:nvPr/>
        </p:nvSpPr>
        <p:spPr>
          <a:xfrm>
            <a:off x="942975" y="228601"/>
            <a:ext cx="7258050" cy="1154162"/>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Frank Schaeffer</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 Markell on the Mockery of Bible Prophecy,” online: http://christinprophecy.org/sermons/jan-markell-on-the-mockery-of-bible-prophecy/, October 14 2018, accessed 19 November 2018.</a:t>
            </a:r>
          </a:p>
        </p:txBody>
      </p:sp>
      <p:pic>
        <p:nvPicPr>
          <p:cNvPr id="7" name="Picture 6">
            <a:extLst>
              <a:ext uri="{FF2B5EF4-FFF2-40B4-BE49-F238E27FC236}">
                <a16:creationId xmlns:a16="http://schemas.microsoft.com/office/drawing/2014/main" id="{CE12A9A0-A88B-47DB-8BFA-8938B56D57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809" y="91440"/>
            <a:ext cx="676191" cy="822960"/>
          </a:xfrm>
          <a:prstGeom prst="rect">
            <a:avLst/>
          </a:prstGeom>
        </p:spPr>
      </p:pic>
    </p:spTree>
    <p:extLst>
      <p:ext uri="{BB962C8B-B14F-4D97-AF65-F5344CB8AC3E}">
        <p14:creationId xmlns:p14="http://schemas.microsoft.com/office/powerpoint/2010/main" val="1944498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0" y="1593830"/>
            <a:ext cx="91440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coming in 1980s. He said it is now possible because Israel has been restored. And then others came back and said, ‘No, no, Jesus can’t come back yet because Jerusalem is not restored.’ Fast forward to the 16 books and 4 films that you had that came out of the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Left Behind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series written by a friend of mine Jerry Jenkins, and his sidekick co-author Tim LaHaye, that (sic) wrote it with him. And you’ve got 60 million copies sold that essentially are total fiction. 'I am going to give you an analogy, this is as if the Twilight Zone had been taken as gospel by some religious group and they were going back through old episodes and basing an entire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cultic kind of religion</a:t>
            </a:r>
            <a:r>
              <a:rPr lang="en-US" sz="28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it.”</a:t>
            </a:r>
          </a:p>
        </p:txBody>
      </p:sp>
      <p:sp>
        <p:nvSpPr>
          <p:cNvPr id="5" name="Rectangle 4">
            <a:extLst>
              <a:ext uri="{FF2B5EF4-FFF2-40B4-BE49-F238E27FC236}">
                <a16:creationId xmlns:a16="http://schemas.microsoft.com/office/drawing/2014/main" id="{9879A32E-50EF-40DD-9BFE-70B72A7D57BE}"/>
              </a:ext>
            </a:extLst>
          </p:cNvPr>
          <p:cNvSpPr/>
          <p:nvPr/>
        </p:nvSpPr>
        <p:spPr>
          <a:xfrm>
            <a:off x="942975" y="228601"/>
            <a:ext cx="7258050" cy="1154162"/>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Frank Schaeffer</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 Markell on the Mockery of Bible Prophecy,” online: http://christinprophecy.org/sermons/jan-markell-on-the-mockery-of-bible-prophecy/, October 14 2018, accessed 19 November 2018.</a:t>
            </a:r>
          </a:p>
        </p:txBody>
      </p:sp>
      <p:pic>
        <p:nvPicPr>
          <p:cNvPr id="7" name="Picture 6">
            <a:extLst>
              <a:ext uri="{FF2B5EF4-FFF2-40B4-BE49-F238E27FC236}">
                <a16:creationId xmlns:a16="http://schemas.microsoft.com/office/drawing/2014/main" id="{E9010285-593E-4578-AD88-B4622EF923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809" y="91440"/>
            <a:ext cx="676191" cy="822960"/>
          </a:xfrm>
          <a:prstGeom prst="rect">
            <a:avLst/>
          </a:prstGeom>
        </p:spPr>
      </p:pic>
    </p:spTree>
    <p:extLst>
      <p:ext uri="{BB962C8B-B14F-4D97-AF65-F5344CB8AC3E}">
        <p14:creationId xmlns:p14="http://schemas.microsoft.com/office/powerpoint/2010/main" val="2136459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285232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313113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10332" y="1828800"/>
            <a:ext cx="9144000" cy="4524315"/>
          </a:xfrm>
          <a:prstGeom prst="rect">
            <a:avLst/>
          </a:prstGeom>
        </p:spPr>
        <p:txBody>
          <a:bodyPr wrap="square">
            <a:spAutoFit/>
          </a:bodyPr>
          <a:lstStyle/>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“Prior to the nineteenth century, all Christians, futurists included, believed that a commonsense reading of Scripture inevitability led to the conclusion that the second coming / bodily return of Christ and the rapture / resurrection of believers are simultaneous events... Dispensationalism was first conceived by John Nelson Darby in the nineteenth century and popularized by prophecy pundits such as Hal Lindsey and Tim LaHaye in the twentieth century.”</a:t>
            </a:r>
          </a:p>
        </p:txBody>
      </p:sp>
      <p:sp>
        <p:nvSpPr>
          <p:cNvPr id="6" name="Rectangle 5">
            <a:extLst>
              <a:ext uri="{FF2B5EF4-FFF2-40B4-BE49-F238E27FC236}">
                <a16:creationId xmlns:a16="http://schemas.microsoft.com/office/drawing/2014/main" id="{3133BA36-E544-4314-993D-515E95F8A1D2}"/>
              </a:ext>
            </a:extLst>
          </p:cNvPr>
          <p:cNvSpPr/>
          <p:nvPr/>
        </p:nvSpPr>
        <p:spPr>
          <a:xfrm>
            <a:off x="1095375" y="228600"/>
            <a:ext cx="6953250" cy="1277273"/>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Hank Hanegraaff</a:t>
            </a:r>
          </a:p>
          <a:p>
            <a:pPr lvl="0"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Apocalypse Code: Find Out What the Bible Really Says About the End Times and Why It Matters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TN: Nelson, 2007), 17, 272.</a:t>
            </a:r>
            <a:endParaRPr 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617225B-880E-457D-936E-3E063421EB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703" y="79906"/>
            <a:ext cx="853697" cy="696339"/>
          </a:xfrm>
          <a:prstGeom prst="rect">
            <a:avLst/>
          </a:prstGeom>
        </p:spPr>
      </p:pic>
    </p:spTree>
    <p:extLst>
      <p:ext uri="{BB962C8B-B14F-4D97-AF65-F5344CB8AC3E}">
        <p14:creationId xmlns:p14="http://schemas.microsoft.com/office/powerpoint/2010/main" val="3619995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 is a New Doctrine?</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Four Logical Fallacies</a:t>
            </a:r>
          </a:p>
        </p:txBody>
      </p:sp>
      <p:sp>
        <p:nvSpPr>
          <p:cNvPr id="17411" name="Rectangle 3"/>
          <p:cNvSpPr>
            <a:spLocks noGrp="1" noChangeArrowheads="1"/>
          </p:cNvSpPr>
          <p:nvPr>
            <p:ph idx="1"/>
          </p:nvPr>
        </p:nvSpPr>
        <p:spPr>
          <a:xfrm>
            <a:off x="2276475" y="1600200"/>
            <a:ext cx="4591050" cy="2895600"/>
          </a:xfrm>
        </p:spPr>
        <p:txBody>
          <a:bodyPr/>
          <a:lstStyle/>
          <a:p>
            <a:pPr marL="514350" indent="-514350" eaLnBrk="1" hangingPunct="1">
              <a:spcBef>
                <a:spcPts val="0"/>
              </a:spcBef>
              <a:spcAft>
                <a:spcPts val="3600"/>
              </a:spcAft>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Recency fallacy</a:t>
            </a:r>
          </a:p>
          <a:p>
            <a:pPr marL="514350" indent="-514350" eaLnBrk="1" hangingPunct="1">
              <a:spcBef>
                <a:spcPts val="0"/>
              </a:spcBef>
              <a:spcAft>
                <a:spcPts val="3600"/>
              </a:spcAft>
              <a:buFont typeface="+mj-lt"/>
              <a:buAutoNum type="arabicPeriod"/>
              <a:defRPr/>
            </a:pP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Ad-populum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fallacy   </a:t>
            </a:r>
          </a:p>
          <a:p>
            <a:pPr marL="514350" indent="-514350" eaLnBrk="1" hangingPunct="1">
              <a:spcBef>
                <a:spcPts val="0"/>
              </a:spcBef>
              <a:spcAft>
                <a:spcPts val="3600"/>
              </a:spcAft>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Genetic fallacy</a:t>
            </a:r>
          </a:p>
          <a:p>
            <a:pPr marL="514350" indent="-514350" eaLnBrk="1" hangingPunct="1">
              <a:spcBef>
                <a:spcPts val="0"/>
              </a:spcBef>
              <a:spcAft>
                <a:spcPts val="3600"/>
              </a:spcAft>
              <a:buFont typeface="+mj-lt"/>
              <a:buAutoNum type="arabicPeriod"/>
              <a:defRPr/>
            </a:pP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Ad-hominem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fallacy</a:t>
            </a:r>
          </a:p>
          <a:p>
            <a:pPr marL="514350" indent="-514350" eaLnBrk="1" hangingPunct="1">
              <a:spcBef>
                <a:spcPts val="0"/>
              </a:spcBef>
              <a:spcAft>
                <a:spcPts val="3600"/>
              </a:spcAft>
              <a:buFont typeface="+mj-lt"/>
              <a:buAutoNum type="arabicPeriod"/>
              <a:defRPr/>
            </a:pP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9A9FAE-F626-46EB-B22A-66A9CF6CD1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59200" y="5410200"/>
            <a:ext cx="1625600" cy="1219200"/>
          </a:xfrm>
          <a:prstGeom prst="rect">
            <a:avLst/>
          </a:prstGeom>
        </p:spPr>
      </p:pic>
    </p:spTree>
    <p:extLst>
      <p:ext uri="{BB962C8B-B14F-4D97-AF65-F5344CB8AC3E}">
        <p14:creationId xmlns:p14="http://schemas.microsoft.com/office/powerpoint/2010/main" val="2371799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 a Traditional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Doctrine Now Being Recovered</a:t>
            </a:r>
          </a:p>
        </p:txBody>
      </p:sp>
      <p:sp>
        <p:nvSpPr>
          <p:cNvPr id="17411" name="Rectangle 3"/>
          <p:cNvSpPr>
            <a:spLocks noGrp="1" noChangeArrowheads="1"/>
          </p:cNvSpPr>
          <p:nvPr>
            <p:ph idx="1"/>
          </p:nvPr>
        </p:nvSpPr>
        <p:spPr>
          <a:xfrm>
            <a:off x="590550" y="1600200"/>
            <a:ext cx="7962900" cy="3429000"/>
          </a:xfrm>
        </p:spPr>
        <p:txBody>
          <a:bodyPr/>
          <a:lstStyle/>
          <a:p>
            <a:pPr marL="457200" indent="-457200" eaLnBrk="1" hangingPunct="1">
              <a:spcBef>
                <a:spcPts val="0"/>
              </a:spcBef>
              <a:spcAft>
                <a:spcPts val="2400"/>
              </a:spcAft>
              <a:defRPr/>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Sola scriptura</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Negative influence of Augustine and Origen </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Pseudo Ephraem (4</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century A.D.)</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illumination</a:t>
            </a:r>
          </a:p>
          <a:p>
            <a:pPr marL="457200" indent="-457200" eaLnBrk="1" hangingPunct="1">
              <a:spcBef>
                <a:spcPts val="0"/>
              </a:spcBef>
              <a:spcAft>
                <a:spcPts val="3600"/>
              </a:spcAft>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9A9FAE-F626-46EB-B22A-66A9CF6CD1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2800" y="4724400"/>
            <a:ext cx="2438400" cy="1828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 a Traditional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Doctrine Now Being Recovered</a:t>
            </a:r>
          </a:p>
        </p:txBody>
      </p:sp>
      <p:sp>
        <p:nvSpPr>
          <p:cNvPr id="17411" name="Rectangle 3"/>
          <p:cNvSpPr>
            <a:spLocks noGrp="1" noChangeArrowheads="1"/>
          </p:cNvSpPr>
          <p:nvPr>
            <p:ph idx="1"/>
          </p:nvPr>
        </p:nvSpPr>
        <p:spPr>
          <a:xfrm>
            <a:off x="590550" y="1600200"/>
            <a:ext cx="7962900" cy="3429000"/>
          </a:xfrm>
        </p:spPr>
        <p:txBody>
          <a:bodyPr/>
          <a:lstStyle/>
          <a:p>
            <a:pPr marL="457200" indent="-457200" eaLnBrk="1" hangingPunct="1">
              <a:spcBef>
                <a:spcPts val="0"/>
              </a:spcBef>
              <a:spcAft>
                <a:spcPts val="2400"/>
              </a:spcAft>
              <a:defRPr/>
            </a:pP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Sola scriptura</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Negative influence of Augustine and Origen </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Pseudo Ephraem (4</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century A.D.)</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illumination</a:t>
            </a:r>
          </a:p>
          <a:p>
            <a:pPr marL="457200" indent="-457200" eaLnBrk="1" hangingPunct="1">
              <a:spcBef>
                <a:spcPts val="0"/>
              </a:spcBef>
              <a:spcAft>
                <a:spcPts val="3600"/>
              </a:spcAft>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9A9FAE-F626-46EB-B22A-66A9CF6CD1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2800" y="4724400"/>
            <a:ext cx="2438400" cy="1828800"/>
          </a:xfrm>
          <a:prstGeom prst="rect">
            <a:avLst/>
          </a:prstGeom>
        </p:spPr>
      </p:pic>
    </p:spTree>
    <p:extLst>
      <p:ext uri="{BB962C8B-B14F-4D97-AF65-F5344CB8AC3E}">
        <p14:creationId xmlns:p14="http://schemas.microsoft.com/office/powerpoint/2010/main" val="642856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BEC488-ED50-48D4-A398-15D9BDFCD14A}"/>
              </a:ext>
            </a:extLst>
          </p:cNvPr>
          <p:cNvPicPr>
            <a:picLocks noChangeAspect="1"/>
          </p:cNvPicPr>
          <p:nvPr/>
        </p:nvPicPr>
        <p:blipFill>
          <a:blip r:embed="rId2"/>
          <a:stretch>
            <a:fillRect/>
          </a:stretch>
        </p:blipFill>
        <p:spPr>
          <a:xfrm>
            <a:off x="0" y="0"/>
            <a:ext cx="9144000" cy="6857999"/>
          </a:xfrm>
          <a:prstGeom prst="rect">
            <a:avLst/>
          </a:prstGeom>
        </p:spPr>
      </p:pic>
      <p:sp>
        <p:nvSpPr>
          <p:cNvPr id="7" name="Rectangle 3"/>
          <p:cNvSpPr>
            <a:spLocks noGrp="1" noChangeArrowheads="1"/>
          </p:cNvSpPr>
          <p:nvPr>
            <p:ph sz="half" idx="2"/>
          </p:nvPr>
        </p:nvSpPr>
        <p:spPr>
          <a:xfrm>
            <a:off x="0" y="0"/>
            <a:ext cx="9144000" cy="5105400"/>
          </a:xfrm>
          <a:noFill/>
          <a:ln w="28575">
            <a:noFill/>
          </a:ln>
        </p:spPr>
        <p:txBody>
          <a:bodyPr/>
          <a:lstStyle/>
          <a:p>
            <a:pPr marL="0" indent="0" algn="ctr" eaLnBrk="1" hangingPunct="1">
              <a:spcBef>
                <a:spcPct val="0"/>
              </a:spcBef>
              <a:spcAft>
                <a:spcPts val="1200"/>
              </a:spcAft>
              <a:buNone/>
              <a:defRPr/>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Acts 20:29-31</a:t>
            </a:r>
          </a:p>
          <a:p>
            <a:pPr marL="0" indent="0" algn="just">
              <a:spcBef>
                <a:spcPts val="0"/>
              </a:spcBef>
              <a:buNone/>
            </a:pPr>
            <a:r>
              <a:rPr lang="en-US" sz="3400" baseline="30000" dirty="0">
                <a:effectLst/>
                <a:latin typeface="Calibri" panose="020F0502020204030204" pitchFamily="34" charset="0"/>
                <a:cs typeface="Calibri" panose="020F0502020204030204" pitchFamily="34" charset="0"/>
              </a:rPr>
              <a:t>29</a:t>
            </a:r>
            <a:r>
              <a:rPr lang="en-US" sz="3400" dirty="0">
                <a:effectLst/>
                <a:latin typeface="Calibri" panose="020F0502020204030204" pitchFamily="34" charset="0"/>
                <a:cs typeface="Calibri" panose="020F0502020204030204" pitchFamily="34" charset="0"/>
              </a:rPr>
              <a:t> “I know that after my departure savage wolves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will come in among you</a:t>
            </a:r>
            <a:r>
              <a:rPr lang="en-US" sz="3400" dirty="0">
                <a:effectLst/>
                <a:latin typeface="Calibri" panose="020F0502020204030204" pitchFamily="34" charset="0"/>
                <a:cs typeface="Calibri" panose="020F0502020204030204" pitchFamily="34" charset="0"/>
              </a:rPr>
              <a:t>, not sparing the flock; </a:t>
            </a:r>
            <a:r>
              <a:rPr lang="en-US" sz="3400" baseline="30000" dirty="0">
                <a:effectLst/>
                <a:latin typeface="Calibri" panose="020F0502020204030204" pitchFamily="34" charset="0"/>
                <a:cs typeface="Calibri" panose="020F0502020204030204" pitchFamily="34" charset="0"/>
              </a:rPr>
              <a:t>30</a:t>
            </a:r>
            <a:r>
              <a:rPr lang="en-US" sz="3400" dirty="0">
                <a:effectLst/>
                <a:latin typeface="Calibri" panose="020F0502020204030204" pitchFamily="34" charset="0"/>
                <a:cs typeface="Calibri" panose="020F0502020204030204" pitchFamily="34" charset="0"/>
              </a:rPr>
              <a:t>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and from among your own selves</a:t>
            </a:r>
            <a:r>
              <a:rPr lang="en-US" sz="3400" dirty="0">
                <a:effectLst/>
                <a:latin typeface="Calibri" panose="020F0502020204030204" pitchFamily="34" charset="0"/>
                <a:cs typeface="Calibri" panose="020F0502020204030204" pitchFamily="34" charset="0"/>
              </a:rPr>
              <a:t> men will arise, speaking perverse things, to draw away the disciples after them. </a:t>
            </a:r>
            <a:r>
              <a:rPr lang="en-US" sz="3400" baseline="30000" dirty="0">
                <a:effectLst/>
                <a:latin typeface="Calibri" panose="020F0502020204030204" pitchFamily="34" charset="0"/>
                <a:cs typeface="Calibri" panose="020F0502020204030204" pitchFamily="34" charset="0"/>
              </a:rPr>
              <a:t>31</a:t>
            </a:r>
            <a:r>
              <a:rPr lang="en-US" sz="3400" dirty="0">
                <a:effectLst/>
                <a:latin typeface="Calibri" panose="020F0502020204030204" pitchFamily="34" charset="0"/>
                <a:cs typeface="Calibri" panose="020F0502020204030204" pitchFamily="34" charset="0"/>
              </a:rPr>
              <a:t> “Therefore be on the alert, remembering that night and day for a period of three years I did not cease to admonish each one with tears. </a:t>
            </a:r>
          </a:p>
        </p:txBody>
      </p:sp>
    </p:spTree>
    <p:extLst>
      <p:ext uri="{BB962C8B-B14F-4D97-AF65-F5344CB8AC3E}">
        <p14:creationId xmlns:p14="http://schemas.microsoft.com/office/powerpoint/2010/main" val="1999616529"/>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3_Az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8881</TotalTime>
  <Words>4161</Words>
  <Application>Microsoft Office PowerPoint</Application>
  <PresentationFormat>On-screen Show (4:3)</PresentationFormat>
  <Paragraphs>192</Paragraphs>
  <Slides>48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48</vt:i4>
      </vt:variant>
    </vt:vector>
  </HeadingPairs>
  <TitlesOfParts>
    <vt:vector size="53" baseType="lpstr">
      <vt:lpstr>Calibri</vt:lpstr>
      <vt:lpstr>Times New Roman</vt:lpstr>
      <vt:lpstr>Wingdings</vt:lpstr>
      <vt:lpstr>Azure</vt:lpstr>
      <vt:lpstr>13_Azure</vt:lpstr>
      <vt:lpstr>PowerPoint Presentation</vt:lpstr>
      <vt:lpstr>What is the Rapture?</vt:lpstr>
      <vt:lpstr>Michael L. Brown &amp; Craig S. Keener Not Afraid of the Antichrist: Why We Don't Believe in a Pre-Tribulation Rapture (Bloomington, MINN: Chosen, 2019), 62.</vt:lpstr>
      <vt:lpstr>Gary DeMar End Times Fiction: A Biblical Consideration of the Left Behind Theology (Nashville, TN: Nelson, 2001), 19.</vt:lpstr>
      <vt:lpstr>PowerPoint Presentation</vt:lpstr>
      <vt:lpstr>“The Rapture” is a New Doctrine? Four Logical Fallacies</vt:lpstr>
      <vt:lpstr>“The Rapture” a Traditional  Doctrine Now Being Recovered</vt:lpstr>
      <vt:lpstr>“The Rapture” a Traditional  Doctrine Now Being Recovered</vt:lpstr>
      <vt:lpstr>PowerPoint Presentation</vt:lpstr>
      <vt:lpstr>“The Rapture” a Traditional  Doctrine Now Being Recovered</vt:lpstr>
      <vt:lpstr>PowerPoint Presentation</vt:lpstr>
      <vt:lpstr>PowerPoint Presentation</vt:lpstr>
      <vt:lpstr>Ante-Nicene Fathers: “Heavenly and Eschatological" Interpretation of John 14:1-4</vt:lpstr>
      <vt:lpstr>Ante-Nicene Fathers: “Heavenly and Eschatological" Interpretation of John 14:1-4</vt:lpstr>
      <vt:lpstr>“The Rapture” a Traditional  Doctrine Now Being Recovered</vt:lpstr>
      <vt:lpstr>Pseudo Ephraem  (4th-6th century A.D.)</vt:lpstr>
      <vt:lpstr>“The Rapture” a Traditional  Doctrine Now Being Recovered</vt:lpstr>
      <vt:lpstr>PowerPoint Presentation</vt:lpstr>
      <vt:lpstr>PowerPoint Presentation</vt:lpstr>
      <vt:lpstr>Sir Isaac Newton (1642–1727)</vt:lpstr>
      <vt:lpstr>History of Doctrine</vt:lpstr>
      <vt:lpstr>PowerPoint Presentation</vt:lpstr>
      <vt:lpstr>PowerPoint Presentation</vt:lpstr>
      <vt:lpstr>What is the Rapture?</vt:lpstr>
      <vt:lpstr>PowerPoint Presentation</vt:lpstr>
      <vt:lpstr>When Will the Rapture Take Place Relative to the Tribulation Period?</vt:lpstr>
      <vt:lpstr>PowerPoint Presentation</vt:lpstr>
      <vt:lpstr>When Will the Rapture Take Place Relative to the Tribulation Period?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When is the Rapture?  7 Arguments Favoring the Pre-Tribulation 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004 - 10 Truths About the Rapture</dc:title>
  <dc:subject>THE RAPTURE</dc:subject>
  <dc:creator>A. Woods</dc:creator>
  <dc:description>Modified by Jim McGowan</dc:description>
  <cp:lastModifiedBy>Jim McGowan</cp:lastModifiedBy>
  <cp:revision>1047</cp:revision>
  <cp:lastPrinted>2020-04-11T14:46:12Z</cp:lastPrinted>
  <dcterms:created xsi:type="dcterms:W3CDTF">2009-03-17T12:21:13Z</dcterms:created>
  <dcterms:modified xsi:type="dcterms:W3CDTF">2020-04-21T22:33:06Z</dcterms:modified>
</cp:coreProperties>
</file>