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9"/>
  </p:notesMasterIdLst>
  <p:handoutMasterIdLst>
    <p:handoutMasterId r:id="rId60"/>
  </p:handoutMasterIdLst>
  <p:sldIdLst>
    <p:sldId id="256" r:id="rId2"/>
    <p:sldId id="5701" r:id="rId3"/>
    <p:sldId id="5725" r:id="rId4"/>
    <p:sldId id="405" r:id="rId5"/>
    <p:sldId id="279" r:id="rId6"/>
    <p:sldId id="6340" r:id="rId7"/>
    <p:sldId id="6352" r:id="rId8"/>
    <p:sldId id="407" r:id="rId9"/>
    <p:sldId id="304" r:id="rId10"/>
    <p:sldId id="326" r:id="rId11"/>
    <p:sldId id="5651" r:id="rId12"/>
    <p:sldId id="328" r:id="rId13"/>
    <p:sldId id="5652" r:id="rId14"/>
    <p:sldId id="330" r:id="rId15"/>
    <p:sldId id="5653" r:id="rId16"/>
    <p:sldId id="332" r:id="rId17"/>
    <p:sldId id="5655" r:id="rId18"/>
    <p:sldId id="334" r:id="rId19"/>
    <p:sldId id="5656" r:id="rId20"/>
    <p:sldId id="341" r:id="rId21"/>
    <p:sldId id="342" r:id="rId22"/>
    <p:sldId id="6472" r:id="rId23"/>
    <p:sldId id="5657" r:id="rId24"/>
    <p:sldId id="344" r:id="rId25"/>
    <p:sldId id="6477" r:id="rId26"/>
    <p:sldId id="6476" r:id="rId27"/>
    <p:sldId id="6305" r:id="rId28"/>
    <p:sldId id="6306" r:id="rId29"/>
    <p:sldId id="6307" r:id="rId30"/>
    <p:sldId id="6308" r:id="rId31"/>
    <p:sldId id="345" r:id="rId32"/>
    <p:sldId id="346" r:id="rId33"/>
    <p:sldId id="6515" r:id="rId34"/>
    <p:sldId id="6516" r:id="rId35"/>
    <p:sldId id="5658" r:id="rId36"/>
    <p:sldId id="348" r:id="rId37"/>
    <p:sldId id="384" r:id="rId38"/>
    <p:sldId id="6489" r:id="rId39"/>
    <p:sldId id="6478" r:id="rId40"/>
    <p:sldId id="3968" r:id="rId41"/>
    <p:sldId id="3822" r:id="rId42"/>
    <p:sldId id="6479" r:id="rId43"/>
    <p:sldId id="6291" r:id="rId44"/>
    <p:sldId id="5662" r:id="rId45"/>
    <p:sldId id="5663" r:id="rId46"/>
    <p:sldId id="351" r:id="rId47"/>
    <p:sldId id="5572" r:id="rId48"/>
    <p:sldId id="6465" r:id="rId49"/>
    <p:sldId id="1072" r:id="rId50"/>
    <p:sldId id="6480" r:id="rId51"/>
    <p:sldId id="6481" r:id="rId52"/>
    <p:sldId id="6482" r:id="rId53"/>
    <p:sldId id="6486" r:id="rId54"/>
    <p:sldId id="6483" r:id="rId55"/>
    <p:sldId id="6484" r:id="rId56"/>
    <p:sldId id="5602" r:id="rId57"/>
    <p:sldId id="6409" r:id="rId5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5" autoAdjust="0"/>
    <p:restoredTop sz="96327" autoAdjust="0"/>
  </p:normalViewPr>
  <p:slideViewPr>
    <p:cSldViewPr>
      <p:cViewPr varScale="1">
        <p:scale>
          <a:sx n="57" d="100"/>
          <a:sy n="57" d="100"/>
        </p:scale>
        <p:origin x="13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014</a:t>
            </a:r>
          </a:p>
          <a:p>
            <a:pPr>
              <a:defRPr/>
            </a:pPr>
            <a:r>
              <a:rPr lang="en-US" dirty="0"/>
              <a:t>04-22-2020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4/22/2020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1</a:t>
            </a:fld>
            <a:endParaRPr lang="en-US" altLang="en-US" dirty="0"/>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2</a:t>
            </a:fld>
            <a:endParaRPr lang="en-US" altLang="en-US" dirty="0"/>
          </a:p>
        </p:txBody>
      </p:sp>
    </p:spTree>
    <p:extLst>
      <p:ext uri="{BB962C8B-B14F-4D97-AF65-F5344CB8AC3E}">
        <p14:creationId xmlns:p14="http://schemas.microsoft.com/office/powerpoint/2010/main" val="19298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3</a:t>
            </a:fld>
            <a:endParaRPr lang="en-US" altLang="en-US" dirty="0"/>
          </a:p>
        </p:txBody>
      </p:sp>
    </p:spTree>
    <p:extLst>
      <p:ext uri="{BB962C8B-B14F-4D97-AF65-F5344CB8AC3E}">
        <p14:creationId xmlns:p14="http://schemas.microsoft.com/office/powerpoint/2010/main" val="92522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4</a:t>
            </a:fld>
            <a:endParaRPr lang="en-US" altLang="en-US" dirty="0"/>
          </a:p>
        </p:txBody>
      </p:sp>
    </p:spTree>
    <p:extLst>
      <p:ext uri="{BB962C8B-B14F-4D97-AF65-F5344CB8AC3E}">
        <p14:creationId xmlns:p14="http://schemas.microsoft.com/office/powerpoint/2010/main" val="348432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5</a:t>
            </a:fld>
            <a:endParaRPr lang="en-US" altLang="en-US" dirty="0"/>
          </a:p>
        </p:txBody>
      </p:sp>
    </p:spTree>
    <p:extLst>
      <p:ext uri="{BB962C8B-B14F-4D97-AF65-F5344CB8AC3E}">
        <p14:creationId xmlns:p14="http://schemas.microsoft.com/office/powerpoint/2010/main" val="2366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6</a:t>
            </a:fld>
            <a:endParaRPr lang="en-US" altLang="en-US" dirty="0"/>
          </a:p>
        </p:txBody>
      </p:sp>
    </p:spTree>
    <p:extLst>
      <p:ext uri="{BB962C8B-B14F-4D97-AF65-F5344CB8AC3E}">
        <p14:creationId xmlns:p14="http://schemas.microsoft.com/office/powerpoint/2010/main" val="60278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7</a:t>
            </a:fld>
            <a:endParaRPr lang="en-US" altLang="en-US" dirty="0"/>
          </a:p>
        </p:txBody>
      </p:sp>
    </p:spTree>
    <p:extLst>
      <p:ext uri="{BB962C8B-B14F-4D97-AF65-F5344CB8AC3E}">
        <p14:creationId xmlns:p14="http://schemas.microsoft.com/office/powerpoint/2010/main" val="279503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56</a:t>
            </a:fld>
            <a:endParaRPr lang="en-US" altLang="en-US" dirty="0"/>
          </a:p>
        </p:txBody>
      </p:sp>
    </p:spTree>
    <p:extLst>
      <p:ext uri="{BB962C8B-B14F-4D97-AF65-F5344CB8AC3E}">
        <p14:creationId xmlns:p14="http://schemas.microsoft.com/office/powerpoint/2010/main" val="11654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57</a:t>
            </a:fld>
            <a:endParaRPr lang="en-US" altLang="en-US" dirty="0"/>
          </a:p>
        </p:txBody>
      </p:sp>
    </p:spTree>
    <p:extLst>
      <p:ext uri="{BB962C8B-B14F-4D97-AF65-F5344CB8AC3E}">
        <p14:creationId xmlns:p14="http://schemas.microsoft.com/office/powerpoint/2010/main" val="287088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4/22/2020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413828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52569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20183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8" r:id="rId5"/>
    <p:sldLayoutId id="2147483819" r:id="rId6"/>
    <p:sldLayoutId id="2147483820"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0700" y="1524000"/>
            <a:ext cx="4302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dirty="0">
                <a:effectLst>
                  <a:outerShdw blurRad="38100" dist="38100" dir="2700000" algn="tl">
                    <a:srgbClr val="000000">
                      <a:alpha val="43137"/>
                    </a:srgbClr>
                  </a:outerShdw>
                </a:effectLst>
              </a:rPr>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5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848E4126-FFD0-472E-A8F8-F5201B45EAE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DOCTRINE OF FALSE TEACHERS</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 </a:t>
            </a:r>
            <a:r>
              <a:rPr lang="en-US" altLang="en-US" sz="3200" dirty="0">
                <a:solidFill>
                  <a:schemeClr val="tx1"/>
                </a:solidFill>
                <a:effectLst>
                  <a:outerShdw blurRad="38100" dist="38100" dir="2700000" algn="tl">
                    <a:srgbClr val="000000">
                      <a:alpha val="43137"/>
                    </a:srgbClr>
                  </a:outerShdw>
                </a:effectLst>
              </a:rPr>
              <a:t>V.3-4</a:t>
            </a:r>
          </a:p>
        </p:txBody>
      </p:sp>
      <p:sp>
        <p:nvSpPr>
          <p:cNvPr id="84996" name="Rectangle 4">
            <a:extLst>
              <a:ext uri="{FF2B5EF4-FFF2-40B4-BE49-F238E27FC236}">
                <a16:creationId xmlns:a16="http://schemas.microsoft.com/office/drawing/2014/main" id="{412A3EE3-1917-4BBC-A4AE-DD8FF433D075}"/>
              </a:ext>
            </a:extLst>
          </p:cNvPr>
          <p:cNvSpPr>
            <a:spLocks noGrp="1" noChangeArrowheads="1"/>
          </p:cNvSpPr>
          <p:nvPr>
            <p:ph type="body" sz="half" idx="4294967295"/>
          </p:nvPr>
        </p:nvSpPr>
        <p:spPr>
          <a:xfrm>
            <a:off x="381000" y="1981200"/>
            <a:ext cx="4114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Deny 2</a:t>
            </a:r>
            <a:r>
              <a:rPr lang="en-US" alt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 Coming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Scoffing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Future tense</a:t>
            </a:r>
          </a:p>
        </p:txBody>
      </p:sp>
      <p:pic>
        <p:nvPicPr>
          <p:cNvPr id="4" name="Picture 3">
            <a:extLst>
              <a:ext uri="{FF2B5EF4-FFF2-40B4-BE49-F238E27FC236}">
                <a16:creationId xmlns:a16="http://schemas.microsoft.com/office/drawing/2014/main" id="{33F737B4-75AA-4500-AE96-A735770F7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2" y="1721761"/>
            <a:ext cx="4145639" cy="41456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7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228BABED-8E85-466F-9A32-979D11A01A8F}"/>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MOTIVE OF FALSE TEACHERS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rPr>
              <a:t>V.3-4</a:t>
            </a:r>
          </a:p>
        </p:txBody>
      </p:sp>
      <p:sp>
        <p:nvSpPr>
          <p:cNvPr id="87044" name="Rectangle 4">
            <a:extLst>
              <a:ext uri="{FF2B5EF4-FFF2-40B4-BE49-F238E27FC236}">
                <a16:creationId xmlns:a16="http://schemas.microsoft.com/office/drawing/2014/main" id="{C5CBE851-0750-478E-804D-793F12CDEA2A}"/>
              </a:ext>
            </a:extLst>
          </p:cNvPr>
          <p:cNvSpPr>
            <a:spLocks noGrp="1" noChangeArrowheads="1"/>
          </p:cNvSpPr>
          <p:nvPr>
            <p:ph type="body" sz="half" idx="4294967295"/>
          </p:nvPr>
        </p:nvSpPr>
        <p:spPr>
          <a:xfrm>
            <a:off x="381000" y="1981200"/>
            <a:ext cx="4495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Deny 2</a:t>
            </a:r>
            <a:r>
              <a:rPr lang="en-US" alt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 Coming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Lust &amp; denial of judgment</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Uniformitarianism/ naturalism </a:t>
            </a:r>
          </a:p>
        </p:txBody>
      </p:sp>
      <p:pic>
        <p:nvPicPr>
          <p:cNvPr id="8" name="Picture 7">
            <a:extLst>
              <a:ext uri="{FF2B5EF4-FFF2-40B4-BE49-F238E27FC236}">
                <a16:creationId xmlns:a16="http://schemas.microsoft.com/office/drawing/2014/main" id="{9E863687-33C5-4F94-A3C5-F54F7425D1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2" y="1721761"/>
            <a:ext cx="4145639" cy="414563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38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1752600"/>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Font typeface="Wingdings" panose="05000000000000000000" pitchFamily="2" charset="2"/>
              <a:buNone/>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Arguments from</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1905001"/>
            <a:ext cx="2096347" cy="3657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1752600"/>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Font typeface="Wingdings" panose="05000000000000000000" pitchFamily="2" charset="2"/>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1905001"/>
            <a:ext cx="2096347" cy="3657600"/>
          </a:xfrm>
        </p:spPr>
      </p:pic>
    </p:spTree>
    <p:extLst>
      <p:ext uri="{BB962C8B-B14F-4D97-AF65-F5344CB8AC3E}">
        <p14:creationId xmlns:p14="http://schemas.microsoft.com/office/powerpoint/2010/main" val="113532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E463B16-0406-4597-9470-13A3F48A2E0B}"/>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HISTORY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5-7</a:t>
            </a:r>
          </a:p>
        </p:txBody>
      </p:sp>
      <p:sp>
        <p:nvSpPr>
          <p:cNvPr id="91139" name="Rectangle 3">
            <a:extLst>
              <a:ext uri="{FF2B5EF4-FFF2-40B4-BE49-F238E27FC236}">
                <a16:creationId xmlns:a16="http://schemas.microsoft.com/office/drawing/2014/main" id="{5AE27182-8EA8-4A44-A0A0-F598A587A844}"/>
              </a:ext>
            </a:extLst>
          </p:cNvPr>
          <p:cNvSpPr>
            <a:spLocks noGrp="1" noChangeArrowheads="1"/>
          </p:cNvSpPr>
          <p:nvPr>
            <p:ph type="body" sz="half" idx="4294967295"/>
          </p:nvPr>
        </p:nvSpPr>
        <p:spPr>
          <a:xfrm>
            <a:off x="457200" y="2098675"/>
            <a:ext cx="3517711"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Creation (5)</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Flood (6-7)</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God will judge again via fire</a:t>
            </a:r>
          </a:p>
        </p:txBody>
      </p:sp>
      <p:pic>
        <p:nvPicPr>
          <p:cNvPr id="2" name="Picture 1">
            <a:extLst>
              <a:ext uri="{FF2B5EF4-FFF2-40B4-BE49-F238E27FC236}">
                <a16:creationId xmlns:a16="http://schemas.microsoft.com/office/drawing/2014/main" id="{7012BC3D-4B93-49F5-BF9D-5A89A2FC3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1828443"/>
            <a:ext cx="3670110" cy="41151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1752600"/>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Font typeface="Wingdings" panose="05000000000000000000" pitchFamily="2" charset="2"/>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1905001"/>
            <a:ext cx="2096347" cy="3657600"/>
          </a:xfrm>
        </p:spPr>
      </p:pic>
    </p:spTree>
    <p:extLst>
      <p:ext uri="{BB962C8B-B14F-4D97-AF65-F5344CB8AC3E}">
        <p14:creationId xmlns:p14="http://schemas.microsoft.com/office/powerpoint/2010/main" val="344634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802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41EBD29-2795-4390-A762-F37FD2FBD9DB}"/>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SCRIPTURE</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8</a:t>
            </a:r>
          </a:p>
        </p:txBody>
      </p:sp>
      <p:sp>
        <p:nvSpPr>
          <p:cNvPr id="100355" name="Rectangle 3">
            <a:extLst>
              <a:ext uri="{FF2B5EF4-FFF2-40B4-BE49-F238E27FC236}">
                <a16:creationId xmlns:a16="http://schemas.microsoft.com/office/drawing/2014/main" id="{4184327E-BAD7-4E5F-BE16-C61A042DE5D9}"/>
              </a:ext>
            </a:extLst>
          </p:cNvPr>
          <p:cNvSpPr>
            <a:spLocks noGrp="1" noChangeArrowheads="1"/>
          </p:cNvSpPr>
          <p:nvPr>
            <p:ph type="body" sz="half" idx="4294967295"/>
          </p:nvPr>
        </p:nvSpPr>
        <p:spPr>
          <a:xfrm>
            <a:off x="4267200" y="2840038"/>
            <a:ext cx="4419600" cy="117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timing is not the same as ours</a:t>
            </a:r>
          </a:p>
        </p:txBody>
      </p:sp>
      <p:pic>
        <p:nvPicPr>
          <p:cNvPr id="100356" name="Picture 4" descr="SY01261_">
            <a:extLst>
              <a:ext uri="{FF2B5EF4-FFF2-40B4-BE49-F238E27FC236}">
                <a16:creationId xmlns:a16="http://schemas.microsoft.com/office/drawing/2014/main" id="{2DD00B7D-EBE4-4A63-A534-921BA2893733}"/>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65909" y="1828800"/>
            <a:ext cx="3515313" cy="32004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2F2892AD-0D90-43D1-A609-D177B512B8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1" y="762000"/>
            <a:ext cx="8686799"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0" y="0"/>
            <a:ext cx="9144000" cy="4801314"/>
          </a:xfrm>
          <a:prstGeom prst="rect">
            <a:avLst/>
          </a:prstGeom>
        </p:spPr>
        <p:txBody>
          <a:bodyPr wrap="square">
            <a:spAutoFit/>
          </a:bodyPr>
          <a:lstStyle/>
          <a:p>
            <a:pPr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14–15</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14</a:t>
            </a:r>
            <a:r>
              <a:rPr lang="en-US" sz="3200" b="1" baseline="30000" dirty="0"/>
              <a:t> </a:t>
            </a:r>
            <a:r>
              <a:rPr lang="en-US" sz="3200" dirty="0">
                <a:effectLst>
                  <a:outerShdw blurRad="38100" dist="38100" dir="2700000" algn="tl">
                    <a:srgbClr val="000000">
                      <a:alpha val="43137"/>
                    </a:srgbClr>
                  </a:outerShdw>
                </a:effectLst>
                <a:latin typeface="Calibri" panose="020F0502020204030204" pitchFamily="34" charset="0"/>
              </a:rPr>
              <a:t>It was also about these men that Enoch, in the seventh generation from Adam, prophesied, saying, “Behold, the Lord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came</a:t>
            </a:r>
            <a:r>
              <a:rPr lang="en-US" sz="3200" dirty="0">
                <a:effectLst>
                  <a:outerShdw blurRad="38100" dist="38100" dir="2700000" algn="tl">
                    <a:srgbClr val="000000">
                      <a:alpha val="43137"/>
                    </a:srgbClr>
                  </a:outerShdw>
                </a:effectLst>
                <a:latin typeface="Calibri" panose="020F0502020204030204" pitchFamily="34" charset="0"/>
              </a:rPr>
              <a:t> with many thousands of His holy ones, </a:t>
            </a:r>
            <a:r>
              <a:rPr lang="en-US" sz="3200" baseline="30000" dirty="0">
                <a:effectLst>
                  <a:outerShdw blurRad="38100" dist="38100" dir="2700000" algn="tl">
                    <a:srgbClr val="000000">
                      <a:alpha val="43137"/>
                    </a:srgbClr>
                  </a:outerShdw>
                </a:effectLst>
                <a:latin typeface="Calibri" panose="020F0502020204030204" pitchFamily="34" charset="0"/>
              </a:rPr>
              <a:t>15</a:t>
            </a:r>
            <a:r>
              <a:rPr lang="en-US" sz="3200" dirty="0">
                <a:effectLst>
                  <a:outerShdw blurRad="38100" dist="38100" dir="2700000" algn="tl">
                    <a:srgbClr val="000000">
                      <a:alpha val="43137"/>
                    </a:srgbClr>
                  </a:outerShdw>
                </a:effectLst>
                <a:latin typeface="Calibri" panose="020F0502020204030204" pitchFamily="34" charset="0"/>
              </a:rPr>
              <a:t> to execute judgment upon all, and to convict all the ungodly of all their ungodly deeds which they have done in an ungodly way, and of all the harsh things which ungodly sinners have spoken against Him.” </a:t>
            </a:r>
          </a:p>
        </p:txBody>
      </p:sp>
    </p:spTree>
    <p:extLst>
      <p:ext uri="{BB962C8B-B14F-4D97-AF65-F5344CB8AC3E}">
        <p14:creationId xmlns:p14="http://schemas.microsoft.com/office/powerpoint/2010/main" val="1531162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1752600"/>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1905001"/>
            <a:ext cx="2096347" cy="3657600"/>
          </a:xfrm>
        </p:spPr>
      </p:pic>
    </p:spTree>
    <p:extLst>
      <p:ext uri="{BB962C8B-B14F-4D97-AF65-F5344CB8AC3E}">
        <p14:creationId xmlns:p14="http://schemas.microsoft.com/office/powerpoint/2010/main" val="3184856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D30D9AB6-C742-476D-A3A3-7C631F8A830F}"/>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GOD’S CHARACTER</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9</a:t>
            </a:r>
          </a:p>
        </p:txBody>
      </p:sp>
      <p:sp>
        <p:nvSpPr>
          <p:cNvPr id="103427" name="Rectangle 3">
            <a:extLst>
              <a:ext uri="{FF2B5EF4-FFF2-40B4-BE49-F238E27FC236}">
                <a16:creationId xmlns:a16="http://schemas.microsoft.com/office/drawing/2014/main" id="{95EC6DA9-8380-4643-ADA2-75DB7BBD3090}"/>
              </a:ext>
            </a:extLst>
          </p:cNvPr>
          <p:cNvSpPr>
            <a:spLocks noGrp="1" noChangeArrowheads="1"/>
          </p:cNvSpPr>
          <p:nvPr>
            <p:ph type="body" sz="half" idx="4294967295"/>
          </p:nvPr>
        </p:nvSpPr>
        <p:spPr>
          <a:xfrm>
            <a:off x="228600" y="2552700"/>
            <a:ext cx="4876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Delay  </a:t>
            </a:r>
            <a:r>
              <a:rPr lang="en-US" altLang="en-US" dirty="0">
                <a:effectLst>
                  <a:outerShdw blurRad="38100" dist="38100" dir="2700000" algn="tl">
                    <a:srgbClr val="000000">
                      <a:alpha val="43137"/>
                    </a:srgbClr>
                  </a:outerShdw>
                </a:effectLst>
                <a:cs typeface="Calibri" panose="020F0502020204030204" pitchFamily="34" charset="0"/>
                <a:sym typeface="Symbol" panose="05050102010706020507" pitchFamily="18" charset="2"/>
              </a:rPr>
              <a:t> </a:t>
            </a:r>
            <a:r>
              <a:rPr lang="en-US" altLang="en-US" dirty="0">
                <a:effectLst>
                  <a:outerShdw blurRad="38100" dist="38100" dir="2700000" algn="tl">
                    <a:srgbClr val="000000">
                      <a:alpha val="43137"/>
                    </a:srgbClr>
                  </a:outerShdw>
                </a:effectLst>
                <a:cs typeface="Calibri" panose="020F0502020204030204" pitchFamily="34" charset="0"/>
              </a:rPr>
              <a:t>no 2</a:t>
            </a:r>
            <a:r>
              <a:rPr lang="en-US" altLang="en-US" baseline="30000" dirty="0">
                <a:effectLst>
                  <a:outerShdw blurRad="38100" dist="38100" dir="2700000" algn="tl">
                    <a:srgbClr val="000000">
                      <a:alpha val="43137"/>
                    </a:srgbClr>
                  </a:outerShdw>
                </a:effectLst>
                <a:cs typeface="Calibri" panose="020F0502020204030204" pitchFamily="34" charset="0"/>
              </a:rPr>
              <a:t>nd</a:t>
            </a:r>
            <a:r>
              <a:rPr lang="en-US" altLang="en-US" dirty="0">
                <a:effectLst>
                  <a:outerShdw blurRad="38100" dist="38100" dir="2700000" algn="tl">
                    <a:srgbClr val="000000">
                      <a:alpha val="43137"/>
                    </a:srgbClr>
                  </a:outerShdw>
                </a:effectLst>
                <a:cs typeface="Calibri" panose="020F0502020204030204" pitchFamily="34" charset="0"/>
              </a:rPr>
              <a:t> Coming</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Delay = patience</a:t>
            </a:r>
          </a:p>
        </p:txBody>
      </p:sp>
      <p:pic>
        <p:nvPicPr>
          <p:cNvPr id="103428" name="Picture 4" descr="j0299195">
            <a:extLst>
              <a:ext uri="{FF2B5EF4-FFF2-40B4-BE49-F238E27FC236}">
                <a16:creationId xmlns:a16="http://schemas.microsoft.com/office/drawing/2014/main" id="{43BDB252-E40C-4494-9586-F79FA953697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4800600" y="1749425"/>
            <a:ext cx="4114800" cy="33591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00" b="1" u="sng" dirty="0">
                <a:solidFill>
                  <a:srgbClr val="FFFFCC"/>
                </a:solidFill>
                <a:effectLst>
                  <a:outerShdw blurRad="38100" dist="38100" dir="2700000" algn="tl">
                    <a:srgbClr val="000000">
                      <a:alpha val="43137"/>
                    </a:srgbClr>
                  </a:outerShdw>
                </a:effectLst>
              </a:rPr>
              <a:t>one hundred and twenty years</a:t>
            </a:r>
            <a:r>
              <a:rPr lang="en-US" sz="2700" dirty="0">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983850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181600"/>
          </a:xfrm>
        </p:spPr>
        <p:txBody>
          <a:bodyPr/>
          <a:lstStyle/>
          <a:p>
            <a:pPr marL="0" indent="0" algn="ctr" defTabSz="685800">
              <a:spcBef>
                <a:spcPct val="0"/>
              </a:spcBef>
              <a:spcAft>
                <a:spcPts val="1200"/>
              </a:spcAft>
              <a:buNone/>
              <a:defRPr/>
            </a:pPr>
            <a:r>
              <a:rPr lang="en-US" sz="4000" kern="1200" dirty="0">
                <a:solidFill>
                  <a:schemeClr val="tx2"/>
                </a:solidFill>
                <a:ea typeface="+mj-ea"/>
              </a:rPr>
              <a:t>1 Peter 3:19-20</a:t>
            </a:r>
          </a:p>
          <a:p>
            <a:pPr marL="0" indent="0" algn="just">
              <a:spcBef>
                <a:spcPts val="0"/>
              </a:spcBef>
              <a:buNone/>
            </a:pPr>
            <a:r>
              <a:rPr lang="en-US" sz="3400" dirty="0">
                <a:effectLst>
                  <a:outerShdw blurRad="38100" dist="38100" dir="2700000" algn="tl">
                    <a:srgbClr val="000000">
                      <a:alpha val="43137"/>
                    </a:srgbClr>
                  </a:outerShdw>
                </a:effectLst>
              </a:rPr>
              <a:t>“</a:t>
            </a:r>
            <a:r>
              <a:rPr lang="en-US" sz="3400" baseline="30000" dirty="0">
                <a:effectLst>
                  <a:outerShdw blurRad="38100" dist="38100" dir="2700000" algn="tl">
                    <a:srgbClr val="000000">
                      <a:alpha val="43137"/>
                    </a:srgbClr>
                  </a:outerShdw>
                </a:effectLst>
              </a:rPr>
              <a:t>19 </a:t>
            </a:r>
            <a:r>
              <a:rPr lang="en-US" sz="3400" dirty="0">
                <a:effectLst>
                  <a:outerShdw blurRad="38100" dist="38100" dir="2700000" algn="tl">
                    <a:srgbClr val="000000">
                      <a:alpha val="43137"/>
                    </a:srgbClr>
                  </a:outerShdw>
                </a:effectLst>
              </a:rPr>
              <a:t>in which also He went and made proclamation</a:t>
            </a:r>
            <a:r>
              <a:rPr lang="en-US" sz="3400" dirty="0">
                <a:solidFill>
                  <a:srgbClr val="FFFFCC"/>
                </a:solidFill>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the spirits </a:t>
            </a:r>
            <a:r>
              <a:rPr lang="en-US" sz="3400" i="1" dirty="0">
                <a:effectLst>
                  <a:outerShdw blurRad="38100" dist="38100" dir="2700000" algn="tl">
                    <a:srgbClr val="000000">
                      <a:alpha val="43137"/>
                    </a:srgbClr>
                  </a:outerShdw>
                </a:effectLst>
              </a:rPr>
              <a:t>now</a:t>
            </a:r>
            <a:r>
              <a:rPr lang="en-US" sz="3400" dirty="0">
                <a:effectLst>
                  <a:outerShdw blurRad="38100" dist="38100" dir="2700000" algn="tl">
                    <a:srgbClr val="000000">
                      <a:alpha val="43137"/>
                    </a:srgbClr>
                  </a:outerShdw>
                </a:effectLst>
              </a:rPr>
              <a:t> in prison, </a:t>
            </a:r>
            <a:r>
              <a:rPr lang="en-US" sz="3400" baseline="30000" dirty="0">
                <a:effectLst>
                  <a:outerShdw blurRad="38100" dist="38100" dir="2700000" algn="tl">
                    <a:srgbClr val="000000">
                      <a:alpha val="43137"/>
                    </a:srgbClr>
                  </a:outerShdw>
                </a:effectLst>
              </a:rPr>
              <a:t>20 </a:t>
            </a:r>
            <a:r>
              <a:rPr lang="en-US" sz="3400" dirty="0">
                <a:effectLst>
                  <a:outerShdw blurRad="38100" dist="38100" dir="2700000" algn="tl">
                    <a:srgbClr val="000000">
                      <a:alpha val="43137"/>
                    </a:srgbClr>
                  </a:outerShdw>
                </a:effectLst>
              </a:rPr>
              <a:t>who once were disobedient, when the </a:t>
            </a:r>
            <a:r>
              <a:rPr lang="en-US" sz="3400" b="1" u="sng" dirty="0">
                <a:solidFill>
                  <a:srgbClr val="FFFFCC"/>
                </a:solidFill>
                <a:effectLst>
                  <a:outerShdw blurRad="38100" dist="38100" dir="2700000" algn="tl">
                    <a:srgbClr val="000000">
                      <a:alpha val="43137"/>
                    </a:srgbClr>
                  </a:outerShdw>
                </a:effectLst>
              </a:rPr>
              <a:t>patience</a:t>
            </a:r>
            <a:r>
              <a:rPr lang="en-US" sz="3400" dirty="0">
                <a:effectLst>
                  <a:outerShdw blurRad="38100" dist="38100" dir="2700000" algn="tl">
                    <a:srgbClr val="000000">
                      <a:alpha val="43137"/>
                    </a:srgbClr>
                  </a:outerShdw>
                </a:effectLst>
              </a:rPr>
              <a:t> of God kept waiting in the days of Noah, during the construction of the ark, in which a few, that is, eight persons, were brought safely through </a:t>
            </a:r>
            <a:r>
              <a:rPr lang="en-US" sz="3400" i="1" dirty="0">
                <a:effectLst>
                  <a:outerShdw blurRad="38100" dist="38100" dir="2700000" algn="tl">
                    <a:srgbClr val="000000">
                      <a:alpha val="43137"/>
                    </a:srgbClr>
                  </a:outerShdw>
                </a:effectLst>
              </a:rPr>
              <a:t>the</a:t>
            </a:r>
            <a:r>
              <a:rPr lang="en-US" sz="34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1682052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600200"/>
            <a:ext cx="9144000" cy="4076700"/>
          </a:xfrm>
        </p:spPr>
        <p:txBody>
          <a:bodyPr anchor="t"/>
          <a:lstStyle/>
          <a:p>
            <a:pPr algn="just"/>
            <a:r>
              <a:rPr lang="en-US" sz="3200" dirty="0">
                <a:solidFill>
                  <a:schemeClr val="tx1"/>
                </a:solidFill>
                <a:effectLst>
                  <a:outerShdw blurRad="38100" dist="38100" dir="2700000" algn="tl">
                    <a:srgbClr val="000000">
                      <a:alpha val="43137"/>
                    </a:srgbClr>
                  </a:outerShdw>
                </a:effectLst>
              </a:rPr>
              <a:t>Calvin said: “By predestination we mean the eternal decree of God, by which he determined with himself whatever he wished to happen with regard to every man. All are not created on equal terms, but some are preordained to eternal life, others to eternal damnation; and, accordingly, as each has been created for one or other of these ends, we say that he has been predestinated to life or to death.”</a:t>
            </a:r>
            <a:endParaRPr lang="en-US" altLang="en-US" sz="320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147763" y="228600"/>
            <a:ext cx="6848475" cy="1371600"/>
          </a:xfrm>
        </p:spPr>
        <p:txBody>
          <a:bodyPr/>
          <a:lstStyle/>
          <a:p>
            <a:pPr marL="0" indent="0" algn="ctr" eaLnBrk="1" hangingPunct="1">
              <a:spcBef>
                <a:spcPts val="0"/>
              </a:spcBef>
              <a:spcAft>
                <a:spcPts val="600"/>
              </a:spcAft>
              <a:buNone/>
              <a:defRPr/>
            </a:pPr>
            <a:r>
              <a:rPr lang="en-US" sz="3600" dirty="0">
                <a:solidFill>
                  <a:srgbClr val="00FFFF"/>
                </a:solidFill>
                <a:effectLst>
                  <a:outerShdw blurRad="38100" dist="38100" dir="2700000" algn="tl">
                    <a:srgbClr val="000000">
                      <a:alpha val="43137"/>
                    </a:srgbClr>
                  </a:outerShdw>
                </a:effectLst>
                <a:ea typeface="+mj-ea"/>
                <a:cs typeface="+mj-cs"/>
              </a:rPr>
              <a:t>John Calvin</a:t>
            </a:r>
          </a:p>
          <a:p>
            <a:pPr marL="0" indent="0" algn="ctr" eaLnBrk="1" hangingPunct="1">
              <a:buNone/>
              <a:defRPr/>
            </a:pPr>
            <a:r>
              <a:rPr lang="en-US" sz="1400" i="1" dirty="0">
                <a:effectLst>
                  <a:outerShdw blurRad="38100" dist="38100" dir="2700000" algn="tl">
                    <a:srgbClr val="000000">
                      <a:alpha val="43137"/>
                    </a:srgbClr>
                  </a:outerShdw>
                </a:effectLst>
              </a:rPr>
              <a:t>Institutes of the Christian Religion</a:t>
            </a:r>
            <a:r>
              <a:rPr lang="en-US" sz="1400" dirty="0">
                <a:effectLst>
                  <a:outerShdw blurRad="38100" dist="38100" dir="2700000" algn="tl">
                    <a:srgbClr val="000000">
                      <a:alpha val="43137"/>
                    </a:srgbClr>
                  </a:outerShdw>
                </a:effectLst>
              </a:rPr>
              <a:t>, Vol. 3, (Orlando, Signalman Publishing, from the 4th edition, 2009, Kindle edition), Chapter 21, section 5, Kindle location 17221.</a:t>
            </a:r>
            <a:br>
              <a:rPr lang="en-US" sz="1200" dirty="0">
                <a:effectLst>
                  <a:outerShdw blurRad="38100" dist="38100" dir="2700000" algn="tl">
                    <a:srgbClr val="000000">
                      <a:alpha val="43137"/>
                    </a:srgbClr>
                  </a:outerShdw>
                </a:effectLst>
              </a:rPr>
            </a:br>
            <a:endParaRPr lang="en-US" sz="12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664" y="121920"/>
            <a:ext cx="76673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697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600200"/>
            <a:ext cx="9144000" cy="3200400"/>
          </a:xfrm>
        </p:spPr>
        <p:txBody>
          <a:bodyPr anchor="t"/>
          <a:lstStyle/>
          <a:p>
            <a:pPr algn="just"/>
            <a:r>
              <a:rPr lang="en-US" sz="3200" dirty="0">
                <a:solidFill>
                  <a:schemeClr val="tx1"/>
                </a:solidFill>
                <a:effectLst>
                  <a:outerShdw blurRad="38100" dist="38100" dir="2700000" algn="tl">
                    <a:srgbClr val="000000">
                      <a:alpha val="43137"/>
                    </a:srgbClr>
                  </a:outerShdw>
                </a:effectLst>
              </a:rPr>
              <a:t>Calvin said: “We say, then, that Scripture clearly proves this much, that God by his eternal and immutable counsel determined once for all those whom it was his pleasure one day to admit to salvation, and those whom, on the other hand, it was his pleasure to doom to destruction.”</a:t>
            </a:r>
            <a:endParaRPr lang="en-US" altLang="en-US" sz="320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457325" y="228600"/>
            <a:ext cx="6229350" cy="971550"/>
          </a:xfrm>
        </p:spPr>
        <p:txBody>
          <a:bodyPr/>
          <a:lstStyle/>
          <a:p>
            <a:pPr marL="0" indent="0" algn="ctr" eaLnBrk="1" hangingPunct="1">
              <a:spcBef>
                <a:spcPts val="0"/>
              </a:spcBef>
              <a:spcAft>
                <a:spcPts val="600"/>
              </a:spcAft>
              <a:buNone/>
              <a:defRPr/>
            </a:pPr>
            <a:r>
              <a:rPr lang="en-US" sz="360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400" i="1" dirty="0">
                <a:effectLst>
                  <a:outerShdw blurRad="38100" dist="38100" dir="2700000" algn="tl">
                    <a:srgbClr val="000000">
                      <a:alpha val="43137"/>
                    </a:srgbClr>
                  </a:outerShdw>
                </a:effectLst>
              </a:rPr>
              <a:t>Institutes of the Christian Religion</a:t>
            </a:r>
            <a:r>
              <a:rPr lang="en-US" sz="1400" dirty="0">
                <a:effectLst>
                  <a:outerShdw blurRad="38100" dist="38100" dir="2700000" algn="tl">
                    <a:srgbClr val="000000">
                      <a:alpha val="43137"/>
                    </a:srgbClr>
                  </a:outerShdw>
                </a:effectLst>
              </a:rPr>
              <a:t>, Vol. 3, Chapter 23, section 7.</a:t>
            </a:r>
            <a:br>
              <a:rPr lang="en-US" sz="1400" dirty="0">
                <a:effectLst>
                  <a:outerShdw blurRad="38100" dist="38100" dir="2700000" algn="tl">
                    <a:srgbClr val="000000">
                      <a:alpha val="43137"/>
                    </a:srgbClr>
                  </a:outerShdw>
                </a:effectLst>
              </a:rPr>
            </a:br>
            <a:endParaRPr lang="en-US" sz="14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7F7418D-5854-4DA0-AF2F-7CE669A2CF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664" y="121920"/>
            <a:ext cx="76673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0354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600200"/>
            <a:ext cx="9144000" cy="3962400"/>
          </a:xfrm>
        </p:spPr>
        <p:txBody>
          <a:bodyPr anchor="t"/>
          <a:lstStyle/>
          <a:p>
            <a:pPr algn="just"/>
            <a:r>
              <a:rPr lang="en-US" sz="3200" dirty="0">
                <a:solidFill>
                  <a:schemeClr val="tx1"/>
                </a:solidFill>
                <a:effectLst>
                  <a:outerShdw blurRad="38100" dist="38100" dir="2700000" algn="tl">
                    <a:srgbClr val="000000">
                      <a:alpha val="43137"/>
                    </a:srgbClr>
                  </a:outerShdw>
                </a:effectLst>
              </a:rPr>
              <a:t>Calvin said: “I say with Augustine, that the Lord has created those who, as he certainly foreknow, were to go to destruction, and he did so because he so willed. Why he willed it is not ours to ask, as we cannot comprehend, nor can it become us even to raise a controversy as to the justice of the divine will. Whenever we speak of it, we are speaking of the supreme standard of justice.”</a:t>
            </a:r>
            <a:endParaRPr lang="en-US" altLang="en-US" sz="3200" dirty="0">
              <a:solidFill>
                <a:schemeClr val="tx1"/>
              </a:solidFill>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6C2BE71E-33F1-406C-B12F-853033B870F9}"/>
              </a:ext>
            </a:extLst>
          </p:cNvPr>
          <p:cNvSpPr txBox="1">
            <a:spLocks noChangeArrowheads="1"/>
          </p:cNvSpPr>
          <p:nvPr/>
        </p:nvSpPr>
        <p:spPr bwMode="auto">
          <a:xfrm>
            <a:off x="1457325" y="228600"/>
            <a:ext cx="6229350" cy="971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600"/>
              </a:spcAft>
              <a:buFont typeface="Wingdings" panose="05000000000000000000" pitchFamily="2" charset="2"/>
              <a:buNone/>
              <a:defRPr/>
            </a:pPr>
            <a:r>
              <a:rPr lang="en-US" sz="3600" kern="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Font typeface="Wingdings" panose="05000000000000000000" pitchFamily="2" charset="2"/>
              <a:buNone/>
              <a:defRPr/>
            </a:pPr>
            <a:r>
              <a:rPr lang="en-US" sz="1400" i="1" kern="0" dirty="0">
                <a:effectLst>
                  <a:outerShdw blurRad="38100" dist="38100" dir="2700000" algn="tl">
                    <a:srgbClr val="000000">
                      <a:alpha val="43137"/>
                    </a:srgbClr>
                  </a:outerShdw>
                </a:effectLst>
              </a:rPr>
              <a:t>Institutes of the Christian Religion</a:t>
            </a:r>
            <a:r>
              <a:rPr lang="en-US" sz="1400" kern="0" dirty="0">
                <a:effectLst>
                  <a:outerShdw blurRad="38100" dist="38100" dir="2700000" algn="tl">
                    <a:srgbClr val="000000">
                      <a:alpha val="43137"/>
                    </a:srgbClr>
                  </a:outerShdw>
                </a:effectLst>
              </a:rPr>
              <a:t>, Vol. 3, Chapter 23, section 5.</a:t>
            </a:r>
            <a:br>
              <a:rPr lang="en-US" sz="1400" kern="0" dirty="0">
                <a:effectLst>
                  <a:outerShdw blurRad="38100" dist="38100" dir="2700000" algn="tl">
                    <a:srgbClr val="000000">
                      <a:alpha val="43137"/>
                    </a:srgbClr>
                  </a:outerShdw>
                </a:effectLst>
              </a:rPr>
            </a:br>
            <a:endParaRPr lang="en-US" sz="1400" kern="0"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84D41E0-48F4-4E98-A1E0-A9805BF223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664" y="121920"/>
            <a:ext cx="76673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933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2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598083"/>
            <a:ext cx="9144000" cy="3126317"/>
          </a:xfrm>
        </p:spPr>
        <p:txBody>
          <a:bodyPr anchor="t"/>
          <a:lstStyle/>
          <a:p>
            <a:pPr algn="just"/>
            <a:r>
              <a:rPr lang="en-US" sz="3200" dirty="0">
                <a:solidFill>
                  <a:schemeClr val="tx1"/>
                </a:solidFill>
                <a:effectLst>
                  <a:outerShdw blurRad="38100" dist="38100" dir="2700000" algn="tl">
                    <a:srgbClr val="000000">
                      <a:alpha val="43137"/>
                    </a:srgbClr>
                  </a:outerShdw>
                </a:effectLst>
              </a:rPr>
              <a:t>Calvin wrote: “Now, since the arrangement of all things is in the hand of God, since to him belongs the disposal of life and death, he arranges all things by his sovereign counsel, in such a way that individuals are born, who are doomed from the womb to certain death, and are to glorify him by their destruction.”</a:t>
            </a:r>
            <a:endParaRPr lang="en-US" altLang="en-US" sz="3200" dirty="0">
              <a:solidFill>
                <a:schemeClr val="tx1"/>
              </a:solidFill>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04952FDC-0EF3-4400-881C-6E61C1A8AA9D}"/>
              </a:ext>
            </a:extLst>
          </p:cNvPr>
          <p:cNvSpPr txBox="1">
            <a:spLocks noChangeArrowheads="1"/>
          </p:cNvSpPr>
          <p:nvPr/>
        </p:nvSpPr>
        <p:spPr bwMode="auto">
          <a:xfrm>
            <a:off x="1457325" y="228600"/>
            <a:ext cx="6229350" cy="971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600"/>
              </a:spcAft>
              <a:buFont typeface="Wingdings" panose="05000000000000000000" pitchFamily="2" charset="2"/>
              <a:buNone/>
              <a:defRPr/>
            </a:pPr>
            <a:r>
              <a:rPr lang="en-US" sz="3600" kern="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Font typeface="Wingdings" panose="05000000000000000000" pitchFamily="2" charset="2"/>
              <a:buNone/>
              <a:defRPr/>
            </a:pPr>
            <a:r>
              <a:rPr lang="en-US" sz="1400" i="1" kern="0" dirty="0">
                <a:effectLst>
                  <a:outerShdw blurRad="38100" dist="38100" dir="2700000" algn="tl">
                    <a:srgbClr val="000000">
                      <a:alpha val="43137"/>
                    </a:srgbClr>
                  </a:outerShdw>
                </a:effectLst>
              </a:rPr>
              <a:t>Institutes of the Christian Religion</a:t>
            </a:r>
            <a:r>
              <a:rPr lang="en-US" sz="1400" kern="0" dirty="0">
                <a:effectLst>
                  <a:outerShdw blurRad="38100" dist="38100" dir="2700000" algn="tl">
                    <a:srgbClr val="000000">
                      <a:alpha val="43137"/>
                    </a:srgbClr>
                  </a:outerShdw>
                </a:effectLst>
              </a:rPr>
              <a:t>, Vol. 3, Chapter 23, section 6.</a:t>
            </a:r>
            <a:br>
              <a:rPr lang="en-US" sz="1400" kern="0" dirty="0">
                <a:effectLst>
                  <a:outerShdw blurRad="38100" dist="38100" dir="2700000" algn="tl">
                    <a:srgbClr val="000000">
                      <a:alpha val="43137"/>
                    </a:srgbClr>
                  </a:outerShdw>
                </a:effectLst>
              </a:rPr>
            </a:br>
            <a:endParaRPr lang="en-US" sz="1400" kern="0"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E2152558-23C1-4017-BE9D-72D07F0536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664" y="121920"/>
            <a:ext cx="76673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9224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6">
            <a:extLst>
              <a:ext uri="{FF2B5EF4-FFF2-40B4-BE49-F238E27FC236}">
                <a16:creationId xmlns:a16="http://schemas.microsoft.com/office/drawing/2014/main" id="{44519816-AE3A-4E29-A0F8-D671A26C191E}"/>
              </a:ext>
            </a:extLst>
          </p:cNvPr>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a:xfrm>
            <a:off x="2433638" y="473075"/>
            <a:ext cx="4276725" cy="59118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7C3CE94C-D6F3-434F-AE46-903E06A5D2D9}"/>
              </a:ext>
            </a:extLst>
          </p:cNvPr>
          <p:cNvSpPr>
            <a:spLocks noGrp="1"/>
          </p:cNvSpPr>
          <p:nvPr>
            <p:ph idx="1"/>
          </p:nvPr>
        </p:nvSpPr>
        <p:spPr>
          <a:xfrm>
            <a:off x="0" y="1600200"/>
            <a:ext cx="9144000" cy="3962401"/>
          </a:xfrm>
        </p:spPr>
        <p:txBody>
          <a:bodyPr/>
          <a:lstStyle/>
          <a:p>
            <a:pPr marL="0" indent="0" algn="just" eaLnBrk="1" hangingPunct="1">
              <a:buNone/>
              <a:defRPr/>
            </a:pPr>
            <a:r>
              <a:rPr lang="en-US" dirty="0"/>
              <a:t>“This vital newness of mind is a part of believing, after all, and therefore it may be and is used as a </a:t>
            </a:r>
            <a:r>
              <a:rPr lang="en-US" b="1" i="1" u="sng" dirty="0">
                <a:solidFill>
                  <a:srgbClr val="FFFFCC"/>
                </a:solidFill>
              </a:rPr>
              <a:t>synonym</a:t>
            </a:r>
            <a:r>
              <a:rPr lang="en-US" dirty="0"/>
              <a:t> for believing at times (cf. Acts 17:30; 20:21; 26:20; Rom. 2:4; 2Tim. 2:25; 2 Pet. 3:9). Repentance nevertheless cannot be added to believing as a condition of salvation, because upwards of 150 passages of Scripture condition salvation upon believing only (cf. John 3:16; Acts 16:31).” </a:t>
            </a:r>
          </a:p>
        </p:txBody>
      </p:sp>
      <p:pic>
        <p:nvPicPr>
          <p:cNvPr id="4" name="Picture 6">
            <a:extLst>
              <a:ext uri="{FF2B5EF4-FFF2-40B4-BE49-F238E27FC236}">
                <a16:creationId xmlns:a16="http://schemas.microsoft.com/office/drawing/2014/main" id="{48B95640-3057-4EC8-8B5C-5FFBDCB8C5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610" y="121920"/>
            <a:ext cx="793790" cy="10972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696C13-5FC1-445E-96B0-E613AFF06D0A}"/>
              </a:ext>
            </a:extLst>
          </p:cNvPr>
          <p:cNvSpPr/>
          <p:nvPr/>
        </p:nvSpPr>
        <p:spPr>
          <a:xfrm>
            <a:off x="2286000" y="228600"/>
            <a:ext cx="4572000" cy="1277273"/>
          </a:xfrm>
          <a:prstGeom prst="rect">
            <a:avLst/>
          </a:prstGeom>
        </p:spPr>
        <p:txBody>
          <a:bodyPr>
            <a:spAutoFit/>
          </a:bodyPr>
          <a:lstStyle/>
          <a:p>
            <a:pPr algn="ctr">
              <a:spcAft>
                <a:spcPts val="600"/>
              </a:spcAft>
            </a:pPr>
            <a:r>
              <a:rPr lang="en-US" sz="3600" dirty="0">
                <a:solidFill>
                  <a:schemeClr val="tx2"/>
                </a:solidFill>
                <a:latin typeface="Calibri" panose="020F0502020204030204" pitchFamily="34" charset="0"/>
                <a:ea typeface="+mj-ea"/>
                <a:cs typeface="Calibri" panose="020F0502020204030204" pitchFamily="34" charset="0"/>
              </a:rPr>
              <a:t>Lewis Sperry Chafer</a:t>
            </a:r>
          </a:p>
          <a:p>
            <a:pPr algn="ctr"/>
            <a:r>
              <a:rPr lang="en-US" sz="1800" dirty="0">
                <a:latin typeface="Calibri" panose="020F0502020204030204" pitchFamily="34" charset="0"/>
                <a:ea typeface="+mj-ea"/>
                <a:cs typeface="+mj-cs"/>
              </a:rPr>
              <a:t>vol. 7, </a:t>
            </a:r>
            <a:r>
              <a:rPr lang="en-US" sz="1800" i="1" dirty="0">
                <a:latin typeface="Calibri" panose="020F0502020204030204" pitchFamily="34" charset="0"/>
                <a:ea typeface="+mj-ea"/>
                <a:cs typeface="+mj-cs"/>
              </a:rPr>
              <a:t>Systematic Theology </a:t>
            </a:r>
            <a:r>
              <a:rPr lang="en-US" sz="1800" dirty="0">
                <a:latin typeface="Calibri" panose="020F0502020204030204" pitchFamily="34" charset="0"/>
                <a:ea typeface="+mj-ea"/>
                <a:cs typeface="+mj-cs"/>
              </a:rPr>
              <a:t>(Grand Rapids, MI: Kregel Publications, 1993), 265-66.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0427BD-A16C-40CD-9E7E-C2E8806B1B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Content Placeholder 2">
            <a:extLst>
              <a:ext uri="{FF2B5EF4-FFF2-40B4-BE49-F238E27FC236}">
                <a16:creationId xmlns:a16="http://schemas.microsoft.com/office/drawing/2014/main" id="{810A5E42-A4E0-481D-B97E-5ED7A1884DA5}"/>
              </a:ext>
            </a:extLst>
          </p:cNvPr>
          <p:cNvSpPr>
            <a:spLocks noGrp="1"/>
          </p:cNvSpPr>
          <p:nvPr>
            <p:ph idx="1"/>
          </p:nvPr>
        </p:nvSpPr>
        <p:spPr>
          <a:xfrm>
            <a:off x="0" y="0"/>
            <a:ext cx="9144000" cy="6858000"/>
          </a:xfrm>
        </p:spPr>
        <p:txBody>
          <a:bodyPr/>
          <a:lstStyle/>
          <a:p>
            <a:pPr marL="0" indent="0" algn="ctr">
              <a:spcBef>
                <a:spcPts val="0"/>
              </a:spcBef>
              <a:spcAft>
                <a:spcPts val="1200"/>
              </a:spcAft>
              <a:buNone/>
            </a:pPr>
            <a:r>
              <a:rPr lang="en-US" sz="4000" kern="1200" dirty="0">
                <a:solidFill>
                  <a:schemeClr val="tx2"/>
                </a:solidFill>
                <a:ea typeface="+mj-ea"/>
              </a:rPr>
              <a:t>Acts 17:30-31</a:t>
            </a:r>
          </a:p>
          <a:p>
            <a:pPr marL="0" indent="0" algn="just">
              <a:spcBef>
                <a:spcPts val="0"/>
              </a:spcBef>
              <a:buNone/>
            </a:pPr>
            <a:r>
              <a:rPr lang="en-US" sz="3400" dirty="0"/>
              <a:t>“</a:t>
            </a:r>
            <a:r>
              <a:rPr lang="en-US" sz="3400" baseline="30000" dirty="0"/>
              <a:t>30</a:t>
            </a:r>
            <a:r>
              <a:rPr lang="en-US" sz="3400" dirty="0"/>
              <a:t> Therefore having overlooked the times of ignorance, God is now declaring to men that all people everywhere should </a:t>
            </a:r>
            <a:r>
              <a:rPr lang="en-US" sz="3400" b="1" u="sng" dirty="0">
                <a:solidFill>
                  <a:srgbClr val="FFFFCC"/>
                </a:solidFill>
              </a:rPr>
              <a:t>repent [</a:t>
            </a:r>
            <a:r>
              <a:rPr lang="en-US" sz="3400" b="1" u="sng" dirty="0" err="1">
                <a:solidFill>
                  <a:srgbClr val="FFFFCC"/>
                </a:solidFill>
              </a:rPr>
              <a:t>metanoeō</a:t>
            </a:r>
            <a:r>
              <a:rPr lang="en-US" sz="3400" b="1" u="sng" dirty="0">
                <a:solidFill>
                  <a:srgbClr val="FFFFCC"/>
                </a:solidFill>
              </a:rPr>
              <a:t>]</a:t>
            </a:r>
            <a:r>
              <a:rPr lang="en-US" sz="3400" dirty="0"/>
              <a:t>, </a:t>
            </a:r>
            <a:r>
              <a:rPr lang="en-US" sz="3400" baseline="30000" dirty="0"/>
              <a:t>31</a:t>
            </a:r>
            <a:r>
              <a:rPr lang="en-US" sz="3400" dirty="0"/>
              <a:t> because He has fixed a day in which He will judge the world in righteousness through a Man whom He has appointed, having furnished proof to all men by raising Him from the dead.”</a:t>
            </a:r>
          </a:p>
          <a:p>
            <a:pPr marL="0" indent="0">
              <a:buNone/>
            </a:pPr>
            <a:endParaRPr lang="en-US" dirty="0"/>
          </a:p>
        </p:txBody>
      </p:sp>
    </p:spTree>
    <p:extLst>
      <p:ext uri="{BB962C8B-B14F-4D97-AF65-F5344CB8AC3E}">
        <p14:creationId xmlns:p14="http://schemas.microsoft.com/office/powerpoint/2010/main" val="2355454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3041796330"/>
              </p:ext>
            </p:extLst>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1752600"/>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1905001"/>
            <a:ext cx="2096347" cy="3657600"/>
          </a:xfrm>
        </p:spPr>
      </p:pic>
    </p:spTree>
    <p:extLst>
      <p:ext uri="{BB962C8B-B14F-4D97-AF65-F5344CB8AC3E}">
        <p14:creationId xmlns:p14="http://schemas.microsoft.com/office/powerpoint/2010/main" val="318169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8B900914-C2BB-4F8A-A7A4-CB2E0F63A023}"/>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GOD’S PROMISE</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10</a:t>
            </a:r>
          </a:p>
        </p:txBody>
      </p:sp>
      <p:sp>
        <p:nvSpPr>
          <p:cNvPr id="107523" name="Rectangle 3">
            <a:extLst>
              <a:ext uri="{FF2B5EF4-FFF2-40B4-BE49-F238E27FC236}">
                <a16:creationId xmlns:a16="http://schemas.microsoft.com/office/drawing/2014/main" id="{EA4F9C50-CD59-46E1-A5C8-CEEEFB0467E7}"/>
              </a:ext>
            </a:extLst>
          </p:cNvPr>
          <p:cNvSpPr>
            <a:spLocks noGrp="1" noChangeArrowheads="1"/>
          </p:cNvSpPr>
          <p:nvPr>
            <p:ph type="body" sz="half" idx="4294967295"/>
          </p:nvPr>
        </p:nvSpPr>
        <p:spPr>
          <a:xfrm>
            <a:off x="3657600" y="1695450"/>
            <a:ext cx="5284788" cy="346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Despite delay, </a:t>
            </a:r>
          </a:p>
          <a:p>
            <a:pPr marL="461963" lvl="1" indent="-461963" eaLnBrk="1" hangingPunct="1">
              <a:spcBef>
                <a:spcPts val="0"/>
              </a:spcBef>
              <a:spcAft>
                <a:spcPts val="3600"/>
              </a:spcAft>
              <a:buClr>
                <a:schemeClr val="tx2"/>
              </a:buClr>
              <a:buSzPct val="75000"/>
              <a:buFont typeface="Wingdings" panose="05000000000000000000" pitchFamily="2" charset="2"/>
              <a:buChar char="n"/>
              <a:defRPr/>
            </a:pPr>
            <a:r>
              <a:rPr lang="en-US" altLang="en-US" dirty="0">
                <a:effectLst>
                  <a:outerShdw blurRad="38100" dist="38100" dir="2700000" algn="tl">
                    <a:srgbClr val="000000">
                      <a:alpha val="43137"/>
                    </a:srgbClr>
                  </a:outerShdw>
                </a:effectLst>
                <a:ea typeface="+mn-ea"/>
                <a:cs typeface="Calibri" panose="020F0502020204030204" pitchFamily="34" charset="0"/>
              </a:rPr>
              <a:t>the day will come:</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Like a thief</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According to God’s promise</a:t>
            </a:r>
          </a:p>
        </p:txBody>
      </p:sp>
      <p:pic>
        <p:nvPicPr>
          <p:cNvPr id="107524" name="Picture 4" descr="BD06577_">
            <a:extLst>
              <a:ext uri="{FF2B5EF4-FFF2-40B4-BE49-F238E27FC236}">
                <a16:creationId xmlns:a16="http://schemas.microsoft.com/office/drawing/2014/main" id="{02C98C9D-AC11-4A26-9F15-9D02A2217A69}"/>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304800" y="1828800"/>
            <a:ext cx="2646483" cy="32004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scontent-dfw1-1.xx.fbcdn.net/hphotos-xtf1/t31.0-8/11794619_10207462667233113_7088908926816719446_o.jpg">
            <a:extLst>
              <a:ext uri="{FF2B5EF4-FFF2-40B4-BE49-F238E27FC236}">
                <a16:creationId xmlns:a16="http://schemas.microsoft.com/office/drawing/2014/main" id="{5E3E0726-1B74-45CA-BA41-2E8E8867B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015" y="228600"/>
            <a:ext cx="795997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5401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00" b="1" u="sng" dirty="0">
                <a:solidFill>
                  <a:srgbClr val="FFFFCC"/>
                </a:solidFill>
                <a:effectLst>
                  <a:outerShdw blurRad="38100" dist="38100" dir="2700000" algn="tl">
                    <a:srgbClr val="000000">
                      <a:alpha val="43137"/>
                    </a:srgbClr>
                  </a:outerShdw>
                </a:effectLst>
              </a:rPr>
              <a:t>one hundred and twenty years</a:t>
            </a:r>
            <a:r>
              <a:rPr lang="en-US" sz="2700" dirty="0">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65985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21:1, 4</a:t>
            </a:r>
          </a:p>
          <a:p>
            <a:pPr algn="just">
              <a:spcAft>
                <a:spcPts val="1200"/>
              </a:spcAft>
              <a:defRPr/>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latin typeface="Calibri" panose="020F0502020204030204" pitchFamily="34" charset="0"/>
                <a:cs typeface="Calibri" panose="020F0502020204030204" pitchFamily="34" charset="0"/>
              </a:rPr>
              <a:t>Then I saw a new heaven and a new earth; for the first heaven and the first earth </a:t>
            </a:r>
            <a:r>
              <a:rPr lang="en-US" sz="3400" b="1" u="sng" dirty="0">
                <a:solidFill>
                  <a:srgbClr val="FFFFCC"/>
                </a:solidFill>
                <a:latin typeface="Calibri" panose="020F0502020204030204" pitchFamily="34" charset="0"/>
                <a:cs typeface="Calibri" panose="020F0502020204030204" pitchFamily="34" charset="0"/>
              </a:rPr>
              <a:t>passed away </a:t>
            </a:r>
            <a:r>
              <a:rPr lang="en-US" sz="3400" b="1" dirty="0">
                <a:solidFill>
                  <a:schemeClr val="tx2"/>
                </a:solidFill>
                <a:latin typeface="Calibri" panose="020F0502020204030204" pitchFamily="34" charset="0"/>
                <a:cs typeface="Calibri" panose="020F0502020204030204" pitchFamily="34" charset="0"/>
              </a:rPr>
              <a:t>[</a:t>
            </a:r>
            <a:r>
              <a:rPr lang="en-US" sz="3400" b="1" i="1" dirty="0">
                <a:solidFill>
                  <a:schemeClr val="tx2"/>
                </a:solidFill>
                <a:latin typeface="Calibri" panose="020F0502020204030204" pitchFamily="34" charset="0"/>
                <a:cs typeface="Calibri" panose="020F0502020204030204" pitchFamily="34" charset="0"/>
              </a:rPr>
              <a:t>apérchomai</a:t>
            </a:r>
            <a:r>
              <a:rPr lang="en-US" sz="3400" b="1" dirty="0">
                <a:solidFill>
                  <a:schemeClr val="tx2"/>
                </a:solidFill>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 and there is no longer </a:t>
            </a:r>
            <a:r>
              <a:rPr lang="en-US" sz="3400" i="1" dirty="0">
                <a:latin typeface="Calibri" panose="020F0502020204030204" pitchFamily="34" charset="0"/>
                <a:cs typeface="Calibri" panose="020F0502020204030204" pitchFamily="34" charset="0"/>
              </a:rPr>
              <a:t>any</a:t>
            </a:r>
            <a:r>
              <a:rPr lang="en-US" sz="3400" dirty="0">
                <a:latin typeface="Calibri" panose="020F0502020204030204" pitchFamily="34" charset="0"/>
                <a:cs typeface="Calibri" panose="020F0502020204030204" pitchFamily="34" charset="0"/>
              </a:rPr>
              <a:t> sea…</a:t>
            </a:r>
            <a:r>
              <a:rPr lang="en-US" sz="3400" baseline="30000" dirty="0">
                <a:latin typeface="Calibri" panose="020F0502020204030204" pitchFamily="34" charset="0"/>
                <a:cs typeface="Calibri" panose="020F0502020204030204" pitchFamily="34" charset="0"/>
              </a:rPr>
              <a:t>4 </a:t>
            </a:r>
            <a:r>
              <a:rPr lang="en-US" sz="3400" dirty="0">
                <a:latin typeface="Calibri" panose="020F0502020204030204" pitchFamily="34" charset="0"/>
                <a:cs typeface="Calibri" panose="020F0502020204030204" pitchFamily="34" charset="0"/>
              </a:rPr>
              <a:t>and He will wipe away every tear from their eyes; and there will no longer be </a:t>
            </a:r>
            <a:r>
              <a:rPr lang="en-US" sz="3400" i="1" dirty="0">
                <a:latin typeface="Calibri" panose="020F0502020204030204" pitchFamily="34" charset="0"/>
                <a:cs typeface="Calibri" panose="020F0502020204030204" pitchFamily="34" charset="0"/>
              </a:rPr>
              <a:t>any</a:t>
            </a:r>
            <a:r>
              <a:rPr lang="en-US" sz="3400" dirty="0">
                <a:latin typeface="Calibri" panose="020F0502020204030204" pitchFamily="34" charset="0"/>
                <a:cs typeface="Calibri" panose="020F0502020204030204" pitchFamily="34" charset="0"/>
              </a:rPr>
              <a:t> death; there will no longer be </a:t>
            </a:r>
            <a:r>
              <a:rPr lang="en-US" sz="3400" i="1" dirty="0">
                <a:latin typeface="Calibri" panose="020F0502020204030204" pitchFamily="34" charset="0"/>
                <a:cs typeface="Calibri" panose="020F0502020204030204" pitchFamily="34" charset="0"/>
              </a:rPr>
              <a:t>any</a:t>
            </a:r>
            <a:r>
              <a:rPr lang="en-US" sz="3400" dirty="0">
                <a:latin typeface="Calibri" panose="020F0502020204030204" pitchFamily="34" charset="0"/>
                <a:cs typeface="Calibri" panose="020F0502020204030204" pitchFamily="34" charset="0"/>
              </a:rPr>
              <a:t> mourning, or crying, or pain; the first things have </a:t>
            </a:r>
            <a:r>
              <a:rPr lang="en-US" sz="3400" b="1" u="sng" dirty="0">
                <a:solidFill>
                  <a:srgbClr val="FFFFCC"/>
                </a:solidFill>
                <a:latin typeface="Calibri" panose="020F0502020204030204" pitchFamily="34" charset="0"/>
                <a:cs typeface="Calibri" panose="020F0502020204030204" pitchFamily="34" charset="0"/>
              </a:rPr>
              <a:t>passed away</a:t>
            </a:r>
            <a:r>
              <a:rPr lang="en-US" sz="3400" b="1" dirty="0">
                <a:solidFill>
                  <a:srgbClr val="FFFFCC"/>
                </a:solidFill>
                <a:latin typeface="Calibri" panose="020F0502020204030204" pitchFamily="34" charset="0"/>
                <a:cs typeface="Calibri" panose="020F0502020204030204" pitchFamily="34" charset="0"/>
              </a:rPr>
              <a:t> </a:t>
            </a:r>
            <a:r>
              <a:rPr lang="en-US" sz="3400" b="1" dirty="0">
                <a:solidFill>
                  <a:schemeClr val="tx2"/>
                </a:solidFill>
                <a:latin typeface="Calibri" panose="020F0502020204030204" pitchFamily="34" charset="0"/>
                <a:cs typeface="Calibri" panose="020F0502020204030204" pitchFamily="34" charset="0"/>
              </a:rPr>
              <a:t>[</a:t>
            </a:r>
            <a:r>
              <a:rPr lang="en-US" sz="3400" b="1" i="1" dirty="0">
                <a:solidFill>
                  <a:schemeClr val="tx2"/>
                </a:solidFill>
                <a:latin typeface="Calibri" panose="020F0502020204030204" pitchFamily="34" charset="0"/>
                <a:cs typeface="Calibri" panose="020F0502020204030204" pitchFamily="34" charset="0"/>
              </a:rPr>
              <a:t>apérchomai</a:t>
            </a:r>
            <a:r>
              <a:rPr lang="en-US" sz="3400" b="1" dirty="0">
                <a:solidFill>
                  <a:schemeClr val="tx2"/>
                </a:solidFill>
                <a:latin typeface="Calibri" panose="020F0502020204030204" pitchFamily="34" charset="0"/>
                <a:cs typeface="Calibri" panose="020F0502020204030204" pitchFamily="34" charset="0"/>
              </a:rPr>
              <a:t>]</a:t>
            </a:r>
            <a:r>
              <a:rPr lang="en-US" sz="34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37862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Psalm 90:2</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2" name="Picture 1">
            <a:extLst>
              <a:ext uri="{FF2B5EF4-FFF2-40B4-BE49-F238E27FC236}">
                <a16:creationId xmlns:a16="http://schemas.microsoft.com/office/drawing/2014/main" id="{D4FB6D4B-C9AD-4835-8633-956DCBF6A7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2300" y="3048000"/>
            <a:ext cx="2819400" cy="1828800"/>
          </a:xfrm>
          <a:prstGeom prst="rect">
            <a:avLst/>
          </a:prstGeom>
        </p:spPr>
      </p:pic>
    </p:spTree>
    <p:extLst>
      <p:ext uri="{BB962C8B-B14F-4D97-AF65-F5344CB8AC3E}">
        <p14:creationId xmlns:p14="http://schemas.microsoft.com/office/powerpoint/2010/main" val="4071656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8B900914-C2BB-4F8A-A7A4-CB2E0F63A023}"/>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GOD’S PROMISE</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10</a:t>
            </a:r>
          </a:p>
        </p:txBody>
      </p:sp>
      <p:sp>
        <p:nvSpPr>
          <p:cNvPr id="107523" name="Rectangle 3">
            <a:extLst>
              <a:ext uri="{FF2B5EF4-FFF2-40B4-BE49-F238E27FC236}">
                <a16:creationId xmlns:a16="http://schemas.microsoft.com/office/drawing/2014/main" id="{EA4F9C50-CD59-46E1-A5C8-CEEEFB0467E7}"/>
              </a:ext>
            </a:extLst>
          </p:cNvPr>
          <p:cNvSpPr>
            <a:spLocks noGrp="1" noChangeArrowheads="1"/>
          </p:cNvSpPr>
          <p:nvPr>
            <p:ph type="body" sz="half" idx="4294967295"/>
          </p:nvPr>
        </p:nvSpPr>
        <p:spPr>
          <a:xfrm>
            <a:off x="3657600" y="1695450"/>
            <a:ext cx="5284788" cy="346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Despite delay, </a:t>
            </a:r>
          </a:p>
          <a:p>
            <a:pPr marL="461963" lvl="1" indent="-461963" eaLnBrk="1" hangingPunct="1">
              <a:spcBef>
                <a:spcPts val="0"/>
              </a:spcBef>
              <a:spcAft>
                <a:spcPts val="3600"/>
              </a:spcAft>
              <a:buClr>
                <a:schemeClr val="tx2"/>
              </a:buClr>
              <a:buSzPct val="75000"/>
              <a:buFont typeface="Wingdings" panose="05000000000000000000" pitchFamily="2" charset="2"/>
              <a:buChar char="n"/>
              <a:defRPr/>
            </a:pPr>
            <a:r>
              <a:rPr lang="en-US" altLang="en-US" dirty="0">
                <a:effectLst>
                  <a:outerShdw blurRad="38100" dist="38100" dir="2700000" algn="tl">
                    <a:srgbClr val="000000">
                      <a:alpha val="43137"/>
                    </a:srgbClr>
                  </a:outerShdw>
                </a:effectLst>
                <a:ea typeface="+mn-ea"/>
                <a:cs typeface="Calibri" panose="020F0502020204030204" pitchFamily="34" charset="0"/>
              </a:rPr>
              <a:t>the day will come:</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Like a thief</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According to God’s promise</a:t>
            </a:r>
          </a:p>
        </p:txBody>
      </p:sp>
      <p:pic>
        <p:nvPicPr>
          <p:cNvPr id="107524" name="Picture 4" descr="BD06577_">
            <a:extLst>
              <a:ext uri="{FF2B5EF4-FFF2-40B4-BE49-F238E27FC236}">
                <a16:creationId xmlns:a16="http://schemas.microsoft.com/office/drawing/2014/main" id="{02C98C9D-AC11-4A26-9F15-9D02A2217A69}"/>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304800" y="1828800"/>
            <a:ext cx="2646483" cy="3200400"/>
          </a:xfrm>
        </p:spPr>
      </p:pic>
    </p:spTree>
    <p:extLst>
      <p:ext uri="{BB962C8B-B14F-4D97-AF65-F5344CB8AC3E}">
        <p14:creationId xmlns:p14="http://schemas.microsoft.com/office/powerpoint/2010/main" val="3693691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dirty="0">
                <a:effectLst>
                  <a:outerShdw blurRad="38100" dist="38100" dir="2700000" algn="tl">
                    <a:srgbClr val="000000">
                      <a:alpha val="43137"/>
                    </a:srgbClr>
                  </a:outerShdw>
                </a:effectLst>
                <a:cs typeface="Calibri" panose="020F0502020204030204" pitchFamily="34" charset="0"/>
              </a:rPr>
              <a:t>caught up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comfort one another with these words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57002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1752600"/>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None/>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Arguments from</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1905001"/>
            <a:ext cx="2096347" cy="3657600"/>
          </a:xfrm>
        </p:spPr>
      </p:pic>
    </p:spTree>
    <p:extLst>
      <p:ext uri="{BB962C8B-B14F-4D97-AF65-F5344CB8AC3E}">
        <p14:creationId xmlns:p14="http://schemas.microsoft.com/office/powerpoint/2010/main" val="3389377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755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024E776-37A5-4D7F-9560-E71B2C5FCCE9}"/>
              </a:ext>
            </a:extLst>
          </p:cNvPr>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BIBLICAL PROPHECY: IMPORTANCE</a:t>
            </a:r>
          </a:p>
        </p:txBody>
      </p:sp>
      <p:sp>
        <p:nvSpPr>
          <p:cNvPr id="50179" name="Rectangle 3">
            <a:extLst>
              <a:ext uri="{FF2B5EF4-FFF2-40B4-BE49-F238E27FC236}">
                <a16:creationId xmlns:a16="http://schemas.microsoft.com/office/drawing/2014/main" id="{25A4D6FA-2A5C-4442-A72B-43A56A443472}"/>
              </a:ext>
            </a:extLst>
          </p:cNvPr>
          <p:cNvSpPr>
            <a:spLocks noGrp="1" noChangeArrowheads="1"/>
          </p:cNvSpPr>
          <p:nvPr>
            <p:ph type="body" idx="1"/>
          </p:nvPr>
        </p:nvSpPr>
        <p:spPr>
          <a:xfrm>
            <a:off x="1600200" y="1371600"/>
            <a:ext cx="5943600" cy="21336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 27% of Scripture was prophetic at the time it was written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 1:19</a:t>
            </a:r>
          </a:p>
        </p:txBody>
      </p:sp>
      <p:pic>
        <p:nvPicPr>
          <p:cNvPr id="111620" name="Picture 2" descr="https://encrypted-tbn0.gstatic.com/images?q=tbn:ANd9GcSin4M6uzTQl0aEvpqYZdAz8qKHG4K1SEelRztzkqBmiYlfKPXN9g">
            <a:extLst>
              <a:ext uri="{FF2B5EF4-FFF2-40B4-BE49-F238E27FC236}">
                <a16:creationId xmlns:a16="http://schemas.microsoft.com/office/drawing/2014/main" id="{B6585249-FD1C-4A55-8CD5-49DE85CA3D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39219" y="3657600"/>
            <a:ext cx="386556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8768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short time ago, I took occasion to go through the New Testament to mark each reference to the coming of the Lord Jesus Christ and to observe the use made of that teaching about His coming. I was struck a new with the fact that almost without exception, when the coming of Christ is mentioned in the New Testament, it is followed by an exhortation to godliness and holy living</a:t>
            </a:r>
            <a:r>
              <a:rPr lang="en-US"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0" y="152400"/>
            <a:ext cx="1219200" cy="914400"/>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1543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kern="0" dirty="0">
                <a:solidFill>
                  <a:schemeClr val="tx1"/>
                </a:solidFill>
                <a:effectLst>
                  <a:outerShdw blurRad="38100" dist="38100" dir="2700000" algn="tl">
                    <a:srgbClr val="000000">
                      <a:alpha val="43137"/>
                    </a:srgbClr>
                  </a:outerShdw>
                </a:effectLst>
              </a:rPr>
              <a:t>Prophecy For Today, Page 20</a:t>
            </a:r>
          </a:p>
        </p:txBody>
      </p:sp>
    </p:spTree>
    <p:extLst>
      <p:ext uri="{BB962C8B-B14F-4D97-AF65-F5344CB8AC3E}">
        <p14:creationId xmlns:p14="http://schemas.microsoft.com/office/powerpoint/2010/main" val="2133051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So we have the prophetic word made more sure, to which you do well to pay attention as to a lamp shining in a dark place, until the day dawns and the morning star arises in your hearts. </a:t>
            </a:r>
            <a:r>
              <a:rPr lang="en-US" sz="3200" baseline="30000" dirty="0">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But know this first of all, that no prophecy of Scripture is a matter of one’s own interpretation, </a:t>
            </a:r>
            <a:r>
              <a:rPr lang="en-US" sz="3200" baseline="30000" dirty="0">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for no prophecy was ever made by an act of human will, but men moved by the Holy Spirit spoke from God.”</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98722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idx="4294967295"/>
          </p:nvPr>
        </p:nvSpPr>
        <p:spPr>
          <a:xfrm>
            <a:off x="0" y="228600"/>
            <a:ext cx="9144000" cy="1143000"/>
          </a:xfrm>
        </p:spPr>
        <p:txBody>
          <a:bodyPr/>
          <a:lstStyle/>
          <a:p>
            <a:pPr algn="ctr"/>
            <a:r>
              <a:rPr lang="en-US" sz="3600" dirty="0">
                <a:effectLst>
                  <a:outerShdw blurRad="38100" dist="38100" dir="2700000" algn="tl">
                    <a:srgbClr val="000000">
                      <a:alpha val="43137"/>
                    </a:srgbClr>
                  </a:outerShdw>
                </a:effectLst>
              </a:rPr>
              <a:t>AUTHORITY OF SCRIPTURE</a:t>
            </a:r>
            <a:br>
              <a:rPr lang="en-US"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19</a:t>
            </a:r>
          </a:p>
        </p:txBody>
      </p:sp>
      <p:pic>
        <p:nvPicPr>
          <p:cNvPr id="3" name="Picture 2">
            <a:extLst>
              <a:ext uri="{FF2B5EF4-FFF2-40B4-BE49-F238E27FC236}">
                <a16:creationId xmlns:a16="http://schemas.microsoft.com/office/drawing/2014/main" id="{B9190FDF-0901-4DCF-A111-2AA36BF3B1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41" y="1892478"/>
            <a:ext cx="8925318" cy="38225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3072668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1329449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16320"/>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11:25</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do not want you, brethren, to be uninformed of this mystery—so that you will not be wise in your own estimation—that a partial hardening has happened to Israel until the </a:t>
            </a:r>
            <a:r>
              <a:rPr lang="en-US" sz="3400" b="1" u="sng" dirty="0">
                <a:solidFill>
                  <a:srgbClr val="FFFFCC"/>
                </a:solidFill>
                <a:latin typeface="Calibri" panose="020F0502020204030204" pitchFamily="34" charset="0"/>
                <a:cs typeface="Calibri" panose="020F0502020204030204" pitchFamily="34" charset="0"/>
              </a:rPr>
              <a:t>fullness of the Gentiles</a:t>
            </a:r>
            <a:r>
              <a:rPr lang="en-US" sz="3400" dirty="0">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come in.”</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30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3237820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1461265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14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37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pic>
        <p:nvPicPr>
          <p:cNvPr id="4" name="Picture 3">
            <a:extLst>
              <a:ext uri="{FF2B5EF4-FFF2-40B4-BE49-F238E27FC236}">
                <a16:creationId xmlns:a16="http://schemas.microsoft.com/office/drawing/2014/main" id="{896CD77D-5385-4FC9-9A92-01F14B4CC4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3886200"/>
            <a:ext cx="1923999" cy="2743200"/>
          </a:xfrm>
          <a:prstGeom prst="rect">
            <a:avLst/>
          </a:prstGeom>
        </p:spPr>
      </p:pic>
    </p:spTree>
    <p:extLst>
      <p:ext uri="{BB962C8B-B14F-4D97-AF65-F5344CB8AC3E}">
        <p14:creationId xmlns:p14="http://schemas.microsoft.com/office/powerpoint/2010/main" val="356900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300852-4D41-43B8-A028-D4C413902894}"/>
              </a:ext>
            </a:extLst>
          </p:cNvPr>
          <p:cNvSpPr>
            <a:spLocks noGrp="1" noChangeArrowheads="1"/>
          </p:cNvSpPr>
          <p:nvPr>
            <p:ph type="title"/>
          </p:nvPr>
        </p:nvSpPr>
        <p:spPr>
          <a:xfrm>
            <a:off x="685800" y="228600"/>
            <a:ext cx="7772400" cy="903514"/>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D2CBF2D6-BE43-4DCD-A669-A4C1F364D70D}"/>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3 – Doctrine of the false teachers</a:t>
            </a:r>
          </a:p>
        </p:txBody>
      </p:sp>
      <p:pic>
        <p:nvPicPr>
          <p:cNvPr id="81924" name="Picture 4" descr="j0096349">
            <a:extLst>
              <a:ext uri="{FF2B5EF4-FFF2-40B4-BE49-F238E27FC236}">
                <a16:creationId xmlns:a16="http://schemas.microsoft.com/office/drawing/2014/main" id="{8254966D-3FF0-43C3-AB62-3E9AB3F598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C8AB35-AA1A-4E5D-A44C-9515C53A1C82}"/>
              </a:ext>
            </a:extLst>
          </p:cNvPr>
          <p:cNvPicPr>
            <a:picLocks noChangeAspect="1"/>
          </p:cNvPicPr>
          <p:nvPr/>
        </p:nvPicPr>
        <p:blipFill>
          <a:blip r:embed="rId2"/>
          <a:stretch>
            <a:fillRect/>
          </a:stretch>
        </p:blipFill>
        <p:spPr>
          <a:xfrm>
            <a:off x="1104900" y="2019300"/>
            <a:ext cx="6934200" cy="3924300"/>
          </a:xfrm>
          <a:prstGeom prst="rect">
            <a:avLst/>
          </a:prstGeom>
        </p:spPr>
      </p:pic>
      <p:sp>
        <p:nvSpPr>
          <p:cNvPr id="80898" name="Rectangle 2">
            <a:extLst>
              <a:ext uri="{FF2B5EF4-FFF2-40B4-BE49-F238E27FC236}">
                <a16:creationId xmlns:a16="http://schemas.microsoft.com/office/drawing/2014/main" id="{8DCB62CE-C9D4-4B83-A720-250C6A2070C6}"/>
              </a:ext>
            </a:extLst>
          </p:cNvPr>
          <p:cNvSpPr>
            <a:spLocks noGrp="1" noChangeArrowheads="1"/>
          </p:cNvSpPr>
          <p:nvPr>
            <p:ph type="ctrTitle" idx="4294967295"/>
          </p:nvPr>
        </p:nvSpPr>
        <p:spPr>
          <a:xfrm>
            <a:off x="685800" y="228600"/>
            <a:ext cx="7772400" cy="1143000"/>
          </a:xfrm>
        </p:spPr>
        <p:txBody>
          <a:bodyPr/>
          <a:lstStyle/>
          <a:p>
            <a:pPr algn="ctr"/>
            <a:r>
              <a:rPr lang="en-US" altLang="en-US" sz="3600" kern="1200" dirty="0">
                <a:effectLst>
                  <a:outerShdw blurRad="38100" dist="38100" dir="2700000" algn="tl">
                    <a:srgbClr val="000000">
                      <a:alpha val="43137"/>
                    </a:srgbClr>
                  </a:outerShdw>
                </a:effectLst>
              </a:rPr>
              <a:t>RELEVANCE OF THE FUTURE</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2 Peter 3:3-15</a:t>
            </a:r>
          </a:p>
        </p:txBody>
      </p:sp>
    </p:spTree>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3610</TotalTime>
  <Words>2368</Words>
  <Application>Microsoft Office PowerPoint</Application>
  <PresentationFormat>On-screen Show (4:3)</PresentationFormat>
  <Paragraphs>234</Paragraphs>
  <Slides>57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Calibri</vt:lpstr>
      <vt:lpstr>Times New Roman</vt:lpstr>
      <vt:lpstr>Wingdings</vt:lpstr>
      <vt:lpstr>13_Azure</vt:lpstr>
      <vt:lpstr>2 Peter</vt:lpstr>
      <vt:lpstr>INTRODUCTORY MATTERS</vt:lpstr>
      <vt:lpstr>STRUCTURE</vt:lpstr>
      <vt:lpstr>STRUCTURE</vt:lpstr>
      <vt:lpstr>PowerPoint Presentation</vt:lpstr>
      <vt:lpstr>STRUCTURE</vt:lpstr>
      <vt:lpstr>2 PETER 2 OUTLINE</vt:lpstr>
      <vt:lpstr>STRUCTURE</vt:lpstr>
      <vt:lpstr>RELEVANCE OF THE FUTURE 2 Peter 3:3-15</vt:lpstr>
      <vt:lpstr>OVERVIEW OF 2 PETER 3:3-15</vt:lpstr>
      <vt:lpstr>OVERVIEW OF 2 PETER 3:3-15</vt:lpstr>
      <vt:lpstr>DOCTRINE OF FALSE TEACHERS  V.3-4</vt:lpstr>
      <vt:lpstr>OVERVIEW OF 2 PETER 3:3-15</vt:lpstr>
      <vt:lpstr>MOTIVE OF FALSE TEACHERS  V.3-4</vt:lpstr>
      <vt:lpstr>OVERVIEW OF 2 PETER 3:3-15</vt:lpstr>
      <vt:lpstr>PETER’S REBUTTAL V.5-10</vt:lpstr>
      <vt:lpstr>PETER’S REBUTTAL V.5-10</vt:lpstr>
      <vt:lpstr>HISTORY  V. 5-7</vt:lpstr>
      <vt:lpstr>PETER’S REBUTTAL V.5-10</vt:lpstr>
      <vt:lpstr>SCRIPTURE V. 8</vt:lpstr>
      <vt:lpstr>PowerPoint Presentation</vt:lpstr>
      <vt:lpstr>PowerPoint Presentation</vt:lpstr>
      <vt:lpstr>PETER’S REBUTTAL V.5-10</vt:lpstr>
      <vt:lpstr>GOD’S CHARACTER V. 9</vt:lpstr>
      <vt:lpstr>PowerPoint Presentation</vt:lpstr>
      <vt:lpstr>PowerPoint Presentation</vt:lpstr>
      <vt:lpstr>Calvin said: “By predestination we mean the eternal decree of God, by which he determined with himself whatever he wished to happen with regard to every man. All are not created on equal terms, but some are preordained to eternal life, others to eternal damnation; and, accordingly, as each has been created for one or other of these ends, we say that he has been predestinated to life or to death.”</vt:lpstr>
      <vt:lpstr>Calvin said: “We say, then, that Scripture clearly proves this much, that God by his eternal and immutable counsel determined once for all those whom it was his pleasure one day to admit to salvation, and those whom, on the other hand, it was his pleasure to doom to destruction.”</vt:lpstr>
      <vt:lpstr>Calvin said: “I say with Augustine, that the Lord has created those who, as he certainly foreknow, were to go to destruction, and he did so because he so willed. Why he willed it is not ours to ask, as we cannot comprehend, nor can it become us even to raise a controversy as to the justice of the divine will. Whenever we speak of it, we are speaking of the supreme standard of justice.”</vt:lpstr>
      <vt:lpstr>Calvin wrote: “Now, since the arrangement of all things is in the hand of God, since to him belongs the disposal of life and death, he arranges all things by his sovereign counsel, in such a way that individuals are born, who are doomed from the womb to certain death, and are to glorify him by their destruction.”</vt:lpstr>
      <vt:lpstr>PowerPoint Presentation</vt:lpstr>
      <vt:lpstr>PowerPoint Presentation</vt:lpstr>
      <vt:lpstr>PowerPoint Presentation</vt:lpstr>
      <vt:lpstr>PowerPoint Presentation</vt:lpstr>
      <vt:lpstr>PETER’S REBUTTAL V.5-10</vt:lpstr>
      <vt:lpstr>GOD’S PROMISE V. 10</vt:lpstr>
      <vt:lpstr>PowerPoint Presentation</vt:lpstr>
      <vt:lpstr>PowerPoint Presentation</vt:lpstr>
      <vt:lpstr>PowerPoint Presentation</vt:lpstr>
      <vt:lpstr>PowerPoint Presentation</vt:lpstr>
      <vt:lpstr>PowerPoint Presentation</vt:lpstr>
      <vt:lpstr>GOD’S PROMISE V. 10</vt:lpstr>
      <vt:lpstr>PowerPoint Presentation</vt:lpstr>
      <vt:lpstr>PETER’S REBUTTAL V.5-10</vt:lpstr>
      <vt:lpstr>OVERVIEW OF 2 PETER 3:3-15</vt:lpstr>
      <vt:lpstr>BIBLICAL PROPHECY: IMPORTANCE</vt:lpstr>
      <vt:lpstr>PowerPoint Presentation</vt:lpstr>
      <vt:lpstr>PowerPoint Presentation</vt:lpstr>
      <vt:lpstr>AUTHORITY OF SCRIPTURE V. 19</vt:lpstr>
      <vt:lpstr>APPLICATION V. 11-15</vt:lpstr>
      <vt:lpstr>APPLICATION V. 11-15</vt:lpstr>
      <vt:lpstr>APPLICATION V. 11-15</vt:lpstr>
      <vt:lpstr>PowerPoint Presentation</vt:lpstr>
      <vt:lpstr>APPLICATION V. 11-15</vt:lpstr>
      <vt:lpstr>APPLICATION V. 11-15</vt:lpstr>
      <vt:lpstr>CONCLUSION</vt:lpstr>
      <vt:lpstr>OVERVIEW OF 2 PETER 3:3-15</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13-2 Peter 3v8-15</dc:title>
  <dc:subject>2 Peter</dc:subject>
  <dc:creator>A. Woods</dc:creator>
  <cp:lastModifiedBy>Andy Woods</cp:lastModifiedBy>
  <cp:revision>335</cp:revision>
  <cp:lastPrinted>2020-04-21T22:18:28Z</cp:lastPrinted>
  <dcterms:created xsi:type="dcterms:W3CDTF">2008-02-23T18:28:51Z</dcterms:created>
  <dcterms:modified xsi:type="dcterms:W3CDTF">2020-04-22T16:59:56Z</dcterms:modified>
</cp:coreProperties>
</file>