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122" r:id="rId2"/>
  </p:sldMasterIdLst>
  <p:notesMasterIdLst>
    <p:notesMasterId r:id="rId50"/>
  </p:notesMasterIdLst>
  <p:handoutMasterIdLst>
    <p:handoutMasterId r:id="rId51"/>
  </p:handoutMasterIdLst>
  <p:sldIdLst>
    <p:sldId id="256" r:id="rId3"/>
    <p:sldId id="6307" r:id="rId4"/>
    <p:sldId id="1158" r:id="rId5"/>
    <p:sldId id="6427" r:id="rId6"/>
    <p:sldId id="6296" r:id="rId7"/>
    <p:sldId id="6314" r:id="rId8"/>
    <p:sldId id="1244" r:id="rId9"/>
    <p:sldId id="6428" r:id="rId10"/>
    <p:sldId id="4675" r:id="rId11"/>
    <p:sldId id="6429" r:id="rId12"/>
    <p:sldId id="3649" r:id="rId13"/>
    <p:sldId id="4919" r:id="rId14"/>
    <p:sldId id="5867" r:id="rId15"/>
    <p:sldId id="1262" r:id="rId16"/>
    <p:sldId id="6430" r:id="rId17"/>
    <p:sldId id="6434" r:id="rId18"/>
    <p:sldId id="6431" r:id="rId19"/>
    <p:sldId id="6424" r:id="rId20"/>
    <p:sldId id="3381" r:id="rId21"/>
    <p:sldId id="6425" r:id="rId22"/>
    <p:sldId id="6426" r:id="rId23"/>
    <p:sldId id="988" r:id="rId24"/>
    <p:sldId id="6433" r:id="rId25"/>
    <p:sldId id="6432" r:id="rId26"/>
    <p:sldId id="6308" r:id="rId27"/>
    <p:sldId id="2016" r:id="rId28"/>
    <p:sldId id="6435" r:id="rId29"/>
    <p:sldId id="6298" r:id="rId30"/>
    <p:sldId id="1160" r:id="rId31"/>
    <p:sldId id="6418" r:id="rId32"/>
    <p:sldId id="6325" r:id="rId33"/>
    <p:sldId id="6419" r:id="rId34"/>
    <p:sldId id="1161" r:id="rId35"/>
    <p:sldId id="906" r:id="rId36"/>
    <p:sldId id="368" r:id="rId37"/>
    <p:sldId id="369" r:id="rId38"/>
    <p:sldId id="6421" r:id="rId39"/>
    <p:sldId id="1162" r:id="rId40"/>
    <p:sldId id="6422" r:id="rId41"/>
    <p:sldId id="1260" r:id="rId42"/>
    <p:sldId id="1335" r:id="rId43"/>
    <p:sldId id="1329" r:id="rId44"/>
    <p:sldId id="3881" r:id="rId45"/>
    <p:sldId id="6321" r:id="rId46"/>
    <p:sldId id="6322" r:id="rId47"/>
    <p:sldId id="6289" r:id="rId48"/>
    <p:sldId id="6309" r:id="rId4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FFFCC"/>
    <a:srgbClr val="66FF99"/>
    <a:srgbClr val="000066"/>
    <a:srgbClr val="FFFF00"/>
    <a:srgbClr val="0000FF"/>
    <a:srgbClr val="DDDDDD"/>
    <a:srgbClr val="FFFF99"/>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65362" autoAdjust="0"/>
  </p:normalViewPr>
  <p:slideViewPr>
    <p:cSldViewPr>
      <p:cViewPr varScale="1">
        <p:scale>
          <a:sx n="110" d="100"/>
          <a:sy n="110" d="100"/>
        </p:scale>
        <p:origin x="16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928"/>
    </p:cViewPr>
  </p:sorterViewPr>
  <p:notesViewPr>
    <p:cSldViewPr>
      <p:cViewPr varScale="1">
        <p:scale>
          <a:sx n="82" d="100"/>
          <a:sy n="82" d="100"/>
        </p:scale>
        <p:origin x="339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r>
              <a:rPr lang="en-US" sz="1400"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smtClean="0"/>
            </a:lvl1pPr>
          </a:lstStyle>
          <a:p>
            <a:pPr>
              <a:defRPr/>
            </a:pPr>
            <a:fld id="{A4A8FCA6-9890-49B0-874F-FDC08B0FBA13}" type="slidenum">
              <a:rPr lang="en-US" altLang="en-US"/>
              <a:pPr>
                <a:defRPr/>
              </a:pPr>
              <a:t>‹#›</a:t>
            </a:fld>
            <a:endParaRPr lang="en-US" altLang="en-US" dirty="0"/>
          </a:p>
        </p:txBody>
      </p:sp>
      <p:sp>
        <p:nvSpPr>
          <p:cNvPr id="6" name="Header Placeholder 1">
            <a:extLst>
              <a:ext uri="{FF2B5EF4-FFF2-40B4-BE49-F238E27FC236}">
                <a16:creationId xmlns:a16="http://schemas.microsoft.com/office/drawing/2014/main" id="{34232707-EAE9-4A77-B50E-9C7C24D76844}"/>
              </a:ext>
            </a:extLst>
          </p:cNvPr>
          <p:cNvSpPr>
            <a:spLocks noGrp="1"/>
          </p:cNvSpPr>
          <p:nvPr>
            <p:ph type="hdr" sz="quarter"/>
          </p:nvPr>
        </p:nvSpPr>
        <p:spPr>
          <a:xfrm>
            <a:off x="1828800"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The Rapture 002</a:t>
            </a:r>
          </a:p>
          <a:p>
            <a:pPr>
              <a:defRPr/>
            </a:pPr>
            <a:r>
              <a:rPr lang="en-US" dirty="0"/>
              <a:t>04-12-2020</a:t>
            </a:r>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BDAE9EEE-7F39-444E-BD01-7F4D2E16F312}" type="datetimeFigureOut">
              <a:rPr lang="en-US"/>
              <a:pPr>
                <a:defRPr/>
              </a:pPr>
              <a:t>4/18/2020</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smtClean="0"/>
            </a:lvl1pPr>
          </a:lstStyle>
          <a:p>
            <a:pPr>
              <a:defRPr/>
            </a:pPr>
            <a:fld id="{D26013F0-7342-4EF8-A40D-9B82DE27581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B744C-CCA7-42F0-B026-54AA483E0A4D}"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4/18/2020</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22</a:t>
            </a:fld>
            <a:endParaRPr lang="en-US" altLang="en-US" dirty="0"/>
          </a:p>
        </p:txBody>
      </p:sp>
    </p:spTree>
    <p:extLst>
      <p:ext uri="{BB962C8B-B14F-4D97-AF65-F5344CB8AC3E}">
        <p14:creationId xmlns:p14="http://schemas.microsoft.com/office/powerpoint/2010/main" val="70472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0228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smtClean="0"/>
            </a:lvl1pPr>
          </a:lstStyle>
          <a:p>
            <a:pPr>
              <a:defRPr/>
            </a:pPr>
            <a:fld id="{6C66F440-5D10-45D9-8CEF-05FCBC835039}" type="slidenum">
              <a:rPr lang="en-US" altLang="en-US"/>
              <a:pPr>
                <a:defRPr/>
              </a:pPr>
              <a:t>‹#›</a:t>
            </a:fld>
            <a:endParaRPr lang="en-US" altLang="en-US" dirty="0"/>
          </a:p>
        </p:txBody>
      </p:sp>
    </p:spTree>
    <p:extLst>
      <p:ext uri="{BB962C8B-B14F-4D97-AF65-F5344CB8AC3E}">
        <p14:creationId xmlns:p14="http://schemas.microsoft.com/office/powerpoint/2010/main" val="1803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dirty="0"/>
          </a:p>
        </p:txBody>
      </p:sp>
    </p:spTree>
    <p:extLst>
      <p:ext uri="{BB962C8B-B14F-4D97-AF65-F5344CB8AC3E}">
        <p14:creationId xmlns:p14="http://schemas.microsoft.com/office/powerpoint/2010/main" val="153638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365501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4/18/2020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61773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3690868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1927576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4146138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3562061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1735303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E6ADDD-3FBF-4B1E-93D2-9F428E5B0F0C}"/>
              </a:ext>
            </a:extLst>
          </p:cNvPr>
          <p:cNvSpPr>
            <a:spLocks noGrp="1"/>
          </p:cNvSpPr>
          <p:nvPr>
            <p:ph type="dt" sz="half" idx="10"/>
          </p:nvPr>
        </p:nvSpPr>
        <p:spPr/>
        <p:txBody>
          <a:bodyPr/>
          <a:lstStyle>
            <a:lvl1pPr>
              <a:defRPr/>
            </a:lvl1pPr>
          </a:lstStyle>
          <a:p>
            <a:pPr>
              <a:defRPr/>
            </a:pPr>
            <a:fld id="{5767CE11-5874-49D8-92C1-30075F73CB28}" type="datetimeFigureOut">
              <a:rPr lang="en-US"/>
              <a:pPr>
                <a:defRPr/>
              </a:pPr>
              <a:t>4/18/2020</a:t>
            </a:fld>
            <a:endParaRPr lang="en-US"/>
          </a:p>
        </p:txBody>
      </p:sp>
      <p:sp>
        <p:nvSpPr>
          <p:cNvPr id="3" name="Footer Placeholder 4">
            <a:extLst>
              <a:ext uri="{FF2B5EF4-FFF2-40B4-BE49-F238E27FC236}">
                <a16:creationId xmlns:a16="http://schemas.microsoft.com/office/drawing/2014/main" id="{563C4595-6613-468F-9CD1-5F61333959C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3259AA4-FCBD-45D8-BB26-1747D091ED17}"/>
              </a:ext>
            </a:extLst>
          </p:cNvPr>
          <p:cNvSpPr>
            <a:spLocks noGrp="1"/>
          </p:cNvSpPr>
          <p:nvPr>
            <p:ph type="sldNum" sz="quarter" idx="12"/>
          </p:nvPr>
        </p:nvSpPr>
        <p:spPr/>
        <p:txBody>
          <a:bodyPr/>
          <a:lstStyle>
            <a:lvl1pPr>
              <a:defRPr smtClean="0"/>
            </a:lvl1pPr>
          </a:lstStyle>
          <a:p>
            <a:pPr>
              <a:defRPr/>
            </a:pPr>
            <a:fld id="{9756AE89-0BA9-4F43-AAE5-6BAEADCF4C39}" type="slidenum">
              <a:rPr lang="en-US" altLang="en-US"/>
              <a:pPr>
                <a:defRPr/>
              </a:pPr>
              <a:t>‹#›</a:t>
            </a:fld>
            <a:endParaRPr lang="en-US" altLang="en-US"/>
          </a:p>
        </p:txBody>
      </p:sp>
    </p:spTree>
    <p:extLst>
      <p:ext uri="{BB962C8B-B14F-4D97-AF65-F5344CB8AC3E}">
        <p14:creationId xmlns:p14="http://schemas.microsoft.com/office/powerpoint/2010/main" val="334147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178249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8953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142613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51877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38066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40698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570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22881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59945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08515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vl1pPr>
          </a:lstStyle>
          <a:p>
            <a:pPr>
              <a:defRPr/>
            </a:pPr>
            <a:fld id="{C4A4C625-B035-4C4C-AE0B-B24BC1266BA7}"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105" r:id="rId1"/>
    <p:sldLayoutId id="2147488106" r:id="rId2"/>
    <p:sldLayoutId id="2147488107" r:id="rId3"/>
    <p:sldLayoutId id="2147488108" r:id="rId4"/>
    <p:sldLayoutId id="2147488109" r:id="rId5"/>
    <p:sldLayoutId id="2147488110" r:id="rId6"/>
    <p:sldLayoutId id="2147488111" r:id="rId7"/>
    <p:sldLayoutId id="2147488112" r:id="rId8"/>
    <p:sldLayoutId id="2147488113" r:id="rId9"/>
    <p:sldLayoutId id="2147488114" r:id="rId10"/>
    <p:sldLayoutId id="2147488115" r:id="rId11"/>
    <p:sldLayoutId id="2147488118" r:id="rId12"/>
    <p:sldLayoutId id="2147488120" r:id="rId13"/>
    <p:sldLayoutId id="2147488121"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extLst>
      <p:ext uri="{BB962C8B-B14F-4D97-AF65-F5344CB8AC3E}">
        <p14:creationId xmlns:p14="http://schemas.microsoft.com/office/powerpoint/2010/main" val="1679070814"/>
      </p:ext>
    </p:extLst>
  </p:cSld>
  <p:clrMap bg1="dk2" tx1="lt1" bg2="dk1" tx2="lt2" accent1="accent1" accent2="accent2" accent3="accent3" accent4="accent4" accent5="accent5" accent6="accent6" hlink="hlink" folHlink="folHlink"/>
  <p:sldLayoutIdLst>
    <p:sldLayoutId id="2147488123" r:id="rId1"/>
    <p:sldLayoutId id="2147488124" r:id="rId2"/>
    <p:sldLayoutId id="2147488125" r:id="rId3"/>
    <p:sldLayoutId id="2147488126" r:id="rId4"/>
    <p:sldLayoutId id="2147488127" r:id="rId5"/>
    <p:sldLayoutId id="2147488128" r:id="rId6"/>
    <p:sldLayoutId id="2147488129" r:id="rId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5.emf"/><Relationship Id="rId5" Type="http://schemas.openxmlformats.org/officeDocument/2006/relationships/customXml" Target="../ink/ink2.xml"/><Relationship Id="rId4" Type="http://schemas.openxmlformats.org/officeDocument/2006/relationships/image" Target="../media/image14.emf"/><Relationship Id="rId9"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83D69CC-59AF-429E-AEB9-00EA16BCAE5D}"/>
              </a:ext>
            </a:extLst>
          </p:cNvPr>
          <p:cNvSpPr txBox="1">
            <a:spLocks/>
          </p:cNvSpPr>
          <p:nvPr/>
        </p:nvSpPr>
        <p:spPr bwMode="auto">
          <a:xfrm>
            <a:off x="2286000" y="5486401"/>
            <a:ext cx="4572000" cy="1238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None/>
            </a:pPr>
            <a:r>
              <a:rPr lang="en-US" alt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Dr. Andy Woods</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r>
              <a:rPr lang="en-US" altLang="en-US" sz="20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8" name="Picture 3">
            <a:extLst>
              <a:ext uri="{FF2B5EF4-FFF2-40B4-BE49-F238E27FC236}">
                <a16:creationId xmlns:a16="http://schemas.microsoft.com/office/drawing/2014/main" id="{43E1BF0F-13E7-491F-B25F-00039E8F80E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1" y="5333999"/>
            <a:ext cx="983455" cy="13716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chemeClr val="tx2"/>
                </a:solidFill>
                <a:latin typeface="Calibri" panose="020F0502020204030204" pitchFamily="34" charset="0"/>
                <a:cs typeface="Calibri" panose="020F0502020204030204" pitchFamily="34" charset="0"/>
              </a:rPr>
              <a:t>THE RAPTURE</a:t>
            </a:r>
          </a:p>
          <a:p>
            <a:pPr algn="ctr"/>
            <a:r>
              <a:rPr lang="en-US" sz="3600" dirty="0">
                <a:latin typeface="Calibri" panose="020F0502020204030204" pitchFamily="34" charset="0"/>
                <a:cs typeface="Calibri" panose="020F0502020204030204" pitchFamily="34" charset="0"/>
              </a:rPr>
              <a:t>What and When? – Part 3</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2192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b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Cor 15:51; 1 Thess 4:15)</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6387" name="Rectangle 3"/>
          <p:cNvSpPr>
            <a:spLocks noGrp="1" noChangeArrowheads="1"/>
          </p:cNvSpPr>
          <p:nvPr>
            <p:ph idx="1"/>
          </p:nvPr>
        </p:nvSpPr>
        <p:spPr>
          <a:xfrm>
            <a:off x="190500" y="1600200"/>
            <a:ext cx="8763000" cy="41148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Imminency definition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5:8; 1 Thess 1:10; 1 Cor 1:7; Philip 3:20</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to be looking for Jesus Christ and not the Antichrist!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Motivator (Holiness, Evangelism)</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Feast of Trumpets?</a:t>
            </a:r>
          </a:p>
        </p:txBody>
      </p:sp>
      <p:pic>
        <p:nvPicPr>
          <p:cNvPr id="5" name="Picture 2">
            <a:extLst>
              <a:ext uri="{FF2B5EF4-FFF2-40B4-BE49-F238E27FC236}">
                <a16:creationId xmlns:a16="http://schemas.microsoft.com/office/drawing/2014/main" id="{B56320C4-4FCF-4D1A-AEFC-3ECD404A68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28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4" y="228600"/>
            <a:ext cx="8900931" cy="5364945"/>
          </a:xfrm>
          <a:prstGeom prst="rect">
            <a:avLst/>
          </a:prstGeom>
        </p:spPr>
      </p:pic>
    </p:spTree>
    <p:extLst>
      <p:ext uri="{BB962C8B-B14F-4D97-AF65-F5344CB8AC3E}">
        <p14:creationId xmlns:p14="http://schemas.microsoft.com/office/powerpoint/2010/main" val="2466320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656E17-C887-4A6A-9C02-56C19B497F14}"/>
              </a:ext>
            </a:extLst>
          </p:cNvPr>
          <p:cNvSpPr txBox="1"/>
          <p:nvPr/>
        </p:nvSpPr>
        <p:spPr>
          <a:xfrm>
            <a:off x="1828800" y="6172200"/>
            <a:ext cx="54864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H. Gundry,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Church and the Tribulation: Why Christ Won't Come Before the Antichrist Does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Zondervan, 1973).</a:t>
            </a:r>
          </a:p>
        </p:txBody>
      </p:sp>
      <p:pic>
        <p:nvPicPr>
          <p:cNvPr id="4" name="Picture 3">
            <a:extLst>
              <a:ext uri="{FF2B5EF4-FFF2-40B4-BE49-F238E27FC236}">
                <a16:creationId xmlns:a16="http://schemas.microsoft.com/office/drawing/2014/main" id="{CB62D9DF-E13C-4554-8BA8-87BCBDCB9A47}"/>
              </a:ext>
            </a:extLst>
          </p:cNvPr>
          <p:cNvPicPr>
            <a:picLocks noChangeAspect="1"/>
          </p:cNvPicPr>
          <p:nvPr/>
        </p:nvPicPr>
        <p:blipFill>
          <a:blip r:embed="rId2"/>
          <a:stretch>
            <a:fillRect/>
          </a:stretch>
        </p:blipFill>
        <p:spPr>
          <a:xfrm>
            <a:off x="2822296" y="457200"/>
            <a:ext cx="3499407" cy="546858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5632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544775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descr="Image result for chess bo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785079"/>
            <a:ext cx="8458200" cy="528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40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2192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b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Cor 15:51; 1 Thess 4:15)</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6387" name="Rectangle 3"/>
          <p:cNvSpPr>
            <a:spLocks noGrp="1" noChangeArrowheads="1"/>
          </p:cNvSpPr>
          <p:nvPr>
            <p:ph idx="1"/>
          </p:nvPr>
        </p:nvSpPr>
        <p:spPr>
          <a:xfrm>
            <a:off x="190500" y="1600200"/>
            <a:ext cx="8763000" cy="41148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Imminency definition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5:8; 1 Thess 1:10; 1 Cor 1:7; Philip 3:20</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to be looking for Jesus Christ and not the Antichrist!</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Motivator (Holiness, Evangelism)</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Feast of Trumpets?</a:t>
            </a:r>
          </a:p>
        </p:txBody>
      </p:sp>
      <p:pic>
        <p:nvPicPr>
          <p:cNvPr id="5" name="Picture 2">
            <a:extLst>
              <a:ext uri="{FF2B5EF4-FFF2-40B4-BE49-F238E27FC236}">
                <a16:creationId xmlns:a16="http://schemas.microsoft.com/office/drawing/2014/main" id="{B56320C4-4FCF-4D1A-AEFC-3ECD404A68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328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876800"/>
          </a:xfrm>
        </p:spPr>
        <p:txBody>
          <a:bodyPr/>
          <a:lstStyle/>
          <a:p>
            <a:pPr marL="0" indent="0" algn="just">
              <a:spcBef>
                <a:spcPts val="0"/>
              </a:spcBef>
              <a:buFontTx/>
              <a:buNone/>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short time ago, I took occasion to go through the New Testament to mark each reference to the coming of the Lord Jesus Christ and to observe the use made of that teaching about His coming. I was struck a new with the fact that almost without exception, when the coming of Christ is mentioned in the New Testament, it is followed by an exhortation to godliness and holy living</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1543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J. Dwight Pentecost</a:t>
            </a:r>
          </a:p>
          <a:p>
            <a:pPr algn="ctr" eaLnBrk="1" hangingPunct="1"/>
            <a:r>
              <a:rPr lang="en-US" sz="1800" kern="0" dirty="0">
                <a:solidFill>
                  <a:schemeClr val="tx1"/>
                </a:solidFill>
                <a:effectLst>
                  <a:outerShdw blurRad="38100" dist="38100" dir="2700000" algn="tl">
                    <a:srgbClr val="000000">
                      <a:alpha val="43137"/>
                    </a:srgbClr>
                  </a:outerShdw>
                </a:effectLst>
              </a:rPr>
              <a:t>Prophecy For Today, Page 20</a:t>
            </a:r>
          </a:p>
        </p:txBody>
      </p:sp>
      <p:pic>
        <p:nvPicPr>
          <p:cNvPr id="6" name="Picture 2" descr="Image result for j. dwight pentecost">
            <a:extLst>
              <a:ext uri="{FF2B5EF4-FFF2-40B4-BE49-F238E27FC236}">
                <a16:creationId xmlns:a16="http://schemas.microsoft.com/office/drawing/2014/main" id="{2AF5846F-331F-47B7-9FA6-3760E356F9E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2400" y="152400"/>
            <a:ext cx="1219200" cy="914400"/>
          </a:xfrm>
          <a:prstGeom prst="rect">
            <a:avLst/>
          </a:prstGeom>
          <a:solidFill>
            <a:srgbClr val="FFFFFF">
              <a:shade val="85000"/>
            </a:srgbClr>
          </a:solidFill>
          <a:ln w="28575"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93547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2192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b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Cor 15:51; 1 Thess 4:15)</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6387" name="Rectangle 3"/>
          <p:cNvSpPr>
            <a:spLocks noGrp="1" noChangeArrowheads="1"/>
          </p:cNvSpPr>
          <p:nvPr>
            <p:ph idx="1"/>
          </p:nvPr>
        </p:nvSpPr>
        <p:spPr>
          <a:xfrm>
            <a:off x="190500" y="1600200"/>
            <a:ext cx="8763000" cy="41148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Imminency definition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5:8; 1 Thess 1:10; 1 Cor 1:7; Philip 3:20</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to be looking for Jesus Christ and not the Antichrist!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Motivator (Holiness, Evangelism)</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Feast of Trumpets?</a:t>
            </a:r>
          </a:p>
        </p:txBody>
      </p:sp>
      <p:pic>
        <p:nvPicPr>
          <p:cNvPr id="5" name="Picture 2">
            <a:extLst>
              <a:ext uri="{FF2B5EF4-FFF2-40B4-BE49-F238E27FC236}">
                <a16:creationId xmlns:a16="http://schemas.microsoft.com/office/drawing/2014/main" id="{B56320C4-4FCF-4D1A-AEFC-3ECD404A68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142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047" y="228600"/>
            <a:ext cx="8659906" cy="64008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3019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467" name="Group 59"/>
          <p:cNvGraphicFramePr>
            <a:graphicFrameLocks noGrp="1"/>
          </p:cNvGraphicFramePr>
          <p:nvPr>
            <p:ph type="tbl" idx="4294967295"/>
            <p:extLst>
              <p:ext uri="{D42A27DB-BD31-4B8C-83A1-F6EECF244321}">
                <p14:modId xmlns:p14="http://schemas.microsoft.com/office/powerpoint/2010/main" val="261619942"/>
              </p:ext>
            </p:extLst>
          </p:nvPr>
        </p:nvGraphicFramePr>
        <p:xfrm>
          <a:off x="228600" y="304800"/>
          <a:ext cx="8686800" cy="5671503"/>
        </p:xfrm>
        <a:graphic>
          <a:graphicData uri="http://schemas.openxmlformats.org/drawingml/2006/table">
            <a:tbl>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51435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Levitical Feasts (Lev. 23)</a:t>
                      </a:r>
                      <a:endParaRPr kumimoji="0" lang="en-US" altLang="en-US" sz="18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1918624"/>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Feast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Season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0"/>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Passover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Redemption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Unleavened Bread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Separation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John 6:35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2"/>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1st fruits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Praise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1 Cor 15:20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3"/>
                  </a:ext>
                </a:extLst>
              </a:tr>
              <a:tr h="550863">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Pentecost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Praise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Acts 2:1-4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4"/>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u="sng" kern="1200" dirty="0">
                          <a:solidFill>
                            <a:srgbClr val="0000CC"/>
                          </a:solidFill>
                          <a:effectLst/>
                          <a:latin typeface="Calibri" panose="020F0502020204030204" pitchFamily="34" charset="0"/>
                          <a:ea typeface="+mn-ea"/>
                          <a:cs typeface="+mn-cs"/>
                        </a:rPr>
                        <a:t>Trumpets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New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Matt 24:31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Atonement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Lev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6"/>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Booths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Wilderness provision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14:16-18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60112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395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A5FD1C-8B91-445F-8B3C-E4C9C22DB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5509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2:14-16</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Himself is our peace, who made both groups into one and broke down the barrier of the dividing wall,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abolishing in His flesh the enmity, which is the Law of commandments contained in ordinances, so that in Himself He might make the two into one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man, thus establishing peace,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might reconcile them both in one body to God through the cross, by it having put to death the enmity.”</a:t>
            </a:r>
          </a:p>
        </p:txBody>
      </p:sp>
    </p:spTree>
    <p:extLst>
      <p:ext uri="{BB962C8B-B14F-4D97-AF65-F5344CB8AC3E}">
        <p14:creationId xmlns:p14="http://schemas.microsoft.com/office/powerpoint/2010/main" val="3777475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1" y="0"/>
            <a:ext cx="91440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10:32</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“Give no offense, either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Jews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Greeks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5C49687-6F19-4961-AA11-648CF86BC9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6" y="2667000"/>
            <a:ext cx="2769993" cy="2286000"/>
          </a:xfrm>
          <a:prstGeom prst="ellipse">
            <a:avLst/>
          </a:prstGeom>
          <a:ln>
            <a:noFill/>
          </a:ln>
          <a:effectLst>
            <a:softEdge rad="112500"/>
          </a:effectLst>
        </p:spPr>
      </p:pic>
    </p:spTree>
    <p:extLst>
      <p:ext uri="{BB962C8B-B14F-4D97-AF65-F5344CB8AC3E}">
        <p14:creationId xmlns:p14="http://schemas.microsoft.com/office/powerpoint/2010/main" val="1241071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1385565" y="228600"/>
            <a:ext cx="6372870" cy="1066800"/>
          </a:xfrm>
        </p:spPr>
        <p:txBody>
          <a:bodyPr/>
          <a:lstStyle/>
          <a:p>
            <a:pPr algn="ctr">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Arnold G. Fruchtenbaum</a:t>
            </a:r>
            <a:b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and the Church,” in Issues in Dispensationalism, ed. Wesley R. Willis and John R. Master (Chicago: Moody, 1994), 118.</a:t>
            </a:r>
            <a:endParaRPr lang="en-US" alt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1280"/>
            <a:ext cx="9131760" cy="22022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book of Acts, both Israel and the church exist simultaneously. The term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used twenty times and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ekklēsia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(church) nineteen times, yet the two groups are always kept distinct.”</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2" name="Picture 1">
            <a:extLst>
              <a:ext uri="{FF2B5EF4-FFF2-40B4-BE49-F238E27FC236}">
                <a16:creationId xmlns:a16="http://schemas.microsoft.com/office/drawing/2014/main" id="{4880F3CA-9D14-481E-900B-6A91F266B1D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200" y="74908"/>
            <a:ext cx="683343" cy="914400"/>
          </a:xfrm>
          <a:prstGeom prst="rect">
            <a:avLst/>
          </a:prstGeom>
        </p:spPr>
      </p:pic>
      <p:sp>
        <p:nvSpPr>
          <p:cNvPr id="3" name="Rectangle 2">
            <a:extLst>
              <a:ext uri="{FF2B5EF4-FFF2-40B4-BE49-F238E27FC236}">
                <a16:creationId xmlns:a16="http://schemas.microsoft.com/office/drawing/2014/main" id="{F0A2EA08-004E-4768-899D-09D0B3CC853D}"/>
              </a:ext>
            </a:extLst>
          </p:cNvPr>
          <p:cNvSpPr/>
          <p:nvPr/>
        </p:nvSpPr>
        <p:spPr bwMode="auto">
          <a:xfrm>
            <a:off x="1729620" y="4724400"/>
            <a:ext cx="5684760" cy="971160"/>
          </a:xfrm>
          <a:prstGeom prst="rect">
            <a:avLst/>
          </a:prstGeom>
          <a:solidFill>
            <a:srgbClr val="0000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R="0" algn="just" defTabSz="914400" latinLnBrk="0">
              <a:lnSpc>
                <a:spcPct val="100000"/>
              </a:lnSpc>
              <a:spcBef>
                <a:spcPct val="20000"/>
              </a:spcBef>
              <a:buClr>
                <a:schemeClr val="tx2"/>
              </a:buClr>
              <a:buSzPct val="75000"/>
              <a:tabLst/>
            </a:pPr>
            <a:r>
              <a:rPr lang="en-US" sz="6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a:t>
            </a:r>
            <a:r>
              <a:rPr lang="en-US" sz="6000" kern="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6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CHURCH</a:t>
            </a:r>
          </a:p>
        </p:txBody>
      </p:sp>
    </p:spTree>
    <p:extLst>
      <p:ext uri="{BB962C8B-B14F-4D97-AF65-F5344CB8AC3E}">
        <p14:creationId xmlns:p14="http://schemas.microsoft.com/office/powerpoint/2010/main" val="828161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467" name="Group 59"/>
          <p:cNvGraphicFramePr>
            <a:graphicFrameLocks noGrp="1"/>
          </p:cNvGraphicFramePr>
          <p:nvPr>
            <p:ph type="tbl" idx="4294967295"/>
          </p:nvPr>
        </p:nvGraphicFramePr>
        <p:xfrm>
          <a:off x="228600" y="304800"/>
          <a:ext cx="8686800" cy="5671503"/>
        </p:xfrm>
        <a:graphic>
          <a:graphicData uri="http://schemas.openxmlformats.org/drawingml/2006/table">
            <a:tbl>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51435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Levitical Feasts (Lev. 23)</a:t>
                      </a:r>
                      <a:endParaRPr kumimoji="0" lang="en-US" altLang="en-US" sz="18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1918624"/>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Feast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Season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0"/>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Passover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Redemption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Unleavened Bread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Separation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John 6:35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2"/>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1st fruits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Praise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1 Cor 15:20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3"/>
                  </a:ext>
                </a:extLst>
              </a:tr>
              <a:tr h="550863">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Pentecost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Praise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Acts 2:1-4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4"/>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u="sng" kern="1200" dirty="0">
                          <a:solidFill>
                            <a:srgbClr val="0000CC"/>
                          </a:solidFill>
                          <a:effectLst/>
                          <a:latin typeface="Calibri" panose="020F0502020204030204" pitchFamily="34" charset="0"/>
                          <a:ea typeface="+mn-ea"/>
                          <a:cs typeface="+mn-cs"/>
                        </a:rPr>
                        <a:t>Trumpets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New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Matt 24:31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Atonement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Lev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6"/>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Booths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Wilderness provision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14:16-18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42546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A5FD1C-8B91-445F-8B3C-E4C9C22DB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24:31</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His angels with a great sound of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trumpet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will gather together His elect from the four winds, from one end of heaven to the other.”</a:t>
            </a:r>
          </a:p>
        </p:txBody>
      </p:sp>
      <p:pic>
        <p:nvPicPr>
          <p:cNvPr id="1026" name="Picture 2" descr="The Star of David: Is it of Man or of God? Part 2 | Jewish Voice ...">
            <a:extLst>
              <a:ext uri="{FF2B5EF4-FFF2-40B4-BE49-F238E27FC236}">
                <a16:creationId xmlns:a16="http://schemas.microsoft.com/office/drawing/2014/main" id="{8906291A-D68D-43F0-8926-8B31668A219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60991" y="3081641"/>
            <a:ext cx="2022018" cy="157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433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312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34067" y="228600"/>
            <a:ext cx="5875867"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Gary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DeMar</a:t>
            </a:r>
            <a:b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18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End Times Fiction: A Biblical Consideration of the Left Behind Theology</a:t>
            </a:r>
            <a:r>
              <a:rPr 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TN: Nelson, 2001), 19.</a:t>
            </a:r>
          </a:p>
        </p:txBody>
      </p:sp>
      <p:sp>
        <p:nvSpPr>
          <p:cNvPr id="29699" name="Rectangle 3"/>
          <p:cNvSpPr>
            <a:spLocks noGrp="1" noChangeArrowheads="1"/>
          </p:cNvSpPr>
          <p:nvPr>
            <p:ph type="body" idx="1"/>
          </p:nvPr>
        </p:nvSpPr>
        <p:spPr>
          <a:xfrm>
            <a:off x="0" y="1828800"/>
            <a:ext cx="9144000" cy="3810000"/>
          </a:xfrm>
        </p:spPr>
        <p:txBody>
          <a:bodyPr/>
          <a:lstStyle/>
          <a:p>
            <a:pPr marL="0" indent="0" algn="just" eaLnBrk="1" hangingPunct="1">
              <a:lnSpc>
                <a:spcPct val="90000"/>
              </a:lnSpc>
              <a:buNone/>
              <a:defRPr/>
            </a:pPr>
            <a:r>
              <a:rPr lang="en-US" dirty="0">
                <a:effectLst/>
                <a:latin typeface="Calibri" panose="020F0502020204030204" pitchFamily="34" charset="0"/>
                <a:cs typeface="Calibri" panose="020F0502020204030204" pitchFamily="34" charset="0"/>
              </a:rPr>
              <a:t>“…the doctrine was not discovered until the nineteenth century. All attempts to find a </a:t>
            </a:r>
            <a:r>
              <a:rPr lang="en-US" dirty="0" err="1">
                <a:effectLst/>
                <a:latin typeface="Calibri" panose="020F0502020204030204" pitchFamily="34" charset="0"/>
                <a:cs typeface="Calibri" panose="020F0502020204030204" pitchFamily="34" charset="0"/>
              </a:rPr>
              <a:t>pretrib</a:t>
            </a:r>
            <a:r>
              <a:rPr lang="en-US" dirty="0">
                <a:effectLst/>
                <a:latin typeface="Calibri" panose="020F0502020204030204" pitchFamily="34" charset="0"/>
                <a:cs typeface="Calibri" panose="020F0502020204030204" pitchFamily="34" charset="0"/>
              </a:rPr>
              <a:t> Rapture any earlier than around 1830 do not hold up to historical scrutiny…If it took nearly nineteen-hundred years to discover the </a:t>
            </a:r>
            <a:r>
              <a:rPr lang="en-US" dirty="0" err="1">
                <a:effectLst/>
                <a:latin typeface="Calibri" panose="020F0502020204030204" pitchFamily="34" charset="0"/>
                <a:cs typeface="Calibri" panose="020F0502020204030204" pitchFamily="34" charset="0"/>
              </a:rPr>
              <a:t>pretrib</a:t>
            </a:r>
            <a:r>
              <a:rPr lang="en-US" dirty="0">
                <a:effectLst/>
                <a:latin typeface="Calibri" panose="020F0502020204030204" pitchFamily="34" charset="0"/>
                <a:cs typeface="Calibri" panose="020F0502020204030204" pitchFamily="34" charset="0"/>
              </a:rPr>
              <a:t> Rapture, why didn’t it take that long to discover the many other doctrines that Christians believed and confessed…?</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846666" cy="109728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214967" y="228600"/>
            <a:ext cx="6714067" cy="1143000"/>
          </a:xfrm>
        </p:spPr>
        <p:txBody>
          <a:bodyPr/>
          <a:lstStyle/>
          <a:p>
            <a:pPr algn="ctr" eaLnBrk="1" hangingPunct="1"/>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 L. Brown &amp; Craig S. Keener</a:t>
            </a:r>
            <a:b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18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Afraid of the Antichrist: Why We Don't Believe in a Pre-Tribulation Rapture </a:t>
            </a:r>
            <a:r>
              <a:rPr 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(Bloomington, MINN: Chosen, 2019), 62.</a:t>
            </a:r>
          </a:p>
        </p:txBody>
      </p:sp>
      <p:sp>
        <p:nvSpPr>
          <p:cNvPr id="29699" name="Rectangle 3"/>
          <p:cNvSpPr>
            <a:spLocks noGrp="1" noChangeArrowheads="1"/>
          </p:cNvSpPr>
          <p:nvPr>
            <p:ph type="body" idx="1"/>
          </p:nvPr>
        </p:nvSpPr>
        <p:spPr>
          <a:xfrm>
            <a:off x="0" y="1600200"/>
            <a:ext cx="9144000" cy="4114800"/>
          </a:xfrm>
        </p:spPr>
        <p:txBody>
          <a:bodyPr/>
          <a:lstStyle/>
          <a:p>
            <a:pPr marL="0" indent="0" algn="just" eaLnBrk="1" hangingPunct="1">
              <a:lnSpc>
                <a:spcPct val="90000"/>
              </a:lnSpc>
              <a:buNone/>
              <a:defRPr/>
            </a:pPr>
            <a:r>
              <a:rPr lang="en-US" sz="3600" dirty="0">
                <a:effectLst/>
                <a:latin typeface="Calibri" panose="020F0502020204030204" pitchFamily="34" charset="0"/>
                <a:cs typeface="Calibri" panose="020F0502020204030204" pitchFamily="34" charset="0"/>
              </a:rPr>
              <a:t>“</a:t>
            </a:r>
            <a:r>
              <a:rPr lang="en-US" dirty="0">
                <a:effectLst/>
                <a:latin typeface="Calibri" panose="020F0502020204030204" pitchFamily="34" charset="0"/>
                <a:cs typeface="Calibri" panose="020F0502020204030204" pitchFamily="34" charset="0"/>
              </a:rPr>
              <a:t>The view dominated many mid-twentieth-century U.S. evangelical circles, which also promoted it widely on mission fields that now flourish with tens or hundreds of millions of zealous Christians. Yet there is no record of anyone promoting a pre-Tribulational Rapture before about 1830; until that time virtually everyone, from any Christian or even semi-Christian tradition, expected that Jesus would resurrect the righteous and destroy the wicked at the same time.</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026" name="Picture 2" descr="Michael L. Brown Biography, Age, Wife, Podcast, Publications, YouTube">
            <a:extLst>
              <a:ext uri="{FF2B5EF4-FFF2-40B4-BE49-F238E27FC236}">
                <a16:creationId xmlns:a16="http://schemas.microsoft.com/office/drawing/2014/main" id="{7B98A00B-BB0C-4A4A-9559-FA8D17B1B41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6200" y="76200"/>
            <a:ext cx="1066801"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693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 is a New Doctrine?</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Four Logical Fallacies</a:t>
            </a:r>
          </a:p>
        </p:txBody>
      </p:sp>
      <p:sp>
        <p:nvSpPr>
          <p:cNvPr id="17411" name="Rectangle 3"/>
          <p:cNvSpPr>
            <a:spLocks noGrp="1" noChangeArrowheads="1"/>
          </p:cNvSpPr>
          <p:nvPr>
            <p:ph idx="1"/>
          </p:nvPr>
        </p:nvSpPr>
        <p:spPr>
          <a:xfrm>
            <a:off x="2276475" y="1600200"/>
            <a:ext cx="4591050" cy="2895600"/>
          </a:xfrm>
        </p:spPr>
        <p:txBody>
          <a:bodyPr/>
          <a:lstStyle/>
          <a:p>
            <a:pPr marL="514350" indent="-514350" eaLnBrk="1" hangingPunct="1">
              <a:spcBef>
                <a:spcPts val="0"/>
              </a:spcBef>
              <a:spcAft>
                <a:spcPts val="3600"/>
              </a:spcAft>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Recency fallacy</a:t>
            </a:r>
          </a:p>
          <a:p>
            <a:pPr marL="514350" indent="-514350" eaLnBrk="1" hangingPunct="1">
              <a:spcBef>
                <a:spcPts val="0"/>
              </a:spcBef>
              <a:spcAft>
                <a:spcPts val="3600"/>
              </a:spcAft>
              <a:buFont typeface="+mj-lt"/>
              <a:buAutoNum type="arabicPeriod"/>
              <a:defRPr/>
            </a:pP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Ad-populum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fallacy </a:t>
            </a:r>
          </a:p>
          <a:p>
            <a:pPr marL="514350" indent="-514350" eaLnBrk="1" hangingPunct="1">
              <a:spcBef>
                <a:spcPts val="0"/>
              </a:spcBef>
              <a:spcAft>
                <a:spcPts val="3600"/>
              </a:spcAft>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Genetic fallacy</a:t>
            </a:r>
          </a:p>
          <a:p>
            <a:pPr marL="514350" indent="-514350" eaLnBrk="1" hangingPunct="1">
              <a:spcBef>
                <a:spcPts val="0"/>
              </a:spcBef>
              <a:spcAft>
                <a:spcPts val="3600"/>
              </a:spcAft>
              <a:buFont typeface="+mj-lt"/>
              <a:buAutoNum type="arabicPeriod"/>
              <a:defRPr/>
            </a:pP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Ad-hominem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fallacy</a:t>
            </a:r>
          </a:p>
          <a:p>
            <a:pPr marL="514350" indent="-514350" eaLnBrk="1" hangingPunct="1">
              <a:spcBef>
                <a:spcPts val="0"/>
              </a:spcBef>
              <a:spcAft>
                <a:spcPts val="3600"/>
              </a:spcAft>
              <a:buFont typeface="+mj-lt"/>
              <a:buAutoNum type="arabicPeriod"/>
              <a:defRPr/>
            </a:pP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9A9FAE-F626-46EB-B22A-66A9CF6CD1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59200" y="5410200"/>
            <a:ext cx="1625600" cy="1219200"/>
          </a:xfrm>
          <a:prstGeom prst="rect">
            <a:avLst/>
          </a:prstGeom>
        </p:spPr>
      </p:pic>
    </p:spTree>
    <p:extLst>
      <p:ext uri="{BB962C8B-B14F-4D97-AF65-F5344CB8AC3E}">
        <p14:creationId xmlns:p14="http://schemas.microsoft.com/office/powerpoint/2010/main" val="2371799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 a Traditional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Doctrine Now Being Recovered</a:t>
            </a:r>
          </a:p>
        </p:txBody>
      </p:sp>
      <p:sp>
        <p:nvSpPr>
          <p:cNvPr id="17411" name="Rectangle 3"/>
          <p:cNvSpPr>
            <a:spLocks noGrp="1" noChangeArrowheads="1"/>
          </p:cNvSpPr>
          <p:nvPr>
            <p:ph idx="1"/>
          </p:nvPr>
        </p:nvSpPr>
        <p:spPr>
          <a:xfrm>
            <a:off x="590550" y="1600200"/>
            <a:ext cx="7962900" cy="3429000"/>
          </a:xfrm>
        </p:spPr>
        <p:txBody>
          <a:bodyPr/>
          <a:lstStyle/>
          <a:p>
            <a:pPr marL="457200" indent="-457200" eaLnBrk="1" hangingPunct="1">
              <a:spcBef>
                <a:spcPts val="0"/>
              </a:spcBef>
              <a:spcAft>
                <a:spcPts val="2400"/>
              </a:spcAft>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Sola scriptura</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Negative influence of Augustine and Origen </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Pseudo Ephraem (4</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century A.D.)</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illumination</a:t>
            </a:r>
          </a:p>
          <a:p>
            <a:pPr marL="457200" indent="-457200" eaLnBrk="1" hangingPunct="1">
              <a:spcBef>
                <a:spcPts val="0"/>
              </a:spcBef>
              <a:spcAft>
                <a:spcPts val="3600"/>
              </a:spcAft>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9A9FAE-F626-46EB-B22A-66A9CF6CD1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2800" y="4724400"/>
            <a:ext cx="2438400" cy="1828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2192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b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Cor 15:51; 1 Thess 4:15)</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6387" name="Rectangle 3"/>
          <p:cNvSpPr>
            <a:spLocks noGrp="1" noChangeArrowheads="1"/>
          </p:cNvSpPr>
          <p:nvPr>
            <p:ph idx="1"/>
          </p:nvPr>
        </p:nvSpPr>
        <p:spPr>
          <a:xfrm>
            <a:off x="190500" y="1600200"/>
            <a:ext cx="8763000" cy="41148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Imminency definition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5:8; 1 Thess 1:10; 1 Cor 1:7; Philip 3:20</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to be looking for Jesus Christ and not the Antichrist!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Motivator (Holiness, Evangelism)</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Feast of Trumpets?</a:t>
            </a:r>
          </a:p>
        </p:txBody>
      </p:sp>
      <p:pic>
        <p:nvPicPr>
          <p:cNvPr id="5" name="Picture 2">
            <a:extLst>
              <a:ext uri="{FF2B5EF4-FFF2-40B4-BE49-F238E27FC236}">
                <a16:creationId xmlns:a16="http://schemas.microsoft.com/office/drawing/2014/main" id="{B56320C4-4FCF-4D1A-AEFC-3ECD404A68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 a Traditional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Doctrine Now Being Recovered</a:t>
            </a:r>
          </a:p>
        </p:txBody>
      </p:sp>
      <p:sp>
        <p:nvSpPr>
          <p:cNvPr id="17411" name="Rectangle 3"/>
          <p:cNvSpPr>
            <a:spLocks noGrp="1" noChangeArrowheads="1"/>
          </p:cNvSpPr>
          <p:nvPr>
            <p:ph idx="1"/>
          </p:nvPr>
        </p:nvSpPr>
        <p:spPr>
          <a:xfrm>
            <a:off x="590550" y="1600200"/>
            <a:ext cx="7962900" cy="3429000"/>
          </a:xfrm>
        </p:spPr>
        <p:txBody>
          <a:bodyPr/>
          <a:lstStyle/>
          <a:p>
            <a:pPr marL="457200" indent="-457200" eaLnBrk="1" hangingPunct="1">
              <a:spcBef>
                <a:spcPts val="0"/>
              </a:spcBef>
              <a:spcAft>
                <a:spcPts val="2400"/>
              </a:spcAft>
              <a:defRPr/>
            </a:pP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Sola scriptura</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Negative influence of Augustine and Origen </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Pseudo Ephraem (4</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century A.D.)</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illumination</a:t>
            </a:r>
          </a:p>
          <a:p>
            <a:pPr marL="457200" indent="-457200" eaLnBrk="1" hangingPunct="1">
              <a:spcBef>
                <a:spcPts val="0"/>
              </a:spcBef>
              <a:spcAft>
                <a:spcPts val="3600"/>
              </a:spcAft>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9A9FAE-F626-46EB-B22A-66A9CF6CD1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2800" y="4724400"/>
            <a:ext cx="2438400" cy="1828800"/>
          </a:xfrm>
          <a:prstGeom prst="rect">
            <a:avLst/>
          </a:prstGeom>
        </p:spPr>
      </p:pic>
    </p:spTree>
    <p:extLst>
      <p:ext uri="{BB962C8B-B14F-4D97-AF65-F5344CB8AC3E}">
        <p14:creationId xmlns:p14="http://schemas.microsoft.com/office/powerpoint/2010/main" val="642856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BEC488-ED50-48D4-A398-15D9BDFCD14A}"/>
              </a:ext>
            </a:extLst>
          </p:cNvPr>
          <p:cNvPicPr>
            <a:picLocks noChangeAspect="1"/>
          </p:cNvPicPr>
          <p:nvPr/>
        </p:nvPicPr>
        <p:blipFill>
          <a:blip r:embed="rId2"/>
          <a:stretch>
            <a:fillRect/>
          </a:stretch>
        </p:blipFill>
        <p:spPr>
          <a:xfrm>
            <a:off x="0" y="0"/>
            <a:ext cx="9144000" cy="6857999"/>
          </a:xfrm>
          <a:prstGeom prst="rect">
            <a:avLst/>
          </a:prstGeom>
        </p:spPr>
      </p:pic>
      <p:sp>
        <p:nvSpPr>
          <p:cNvPr id="7" name="Rectangle 3"/>
          <p:cNvSpPr>
            <a:spLocks noGrp="1" noChangeArrowheads="1"/>
          </p:cNvSpPr>
          <p:nvPr>
            <p:ph sz="half" idx="2"/>
          </p:nvPr>
        </p:nvSpPr>
        <p:spPr>
          <a:xfrm>
            <a:off x="0" y="0"/>
            <a:ext cx="9144000" cy="5105400"/>
          </a:xfrm>
          <a:noFill/>
          <a:ln w="28575">
            <a:noFill/>
          </a:ln>
        </p:spPr>
        <p:txBody>
          <a:bodyPr/>
          <a:lstStyle/>
          <a:p>
            <a:pPr marL="0" indent="0" algn="ctr" eaLnBrk="1" hangingPunct="1">
              <a:spcBef>
                <a:spcPct val="0"/>
              </a:spcBef>
              <a:spcAft>
                <a:spcPts val="1200"/>
              </a:spcAft>
              <a:buNone/>
              <a:defRPr/>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Acts 20:29-31</a:t>
            </a:r>
          </a:p>
          <a:p>
            <a:pPr marL="0" indent="0" algn="just">
              <a:spcBef>
                <a:spcPts val="0"/>
              </a:spcBef>
              <a:buNone/>
            </a:pPr>
            <a:r>
              <a:rPr lang="en-US" sz="3400" baseline="30000" dirty="0">
                <a:effectLst/>
                <a:latin typeface="Calibri" panose="020F0502020204030204" pitchFamily="34" charset="0"/>
                <a:cs typeface="Calibri" panose="020F0502020204030204" pitchFamily="34" charset="0"/>
              </a:rPr>
              <a:t>29</a:t>
            </a:r>
            <a:r>
              <a:rPr lang="en-US" sz="3400" dirty="0">
                <a:effectLst/>
                <a:latin typeface="Calibri" panose="020F0502020204030204" pitchFamily="34" charset="0"/>
                <a:cs typeface="Calibri" panose="020F0502020204030204" pitchFamily="34" charset="0"/>
              </a:rPr>
              <a:t> “I know that after my departure savage wolves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will come in among you</a:t>
            </a:r>
            <a:r>
              <a:rPr lang="en-US" sz="3400" dirty="0">
                <a:effectLst/>
                <a:latin typeface="Calibri" panose="020F0502020204030204" pitchFamily="34" charset="0"/>
                <a:cs typeface="Calibri" panose="020F0502020204030204" pitchFamily="34" charset="0"/>
              </a:rPr>
              <a:t>, not sparing the flock; </a:t>
            </a:r>
            <a:r>
              <a:rPr lang="en-US" sz="3400" baseline="30000" dirty="0">
                <a:effectLst/>
                <a:latin typeface="Calibri" panose="020F0502020204030204" pitchFamily="34" charset="0"/>
                <a:cs typeface="Calibri" panose="020F0502020204030204" pitchFamily="34" charset="0"/>
              </a:rPr>
              <a:t>30</a:t>
            </a:r>
            <a:r>
              <a:rPr lang="en-US" sz="3400" dirty="0">
                <a:effectLst/>
                <a:latin typeface="Calibri" panose="020F0502020204030204" pitchFamily="34" charset="0"/>
                <a:cs typeface="Calibri" panose="020F0502020204030204" pitchFamily="34" charset="0"/>
              </a:rPr>
              <a: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and from among your own selves</a:t>
            </a:r>
            <a:r>
              <a:rPr lang="en-US" sz="3400" dirty="0">
                <a:effectLst/>
                <a:latin typeface="Calibri" panose="020F0502020204030204" pitchFamily="34" charset="0"/>
                <a:cs typeface="Calibri" panose="020F0502020204030204" pitchFamily="34" charset="0"/>
              </a:rPr>
              <a:t> men will arise, speaking perverse things, to draw away the disciples after them. </a:t>
            </a:r>
            <a:r>
              <a:rPr lang="en-US" sz="3400" baseline="30000" dirty="0">
                <a:effectLst/>
                <a:latin typeface="Calibri" panose="020F0502020204030204" pitchFamily="34" charset="0"/>
                <a:cs typeface="Calibri" panose="020F0502020204030204" pitchFamily="34" charset="0"/>
              </a:rPr>
              <a:t>31</a:t>
            </a:r>
            <a:r>
              <a:rPr lang="en-US" sz="3400" dirty="0">
                <a:effectLst/>
                <a:latin typeface="Calibri" panose="020F0502020204030204" pitchFamily="34" charset="0"/>
                <a:cs typeface="Calibri" panose="020F0502020204030204" pitchFamily="34" charset="0"/>
              </a:rPr>
              <a:t> “Therefore be on the alert, remembering that night and day for a period of three years I did not cease to admonish each one with tears. </a:t>
            </a:r>
          </a:p>
        </p:txBody>
      </p:sp>
    </p:spTree>
    <p:extLst>
      <p:ext uri="{BB962C8B-B14F-4D97-AF65-F5344CB8AC3E}">
        <p14:creationId xmlns:p14="http://schemas.microsoft.com/office/powerpoint/2010/main" val="1999616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 a Traditional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Doctrine Now Being Recovered</a:t>
            </a:r>
          </a:p>
        </p:txBody>
      </p:sp>
      <p:sp>
        <p:nvSpPr>
          <p:cNvPr id="17411" name="Rectangle 3"/>
          <p:cNvSpPr>
            <a:spLocks noGrp="1" noChangeArrowheads="1"/>
          </p:cNvSpPr>
          <p:nvPr>
            <p:ph idx="1"/>
          </p:nvPr>
        </p:nvSpPr>
        <p:spPr>
          <a:xfrm>
            <a:off x="590550" y="1600200"/>
            <a:ext cx="8096250" cy="3429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Sola scriptura</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Negative influence of Augustine and Origen </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Pseudo Ephraem (4</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century A.D.)</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illumination</a:t>
            </a:r>
          </a:p>
          <a:p>
            <a:pPr marL="457200" indent="-457200" eaLnBrk="1" hangingPunct="1">
              <a:spcBef>
                <a:spcPts val="0"/>
              </a:spcBef>
              <a:spcAft>
                <a:spcPts val="3600"/>
              </a:spcAft>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9A9FAE-F626-46EB-B22A-66A9CF6CD1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2800" y="4724400"/>
            <a:ext cx="2438400" cy="1828800"/>
          </a:xfrm>
          <a:prstGeom prst="rect">
            <a:avLst/>
          </a:prstGeom>
        </p:spPr>
      </p:pic>
    </p:spTree>
    <p:extLst>
      <p:ext uri="{BB962C8B-B14F-4D97-AF65-F5344CB8AC3E}">
        <p14:creationId xmlns:p14="http://schemas.microsoft.com/office/powerpoint/2010/main" val="4198146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D9A0C2-9272-4AE0-BC79-D7DFAF3433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126" y="228600"/>
            <a:ext cx="8675275" cy="6400800"/>
          </a:xfrm>
          <a:prstGeom prst="rect">
            <a:avLst/>
          </a:prstGeom>
          <a:ln w="57150">
            <a:solidFill>
              <a:schemeClr val="tx1"/>
            </a:solidFill>
          </a:ln>
        </p:spPr>
      </p:pic>
      <p:sp>
        <p:nvSpPr>
          <p:cNvPr id="6" name="Oval 6">
            <a:extLst>
              <a:ext uri="{FF2B5EF4-FFF2-40B4-BE49-F238E27FC236}">
                <a16:creationId xmlns:a16="http://schemas.microsoft.com/office/drawing/2014/main" id="{7955CE83-2521-4316-966C-93F4B9636816}"/>
              </a:ext>
            </a:extLst>
          </p:cNvPr>
          <p:cNvSpPr>
            <a:spLocks noChangeArrowheads="1"/>
          </p:cNvSpPr>
          <p:nvPr/>
        </p:nvSpPr>
        <p:spPr bwMode="auto">
          <a:xfrm>
            <a:off x="8006762"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8" name="Oval 7">
            <a:extLst>
              <a:ext uri="{FF2B5EF4-FFF2-40B4-BE49-F238E27FC236}">
                <a16:creationId xmlns:a16="http://schemas.microsoft.com/office/drawing/2014/main" id="{C722E0F6-2B2A-4916-867B-1292323F6558}"/>
              </a:ext>
            </a:extLst>
          </p:cNvPr>
          <p:cNvSpPr>
            <a:spLocks noChangeArrowheads="1"/>
          </p:cNvSpPr>
          <p:nvPr/>
        </p:nvSpPr>
        <p:spPr bwMode="auto">
          <a:xfrm>
            <a:off x="7701962"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9" name="Oval 7">
            <a:extLst>
              <a:ext uri="{FF2B5EF4-FFF2-40B4-BE49-F238E27FC236}">
                <a16:creationId xmlns:a16="http://schemas.microsoft.com/office/drawing/2014/main" id="{C87D9BC7-C3BB-4CC0-8D24-AE0DEDE4D4AF}"/>
              </a:ext>
            </a:extLst>
          </p:cNvPr>
          <p:cNvSpPr>
            <a:spLocks noChangeArrowheads="1"/>
          </p:cNvSpPr>
          <p:nvPr/>
        </p:nvSpPr>
        <p:spPr bwMode="auto">
          <a:xfrm>
            <a:off x="5263562"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00200"/>
            <a:ext cx="9144000" cy="4031873"/>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Silver says of the apostolic fathers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expected the return of the Lord in their day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believed the time was imminent because the Lord had taught them to live in a watchful attitude.” Concerning the ante Nicene fathers, he says: “by tradition they knew the faith of the apostles.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taught the doctrine of the imminent and pre-millennial return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1938338" y="247472"/>
            <a:ext cx="5267324" cy="1277273"/>
          </a:xfrm>
          <a:prstGeom prst="rect">
            <a:avLst/>
          </a:prstGeom>
        </p:spPr>
        <p:txBody>
          <a:bodyPr wrap="square">
            <a:spAutoFit/>
          </a:body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Jesse Forest Silver</a:t>
            </a:r>
          </a:p>
          <a:p>
            <a:pPr algn="ct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Lord’s Return: Seen in History and in Scripture as Premillennial and Imminent (NY: </a:t>
            </a:r>
            <a:r>
              <a:rPr lang="en-US" sz="1800" dirty="0" err="1">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Revell</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1914), 62-64.</a:t>
            </a:r>
          </a:p>
        </p:txBody>
      </p:sp>
    </p:spTree>
    <p:extLst>
      <p:ext uri="{BB962C8B-B14F-4D97-AF65-F5344CB8AC3E}">
        <p14:creationId xmlns:p14="http://schemas.microsoft.com/office/powerpoint/2010/main" val="4261495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0" y="228600"/>
            <a:ext cx="9134475" cy="1143000"/>
          </a:xfrm>
        </p:spPr>
        <p:txBody>
          <a:bodyPr/>
          <a:lstStyle/>
          <a:p>
            <a:pPr algn="ctr"/>
            <a:r>
              <a:rPr lang="en-US" sz="3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Ante-Nicene Fathers: “Heavenly and Eschatological" Interpretation of John 14:1-4</a:t>
            </a:r>
          </a:p>
        </p:txBody>
      </p:sp>
      <p:sp>
        <p:nvSpPr>
          <p:cNvPr id="31747" name="Rectangle 3"/>
          <p:cNvSpPr>
            <a:spLocks noGrp="1"/>
          </p:cNvSpPr>
          <p:nvPr>
            <p:ph type="body" sz="half" idx="2"/>
          </p:nvPr>
        </p:nvSpPr>
        <p:spPr>
          <a:xfrm>
            <a:off x="228600" y="1874838"/>
            <a:ext cx="5029200" cy="3840162"/>
          </a:xfrm>
        </p:spPr>
        <p:txBody>
          <a:bodyPr/>
          <a:lstStyle/>
          <a:p>
            <a:pPr marL="457200" indent="-457200">
              <a:spcBef>
                <a:spcPts val="0"/>
              </a:spcBef>
              <a:spcAft>
                <a:spcPts val="2400"/>
              </a:spcAft>
              <a:buClr>
                <a:srgbClr val="00FFFF"/>
              </a:buCl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Papias (AD 110)</a:t>
            </a:r>
          </a:p>
          <a:p>
            <a:pPr marL="457200" indent="-457200">
              <a:spcBef>
                <a:spcPts val="0"/>
              </a:spcBef>
              <a:spcAft>
                <a:spcPts val="2400"/>
              </a:spcAft>
              <a:buClr>
                <a:srgbClr val="00FFFF"/>
              </a:buCl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Irenaeus (AD 130-202)</a:t>
            </a:r>
          </a:p>
          <a:p>
            <a:pPr marL="457200" indent="-457200">
              <a:spcBef>
                <a:spcPts val="0"/>
              </a:spcBef>
              <a:spcAft>
                <a:spcPts val="2400"/>
              </a:spcAft>
              <a:buClr>
                <a:srgbClr val="00FFFF"/>
              </a:buCl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Tertullian (AD 196-212)</a:t>
            </a:r>
          </a:p>
          <a:p>
            <a:pPr marL="457200" indent="-457200">
              <a:spcBef>
                <a:spcPts val="0"/>
              </a:spcBef>
              <a:spcAft>
                <a:spcPts val="2400"/>
              </a:spcAft>
              <a:buClr>
                <a:srgbClr val="00FFFF"/>
              </a:buCl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Origen (AD 182-251)</a:t>
            </a:r>
          </a:p>
          <a:p>
            <a:pPr marL="457200" indent="-457200">
              <a:spcBef>
                <a:spcPts val="0"/>
              </a:spcBef>
              <a:spcAft>
                <a:spcPts val="2400"/>
              </a:spcAft>
              <a:buClr>
                <a:srgbClr val="00FFFF"/>
              </a:buCl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Cyprian (AD 258) </a:t>
            </a:r>
          </a:p>
        </p:txBody>
      </p:sp>
      <p:sp>
        <p:nvSpPr>
          <p:cNvPr id="31748" name="Text Box 4"/>
          <p:cNvSpPr txBox="1">
            <a:spLocks noChangeArrowheads="1"/>
          </p:cNvSpPr>
          <p:nvPr/>
        </p:nvSpPr>
        <p:spPr bwMode="auto">
          <a:xfrm>
            <a:off x="800100" y="6324600"/>
            <a:ext cx="7543800" cy="336550"/>
          </a:xfrm>
          <a:prstGeom prst="rect">
            <a:avLst/>
          </a:prstGeom>
          <a:noFill/>
          <a:ln w="9525">
            <a:noFill/>
            <a:miter lim="800000"/>
            <a:headEnd/>
            <a:tailEnd/>
          </a:ln>
        </p:spPr>
        <p:txBody>
          <a:bodyPr>
            <a:spAutoFit/>
          </a:bodyPr>
          <a:lstStyle/>
          <a:p>
            <a:pPr algn="ctr">
              <a:spcBef>
                <a:spcPct val="50000"/>
              </a:spcBef>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George Gunn, “John 14:1-3: The Father's House: Are We There Yet?,” 7-11</a:t>
            </a:r>
          </a:p>
        </p:txBody>
      </p:sp>
      <p:pic>
        <p:nvPicPr>
          <p:cNvPr id="31749" name="Picture 2"/>
          <p:cNvPicPr>
            <a:picLocks noChangeAspect="1" noChangeArrowheads="1"/>
          </p:cNvPicPr>
          <p:nvPr/>
        </p:nvPicPr>
        <p:blipFill>
          <a:blip r:embed="rId2" cstate="print"/>
          <a:srcRect/>
          <a:stretch>
            <a:fillRect/>
          </a:stretch>
        </p:blipFill>
        <p:spPr bwMode="auto">
          <a:xfrm>
            <a:off x="5791200" y="1874838"/>
            <a:ext cx="3031808" cy="384016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3"/>
          <p:cNvSpPr>
            <a:spLocks noGrp="1"/>
          </p:cNvSpPr>
          <p:nvPr>
            <p:ph type="body" sz="half" idx="2"/>
          </p:nvPr>
        </p:nvSpPr>
        <p:spPr>
          <a:xfrm>
            <a:off x="0" y="1371600"/>
            <a:ext cx="9144000" cy="4572000"/>
          </a:xfrm>
        </p:spPr>
        <p:txBody>
          <a:bodyPr/>
          <a:lstStyle/>
          <a:p>
            <a:pPr marL="0" indent="0" algn="just">
              <a:spcBef>
                <a:spcPts val="0"/>
              </a:spcBef>
              <a:spcAft>
                <a:spcPts val="2400"/>
              </a:spcAft>
              <a:buClr>
                <a:srgbClr val="00FFFF"/>
              </a:buClr>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“Interestingly, references to John 14:1-3 virtually disappear when perusing the writings of the Nicene and Post-Nicene fathers. This is a bit surprising, given the abundance of material in these later writers when compared with the Ante-Nicenes. I would assume that with the rise of Augustinian amillennialism and its optimistic interpretation regarding the present arrival of the Kingdom of God, the kind of hope held out in John 14:1-3 ceased to hold relevance.”</a:t>
            </a:r>
          </a:p>
        </p:txBody>
      </p:sp>
      <p:sp>
        <p:nvSpPr>
          <p:cNvPr id="32772" name="Text Box 4"/>
          <p:cNvSpPr txBox="1">
            <a:spLocks noChangeArrowheads="1"/>
          </p:cNvSpPr>
          <p:nvPr/>
        </p:nvSpPr>
        <p:spPr bwMode="auto">
          <a:xfrm>
            <a:off x="800100" y="6172200"/>
            <a:ext cx="7543800" cy="584775"/>
          </a:xfrm>
          <a:prstGeom prst="rect">
            <a:avLst/>
          </a:prstGeom>
          <a:noFill/>
          <a:ln w="9525">
            <a:noFill/>
            <a:miter lim="800000"/>
            <a:headEnd/>
            <a:tailEnd/>
          </a:ln>
        </p:spPr>
        <p:txBody>
          <a:bodyPr>
            <a:spAutoFit/>
          </a:bodyPr>
          <a:lstStyle/>
          <a:p>
            <a:pPr algn="ctr">
              <a:spcBef>
                <a:spcPct val="50000"/>
              </a:spcBef>
            </a:pPr>
            <a:r>
              <a:rPr lang="en-US" sz="1600" dirty="0">
                <a:latin typeface="Calibri" panose="020F0502020204030204" pitchFamily="34" charset="0"/>
                <a:cs typeface="Calibri" panose="020F0502020204030204" pitchFamily="34" charset="0"/>
              </a:rPr>
              <a:t>George A. Gunn, "Jesus and the Rapture: John 14," in </a:t>
            </a:r>
            <a:r>
              <a:rPr lang="en-US" sz="1600" i="1" dirty="0">
                <a:latin typeface="Calibri" panose="020F0502020204030204" pitchFamily="34" charset="0"/>
                <a:cs typeface="Calibri" panose="020F0502020204030204" pitchFamily="34" charset="0"/>
              </a:rPr>
              <a:t>Evidence for the Rapture: A Biblical Case for Pretribulationism</a:t>
            </a:r>
            <a:r>
              <a:rPr lang="en-US" sz="1600" dirty="0">
                <a:latin typeface="Calibri" panose="020F0502020204030204" pitchFamily="34" charset="0"/>
                <a:cs typeface="Calibri" panose="020F0502020204030204" pitchFamily="34" charset="0"/>
              </a:rPr>
              <a:t>, ed. John F. Hart (Chicago: Moody, 2015), 119, n. 22.</a:t>
            </a:r>
          </a:p>
        </p:txBody>
      </p:sp>
      <p:sp>
        <p:nvSpPr>
          <p:cNvPr id="6" name="Rectangle 2">
            <a:extLst>
              <a:ext uri="{FF2B5EF4-FFF2-40B4-BE49-F238E27FC236}">
                <a16:creationId xmlns:a16="http://schemas.microsoft.com/office/drawing/2014/main" id="{4C680BBF-B842-479D-8FEC-CE7863C95943}"/>
              </a:ext>
            </a:extLst>
          </p:cNvPr>
          <p:cNvSpPr>
            <a:spLocks noGrp="1"/>
          </p:cNvSpPr>
          <p:nvPr>
            <p:ph type="title"/>
          </p:nvPr>
        </p:nvSpPr>
        <p:spPr>
          <a:xfrm>
            <a:off x="0" y="228600"/>
            <a:ext cx="9144000" cy="1143000"/>
          </a:xfrm>
        </p:spPr>
        <p:txBody>
          <a:bodyPr/>
          <a:lstStyle/>
          <a:p>
            <a:pPr algn="ctr"/>
            <a:r>
              <a:rPr lang="en-US" sz="3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Ante-Nicene Fathers: “Heavenly and Eschatological" Interpretation of John 14:1-4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 a Traditional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Doctrine Now Being Recovered</a:t>
            </a:r>
          </a:p>
        </p:txBody>
      </p:sp>
      <p:sp>
        <p:nvSpPr>
          <p:cNvPr id="17411" name="Rectangle 3"/>
          <p:cNvSpPr>
            <a:spLocks noGrp="1" noChangeArrowheads="1"/>
          </p:cNvSpPr>
          <p:nvPr>
            <p:ph idx="1"/>
          </p:nvPr>
        </p:nvSpPr>
        <p:spPr>
          <a:xfrm>
            <a:off x="590550" y="1600200"/>
            <a:ext cx="8096250" cy="3429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Sola scriptura</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Negative influence of Augustine and Origen </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Pseudo Ephraem (4</a:t>
            </a:r>
            <a:r>
              <a:rPr lang="en-US" b="1" u="sng"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b="1" u="sng"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century A.D.)</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illumination</a:t>
            </a:r>
          </a:p>
          <a:p>
            <a:pPr marL="457200" indent="-457200" eaLnBrk="1" hangingPunct="1">
              <a:spcBef>
                <a:spcPts val="0"/>
              </a:spcBef>
              <a:spcAft>
                <a:spcPts val="3600"/>
              </a:spcAft>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9A9FAE-F626-46EB-B22A-66A9CF6CD1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2800" y="4724400"/>
            <a:ext cx="2438400" cy="1828800"/>
          </a:xfrm>
          <a:prstGeom prst="rect">
            <a:avLst/>
          </a:prstGeom>
        </p:spPr>
      </p:pic>
    </p:spTree>
    <p:extLst>
      <p:ext uri="{BB962C8B-B14F-4D97-AF65-F5344CB8AC3E}">
        <p14:creationId xmlns:p14="http://schemas.microsoft.com/office/powerpoint/2010/main" val="876083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914400"/>
          </a:xfrm>
        </p:spPr>
        <p:txBody>
          <a:bodyPr/>
          <a:lstStyle/>
          <a:p>
            <a:pPr algn="ctr" eaLnBrk="1" hangingPunct="1">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Pseudo </a:t>
            </a:r>
            <a:r>
              <a:rPr lang="en-US" alt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Ephraem</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(4</a:t>
            </a:r>
            <a:r>
              <a:rPr lang="en-US" altLang="en-US" sz="2800" baseline="30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a:t>
            </a: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-6</a:t>
            </a:r>
            <a:r>
              <a:rPr lang="en-US" altLang="en-US" sz="2800" baseline="30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a:t>
            </a: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century A.D.)</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8435" name="Rectangle 3"/>
          <p:cNvSpPr>
            <a:spLocks noGrp="1" noChangeArrowheads="1"/>
          </p:cNvSpPr>
          <p:nvPr>
            <p:ph idx="1"/>
          </p:nvPr>
        </p:nvSpPr>
        <p:spPr>
          <a:xfrm>
            <a:off x="0" y="1600200"/>
            <a:ext cx="9144000" cy="4114800"/>
          </a:xfrm>
        </p:spPr>
        <p:txBody>
          <a:bodyPr/>
          <a:lstStyle/>
          <a:p>
            <a:pPr marL="0" indent="0" algn="just" eaLnBrk="1" hangingPunct="1">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“Why therefore do we not reject every care of earthly actions and prepare ourselves for the meeting of the Lord Christ, so that he may draw us from the confusion, which overwhelms all the world…For all the saints and the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 of God are gathered, prior to the tribulation</a:t>
            </a:r>
            <a:r>
              <a:rPr lang="en-US"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 to come, and are taken to the Lord lest they see the confusion that is to overwhelm the world because of our sins.”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 a Traditional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Doctrine Now Being Recovered</a:t>
            </a:r>
          </a:p>
        </p:txBody>
      </p:sp>
      <p:sp>
        <p:nvSpPr>
          <p:cNvPr id="17411" name="Rectangle 3"/>
          <p:cNvSpPr>
            <a:spLocks noGrp="1" noChangeArrowheads="1"/>
          </p:cNvSpPr>
          <p:nvPr>
            <p:ph idx="1"/>
          </p:nvPr>
        </p:nvSpPr>
        <p:spPr>
          <a:xfrm>
            <a:off x="590550" y="1600200"/>
            <a:ext cx="8096250" cy="3429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Sola scriptura</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Negative influence of Augustine and Origen </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Pseudo Ephraem (4</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century A.D.)</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illumination</a:t>
            </a:r>
          </a:p>
          <a:p>
            <a:pPr marL="457200" indent="-457200" eaLnBrk="1" hangingPunct="1">
              <a:spcBef>
                <a:spcPts val="0"/>
              </a:spcBef>
              <a:spcAft>
                <a:spcPts val="3600"/>
              </a:spcAft>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9A9FAE-F626-46EB-B22A-66A9CF6CD1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2800" y="4724400"/>
            <a:ext cx="2438400" cy="1828800"/>
          </a:xfrm>
          <a:prstGeom prst="rect">
            <a:avLst/>
          </a:prstGeom>
        </p:spPr>
      </p:pic>
    </p:spTree>
    <p:extLst>
      <p:ext uri="{BB962C8B-B14F-4D97-AF65-F5344CB8AC3E}">
        <p14:creationId xmlns:p14="http://schemas.microsoft.com/office/powerpoint/2010/main" val="113362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2192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b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Cor 15:51; 1 Thess 4:15)</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6387" name="Rectangle 3"/>
          <p:cNvSpPr>
            <a:spLocks noGrp="1" noChangeArrowheads="1"/>
          </p:cNvSpPr>
          <p:nvPr>
            <p:ph idx="1"/>
          </p:nvPr>
        </p:nvSpPr>
        <p:spPr>
          <a:xfrm>
            <a:off x="190500" y="1600200"/>
            <a:ext cx="8763000" cy="4114800"/>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Imminency definition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5:8; 1 Thess 1:10; 1 Cor 1:7; Philip 3:20</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to be looking for Jesus Christ and not the Antichrist!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Motivator (Holiness, Evangelism)</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Feast of Trumpets?</a:t>
            </a:r>
          </a:p>
        </p:txBody>
      </p:sp>
      <p:pic>
        <p:nvPicPr>
          <p:cNvPr id="5" name="Picture 2">
            <a:extLst>
              <a:ext uri="{FF2B5EF4-FFF2-40B4-BE49-F238E27FC236}">
                <a16:creationId xmlns:a16="http://schemas.microsoft.com/office/drawing/2014/main" id="{B56320C4-4FCF-4D1A-AEFC-3ECD404A68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655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401ED-7893-48EE-9933-685D43C27912}"/>
              </a:ext>
            </a:extLst>
          </p:cNvPr>
          <p:cNvPicPr>
            <a:picLocks noChangeAspect="1"/>
          </p:cNvPicPr>
          <p:nvPr/>
        </p:nvPicPr>
        <p:blipFill>
          <a:blip r:embed="rId2"/>
          <a:stretch>
            <a:fillRect/>
          </a:stretch>
        </p:blipFill>
        <p:spPr>
          <a:xfrm>
            <a:off x="0" y="0"/>
            <a:ext cx="9144000" cy="6857999"/>
          </a:xfrm>
          <a:prstGeom prst="rect">
            <a:avLst/>
          </a:prstGeom>
        </p:spPr>
      </p:pic>
      <p:sp>
        <p:nvSpPr>
          <p:cNvPr id="13" name="Rectangle 3"/>
          <p:cNvSpPr txBox="1">
            <a:spLocks/>
          </p:cNvSpPr>
          <p:nvPr/>
        </p:nvSpPr>
        <p:spPr bwMode="auto">
          <a:xfrm>
            <a:off x="0" y="0"/>
            <a:ext cx="91440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Daniel 12:4, 9</a:t>
            </a:r>
          </a:p>
          <a:p>
            <a:pPr marL="0" indent="0" algn="just">
              <a:spcBef>
                <a:spcPct val="0"/>
              </a:spcBef>
              <a:buClrTx/>
              <a:buSzTx/>
              <a:buNone/>
            </a:pPr>
            <a:r>
              <a:rPr lang="en-US" altLang="en-US" dirty="0">
                <a:effectLst>
                  <a:outerShdw blurRad="38100" dist="38100" dir="2700000" algn="tl">
                    <a:srgbClr val="000000">
                      <a:alpha val="43137"/>
                    </a:srgbClr>
                  </a:outerShdw>
                </a:effectLst>
              </a:rPr>
              <a:t>“</a:t>
            </a:r>
            <a:r>
              <a:rPr lang="en-US" altLang="en-US" baseline="30000" dirty="0">
                <a:effectLst>
                  <a:outerShdw blurRad="38100" dist="38100" dir="2700000" algn="tl">
                    <a:srgbClr val="000000">
                      <a:alpha val="43137"/>
                    </a:srgbClr>
                  </a:outerShdw>
                </a:effectLst>
              </a:rPr>
              <a:t>4 </a:t>
            </a:r>
            <a:r>
              <a:rPr lang="en-US" dirty="0">
                <a:effectLst>
                  <a:outerShdw blurRad="38100" dist="38100" dir="2700000" algn="tl">
                    <a:srgbClr val="000000">
                      <a:alpha val="43137"/>
                    </a:srgbClr>
                  </a:outerShdw>
                </a:effectLst>
              </a:rPr>
              <a:t>But as for you, Daniel, conceal these words and seal up the book until the end of time; many will go back and forth, and </a:t>
            </a:r>
            <a:r>
              <a:rPr lang="en-US" b="1" u="sng" dirty="0">
                <a:solidFill>
                  <a:srgbClr val="FFFFCC"/>
                </a:solidFill>
                <a:effectLst>
                  <a:outerShdw blurRad="38100" dist="38100" dir="2700000" algn="tl">
                    <a:srgbClr val="000000">
                      <a:alpha val="43137"/>
                    </a:srgbClr>
                  </a:outerShdw>
                </a:effectLst>
              </a:rPr>
              <a:t>knowledge will increase</a:t>
            </a:r>
            <a:r>
              <a:rPr lang="en-US"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9</a:t>
            </a:r>
            <a:r>
              <a:rPr lang="en-US" dirty="0">
                <a:effectLst>
                  <a:outerShdw blurRad="38100" dist="38100" dir="2700000" algn="tl">
                    <a:srgbClr val="000000">
                      <a:alpha val="43137"/>
                    </a:srgbClr>
                  </a:outerShdw>
                </a:effectLst>
              </a:rPr>
              <a:t> Go </a:t>
            </a:r>
            <a:r>
              <a:rPr lang="en-US" i="1" dirty="0">
                <a:effectLst>
                  <a:outerShdw blurRad="38100" dist="38100" dir="2700000" algn="tl">
                    <a:srgbClr val="000000">
                      <a:alpha val="43137"/>
                    </a:srgbClr>
                  </a:outerShdw>
                </a:effectLst>
              </a:rPr>
              <a:t>your way</a:t>
            </a:r>
            <a:r>
              <a:rPr lang="en-US" dirty="0">
                <a:effectLst>
                  <a:outerShdw blurRad="38100" dist="38100" dir="2700000" algn="tl">
                    <a:srgbClr val="000000">
                      <a:alpha val="43137"/>
                    </a:srgbClr>
                  </a:outerShdw>
                </a:effectLst>
              </a:rPr>
              <a:t>, Daniel, for </a:t>
            </a:r>
            <a:r>
              <a:rPr lang="en-US" i="1" dirty="0">
                <a:effectLst>
                  <a:outerShdw blurRad="38100" dist="38100" dir="2700000" algn="tl">
                    <a:srgbClr val="000000">
                      <a:alpha val="43137"/>
                    </a:srgbClr>
                  </a:outerShdw>
                </a:effectLst>
              </a:rPr>
              <a:t>these</a:t>
            </a:r>
            <a:r>
              <a:rPr lang="en-US" dirty="0">
                <a:effectLst>
                  <a:outerShdw blurRad="38100" dist="38100" dir="2700000" algn="tl">
                    <a:srgbClr val="000000">
                      <a:alpha val="43137"/>
                    </a:srgbClr>
                  </a:outerShdw>
                </a:effectLst>
              </a:rPr>
              <a:t> words are concealed and sealed up </a:t>
            </a:r>
            <a:r>
              <a:rPr lang="en-US" b="1" u="sng" dirty="0">
                <a:solidFill>
                  <a:srgbClr val="FFFFCC"/>
                </a:solidFill>
                <a:effectLst>
                  <a:outerShdw blurRad="38100" dist="38100" dir="2700000" algn="tl">
                    <a:srgbClr val="000000">
                      <a:alpha val="43137"/>
                    </a:srgbClr>
                  </a:outerShdw>
                </a:effectLst>
              </a:rPr>
              <a:t>until the end time</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Arial" panose="020B0604020202020204" pitchFamily="34" charset="0"/>
              </a:rPr>
              <a:t>”</a:t>
            </a:r>
          </a:p>
        </p:txBody>
      </p:sp>
      <p:pic>
        <p:nvPicPr>
          <p:cNvPr id="2" name="Picture 1">
            <a:extLst>
              <a:ext uri="{FF2B5EF4-FFF2-40B4-BE49-F238E27FC236}">
                <a16:creationId xmlns:a16="http://schemas.microsoft.com/office/drawing/2014/main" id="{E28DECF5-16C2-4E84-840F-A6685E881A08}"/>
              </a:ext>
            </a:extLst>
          </p:cNvPr>
          <p:cNvPicPr>
            <a:picLocks noChangeAspect="1"/>
          </p:cNvPicPr>
          <p:nvPr/>
        </p:nvPicPr>
        <p:blipFill>
          <a:blip r:embed="rId3"/>
          <a:stretch>
            <a:fillRect/>
          </a:stretch>
        </p:blipFill>
        <p:spPr>
          <a:xfrm>
            <a:off x="3580960" y="3429000"/>
            <a:ext cx="1982080"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5330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767346-D373-4704-ACEB-462A346B945C}"/>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41604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Amos 8:12</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 will stagger from sea to sea And from the north even to the east; They will go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and </a:t>
            </a:r>
            <a:r>
              <a:rPr lang="en-US" sz="32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seek the word of the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they will not find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3C25161-EF7D-4923-AF64-AAFE508EE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5546" y="2514600"/>
            <a:ext cx="1852908" cy="2286000"/>
          </a:xfrm>
          <a:prstGeom prst="rect">
            <a:avLst/>
          </a:prstGeom>
        </p:spPr>
      </p:pic>
    </p:spTree>
    <p:extLst>
      <p:ext uri="{BB962C8B-B14F-4D97-AF65-F5344CB8AC3E}">
        <p14:creationId xmlns:p14="http://schemas.microsoft.com/office/powerpoint/2010/main" val="2353674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a:xfrm>
            <a:off x="914400" y="228600"/>
            <a:ext cx="7543800" cy="838200"/>
          </a:xfrm>
        </p:spPr>
        <p:txBody>
          <a:bodyPr/>
          <a:lstStyle/>
          <a:p>
            <a:pPr algn="ctr">
              <a:lnSpc>
                <a:spcPct val="100000"/>
              </a:lnSpc>
            </a:pPr>
            <a:r>
              <a:rPr lang="en-US" altLang="en-US" sz="3600" b="0" dirty="0">
                <a:effectLst>
                  <a:outerShdw blurRad="38100" dist="38100" dir="2700000" algn="tl">
                    <a:srgbClr val="000000">
                      <a:alpha val="43137"/>
                    </a:srgbClr>
                  </a:outerShdw>
                </a:effectLst>
                <a:latin typeface="Calibri" panose="020F0502020204030204" pitchFamily="34" charset="0"/>
              </a:rPr>
              <a:t>Sir Isaac Newton (1642–1727)</a:t>
            </a:r>
          </a:p>
        </p:txBody>
      </p:sp>
      <p:sp>
        <p:nvSpPr>
          <p:cNvPr id="80899" name="Rectangle 7"/>
          <p:cNvSpPr>
            <a:spLocks noChangeArrowheads="1"/>
          </p:cNvSpPr>
          <p:nvPr/>
        </p:nvSpPr>
        <p:spPr bwMode="auto">
          <a:xfrm>
            <a:off x="2971800" y="1648631"/>
            <a:ext cx="5943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About the time of the end, a body of men will be raised up who will turn their attention to the Prophecies, and insist upon their literal interpretation, in the midst of much clamor and opposition</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80900" name="TextBox 10"/>
          <p:cNvSpPr txBox="1">
            <a:spLocks noChangeArrowheads="1"/>
          </p:cNvSpPr>
          <p:nvPr/>
        </p:nvSpPr>
        <p:spPr bwMode="auto">
          <a:xfrm>
            <a:off x="0" y="5867400"/>
            <a:ext cx="8610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400">
              <a:effectLst>
                <a:outerShdw blurRad="38100" dist="38100" dir="2700000" algn="tl">
                  <a:srgbClr val="000000">
                    <a:alpha val="43137"/>
                  </a:srgbClr>
                </a:outerShdw>
              </a:effectLst>
              <a:latin typeface="Calibri" panose="020F0502020204030204" pitchFamily="34" charset="0"/>
            </a:endParaRPr>
          </a:p>
          <a:p>
            <a:pPr eaLnBrk="1" hangingPunct="1">
              <a:spcBef>
                <a:spcPct val="0"/>
              </a:spcBef>
              <a:buClrTx/>
              <a:buFontTx/>
              <a:buNone/>
            </a:pPr>
            <a:endParaRPr lang="en-US" altLang="en-US" sz="1600">
              <a:effectLst>
                <a:outerShdw blurRad="38100" dist="38100" dir="2700000" algn="tl">
                  <a:srgbClr val="000000">
                    <a:alpha val="43137"/>
                  </a:srgbClr>
                </a:outerShdw>
              </a:effectLst>
              <a:latin typeface="Calibri" panose="020F0502020204030204" pitchFamily="34" charset="0"/>
            </a:endParaRPr>
          </a:p>
        </p:txBody>
      </p:sp>
      <p:sp>
        <p:nvSpPr>
          <p:cNvPr id="80902" name="TextBox 8"/>
          <p:cNvSpPr txBox="1">
            <a:spLocks noChangeArrowheads="1"/>
          </p:cNvSpPr>
          <p:nvPr/>
        </p:nvSpPr>
        <p:spPr bwMode="auto">
          <a:xfrm>
            <a:off x="76200" y="6400800"/>
            <a:ext cx="899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400" dirty="0">
                <a:effectLst>
                  <a:outerShdw blurRad="38100" dist="38100" dir="2700000" algn="tl">
                    <a:srgbClr val="000000">
                      <a:alpha val="43137"/>
                    </a:srgbClr>
                  </a:outerShdw>
                </a:effectLst>
                <a:latin typeface="Calibri" panose="020F0502020204030204" pitchFamily="34" charset="0"/>
              </a:rPr>
              <a:t>Isaac Newton cited in Nathaniel West, </a:t>
            </a:r>
            <a:r>
              <a:rPr lang="en-US" altLang="en-US" sz="1400" i="1" dirty="0">
                <a:effectLst>
                  <a:outerShdw blurRad="38100" dist="38100" dir="2700000" algn="tl">
                    <a:srgbClr val="000000">
                      <a:alpha val="43137"/>
                    </a:srgbClr>
                  </a:outerShdw>
                </a:effectLst>
                <a:latin typeface="Calibri" panose="020F0502020204030204" pitchFamily="34" charset="0"/>
              </a:rPr>
              <a:t>The Thousand Years in Both Testaments</a:t>
            </a:r>
            <a:r>
              <a:rPr lang="en-US" altLang="en-US" sz="1400" dirty="0">
                <a:effectLst>
                  <a:outerShdw blurRad="38100" dist="38100" dir="2700000" algn="tl">
                    <a:srgbClr val="000000">
                      <a:alpha val="43137"/>
                    </a:srgbClr>
                  </a:outerShdw>
                </a:effectLst>
                <a:latin typeface="Calibri" panose="020F0502020204030204" pitchFamily="34" charset="0"/>
              </a:rPr>
              <a:t>, 462.</a:t>
            </a:r>
          </a:p>
        </p:txBody>
      </p:sp>
      <p:pic>
        <p:nvPicPr>
          <p:cNvPr id="2" name="Picture 1">
            <a:extLst>
              <a:ext uri="{FF2B5EF4-FFF2-40B4-BE49-F238E27FC236}">
                <a16:creationId xmlns:a16="http://schemas.microsoft.com/office/drawing/2014/main" id="{A6F7DB09-CE62-49C0-A2CF-7E00F26ACB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8600" y="1752600"/>
            <a:ext cx="2568467" cy="2743200"/>
          </a:xfrm>
          <a:prstGeom prst="rect">
            <a:avLst/>
          </a:prstGeom>
          <a:ln w="28575">
            <a:solidFill>
              <a:schemeClr val="tx1"/>
            </a:solidFill>
          </a:ln>
        </p:spPr>
      </p:pic>
    </p:spTree>
    <p:extLst>
      <p:ext uri="{BB962C8B-B14F-4D97-AF65-F5344CB8AC3E}">
        <p14:creationId xmlns:p14="http://schemas.microsoft.com/office/powerpoint/2010/main" val="499293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of Doctrine</a:t>
            </a:r>
          </a:p>
        </p:txBody>
      </p:sp>
      <p:sp>
        <p:nvSpPr>
          <p:cNvPr id="21507" name="Rectangle 3"/>
          <p:cNvSpPr>
            <a:spLocks noGrp="1" noChangeArrowheads="1"/>
          </p:cNvSpPr>
          <p:nvPr>
            <p:ph idx="1"/>
          </p:nvPr>
        </p:nvSpPr>
        <p:spPr>
          <a:xfrm>
            <a:off x="1790700" y="1600200"/>
            <a:ext cx="5562600" cy="45720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Canon (A.D. 180)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Christology (A.D. 500)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Atonement (A.D. 1100)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Salvation (A.D. 1500)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Eschatology (A.D. 1800)</a:t>
            </a:r>
          </a:p>
        </p:txBody>
      </p:sp>
    </p:spTree>
    <p:extLst>
      <p:ext uri="{BB962C8B-B14F-4D97-AF65-F5344CB8AC3E}">
        <p14:creationId xmlns:p14="http://schemas.microsoft.com/office/powerpoint/2010/main" val="637361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371600"/>
            <a:ext cx="9144000" cy="5170646"/>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Orr outlines the progress of Christian dogma in a similar way. “The second century was the age of Apologetics. The doctrine of God and especially the Trinity then took center stage in the third and fourth centuries as the Church dealt with the Monarchian, Arian, and Macedonian controversies. Anthropology then became the Church's focus in the early fifth century during the Augustinian and Pelagian controversies...The late fifth and then sixth and seventh centuries were characterized by an ecclesiastical interest in Christological (Nestorian, Eutychian,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Monphysite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Monothelite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matters. In the . . .</a:t>
            </a:r>
          </a:p>
        </p:txBody>
      </p:sp>
      <p:sp>
        <p:nvSpPr>
          <p:cNvPr id="3" name="Rectangle 2"/>
          <p:cNvSpPr/>
          <p:nvPr/>
        </p:nvSpPr>
        <p:spPr>
          <a:xfrm>
            <a:off x="1456135" y="228600"/>
            <a:ext cx="6231731" cy="1000274"/>
          </a:xfrm>
          <a:prstGeom prst="rect">
            <a:avLst/>
          </a:prstGeom>
        </p:spPr>
        <p:txBody>
          <a:bodyPr wrap="square">
            <a:spAutoFit/>
          </a:body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James Orr</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Progress of Dogma</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Eerdmans, 1952), 21-31.</a:t>
            </a:r>
          </a:p>
        </p:txBody>
      </p:sp>
    </p:spTree>
    <p:extLst>
      <p:ext uri="{BB962C8B-B14F-4D97-AF65-F5344CB8AC3E}">
        <p14:creationId xmlns:p14="http://schemas.microsoft.com/office/powerpoint/2010/main" val="2693632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395948"/>
            <a:ext cx="9144000" cy="3785652"/>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.sixteenth century the reformers focused upon salvific or Soteriological concerns. Finally, the Church gave itself to correcting a Mythical and Mediaeval pre-reformation Eschatology.” Thus, Eschatology was the last of the branches of theology to be systematized since it was not designed to be progressively unsealed or illuminated by the Holy Spirit until just before the fulfillment of the predicted events (Dan. 12:4, 8-9).</a:t>
            </a:r>
          </a:p>
        </p:txBody>
      </p:sp>
      <p:sp>
        <p:nvSpPr>
          <p:cNvPr id="4" name="Rectangle 3">
            <a:extLst>
              <a:ext uri="{FF2B5EF4-FFF2-40B4-BE49-F238E27FC236}">
                <a16:creationId xmlns:a16="http://schemas.microsoft.com/office/drawing/2014/main" id="{D346D04B-C63E-42C1-A666-0C916DB19526}"/>
              </a:ext>
            </a:extLst>
          </p:cNvPr>
          <p:cNvSpPr/>
          <p:nvPr/>
        </p:nvSpPr>
        <p:spPr>
          <a:xfrm>
            <a:off x="1456135" y="228600"/>
            <a:ext cx="6231731" cy="1000274"/>
          </a:xfrm>
          <a:prstGeom prst="rect">
            <a:avLst/>
          </a:prstGeom>
        </p:spPr>
        <p:txBody>
          <a:bodyPr wrap="square">
            <a:spAutoFit/>
          </a:body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James Orr</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Progress of Dogma</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Eerdmans, 1952), 21-31.</a:t>
            </a:r>
          </a:p>
        </p:txBody>
      </p:sp>
    </p:spTree>
    <p:extLst>
      <p:ext uri="{BB962C8B-B14F-4D97-AF65-F5344CB8AC3E}">
        <p14:creationId xmlns:p14="http://schemas.microsoft.com/office/powerpoint/2010/main" val="1066220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who are alive and remain until the coming of the Lord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not precede those who . . .</a:t>
            </a:r>
          </a:p>
        </p:txBody>
      </p:sp>
    </p:spTree>
    <p:extLst>
      <p:ext uri="{BB962C8B-B14F-4D97-AF65-F5344CB8AC3E}">
        <p14:creationId xmlns:p14="http://schemas.microsoft.com/office/powerpoint/2010/main" val="1644053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1" y="0"/>
            <a:ext cx="9144000" cy="20467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15:51</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tell you a mystery;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not all sleep,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all be changed.”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5C49687-6F19-4961-AA11-648CF86BC9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6" y="2667000"/>
            <a:ext cx="2769993" cy="2286000"/>
          </a:xfrm>
          <a:prstGeom prst="ellipse">
            <a:avLst/>
          </a:prstGeom>
          <a:ln>
            <a:noFill/>
          </a:ln>
          <a:effectLst>
            <a:softEdge rad="112500"/>
          </a:effectLst>
        </p:spPr>
      </p:pic>
    </p:spTree>
    <p:extLst>
      <p:ext uri="{BB962C8B-B14F-4D97-AF65-F5344CB8AC3E}">
        <p14:creationId xmlns:p14="http://schemas.microsoft.com/office/powerpoint/2010/main" val="138051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1600201"/>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Four criteria may be suggested, any one of which indicates imminence: (1) The passage speaks of Christ’s return as at any moment. (2) The passage speaks of Christ’s return as ‘near,’ without stating any signs that must precede His coming. (3) The passage speaks of Christ’s return as something that gives believers hope and encouragement, without indicating that these believers will suffer tribulation. (4) The passage speaks of Christ’s return as giving hope without relating it to God’s judgment of unbelievers.</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0179" name="TextBox 3"/>
          <p:cNvSpPr txBox="1">
            <a:spLocks noChangeArrowheads="1"/>
          </p:cNvSpPr>
          <p:nvPr/>
        </p:nvSpPr>
        <p:spPr bwMode="auto">
          <a:xfrm>
            <a:off x="2105025" y="228601"/>
            <a:ext cx="493395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spcAft>
                <a:spcPts val="600"/>
              </a:spcAft>
              <a:buClrTx/>
              <a:buSzTx/>
              <a:buNone/>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Wayne Brindle</a:t>
            </a:r>
          </a:p>
          <a:p>
            <a:pPr algn="ctr" eaLnBrk="1" hangingPunct="1">
              <a:spcBef>
                <a:spcPct val="0"/>
              </a:spcBef>
              <a:buClrTx/>
              <a:buSzTx/>
              <a:buFontTx/>
              <a:buNone/>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"Biblical Evidence for the Imminence of the Rapture,"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158, no. 630 (April-June 2001): 138-51.</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6D5AF9A7-AEAC-44B8-88C3-411AE05D10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40" y="121920"/>
            <a:ext cx="822960"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735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2192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b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Cor 15:51; 1 Thess 4:15)</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6387" name="Rectangle 3"/>
          <p:cNvSpPr>
            <a:spLocks noGrp="1" noChangeArrowheads="1"/>
          </p:cNvSpPr>
          <p:nvPr>
            <p:ph idx="1"/>
          </p:nvPr>
        </p:nvSpPr>
        <p:spPr>
          <a:xfrm>
            <a:off x="190500" y="1600200"/>
            <a:ext cx="8763000" cy="41148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Imminency definition</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5:8; 1 Thess 1:10; 1 Cor 1:7; Philip 3:20</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to be looking for Jesus Christ and not the Antichrist!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Motivator (Holiness, Evangelism)</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Feast of Trumpets?</a:t>
            </a:r>
          </a:p>
        </p:txBody>
      </p:sp>
      <p:pic>
        <p:nvPicPr>
          <p:cNvPr id="5" name="Picture 2">
            <a:extLst>
              <a:ext uri="{FF2B5EF4-FFF2-40B4-BE49-F238E27FC236}">
                <a16:creationId xmlns:a16="http://schemas.microsoft.com/office/drawing/2014/main" id="{B56320C4-4FCF-4D1A-AEFC-3ECD404A68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06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1</a:t>
            </a:r>
            <a:r>
              <a:rPr lang="en-US" sz="32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effectLst>
                  <a:outerShdw blurRad="38100" dist="38100" dir="2700000" algn="tl">
                    <a:srgbClr val="000000">
                      <a:alpha val="43137"/>
                    </a:srgbClr>
                  </a:outerShdw>
                </a:effectLst>
                <a:latin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“If I go and prepare a place for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 will come again and receive you to Myself</a:t>
            </a:r>
            <a:r>
              <a:rPr lang="en-US" sz="3200" dirty="0">
                <a:effectLst>
                  <a:outerShdw blurRad="38100" dist="38100" dir="2700000" algn="tl">
                    <a:srgbClr val="000000">
                      <a:alpha val="43137"/>
                    </a:srgbClr>
                  </a:outerShdw>
                </a:effectLst>
                <a:latin typeface="Calibri" panose="020F0502020204030204" pitchFamily="34" charset="0"/>
              </a:rPr>
              <a:t>, that where I am, </a:t>
            </a:r>
            <a:r>
              <a:rPr lang="en-US" sz="3200" i="1" dirty="0">
                <a:effectLst>
                  <a:outerShdw blurRad="38100" dist="38100" dir="2700000" algn="tl">
                    <a:srgbClr val="000000">
                      <a:alpha val="43137"/>
                    </a:srgbClr>
                  </a:outerShdw>
                </a:effectLst>
                <a:latin typeface="Calibri" panose="020F0502020204030204" pitchFamily="34" charset="0"/>
              </a:rPr>
              <a:t>there</a:t>
            </a:r>
            <a:r>
              <a:rPr lang="en-US" sz="3200" dirty="0">
                <a:effectLst>
                  <a:outerShdw blurRad="38100" dist="38100" dir="2700000" algn="tl">
                    <a:srgbClr val="000000">
                      <a:alpha val="43137"/>
                    </a:srgbClr>
                  </a:outerShdw>
                </a:effectLst>
                <a:latin typeface="Calibri" panose="020F0502020204030204" pitchFamily="34" charset="0"/>
              </a:rPr>
              <a:t> you may be also. </a:t>
            </a:r>
            <a:r>
              <a:rPr lang="en-US" sz="3200" baseline="30000" dirty="0">
                <a:effectLst>
                  <a:outerShdw blurRad="38100" dist="38100" dir="2700000" algn="tl">
                    <a:srgbClr val="000000">
                      <a:alpha val="43137"/>
                    </a:srgbClr>
                  </a:outerShdw>
                </a:effectLst>
                <a:latin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294392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8766</TotalTime>
  <Words>2590</Words>
  <Application>Microsoft Office PowerPoint</Application>
  <PresentationFormat>On-screen Show (4:3)</PresentationFormat>
  <Paragraphs>238</Paragraphs>
  <Slides>47</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47</vt:i4>
      </vt:variant>
    </vt:vector>
  </HeadingPairs>
  <TitlesOfParts>
    <vt:vector size="52" baseType="lpstr">
      <vt:lpstr>Calibri</vt:lpstr>
      <vt:lpstr>Times New Roman</vt:lpstr>
      <vt:lpstr>Wingdings</vt:lpstr>
      <vt:lpstr>Azure</vt:lpstr>
      <vt:lpstr>13_Azure</vt:lpstr>
      <vt:lpstr>PowerPoint Presentation</vt:lpstr>
      <vt:lpstr>What is the Rapture?</vt:lpstr>
      <vt:lpstr>Imminent  (1 Cor 15:51; 1 Thess 4:15)</vt:lpstr>
      <vt:lpstr>Imminent  (1 Cor 15:51; 1 Thess 4:15)</vt:lpstr>
      <vt:lpstr>PowerPoint Presentation</vt:lpstr>
      <vt:lpstr>PowerPoint Presentation</vt:lpstr>
      <vt:lpstr>PowerPoint Presentation</vt:lpstr>
      <vt:lpstr>Imminent  (1 Cor 15:51; 1 Thess 4:15)</vt:lpstr>
      <vt:lpstr>PowerPoint Presentation</vt:lpstr>
      <vt:lpstr>Imminent  (1 Cor 15:51; 1 Thess 4:15)</vt:lpstr>
      <vt:lpstr>PowerPoint Presentation</vt:lpstr>
      <vt:lpstr>PowerPoint Presentation</vt:lpstr>
      <vt:lpstr>PowerPoint Presentation</vt:lpstr>
      <vt:lpstr>PowerPoint Presentation</vt:lpstr>
      <vt:lpstr>Imminent  (1 Cor 15:51; 1 Thess 4:15)</vt:lpstr>
      <vt:lpstr>PowerPoint Presentation</vt:lpstr>
      <vt:lpstr>Imminent  (1 Cor 15:51; 1 Thess 4:15)</vt:lpstr>
      <vt:lpstr>PowerPoint Presentation</vt:lpstr>
      <vt:lpstr>PowerPoint Presentation</vt:lpstr>
      <vt:lpstr>PowerPoint Presentation</vt:lpstr>
      <vt:lpstr>PowerPoint Presentation</vt:lpstr>
      <vt:lpstr>Arnold G. Fruchtenbaum “Israel and the Church,” in Issues in Dispensationalism, ed. Wesley R. Willis and John R. Master (Chicago: Moody, 1994), 118.</vt:lpstr>
      <vt:lpstr>PowerPoint Presentation</vt:lpstr>
      <vt:lpstr>PowerPoint Presentation</vt:lpstr>
      <vt:lpstr>What is the Rapture?</vt:lpstr>
      <vt:lpstr>Gary DeMar End Times Fiction: A Biblical Consideration of the Left Behind Theology (Nashville, TN: Nelson, 2001), 19.</vt:lpstr>
      <vt:lpstr>Michael L. Brown &amp; Craig S. Keener Not Afraid of the Antichrist: Why We Don't Believe in a Pre-Tribulation Rapture (Bloomington, MINN: Chosen, 2019), 62.</vt:lpstr>
      <vt:lpstr>“The Rapture” is a New Doctrine? Four Logical Fallacies</vt:lpstr>
      <vt:lpstr>“The Rapture” a Traditional  Doctrine Now Being Recovered</vt:lpstr>
      <vt:lpstr>“The Rapture” a Traditional  Doctrine Now Being Recovered</vt:lpstr>
      <vt:lpstr>PowerPoint Presentation</vt:lpstr>
      <vt:lpstr>“The Rapture” a Traditional  Doctrine Now Being Recovered</vt:lpstr>
      <vt:lpstr>PowerPoint Presentation</vt:lpstr>
      <vt:lpstr>PowerPoint Presentation</vt:lpstr>
      <vt:lpstr>Ante-Nicene Fathers: “Heavenly and Eschatological" Interpretation of John 14:1-4</vt:lpstr>
      <vt:lpstr>Ante-Nicene Fathers: “Heavenly and Eschatological" Interpretation of John 14:1-4</vt:lpstr>
      <vt:lpstr>“The Rapture” a Traditional  Doctrine Now Being Recovered</vt:lpstr>
      <vt:lpstr>Pseudo Ephraem  (4th-6th century A.D.)</vt:lpstr>
      <vt:lpstr>“The Rapture” a Traditional  Doctrine Now Being Recovered</vt:lpstr>
      <vt:lpstr>PowerPoint Presentation</vt:lpstr>
      <vt:lpstr>PowerPoint Presentation</vt:lpstr>
      <vt:lpstr>Sir Isaac Newton (1642–1727)</vt:lpstr>
      <vt:lpstr>History of Doctrine</vt:lpstr>
      <vt:lpstr>PowerPoint Presentation</vt:lpstr>
      <vt:lpstr>PowerPoint Presentation</vt:lpstr>
      <vt:lpstr>Conclusion</vt:lpstr>
      <vt:lpstr>What is the Rapture?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003 - 10 Truths About the Rapture</dc:title>
  <dc:subject>THE RAPTURE</dc:subject>
  <dc:creator>A. Woods</dc:creator>
  <dc:description>Modified by Jim McGowan</dc:description>
  <cp:lastModifiedBy>Jim McGowan</cp:lastModifiedBy>
  <cp:revision>1027</cp:revision>
  <cp:lastPrinted>2020-04-11T14:46:12Z</cp:lastPrinted>
  <dcterms:created xsi:type="dcterms:W3CDTF">2009-03-17T12:21:13Z</dcterms:created>
  <dcterms:modified xsi:type="dcterms:W3CDTF">2020-04-18T22:10:33Z</dcterms:modified>
</cp:coreProperties>
</file>