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4879" r:id="rId2"/>
    <p:sldId id="5260" r:id="rId3"/>
    <p:sldId id="4870" r:id="rId4"/>
    <p:sldId id="5236" r:id="rId5"/>
    <p:sldId id="5253" r:id="rId6"/>
    <p:sldId id="1525" r:id="rId7"/>
    <p:sldId id="5222" r:id="rId8"/>
    <p:sldId id="5230" r:id="rId9"/>
    <p:sldId id="5223" r:id="rId10"/>
    <p:sldId id="5237" r:id="rId11"/>
    <p:sldId id="5252" r:id="rId12"/>
    <p:sldId id="1503" r:id="rId13"/>
    <p:sldId id="5231" r:id="rId14"/>
    <p:sldId id="5224" r:id="rId15"/>
    <p:sldId id="5244" r:id="rId16"/>
    <p:sldId id="5238" r:id="rId17"/>
    <p:sldId id="5226" r:id="rId18"/>
    <p:sldId id="5227" r:id="rId19"/>
    <p:sldId id="901" r:id="rId20"/>
    <p:sldId id="4163" r:id="rId21"/>
    <p:sldId id="550" r:id="rId22"/>
    <p:sldId id="5261" r:id="rId23"/>
    <p:sldId id="342" r:id="rId24"/>
    <p:sldId id="5239" r:id="rId25"/>
    <p:sldId id="5262" r:id="rId26"/>
    <p:sldId id="5263" r:id="rId27"/>
    <p:sldId id="284" r:id="rId28"/>
    <p:sldId id="5240" r:id="rId29"/>
    <p:sldId id="5254" r:id="rId30"/>
    <p:sldId id="5255" r:id="rId31"/>
    <p:sldId id="5256" r:id="rId32"/>
    <p:sldId id="5229" r:id="rId33"/>
    <p:sldId id="5241" r:id="rId34"/>
    <p:sldId id="5258" r:id="rId35"/>
    <p:sldId id="5264" r:id="rId36"/>
    <p:sldId id="5257" r:id="rId37"/>
    <p:sldId id="5259" r:id="rId38"/>
    <p:sldId id="2502" r:id="rId39"/>
    <p:sldId id="939" r:id="rId40"/>
    <p:sldId id="2755" r:id="rId41"/>
    <p:sldId id="4200" r:id="rId42"/>
    <p:sldId id="5235" r:id="rId43"/>
    <p:sldId id="5242" r:id="rId44"/>
    <p:sldId id="5084" r:id="rId45"/>
    <p:sldId id="1102" r:id="rId46"/>
    <p:sldId id="5245" r:id="rId47"/>
    <p:sldId id="5246" r:id="rId48"/>
    <p:sldId id="1603" r:id="rId49"/>
    <p:sldId id="5265" r:id="rId50"/>
    <p:sldId id="5266" r:id="rId51"/>
    <p:sldId id="5267" r:id="rId52"/>
    <p:sldId id="5250" r:id="rId53"/>
    <p:sldId id="5251" r:id="rId54"/>
    <p:sldId id="1618" r:id="rId55"/>
    <p:sldId id="2248" r:id="rId56"/>
    <p:sldId id="5243" r:id="rId57"/>
    <p:sldId id="943" r:id="rId58"/>
    <p:sldId id="5234" r:id="rId59"/>
    <p:sldId id="3488"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0099"/>
    <a:srgbClr val="000066"/>
    <a:srgbClr val="006600"/>
    <a:srgbClr val="003300"/>
    <a:srgbClr val="008000"/>
    <a:srgbClr val="FFFF99"/>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93383" autoAdjust="0"/>
  </p:normalViewPr>
  <p:slideViewPr>
    <p:cSldViewPr>
      <p:cViewPr>
        <p:scale>
          <a:sx n="90" d="100"/>
          <a:sy n="90" d="100"/>
        </p:scale>
        <p:origin x="1662"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1/27/2019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a:xfrm>
            <a:off x="7010400" y="6248400"/>
            <a:ext cx="1905000" cy="457200"/>
          </a:xfrm>
          <a:prstGeom prst="rect">
            <a:avLst/>
          </a:prstGeom>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a:xfrm>
            <a:off x="7010400" y="6248400"/>
            <a:ext cx="1905000" cy="457200"/>
          </a:xfrm>
          <a:prstGeom prst="rect">
            <a:avLst/>
          </a:prstGeom>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242ACCD8-69B6-4D29-B6D1-D27667734C20}"/>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5D769A06-A41E-4136-8681-533AA6DA0E83}"/>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3D5232A0-F6CF-4BD0-94D9-EEBAA6FAC045}"/>
              </a:ext>
            </a:extLst>
          </p:cNvPr>
          <p:cNvSpPr>
            <a:spLocks noGrp="1" noChangeArrowheads="1"/>
          </p:cNvSpPr>
          <p:nvPr>
            <p:ph type="sldNum" sz="quarter" idx="12"/>
          </p:nvPr>
        </p:nvSpPr>
        <p:spPr>
          <a:xfrm>
            <a:off x="7010400" y="6248400"/>
            <a:ext cx="1905000" cy="457200"/>
          </a:xfrm>
          <a:prstGeom prst="rect">
            <a:avLst/>
          </a:prstGeom>
        </p:spPr>
        <p:txBody>
          <a:bodyPr/>
          <a:lstStyle>
            <a:lvl1pPr>
              <a:defRPr/>
            </a:lvl1pPr>
          </a:lstStyle>
          <a:p>
            <a:fld id="{4DEAC9B5-4087-4335-B365-4E4244BF1DAB}" type="slidenum">
              <a:rPr lang="en-US" altLang="en-US"/>
              <a:pPr/>
              <a:t>‹#›</a:t>
            </a:fld>
            <a:endParaRPr lang="en-US" altLang="en-US"/>
          </a:p>
        </p:txBody>
      </p:sp>
    </p:spTree>
    <p:extLst>
      <p:ext uri="{BB962C8B-B14F-4D97-AF65-F5344CB8AC3E}">
        <p14:creationId xmlns:p14="http://schemas.microsoft.com/office/powerpoint/2010/main" val="3790271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7010400" y="6248400"/>
            <a:ext cx="1905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507612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80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4757738" y="2173288"/>
            <a:ext cx="3857625" cy="2090808"/>
          </a:xfrm>
        </p:spPr>
        <p:txBody>
          <a:bodyPr anchor="b">
            <a:noAutofit/>
          </a:bodyPr>
          <a:lstStyle>
            <a:lvl1pPr algn="l">
              <a:defRPr sz="5400" b="1" cap="all" baseline="0">
                <a:solidFill>
                  <a:schemeClr val="bg1"/>
                </a:solidFill>
                <a:latin typeface="+mj-lt"/>
              </a:defRPr>
            </a:lvl1pPr>
          </a:lstStyle>
          <a:p>
            <a:r>
              <a:rPr lang="en-US" dirty="0"/>
              <a:t>Title comes here</a:t>
            </a:r>
            <a:endParaRPr lang="en-IN" dirty="0"/>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4757738" y="4279972"/>
            <a:ext cx="3857625"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533109" y="728546"/>
            <a:ext cx="3979246" cy="5305661"/>
          </a:xfrm>
          <a:prstGeom prst="ellipse">
            <a:avLst/>
          </a:prstGeom>
          <a:solidFill>
            <a:schemeClr val="bg2"/>
          </a:solidFill>
        </p:spPr>
        <p:txBody>
          <a:bodyPr anchor="ctr"/>
          <a:lstStyle>
            <a:lvl1pPr marL="0" indent="0" algn="ctr">
              <a:buNone/>
              <a:defRPr/>
            </a:lvl1pPr>
          </a:lstStyle>
          <a:p>
            <a:r>
              <a:rPr lang="en-US"/>
              <a:t>Click icon to add picture</a:t>
            </a:r>
            <a:endParaRPr lang="en-IN"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296229" y="-2049517"/>
            <a:ext cx="6687922"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4852334" y="4233582"/>
            <a:ext cx="1899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09802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5500">
          <p15:clr>
            <a:srgbClr val="FBAE40"/>
          </p15:clr>
        </p15:guide>
        <p15:guide id="4" pos="2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A5AF68AA-6E8D-4EBE-A139-4FC03518729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35EBB283-3B7B-49AB-8AA7-99A21F376EE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F1AD6E4-E7D3-4F55-A71C-2BD4D9E4B8B1}"/>
              </a:ext>
            </a:extLst>
          </p:cNvPr>
          <p:cNvSpPr>
            <a:spLocks noGrp="1" noChangeArrowheads="1"/>
          </p:cNvSpPr>
          <p:nvPr>
            <p:ph type="sldNum" sz="quarter" idx="12"/>
          </p:nvPr>
        </p:nvSpPr>
        <p:spPr/>
        <p:txBody>
          <a:bodyPr/>
          <a:lstStyle>
            <a:lvl1pPr>
              <a:defRPr/>
            </a:lvl1pPr>
          </a:lstStyle>
          <a:p>
            <a:fld id="{76208CC9-E9FD-45FD-AE88-DDE39DF36392}" type="slidenum">
              <a:rPr lang="en-US" altLang="en-US"/>
              <a:pPr/>
              <a:t>‹#›</a:t>
            </a:fld>
            <a:endParaRPr lang="en-US" altLang="en-US"/>
          </a:p>
        </p:txBody>
      </p:sp>
    </p:spTree>
    <p:extLst>
      <p:ext uri="{BB962C8B-B14F-4D97-AF65-F5344CB8AC3E}">
        <p14:creationId xmlns:p14="http://schemas.microsoft.com/office/powerpoint/2010/main" val="1730299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 id="2147483916"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jpeg"/><Relationship Id="rId1" Type="http://schemas.openxmlformats.org/officeDocument/2006/relationships/slideLayout" Target="../slideLayouts/slideLayout13.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youtube.com/watch?v=zBxvLmRsKiw" TargetMode="Externa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5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A4411CD-2C63-4DD5-8576-C8B906C2F710}"/>
              </a:ext>
            </a:extLst>
          </p:cNvPr>
          <p:cNvSpPr txBox="1">
            <a:spLocks/>
          </p:cNvSpPr>
          <p:nvPr/>
        </p:nvSpPr>
        <p:spPr bwMode="auto">
          <a:xfrm>
            <a:off x="2247900" y="5334000"/>
            <a:ext cx="4648200" cy="1371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rgbClr val="FFFFCC"/>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4" name="Rectangle 2">
            <a:extLst>
              <a:ext uri="{FF2B5EF4-FFF2-40B4-BE49-F238E27FC236}">
                <a16:creationId xmlns:a16="http://schemas.microsoft.com/office/drawing/2014/main" id="{9004A288-11C1-4E53-B6E5-B2D97DAC8609}"/>
              </a:ext>
            </a:extLst>
          </p:cNvPr>
          <p:cNvSpPr txBox="1">
            <a:spLocks noChangeArrowheads="1"/>
          </p:cNvSpPr>
          <p:nvPr/>
        </p:nvSpPr>
        <p:spPr bwMode="auto">
          <a:xfrm>
            <a:off x="2305050" y="228600"/>
            <a:ext cx="4533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rPr>
              <a:t>Jesus: One of a Kind</a:t>
            </a:r>
          </a:p>
        </p:txBody>
      </p:sp>
      <p:pic>
        <p:nvPicPr>
          <p:cNvPr id="5" name="Picture 4">
            <a:extLst>
              <a:ext uri="{FF2B5EF4-FFF2-40B4-BE49-F238E27FC236}">
                <a16:creationId xmlns:a16="http://schemas.microsoft.com/office/drawing/2014/main" id="{2AD050C4-8234-4BFE-84BE-56607955F0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43200" y="1143000"/>
            <a:ext cx="3657600" cy="4114800"/>
          </a:xfrm>
          <a:prstGeom prst="rect">
            <a:avLst/>
          </a:prstGeom>
        </p:spPr>
      </p:pic>
      <p:pic>
        <p:nvPicPr>
          <p:cNvPr id="6" name="Picture 5">
            <a:extLst>
              <a:ext uri="{FF2B5EF4-FFF2-40B4-BE49-F238E27FC236}">
                <a16:creationId xmlns:a16="http://schemas.microsoft.com/office/drawing/2014/main" id="{16CAA863-5528-484C-A048-56F7496346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7800" y="5791200"/>
            <a:ext cx="870855" cy="914400"/>
          </a:xfrm>
          <a:prstGeom prst="rect">
            <a:avLst/>
          </a:prstGeom>
        </p:spPr>
      </p:pic>
    </p:spTree>
    <p:extLst>
      <p:ext uri="{BB962C8B-B14F-4D97-AF65-F5344CB8AC3E}">
        <p14:creationId xmlns:p14="http://schemas.microsoft.com/office/powerpoint/2010/main" val="196370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90EABE1B-2D1B-4892-B80D-B713D9FB3292}"/>
              </a:ext>
            </a:extLst>
          </p:cNvPr>
          <p:cNvSpPr>
            <a:spLocks noGrp="1" noChangeArrowheads="1"/>
          </p:cNvSpPr>
          <p:nvPr>
            <p:ph type="title"/>
          </p:nvPr>
        </p:nvSpPr>
        <p:spPr>
          <a:xfrm>
            <a:off x="609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Tree>
    <p:extLst>
      <p:ext uri="{BB962C8B-B14F-4D97-AF65-F5344CB8AC3E}">
        <p14:creationId xmlns:p14="http://schemas.microsoft.com/office/powerpoint/2010/main" val="3744906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5:39, 46</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search the Scriptures because you think that in them you have eternal life; it is these that testify about Me…</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you believed Moses, you would believe Me, for he wrote about Me.”</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435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883744-C45A-4A37-A03F-FA85DC7BDEE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24:44</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27</a:t>
            </a:r>
            <a:r>
              <a:rPr lang="en-US" b="1" baseline="30000" dirty="0"/>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beginning with Moses and with all the prophets, He explained to them the things concerning Himself in all the Scriptures…</a:t>
            </a:r>
            <a:r>
              <a:rPr lang="en-US" sz="3600" baseline="30000" dirty="0">
                <a:latin typeface="Calibri" panose="020F0502020204030204" pitchFamily="34" charset="0"/>
                <a:cs typeface="Calibri" panose="020F0502020204030204" pitchFamily="34" charset="0"/>
              </a:rPr>
              <a:t>44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He said to them, ‘These are My words which I spoke to you while I was still with you, that all things which are written about Me in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Law of Moses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Psalms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must be fulfilled.’”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3370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7800"/>
            <a:ext cx="9144000" cy="4876800"/>
          </a:xfrm>
        </p:spPr>
        <p:txBody>
          <a:bodyPr/>
          <a:lstStyle/>
          <a:p>
            <a:pPr marL="0" indent="0" algn="just">
              <a:buNone/>
            </a:pPr>
            <a:r>
              <a:rPr lang="en-US" sz="2800" dirty="0">
                <a:effectLst>
                  <a:outerShdw blurRad="38100" dist="38100" dir="2700000" algn="tl">
                    <a:srgbClr val="000000">
                      <a:alpha val="43137"/>
                    </a:srgbClr>
                  </a:outerShdw>
                </a:effectLst>
              </a:rPr>
              <a:t>“About this time there lived </a:t>
            </a:r>
            <a:r>
              <a:rPr lang="en-US" sz="2800" b="1" u="sng" dirty="0">
                <a:solidFill>
                  <a:srgbClr val="FFFFCC"/>
                </a:solidFill>
                <a:effectLst>
                  <a:outerShdw blurRad="38100" dist="38100" dir="2700000" algn="tl">
                    <a:srgbClr val="000000">
                      <a:alpha val="43137"/>
                    </a:srgbClr>
                  </a:outerShdw>
                </a:effectLst>
              </a:rPr>
              <a:t>Jesus</a:t>
            </a:r>
            <a:r>
              <a:rPr lang="en-US" sz="28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2800" b="1" u="sng" dirty="0">
                <a:solidFill>
                  <a:srgbClr val="FFFFCC"/>
                </a:solidFill>
                <a:effectLst>
                  <a:outerShdw blurRad="38100" dist="38100" dir="2700000" algn="tl">
                    <a:srgbClr val="000000">
                      <a:alpha val="43137"/>
                    </a:srgbClr>
                  </a:outerShdw>
                </a:effectLst>
              </a:rPr>
              <a:t>the Christ</a:t>
            </a:r>
            <a:r>
              <a:rPr lang="en-US" sz="2800" dirty="0">
                <a:effectLst>
                  <a:outerShdw blurRad="38100" dist="38100" dir="2700000" algn="tl">
                    <a:srgbClr val="000000">
                      <a:alpha val="43137"/>
                    </a:srgbClr>
                  </a:outerShdw>
                </a:effectLst>
              </a:rPr>
              <a:t>. And when, upon the accusation of the principal men among us, Pilate had condemned him to a cross, those who had first come to love him did not cease. He appeared to them spending a third day restored to life, for </a:t>
            </a:r>
            <a:r>
              <a:rPr lang="en-US" sz="2800" b="1" u="sng" dirty="0">
                <a:solidFill>
                  <a:srgbClr val="FFFFCC"/>
                </a:solidFill>
                <a:effectLst>
                  <a:outerShdw blurRad="38100" dist="38100" dir="2700000" algn="tl">
                    <a:srgbClr val="000000">
                      <a:alpha val="43137"/>
                    </a:srgbClr>
                  </a:outerShdw>
                </a:effectLst>
              </a:rPr>
              <a:t>the prophets of God had foretold these things</a:t>
            </a:r>
            <a:r>
              <a:rPr lang="en-US" sz="2800" dirty="0">
                <a:effectLst>
                  <a:outerShdw blurRad="38100" dist="38100" dir="2700000" algn="tl">
                    <a:srgbClr val="000000">
                      <a:alpha val="43137"/>
                    </a:srgbClr>
                  </a:outerShdw>
                </a:effectLst>
              </a:rPr>
              <a:t> and a thousand other marvels about him. And the tribe of the Christians, so called after him, has still to this day not disappeared.” </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AEB74200-E4E5-4F2D-9F85-EB305C7817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41876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753428735"/>
              </p:ext>
            </p:extLst>
          </p:nvPr>
        </p:nvGraphicFramePr>
        <p:xfrm>
          <a:off x="114300" y="213360"/>
          <a:ext cx="8915400" cy="59436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690753193"/>
                    </a:ext>
                  </a:extLst>
                </a:gridCol>
                <a:gridCol w="2971800">
                  <a:extLst>
                    <a:ext uri="{9D8B030D-6E8A-4147-A177-3AD203B41FA5}">
                      <a16:colId xmlns:a16="http://schemas.microsoft.com/office/drawing/2014/main" val="286287145"/>
                    </a:ext>
                  </a:extLst>
                </a:gridCol>
                <a:gridCol w="29718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Prophecy</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Scripture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Years in Advance</a:t>
                      </a:r>
                    </a:p>
                  </a:txBody>
                  <a:tcPr anchor="ctr"/>
                </a:tc>
                <a:extLst>
                  <a:ext uri="{0D108BD9-81ED-4DB2-BD59-A6C34878D82A}">
                    <a16:rowId xmlns:a16="http://schemas.microsoft.com/office/drawing/2014/main" val="1318531292"/>
                  </a:ext>
                </a:extLst>
              </a:tr>
              <a:tr h="731520">
                <a:tc>
                  <a:txBody>
                    <a:bodyPr/>
                    <a:lstStyle/>
                    <a:p>
                      <a:r>
                        <a:rPr lang="en-US" sz="2800" dirty="0">
                          <a:latin typeface="Calibri" panose="020F0502020204030204" pitchFamily="34" charset="0"/>
                          <a:cs typeface="Calibri" panose="020F0502020204030204" pitchFamily="34" charset="0"/>
                        </a:rPr>
                        <a:t>Manner of Birth</a:t>
                      </a:r>
                    </a:p>
                  </a:txBody>
                  <a:tcPr anchor="ctr"/>
                </a:tc>
                <a:tc>
                  <a:txBody>
                    <a:bodyPr/>
                    <a:lstStyle/>
                    <a:p>
                      <a:r>
                        <a:rPr lang="en-US" sz="2800" dirty="0">
                          <a:latin typeface="Calibri" panose="020F0502020204030204" pitchFamily="34" charset="0"/>
                          <a:cs typeface="Calibri" panose="020F0502020204030204" pitchFamily="34" charset="0"/>
                        </a:rPr>
                        <a:t>Isaiah 7:14</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777567912"/>
                  </a:ext>
                </a:extLst>
              </a:tr>
              <a:tr h="731520">
                <a:tc>
                  <a:txBody>
                    <a:bodyPr/>
                    <a:lstStyle/>
                    <a:p>
                      <a:r>
                        <a:rPr lang="en-US" sz="2800" dirty="0">
                          <a:latin typeface="Calibri" panose="020F0502020204030204" pitchFamily="34" charset="0"/>
                          <a:cs typeface="Calibri" panose="020F0502020204030204" pitchFamily="34" charset="0"/>
                        </a:rPr>
                        <a:t>Place of Birth</a:t>
                      </a:r>
                    </a:p>
                  </a:txBody>
                  <a:tcPr anchor="ctr"/>
                </a:tc>
                <a:tc>
                  <a:txBody>
                    <a:bodyPr/>
                    <a:lstStyle/>
                    <a:p>
                      <a:r>
                        <a:rPr lang="en-US" sz="2800" dirty="0">
                          <a:latin typeface="Calibri" panose="020F0502020204030204" pitchFamily="34" charset="0"/>
                          <a:cs typeface="Calibri" panose="020F0502020204030204" pitchFamily="34" charset="0"/>
                        </a:rPr>
                        <a:t>Micah 5:2</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2088523037"/>
                  </a:ext>
                </a:extLst>
              </a:tr>
              <a:tr h="731520">
                <a:tc>
                  <a:txBody>
                    <a:bodyPr/>
                    <a:lstStyle/>
                    <a:p>
                      <a:r>
                        <a:rPr lang="en-US" sz="2800" dirty="0">
                          <a:latin typeface="Calibri" panose="020F0502020204030204" pitchFamily="34" charset="0"/>
                          <a:cs typeface="Calibri" panose="020F0502020204030204" pitchFamily="34" charset="0"/>
                        </a:rPr>
                        <a:t>Nationality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Numbers 24:17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1400 years</a:t>
                      </a:r>
                    </a:p>
                  </a:txBody>
                  <a:tcPr anchor="ctr"/>
                </a:tc>
                <a:extLst>
                  <a:ext uri="{0D108BD9-81ED-4DB2-BD59-A6C34878D82A}">
                    <a16:rowId xmlns:a16="http://schemas.microsoft.com/office/drawing/2014/main" val="3167288718"/>
                  </a:ext>
                </a:extLst>
              </a:tr>
              <a:tr h="731520">
                <a:tc>
                  <a:txBody>
                    <a:bodyPr/>
                    <a:lstStyle/>
                    <a:p>
                      <a:r>
                        <a:rPr lang="en-US" sz="2800" dirty="0">
                          <a:latin typeface="Calibri" panose="020F0502020204030204" pitchFamily="34" charset="0"/>
                          <a:cs typeface="Calibri" panose="020F0502020204030204" pitchFamily="34" charset="0"/>
                        </a:rPr>
                        <a:t>Tribe</a:t>
                      </a:r>
                    </a:p>
                  </a:txBody>
                  <a:tcPr anchor="ctr"/>
                </a:tc>
                <a:tc>
                  <a:txBody>
                    <a:bodyPr/>
                    <a:lstStyle/>
                    <a:p>
                      <a:r>
                        <a:rPr lang="en-US" sz="2800" dirty="0">
                          <a:latin typeface="Calibri" panose="020F0502020204030204" pitchFamily="34" charset="0"/>
                          <a:cs typeface="Calibri" panose="020F0502020204030204" pitchFamily="34" charset="0"/>
                        </a:rPr>
                        <a:t>Genesis 49:10</a:t>
                      </a:r>
                    </a:p>
                  </a:txBody>
                  <a:tcPr anchor="ctr"/>
                </a:tc>
                <a:tc>
                  <a:txBody>
                    <a:bodyPr/>
                    <a:lstStyle/>
                    <a:p>
                      <a:pPr algn="ctr"/>
                      <a:r>
                        <a:rPr lang="en-US" sz="2800" dirty="0">
                          <a:latin typeface="Calibri" panose="020F0502020204030204" pitchFamily="34" charset="0"/>
                          <a:cs typeface="Calibri" panose="020F0502020204030204" pitchFamily="34" charset="0"/>
                        </a:rPr>
                        <a:t>1800 years</a:t>
                      </a:r>
                    </a:p>
                  </a:txBody>
                  <a:tcPr anchor="ctr"/>
                </a:tc>
                <a:extLst>
                  <a:ext uri="{0D108BD9-81ED-4DB2-BD59-A6C34878D82A}">
                    <a16:rowId xmlns:a16="http://schemas.microsoft.com/office/drawing/2014/main" val="1287159523"/>
                  </a:ext>
                </a:extLst>
              </a:tr>
              <a:tr h="731520">
                <a:tc>
                  <a:txBody>
                    <a:bodyPr/>
                    <a:lstStyle/>
                    <a:p>
                      <a:r>
                        <a:rPr lang="en-US" sz="2800" dirty="0">
                          <a:latin typeface="Calibri" panose="020F0502020204030204" pitchFamily="34" charset="0"/>
                          <a:cs typeface="Calibri" panose="020F0502020204030204" pitchFamily="34" charset="0"/>
                        </a:rPr>
                        <a:t>Time of &amp; Response to His Messiahship</a:t>
                      </a:r>
                    </a:p>
                  </a:txBody>
                  <a:tcPr anchor="ctr"/>
                </a:tc>
                <a:tc>
                  <a:txBody>
                    <a:bodyPr/>
                    <a:lstStyle/>
                    <a:p>
                      <a:r>
                        <a:rPr lang="en-US" sz="2800" dirty="0">
                          <a:latin typeface="Calibri" panose="020F0502020204030204" pitchFamily="34" charset="0"/>
                          <a:cs typeface="Calibri" panose="020F0502020204030204" pitchFamily="34" charset="0"/>
                        </a:rPr>
                        <a:t>Dan. 9:25-26</a:t>
                      </a:r>
                    </a:p>
                  </a:txBody>
                  <a:tcPr anchor="ctr"/>
                </a:tc>
                <a:tc>
                  <a:txBody>
                    <a:bodyPr/>
                    <a:lstStyle/>
                    <a:p>
                      <a:pPr algn="ctr"/>
                      <a:r>
                        <a:rPr lang="en-US" sz="2800" dirty="0">
                          <a:latin typeface="Calibri" panose="020F0502020204030204" pitchFamily="34" charset="0"/>
                          <a:cs typeface="Calibri" panose="020F0502020204030204" pitchFamily="34" charset="0"/>
                        </a:rPr>
                        <a:t>600 years</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2813116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537295210"/>
              </p:ext>
            </p:extLst>
          </p:nvPr>
        </p:nvGraphicFramePr>
        <p:xfrm>
          <a:off x="114300" y="213360"/>
          <a:ext cx="8915400" cy="59436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690753193"/>
                    </a:ext>
                  </a:extLst>
                </a:gridCol>
                <a:gridCol w="2971800">
                  <a:extLst>
                    <a:ext uri="{9D8B030D-6E8A-4147-A177-3AD203B41FA5}">
                      <a16:colId xmlns:a16="http://schemas.microsoft.com/office/drawing/2014/main" val="286287145"/>
                    </a:ext>
                  </a:extLst>
                </a:gridCol>
                <a:gridCol w="29718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OT Prophecies About Christ</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Prophecy</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Scripture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Years in Advance</a:t>
                      </a:r>
                    </a:p>
                  </a:txBody>
                  <a:tcPr anchor="ctr"/>
                </a:tc>
                <a:extLst>
                  <a:ext uri="{0D108BD9-81ED-4DB2-BD59-A6C34878D82A}">
                    <a16:rowId xmlns:a16="http://schemas.microsoft.com/office/drawing/2014/main" val="1318531292"/>
                  </a:ext>
                </a:extLst>
              </a:tr>
              <a:tr h="731520">
                <a:tc>
                  <a:txBody>
                    <a:bodyPr/>
                    <a:lstStyle/>
                    <a:p>
                      <a:r>
                        <a:rPr lang="en-US" sz="2800" dirty="0">
                          <a:latin typeface="Calibri" panose="020F0502020204030204" pitchFamily="34" charset="0"/>
                          <a:cs typeface="Calibri" panose="020F0502020204030204" pitchFamily="34" charset="0"/>
                        </a:rPr>
                        <a:t>Crucified Between Thieves</a:t>
                      </a:r>
                    </a:p>
                  </a:txBody>
                  <a:tcPr anchor="ctr"/>
                </a:tc>
                <a:tc>
                  <a:txBody>
                    <a:bodyPr/>
                    <a:lstStyle/>
                    <a:p>
                      <a:r>
                        <a:rPr lang="en-US" sz="2800" dirty="0">
                          <a:latin typeface="Calibri" panose="020F0502020204030204" pitchFamily="34" charset="0"/>
                          <a:cs typeface="Calibri" panose="020F0502020204030204" pitchFamily="34" charset="0"/>
                        </a:rPr>
                        <a:t>Isaiah 53:9</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777567912"/>
                  </a:ext>
                </a:extLst>
              </a:tr>
              <a:tr h="731520">
                <a:tc>
                  <a:txBody>
                    <a:bodyPr/>
                    <a:lstStyle/>
                    <a:p>
                      <a:r>
                        <a:rPr lang="en-US" sz="2800" dirty="0">
                          <a:latin typeface="Calibri" panose="020F0502020204030204" pitchFamily="34" charset="0"/>
                          <a:cs typeface="Calibri" panose="020F0502020204030204" pitchFamily="34" charset="0"/>
                        </a:rPr>
                        <a:t>Pierced</a:t>
                      </a:r>
                    </a:p>
                  </a:txBody>
                  <a:tcPr anchor="ctr"/>
                </a:tc>
                <a:tc>
                  <a:txBody>
                    <a:bodyPr/>
                    <a:lstStyle/>
                    <a:p>
                      <a:r>
                        <a:rPr lang="en-US" sz="2800" dirty="0">
                          <a:latin typeface="Calibri" panose="020F0502020204030204" pitchFamily="34" charset="0"/>
                          <a:cs typeface="Calibri" panose="020F0502020204030204" pitchFamily="34" charset="0"/>
                        </a:rPr>
                        <a:t>Isaiah 53:5</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2088523037"/>
                  </a:ext>
                </a:extLst>
              </a:tr>
              <a:tr h="731520">
                <a:tc>
                  <a:txBody>
                    <a:bodyPr/>
                    <a:lstStyle/>
                    <a:p>
                      <a:r>
                        <a:rPr lang="en-US" sz="2800" dirty="0">
                          <a:latin typeface="Calibri" panose="020F0502020204030204" pitchFamily="34" charset="0"/>
                          <a:cs typeface="Calibri" panose="020F0502020204030204" pitchFamily="34" charset="0"/>
                        </a:rPr>
                        <a:t>No Broken Bones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Psalm 22:17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1000 years</a:t>
                      </a:r>
                    </a:p>
                  </a:txBody>
                  <a:tcPr anchor="ctr"/>
                </a:tc>
                <a:extLst>
                  <a:ext uri="{0D108BD9-81ED-4DB2-BD59-A6C34878D82A}">
                    <a16:rowId xmlns:a16="http://schemas.microsoft.com/office/drawing/2014/main" val="3167288718"/>
                  </a:ext>
                </a:extLst>
              </a:tr>
              <a:tr h="731520">
                <a:tc>
                  <a:txBody>
                    <a:bodyPr/>
                    <a:lstStyle/>
                    <a:p>
                      <a:r>
                        <a:rPr lang="en-US" sz="2800" dirty="0">
                          <a:latin typeface="Calibri" panose="020F0502020204030204" pitchFamily="34" charset="0"/>
                          <a:cs typeface="Calibri" panose="020F0502020204030204" pitchFamily="34" charset="0"/>
                        </a:rPr>
                        <a:t>Gamble for His Clothing</a:t>
                      </a:r>
                    </a:p>
                  </a:txBody>
                  <a:tcPr anchor="ctr"/>
                </a:tc>
                <a:tc>
                  <a:txBody>
                    <a:bodyPr/>
                    <a:lstStyle/>
                    <a:p>
                      <a:r>
                        <a:rPr lang="en-US" sz="2800" dirty="0">
                          <a:latin typeface="Calibri" panose="020F0502020204030204" pitchFamily="34" charset="0"/>
                          <a:cs typeface="Calibri" panose="020F0502020204030204" pitchFamily="34" charset="0"/>
                        </a:rPr>
                        <a:t>Psalm 22:18</a:t>
                      </a:r>
                    </a:p>
                  </a:txBody>
                  <a:tcPr anchor="ctr"/>
                </a:tc>
                <a:tc>
                  <a:txBody>
                    <a:bodyPr/>
                    <a:lstStyle/>
                    <a:p>
                      <a:pPr algn="ctr"/>
                      <a:r>
                        <a:rPr lang="en-US" sz="2800" dirty="0">
                          <a:latin typeface="Calibri" panose="020F0502020204030204" pitchFamily="34" charset="0"/>
                          <a:cs typeface="Calibri" panose="020F0502020204030204" pitchFamily="34" charset="0"/>
                        </a:rPr>
                        <a:t>1000 years</a:t>
                      </a:r>
                    </a:p>
                  </a:txBody>
                  <a:tcPr anchor="ctr"/>
                </a:tc>
                <a:extLst>
                  <a:ext uri="{0D108BD9-81ED-4DB2-BD59-A6C34878D82A}">
                    <a16:rowId xmlns:a16="http://schemas.microsoft.com/office/drawing/2014/main" val="1287159523"/>
                  </a:ext>
                </a:extLst>
              </a:tr>
              <a:tr h="731520">
                <a:tc>
                  <a:txBody>
                    <a:bodyPr/>
                    <a:lstStyle/>
                    <a:p>
                      <a:r>
                        <a:rPr lang="en-US" sz="2800" dirty="0">
                          <a:latin typeface="Calibri" panose="020F0502020204030204" pitchFamily="34" charset="0"/>
                          <a:cs typeface="Calibri" panose="020F0502020204030204" pitchFamily="34" charset="0"/>
                        </a:rPr>
                        <a:t>Buried in Rich Man’s Tomb</a:t>
                      </a:r>
                    </a:p>
                  </a:txBody>
                  <a:tcPr anchor="ctr"/>
                </a:tc>
                <a:tc>
                  <a:txBody>
                    <a:bodyPr/>
                    <a:lstStyle/>
                    <a:p>
                      <a:r>
                        <a:rPr lang="en-US" sz="2800" dirty="0">
                          <a:latin typeface="Calibri" panose="020F0502020204030204" pitchFamily="34" charset="0"/>
                          <a:cs typeface="Calibri" panose="020F0502020204030204" pitchFamily="34" charset="0"/>
                        </a:rPr>
                        <a:t>Isaiah 53:9</a:t>
                      </a:r>
                    </a:p>
                  </a:txBody>
                  <a:tcPr anchor="ctr"/>
                </a:tc>
                <a:tc>
                  <a:txBody>
                    <a:bodyPr/>
                    <a:lstStyle/>
                    <a:p>
                      <a:pPr algn="ctr"/>
                      <a:r>
                        <a:rPr lang="en-US" sz="2800" dirty="0">
                          <a:latin typeface="Calibri" panose="020F0502020204030204" pitchFamily="34" charset="0"/>
                          <a:cs typeface="Calibri" panose="020F0502020204030204" pitchFamily="34" charset="0"/>
                        </a:rPr>
                        <a:t>700 years</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457467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609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11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13:19; 14:29</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before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 so that when it does occur, you may believe that I am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before it happens, so that when it happens, you may believe.”</a:t>
            </a:r>
          </a:p>
        </p:txBody>
      </p:sp>
    </p:spTree>
    <p:extLst>
      <p:ext uri="{BB962C8B-B14F-4D97-AF65-F5344CB8AC3E}">
        <p14:creationId xmlns:p14="http://schemas.microsoft.com/office/powerpoint/2010/main" val="2669078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3140682762"/>
              </p:ext>
            </p:extLst>
          </p:nvPr>
        </p:nvGraphicFramePr>
        <p:xfrm>
          <a:off x="95250" y="228600"/>
          <a:ext cx="8953500" cy="6400800"/>
        </p:xfrm>
        <a:graphic>
          <a:graphicData uri="http://schemas.openxmlformats.org/drawingml/2006/table">
            <a:tbl>
              <a:tblPr firstRow="1" bandRow="1">
                <a:tableStyleId>{5C22544A-7EE6-4342-B048-85BDC9FD1C3A}</a:tableStyleId>
              </a:tblPr>
              <a:tblGrid>
                <a:gridCol w="4827104">
                  <a:extLst>
                    <a:ext uri="{9D8B030D-6E8A-4147-A177-3AD203B41FA5}">
                      <a16:colId xmlns:a16="http://schemas.microsoft.com/office/drawing/2014/main" val="690753193"/>
                    </a:ext>
                  </a:extLst>
                </a:gridCol>
                <a:gridCol w="4126396">
                  <a:extLst>
                    <a:ext uri="{9D8B030D-6E8A-4147-A177-3AD203B41FA5}">
                      <a16:colId xmlns:a16="http://schemas.microsoft.com/office/drawing/2014/main" val="286287145"/>
                    </a:ext>
                  </a:extLst>
                </a:gridCol>
              </a:tblGrid>
              <a:tr h="914400">
                <a:tc gridSpan="2">
                  <a:txBody>
                    <a:bodyPr/>
                    <a:lstStyle/>
                    <a:p>
                      <a:pPr algn="ctr"/>
                      <a:r>
                        <a:rPr kumimoji="0" lang="en-US" sz="4000" b="0" i="0" u="none" strike="noStrike" kern="0" cap="none" spc="0" normalizeH="0" baseline="0" noProof="0" dirty="0">
                          <a:ln>
                            <a:noFill/>
                          </a:ln>
                          <a:solidFill>
                            <a:srgbClr val="00FFFF"/>
                          </a:solidFill>
                          <a:effectLst/>
                          <a:uLnTx/>
                          <a:uFillTx/>
                          <a:latin typeface="Calibri" panose="020F0502020204030204" pitchFamily="34" charset="0"/>
                          <a:ea typeface="+mj-ea"/>
                          <a:cs typeface="Calibri" panose="020F0502020204030204" pitchFamily="34" charset="0"/>
                        </a:rPr>
                        <a:t>Christ’s Short-Term Predictions</a:t>
                      </a:r>
                      <a:endParaRPr lang="en-US" dirty="0">
                        <a:latin typeface="Calibri" panose="020F0502020204030204" pitchFamily="34" charset="0"/>
                        <a:cs typeface="Calibri" panose="020F0502020204030204" pitchFamily="34" charset="0"/>
                      </a:endParaRPr>
                    </a:p>
                  </a:txBody>
                  <a:tcPr anchor="ctr">
                    <a:solidFill>
                      <a:schemeClr val="bg2"/>
                    </a:solidFill>
                  </a:tcPr>
                </a:tc>
                <a:tc hMerge="1">
                  <a:txBody>
                    <a:bodyPr/>
                    <a:lstStyle/>
                    <a:p>
                      <a:endParaRPr lang="en-US" dirty="0"/>
                    </a:p>
                  </a:txBody>
                  <a:tcPr>
                    <a:solidFill>
                      <a:schemeClr val="bg2"/>
                    </a:solidFill>
                  </a:tcPr>
                </a:tc>
                <a:extLst>
                  <a:ext uri="{0D108BD9-81ED-4DB2-BD59-A6C34878D82A}">
                    <a16:rowId xmlns:a16="http://schemas.microsoft.com/office/drawing/2014/main" val="2169232981"/>
                  </a:ext>
                </a:extLst>
              </a:tr>
              <a:tr h="914400">
                <a:tc>
                  <a:txBody>
                    <a:bodyPr/>
                    <a:lstStyle/>
                    <a:p>
                      <a:pPr algn="ctr"/>
                      <a:r>
                        <a:rPr lang="en-US" sz="3000" b="1" dirty="0">
                          <a:solidFill>
                            <a:srgbClr val="0000CC"/>
                          </a:solidFill>
                          <a:latin typeface="Calibri" panose="020F0502020204030204" pitchFamily="34" charset="0"/>
                          <a:cs typeface="Calibri" panose="020F0502020204030204" pitchFamily="34" charset="0"/>
                        </a:rPr>
                        <a:t>Prophecy</a:t>
                      </a:r>
                    </a:p>
                  </a:txBody>
                  <a:tcPr anchor="ctr"/>
                </a:tc>
                <a:tc>
                  <a:txBody>
                    <a:bodyPr/>
                    <a:lstStyle/>
                    <a:p>
                      <a:pPr algn="ctr"/>
                      <a:r>
                        <a:rPr lang="en-US" sz="3000" b="1" dirty="0">
                          <a:solidFill>
                            <a:srgbClr val="0000CC"/>
                          </a:solidFill>
                          <a:latin typeface="Calibri" panose="020F0502020204030204" pitchFamily="34" charset="0"/>
                          <a:cs typeface="Calibri" panose="020F0502020204030204" pitchFamily="34" charset="0"/>
                        </a:rPr>
                        <a:t>Scripture</a:t>
                      </a:r>
                    </a:p>
                  </a:txBody>
                  <a:tcPr anchor="ctr"/>
                </a:tc>
                <a:extLst>
                  <a:ext uri="{0D108BD9-81ED-4DB2-BD59-A6C34878D82A}">
                    <a16:rowId xmlns:a16="http://schemas.microsoft.com/office/drawing/2014/main" val="1153634861"/>
                  </a:ext>
                </a:extLst>
              </a:tr>
              <a:tr h="914400">
                <a:tc>
                  <a:txBody>
                    <a:bodyPr/>
                    <a:lstStyle/>
                    <a:p>
                      <a:r>
                        <a:rPr lang="en-US" sz="3000" dirty="0">
                          <a:latin typeface="Calibri" panose="020F0502020204030204" pitchFamily="34" charset="0"/>
                          <a:cs typeface="Calibri" panose="020F0502020204030204" pitchFamily="34" charset="0"/>
                        </a:rPr>
                        <a:t>Betrayal by a Friend</a:t>
                      </a:r>
                    </a:p>
                  </a:txBody>
                  <a:tcPr anchor="ctr"/>
                </a:tc>
                <a:tc>
                  <a:txBody>
                    <a:bodyPr/>
                    <a:lstStyle/>
                    <a:p>
                      <a:r>
                        <a:rPr lang="en-US" sz="3000" dirty="0">
                          <a:latin typeface="Calibri" panose="020F0502020204030204" pitchFamily="34" charset="0"/>
                          <a:cs typeface="Calibri" panose="020F0502020204030204" pitchFamily="34" charset="0"/>
                        </a:rPr>
                        <a:t>John 13:21</a:t>
                      </a:r>
                    </a:p>
                  </a:txBody>
                  <a:tcPr anchor="ctr"/>
                </a:tc>
                <a:extLst>
                  <a:ext uri="{0D108BD9-81ED-4DB2-BD59-A6C34878D82A}">
                    <a16:rowId xmlns:a16="http://schemas.microsoft.com/office/drawing/2014/main" val="777567912"/>
                  </a:ext>
                </a:extLst>
              </a:tr>
              <a:tr h="914400">
                <a:tc>
                  <a:txBody>
                    <a:bodyPr/>
                    <a:lstStyle/>
                    <a:p>
                      <a:r>
                        <a:rPr lang="en-US" sz="3000" dirty="0">
                          <a:latin typeface="Calibri" panose="020F0502020204030204" pitchFamily="34" charset="0"/>
                          <a:cs typeface="Calibri" panose="020F0502020204030204" pitchFamily="34" charset="0"/>
                        </a:rPr>
                        <a:t>Three-fold Denial by Peter</a:t>
                      </a:r>
                    </a:p>
                  </a:txBody>
                  <a:tcPr anchor="ctr"/>
                </a:tc>
                <a:tc>
                  <a:txBody>
                    <a:bodyPr/>
                    <a:lstStyle/>
                    <a:p>
                      <a:r>
                        <a:rPr lang="en-US" sz="3000" dirty="0">
                          <a:latin typeface="Calibri" panose="020F0502020204030204" pitchFamily="34" charset="0"/>
                          <a:cs typeface="Calibri" panose="020F0502020204030204" pitchFamily="34" charset="0"/>
                        </a:rPr>
                        <a:t>Matthew 26:34, 75</a:t>
                      </a:r>
                    </a:p>
                  </a:txBody>
                  <a:tcPr anchor="ctr"/>
                </a:tc>
                <a:extLst>
                  <a:ext uri="{0D108BD9-81ED-4DB2-BD59-A6C34878D82A}">
                    <a16:rowId xmlns:a16="http://schemas.microsoft.com/office/drawing/2014/main" val="2088523037"/>
                  </a:ext>
                </a:extLst>
              </a:tr>
              <a:tr h="914400">
                <a:tc>
                  <a:txBody>
                    <a:bodyPr/>
                    <a:lstStyle/>
                    <a:p>
                      <a:r>
                        <a:rPr lang="en-US" sz="3000" dirty="0">
                          <a:latin typeface="Calibri" panose="020F0502020204030204" pitchFamily="34" charset="0"/>
                          <a:cs typeface="Calibri" panose="020F0502020204030204" pitchFamily="34" charset="0"/>
                        </a:rPr>
                        <a:t>Manner of His Own Death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dirty="0">
                          <a:latin typeface="Calibri" panose="020F0502020204030204" pitchFamily="34" charset="0"/>
                          <a:cs typeface="Calibri" panose="020F0502020204030204" pitchFamily="34" charset="0"/>
                        </a:rPr>
                        <a:t>Matthew 20:18-19</a:t>
                      </a:r>
                    </a:p>
                  </a:txBody>
                  <a:tcPr anchor="ctr"/>
                </a:tc>
                <a:extLst>
                  <a:ext uri="{0D108BD9-81ED-4DB2-BD59-A6C34878D82A}">
                    <a16:rowId xmlns:a16="http://schemas.microsoft.com/office/drawing/2014/main" val="3167288718"/>
                  </a:ext>
                </a:extLst>
              </a:tr>
              <a:tr h="914400">
                <a:tc>
                  <a:txBody>
                    <a:bodyPr/>
                    <a:lstStyle/>
                    <a:p>
                      <a:r>
                        <a:rPr lang="en-US" sz="3000" dirty="0">
                          <a:latin typeface="Calibri" panose="020F0502020204030204" pitchFamily="34" charset="0"/>
                          <a:cs typeface="Calibri" panose="020F0502020204030204" pitchFamily="34" charset="0"/>
                        </a:rPr>
                        <a:t>Manner of Disciples’ Deaths</a:t>
                      </a:r>
                    </a:p>
                  </a:txBody>
                  <a:tcPr anchor="ctr"/>
                </a:tc>
                <a:tc>
                  <a:txBody>
                    <a:bodyPr/>
                    <a:lstStyle/>
                    <a:p>
                      <a:r>
                        <a:rPr lang="en-US" sz="3000" dirty="0">
                          <a:latin typeface="Calibri" panose="020F0502020204030204" pitchFamily="34" charset="0"/>
                          <a:cs typeface="Calibri" panose="020F0502020204030204" pitchFamily="34" charset="0"/>
                        </a:rPr>
                        <a:t>John 21:18-22</a:t>
                      </a:r>
                    </a:p>
                  </a:txBody>
                  <a:tcPr anchor="ctr"/>
                </a:tc>
                <a:extLst>
                  <a:ext uri="{0D108BD9-81ED-4DB2-BD59-A6C34878D82A}">
                    <a16:rowId xmlns:a16="http://schemas.microsoft.com/office/drawing/2014/main" val="1287159523"/>
                  </a:ext>
                </a:extLst>
              </a:tr>
              <a:tr h="914400">
                <a:tc>
                  <a:txBody>
                    <a:bodyPr/>
                    <a:lstStyle/>
                    <a:p>
                      <a:r>
                        <a:rPr lang="en-US" sz="3000" dirty="0">
                          <a:latin typeface="Calibri" panose="020F0502020204030204" pitchFamily="34" charset="0"/>
                          <a:cs typeface="Calibri" panose="020F0502020204030204" pitchFamily="34" charset="0"/>
                        </a:rPr>
                        <a:t>AD 70 Events</a:t>
                      </a:r>
                    </a:p>
                  </a:txBody>
                  <a:tcPr anchor="ctr"/>
                </a:tc>
                <a:tc>
                  <a:txBody>
                    <a:bodyPr/>
                    <a:lstStyle/>
                    <a:p>
                      <a:r>
                        <a:rPr lang="en-US" sz="3000" dirty="0">
                          <a:latin typeface="Calibri" panose="020F0502020204030204" pitchFamily="34" charset="0"/>
                          <a:cs typeface="Calibri" panose="020F0502020204030204" pitchFamily="34" charset="0"/>
                        </a:rPr>
                        <a:t>Luke 19:41-44</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1026251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476AD6D-CF8B-4EBE-9C25-A4A244A657D7}"/>
              </a:ext>
            </a:extLst>
          </p:cNvPr>
          <p:cNvSpPr>
            <a:spLocks noGrp="1"/>
          </p:cNvSpPr>
          <p:nvPr>
            <p:ph type="title"/>
          </p:nvPr>
        </p:nvSpPr>
        <p:spPr>
          <a:xfrm>
            <a:off x="1295400" y="228600"/>
            <a:ext cx="6934200" cy="1143000"/>
          </a:xfrm>
        </p:spPr>
        <p:txBody>
          <a:bodyPr/>
          <a:lstStyle/>
          <a:p>
            <a:pPr algn="ctr"/>
            <a:r>
              <a:rPr lang="en-US" altLang="en-US" sz="3600" dirty="0">
                <a:solidFill>
                  <a:srgbClr val="00FFFF"/>
                </a:solidFill>
                <a:cs typeface="Calibri" panose="020F0502020204030204" pitchFamily="34" charset="0"/>
              </a:rPr>
              <a:t>Tertullian</a:t>
            </a:r>
            <a:br>
              <a:rPr lang="en-US" altLang="en-US" sz="3600" dirty="0">
                <a:solidFill>
                  <a:srgbClr val="00FFFF"/>
                </a:solidFill>
                <a:cs typeface="Calibri" panose="020F0502020204030204" pitchFamily="34" charset="0"/>
              </a:rPr>
            </a:br>
            <a:r>
              <a:rPr lang="en-US" altLang="en-US" sz="28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Prescription Against Heretics, </a:t>
            </a:r>
            <a:r>
              <a:rPr lang="en-US" altLang="en-US" sz="28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36</a:t>
            </a:r>
          </a:p>
        </p:txBody>
      </p:sp>
      <p:sp>
        <p:nvSpPr>
          <p:cNvPr id="48131" name="Rectangle 2">
            <a:extLst>
              <a:ext uri="{FF2B5EF4-FFF2-40B4-BE49-F238E27FC236}">
                <a16:creationId xmlns:a16="http://schemas.microsoft.com/office/drawing/2014/main" id="{6B7CA89D-2108-4AFB-B737-A1D235DF3B5A}"/>
              </a:ext>
            </a:extLst>
          </p:cNvPr>
          <p:cNvSpPr>
            <a:spLocks noChangeArrowheads="1"/>
          </p:cNvSpPr>
          <p:nvPr/>
        </p:nvSpPr>
        <p:spPr bwMode="auto">
          <a:xfrm>
            <a:off x="4419600" y="1828800"/>
            <a:ext cx="4114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eaLnBrk="1" hangingPunct="1"/>
            <a:r>
              <a:rPr lang="en-US" alt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Apostle John was first plunged, unhurt, into boiling oil, and thence remitted to his island-exile!”</a:t>
            </a:r>
          </a:p>
        </p:txBody>
      </p:sp>
      <p:pic>
        <p:nvPicPr>
          <p:cNvPr id="2" name="Picture 1">
            <a:extLst>
              <a:ext uri="{FF2B5EF4-FFF2-40B4-BE49-F238E27FC236}">
                <a16:creationId xmlns:a16="http://schemas.microsoft.com/office/drawing/2014/main" id="{D9A8802B-9FBF-4F46-A003-6B7CECF4F9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6635" y="2057400"/>
            <a:ext cx="3391965" cy="2743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1:14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Word became flesh, and dwelt among us, and we saw His glory, glory as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begotten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monogenēs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Father, full of grace and truth.”</a:t>
            </a:r>
          </a:p>
        </p:txBody>
      </p:sp>
    </p:spTree>
    <p:extLst>
      <p:ext uri="{BB962C8B-B14F-4D97-AF65-F5344CB8AC3E}">
        <p14:creationId xmlns:p14="http://schemas.microsoft.com/office/powerpoint/2010/main" val="140461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DD52B884-103D-45EF-93E4-515EE67F14EB}"/>
              </a:ext>
            </a:extLst>
          </p:cNvPr>
          <p:cNvSpPr>
            <a:spLocks noChangeArrowheads="1"/>
          </p:cNvSpPr>
          <p:nvPr/>
        </p:nvSpPr>
        <p:spPr bwMode="auto">
          <a:xfrm>
            <a:off x="773113" y="4800600"/>
            <a:ext cx="2046287" cy="762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F0E064-7A1F-45A2-A977-736324748EA7}"/>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19:41-44</a:t>
            </a:r>
          </a:p>
          <a:p>
            <a:pPr algn="just"/>
            <a:r>
              <a:rPr lang="en-US" sz="3500" baseline="30000" dirty="0">
                <a:latin typeface="Calibri" panose="020F0502020204030204" pitchFamily="34" charset="0"/>
                <a:cs typeface="Calibri" panose="020F0502020204030204" pitchFamily="34" charset="0"/>
              </a:rPr>
              <a:t>41 “</a:t>
            </a:r>
            <a:r>
              <a:rPr lang="en-US" sz="3500" dirty="0">
                <a:latin typeface="Calibri" panose="020F0502020204030204" pitchFamily="34" charset="0"/>
                <a:cs typeface="Calibri" panose="020F0502020204030204" pitchFamily="34" charset="0"/>
              </a:rPr>
              <a:t>When He approached Jerusalem, He saw the city and wept over it, </a:t>
            </a:r>
            <a:r>
              <a:rPr lang="en-US" sz="3500" baseline="30000" dirty="0">
                <a:latin typeface="Calibri" panose="020F0502020204030204" pitchFamily="34" charset="0"/>
                <a:cs typeface="Calibri" panose="020F0502020204030204" pitchFamily="34" charset="0"/>
              </a:rPr>
              <a:t>42 </a:t>
            </a:r>
            <a:r>
              <a:rPr lang="en-US" sz="3500" dirty="0">
                <a:latin typeface="Calibri" panose="020F0502020204030204" pitchFamily="34" charset="0"/>
                <a:cs typeface="Calibri" panose="020F0502020204030204" pitchFamily="34" charset="0"/>
              </a:rPr>
              <a:t>saying, “If you had known in this day, even you, the things which make for peace! But now they have been hidden from your eyes. </a:t>
            </a:r>
            <a:r>
              <a:rPr lang="en-US" sz="3500" baseline="30000" dirty="0">
                <a:latin typeface="Calibri" panose="020F0502020204030204" pitchFamily="34" charset="0"/>
                <a:cs typeface="Calibri" panose="020F0502020204030204" pitchFamily="34" charset="0"/>
              </a:rPr>
              <a:t>43 </a:t>
            </a:r>
            <a:r>
              <a:rPr lang="en-US" sz="3500" dirty="0">
                <a:latin typeface="Calibri" panose="020F0502020204030204" pitchFamily="34" charset="0"/>
                <a:cs typeface="Calibri" panose="020F0502020204030204" pitchFamily="34" charset="0"/>
              </a:rPr>
              <a:t>For the days will come upon you when </a:t>
            </a:r>
            <a:r>
              <a:rPr lang="en-US" sz="3500" b="1" u="sng" dirty="0">
                <a:solidFill>
                  <a:srgbClr val="FFFFCC"/>
                </a:solidFill>
                <a:latin typeface="Calibri" panose="020F0502020204030204" pitchFamily="34" charset="0"/>
                <a:cs typeface="Calibri" panose="020F0502020204030204" pitchFamily="34" charset="0"/>
              </a:rPr>
              <a:t>your enemies will throw up a barricade against you, and surround you and hem you in on</a:t>
            </a:r>
            <a:r>
              <a:rPr lang="en-US" sz="3500" dirty="0">
                <a:latin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9887542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F0E064-7A1F-45A2-A977-736324748EA7}"/>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Luke 19:41-44</a:t>
            </a:r>
          </a:p>
          <a:p>
            <a:pPr algn="just"/>
            <a:r>
              <a:rPr lang="en-US" sz="3500" dirty="0">
                <a:latin typeface="Calibri" panose="020F0502020204030204" pitchFamily="34" charset="0"/>
                <a:cs typeface="Calibri" panose="020F0502020204030204" pitchFamily="34" charset="0"/>
              </a:rPr>
              <a:t>. . . </a:t>
            </a:r>
            <a:r>
              <a:rPr lang="en-US" sz="3500" b="1" u="sng" dirty="0">
                <a:solidFill>
                  <a:srgbClr val="FFFFCC"/>
                </a:solidFill>
                <a:latin typeface="Calibri" panose="020F0502020204030204" pitchFamily="34" charset="0"/>
                <a:cs typeface="Calibri" panose="020F0502020204030204" pitchFamily="34" charset="0"/>
              </a:rPr>
              <a:t>every side</a:t>
            </a:r>
            <a:r>
              <a:rPr lang="en-US" sz="3500" dirty="0">
                <a:latin typeface="Calibri" panose="020F0502020204030204" pitchFamily="34" charset="0"/>
                <a:cs typeface="Calibri" panose="020F0502020204030204" pitchFamily="34" charset="0"/>
              </a:rPr>
              <a:t>, </a:t>
            </a:r>
            <a:r>
              <a:rPr lang="en-US" sz="3500" baseline="30000" dirty="0">
                <a:latin typeface="Calibri" panose="020F0502020204030204" pitchFamily="34" charset="0"/>
                <a:cs typeface="Calibri" panose="020F0502020204030204" pitchFamily="34" charset="0"/>
              </a:rPr>
              <a:t>44 </a:t>
            </a:r>
            <a:r>
              <a:rPr lang="en-US" sz="3500" dirty="0">
                <a:latin typeface="Calibri" panose="020F0502020204030204" pitchFamily="34" charset="0"/>
                <a:cs typeface="Calibri" panose="020F0502020204030204" pitchFamily="34" charset="0"/>
              </a:rPr>
              <a:t>and they will level you to the ground and </a:t>
            </a:r>
            <a:r>
              <a:rPr lang="en-US" sz="3500" b="1" u="sng" dirty="0">
                <a:solidFill>
                  <a:srgbClr val="FFFFCC"/>
                </a:solidFill>
                <a:latin typeface="Calibri" panose="020F0502020204030204" pitchFamily="34" charset="0"/>
                <a:cs typeface="Calibri" panose="020F0502020204030204" pitchFamily="34" charset="0"/>
              </a:rPr>
              <a:t>your children within you, and they will not leave in you one stone upon another</a:t>
            </a:r>
            <a:r>
              <a:rPr lang="en-US" sz="3500" dirty="0">
                <a:latin typeface="Calibri" panose="020F0502020204030204" pitchFamily="34" charset="0"/>
                <a:cs typeface="Calibri" panose="020F0502020204030204" pitchFamily="34" charset="0"/>
              </a:rPr>
              <a:t>, because you did not recognize the time of your visitation.”</a:t>
            </a:r>
          </a:p>
        </p:txBody>
      </p:sp>
      <p:pic>
        <p:nvPicPr>
          <p:cNvPr id="3" name="Picture 2">
            <a:extLst>
              <a:ext uri="{FF2B5EF4-FFF2-40B4-BE49-F238E27FC236}">
                <a16:creationId xmlns:a16="http://schemas.microsoft.com/office/drawing/2014/main" id="{CAB920E7-112F-446F-A6B9-6D5661D9F55D}"/>
              </a:ext>
            </a:extLst>
          </p:cNvPr>
          <p:cNvPicPr>
            <a:picLocks noChangeAspect="1"/>
          </p:cNvPicPr>
          <p:nvPr/>
        </p:nvPicPr>
        <p:blipFill>
          <a:blip r:embed="rId3"/>
          <a:stretch>
            <a:fillRect/>
          </a:stretch>
        </p:blipFill>
        <p:spPr>
          <a:xfrm>
            <a:off x="3310841" y="3200400"/>
            <a:ext cx="2522319" cy="1645920"/>
          </a:xfrm>
          <a:prstGeom prst="rect">
            <a:avLst/>
          </a:prstGeom>
        </p:spPr>
      </p:pic>
    </p:spTree>
    <p:extLst>
      <p:ext uri="{BB962C8B-B14F-4D97-AF65-F5344CB8AC3E}">
        <p14:creationId xmlns:p14="http://schemas.microsoft.com/office/powerpoint/2010/main" val="21672117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CB8BC-E320-44BC-A2FE-22E3A653EC03}"/>
              </a:ext>
            </a:extLst>
          </p:cNvPr>
          <p:cNvPicPr>
            <a:picLocks noChangeAspect="1"/>
          </p:cNvPicPr>
          <p:nvPr/>
        </p:nvPicPr>
        <p:blipFill>
          <a:blip r:embed="rId2"/>
          <a:stretch>
            <a:fillRect/>
          </a:stretch>
        </p:blipFill>
        <p:spPr>
          <a:xfrm>
            <a:off x="117588" y="457200"/>
            <a:ext cx="8908825" cy="5943600"/>
          </a:xfrm>
          <a:prstGeom prst="rect">
            <a:avLst/>
          </a:prstGeom>
        </p:spPr>
      </p:pic>
    </p:spTree>
    <p:extLst>
      <p:ext uri="{BB962C8B-B14F-4D97-AF65-F5344CB8AC3E}">
        <p14:creationId xmlns:p14="http://schemas.microsoft.com/office/powerpoint/2010/main" val="46511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1A827053-D474-48B2-92A7-A3EEA1428BCB}"/>
              </a:ext>
            </a:extLst>
          </p:cNvPr>
          <p:cNvSpPr>
            <a:spLocks noGrp="1" noChangeArrowheads="1"/>
          </p:cNvSpPr>
          <p:nvPr>
            <p:ph type="title"/>
          </p:nvPr>
        </p:nvSpPr>
        <p:spPr>
          <a:xfrm>
            <a:off x="609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Tree>
    <p:extLst>
      <p:ext uri="{BB962C8B-B14F-4D97-AF65-F5344CB8AC3E}">
        <p14:creationId xmlns:p14="http://schemas.microsoft.com/office/powerpoint/2010/main" val="136487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371600"/>
          </a:xfrm>
        </p:spPr>
        <p:txBody>
          <a:bodyPr/>
          <a:lstStyle/>
          <a:p>
            <a:pPr algn="ctr"/>
            <a:r>
              <a:rPr lang="en-US" sz="3600" dirty="0">
                <a:effectLst>
                  <a:outerShdw blurRad="38100" dist="38100" dir="2700000" algn="tl">
                    <a:srgbClr val="000000">
                      <a:alpha val="43137"/>
                    </a:srgbClr>
                  </a:outerShdw>
                </a:effectLst>
              </a:rPr>
              <a:t>Cornelius Tacitus</a:t>
            </a:r>
            <a:br>
              <a:rPr lang="en-US" sz="3600" dirty="0">
                <a:effectLst>
                  <a:outerShdw blurRad="38100" dist="38100" dir="2700000" algn="tl">
                    <a:srgbClr val="000000">
                      <a:alpha val="43137"/>
                    </a:srgbClr>
                  </a:outerShdw>
                </a:effectLst>
              </a:rPr>
            </a:b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(AD 55‒120)</a:t>
            </a:r>
            <a:b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br>
            <a:r>
              <a:rPr lang="en-US" sz="28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Annals XV, 44</a:t>
            </a:r>
            <a:endParaRPr lang="en-US" sz="2400" i="1"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p:cNvSpPr>
            <a:spLocks noGrp="1" noChangeArrowheads="1"/>
          </p:cNvSpPr>
          <p:nvPr>
            <p:ph type="body" idx="1"/>
          </p:nvPr>
        </p:nvSpPr>
        <p:spPr>
          <a:xfrm>
            <a:off x="0" y="1661160"/>
            <a:ext cx="9144000" cy="4663440"/>
          </a:xfrm>
        </p:spPr>
        <p:txBody>
          <a:bodyPr/>
          <a:lstStyle/>
          <a:p>
            <a:pPr marL="0" indent="0" algn="just">
              <a:spcBef>
                <a:spcPts val="0"/>
              </a:spcBef>
              <a:buFontTx/>
              <a:buNone/>
              <a:defRPr/>
            </a:pPr>
            <a:r>
              <a:rPr lang="en-US" sz="3000" dirty="0">
                <a:effectLst>
                  <a:outerShdw blurRad="38100" dist="38100" dir="2700000" algn="tl">
                    <a:srgbClr val="000000">
                      <a:alpha val="43137"/>
                    </a:srgbClr>
                  </a:outerShdw>
                </a:effectLst>
              </a:rPr>
              <a:t>“Consequently, to get rid of the report, Nero fastened the guilt and inflicted the most exquisite tortures on a class hated for their abominations, called Christians by the populace. Christus, from whom the name had its origin, suffered the extreme penalty during the reign of Tiberius at the hands of one of our procurators, </a:t>
            </a:r>
            <a:r>
              <a:rPr lang="en-US" sz="3000" b="1" u="sng" dirty="0">
                <a:solidFill>
                  <a:srgbClr val="FFFFCC"/>
                </a:solidFill>
                <a:effectLst>
                  <a:outerShdw blurRad="38100" dist="38100" dir="2700000" algn="tl">
                    <a:srgbClr val="000000">
                      <a:alpha val="43137"/>
                    </a:srgbClr>
                  </a:outerShdw>
                </a:effectLst>
              </a:rPr>
              <a:t>Pontius Pilatus</a:t>
            </a:r>
            <a:r>
              <a:rPr lang="en-US" sz="3000" dirty="0">
                <a:effectLst>
                  <a:outerShdw blurRad="38100" dist="38100" dir="2700000" algn="tl">
                    <a:srgbClr val="000000">
                      <a:alpha val="43137"/>
                    </a:srgbClr>
                  </a:outerShdw>
                </a:effectLst>
              </a:rPr>
              <a:t>, and a most mischievous superstition, thus checked for the moment, again broke out not only in </a:t>
            </a:r>
            <a:r>
              <a:rPr lang="en-US" sz="3000" b="1" u="sng" dirty="0">
                <a:solidFill>
                  <a:srgbClr val="FFFFCC"/>
                </a:solidFill>
                <a:effectLst>
                  <a:outerShdw blurRad="38100" dist="38100" dir="2700000" algn="tl">
                    <a:srgbClr val="000000">
                      <a:alpha val="43137"/>
                    </a:srgbClr>
                  </a:outerShdw>
                </a:effectLst>
              </a:rPr>
              <a:t>Judea</a:t>
            </a:r>
            <a:r>
              <a:rPr lang="en-US" sz="3000" dirty="0">
                <a:effectLst>
                  <a:outerShdw blurRad="38100" dist="38100" dir="2700000" algn="tl">
                    <a:srgbClr val="000000">
                      <a:alpha val="43137"/>
                    </a:srgbClr>
                  </a:outerShdw>
                </a:effectLst>
              </a:rPr>
              <a:t>, the first source of the evil, but even in Rome, where all things hideous and shameful from every part of the world find their </a:t>
            </a:r>
            <a:r>
              <a:rPr lang="en-US" sz="3000" dirty="0" err="1">
                <a:effectLst>
                  <a:outerShdw blurRad="38100" dist="38100" dir="2700000" algn="tl">
                    <a:srgbClr val="000000">
                      <a:alpha val="43137"/>
                    </a:srgbClr>
                  </a:outerShdw>
                </a:effectLst>
              </a:rPr>
              <a:t>centre</a:t>
            </a:r>
            <a:r>
              <a:rPr lang="en-US" sz="3000" dirty="0">
                <a:effectLst>
                  <a:outerShdw blurRad="38100" dist="38100" dir="2700000" algn="tl">
                    <a:srgbClr val="000000">
                      <a:alpha val="43137"/>
                    </a:srgbClr>
                  </a:outerShdw>
                </a:effectLst>
              </a:rPr>
              <a:t> and become popular.</a:t>
            </a:r>
            <a:r>
              <a:rPr lang="en-US" sz="3000" i="1" dirty="0">
                <a:effectLst>
                  <a:outerShdw blurRad="38100" dist="38100" dir="2700000" algn="tl">
                    <a:srgbClr val="000000">
                      <a:alpha val="43137"/>
                    </a:srgbClr>
                  </a:outerShdw>
                </a:effectLst>
              </a:rPr>
              <a:t>”</a:t>
            </a:r>
          </a:p>
        </p:txBody>
      </p:sp>
      <p:pic>
        <p:nvPicPr>
          <p:cNvPr id="2" name="Picture 2" descr="Image result for cornelius tacitus">
            <a:extLst>
              <a:ext uri="{FF2B5EF4-FFF2-40B4-BE49-F238E27FC236}">
                <a16:creationId xmlns:a16="http://schemas.microsoft.com/office/drawing/2014/main" id="{2137362C-02DA-41FF-A9E0-BABFD59108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65247"/>
            <a:ext cx="884782" cy="130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253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lgn="just">
              <a:buNone/>
            </a:pPr>
            <a:r>
              <a:rPr lang="en-US" sz="2800" dirty="0">
                <a:effectLst>
                  <a:outerShdw blurRad="38100" dist="38100" dir="2700000" algn="tl">
                    <a:srgbClr val="000000">
                      <a:alpha val="43137"/>
                    </a:srgbClr>
                  </a:outerShdw>
                </a:effectLst>
              </a:rPr>
              <a:t>“About this time there lived Jesus, a wise man, if indeed one ought to call him a man. For he was one who performed surprising deeds and was a teacher of such people as accept the truth gladly. He won over many Jews and many of the Greeks. He was the Christ. And when, upon the accusation of the principal men among us, </a:t>
            </a:r>
            <a:r>
              <a:rPr lang="en-US" sz="2800" b="1" u="sng" dirty="0">
                <a:solidFill>
                  <a:srgbClr val="FFFFCC"/>
                </a:solidFill>
                <a:effectLst>
                  <a:outerShdw blurRad="38100" dist="38100" dir="2700000" algn="tl">
                    <a:srgbClr val="000000">
                      <a:alpha val="43137"/>
                    </a:srgbClr>
                  </a:outerShdw>
                </a:effectLst>
              </a:rPr>
              <a:t>Pilate</a:t>
            </a:r>
            <a:r>
              <a:rPr lang="en-US" sz="2800" dirty="0">
                <a:effectLst>
                  <a:outerShdw blurRad="38100" dist="38100" dir="2700000" algn="tl">
                    <a:srgbClr val="000000">
                      <a:alpha val="43137"/>
                    </a:srgbClr>
                  </a:outerShdw>
                </a:effectLst>
              </a:rPr>
              <a:t> had condemned him to a </a:t>
            </a:r>
            <a:r>
              <a:rPr lang="en-US" sz="2800" b="1" u="sng" dirty="0">
                <a:solidFill>
                  <a:srgbClr val="FFFFCC"/>
                </a:solidFill>
                <a:effectLst>
                  <a:outerShdw blurRad="38100" dist="38100" dir="2700000" algn="tl">
                    <a:srgbClr val="000000">
                      <a:alpha val="43137"/>
                    </a:srgbClr>
                  </a:outerShdw>
                </a:effectLst>
              </a:rPr>
              <a:t>cross</a:t>
            </a:r>
            <a:r>
              <a:rPr lang="en-US" sz="2800" dirty="0">
                <a:effectLst>
                  <a:outerShdw blurRad="38100" dist="38100" dir="2700000" algn="tl">
                    <a:srgbClr val="000000">
                      <a:alpha val="43137"/>
                    </a:srgbClr>
                  </a:outerShdw>
                </a:effectLst>
              </a:rPr>
              <a:t>, those who had first come to love him did not cease. He appeared to them spending a third day restored to life, for the prophets of God had foretold these things and a thousand other marvels about him. And the tribe of the Christians, so called after him, has still to this day not disappeared.” </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81BC8BA-30CD-4992-911C-75E74516DA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8145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rot="5400000">
            <a:off x="457200" y="2057401"/>
            <a:ext cx="4202723" cy="4202723"/>
          </a:xfr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938406" y="-1607926"/>
            <a:ext cx="1267188" cy="5245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4780606" y="2381006"/>
            <a:ext cx="4202722" cy="3555513"/>
          </a:xfrm>
          <a:prstGeom prst="rect">
            <a:avLst/>
          </a:prstGeom>
        </p:spPr>
      </p:pic>
    </p:spTree>
    <p:extLst>
      <p:ext uri="{BB962C8B-B14F-4D97-AF65-F5344CB8AC3E}">
        <p14:creationId xmlns:p14="http://schemas.microsoft.com/office/powerpoint/2010/main" val="2183834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F1BAA6B7-B408-44FF-BF10-E450BF0811D1}"/>
              </a:ext>
            </a:extLst>
          </p:cNvPr>
          <p:cNvSpPr>
            <a:spLocks noGrp="1" noChangeArrowheads="1"/>
          </p:cNvSpPr>
          <p:nvPr>
            <p:ph type="title"/>
          </p:nvPr>
        </p:nvSpPr>
        <p:spPr>
          <a:xfrm>
            <a:off x="609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Tree>
    <p:extLst>
      <p:ext uri="{BB962C8B-B14F-4D97-AF65-F5344CB8AC3E}">
        <p14:creationId xmlns:p14="http://schemas.microsoft.com/office/powerpoint/2010/main" val="3942578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76200"/>
            <a:ext cx="6172200" cy="1143000"/>
          </a:xfrm>
        </p:spPr>
        <p:txBody>
          <a:bodyPr/>
          <a:lstStyle/>
          <a:p>
            <a:pPr algn="ctr"/>
            <a:r>
              <a:rPr lang="en-US" sz="3600" dirty="0">
                <a:effectLst>
                  <a:outerShdw blurRad="38100" dist="38100" dir="2700000" algn="tl">
                    <a:srgbClr val="000000">
                      <a:alpha val="43137"/>
                    </a:srgbClr>
                  </a:outerShdw>
                </a:effectLst>
              </a:rPr>
              <a:t>The Incomparable Christ</a:t>
            </a:r>
            <a:br>
              <a:rPr lang="en-US" sz="3600" dirty="0">
                <a:effectLst>
                  <a:outerShdw blurRad="38100" dist="38100" dir="2700000" algn="tl">
                    <a:srgbClr val="000000">
                      <a:alpha val="43137"/>
                    </a:srgbClr>
                  </a:outerShdw>
                </a:effectLst>
              </a:rPr>
            </a:br>
            <a:r>
              <a:rPr lang="en-US" sz="2000" i="1" dirty="0">
                <a:solidFill>
                  <a:schemeClr val="tx1"/>
                </a:solidFill>
                <a:effectLst>
                  <a:outerShdw blurRad="38100" dist="38100" dir="2700000" algn="tl">
                    <a:srgbClr val="000000">
                      <a:alpha val="43137"/>
                    </a:srgbClr>
                  </a:outerShdw>
                </a:effectLst>
              </a:rPr>
              <a:t>Anonymous</a:t>
            </a:r>
            <a:endParaRPr lang="en-US" sz="2000" dirty="0">
              <a:solidFill>
                <a:schemeClr val="tx1"/>
              </a:solidFill>
              <a:effectLst>
                <a:outerShdw blurRad="38100" dist="38100" dir="2700000" algn="tl">
                  <a:srgbClr val="000000">
                    <a:alpha val="43137"/>
                  </a:srgbClr>
                </a:outerShdw>
              </a:effectLst>
            </a:endParaRPr>
          </a:p>
        </p:txBody>
      </p:sp>
      <p:sp>
        <p:nvSpPr>
          <p:cNvPr id="16387" name="Rectangle 3"/>
          <p:cNvSpPr>
            <a:spLocks noGrp="1" noChangeArrowheads="1"/>
          </p:cNvSpPr>
          <p:nvPr>
            <p:ph type="body" idx="1"/>
          </p:nvPr>
        </p:nvSpPr>
        <p:spPr>
          <a:xfrm>
            <a:off x="0" y="1219200"/>
            <a:ext cx="9144000" cy="5486400"/>
          </a:xfrm>
        </p:spPr>
        <p:txBody>
          <a:bodyPr/>
          <a:lstStyle/>
          <a:p>
            <a:pPr marL="0" indent="0" algn="just">
              <a:buFontTx/>
              <a:buNone/>
              <a:defRPr/>
            </a:pPr>
            <a:r>
              <a:rPr lang="en-US" sz="3000" dirty="0">
                <a:effectLst>
                  <a:outerShdw blurRad="38100" dist="38100" dir="2700000" algn="tl">
                    <a:srgbClr val="000000">
                      <a:alpha val="43137"/>
                    </a:srgbClr>
                  </a:outerShdw>
                </a:effectLst>
              </a:rPr>
              <a:t>“He never wrote a book, and yet all the libraries of the country could not hold the books that have been written about Him. He never wrote a song, and yet He has furnished the theme for more songs than all the song writers combined. He never founded a college, but all the schools put together cannot boast of having as many students. He never marshaled an army, nor drafted a soldier, nor fired a gun; and yet no leader ever had more volunteers who have, under His orders, made more rebels stack arms and surrender without a shot fired. He never practiced psychiatry, and yet He healed more broken hearts than all the doctors far and near.</a:t>
            </a:r>
            <a:r>
              <a:rPr lang="en-US" sz="3000" i="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229944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609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260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5:21-22</a:t>
            </a:r>
          </a:p>
          <a:p>
            <a:pPr algn="just"/>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heard that the ancients were told, ‘You shall not commit murder’ and ‘Whoever commits murder shall be liable to the court.’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say to you that everyone who is angry with his brother shall be guilty before the court; and whoever says to his brother, ‘You good-for-nothing,’ shall be guilty before the supreme court; and whoever says, ‘You fool,’ shall be guilty enough to go into the fiery hell.”</a:t>
            </a:r>
          </a:p>
        </p:txBody>
      </p:sp>
    </p:spTree>
    <p:extLst>
      <p:ext uri="{BB962C8B-B14F-4D97-AF65-F5344CB8AC3E}">
        <p14:creationId xmlns:p14="http://schemas.microsoft.com/office/powerpoint/2010/main" val="698696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5:27-28</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have heard that it was said, ‘You shall not commit adultery’;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I say to you that everyone who looks at a woman with lust for her has already committed adultery with her in his heart.”</a:t>
            </a:r>
          </a:p>
        </p:txBody>
      </p:sp>
    </p:spTree>
    <p:extLst>
      <p:ext uri="{BB962C8B-B14F-4D97-AF65-F5344CB8AC3E}">
        <p14:creationId xmlns:p14="http://schemas.microsoft.com/office/powerpoint/2010/main" val="3205135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F279E61-EDBF-482D-B426-0BD3102D9009}"/>
              </a:ext>
            </a:extLst>
          </p:cNvPr>
          <p:cNvPicPr>
            <a:picLocks noChangeAspect="1"/>
          </p:cNvPicPr>
          <p:nvPr/>
        </p:nvPicPr>
        <p:blipFill>
          <a:blip r:embed="rId2"/>
          <a:stretch>
            <a:fillRect/>
          </a:stretch>
        </p:blipFill>
        <p:spPr>
          <a:xfrm>
            <a:off x="1487156" y="115537"/>
            <a:ext cx="6169687" cy="6626926"/>
          </a:xfrm>
          <a:prstGeom prst="rect">
            <a:avLst/>
          </a:prstGeom>
        </p:spPr>
      </p:pic>
    </p:spTree>
    <p:extLst>
      <p:ext uri="{BB962C8B-B14F-4D97-AF65-F5344CB8AC3E}">
        <p14:creationId xmlns:p14="http://schemas.microsoft.com/office/powerpoint/2010/main" val="176721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47680E07-C92B-4E60-B018-7CC7162C5A9A}"/>
              </a:ext>
            </a:extLst>
          </p:cNvPr>
          <p:cNvSpPr>
            <a:spLocks noGrp="1" noChangeArrowheads="1"/>
          </p:cNvSpPr>
          <p:nvPr>
            <p:ph type="title"/>
          </p:nvPr>
        </p:nvSpPr>
        <p:spPr>
          <a:xfrm>
            <a:off x="609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Tree>
    <p:extLst>
      <p:ext uri="{BB962C8B-B14F-4D97-AF65-F5344CB8AC3E}">
        <p14:creationId xmlns:p14="http://schemas.microsoft.com/office/powerpoint/2010/main" val="2042725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3:2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man came to Jesus by night and said to Him, “Rabbi, we know that You have come from God as a teacher; for no one can do these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do unless God is with him.”</a:t>
            </a:r>
          </a:p>
        </p:txBody>
      </p:sp>
    </p:spTree>
    <p:extLst>
      <p:ext uri="{BB962C8B-B14F-4D97-AF65-F5344CB8AC3E}">
        <p14:creationId xmlns:p14="http://schemas.microsoft.com/office/powerpoint/2010/main" val="4084371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AF92DE-86F3-49B7-9594-268629EA5AB3}"/>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11:2-6</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when John, while imprisoned, heard of the works of Christ, he sent word by his disciples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to Him, ‘Are You the Expected One, or shall we look for someone else?’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Jesus answered and said to them, ’Go and report to John what you hear and see: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blind receive sight and the lame walk, the lepers are cleansed and the deaf hear . . .</a:t>
            </a:r>
          </a:p>
        </p:txBody>
      </p:sp>
    </p:spTree>
    <p:extLst>
      <p:ext uri="{BB962C8B-B14F-4D97-AF65-F5344CB8AC3E}">
        <p14:creationId xmlns:p14="http://schemas.microsoft.com/office/powerpoint/2010/main" val="1041360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AF92DE-86F3-49B7-9594-268629EA5AB3}"/>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11:2-6</a:t>
            </a:r>
          </a:p>
          <a:p>
            <a:pPr algn="just"/>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dead are raised up, and the poor have the gospel preached to them.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blessed is he who does not take offense at Me.’”</a:t>
            </a:r>
          </a:p>
        </p:txBody>
      </p:sp>
      <p:pic>
        <p:nvPicPr>
          <p:cNvPr id="3" name="Picture 2">
            <a:extLst>
              <a:ext uri="{FF2B5EF4-FFF2-40B4-BE49-F238E27FC236}">
                <a16:creationId xmlns:a16="http://schemas.microsoft.com/office/drawing/2014/main" id="{BFDF6021-E75F-46E5-8495-DBA3D95B2266}"/>
              </a:ext>
            </a:extLst>
          </p:cNvPr>
          <p:cNvPicPr>
            <a:picLocks noChangeAspect="1"/>
          </p:cNvPicPr>
          <p:nvPr/>
        </p:nvPicPr>
        <p:blipFill>
          <a:blip r:embed="rId3"/>
          <a:stretch>
            <a:fillRect/>
          </a:stretch>
        </p:blipFill>
        <p:spPr>
          <a:xfrm>
            <a:off x="3667372" y="2381250"/>
            <a:ext cx="1809256" cy="2468880"/>
          </a:xfrm>
          <a:prstGeom prst="rect">
            <a:avLst/>
          </a:prstGeom>
        </p:spPr>
      </p:pic>
    </p:spTree>
    <p:extLst>
      <p:ext uri="{BB962C8B-B14F-4D97-AF65-F5344CB8AC3E}">
        <p14:creationId xmlns:p14="http://schemas.microsoft.com/office/powerpoint/2010/main" val="6530498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 of Israel, listen to these words: Jesus the Nazarene, a man attested to you by God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miracles and wonders and signs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God performed through Him in your midst, just as you yourselves know.”</a:t>
            </a:r>
          </a:p>
        </p:txBody>
      </p:sp>
    </p:spTree>
    <p:extLst>
      <p:ext uri="{BB962C8B-B14F-4D97-AF65-F5344CB8AC3E}">
        <p14:creationId xmlns:p14="http://schemas.microsoft.com/office/powerpoint/2010/main" val="407594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E1B520-C2A3-41CE-A65B-996F3CC23FB4}"/>
              </a:ext>
            </a:extLst>
          </p:cNvPr>
          <p:cNvPicPr>
            <a:picLocks noChangeAspect="1"/>
          </p:cNvPicPr>
          <p:nvPr/>
        </p:nvPicPr>
        <p:blipFill>
          <a:blip r:embed="rId2"/>
          <a:stretch>
            <a:fillRect/>
          </a:stretch>
        </p:blipFill>
        <p:spPr>
          <a:xfrm>
            <a:off x="0" y="0"/>
            <a:ext cx="9144000" cy="6857999"/>
          </a:xfrm>
          <a:prstGeom prst="rect">
            <a:avLst/>
          </a:prstGeom>
        </p:spPr>
      </p:pic>
      <p:sp>
        <p:nvSpPr>
          <p:cNvPr id="27650" name="Rectangle 3">
            <a:extLst>
              <a:ext uri="{FF2B5EF4-FFF2-40B4-BE49-F238E27FC236}">
                <a16:creationId xmlns:a16="http://schemas.microsoft.com/office/drawing/2014/main" id="{1BBD5D79-810F-4C31-9E76-98617E3595F1}"/>
              </a:ext>
            </a:extLst>
          </p:cNvPr>
          <p:cNvSpPr>
            <a:spLocks noGrp="1"/>
          </p:cNvSpPr>
          <p:nvPr>
            <p:ph type="body" idx="4294967295"/>
          </p:nvPr>
        </p:nvSpPr>
        <p:spPr>
          <a:xfrm>
            <a:off x="0" y="0"/>
            <a:ext cx="9144000" cy="3352800"/>
          </a:xfrm>
        </p:spPr>
        <p:txBody>
          <a:bodyPr/>
          <a:lstStyle/>
          <a:p>
            <a:pPr marL="0" indent="0" algn="ctr">
              <a:spcBef>
                <a:spcPts val="0"/>
              </a:spcBef>
              <a:spcAft>
                <a:spcPts val="1200"/>
              </a:spcAft>
              <a:buNone/>
              <a:defRPr/>
            </a:pPr>
            <a:r>
              <a:rPr lang="en-US" altLang="en-US" sz="4000" dirty="0">
                <a:solidFill>
                  <a:srgbClr val="00FFFF"/>
                </a:solidFill>
                <a:effectLst>
                  <a:outerShdw blurRad="38100" dist="38100" dir="2700000" algn="tl">
                    <a:srgbClr val="000000">
                      <a:alpha val="43137"/>
                    </a:srgbClr>
                  </a:outerShdw>
                </a:effectLst>
                <a:ea typeface="+mj-ea"/>
                <a:cs typeface="Calibri" panose="020F0502020204030204" pitchFamily="34" charset="0"/>
              </a:rPr>
              <a:t>John 20:30-31</a:t>
            </a: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“Therefore many other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signs</a:t>
            </a:r>
            <a:r>
              <a:rPr lang="en-US" dirty="0">
                <a:effectLst>
                  <a:outerShdw blurRad="38100" dist="38100" dir="2700000" algn="tl">
                    <a:srgbClr val="000000">
                      <a:alpha val="43137"/>
                    </a:srgbClr>
                  </a:outerShdw>
                </a:effectLst>
                <a:cs typeface="Calibri" panose="020F0502020204030204" pitchFamily="34" charset="0"/>
              </a:rPr>
              <a:t> Jesus also performed in the presence of the disciples, which are not written in this book; but these have been written so that you may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believe</a:t>
            </a:r>
            <a:r>
              <a:rPr lang="en-US" dirty="0">
                <a:effectLst>
                  <a:outerShdw blurRad="38100" dist="38100" dir="2700000" algn="tl">
                    <a:srgbClr val="000000">
                      <a:alpha val="43137"/>
                    </a:srgbClr>
                  </a:outerShdw>
                </a:effectLst>
                <a:cs typeface="Calibri" panose="020F0502020204030204" pitchFamily="34" charset="0"/>
              </a:rPr>
              <a:t> that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Jesus is the Christ, the Son of God</a:t>
            </a:r>
            <a:r>
              <a:rPr lang="en-US" dirty="0">
                <a:effectLst>
                  <a:outerShdw blurRad="38100" dist="38100" dir="2700000" algn="tl">
                    <a:srgbClr val="000000">
                      <a:alpha val="43137"/>
                    </a:srgbClr>
                  </a:outerShdw>
                </a:effectLst>
                <a:cs typeface="Calibri" panose="020F0502020204030204" pitchFamily="34" charset="0"/>
              </a:rPr>
              <a:t>; and that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believing</a:t>
            </a:r>
            <a:r>
              <a:rPr lang="en-US" dirty="0">
                <a:effectLst>
                  <a:outerShdw blurRad="38100" dist="38100" dir="2700000" algn="tl">
                    <a:srgbClr val="000000">
                      <a:alpha val="43137"/>
                    </a:srgbClr>
                  </a:outerShdw>
                </a:effectLst>
                <a:cs typeface="Calibri" panose="020F0502020204030204" pitchFamily="34" charset="0"/>
              </a:rPr>
              <a:t> you may have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life</a:t>
            </a:r>
            <a:r>
              <a:rPr lang="en-US" dirty="0">
                <a:effectLst>
                  <a:outerShdw blurRad="38100" dist="38100" dir="2700000" algn="tl">
                    <a:srgbClr val="000000">
                      <a:alpha val="43137"/>
                    </a:srgbClr>
                  </a:outerShdw>
                </a:effectLst>
                <a:cs typeface="Calibri" panose="020F0502020204030204" pitchFamily="34" charset="0"/>
              </a:rPr>
              <a:t> in His name.”</a:t>
            </a:r>
          </a:p>
        </p:txBody>
      </p:sp>
      <p:pic>
        <p:nvPicPr>
          <p:cNvPr id="5126" name="Picture 6" descr="http://www.maggiesnotebook.com/wp-content/uploads/2011/08/Apostle_John_35.jpg">
            <a:extLst>
              <a:ext uri="{FF2B5EF4-FFF2-40B4-BE49-F238E27FC236}">
                <a16:creationId xmlns:a16="http://schemas.microsoft.com/office/drawing/2014/main" id="{F023F11B-66E4-41B9-9CFA-B4C17464B25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8436" y="3413760"/>
            <a:ext cx="1207128" cy="146304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BF976F1-C419-45F3-827F-4465F821CC32}"/>
              </a:ext>
            </a:extLst>
          </p:cNvPr>
          <p:cNvSpPr>
            <a:spLocks noGrp="1" noChangeArrowheads="1"/>
          </p:cNvSpPr>
          <p:nvPr>
            <p:ph type="title"/>
          </p:nvPr>
        </p:nvSpPr>
        <p:spPr>
          <a:xfrm>
            <a:off x="685800" y="228600"/>
            <a:ext cx="7772400" cy="457200"/>
          </a:xfrm>
        </p:spPr>
        <p:txBody>
          <a:bodyPr/>
          <a:lstStyle/>
          <a:p>
            <a:pPr algn="ctr"/>
            <a:r>
              <a:rPr lang="en-US" altLang="en-US" sz="2800" dirty="0"/>
              <a:t>“SEVEN SIGNS” in Gospel of John</a:t>
            </a:r>
          </a:p>
        </p:txBody>
      </p:sp>
      <p:graphicFrame>
        <p:nvGraphicFramePr>
          <p:cNvPr id="15398" name="Group 38">
            <a:extLst>
              <a:ext uri="{FF2B5EF4-FFF2-40B4-BE49-F238E27FC236}">
                <a16:creationId xmlns:a16="http://schemas.microsoft.com/office/drawing/2014/main" id="{CB31F8C7-A637-4EF8-AF89-D8F4F9821DB8}"/>
              </a:ext>
            </a:extLst>
          </p:cNvPr>
          <p:cNvGraphicFramePr>
            <a:graphicFrameLocks noGrp="1"/>
          </p:cNvGraphicFramePr>
          <p:nvPr>
            <p:extLst>
              <p:ext uri="{D42A27DB-BD31-4B8C-83A1-F6EECF244321}">
                <p14:modId xmlns:p14="http://schemas.microsoft.com/office/powerpoint/2010/main" val="3138575683"/>
              </p:ext>
            </p:extLst>
          </p:nvPr>
        </p:nvGraphicFramePr>
        <p:xfrm>
          <a:off x="1524000" y="838200"/>
          <a:ext cx="5981700" cy="5634041"/>
        </p:xfrm>
        <a:graphic>
          <a:graphicData uri="http://schemas.openxmlformats.org/drawingml/2006/table">
            <a:tbl>
              <a:tblPr/>
              <a:tblGrid>
                <a:gridCol w="4800600">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tblGrid>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Changing Water into Wine</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2:11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0"/>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Healing official’s son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4:46-54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1"/>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Healing an invalid at the Pool of Bethesda</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5:1-18</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2"/>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a:ln>
                            <a:noFill/>
                          </a:ln>
                          <a:solidFill>
                            <a:schemeClr val="bg2"/>
                          </a:solidFill>
                          <a:effectLst/>
                          <a:latin typeface="Abadi MT Condensed Light" pitchFamily="34" charset="0"/>
                        </a:rPr>
                        <a:t>Feeding the 5,000</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6:5-14</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3"/>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Walking on water</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6:16-21</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4"/>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Healing a blind man</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9:1-7</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5"/>
                  </a:ext>
                </a:extLst>
              </a:tr>
              <a:tr h="804863">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Raising dead Lazarus</a:t>
                      </a:r>
                    </a:p>
                  </a:txBody>
                  <a:tcPr marT="47193" marB="471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2"/>
                          </a:solidFill>
                          <a:effectLst/>
                          <a:latin typeface="Abadi MT Condensed Light" pitchFamily="34" charset="0"/>
                        </a:rPr>
                        <a:t>11:1-45</a:t>
                      </a:r>
                    </a:p>
                  </a:txBody>
                  <a:tcPr marT="47193" marB="4719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a16="http://schemas.microsoft.com/office/drawing/2014/main" val="10006"/>
                  </a:ext>
                </a:extLst>
              </a:tr>
            </a:tbl>
          </a:graphicData>
        </a:graphic>
      </p:graphicFrame>
      <p:pic>
        <p:nvPicPr>
          <p:cNvPr id="63517" name="Picture 29" descr="Copy of jesusheals[1]">
            <a:extLst>
              <a:ext uri="{FF2B5EF4-FFF2-40B4-BE49-F238E27FC236}">
                <a16:creationId xmlns:a16="http://schemas.microsoft.com/office/drawing/2014/main" id="{FD00FA6C-9C28-4F1A-8A7F-D1173BD2ACD8}"/>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a:ext>
            </a:extLst>
          </a:blip>
          <a:srcRect/>
          <a:stretch>
            <a:fillRect/>
          </a:stretch>
        </p:blipFill>
        <p:spPr>
          <a:xfrm>
            <a:off x="7696200" y="2667000"/>
            <a:ext cx="1130300" cy="1524000"/>
          </a:xfrm>
        </p:spPr>
      </p:pic>
      <p:pic>
        <p:nvPicPr>
          <p:cNvPr id="63518" name="Picture 30" descr="j0242529">
            <a:extLst>
              <a:ext uri="{FF2B5EF4-FFF2-40B4-BE49-F238E27FC236}">
                <a16:creationId xmlns:a16="http://schemas.microsoft.com/office/drawing/2014/main" id="{EADEB30F-75BF-43F6-8037-D44BD98B99F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9525" y="838200"/>
            <a:ext cx="1152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19" name="Picture 31" descr="j0242629">
            <a:extLst>
              <a:ext uri="{FF2B5EF4-FFF2-40B4-BE49-F238E27FC236}">
                <a16:creationId xmlns:a16="http://schemas.microsoft.com/office/drawing/2014/main" id="{7F71135C-8554-400C-889F-814949FD4B7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69188" y="4684713"/>
            <a:ext cx="1370012"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0" name="Picture 32" descr="j0193980">
            <a:extLst>
              <a:ext uri="{FF2B5EF4-FFF2-40B4-BE49-F238E27FC236}">
                <a16:creationId xmlns:a16="http://schemas.microsoft.com/office/drawing/2014/main" id="{B328A40D-4050-4F6D-83F8-23D2105AAF8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0" y="381000"/>
            <a:ext cx="952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1" name="Picture 33" descr="j0194036">
            <a:extLst>
              <a:ext uri="{FF2B5EF4-FFF2-40B4-BE49-F238E27FC236}">
                <a16:creationId xmlns:a16="http://schemas.microsoft.com/office/drawing/2014/main" id="{B5C3C3DB-AC98-4E7B-9439-5CB14886A7F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800" y="3619500"/>
            <a:ext cx="12128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2" name="Picture 34" descr="SO01856_">
            <a:extLst>
              <a:ext uri="{FF2B5EF4-FFF2-40B4-BE49-F238E27FC236}">
                <a16:creationId xmlns:a16="http://schemas.microsoft.com/office/drawing/2014/main" id="{8C3F09C9-7D32-452B-B62F-985BEFE8D32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8600" y="5334000"/>
            <a:ext cx="1295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23" name="Picture 35" descr="j0275678">
            <a:extLst>
              <a:ext uri="{FF2B5EF4-FFF2-40B4-BE49-F238E27FC236}">
                <a16:creationId xmlns:a16="http://schemas.microsoft.com/office/drawing/2014/main" id="{4C25F50B-C055-422A-90D0-86A499DFE5D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04800" y="2135188"/>
            <a:ext cx="11430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34467E57-53B5-41AA-A482-BFCFA2CE77CA}"/>
              </a:ext>
            </a:extLst>
          </p:cNvPr>
          <p:cNvSpPr>
            <a:spLocks noGrp="1" noChangeArrowheads="1"/>
          </p:cNvSpPr>
          <p:nvPr>
            <p:ph type="title"/>
          </p:nvPr>
        </p:nvSpPr>
        <p:spPr>
          <a:xfrm>
            <a:off x="609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Tree>
    <p:extLst>
      <p:ext uri="{BB962C8B-B14F-4D97-AF65-F5344CB8AC3E}">
        <p14:creationId xmlns:p14="http://schemas.microsoft.com/office/powerpoint/2010/main" val="2250620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01CAF5-8A5D-45C7-9601-61D4004FB6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12:24</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the Pharisees heard </a:t>
            </a:r>
            <a:r>
              <a:rPr lang="en-US" sz="3600" i="1" dirty="0">
                <a:effectLst>
                  <a:outerShdw blurRad="38100" dist="38100" dir="2700000" algn="tl">
                    <a:srgbClr val="000000">
                      <a:alpha val="43137"/>
                    </a:srgbClr>
                  </a:outerShdw>
                </a:effectLst>
                <a:latin typeface="Calibri" panose="020F0502020204030204" pitchFamily="34" charset="0"/>
              </a:rPr>
              <a:t>this</a:t>
            </a:r>
            <a:r>
              <a:rPr lang="en-US" sz="36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600" dirty="0" err="1">
                <a:effectLst>
                  <a:outerShdw blurRad="38100" dist="38100" dir="2700000" algn="tl">
                    <a:srgbClr val="000000">
                      <a:alpha val="43137"/>
                    </a:srgbClr>
                  </a:outerShdw>
                </a:effectLst>
                <a:latin typeface="Calibri" panose="020F0502020204030204" pitchFamily="34" charset="0"/>
              </a:rPr>
              <a:t>Beelzebul</a:t>
            </a:r>
            <a:r>
              <a:rPr lang="en-US" sz="36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lgn="just">
              <a:buNone/>
            </a:pPr>
            <a:r>
              <a:rPr lang="en-US" sz="2800" dirty="0">
                <a:effectLst>
                  <a:outerShdw blurRad="38100" dist="38100" dir="2700000" algn="tl">
                    <a:srgbClr val="000000">
                      <a:alpha val="43137"/>
                    </a:srgbClr>
                  </a:outerShdw>
                </a:effectLst>
              </a:rPr>
              <a:t>“About this time there lived </a:t>
            </a:r>
            <a:r>
              <a:rPr lang="en-US" sz="2800" b="1" u="sng" dirty="0">
                <a:solidFill>
                  <a:srgbClr val="FFFFCC"/>
                </a:solidFill>
                <a:effectLst>
                  <a:outerShdw blurRad="38100" dist="38100" dir="2700000" algn="tl">
                    <a:srgbClr val="000000">
                      <a:alpha val="43137"/>
                    </a:srgbClr>
                  </a:outerShdw>
                </a:effectLst>
              </a:rPr>
              <a:t>Jesus</a:t>
            </a:r>
            <a:r>
              <a:rPr lang="en-US" sz="2800" dirty="0">
                <a:effectLst>
                  <a:outerShdw blurRad="38100" dist="38100" dir="2700000" algn="tl">
                    <a:srgbClr val="000000">
                      <a:alpha val="43137"/>
                    </a:srgbClr>
                  </a:outerShdw>
                </a:effectLst>
              </a:rPr>
              <a:t>, a wise man, if indeed one ought to call him a man. For he was one who </a:t>
            </a:r>
            <a:r>
              <a:rPr lang="en-US" sz="2800" b="1" u="sng" dirty="0">
                <a:solidFill>
                  <a:srgbClr val="FFFFCC"/>
                </a:solidFill>
                <a:effectLst>
                  <a:outerShdw blurRad="38100" dist="38100" dir="2700000" algn="tl">
                    <a:srgbClr val="000000">
                      <a:alpha val="43137"/>
                    </a:srgbClr>
                  </a:outerShdw>
                </a:effectLst>
              </a:rPr>
              <a:t>performed surprising deeds</a:t>
            </a:r>
            <a:r>
              <a:rPr lang="en-US" sz="2800" dirty="0">
                <a:effectLst>
                  <a:outerShdw blurRad="38100" dist="38100" dir="2700000" algn="tl">
                    <a:srgbClr val="000000">
                      <a:alpha val="43137"/>
                    </a:srgbClr>
                  </a:outerShdw>
                </a:effectLst>
              </a:rPr>
              <a:t> and was a teacher of such people as accept the truth gladly. He won over many Jews and many of the Greeks. He was </a:t>
            </a:r>
            <a:r>
              <a:rPr lang="en-US" sz="2800" b="1" u="sng" dirty="0">
                <a:solidFill>
                  <a:srgbClr val="FFFFCC"/>
                </a:solidFill>
                <a:effectLst>
                  <a:outerShdw blurRad="38100" dist="38100" dir="2700000" algn="tl">
                    <a:srgbClr val="000000">
                      <a:alpha val="43137"/>
                    </a:srgbClr>
                  </a:outerShdw>
                </a:effectLst>
              </a:rPr>
              <a:t>the Christ</a:t>
            </a:r>
            <a:r>
              <a:rPr lang="en-US" sz="2800" dirty="0">
                <a:effectLst>
                  <a:outerShdw blurRad="38100" dist="38100" dir="2700000" algn="tl">
                    <a:srgbClr val="000000">
                      <a:alpha val="43137"/>
                    </a:srgbClr>
                  </a:outerShdw>
                </a:effectLst>
              </a:rPr>
              <a:t>. And when, upon the accusation of the principal men among us, Pilate had condemned him to a cross, those who had first come to love him did not cease. He appeared to them spending a third day restored to life, for the prophets of God had foretold these things and a thousand other marvels about him. And the tribe of the Christians, so called after him, has still to this day not disappeared.” </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37002C-8211-48B6-A2BF-3AFF13181B0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5086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lgn="just">
              <a:buNone/>
            </a:pPr>
            <a:r>
              <a:rPr lang="en-US" sz="2800" dirty="0">
                <a:effectLst>
                  <a:outerShdw blurRad="38100" dist="38100" dir="2700000" algn="tl">
                    <a:srgbClr val="000000">
                      <a:alpha val="43137"/>
                    </a:srgbClr>
                  </a:outerShdw>
                </a:effectLst>
              </a:rPr>
              <a:t>“About this time there lived </a:t>
            </a:r>
            <a:r>
              <a:rPr lang="en-US" sz="2800" b="1" u="sng" dirty="0">
                <a:solidFill>
                  <a:srgbClr val="FFFFCC"/>
                </a:solidFill>
                <a:effectLst>
                  <a:outerShdw blurRad="38100" dist="38100" dir="2700000" algn="tl">
                    <a:srgbClr val="000000">
                      <a:alpha val="43137"/>
                    </a:srgbClr>
                  </a:outerShdw>
                </a:effectLst>
              </a:rPr>
              <a:t>Jesus</a:t>
            </a:r>
            <a:r>
              <a:rPr lang="en-US" sz="28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2800" b="1" u="sng" dirty="0">
                <a:solidFill>
                  <a:srgbClr val="FFFFCC"/>
                </a:solidFill>
                <a:effectLst>
                  <a:outerShdw blurRad="38100" dist="38100" dir="2700000" algn="tl">
                    <a:srgbClr val="000000">
                      <a:alpha val="43137"/>
                    </a:srgbClr>
                  </a:outerShdw>
                </a:effectLst>
              </a:rPr>
              <a:t>the Christ</a:t>
            </a:r>
            <a:r>
              <a:rPr lang="en-US" sz="2800" dirty="0">
                <a:effectLst>
                  <a:outerShdw blurRad="38100" dist="38100" dir="2700000" algn="tl">
                    <a:srgbClr val="000000">
                      <a:alpha val="43137"/>
                    </a:srgbClr>
                  </a:outerShdw>
                </a:effectLst>
              </a:rPr>
              <a:t>. And when, upon the accusation of the principal men among us, </a:t>
            </a:r>
            <a:r>
              <a:rPr lang="en-US" sz="2800" b="1" u="sng" dirty="0">
                <a:solidFill>
                  <a:srgbClr val="FFFFCC"/>
                </a:solidFill>
                <a:effectLst>
                  <a:outerShdw blurRad="38100" dist="38100" dir="2700000" algn="tl">
                    <a:srgbClr val="000000">
                      <a:alpha val="43137"/>
                    </a:srgbClr>
                  </a:outerShdw>
                </a:effectLst>
              </a:rPr>
              <a:t>Pilate</a:t>
            </a:r>
            <a:r>
              <a:rPr lang="en-US" sz="2800" dirty="0">
                <a:effectLst>
                  <a:outerShdw blurRad="38100" dist="38100" dir="2700000" algn="tl">
                    <a:srgbClr val="000000">
                      <a:alpha val="43137"/>
                    </a:srgbClr>
                  </a:outerShdw>
                </a:effectLst>
              </a:rPr>
              <a:t> had condemned him to a </a:t>
            </a:r>
            <a:r>
              <a:rPr lang="en-US" sz="2800" b="1" u="sng" dirty="0">
                <a:solidFill>
                  <a:srgbClr val="FFFFCC"/>
                </a:solidFill>
                <a:effectLst>
                  <a:outerShdw blurRad="38100" dist="38100" dir="2700000" algn="tl">
                    <a:srgbClr val="000000">
                      <a:alpha val="43137"/>
                    </a:srgbClr>
                  </a:outerShdw>
                </a:effectLst>
              </a:rPr>
              <a:t>cross</a:t>
            </a:r>
            <a:r>
              <a:rPr lang="en-US" sz="2800" dirty="0">
                <a:effectLst>
                  <a:outerShdw blurRad="38100" dist="38100" dir="2700000" algn="tl">
                    <a:srgbClr val="000000">
                      <a:alpha val="43137"/>
                    </a:srgbClr>
                  </a:outerShdw>
                </a:effectLst>
              </a:rPr>
              <a:t>, those who had first come to love him did not cease. He appeared to them spending </a:t>
            </a:r>
            <a:r>
              <a:rPr lang="en-US" sz="2800" b="1" u="sng" dirty="0">
                <a:solidFill>
                  <a:srgbClr val="FFFFCC"/>
                </a:solidFill>
                <a:effectLst>
                  <a:outerShdw blurRad="38100" dist="38100" dir="2700000" algn="tl">
                    <a:srgbClr val="000000">
                      <a:alpha val="43137"/>
                    </a:srgbClr>
                  </a:outerShdw>
                </a:effectLst>
              </a:rPr>
              <a:t>a third day restored to life</a:t>
            </a:r>
            <a:r>
              <a:rPr lang="en-US" sz="2800" dirty="0">
                <a:effectLst>
                  <a:outerShdw blurRad="38100" dist="38100" dir="2700000" algn="tl">
                    <a:srgbClr val="000000">
                      <a:alpha val="43137"/>
                    </a:srgbClr>
                  </a:outerShdw>
                </a:effectLst>
              </a:rPr>
              <a:t>, for the prophets of God had foretold these things and a thousand other marvels about him. And the tribe of the </a:t>
            </a:r>
            <a:r>
              <a:rPr lang="en-US" sz="2800" b="1" u="sng" dirty="0">
                <a:solidFill>
                  <a:srgbClr val="FFFFCC"/>
                </a:solidFill>
                <a:effectLst>
                  <a:outerShdw blurRad="38100" dist="38100" dir="2700000" algn="tl">
                    <a:srgbClr val="000000">
                      <a:alpha val="43137"/>
                    </a:srgbClr>
                  </a:outerShdw>
                </a:effectLst>
              </a:rPr>
              <a:t>Christians</a:t>
            </a:r>
            <a:r>
              <a:rPr lang="en-US" sz="2800" dirty="0">
                <a:effectLst>
                  <a:outerShdw blurRad="38100" dist="38100" dir="2700000" algn="tl">
                    <a:srgbClr val="000000">
                      <a:alpha val="43137"/>
                    </a:srgbClr>
                  </a:outerShdw>
                </a:effectLst>
              </a:rPr>
              <a:t>, so called after him, has still to this day not disappeared.” </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B476DE3-6831-41AD-9AC2-4B2FF0F41A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6002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609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618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15:6-7</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that He appeared to more than five hundred brethren at one time,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most of whom remain until now, but some have fallen asleep</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appeared to James, then to all the apostles…”</a:t>
            </a:r>
          </a:p>
        </p:txBody>
      </p:sp>
      <p:pic>
        <p:nvPicPr>
          <p:cNvPr id="3" name="Picture 2">
            <a:extLst>
              <a:ext uri="{FF2B5EF4-FFF2-40B4-BE49-F238E27FC236}">
                <a16:creationId xmlns:a16="http://schemas.microsoft.com/office/drawing/2014/main" id="{AAA488FB-503E-4FD1-8BEF-9BEDD43A4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65714" y="3505200"/>
            <a:ext cx="2612573" cy="1371600"/>
          </a:xfrm>
          <a:prstGeom prst="rect">
            <a:avLst/>
          </a:prstGeom>
        </p:spPr>
      </p:pic>
    </p:spTree>
    <p:extLst>
      <p:ext uri="{BB962C8B-B14F-4D97-AF65-F5344CB8AC3E}">
        <p14:creationId xmlns:p14="http://schemas.microsoft.com/office/powerpoint/2010/main" val="3445626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Naturalistic Theories </a:t>
            </a:r>
          </a:p>
        </p:txBody>
      </p:sp>
      <p:sp>
        <p:nvSpPr>
          <p:cNvPr id="12291" name="Rectangle 3"/>
          <p:cNvSpPr>
            <a:spLocks noGrp="1" noChangeArrowheads="1"/>
          </p:cNvSpPr>
          <p:nvPr>
            <p:ph type="body" idx="1"/>
          </p:nvPr>
        </p:nvSpPr>
        <p:spPr>
          <a:xfrm>
            <a:off x="457200" y="1600200"/>
            <a:ext cx="47244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Hallucination theory</a:t>
            </a:r>
            <a:endPar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rPr>
              <a:t>Wrong tomb theory</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524000"/>
            <a:ext cx="3891062" cy="2667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Naturalistic Theories </a:t>
            </a:r>
          </a:p>
        </p:txBody>
      </p:sp>
      <p:sp>
        <p:nvSpPr>
          <p:cNvPr id="12291" name="Rectangle 3"/>
          <p:cNvSpPr>
            <a:spLocks noGrp="1" noChangeArrowheads="1"/>
          </p:cNvSpPr>
          <p:nvPr>
            <p:ph type="body" idx="1"/>
          </p:nvPr>
        </p:nvSpPr>
        <p:spPr>
          <a:xfrm>
            <a:off x="457200" y="1600200"/>
            <a:ext cx="4724400" cy="3657600"/>
          </a:xfrm>
        </p:spPr>
        <p:txBody>
          <a:bodyPr/>
          <a:lstStyle/>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Hallucination theory</a:t>
            </a:r>
            <a:endPar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rPr>
              <a:t>Wrong tomb theory</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524000"/>
            <a:ext cx="3891062" cy="2667000"/>
          </a:xfrm>
          <a:prstGeom prst="rect">
            <a:avLst/>
          </a:prstGeom>
          <a:noFill/>
          <a:ln w="9525">
            <a:noFill/>
            <a:miter lim="800000"/>
            <a:headEnd/>
            <a:tailEnd/>
          </a:ln>
        </p:spPr>
      </p:pic>
    </p:spTree>
    <p:extLst>
      <p:ext uri="{BB962C8B-B14F-4D97-AF65-F5344CB8AC3E}">
        <p14:creationId xmlns:p14="http://schemas.microsoft.com/office/powerpoint/2010/main" val="2138046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Naturalistic Theories </a:t>
            </a:r>
          </a:p>
        </p:txBody>
      </p:sp>
      <p:sp>
        <p:nvSpPr>
          <p:cNvPr id="12291" name="Rectangle 3"/>
          <p:cNvSpPr>
            <a:spLocks noGrp="1" noChangeArrowheads="1"/>
          </p:cNvSpPr>
          <p:nvPr>
            <p:ph type="body" idx="1"/>
          </p:nvPr>
        </p:nvSpPr>
        <p:spPr>
          <a:xfrm>
            <a:off x="457200" y="1600200"/>
            <a:ext cx="47244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rPr>
              <a:t>Hallucination theory</a:t>
            </a:r>
            <a:endPar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endParaRP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rPr>
              <a:t>Wrong tomb theory</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524000"/>
            <a:ext cx="3891062" cy="2667000"/>
          </a:xfrm>
          <a:prstGeom prst="rect">
            <a:avLst/>
          </a:prstGeom>
          <a:noFill/>
          <a:ln w="9525">
            <a:noFill/>
            <a:miter lim="800000"/>
            <a:headEnd/>
            <a:tailEnd/>
          </a:ln>
        </p:spPr>
      </p:pic>
    </p:spTree>
    <p:extLst>
      <p:ext uri="{BB962C8B-B14F-4D97-AF65-F5344CB8AC3E}">
        <p14:creationId xmlns:p14="http://schemas.microsoft.com/office/powerpoint/2010/main" val="953581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3793083305"/>
              </p:ext>
            </p:extLst>
          </p:nvPr>
        </p:nvGraphicFramePr>
        <p:xfrm>
          <a:off x="2476500" y="1397000"/>
          <a:ext cx="4191000" cy="4937760"/>
        </p:xfrm>
        <a:graphic>
          <a:graphicData uri="http://schemas.openxmlformats.org/drawingml/2006/table">
            <a:tbl>
              <a:tblPr firstRow="1" bandRow="1">
                <a:tableStyleId>{5940675A-B579-460E-94D1-54222C63F5DA}</a:tableStyleId>
              </a:tblPr>
              <a:tblGrid>
                <a:gridCol w="2968625">
                  <a:extLst>
                    <a:ext uri="{9D8B030D-6E8A-4147-A177-3AD203B41FA5}">
                      <a16:colId xmlns:a16="http://schemas.microsoft.com/office/drawing/2014/main" val="2384528848"/>
                    </a:ext>
                  </a:extLst>
                </a:gridCol>
                <a:gridCol w="1222375">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dirty="0">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dirty="0">
                          <a:latin typeface="Calibri" panose="020F0502020204030204" pitchFamily="34" charset="0"/>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latin typeface="Calibri" panose="020F0502020204030204" pitchFamily="34" charset="0"/>
              </a:rPr>
              <a:t>2. Theft Theories </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9969" y="76200"/>
            <a:ext cx="1727831" cy="118428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5486400" y="1447800"/>
            <a:ext cx="1143000" cy="1524000"/>
          </a:xfrm>
          <a:prstGeom prst="rect">
            <a:avLst/>
          </a:prstGeom>
        </p:spPr>
      </p:pic>
      <p:pic>
        <p:nvPicPr>
          <p:cNvPr id="5" name="Picture 4"/>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502132" y="3124200"/>
            <a:ext cx="1127268" cy="1524000"/>
          </a:xfrm>
          <a:prstGeom prst="rect">
            <a:avLst/>
          </a:prstGeom>
          <a:solidFill>
            <a:schemeClr val="tx1"/>
          </a:solidFill>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400" y="4752228"/>
            <a:ext cx="1143000" cy="152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902538213"/>
              </p:ext>
            </p:extLst>
          </p:nvPr>
        </p:nvGraphicFramePr>
        <p:xfrm>
          <a:off x="2476500" y="1397000"/>
          <a:ext cx="4191000" cy="4937760"/>
        </p:xfrm>
        <a:graphic>
          <a:graphicData uri="http://schemas.openxmlformats.org/drawingml/2006/table">
            <a:tbl>
              <a:tblPr firstRow="1" bandRow="1">
                <a:tableStyleId>{5940675A-B579-460E-94D1-54222C63F5DA}</a:tableStyleId>
              </a:tblPr>
              <a:tblGrid>
                <a:gridCol w="2968625">
                  <a:extLst>
                    <a:ext uri="{9D8B030D-6E8A-4147-A177-3AD203B41FA5}">
                      <a16:colId xmlns:a16="http://schemas.microsoft.com/office/drawing/2014/main" val="2384528848"/>
                    </a:ext>
                  </a:extLst>
                </a:gridCol>
                <a:gridCol w="1222375">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b="1" u="sng" dirty="0">
                          <a:solidFill>
                            <a:srgbClr val="FFFFCC"/>
                          </a:solidFill>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dirty="0">
                          <a:latin typeface="Calibri" panose="020F0502020204030204" pitchFamily="34" charset="0"/>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latin typeface="Calibri" panose="020F0502020204030204" pitchFamily="34" charset="0"/>
              </a:rPr>
              <a:t>2. Theft Theories </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9969" y="76200"/>
            <a:ext cx="1727831" cy="118428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5486400" y="1447800"/>
            <a:ext cx="1143000" cy="1524000"/>
          </a:xfrm>
          <a:prstGeom prst="rect">
            <a:avLst/>
          </a:prstGeom>
        </p:spPr>
      </p:pic>
      <p:pic>
        <p:nvPicPr>
          <p:cNvPr id="5" name="Picture 4"/>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502132" y="3124200"/>
            <a:ext cx="1127268" cy="1524000"/>
          </a:xfrm>
          <a:prstGeom prst="rect">
            <a:avLst/>
          </a:prstGeom>
          <a:solidFill>
            <a:schemeClr val="tx1"/>
          </a:solidFill>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400" y="4752228"/>
            <a:ext cx="1143000" cy="1524000"/>
          </a:xfrm>
          <a:prstGeom prst="rect">
            <a:avLst/>
          </a:prstGeom>
        </p:spPr>
      </p:pic>
    </p:spTree>
    <p:extLst>
      <p:ext uri="{BB962C8B-B14F-4D97-AF65-F5344CB8AC3E}">
        <p14:creationId xmlns:p14="http://schemas.microsoft.com/office/powerpoint/2010/main" val="1851812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143000"/>
          </a:xfrm>
        </p:spPr>
        <p:txBody>
          <a:bodyPr/>
          <a:lstStyle/>
          <a:p>
            <a:pPr algn="ctr"/>
            <a:r>
              <a:rPr lang="en-US" sz="3600" dirty="0">
                <a:effectLst>
                  <a:outerShdw blurRad="38100" dist="38100" dir="2700000" algn="tl">
                    <a:srgbClr val="000000">
                      <a:alpha val="43137"/>
                    </a:srgbClr>
                  </a:outerShdw>
                </a:effectLst>
                <a:cs typeface="Calibri" panose="020F0502020204030204" pitchFamily="34" charset="0"/>
              </a:rPr>
              <a:t>Christopher Hitchens </a:t>
            </a:r>
            <a:br>
              <a:rPr lang="en-US" sz="36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(AD 1949‒2011)</a:t>
            </a:r>
            <a:endParaRPr lang="en-US" sz="36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p:cNvSpPr>
            <a:spLocks noGrp="1" noChangeArrowheads="1"/>
          </p:cNvSpPr>
          <p:nvPr>
            <p:ph type="body" idx="1"/>
          </p:nvPr>
        </p:nvSpPr>
        <p:spPr>
          <a:xfrm>
            <a:off x="2895600" y="2133600"/>
            <a:ext cx="5867400" cy="2286000"/>
          </a:xfrm>
        </p:spPr>
        <p:txBody>
          <a:bodyPr/>
          <a:lstStyle/>
          <a:p>
            <a:pPr marL="0" indent="0" algn="just">
              <a:buFontTx/>
              <a:buNone/>
              <a:defRPr/>
            </a:pPr>
            <a:r>
              <a:rPr lang="en-US" dirty="0">
                <a:effectLst>
                  <a:outerShdw blurRad="38100" dist="38100" dir="2700000" algn="tl">
                    <a:srgbClr val="000000">
                      <a:alpha val="43137"/>
                    </a:srgbClr>
                  </a:outerShdw>
                </a:effectLst>
                <a:cs typeface="Calibri" panose="020F0502020204030204" pitchFamily="34" charset="0"/>
              </a:rPr>
              <a:t>“Jesus of Nazareth is not a figure in history…There is no reason at all to believe that the so-called Jesus of Nazareth ever existed.</a:t>
            </a:r>
            <a:r>
              <a:rPr lang="en-US" i="1" dirty="0">
                <a:effectLst>
                  <a:outerShdw blurRad="38100" dist="38100" dir="2700000" algn="tl">
                    <a:srgbClr val="000000">
                      <a:alpha val="43137"/>
                    </a:srgbClr>
                  </a:outerShdw>
                </a:effectLst>
                <a:cs typeface="Calibri" panose="020F0502020204030204" pitchFamily="34" charset="0"/>
              </a:rPr>
              <a:t>”</a:t>
            </a:r>
          </a:p>
        </p:txBody>
      </p:sp>
      <p:sp>
        <p:nvSpPr>
          <p:cNvPr id="3" name="TextBox 2">
            <a:extLst>
              <a:ext uri="{FF2B5EF4-FFF2-40B4-BE49-F238E27FC236}">
                <a16:creationId xmlns:a16="http://schemas.microsoft.com/office/drawing/2014/main" id="{635AE6C5-3CD3-47A8-8773-95C3BAC7FF4D}"/>
              </a:ext>
            </a:extLst>
          </p:cNvPr>
          <p:cNvSpPr txBox="1"/>
          <p:nvPr/>
        </p:nvSpPr>
        <p:spPr>
          <a:xfrm>
            <a:off x="975792" y="6324600"/>
            <a:ext cx="7192417" cy="461665"/>
          </a:xfrm>
          <a:prstGeom prst="rect">
            <a:avLst/>
          </a:prstGeom>
          <a:noFill/>
        </p:spPr>
        <p:txBody>
          <a:bodyPr wrap="square" rtlCol="0">
            <a:spAutoFit/>
          </a:bodyPr>
          <a:lstStyle/>
          <a:p>
            <a:pPr algn="ctr"/>
            <a:r>
              <a:rPr lang="en-US"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https://www.youtube.com/watch?v=zBxvLmRsKiw</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Christopher Hitchens 1949-2011 | Dan Braganca">
            <a:extLst>
              <a:ext uri="{FF2B5EF4-FFF2-40B4-BE49-F238E27FC236}">
                <a16:creationId xmlns:a16="http://schemas.microsoft.com/office/drawing/2014/main" id="{C499EFBC-4204-427E-BB83-A323649D0A9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2209800"/>
            <a:ext cx="2438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23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3412946454"/>
              </p:ext>
            </p:extLst>
          </p:nvPr>
        </p:nvGraphicFramePr>
        <p:xfrm>
          <a:off x="2476500" y="1397000"/>
          <a:ext cx="4191000" cy="4937760"/>
        </p:xfrm>
        <a:graphic>
          <a:graphicData uri="http://schemas.openxmlformats.org/drawingml/2006/table">
            <a:tbl>
              <a:tblPr firstRow="1" bandRow="1">
                <a:tableStyleId>{5940675A-B579-460E-94D1-54222C63F5DA}</a:tableStyleId>
              </a:tblPr>
              <a:tblGrid>
                <a:gridCol w="2968625">
                  <a:extLst>
                    <a:ext uri="{9D8B030D-6E8A-4147-A177-3AD203B41FA5}">
                      <a16:colId xmlns:a16="http://schemas.microsoft.com/office/drawing/2014/main" val="2384528848"/>
                    </a:ext>
                  </a:extLst>
                </a:gridCol>
                <a:gridCol w="1222375">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dirty="0">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b="1" u="sng" kern="1200" dirty="0">
                          <a:solidFill>
                            <a:srgbClr val="FFFFCC"/>
                          </a:solidFill>
                          <a:latin typeface="Calibri" panose="020F0502020204030204" pitchFamily="34" charset="0"/>
                          <a:ea typeface="+mn-ea"/>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kern="1200" dirty="0">
                          <a:solidFill>
                            <a:schemeClr val="tx1"/>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latin typeface="Calibri" panose="020F0502020204030204" pitchFamily="34" charset="0"/>
              </a:rPr>
              <a:t>2. Theft Theories </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9969" y="76200"/>
            <a:ext cx="1727831" cy="118428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5486400" y="1447800"/>
            <a:ext cx="1143000" cy="1524000"/>
          </a:xfrm>
          <a:prstGeom prst="rect">
            <a:avLst/>
          </a:prstGeom>
        </p:spPr>
      </p:pic>
      <p:pic>
        <p:nvPicPr>
          <p:cNvPr id="5" name="Picture 4"/>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502132" y="3124200"/>
            <a:ext cx="1127268" cy="1524000"/>
          </a:xfrm>
          <a:prstGeom prst="rect">
            <a:avLst/>
          </a:prstGeom>
          <a:solidFill>
            <a:schemeClr val="tx1"/>
          </a:solidFill>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400" y="4752228"/>
            <a:ext cx="1143000" cy="1524000"/>
          </a:xfrm>
          <a:prstGeom prst="rect">
            <a:avLst/>
          </a:prstGeom>
        </p:spPr>
      </p:pic>
    </p:spTree>
    <p:extLst>
      <p:ext uri="{BB962C8B-B14F-4D97-AF65-F5344CB8AC3E}">
        <p14:creationId xmlns:p14="http://schemas.microsoft.com/office/powerpoint/2010/main" val="1457032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5F8DD32-AB34-45A1-A542-D8B96D480BC8}"/>
              </a:ext>
            </a:extLst>
          </p:cNvPr>
          <p:cNvGraphicFramePr>
            <a:graphicFrameLocks noGrp="1"/>
          </p:cNvGraphicFramePr>
          <p:nvPr>
            <p:extLst>
              <p:ext uri="{D42A27DB-BD31-4B8C-83A1-F6EECF244321}">
                <p14:modId xmlns:p14="http://schemas.microsoft.com/office/powerpoint/2010/main" val="1299011383"/>
              </p:ext>
            </p:extLst>
          </p:nvPr>
        </p:nvGraphicFramePr>
        <p:xfrm>
          <a:off x="2476500" y="1397000"/>
          <a:ext cx="4191000" cy="4937760"/>
        </p:xfrm>
        <a:graphic>
          <a:graphicData uri="http://schemas.openxmlformats.org/drawingml/2006/table">
            <a:tbl>
              <a:tblPr firstRow="1" bandRow="1">
                <a:tableStyleId>{5940675A-B579-460E-94D1-54222C63F5DA}</a:tableStyleId>
              </a:tblPr>
              <a:tblGrid>
                <a:gridCol w="2968625">
                  <a:extLst>
                    <a:ext uri="{9D8B030D-6E8A-4147-A177-3AD203B41FA5}">
                      <a16:colId xmlns:a16="http://schemas.microsoft.com/office/drawing/2014/main" val="2384528848"/>
                    </a:ext>
                  </a:extLst>
                </a:gridCol>
                <a:gridCol w="1222375">
                  <a:extLst>
                    <a:ext uri="{9D8B030D-6E8A-4147-A177-3AD203B41FA5}">
                      <a16:colId xmlns:a16="http://schemas.microsoft.com/office/drawing/2014/main" val="1127917819"/>
                    </a:ext>
                  </a:extLst>
                </a:gridCol>
              </a:tblGrid>
              <a:tr h="1645920">
                <a:tc>
                  <a:txBody>
                    <a:bodyPr/>
                    <a:lstStyle/>
                    <a:p>
                      <a:pPr marL="742950" indent="-742950">
                        <a:spcBef>
                          <a:spcPts val="3600"/>
                        </a:spcBef>
                        <a:spcAft>
                          <a:spcPts val="3600"/>
                        </a:spcAft>
                        <a:buClr>
                          <a:schemeClr val="tx2"/>
                        </a:buClr>
                        <a:buSzPct val="100000"/>
                        <a:buFont typeface="+mj-lt"/>
                        <a:buAutoNum type="alphaUcPeriod"/>
                        <a:defRPr/>
                      </a:pPr>
                      <a:r>
                        <a:rPr lang="en-US" sz="3600" dirty="0">
                          <a:latin typeface="Calibri" panose="020F0502020204030204" pitchFamily="34" charset="0"/>
                          <a:cs typeface="Calibri" panose="020F0502020204030204" pitchFamily="34" charset="0"/>
                        </a:rPr>
                        <a:t>Rome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341574"/>
                  </a:ext>
                </a:extLst>
              </a:tr>
              <a:tr h="1645920">
                <a:tc>
                  <a:txBody>
                    <a:bodyPr/>
                    <a:lstStyle/>
                    <a:p>
                      <a:pPr marL="742950" indent="-742950">
                        <a:spcBef>
                          <a:spcPts val="3600"/>
                        </a:spcBef>
                        <a:spcAft>
                          <a:spcPts val="3600"/>
                        </a:spcAft>
                        <a:buClr>
                          <a:schemeClr val="tx2"/>
                        </a:buClr>
                        <a:buSzPct val="100000"/>
                        <a:buFont typeface="+mj-lt"/>
                        <a:buAutoNum type="alphaUcPeriod" startAt="2"/>
                        <a:defRPr/>
                      </a:pPr>
                      <a:r>
                        <a:rPr lang="en-US" sz="3600" dirty="0">
                          <a:latin typeface="Calibri" panose="020F0502020204030204" pitchFamily="34" charset="0"/>
                          <a:cs typeface="Calibri" panose="020F0502020204030204" pitchFamily="34" charset="0"/>
                        </a:rPr>
                        <a:t>Jews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07756966"/>
                  </a:ext>
                </a:extLst>
              </a:tr>
              <a:tr h="1645920">
                <a:tc>
                  <a:txBody>
                    <a:bodyPr/>
                    <a:lstStyle/>
                    <a:p>
                      <a:pPr marL="742950" marR="0" lvl="0" indent="-742950" algn="l" defTabSz="914400" rtl="0" eaLnBrk="1" fontAlgn="auto" latinLnBrk="0" hangingPunct="1">
                        <a:lnSpc>
                          <a:spcPct val="100000"/>
                        </a:lnSpc>
                        <a:spcBef>
                          <a:spcPts val="3600"/>
                        </a:spcBef>
                        <a:spcAft>
                          <a:spcPts val="3600"/>
                        </a:spcAft>
                        <a:buClr>
                          <a:schemeClr val="tx2"/>
                        </a:buClr>
                        <a:buSzPct val="100000"/>
                        <a:buFont typeface="+mj-lt"/>
                        <a:buAutoNum type="alphaUcPeriod" startAt="3"/>
                        <a:tabLst/>
                        <a:defRPr/>
                      </a:pPr>
                      <a:r>
                        <a:rPr lang="en-US" sz="3600" b="1" u="sng" kern="1200" dirty="0">
                          <a:solidFill>
                            <a:srgbClr val="FFFFCC"/>
                          </a:solidFill>
                          <a:latin typeface="Calibri" panose="020F0502020204030204" pitchFamily="34" charset="0"/>
                          <a:ea typeface="+mn-ea"/>
                          <a:cs typeface="Calibri" panose="020F0502020204030204" pitchFamily="34" charset="0"/>
                        </a:rPr>
                        <a:t>Disciples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4390969"/>
                  </a:ext>
                </a:extLst>
              </a:tr>
            </a:tbl>
          </a:graphicData>
        </a:graphic>
      </p:graphicFrame>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latin typeface="Calibri" panose="020F0502020204030204" pitchFamily="34" charset="0"/>
              </a:rPr>
              <a:t>2. Theft Theories </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39969" y="76200"/>
            <a:ext cx="1727831" cy="1184284"/>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5486400" y="1447800"/>
            <a:ext cx="1143000" cy="1524000"/>
          </a:xfrm>
          <a:prstGeom prst="rect">
            <a:avLst/>
          </a:prstGeom>
        </p:spPr>
      </p:pic>
      <p:pic>
        <p:nvPicPr>
          <p:cNvPr id="5" name="Picture 4"/>
          <p:cNvPicPr>
            <a:picLocks noChangeAspect="1"/>
          </p:cNvPicPr>
          <p:nvPr/>
        </p:nvPicPr>
        <p:blipFill>
          <a:blip r:embed="rId4" cstate="screen">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5502132" y="3124200"/>
            <a:ext cx="1127268" cy="1524000"/>
          </a:xfrm>
          <a:prstGeom prst="rect">
            <a:avLst/>
          </a:prstGeom>
          <a:solidFill>
            <a:schemeClr val="tx1"/>
          </a:solidFill>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86400" y="4752228"/>
            <a:ext cx="1143000" cy="1524000"/>
          </a:xfrm>
          <a:prstGeom prst="rect">
            <a:avLst/>
          </a:prstGeom>
        </p:spPr>
      </p:pic>
    </p:spTree>
    <p:extLst>
      <p:ext uri="{BB962C8B-B14F-4D97-AF65-F5344CB8AC3E}">
        <p14:creationId xmlns:p14="http://schemas.microsoft.com/office/powerpoint/2010/main" val="3407635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Naturalistic Theories </a:t>
            </a:r>
          </a:p>
        </p:txBody>
      </p:sp>
      <p:sp>
        <p:nvSpPr>
          <p:cNvPr id="12291" name="Rectangle 3"/>
          <p:cNvSpPr>
            <a:spLocks noGrp="1" noChangeArrowheads="1"/>
          </p:cNvSpPr>
          <p:nvPr>
            <p:ph type="body" idx="1"/>
          </p:nvPr>
        </p:nvSpPr>
        <p:spPr>
          <a:xfrm>
            <a:off x="457200" y="1600200"/>
            <a:ext cx="47244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Hallucination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Times New Roman" pitchFamily="18" charset="0"/>
              </a:rPr>
              <a:t>Wrong tomb theory</a:t>
            </a:r>
            <a:endParaRPr lang="en-US" sz="3600" dirty="0">
              <a:effectLst>
                <a:outerShdw blurRad="38100" dist="38100" dir="2700000" algn="tl">
                  <a:srgbClr val="000000">
                    <a:alpha val="43137"/>
                  </a:srgbClr>
                </a:outerShdw>
              </a:effectLst>
              <a:latin typeface="Calibri" panose="020F0502020204030204" pitchFamily="34" charset="0"/>
            </a:endParaRP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524000"/>
            <a:ext cx="3891062" cy="2667000"/>
          </a:xfrm>
          <a:prstGeom prst="rect">
            <a:avLst/>
          </a:prstGeom>
          <a:noFill/>
          <a:ln w="9525">
            <a:noFill/>
            <a:miter lim="800000"/>
            <a:headEnd/>
            <a:tailEnd/>
          </a:ln>
        </p:spPr>
      </p:pic>
    </p:spTree>
    <p:extLst>
      <p:ext uri="{BB962C8B-B14F-4D97-AF65-F5344CB8AC3E}">
        <p14:creationId xmlns:p14="http://schemas.microsoft.com/office/powerpoint/2010/main" val="3361173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1143000"/>
          </a:xfrm>
        </p:spPr>
        <p:txBody>
          <a:bodyPr/>
          <a:lstStyle/>
          <a:p>
            <a:pPr algn="ctr"/>
            <a:r>
              <a:rPr lang="en-US" altLang="en-US" sz="4000" dirty="0">
                <a:effectLst>
                  <a:outerShdw blurRad="38100" dist="38100" dir="2700000" algn="tl">
                    <a:srgbClr val="000000">
                      <a:alpha val="43137"/>
                    </a:srgbClr>
                  </a:outerShdw>
                </a:effectLst>
                <a:latin typeface="Calibri" panose="020F0502020204030204" pitchFamily="34" charset="0"/>
              </a:rPr>
              <a:t>Naturalistic Theories </a:t>
            </a:r>
          </a:p>
        </p:txBody>
      </p:sp>
      <p:sp>
        <p:nvSpPr>
          <p:cNvPr id="12291" name="Rectangle 3"/>
          <p:cNvSpPr>
            <a:spLocks noGrp="1" noChangeArrowheads="1"/>
          </p:cNvSpPr>
          <p:nvPr>
            <p:ph type="body" idx="1"/>
          </p:nvPr>
        </p:nvSpPr>
        <p:spPr>
          <a:xfrm>
            <a:off x="457200" y="1600200"/>
            <a:ext cx="4724400" cy="3657600"/>
          </a:xfrm>
        </p:spPr>
        <p:txBody>
          <a:bodyPr/>
          <a:lstStyle/>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Swoon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Theft theory</a:t>
            </a:r>
          </a:p>
          <a:p>
            <a:pPr marL="514350" indent="-514350">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rPr>
              <a:t>Hallucination theory</a:t>
            </a:r>
          </a:p>
          <a:p>
            <a:pPr marL="514350" indent="-514350">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Times New Roman" pitchFamily="18" charset="0"/>
              </a:rPr>
              <a:t>Wrong tomb theory</a:t>
            </a:r>
          </a:p>
        </p:txBody>
      </p:sp>
      <p:pic>
        <p:nvPicPr>
          <p:cNvPr id="4" name="Picture 3" descr="C:\Documents and Settings\Owner\Application Data\Microsoft\Media Catalog\Downloaded Clips\cl0\RE00018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53000" y="1524000"/>
            <a:ext cx="3891062" cy="2667000"/>
          </a:xfrm>
          <a:prstGeom prst="rect">
            <a:avLst/>
          </a:prstGeom>
          <a:noFill/>
          <a:ln w="9525">
            <a:noFill/>
            <a:miter lim="800000"/>
            <a:headEnd/>
            <a:tailEnd/>
          </a:ln>
        </p:spPr>
      </p:pic>
    </p:spTree>
    <p:extLst>
      <p:ext uri="{BB962C8B-B14F-4D97-AF65-F5344CB8AC3E}">
        <p14:creationId xmlns:p14="http://schemas.microsoft.com/office/powerpoint/2010/main" val="4130866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460385603"/>
              </p:ext>
            </p:extLst>
          </p:nvPr>
        </p:nvGraphicFramePr>
        <p:xfrm>
          <a:off x="182880" y="228600"/>
          <a:ext cx="8778240" cy="6400800"/>
        </p:xfrm>
        <a:graphic>
          <a:graphicData uri="http://schemas.openxmlformats.org/drawingml/2006/table">
            <a:tbl>
              <a:tblPr firstRow="1" bandRow="1">
                <a:tableStyleId>{5C22544A-7EE6-4342-B048-85BDC9FD1C3A}</a:tableStyleId>
              </a:tblPr>
              <a:tblGrid>
                <a:gridCol w="4389120">
                  <a:extLst>
                    <a:ext uri="{9D8B030D-6E8A-4147-A177-3AD203B41FA5}">
                      <a16:colId xmlns:a16="http://schemas.microsoft.com/office/drawing/2014/main" val="20000"/>
                    </a:ext>
                  </a:extLst>
                </a:gridCol>
                <a:gridCol w="4389120">
                  <a:extLst>
                    <a:ext uri="{9D8B030D-6E8A-4147-A177-3AD203B41FA5}">
                      <a16:colId xmlns:a16="http://schemas.microsoft.com/office/drawing/2014/main" val="20001"/>
                    </a:ext>
                  </a:extLst>
                </a:gridCol>
              </a:tblGrid>
              <a:tr h="914400">
                <a:tc gridSpan="2">
                  <a:txBody>
                    <a:bodyPr/>
                    <a:lstStyle/>
                    <a:p>
                      <a:pPr algn="ctr"/>
                      <a:r>
                        <a:rPr lang="en-US" sz="4000" b="0" dirty="0">
                          <a:solidFill>
                            <a:schemeClr val="tx2"/>
                          </a:solidFill>
                          <a:latin typeface="Calibri" panose="020F0502020204030204" pitchFamily="34" charset="0"/>
                          <a:ea typeface="+mj-ea"/>
                          <a:cs typeface="+mj-cs"/>
                        </a:rPr>
                        <a:t>How Does Jesus Compare?</a:t>
                      </a:r>
                    </a:p>
                  </a:txBody>
                  <a:tcPr anchor="ctr">
                    <a:solidFill>
                      <a:schemeClr val="bg2"/>
                    </a:solidFill>
                  </a:tcPr>
                </a:tc>
                <a:tc hMerge="1">
                  <a:txBody>
                    <a:bodyPr/>
                    <a:lstStyle/>
                    <a:p>
                      <a:endParaRPr lang="en-US" dirty="0"/>
                    </a:p>
                  </a:txBody>
                  <a:tcPr/>
                </a:tc>
                <a:extLst>
                  <a:ext uri="{0D108BD9-81ED-4DB2-BD59-A6C34878D82A}">
                    <a16:rowId xmlns:a16="http://schemas.microsoft.com/office/drawing/2014/main" val="10000"/>
                  </a:ext>
                </a:extLst>
              </a:tr>
              <a:tr h="914400">
                <a:tc>
                  <a:txBody>
                    <a:bodyPr/>
                    <a:lstStyle/>
                    <a:p>
                      <a:pPr algn="ctr"/>
                      <a:r>
                        <a:rPr lang="en-US" sz="3600" b="1" dirty="0">
                          <a:solidFill>
                            <a:srgbClr val="0000CC"/>
                          </a:solidFill>
                          <a:latin typeface="Calibri" panose="020F0502020204030204" pitchFamily="34" charset="0"/>
                        </a:rPr>
                        <a:t>Deity</a:t>
                      </a:r>
                    </a:p>
                  </a:txBody>
                  <a:tcPr anchor="ctr"/>
                </a:tc>
                <a:tc>
                  <a:txBody>
                    <a:bodyPr/>
                    <a:lstStyle/>
                    <a:p>
                      <a:pPr algn="ctr"/>
                      <a:r>
                        <a:rPr lang="en-US" sz="3600" b="1" dirty="0">
                          <a:solidFill>
                            <a:srgbClr val="0000CC"/>
                          </a:solidFill>
                          <a:latin typeface="Calibri" panose="020F0502020204030204" pitchFamily="34" charset="0"/>
                        </a:rPr>
                        <a:t>Tomb Status</a:t>
                      </a:r>
                    </a:p>
                  </a:txBody>
                  <a:tcPr anchor="ctr"/>
                </a:tc>
                <a:extLst>
                  <a:ext uri="{0D108BD9-81ED-4DB2-BD59-A6C34878D82A}">
                    <a16:rowId xmlns:a16="http://schemas.microsoft.com/office/drawing/2014/main" val="808750038"/>
                  </a:ext>
                </a:extLst>
              </a:tr>
              <a:tr h="914400">
                <a:tc>
                  <a:txBody>
                    <a:bodyPr/>
                    <a:lstStyle/>
                    <a:p>
                      <a:pPr marL="227013" indent="0"/>
                      <a:r>
                        <a:rPr lang="en-US" sz="3600" dirty="0">
                          <a:latin typeface="Calibri" panose="020F0502020204030204" pitchFamily="34" charset="0"/>
                        </a:rPr>
                        <a:t>Confucius</a:t>
                      </a:r>
                    </a:p>
                  </a:txBody>
                  <a:tcPr anchor="ctr"/>
                </a:tc>
                <a:tc>
                  <a:txBody>
                    <a:bodyPr/>
                    <a:lstStyle/>
                    <a:p>
                      <a:pPr marL="227013" indent="0" algn="ctr" defTabSz="914400" rtl="0" eaLnBrk="1" latinLnBrk="0" hangingPunct="1"/>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1"/>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Buddha</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2"/>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Mohammed</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3600" kern="1200" dirty="0">
                          <a:solidFill>
                            <a:schemeClr val="dk1"/>
                          </a:solidFill>
                          <a:latin typeface="Calibri" panose="020F0502020204030204" pitchFamily="34" charset="0"/>
                          <a:ea typeface="+mn-ea"/>
                          <a:cs typeface="+mn-cs"/>
                        </a:rPr>
                        <a:t>Occupied</a:t>
                      </a:r>
                    </a:p>
                  </a:txBody>
                  <a:tcPr anchor="ctr"/>
                </a:tc>
                <a:extLst>
                  <a:ext uri="{0D108BD9-81ED-4DB2-BD59-A6C34878D82A}">
                    <a16:rowId xmlns:a16="http://schemas.microsoft.com/office/drawing/2014/main" val="10003"/>
                  </a:ext>
                </a:extLst>
              </a:tr>
              <a:tr h="914400">
                <a:tc>
                  <a:txBody>
                    <a:bodyPr/>
                    <a:lstStyle/>
                    <a:p>
                      <a:pPr marL="227013" indent="0" algn="l" defTabSz="914400" rtl="0" eaLnBrk="1" latinLnBrk="0" hangingPunct="1"/>
                      <a:r>
                        <a:rPr lang="en-US" sz="3600" kern="1200" dirty="0">
                          <a:solidFill>
                            <a:schemeClr val="dk1"/>
                          </a:solidFill>
                          <a:latin typeface="Calibri" panose="020F0502020204030204" pitchFamily="34" charset="0"/>
                          <a:ea typeface="+mn-ea"/>
                          <a:cs typeface="+mn-cs"/>
                        </a:rPr>
                        <a:t>Jesus</a:t>
                      </a:r>
                    </a:p>
                  </a:txBody>
                  <a:tcPr anchor="ctr"/>
                </a:tc>
                <a:tc>
                  <a:txBody>
                    <a:bodyPr/>
                    <a:lstStyle/>
                    <a:p>
                      <a:pPr marL="227013" marR="0" indent="0" algn="ctr" defTabSz="914400" rtl="0" eaLnBrk="1" fontAlgn="auto" latinLnBrk="0" hangingPunct="1">
                        <a:lnSpc>
                          <a:spcPct val="100000"/>
                        </a:lnSpc>
                        <a:spcBef>
                          <a:spcPts val="0"/>
                        </a:spcBef>
                        <a:spcAft>
                          <a:spcPts val="0"/>
                        </a:spcAft>
                        <a:buClrTx/>
                        <a:buSzTx/>
                        <a:buFontTx/>
                        <a:buNone/>
                        <a:tabLst/>
                        <a:defRPr/>
                      </a:pPr>
                      <a:r>
                        <a:rPr lang="en-US" sz="4800" b="1" kern="1200" dirty="0">
                          <a:solidFill>
                            <a:srgbClr val="0000CC"/>
                          </a:solidFill>
                          <a:latin typeface="Calibri" panose="020F0502020204030204" pitchFamily="34" charset="0"/>
                          <a:ea typeface="+mn-ea"/>
                          <a:cs typeface="+mn-cs"/>
                        </a:rPr>
                        <a:t>***EMPTY***</a:t>
                      </a:r>
                      <a:endParaRPr lang="en-US" sz="3600" b="1" kern="1200" dirty="0">
                        <a:solidFill>
                          <a:srgbClr val="0000CC"/>
                        </a:solidFill>
                        <a:latin typeface="Calibri" panose="020F0502020204030204" pitchFamily="34" charset="0"/>
                        <a:ea typeface="+mn-ea"/>
                        <a:cs typeface="+mn-cs"/>
                      </a:endParaRPr>
                    </a:p>
                  </a:txBody>
                  <a:tcPr anchor="ctr"/>
                </a:tc>
                <a:extLst>
                  <a:ext uri="{0D108BD9-81ED-4DB2-BD59-A6C34878D82A}">
                    <a16:rowId xmlns:a16="http://schemas.microsoft.com/office/drawing/2014/main" val="10004"/>
                  </a:ext>
                </a:extLst>
              </a:tr>
              <a:tr h="914400">
                <a:tc gridSpan="2">
                  <a:txBody>
                    <a:bodyPr/>
                    <a:lstStyle/>
                    <a:p>
                      <a:pPr marL="227013" indent="0" algn="ctr" defTabSz="914400" rtl="0" eaLnBrk="1" latinLnBrk="0" hangingPunct="1"/>
                      <a:r>
                        <a:rPr lang="en-US" sz="2800" kern="1200" dirty="0">
                          <a:solidFill>
                            <a:schemeClr val="dk1"/>
                          </a:solidFill>
                          <a:latin typeface="Calibri" panose="020F0502020204030204" pitchFamily="34" charset="0"/>
                          <a:ea typeface="+mn-ea"/>
                          <a:cs typeface="+mn-cs"/>
                        </a:rPr>
                        <a:t>G.B. Hardy, </a:t>
                      </a:r>
                      <a:r>
                        <a:rPr lang="en-US" sz="2800" i="1" kern="1200" dirty="0">
                          <a:solidFill>
                            <a:schemeClr val="dk1"/>
                          </a:solidFill>
                          <a:latin typeface="Calibri" panose="020F0502020204030204" pitchFamily="34" charset="0"/>
                          <a:ea typeface="+mn-ea"/>
                          <a:cs typeface="+mn-cs"/>
                        </a:rPr>
                        <a:t>Countdown</a:t>
                      </a:r>
                      <a:endParaRPr lang="en-US" sz="2800" kern="1200" dirty="0">
                        <a:solidFill>
                          <a:schemeClr val="dk1"/>
                        </a:solidFill>
                        <a:latin typeface="Calibri" panose="020F0502020204030204" pitchFamily="34" charset="0"/>
                        <a:ea typeface="+mn-ea"/>
                        <a:cs typeface="+mn-cs"/>
                      </a:endParaRPr>
                    </a:p>
                  </a:txBody>
                  <a:tcPr anchor="ctr"/>
                </a:tc>
                <a:tc hMerge="1">
                  <a:txBody>
                    <a:bodyPr/>
                    <a:lstStyle/>
                    <a:p>
                      <a:pPr marL="227013" marR="0" indent="0" algn="l" defTabSz="914400" rtl="0" eaLnBrk="1" fontAlgn="auto" latinLnBrk="0" hangingPunct="1">
                        <a:lnSpc>
                          <a:spcPct val="100000"/>
                        </a:lnSpc>
                        <a:spcBef>
                          <a:spcPts val="0"/>
                        </a:spcBef>
                        <a:spcAft>
                          <a:spcPts val="0"/>
                        </a:spcAft>
                        <a:buClrTx/>
                        <a:buSzTx/>
                        <a:buFontTx/>
                        <a:buNone/>
                        <a:tabLst/>
                        <a:defRPr/>
                      </a:pPr>
                      <a:endParaRPr lang="en-US" sz="3600" b="1" kern="1200" dirty="0">
                        <a:solidFill>
                          <a:srgbClr val="0000FF"/>
                        </a:solidFill>
                        <a:latin typeface="Calibri" panose="020F0502020204030204" pitchFamily="34" charset="0"/>
                        <a:ea typeface="+mn-ea"/>
                        <a:cs typeface="+mn-cs"/>
                      </a:endParaRPr>
                    </a:p>
                  </a:txBody>
                  <a:tcPr/>
                </a:tc>
                <a:extLst>
                  <a:ext uri="{0D108BD9-81ED-4DB2-BD59-A6C34878D82A}">
                    <a16:rowId xmlns:a16="http://schemas.microsoft.com/office/drawing/2014/main" val="183498488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609600" y="228600"/>
            <a:ext cx="7924800" cy="914400"/>
          </a:xfrm>
        </p:spPr>
        <p:txBody>
          <a:bodyPr/>
          <a:lstStyle/>
          <a:p>
            <a:pPr algn="ctr" eaLnBrk="1" hangingPunct="1"/>
            <a:r>
              <a:rPr lang="en-US" altLang="en-US" sz="3600" dirty="0">
                <a:effectLst>
                  <a:outerShdw blurRad="38100" dist="38100" dir="2700000" algn="tl">
                    <a:srgbClr val="000000">
                      <a:alpha val="43137"/>
                    </a:srgbClr>
                  </a:outerShdw>
                </a:effectLst>
              </a:rPr>
              <a:t>The Uniqueness of Jesus Christ</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38335"/>
            <a:ext cx="7696200" cy="5414865"/>
          </a:xfrm>
        </p:spPr>
        <p:txBody>
          <a:bodyPr/>
          <a:lstStyle/>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verifiable history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fulfilled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predictive prophecy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unimpeachable morality</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profound teaching</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authentic miracles</a:t>
            </a:r>
          </a:p>
          <a:p>
            <a:pPr marL="514350" indent="-51435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A man of bodily resurrection</a:t>
            </a:r>
          </a:p>
        </p:txBody>
      </p:sp>
      <p:pic>
        <p:nvPicPr>
          <p:cNvPr id="2050" name="Picture 2" descr="Image result for resurrection of jesus">
            <a:extLst>
              <a:ext uri="{FF2B5EF4-FFF2-40B4-BE49-F238E27FC236}">
                <a16:creationId xmlns:a16="http://schemas.microsoft.com/office/drawing/2014/main" id="{5583786B-0326-44DE-A450-BC0FADC103F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29400" y="1600200"/>
            <a:ext cx="2335871" cy="1354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991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j0242485">
            <a:extLst>
              <a:ext uri="{FF2B5EF4-FFF2-40B4-BE49-F238E27FC236}">
                <a16:creationId xmlns:a16="http://schemas.microsoft.com/office/drawing/2014/main" id="{4BFD7C92-7047-4697-88E4-2A0CE6837DE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593850"/>
            <a:ext cx="295910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3">
            <a:extLst>
              <a:ext uri="{FF2B5EF4-FFF2-40B4-BE49-F238E27FC236}">
                <a16:creationId xmlns:a16="http://schemas.microsoft.com/office/drawing/2014/main" id="{D7044742-602A-4F11-9A46-652EBAEE8673}"/>
              </a:ext>
            </a:extLst>
          </p:cNvPr>
          <p:cNvSpPr>
            <a:spLocks noGrp="1" noChangeArrowheads="1"/>
          </p:cNvSpPr>
          <p:nvPr>
            <p:ph type="title"/>
          </p:nvPr>
        </p:nvSpPr>
        <p:spPr>
          <a:xfrm>
            <a:off x="1600200" y="56088"/>
            <a:ext cx="6705600" cy="838200"/>
          </a:xfrm>
        </p:spPr>
        <p:txBody>
          <a:bodyPr/>
          <a:lstStyle/>
          <a:p>
            <a:pPr algn="ctr"/>
            <a:r>
              <a:rPr lang="en-US" altLang="en-US" sz="3600" dirty="0"/>
              <a:t>Seven “I AM” statements in John</a:t>
            </a:r>
          </a:p>
        </p:txBody>
      </p:sp>
      <p:graphicFrame>
        <p:nvGraphicFramePr>
          <p:cNvPr id="16416" name="Group 32">
            <a:extLst>
              <a:ext uri="{FF2B5EF4-FFF2-40B4-BE49-F238E27FC236}">
                <a16:creationId xmlns:a16="http://schemas.microsoft.com/office/drawing/2014/main" id="{3384BFC1-8AD3-4F7F-B581-5F07023DBCF4}"/>
              </a:ext>
            </a:extLst>
          </p:cNvPr>
          <p:cNvGraphicFramePr>
            <a:graphicFrameLocks noGrp="1"/>
          </p:cNvGraphicFramePr>
          <p:nvPr>
            <p:extLst>
              <p:ext uri="{D42A27DB-BD31-4B8C-83A1-F6EECF244321}">
                <p14:modId xmlns:p14="http://schemas.microsoft.com/office/powerpoint/2010/main" val="4280747882"/>
              </p:ext>
            </p:extLst>
          </p:nvPr>
        </p:nvGraphicFramePr>
        <p:xfrm>
          <a:off x="2057400" y="1295400"/>
          <a:ext cx="6096000" cy="5172077"/>
        </p:xfrm>
        <a:graphic>
          <a:graphicData uri="http://schemas.openxmlformats.org/drawingml/2006/table">
            <a:tbl>
              <a:tblPr/>
              <a:tblGrid>
                <a:gridCol w="4572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58505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Bread of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6:35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0"/>
                  </a:ext>
                </a:extLst>
              </a:tr>
              <a:tr h="58343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Light of the world</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8:12</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1"/>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Gate for the sheep</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10:7; cf. v.9</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2"/>
                  </a:ext>
                </a:extLst>
              </a:tr>
              <a:tr h="745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Good Shepherd</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10:11,14</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3"/>
                  </a:ext>
                </a:extLst>
              </a:tr>
              <a:tr h="745056">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Resurrection and the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11:25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I am the Way and the Truth and the Life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a:ln>
                            <a:noFill/>
                          </a:ln>
                          <a:solidFill>
                            <a:schemeClr val="bg2"/>
                          </a:solidFill>
                          <a:effectLst>
                            <a:outerShdw blurRad="38100" dist="38100" dir="2700000" algn="tl">
                              <a:srgbClr val="FFFFFF"/>
                            </a:outerShdw>
                          </a:effectLst>
                          <a:latin typeface="Abadi MT Condensed Light" pitchFamily="34" charset="0"/>
                        </a:rPr>
                        <a:t>14:6</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5"/>
                  </a:ext>
                </a:extLst>
              </a:tr>
              <a:tr h="837824">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I am the true Vine</a:t>
                      </a:r>
                    </a:p>
                  </a:txBody>
                  <a:tcPr marT="46546" marB="4654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FF66"/>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outerShdw blurRad="38100" dist="38100" dir="2700000" algn="tl">
                              <a:srgbClr val="FFFFFF"/>
                            </a:outerShdw>
                          </a:effectLst>
                          <a:latin typeface="Abadi MT Condensed Light" pitchFamily="34" charset="0"/>
                        </a:rPr>
                        <a:t>15:1; cf. v.5</a:t>
                      </a:r>
                    </a:p>
                  </a:txBody>
                  <a:tcPr marT="46546" marB="4654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11:25-27</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said to 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am the resurrection and the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live even if he dies,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everyone who lives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will never die. Do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She said to Him, ‘Yes, Lord;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are the Christ, the Son of God,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even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comes into the world.’”</a:t>
            </a:r>
          </a:p>
        </p:txBody>
      </p:sp>
    </p:spTree>
    <p:extLst>
      <p:ext uri="{BB962C8B-B14F-4D97-AF65-F5344CB8AC3E}">
        <p14:creationId xmlns:p14="http://schemas.microsoft.com/office/powerpoint/2010/main" val="4245214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creationrevolution.com/wp-content/uploads/2012/05/cmi-chart.jpg">
            <a:extLst>
              <a:ext uri="{FF2B5EF4-FFF2-40B4-BE49-F238E27FC236}">
                <a16:creationId xmlns:a16="http://schemas.microsoft.com/office/drawing/2014/main" id="{8A292554-5AAE-4C44-8C95-FECCA702C2B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457200"/>
            <a:ext cx="8850312"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a:extLst>
              <a:ext uri="{FF2B5EF4-FFF2-40B4-BE49-F238E27FC236}">
                <a16:creationId xmlns:a16="http://schemas.microsoft.com/office/drawing/2014/main" id="{140B5C26-A652-4CBD-A2B0-F13F73BBBA6A}"/>
              </a:ext>
            </a:extLst>
          </p:cNvPr>
          <p:cNvSpPr txBox="1">
            <a:spLocks noChangeArrowheads="1"/>
          </p:cNvSpPr>
          <p:nvPr/>
        </p:nvSpPr>
        <p:spPr bwMode="auto">
          <a:xfrm>
            <a:off x="1066800" y="6400800"/>
            <a:ext cx="7010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http://creationrevolution.com/2012/05/should-we-trust-the-bible/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85900" y="228600"/>
            <a:ext cx="6172200" cy="1371600"/>
          </a:xfrm>
        </p:spPr>
        <p:txBody>
          <a:bodyPr/>
          <a:lstStyle/>
          <a:p>
            <a:pPr algn="ctr"/>
            <a:r>
              <a:rPr lang="en-US" sz="3600" dirty="0">
                <a:effectLst>
                  <a:outerShdw blurRad="38100" dist="38100" dir="2700000" algn="tl">
                    <a:srgbClr val="000000">
                      <a:alpha val="43137"/>
                    </a:srgbClr>
                  </a:outerShdw>
                </a:effectLst>
              </a:rPr>
              <a:t>Cornelius Tacitus</a:t>
            </a:r>
            <a:br>
              <a:rPr lang="en-US" sz="3600" dirty="0">
                <a:effectLst>
                  <a:outerShdw blurRad="38100" dist="38100" dir="2700000" algn="tl">
                    <a:srgbClr val="000000">
                      <a:alpha val="43137"/>
                    </a:srgbClr>
                  </a:outerShdw>
                </a:effectLst>
              </a:rPr>
            </a:br>
            <a: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(AD 55‒120)</a:t>
            </a:r>
            <a:br>
              <a:rPr 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rPr>
            </a:br>
            <a:r>
              <a:rPr lang="en-US" sz="2800" i="1" kern="1200" dirty="0">
                <a:solidFill>
                  <a:schemeClr val="tx1"/>
                </a:solidFill>
                <a:effectLst>
                  <a:outerShdw blurRad="38100" dist="38100" dir="2700000" algn="tl">
                    <a:srgbClr val="000000">
                      <a:alpha val="43137"/>
                    </a:srgbClr>
                  </a:outerShdw>
                </a:effectLst>
                <a:ea typeface="+mn-ea"/>
                <a:cs typeface="Calibri" panose="020F0502020204030204" pitchFamily="34" charset="0"/>
              </a:rPr>
              <a:t>Annals XV, 44</a:t>
            </a:r>
            <a:endParaRPr lang="en-US" sz="2400" i="1"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p:cNvSpPr>
            <a:spLocks noGrp="1" noChangeArrowheads="1"/>
          </p:cNvSpPr>
          <p:nvPr>
            <p:ph type="body" idx="1"/>
          </p:nvPr>
        </p:nvSpPr>
        <p:spPr>
          <a:xfrm>
            <a:off x="0" y="1661160"/>
            <a:ext cx="9144000" cy="4663440"/>
          </a:xfrm>
        </p:spPr>
        <p:txBody>
          <a:bodyPr/>
          <a:lstStyle/>
          <a:p>
            <a:pPr marL="0" indent="0" algn="just">
              <a:spcBef>
                <a:spcPts val="0"/>
              </a:spcBef>
              <a:buFontTx/>
              <a:buNone/>
              <a:defRPr/>
            </a:pPr>
            <a:r>
              <a:rPr lang="en-US" sz="3000" dirty="0">
                <a:effectLst>
                  <a:outerShdw blurRad="38100" dist="38100" dir="2700000" algn="tl">
                    <a:srgbClr val="000000">
                      <a:alpha val="43137"/>
                    </a:srgbClr>
                  </a:outerShdw>
                </a:effectLst>
              </a:rPr>
              <a:t>“Consequently, to get rid of the report, Nero fastened the guilt and inflicted the most exquisite tortures on a class hated for their abominations, called </a:t>
            </a:r>
            <a:r>
              <a:rPr lang="en-US" sz="3000" b="1" u="sng" dirty="0">
                <a:solidFill>
                  <a:srgbClr val="FFFFCC"/>
                </a:solidFill>
                <a:effectLst>
                  <a:outerShdw blurRad="38100" dist="38100" dir="2700000" algn="tl">
                    <a:srgbClr val="000000">
                      <a:alpha val="43137"/>
                    </a:srgbClr>
                  </a:outerShdw>
                </a:effectLst>
              </a:rPr>
              <a:t>Christians</a:t>
            </a:r>
            <a:r>
              <a:rPr lang="en-US" sz="3000" dirty="0">
                <a:effectLst>
                  <a:outerShdw blurRad="38100" dist="38100" dir="2700000" algn="tl">
                    <a:srgbClr val="000000">
                      <a:alpha val="43137"/>
                    </a:srgbClr>
                  </a:outerShdw>
                </a:effectLst>
              </a:rPr>
              <a:t> by the populace. </a:t>
            </a:r>
            <a:r>
              <a:rPr lang="en-US" sz="3000" b="1" u="sng" dirty="0">
                <a:solidFill>
                  <a:srgbClr val="FFFFCC"/>
                </a:solidFill>
                <a:effectLst>
                  <a:outerShdw blurRad="38100" dist="38100" dir="2700000" algn="tl">
                    <a:srgbClr val="000000">
                      <a:alpha val="43137"/>
                    </a:srgbClr>
                  </a:outerShdw>
                </a:effectLst>
              </a:rPr>
              <a:t>Christus</a:t>
            </a:r>
            <a:r>
              <a:rPr lang="en-US" sz="3000" dirty="0">
                <a:effectLst>
                  <a:outerShdw blurRad="38100" dist="38100" dir="2700000" algn="tl">
                    <a:srgbClr val="000000">
                      <a:alpha val="43137"/>
                    </a:srgbClr>
                  </a:outerShdw>
                </a:effectLst>
              </a:rPr>
              <a:t>, from whom the name had its origin, suffered the extreme penalty during the reign of Tiberius at the hands of one of our procurators, Pontius Pilatus, and a most mischievous superstition, thus checked for the moment, again broke out not only in Judea, the first source of the evil, but even in Rome, where all things hideous and shameful from every part of the world find their </a:t>
            </a:r>
            <a:r>
              <a:rPr lang="en-US" sz="3000" dirty="0" err="1">
                <a:effectLst>
                  <a:outerShdw blurRad="38100" dist="38100" dir="2700000" algn="tl">
                    <a:srgbClr val="000000">
                      <a:alpha val="43137"/>
                    </a:srgbClr>
                  </a:outerShdw>
                </a:effectLst>
              </a:rPr>
              <a:t>centre</a:t>
            </a:r>
            <a:r>
              <a:rPr lang="en-US" sz="3000" dirty="0">
                <a:effectLst>
                  <a:outerShdw blurRad="38100" dist="38100" dir="2700000" algn="tl">
                    <a:srgbClr val="000000">
                      <a:alpha val="43137"/>
                    </a:srgbClr>
                  </a:outerShdw>
                </a:effectLst>
              </a:rPr>
              <a:t> and become popular.</a:t>
            </a:r>
            <a:r>
              <a:rPr lang="en-US" sz="3000" i="1" dirty="0">
                <a:effectLst>
                  <a:outerShdw blurRad="38100" dist="38100" dir="2700000" algn="tl">
                    <a:srgbClr val="000000">
                      <a:alpha val="43137"/>
                    </a:srgbClr>
                  </a:outerShdw>
                </a:effectLst>
              </a:rPr>
              <a:t>”</a:t>
            </a:r>
          </a:p>
        </p:txBody>
      </p:sp>
      <p:pic>
        <p:nvPicPr>
          <p:cNvPr id="2" name="Picture 2" descr="Image result for cornelius tacitus">
            <a:extLst>
              <a:ext uri="{FF2B5EF4-FFF2-40B4-BE49-F238E27FC236}">
                <a16:creationId xmlns:a16="http://schemas.microsoft.com/office/drawing/2014/main" id="{2137362C-02DA-41FF-A9E0-BABFD591085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 y="65247"/>
            <a:ext cx="884782" cy="130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86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 y="1447800"/>
            <a:ext cx="9067800" cy="4876800"/>
          </a:xfrm>
        </p:spPr>
        <p:txBody>
          <a:bodyPr/>
          <a:lstStyle/>
          <a:p>
            <a:pPr marL="0" indent="0" algn="just">
              <a:buNone/>
            </a:pPr>
            <a:r>
              <a:rPr lang="en-US" sz="2800" dirty="0">
                <a:effectLst>
                  <a:outerShdw blurRad="38100" dist="38100" dir="2700000" algn="tl">
                    <a:srgbClr val="000000">
                      <a:alpha val="43137"/>
                    </a:srgbClr>
                  </a:outerShdw>
                </a:effectLst>
              </a:rPr>
              <a:t>“About this time there lived </a:t>
            </a:r>
            <a:r>
              <a:rPr lang="en-US" sz="2800" b="1" u="sng" dirty="0">
                <a:solidFill>
                  <a:srgbClr val="FFFFCC"/>
                </a:solidFill>
                <a:effectLst>
                  <a:outerShdw blurRad="38100" dist="38100" dir="2700000" algn="tl">
                    <a:srgbClr val="000000">
                      <a:alpha val="43137"/>
                    </a:srgbClr>
                  </a:outerShdw>
                </a:effectLst>
              </a:rPr>
              <a:t>Jesus</a:t>
            </a:r>
            <a:r>
              <a:rPr lang="en-US" sz="2800" dirty="0">
                <a:effectLst>
                  <a:outerShdw blurRad="38100" dist="38100" dir="2700000" algn="tl">
                    <a:srgbClr val="000000">
                      <a:alpha val="43137"/>
                    </a:srgbClr>
                  </a:outerShdw>
                </a:effectLst>
              </a:rPr>
              <a:t>, a wise man, if indeed one ought to call him a man. For he was one who performed surprising deeds and was a teacher of such people as accept the truth gladly. He won over many Jews and many of the Greeks. He was </a:t>
            </a:r>
            <a:r>
              <a:rPr lang="en-US" sz="2800" b="1" u="sng" dirty="0">
                <a:solidFill>
                  <a:srgbClr val="FFFFCC"/>
                </a:solidFill>
                <a:effectLst>
                  <a:outerShdw blurRad="38100" dist="38100" dir="2700000" algn="tl">
                    <a:srgbClr val="000000">
                      <a:alpha val="43137"/>
                    </a:srgbClr>
                  </a:outerShdw>
                </a:effectLst>
              </a:rPr>
              <a:t>the Christ</a:t>
            </a:r>
            <a:r>
              <a:rPr lang="en-US" sz="2800" dirty="0">
                <a:effectLst>
                  <a:outerShdw blurRad="38100" dist="38100" dir="2700000" algn="tl">
                    <a:srgbClr val="000000">
                      <a:alpha val="43137"/>
                    </a:srgbClr>
                  </a:outerShdw>
                </a:effectLst>
              </a:rPr>
              <a:t>. And when, upon the accusation of the principal men among us, Pilate had condemned him to a </a:t>
            </a:r>
            <a:r>
              <a:rPr lang="en-US" sz="2800" b="1" u="sng" dirty="0">
                <a:solidFill>
                  <a:srgbClr val="FFFFCC"/>
                </a:solidFill>
                <a:effectLst>
                  <a:outerShdw blurRad="38100" dist="38100" dir="2700000" algn="tl">
                    <a:srgbClr val="000000">
                      <a:alpha val="43137"/>
                    </a:srgbClr>
                  </a:outerShdw>
                </a:effectLst>
              </a:rPr>
              <a:t>cross</a:t>
            </a:r>
            <a:r>
              <a:rPr lang="en-US" sz="2800" dirty="0">
                <a:effectLst>
                  <a:outerShdw blurRad="38100" dist="38100" dir="2700000" algn="tl">
                    <a:srgbClr val="000000">
                      <a:alpha val="43137"/>
                    </a:srgbClr>
                  </a:outerShdw>
                </a:effectLst>
              </a:rPr>
              <a:t>, those who had first come to love him did not cease. He appeared to them spending a third day restored to life, for the prophets of God had foretold these things and a thousand other marvels about him. And the tribe of the </a:t>
            </a:r>
            <a:r>
              <a:rPr lang="en-US" sz="2800" b="1" u="sng" dirty="0">
                <a:solidFill>
                  <a:srgbClr val="FFFFCC"/>
                </a:solidFill>
                <a:effectLst>
                  <a:outerShdw blurRad="38100" dist="38100" dir="2700000" algn="tl">
                    <a:srgbClr val="000000">
                      <a:alpha val="43137"/>
                    </a:srgbClr>
                  </a:outerShdw>
                </a:effectLst>
              </a:rPr>
              <a:t>Christians</a:t>
            </a:r>
            <a:r>
              <a:rPr lang="en-US" sz="2800" dirty="0">
                <a:effectLst>
                  <a:outerShdw blurRad="38100" dist="38100" dir="2700000" algn="tl">
                    <a:srgbClr val="000000">
                      <a:alpha val="43137"/>
                    </a:srgbClr>
                  </a:outerShdw>
                </a:effectLst>
              </a:rPr>
              <a:t>, so called after him, has still to this day not disappeared.” </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1638300" y="2286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18.3.3</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81BC8BA-30CD-4992-911C-75E74516DA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260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2084394501"/>
              </p:ext>
            </p:extLst>
          </p:nvPr>
        </p:nvGraphicFramePr>
        <p:xfrm>
          <a:off x="457200" y="411480"/>
          <a:ext cx="8229600" cy="603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690753193"/>
                    </a:ext>
                  </a:extLst>
                </a:gridCol>
                <a:gridCol w="4114800">
                  <a:extLst>
                    <a:ext uri="{9D8B030D-6E8A-4147-A177-3AD203B41FA5}">
                      <a16:colId xmlns:a16="http://schemas.microsoft.com/office/drawing/2014/main" val="286287145"/>
                    </a:ext>
                  </a:extLst>
                </a:gridCol>
              </a:tblGrid>
              <a:tr h="914400">
                <a:tc gridSpan="2">
                  <a:txBody>
                    <a:bodyPr/>
                    <a:lstStyle/>
                    <a:p>
                      <a:pPr algn="ctr"/>
                      <a:r>
                        <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Secular Historians Mentioning Christ</a:t>
                      </a:r>
                    </a:p>
                  </a:txBody>
                  <a:tcPr anchor="ctr">
                    <a:solidFill>
                      <a:schemeClr val="bg2"/>
                    </a:solidFill>
                  </a:tcPr>
                </a:tc>
                <a:tc hMerge="1">
                  <a:txBody>
                    <a:bodyPr/>
                    <a:lstStyle/>
                    <a:p>
                      <a:pPr algn="ctr"/>
                      <a:endParaRPr lang="en-US" sz="32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87248160"/>
                  </a:ext>
                </a:extLst>
              </a:tr>
              <a:tr h="640080">
                <a:tc>
                  <a:txBody>
                    <a:bodyPr/>
                    <a:lstStyle/>
                    <a:p>
                      <a:pPr algn="ctr"/>
                      <a:r>
                        <a:rPr lang="en-US" sz="3200" b="1" dirty="0">
                          <a:solidFill>
                            <a:srgbClr val="0000CC"/>
                          </a:solidFill>
                          <a:latin typeface="Calibri" panose="020F0502020204030204" pitchFamily="34" charset="0"/>
                          <a:cs typeface="Calibri" panose="020F0502020204030204" pitchFamily="34" charset="0"/>
                        </a:rPr>
                        <a:t>Secular Historian</a:t>
                      </a:r>
                    </a:p>
                  </a:txBody>
                  <a:tcPr/>
                </a:tc>
                <a:tc>
                  <a:txBody>
                    <a:bodyPr/>
                    <a:lstStyle/>
                    <a:p>
                      <a:pPr algn="ctr"/>
                      <a:r>
                        <a:rPr lang="en-US" sz="3200" b="1" dirty="0">
                          <a:solidFill>
                            <a:srgbClr val="0000CC"/>
                          </a:solidFill>
                          <a:latin typeface="Calibri" panose="020F0502020204030204" pitchFamily="34" charset="0"/>
                          <a:cs typeface="Calibri" panose="020F0502020204030204" pitchFamily="34" charset="0"/>
                        </a:rPr>
                        <a:t>Date</a:t>
                      </a:r>
                    </a:p>
                  </a:txBody>
                  <a:tcPr/>
                </a:tc>
                <a:extLst>
                  <a:ext uri="{0D108BD9-81ED-4DB2-BD59-A6C34878D82A}">
                    <a16:rowId xmlns:a16="http://schemas.microsoft.com/office/drawing/2014/main" val="2169232981"/>
                  </a:ext>
                </a:extLst>
              </a:tr>
              <a:tr h="640080">
                <a:tc>
                  <a:txBody>
                    <a:bodyPr/>
                    <a:lstStyle/>
                    <a:p>
                      <a:pPr marL="114300" indent="0"/>
                      <a:r>
                        <a:rPr lang="en-US" sz="3200" dirty="0">
                          <a:latin typeface="Calibri" panose="020F0502020204030204" pitchFamily="34" charset="0"/>
                          <a:cs typeface="Calibri" panose="020F0502020204030204" pitchFamily="34" charset="0"/>
                        </a:rPr>
                        <a:t>Tacitus</a:t>
                      </a:r>
                    </a:p>
                  </a:txBody>
                  <a:tcPr/>
                </a:tc>
                <a:tc>
                  <a:txBody>
                    <a:bodyPr/>
                    <a:lstStyle/>
                    <a:p>
                      <a:pPr algn="ctr"/>
                      <a:r>
                        <a:rPr lang="en-US" sz="3200" dirty="0">
                          <a:latin typeface="Calibri" panose="020F0502020204030204" pitchFamily="34" charset="0"/>
                          <a:cs typeface="Calibri" panose="020F0502020204030204" pitchFamily="34" charset="0"/>
                        </a:rPr>
                        <a:t>AD 55‒120</a:t>
                      </a:r>
                    </a:p>
                  </a:txBody>
                  <a:tcPr/>
                </a:tc>
                <a:extLst>
                  <a:ext uri="{0D108BD9-81ED-4DB2-BD59-A6C34878D82A}">
                    <a16:rowId xmlns:a16="http://schemas.microsoft.com/office/drawing/2014/main" val="777567912"/>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Lucian</a:t>
                      </a:r>
                    </a:p>
                  </a:txBody>
                  <a:tcPr/>
                </a:tc>
                <a:tc>
                  <a:txBody>
                    <a:bodyPr/>
                    <a:lstStyle/>
                    <a:p>
                      <a:pPr algn="ctr"/>
                      <a:r>
                        <a:rPr lang="en-US" sz="3200" dirty="0">
                          <a:latin typeface="Calibri" panose="020F0502020204030204" pitchFamily="34" charset="0"/>
                          <a:cs typeface="Calibri" panose="020F0502020204030204" pitchFamily="34" charset="0"/>
                        </a:rPr>
                        <a:t>AD Second Century</a:t>
                      </a:r>
                    </a:p>
                  </a:txBody>
                  <a:tcPr/>
                </a:tc>
                <a:extLst>
                  <a:ext uri="{0D108BD9-81ED-4DB2-BD59-A6C34878D82A}">
                    <a16:rowId xmlns:a16="http://schemas.microsoft.com/office/drawing/2014/main" val="2088523037"/>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Suetonius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libri" panose="020F0502020204030204" pitchFamily="34" charset="0"/>
                          <a:cs typeface="Calibri" panose="020F0502020204030204" pitchFamily="34" charset="0"/>
                        </a:rPr>
                        <a:t>AD 69‒122</a:t>
                      </a:r>
                    </a:p>
                  </a:txBody>
                  <a:tcPr/>
                </a:tc>
                <a:extLst>
                  <a:ext uri="{0D108BD9-81ED-4DB2-BD59-A6C34878D82A}">
                    <a16:rowId xmlns:a16="http://schemas.microsoft.com/office/drawing/2014/main" val="3167288718"/>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Pliny the Younger</a:t>
                      </a:r>
                    </a:p>
                  </a:txBody>
                  <a:tcPr/>
                </a:tc>
                <a:tc>
                  <a:txBody>
                    <a:bodyPr/>
                    <a:lstStyle/>
                    <a:p>
                      <a:pPr algn="ctr"/>
                      <a:r>
                        <a:rPr lang="en-US" sz="3200" dirty="0">
                          <a:latin typeface="Calibri" panose="020F0502020204030204" pitchFamily="34" charset="0"/>
                          <a:cs typeface="Calibri" panose="020F0502020204030204" pitchFamily="34" charset="0"/>
                        </a:rPr>
                        <a:t>AD 112</a:t>
                      </a:r>
                    </a:p>
                  </a:txBody>
                  <a:tcPr/>
                </a:tc>
                <a:extLst>
                  <a:ext uri="{0D108BD9-81ED-4DB2-BD59-A6C34878D82A}">
                    <a16:rowId xmlns:a16="http://schemas.microsoft.com/office/drawing/2014/main" val="1287159523"/>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Thallus</a:t>
                      </a:r>
                    </a:p>
                  </a:txBody>
                  <a:tcPr/>
                </a:tc>
                <a:tc>
                  <a:txBody>
                    <a:bodyPr/>
                    <a:lstStyle/>
                    <a:p>
                      <a:pPr algn="ctr"/>
                      <a:r>
                        <a:rPr lang="en-US" sz="3200" dirty="0">
                          <a:latin typeface="Calibri" panose="020F0502020204030204" pitchFamily="34" charset="0"/>
                          <a:cs typeface="Calibri" panose="020F0502020204030204" pitchFamily="34" charset="0"/>
                        </a:rPr>
                        <a:t>AD 52</a:t>
                      </a:r>
                    </a:p>
                  </a:txBody>
                  <a:tcPr/>
                </a:tc>
                <a:extLst>
                  <a:ext uri="{0D108BD9-81ED-4DB2-BD59-A6C34878D82A}">
                    <a16:rowId xmlns:a16="http://schemas.microsoft.com/office/drawing/2014/main" val="1793763941"/>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Mar Bar Serapion</a:t>
                      </a:r>
                    </a:p>
                  </a:txBody>
                  <a:tcPr/>
                </a:tc>
                <a:tc>
                  <a:txBody>
                    <a:bodyPr/>
                    <a:lstStyle/>
                    <a:p>
                      <a:pPr algn="ctr"/>
                      <a:r>
                        <a:rPr lang="en-US" sz="3200" dirty="0">
                          <a:latin typeface="Calibri" panose="020F0502020204030204" pitchFamily="34" charset="0"/>
                          <a:cs typeface="Calibri" panose="020F0502020204030204" pitchFamily="34" charset="0"/>
                        </a:rPr>
                        <a:t>AD 70</a:t>
                      </a:r>
                    </a:p>
                  </a:txBody>
                  <a:tcPr/>
                </a:tc>
                <a:extLst>
                  <a:ext uri="{0D108BD9-81ED-4DB2-BD59-A6C34878D82A}">
                    <a16:rowId xmlns:a16="http://schemas.microsoft.com/office/drawing/2014/main" val="1155274770"/>
                  </a:ext>
                </a:extLst>
              </a:tr>
              <a:tr h="640080">
                <a:tc>
                  <a:txBody>
                    <a:bodyPr/>
                    <a:lstStyle/>
                    <a:p>
                      <a:pPr marL="114300" indent="0" algn="l" defTabSz="914400" rtl="0" eaLnBrk="1" latinLnBrk="0" hangingPunct="1"/>
                      <a:r>
                        <a:rPr lang="en-US" sz="3200" kern="1200" dirty="0">
                          <a:solidFill>
                            <a:schemeClr val="dk1"/>
                          </a:solidFill>
                          <a:latin typeface="Calibri" panose="020F0502020204030204" pitchFamily="34" charset="0"/>
                          <a:ea typeface="+mn-ea"/>
                          <a:cs typeface="Calibri" panose="020F0502020204030204" pitchFamily="34" charset="0"/>
                        </a:rPr>
                        <a:t>Josephus</a:t>
                      </a:r>
                    </a:p>
                  </a:txBody>
                  <a:tcPr/>
                </a:tc>
                <a:tc>
                  <a:txBody>
                    <a:bodyPr/>
                    <a:lstStyle/>
                    <a:p>
                      <a:pPr algn="ctr"/>
                      <a:r>
                        <a:rPr lang="en-US" sz="3200" dirty="0">
                          <a:latin typeface="Calibri" panose="020F0502020204030204" pitchFamily="34" charset="0"/>
                          <a:cs typeface="Calibri" panose="020F0502020204030204" pitchFamily="34" charset="0"/>
                        </a:rPr>
                        <a:t>AD 78</a:t>
                      </a:r>
                    </a:p>
                  </a:txBody>
                  <a:tcPr/>
                </a:tc>
                <a:extLst>
                  <a:ext uri="{0D108BD9-81ED-4DB2-BD59-A6C34878D82A}">
                    <a16:rowId xmlns:a16="http://schemas.microsoft.com/office/drawing/2014/main" val="2247260303"/>
                  </a:ext>
                </a:extLst>
              </a:tr>
            </a:tbl>
          </a:graphicData>
        </a:graphic>
      </p:graphicFrame>
    </p:spTree>
    <p:extLst>
      <p:ext uri="{BB962C8B-B14F-4D97-AF65-F5344CB8AC3E}">
        <p14:creationId xmlns:p14="http://schemas.microsoft.com/office/powerpoint/2010/main" val="2412730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22142</TotalTime>
  <Words>2906</Words>
  <Application>Microsoft Office PowerPoint</Application>
  <PresentationFormat>On-screen Show (4:3)</PresentationFormat>
  <Paragraphs>288</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Abadi MT Condensed Light</vt:lpstr>
      <vt:lpstr>Calibri</vt:lpstr>
      <vt:lpstr>Times New Roman</vt:lpstr>
      <vt:lpstr>Wingdings</vt:lpstr>
      <vt:lpstr>Azure</vt:lpstr>
      <vt:lpstr>PowerPoint Presentation</vt:lpstr>
      <vt:lpstr>PowerPoint Presentation</vt:lpstr>
      <vt:lpstr>The Uniqueness of Jesus Christ</vt:lpstr>
      <vt:lpstr>The Uniqueness of Jesus Christ</vt:lpstr>
      <vt:lpstr>Christopher Hitchens  (AD 1949‒2011)</vt:lpstr>
      <vt:lpstr>PowerPoint Presentation</vt:lpstr>
      <vt:lpstr>Cornelius Tacitus (AD 55‒120) Annals XV, 44</vt:lpstr>
      <vt:lpstr>PowerPoint Presentation</vt:lpstr>
      <vt:lpstr>PowerPoint Presentation</vt:lpstr>
      <vt:lpstr>The Uniqueness of Jesus Christ</vt:lpstr>
      <vt:lpstr>PowerPoint Presentation</vt:lpstr>
      <vt:lpstr>PowerPoint Presentation</vt:lpstr>
      <vt:lpstr>PowerPoint Presentation</vt:lpstr>
      <vt:lpstr>PowerPoint Presentation</vt:lpstr>
      <vt:lpstr>PowerPoint Presentation</vt:lpstr>
      <vt:lpstr>The Uniqueness of Jesus Christ</vt:lpstr>
      <vt:lpstr>PowerPoint Presentation</vt:lpstr>
      <vt:lpstr>PowerPoint Presentation</vt:lpstr>
      <vt:lpstr>Tertullian Prescription Against Heretics, 36</vt:lpstr>
      <vt:lpstr>PowerPoint Presentation</vt:lpstr>
      <vt:lpstr>PowerPoint Presentation</vt:lpstr>
      <vt:lpstr>PowerPoint Presentation</vt:lpstr>
      <vt:lpstr>PowerPoint Presentation</vt:lpstr>
      <vt:lpstr>The Uniqueness of Jesus Christ</vt:lpstr>
      <vt:lpstr>Cornelius Tacitus (AD 55‒120) Annals XV, 44</vt:lpstr>
      <vt:lpstr>PowerPoint Presentation</vt:lpstr>
      <vt:lpstr>PowerPoint Presentation</vt:lpstr>
      <vt:lpstr>The Uniqueness of Jesus Christ</vt:lpstr>
      <vt:lpstr>The Incomparable Christ Anonymous</vt:lpstr>
      <vt:lpstr>PowerPoint Presentation</vt:lpstr>
      <vt:lpstr>PowerPoint Presentation</vt:lpstr>
      <vt:lpstr>PowerPoint Presentation</vt:lpstr>
      <vt:lpstr>The Uniqueness of Jesus Christ</vt:lpstr>
      <vt:lpstr>PowerPoint Presentation</vt:lpstr>
      <vt:lpstr>PowerPoint Presentation</vt:lpstr>
      <vt:lpstr>PowerPoint Presentation</vt:lpstr>
      <vt:lpstr>PowerPoint Presentation</vt:lpstr>
      <vt:lpstr>PowerPoint Presentation</vt:lpstr>
      <vt:lpstr>“SEVEN SIGNS” in Gospel of John</vt:lpstr>
      <vt:lpstr>PowerPoint Presentation</vt:lpstr>
      <vt:lpstr>PowerPoint Presentation</vt:lpstr>
      <vt:lpstr>PowerPoint Presentation</vt:lpstr>
      <vt:lpstr>The Uniqueness of Jesus Christ</vt:lpstr>
      <vt:lpstr>PowerPoint Presentation</vt:lpstr>
      <vt:lpstr>Naturalistic Theories </vt:lpstr>
      <vt:lpstr>Naturalistic Theories </vt:lpstr>
      <vt:lpstr>Naturalistic Theories </vt:lpstr>
      <vt:lpstr>2. Theft Theories </vt:lpstr>
      <vt:lpstr>2. Theft Theories </vt:lpstr>
      <vt:lpstr>2. Theft Theories </vt:lpstr>
      <vt:lpstr>2. Theft Theories </vt:lpstr>
      <vt:lpstr>Naturalistic Theories </vt:lpstr>
      <vt:lpstr>Naturalistic Theories </vt:lpstr>
      <vt:lpstr>PowerPoint Presentation</vt:lpstr>
      <vt:lpstr>Conclusion</vt:lpstr>
      <vt:lpstr>The Uniqueness of Jesus Christ</vt:lpstr>
      <vt:lpstr>Seven “I AM” statements in John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16-Revelation-6v9-17</dc:title>
  <dc:subject>Revelation</dc:subject>
  <dc:creator>A. Woods</dc:creator>
  <dc:description>Modified by Jim McGowan</dc:description>
  <cp:lastModifiedBy>Jim McGowan</cp:lastModifiedBy>
  <cp:revision>2401</cp:revision>
  <cp:lastPrinted>2019-01-24T17:00:53Z</cp:lastPrinted>
  <dcterms:created xsi:type="dcterms:W3CDTF">2009-03-17T12:21:13Z</dcterms:created>
  <dcterms:modified xsi:type="dcterms:W3CDTF">2020-04-11T20:56:07Z</dcterms:modified>
</cp:coreProperties>
</file>