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1"/>
  </p:notesMasterIdLst>
  <p:handoutMasterIdLst>
    <p:handoutMasterId r:id="rId92"/>
  </p:handoutMasterIdLst>
  <p:sldIdLst>
    <p:sldId id="1195" r:id="rId2"/>
    <p:sldId id="1139" r:id="rId3"/>
    <p:sldId id="4879" r:id="rId4"/>
    <p:sldId id="4880" r:id="rId5"/>
    <p:sldId id="6326" r:id="rId6"/>
    <p:sldId id="6291" r:id="rId7"/>
    <p:sldId id="6311" r:id="rId8"/>
    <p:sldId id="6302" r:id="rId9"/>
    <p:sldId id="6327" r:id="rId10"/>
    <p:sldId id="6402" r:id="rId11"/>
    <p:sldId id="6403" r:id="rId12"/>
    <p:sldId id="6400" r:id="rId13"/>
    <p:sldId id="6404" r:id="rId14"/>
    <p:sldId id="6405" r:id="rId15"/>
    <p:sldId id="6304" r:id="rId16"/>
    <p:sldId id="6406" r:id="rId17"/>
    <p:sldId id="1152" r:id="rId18"/>
    <p:sldId id="1235" r:id="rId19"/>
    <p:sldId id="6305" r:id="rId20"/>
    <p:sldId id="6315" r:id="rId21"/>
    <p:sldId id="6407" r:id="rId22"/>
    <p:sldId id="1154" r:id="rId23"/>
    <p:sldId id="3379" r:id="rId24"/>
    <p:sldId id="6306" r:id="rId25"/>
    <p:sldId id="6313" r:id="rId26"/>
    <p:sldId id="6316" r:id="rId27"/>
    <p:sldId id="6317" r:id="rId28"/>
    <p:sldId id="1236" r:id="rId29"/>
    <p:sldId id="3089" r:id="rId30"/>
    <p:sldId id="4808" r:id="rId31"/>
    <p:sldId id="3013" r:id="rId32"/>
    <p:sldId id="1237" r:id="rId33"/>
    <p:sldId id="6318" r:id="rId34"/>
    <p:sldId id="4788" r:id="rId35"/>
    <p:sldId id="1238" r:id="rId36"/>
    <p:sldId id="2895" r:id="rId37"/>
    <p:sldId id="1239" r:id="rId38"/>
    <p:sldId id="6319" r:id="rId39"/>
    <p:sldId id="411" r:id="rId40"/>
    <p:sldId id="6409" r:id="rId41"/>
    <p:sldId id="3058" r:id="rId42"/>
    <p:sldId id="2889" r:id="rId43"/>
    <p:sldId id="3037" r:id="rId44"/>
    <p:sldId id="3038" r:id="rId45"/>
    <p:sldId id="350" r:id="rId46"/>
    <p:sldId id="566" r:id="rId47"/>
    <p:sldId id="570" r:id="rId48"/>
    <p:sldId id="572" r:id="rId49"/>
    <p:sldId id="6300" r:id="rId50"/>
    <p:sldId id="6410" r:id="rId51"/>
    <p:sldId id="1240" r:id="rId52"/>
    <p:sldId id="6320" r:id="rId53"/>
    <p:sldId id="6292" r:id="rId54"/>
    <p:sldId id="6293" r:id="rId55"/>
    <p:sldId id="6307" r:id="rId56"/>
    <p:sldId id="1158" r:id="rId57"/>
    <p:sldId id="4890" r:id="rId58"/>
    <p:sldId id="6296" r:id="rId59"/>
    <p:sldId id="6314" r:id="rId60"/>
    <p:sldId id="1244" r:id="rId61"/>
    <p:sldId id="6411" r:id="rId62"/>
    <p:sldId id="4675" r:id="rId63"/>
    <p:sldId id="6297" r:id="rId64"/>
    <p:sldId id="3649" r:id="rId65"/>
    <p:sldId id="4919" r:id="rId66"/>
    <p:sldId id="5867" r:id="rId67"/>
    <p:sldId id="1262" r:id="rId68"/>
    <p:sldId id="6412" r:id="rId69"/>
    <p:sldId id="6308" r:id="rId70"/>
    <p:sldId id="6298" r:id="rId71"/>
    <p:sldId id="1160" r:id="rId72"/>
    <p:sldId id="6418" r:id="rId73"/>
    <p:sldId id="6325" r:id="rId74"/>
    <p:sldId id="6419" r:id="rId75"/>
    <p:sldId id="1161" r:id="rId76"/>
    <p:sldId id="368" r:id="rId77"/>
    <p:sldId id="369" r:id="rId78"/>
    <p:sldId id="6421" r:id="rId79"/>
    <p:sldId id="1162" r:id="rId80"/>
    <p:sldId id="906" r:id="rId81"/>
    <p:sldId id="6422" r:id="rId82"/>
    <p:sldId id="1260" r:id="rId83"/>
    <p:sldId id="1335" r:id="rId84"/>
    <p:sldId id="1329" r:id="rId85"/>
    <p:sldId id="3881" r:id="rId86"/>
    <p:sldId id="6321" r:id="rId87"/>
    <p:sldId id="6322" r:id="rId88"/>
    <p:sldId id="6289" r:id="rId89"/>
    <p:sldId id="6309" r:id="rId9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99"/>
    <a:srgbClr val="000066"/>
    <a:srgbClr val="0000CC"/>
    <a:srgbClr val="FFFF00"/>
    <a:srgbClr val="0000FF"/>
    <a:srgbClr val="DDDDDD"/>
    <a:srgbClr val="FFFF99"/>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65362" autoAdjust="0"/>
  </p:normalViewPr>
  <p:slideViewPr>
    <p:cSldViewPr>
      <p:cViewPr varScale="1">
        <p:scale>
          <a:sx n="62" d="100"/>
          <a:sy n="62" d="100"/>
        </p:scale>
        <p:origin x="13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3928"/>
    </p:cViewPr>
  </p:sorterViewPr>
  <p:notesViewPr>
    <p:cSldViewPr>
      <p:cViewPr varScale="1">
        <p:scale>
          <a:sx n="82" d="100"/>
          <a:sy n="82" d="100"/>
        </p:scale>
        <p:origin x="339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r>
              <a:rPr lang="en-US" sz="14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vl1pPr>
          </a:lstStyle>
          <a:p>
            <a:pPr>
              <a:defRPr/>
            </a:pPr>
            <a:fld id="{A4A8FCA6-9890-49B0-874F-FDC08B0FBA13}" type="slidenum">
              <a:rPr lang="en-US" altLang="en-US"/>
              <a:pPr>
                <a:defRPr/>
              </a:pPr>
              <a:t>‹#›</a:t>
            </a:fld>
            <a:endParaRPr lang="en-US" altLang="en-US" dirty="0"/>
          </a:p>
        </p:txBody>
      </p:sp>
      <p:sp>
        <p:nvSpPr>
          <p:cNvPr id="6" name="Header Placeholder 1">
            <a:extLst>
              <a:ext uri="{FF2B5EF4-FFF2-40B4-BE49-F238E27FC236}">
                <a16:creationId xmlns:a16="http://schemas.microsoft.com/office/drawing/2014/main" id="{34232707-EAE9-4A77-B50E-9C7C24D76844}"/>
              </a:ext>
            </a:extLst>
          </p:cNvPr>
          <p:cNvSpPr>
            <a:spLocks noGrp="1"/>
          </p:cNvSpPr>
          <p:nvPr>
            <p:ph type="hdr" sz="quarter"/>
          </p:nvPr>
        </p:nvSpPr>
        <p:spPr>
          <a:xfrm>
            <a:off x="1828800" y="166688"/>
            <a:ext cx="3381375" cy="504825"/>
          </a:xfrm>
          <a:prstGeom prst="rect">
            <a:avLst/>
          </a:prstGeom>
        </p:spPr>
        <p:txBody>
          <a:bodyPr vert="horz" lIns="102166" tIns="51083" rIns="102166" bIns="51083" rtlCol="0"/>
          <a:lstStyle>
            <a:lvl1pPr algn="ctr">
              <a:defRPr sz="1400" dirty="0">
                <a:latin typeface="Calibri" panose="020F0502020204030204" pitchFamily="34" charset="0"/>
                <a:cs typeface="Calibri" panose="020F0502020204030204" pitchFamily="34" charset="0"/>
              </a:defRPr>
            </a:lvl1pPr>
          </a:lstStyle>
          <a:p>
            <a:pPr>
              <a:defRPr/>
            </a:pPr>
            <a:r>
              <a:rPr lang="en-US" dirty="0"/>
              <a:t>Dr. Andy Woods – The Rapture 002</a:t>
            </a:r>
          </a:p>
          <a:p>
            <a:pPr>
              <a:defRPr/>
            </a:pPr>
            <a:r>
              <a:rPr lang="en-US" dirty="0"/>
              <a:t>04-12-2020</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p>
        </p:txBody>
      </p:sp>
      <p:sp>
        <p:nvSpPr>
          <p:cNvPr id="3" name="Date Placeholder 2"/>
          <p:cNvSpPr>
            <a:spLocks noGrp="1"/>
          </p:cNvSpPr>
          <p:nvPr>
            <p:ph type="dt" idx="1"/>
          </p:nvPr>
        </p:nvSpPr>
        <p:spPr bwMode="auto">
          <a:xfrm>
            <a:off x="3970338" y="0"/>
            <a:ext cx="3038475"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BDAE9EEE-7F39-444E-BD01-7F4D2E16F312}" type="datetimeFigureOut">
              <a:rPr lang="en-US"/>
              <a:pPr>
                <a:defRPr/>
              </a:pPr>
              <a:t>4/11/2020</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701675" y="4416425"/>
            <a:ext cx="5607050"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970338" y="8831263"/>
            <a:ext cx="3038475"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eaLnBrk="1" hangingPunct="1">
              <a:defRPr sz="1300" smtClean="0"/>
            </a:lvl1pPr>
          </a:lstStyle>
          <a:p>
            <a:pPr>
              <a:defRPr/>
            </a:pPr>
            <a:fld id="{D26013F0-7342-4EF8-A40D-9B82DE27581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a:t>
            </a:fld>
            <a:endParaRPr lang="en-US" altLang="en-US" dirty="0"/>
          </a:p>
        </p:txBody>
      </p:sp>
    </p:spTree>
    <p:extLst>
      <p:ext uri="{BB962C8B-B14F-4D97-AF65-F5344CB8AC3E}">
        <p14:creationId xmlns:p14="http://schemas.microsoft.com/office/powerpoint/2010/main" val="270185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140228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6C66F440-5D10-45D9-8CEF-05FCBC835039}" type="slidenum">
              <a:rPr lang="en-US" altLang="en-US"/>
              <a:pPr>
                <a:defRPr/>
              </a:pPr>
              <a:t>‹#›</a:t>
            </a:fld>
            <a:endParaRPr lang="en-US" altLang="en-US" dirty="0"/>
          </a:p>
        </p:txBody>
      </p:sp>
    </p:spTree>
    <p:extLst>
      <p:ext uri="{BB962C8B-B14F-4D97-AF65-F5344CB8AC3E}">
        <p14:creationId xmlns:p14="http://schemas.microsoft.com/office/powerpoint/2010/main" val="1803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dirty="0"/>
          </a:p>
        </p:txBody>
      </p:sp>
    </p:spTree>
    <p:extLst>
      <p:ext uri="{BB962C8B-B14F-4D97-AF65-F5344CB8AC3E}">
        <p14:creationId xmlns:p14="http://schemas.microsoft.com/office/powerpoint/2010/main" val="153638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817676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655015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4/11/2020</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61773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690868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2759243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11782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51877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38066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340698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145703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3228815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359945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208515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sz="2400" dirty="0"/>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a:defRPr/>
            </a:pPr>
            <a:fld id="{C4A4C625-B035-4C4C-AE0B-B24BC1266BA7}" type="slidenum">
              <a:rPr lang="en-US" altLang="en-US"/>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105" r:id="rId1"/>
    <p:sldLayoutId id="2147488106" r:id="rId2"/>
    <p:sldLayoutId id="2147488107" r:id="rId3"/>
    <p:sldLayoutId id="2147488108" r:id="rId4"/>
    <p:sldLayoutId id="2147488109" r:id="rId5"/>
    <p:sldLayoutId id="2147488110" r:id="rId6"/>
    <p:sldLayoutId id="2147488111" r:id="rId7"/>
    <p:sldLayoutId id="2147488112" r:id="rId8"/>
    <p:sldLayoutId id="2147488113" r:id="rId9"/>
    <p:sldLayoutId id="2147488114" r:id="rId10"/>
    <p:sldLayoutId id="2147488115" r:id="rId11"/>
    <p:sldLayoutId id="2147488117" r:id="rId12"/>
    <p:sldLayoutId id="2147488118" r:id="rId13"/>
    <p:sldLayoutId id="2147488120" r:id="rId14"/>
    <p:sldLayoutId id="2147488121" r:id="rId15"/>
    <p:sldLayoutId id="2147488122" r:id="rId16"/>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logos.com/arno-gaebelein" TargetMode="Externa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A5AFDB22-FF75-43D7-A58B-2E46030B1EA3}"/>
              </a:ext>
            </a:extLst>
          </p:cNvPr>
          <p:cNvSpPr txBox="1">
            <a:spLocks/>
          </p:cNvSpPr>
          <p:nvPr/>
        </p:nvSpPr>
        <p:spPr bwMode="auto">
          <a:xfrm>
            <a:off x="2286000" y="5486401"/>
            <a:ext cx="4572000" cy="1238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pPr>
            <a:r>
              <a:rPr lang="en-US" altLang="en-US" sz="28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Andy Woods</a:t>
            </a:r>
          </a:p>
          <a:p>
            <a:pPr marL="0" indent="0" algn="ctr" eaLnBrk="1" hangingPunct="1">
              <a:spcBef>
                <a:spcPts val="0"/>
              </a:spcBef>
              <a:buNone/>
            </a:pPr>
            <a:r>
              <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Senior Pastor – Sugar Land Bible Church</a:t>
            </a:r>
          </a:p>
          <a:p>
            <a:pPr marL="0" indent="0" algn="ctr" eaLnBrk="1" hangingPunct="1">
              <a:spcBef>
                <a:spcPts val="0"/>
              </a:spcBef>
              <a:buNone/>
            </a:pPr>
            <a:r>
              <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President – Chafer Theological Seminary</a:t>
            </a:r>
            <a:r>
              <a:rPr lang="en-US" alt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7" name="Picture 3">
            <a:extLst>
              <a:ext uri="{FF2B5EF4-FFF2-40B4-BE49-F238E27FC236}">
                <a16:creationId xmlns:a16="http://schemas.microsoft.com/office/drawing/2014/main" id="{B690AB9D-79D1-44A7-A0C4-82EF2705252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1" y="5333999"/>
            <a:ext cx="983455" cy="13716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2A1EA18-612E-46A9-8CFD-0BE72652170B}"/>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chemeClr val="tx2"/>
                </a:solidFill>
                <a:latin typeface="Calibri" panose="020F0502020204030204" pitchFamily="34" charset="0"/>
                <a:cs typeface="Calibri" panose="020F0502020204030204" pitchFamily="34" charset="0"/>
              </a:rPr>
              <a:t>THE RAPTURE</a:t>
            </a:r>
          </a:p>
          <a:p>
            <a:pPr algn="ctr"/>
            <a:r>
              <a:rPr lang="en-US" sz="3600" dirty="0">
                <a:latin typeface="Calibri" panose="020F0502020204030204" pitchFamily="34" charset="0"/>
                <a:cs typeface="Calibri" panose="020F0502020204030204" pitchFamily="34" charset="0"/>
              </a:rPr>
              <a:t>What and When? – Part 1</a:t>
            </a:r>
          </a:p>
        </p:txBody>
      </p:sp>
      <p:pic>
        <p:nvPicPr>
          <p:cNvPr id="2" name="Picture 1">
            <a:extLst>
              <a:ext uri="{FF2B5EF4-FFF2-40B4-BE49-F238E27FC236}">
                <a16:creationId xmlns:a16="http://schemas.microsoft.com/office/drawing/2014/main" id="{EC92E7F7-F2B6-4F6D-9B6D-FD729A870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546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a:t>
            </a:r>
            <a:r>
              <a:rPr lang="en-US" altLang="en-US" sz="3600" dirty="0">
                <a:effectLst>
                  <a:outerShdw blurRad="38100" dist="38100" dir="2700000" algn="tl">
                    <a:srgbClr val="000000">
                      <a:alpha val="43137"/>
                    </a:srgbClr>
                  </a:outerShdw>
                </a:effectLst>
              </a:rPr>
              <a: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15:50-52)</a:t>
            </a:r>
          </a:p>
        </p:txBody>
      </p:sp>
      <p:sp>
        <p:nvSpPr>
          <p:cNvPr id="12291" name="Rectangle 3"/>
          <p:cNvSpPr>
            <a:spLocks noGrp="1" noChangeArrowheads="1"/>
          </p:cNvSpPr>
          <p:nvPr>
            <p:ph idx="1"/>
          </p:nvPr>
        </p:nvSpPr>
        <p:spPr>
          <a:xfrm>
            <a:off x="177006" y="1600202"/>
            <a:ext cx="8789988" cy="4460875"/>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importance (1 Cor 15:50, 53-54)</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living believers (1 Cor 15:51)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deceased believers (1 Cor 15:52)</a:t>
            </a:r>
          </a:p>
        </p:txBody>
      </p:sp>
      <p:pic>
        <p:nvPicPr>
          <p:cNvPr id="6" name="Picture 2">
            <a:extLst>
              <a:ext uri="{FF2B5EF4-FFF2-40B4-BE49-F238E27FC236}">
                <a16:creationId xmlns:a16="http://schemas.microsoft.com/office/drawing/2014/main" id="{D8EA0FF3-03F8-4215-9745-27C1E69EF7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4800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whole creation groans </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pains of childbirth together until now.</a:t>
            </a:r>
            <a:r>
              <a:rPr lang="en-US" sz="2700" b="1" baseline="30000" dirty="0">
                <a:latin typeface="Calibri" panose="020F0502020204030204" pitchFamily="34" charset="0"/>
                <a:cs typeface="Calibri" panose="020F0502020204030204" pitchFamily="34" charset="0"/>
              </a:rPr>
              <a:t> </a:t>
            </a: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2700" b="1" baseline="30000" dirty="0">
                <a:latin typeface="Calibri" panose="020F0502020204030204" pitchFamily="34" charset="0"/>
                <a:cs typeface="Calibri" panose="020F0502020204030204" pitchFamily="34" charset="0"/>
              </a:rPr>
              <a:t> </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27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 within ourselves, waiting eagerly for our adoption as sons, the redemption of our body</a:t>
            </a:r>
            <a:r>
              <a:rPr lang="en-US" sz="27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0538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40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a:t>
            </a:r>
            <a:r>
              <a:rPr lang="en-US" altLang="en-US" sz="3600" dirty="0">
                <a:effectLst>
                  <a:outerShdw blurRad="38100" dist="38100" dir="2700000" algn="tl">
                    <a:srgbClr val="000000">
                      <a:alpha val="43137"/>
                    </a:srgbClr>
                  </a:outerShdw>
                </a:effectLst>
              </a:rPr>
              <a:t>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15:50-52)</a:t>
            </a:r>
          </a:p>
        </p:txBody>
      </p:sp>
      <p:sp>
        <p:nvSpPr>
          <p:cNvPr id="12291" name="Rectangle 3"/>
          <p:cNvSpPr>
            <a:spLocks noGrp="1" noChangeArrowheads="1"/>
          </p:cNvSpPr>
          <p:nvPr>
            <p:ph idx="1"/>
          </p:nvPr>
        </p:nvSpPr>
        <p:spPr>
          <a:xfrm>
            <a:off x="177006" y="1600202"/>
            <a:ext cx="8789988" cy="4460875"/>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importance (1 Cor 15:50, 53-54)</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living believers (1 Cor 15:51)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of deceased believers (1 Cor 15:52)</a:t>
            </a:r>
          </a:p>
        </p:txBody>
      </p:sp>
      <p:pic>
        <p:nvPicPr>
          <p:cNvPr id="6" name="Picture 2">
            <a:extLst>
              <a:ext uri="{FF2B5EF4-FFF2-40B4-BE49-F238E27FC236}">
                <a16:creationId xmlns:a16="http://schemas.microsoft.com/office/drawing/2014/main" id="{D8EA0FF3-03F8-4215-9745-27C1E69EF7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48006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56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387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954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15:54-56)</a:t>
            </a:r>
          </a:p>
        </p:txBody>
      </p:sp>
      <p:sp>
        <p:nvSpPr>
          <p:cNvPr id="13315" name="Rectangle 3"/>
          <p:cNvSpPr>
            <a:spLocks noGrp="1" noChangeArrowheads="1"/>
          </p:cNvSpPr>
          <p:nvPr>
            <p:ph type="body" sz="half" idx="1"/>
          </p:nvPr>
        </p:nvSpPr>
        <p:spPr>
          <a:xfrm>
            <a:off x="228600" y="1600200"/>
            <a:ext cx="5715000" cy="4953000"/>
          </a:xfrm>
        </p:spPr>
        <p:txBody>
          <a:bodyPr/>
          <a:lstStyle/>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Enoch (Gen 5)</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Elijah (2 Kings 2)</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(Acts 1:11; Rev 12:5)</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(Acts 8:39)                                 </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(2 Cor 12:2, 4)</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(Rev 4:1-2)</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Two witnesses (Rev 11)</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5571176" y="1676400"/>
            <a:ext cx="3344224" cy="3200400"/>
          </a:xfrm>
          <a:prstGeom prst="ellipse">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a:t>
            </a:r>
            <a:b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15:54-56)</a:t>
            </a:r>
          </a:p>
        </p:txBody>
      </p:sp>
      <p:sp>
        <p:nvSpPr>
          <p:cNvPr id="13315" name="Rectangle 3"/>
          <p:cNvSpPr>
            <a:spLocks noGrp="1" noChangeArrowheads="1"/>
          </p:cNvSpPr>
          <p:nvPr>
            <p:ph type="body" sz="half" idx="1"/>
          </p:nvPr>
        </p:nvSpPr>
        <p:spPr>
          <a:xfrm>
            <a:off x="228600" y="1600200"/>
            <a:ext cx="5715000" cy="4953000"/>
          </a:xfrm>
        </p:spPr>
        <p:txBody>
          <a:bodyPr/>
          <a:lstStyle/>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Enoch (Gen 5)</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Elijah (2 Kings 2)</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(Acts 1:11;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Rev 12:5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57200" indent="-457200"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(Acts 8:39)</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457200" indent="-457200"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Paul (2 Cor 12:2, 4)</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(Rev 4:1-2)</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Two witnesses (Rev 11)</a:t>
            </a:r>
          </a:p>
        </p:txBody>
      </p:sp>
      <p:pic>
        <p:nvPicPr>
          <p:cNvPr id="7" name="Picture 5" descr="clip0105">
            <a:extLst>
              <a:ext uri="{FF2B5EF4-FFF2-40B4-BE49-F238E27FC236}">
                <a16:creationId xmlns:a16="http://schemas.microsoft.com/office/drawing/2014/main" id="{80F5D4E8-B630-40DA-A014-B9EECE4F193C}"/>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5571176" y="1676400"/>
            <a:ext cx="3344224" cy="3200400"/>
          </a:xfrm>
          <a:prstGeom prst="ellipse">
            <a:avLst/>
          </a:prstGeom>
        </p:spPr>
      </p:pic>
    </p:spTree>
    <p:extLst>
      <p:ext uri="{BB962C8B-B14F-4D97-AF65-F5344CB8AC3E}">
        <p14:creationId xmlns:p14="http://schemas.microsoft.com/office/powerpoint/2010/main" val="253197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518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moment,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412579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twinkling of an eye,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15:52)</a:t>
            </a:r>
          </a:p>
        </p:txBody>
      </p:sp>
      <p:sp>
        <p:nvSpPr>
          <p:cNvPr id="14339" name="Rectangle 3"/>
          <p:cNvSpPr>
            <a:spLocks noGrp="1" noChangeArrowheads="1"/>
          </p:cNvSpPr>
          <p:nvPr>
            <p:ph idx="1"/>
          </p:nvPr>
        </p:nvSpPr>
        <p:spPr>
          <a:xfrm>
            <a:off x="1548606" y="1447800"/>
            <a:ext cx="6046788" cy="2743200"/>
          </a:xfrm>
        </p:spPr>
        <p:txBody>
          <a:bodyPr/>
          <a:lstStyle/>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Flash or moment</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Split second</a:t>
            </a:r>
          </a:p>
          <a:p>
            <a:pPr marL="457200" indent="-457200"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(Greek) = atom (English)</a:t>
            </a:r>
          </a:p>
        </p:txBody>
      </p:sp>
      <p:pic>
        <p:nvPicPr>
          <p:cNvPr id="2" name="Picture 1">
            <a:extLst>
              <a:ext uri="{FF2B5EF4-FFF2-40B4-BE49-F238E27FC236}">
                <a16:creationId xmlns:a16="http://schemas.microsoft.com/office/drawing/2014/main" id="{A424D64D-A029-48FF-8DE1-88F55500BC78}"/>
              </a:ext>
            </a:extLst>
          </p:cNvPr>
          <p:cNvPicPr>
            <a:picLocks noChangeAspect="1"/>
          </p:cNvPicPr>
          <p:nvPr/>
        </p:nvPicPr>
        <p:blipFill>
          <a:blip r:embed="rId2"/>
          <a:stretch>
            <a:fillRect/>
          </a:stretch>
        </p:blipFill>
        <p:spPr>
          <a:xfrm>
            <a:off x="3020416" y="4343400"/>
            <a:ext cx="3103168" cy="2286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2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516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3230986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3786390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3897047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438400" y="2286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Defined</a:t>
            </a:r>
          </a:p>
        </p:txBody>
      </p:sp>
      <p:sp>
        <p:nvSpPr>
          <p:cNvPr id="108547" name="Content Placeholder 2"/>
          <p:cNvSpPr>
            <a:spLocks noGrp="1"/>
          </p:cNvSpPr>
          <p:nvPr>
            <p:ph idx="1"/>
          </p:nvPr>
        </p:nvSpPr>
        <p:spPr>
          <a:xfrm>
            <a:off x="0" y="1143000"/>
            <a:ext cx="9144000" cy="3048000"/>
          </a:xfrm>
        </p:spPr>
        <p:txBody>
          <a:body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N.T, it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mystērion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denotes, not the mysterious (as with the Eng. word), but that which, being outside the range of unassisted natural apprehension, can be made known only by Divine revelation, and is made known in a manner and at a time appointed by God, and to those who are illumined by His Spirit.”</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lgn="just">
              <a:buNone/>
            </a:pP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8548" name="TextBox 3"/>
          <p:cNvSpPr txBox="1">
            <a:spLocks noChangeArrowheads="1"/>
          </p:cNvSpPr>
          <p:nvPr/>
        </p:nvSpPr>
        <p:spPr bwMode="auto">
          <a:xfrm>
            <a:off x="800100" y="6197600"/>
            <a:ext cx="7543800" cy="584200"/>
          </a:xfrm>
          <a:prstGeom prst="rect">
            <a:avLst/>
          </a:prstGeom>
          <a:noFill/>
          <a:ln w="9525">
            <a:noFill/>
            <a:miter lim="800000"/>
            <a:headEnd/>
            <a:tailEnd/>
          </a:ln>
        </p:spPr>
        <p:txBody>
          <a:bodyPr>
            <a:spAutoFit/>
          </a:bodyPr>
          <a:lstStyle/>
          <a:p>
            <a:pPr algn="ct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424.</a:t>
            </a:r>
          </a:p>
        </p:txBody>
      </p:sp>
      <p:pic>
        <p:nvPicPr>
          <p:cNvPr id="5" name="Picture 4">
            <a:extLst>
              <a:ext uri="{FF2B5EF4-FFF2-40B4-BE49-F238E27FC236}">
                <a16:creationId xmlns:a16="http://schemas.microsoft.com/office/drawing/2014/main" id="{67EA5568-3EF1-4F18-8741-CC6BDE8F99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4004" y="4267200"/>
            <a:ext cx="2215993" cy="1828800"/>
          </a:xfrm>
          <a:prstGeom prst="ellipse">
            <a:avLst/>
          </a:prstGeom>
          <a:ln>
            <a:noFill/>
          </a:ln>
          <a:effectLst>
            <a:softEdge rad="112500"/>
          </a:effectLst>
        </p:spPr>
      </p:pic>
    </p:spTree>
    <p:extLst>
      <p:ext uri="{BB962C8B-B14F-4D97-AF65-F5344CB8AC3E}">
        <p14:creationId xmlns:p14="http://schemas.microsoft.com/office/powerpoint/2010/main" val="3633869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961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071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06135-E7DC-4C54-93A6-A785D616AFF8}"/>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1670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600"/>
              </a:spcBef>
              <a:spcAft>
                <a:spcPts val="600"/>
              </a:spcAft>
            </a:pPr>
            <a:r>
              <a:rPr lang="en-US" sz="2800" dirty="0">
                <a:latin typeface="Calibri" panose="020F0502020204030204" pitchFamily="34" charset="0"/>
                <a:cs typeface="Calibri" panose="020F0502020204030204" pitchFamily="34" charset="0"/>
              </a:rPr>
              <a:t>“</a:t>
            </a:r>
            <a:r>
              <a:rPr lang="en-US" sz="2800" baseline="30000" dirty="0">
                <a:latin typeface="Calibri" panose="020F0502020204030204" pitchFamily="34" charset="0"/>
                <a:cs typeface="Calibri" panose="020F0502020204030204" pitchFamily="34" charset="0"/>
              </a:rPr>
              <a:t>18 </a:t>
            </a:r>
            <a:r>
              <a:rPr lang="en-US" sz="2800" dirty="0">
                <a:latin typeface="Calibri" panose="020F0502020204030204" pitchFamily="34" charset="0"/>
                <a:cs typeface="Calibri" panose="020F0502020204030204" pitchFamily="34" charset="0"/>
              </a:rPr>
              <a:t>so that they might request compassion from the God of heaven concerning this </a:t>
            </a:r>
            <a:r>
              <a:rPr lang="en-US" sz="2800" b="1" u="sng" dirty="0">
                <a:solidFill>
                  <a:srgbClr val="FFFFCC"/>
                </a:solidFill>
                <a:latin typeface="Calibri" panose="020F0502020204030204" pitchFamily="34" charset="0"/>
                <a:cs typeface="Calibri" panose="020F0502020204030204" pitchFamily="34" charset="0"/>
              </a:rPr>
              <a:t>mystery</a:t>
            </a:r>
            <a:r>
              <a:rPr lang="en-US" sz="2800" dirty="0">
                <a:latin typeface="Calibri" panose="020F0502020204030204" pitchFamily="34" charset="0"/>
                <a:cs typeface="Calibri" panose="020F0502020204030204" pitchFamily="34" charset="0"/>
              </a:rPr>
              <a:t>, so that Daniel and his friends would not be destroyed with the rest of the wise men of Babylon. </a:t>
            </a:r>
            <a:r>
              <a:rPr lang="en-US" sz="2800" baseline="30000" dirty="0">
                <a:latin typeface="Calibri" panose="020F0502020204030204" pitchFamily="34" charset="0"/>
                <a:cs typeface="Calibri" panose="020F0502020204030204" pitchFamily="34" charset="0"/>
              </a:rPr>
              <a:t>19 </a:t>
            </a:r>
            <a:r>
              <a:rPr lang="en-US" sz="2800" dirty="0">
                <a:latin typeface="Calibri" panose="020F0502020204030204" pitchFamily="34" charset="0"/>
                <a:cs typeface="Calibri" panose="020F0502020204030204" pitchFamily="34" charset="0"/>
              </a:rPr>
              <a:t>Then the </a:t>
            </a:r>
            <a:r>
              <a:rPr lang="en-US" sz="2800" b="1" u="sng" dirty="0">
                <a:solidFill>
                  <a:srgbClr val="FFFFCC"/>
                </a:solidFill>
                <a:latin typeface="Calibri" panose="020F0502020204030204" pitchFamily="34" charset="0"/>
                <a:cs typeface="Calibri" panose="020F0502020204030204" pitchFamily="34" charset="0"/>
              </a:rPr>
              <a:t>mystery</a:t>
            </a:r>
            <a:r>
              <a:rPr lang="en-US" sz="2800" dirty="0">
                <a:latin typeface="Calibri" panose="020F0502020204030204" pitchFamily="34" charset="0"/>
                <a:cs typeface="Calibri" panose="020F0502020204030204" pitchFamily="34" charset="0"/>
              </a:rPr>
              <a:t> was revealed to Daniel in a night vision. Then Daniel blessed the God of heaven;…</a:t>
            </a:r>
            <a:r>
              <a:rPr lang="en-US" sz="2800" baseline="30000" dirty="0">
                <a:latin typeface="Calibri" panose="020F0502020204030204" pitchFamily="34" charset="0"/>
                <a:cs typeface="Calibri" panose="020F0502020204030204" pitchFamily="34" charset="0"/>
              </a:rPr>
              <a:t>27 </a:t>
            </a:r>
            <a:r>
              <a:rPr lang="en-US" sz="2800" dirty="0">
                <a:latin typeface="Calibri" panose="020F0502020204030204" pitchFamily="34" charset="0"/>
                <a:cs typeface="Calibri" panose="020F0502020204030204" pitchFamily="34" charset="0"/>
              </a:rPr>
              <a:t>Daniel answered before the king and said, “As for the </a:t>
            </a:r>
            <a:r>
              <a:rPr lang="en-US" sz="2800" b="1" u="sng" dirty="0">
                <a:solidFill>
                  <a:srgbClr val="FFFFCC"/>
                </a:solidFill>
                <a:latin typeface="Calibri" panose="020F0502020204030204" pitchFamily="34" charset="0"/>
                <a:cs typeface="Calibri" panose="020F0502020204030204" pitchFamily="34" charset="0"/>
              </a:rPr>
              <a:t>mystery</a:t>
            </a:r>
            <a:r>
              <a:rPr lang="en-US" sz="2800" dirty="0">
                <a:latin typeface="Calibri" panose="020F0502020204030204" pitchFamily="34" charset="0"/>
                <a:cs typeface="Calibri" panose="020F0502020204030204" pitchFamily="34" charset="0"/>
              </a:rPr>
              <a:t> about which the king has inquired, neither wise men, conjurers, magicians </a:t>
            </a:r>
            <a:r>
              <a:rPr lang="en-US" sz="2800" i="1" dirty="0">
                <a:latin typeface="Calibri" panose="020F0502020204030204" pitchFamily="34" charset="0"/>
                <a:cs typeface="Calibri" panose="020F0502020204030204" pitchFamily="34" charset="0"/>
              </a:rPr>
              <a:t>nor</a:t>
            </a:r>
            <a:r>
              <a:rPr lang="en-US" sz="2800" dirty="0">
                <a:latin typeface="Calibri" panose="020F0502020204030204" pitchFamily="34" charset="0"/>
                <a:cs typeface="Calibri" panose="020F0502020204030204" pitchFamily="34" charset="0"/>
              </a:rPr>
              <a:t> diviners are able to declare </a:t>
            </a:r>
            <a:r>
              <a:rPr lang="en-US" sz="2800" i="1" dirty="0">
                <a:latin typeface="Calibri" panose="020F0502020204030204" pitchFamily="34" charset="0"/>
                <a:cs typeface="Calibri" panose="020F0502020204030204" pitchFamily="34" charset="0"/>
              </a:rPr>
              <a:t>it</a:t>
            </a:r>
            <a:r>
              <a:rPr lang="en-US" sz="2800" dirty="0">
                <a:latin typeface="Calibri" panose="020F0502020204030204" pitchFamily="34" charset="0"/>
                <a:cs typeface="Calibri" panose="020F0502020204030204" pitchFamily="34" charset="0"/>
              </a:rPr>
              <a:t> to the king. </a:t>
            </a:r>
            <a:r>
              <a:rPr lang="en-US" sz="2800" baseline="30000" dirty="0">
                <a:latin typeface="Calibri" panose="020F0502020204030204" pitchFamily="34" charset="0"/>
                <a:cs typeface="Calibri" panose="020F0502020204030204" pitchFamily="34" charset="0"/>
              </a:rPr>
              <a:t>28 </a:t>
            </a:r>
            <a:r>
              <a:rPr lang="en-US" sz="2800" dirty="0">
                <a:latin typeface="Calibri" panose="020F0502020204030204" pitchFamily="34" charset="0"/>
                <a:cs typeface="Calibri" panose="020F0502020204030204" pitchFamily="34" charset="0"/>
              </a:rPr>
              <a:t>However, there is a God in heaven who </a:t>
            </a:r>
            <a:r>
              <a:rPr lang="en-US" sz="2800" b="1" u="sng" dirty="0">
                <a:solidFill>
                  <a:srgbClr val="FFFFCC"/>
                </a:solidFill>
                <a:latin typeface="Calibri" panose="020F0502020204030204" pitchFamily="34" charset="0"/>
                <a:cs typeface="Calibri" panose="020F0502020204030204" pitchFamily="34" charset="0"/>
              </a:rPr>
              <a:t>mysteries</a:t>
            </a:r>
            <a:r>
              <a:rPr lang="en-US" sz="2800" dirty="0">
                <a:latin typeface="Calibri" panose="020F0502020204030204" pitchFamily="34" charset="0"/>
                <a:cs typeface="Calibri" panose="020F0502020204030204" pitchFamily="34" charset="0"/>
              </a:rPr>
              <a:t>, and He...</a:t>
            </a:r>
          </a:p>
        </p:txBody>
      </p:sp>
    </p:spTree>
    <p:extLst>
      <p:ext uri="{BB962C8B-B14F-4D97-AF65-F5344CB8AC3E}">
        <p14:creationId xmlns:p14="http://schemas.microsoft.com/office/powerpoint/2010/main" val="1382121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5DA663-12F0-45DA-8BD1-E1E2F97760A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2:18-19, 27-30</a:t>
            </a:r>
          </a:p>
          <a:p>
            <a:pPr algn="just">
              <a:spcBef>
                <a:spcPts val="0"/>
              </a:spcBef>
              <a:spcAft>
                <a:spcPts val="0"/>
              </a:spcAft>
            </a:pPr>
            <a:r>
              <a:rPr lang="en-US" sz="2750" dirty="0">
                <a:latin typeface="Calibri" panose="020F0502020204030204" pitchFamily="34" charset="0"/>
                <a:cs typeface="Calibri" panose="020F0502020204030204" pitchFamily="34" charset="0"/>
              </a:rPr>
              <a:t>...has made known to King Nebuchadnezzar what will take place in the latter days. This was your dream and the visions in your mind </a:t>
            </a:r>
            <a:r>
              <a:rPr lang="en-US" sz="2750" i="1" dirty="0">
                <a:latin typeface="Calibri" panose="020F0502020204030204" pitchFamily="34" charset="0"/>
                <a:cs typeface="Calibri" panose="020F0502020204030204" pitchFamily="34" charset="0"/>
              </a:rPr>
              <a:t>while</a:t>
            </a:r>
            <a:r>
              <a:rPr lang="en-US" sz="2750" dirty="0">
                <a:latin typeface="Calibri" panose="020F0502020204030204" pitchFamily="34" charset="0"/>
                <a:cs typeface="Calibri" panose="020F0502020204030204" pitchFamily="34" charset="0"/>
              </a:rPr>
              <a:t> on your bed. </a:t>
            </a:r>
            <a:r>
              <a:rPr lang="en-US" sz="2750" baseline="30000" dirty="0">
                <a:latin typeface="Calibri" panose="020F0502020204030204" pitchFamily="34" charset="0"/>
                <a:cs typeface="Calibri" panose="020F0502020204030204" pitchFamily="34" charset="0"/>
              </a:rPr>
              <a:t>29 </a:t>
            </a:r>
            <a:r>
              <a:rPr lang="en-US" sz="2750" dirty="0">
                <a:latin typeface="Calibri" panose="020F0502020204030204" pitchFamily="34" charset="0"/>
                <a:cs typeface="Calibri" panose="020F0502020204030204" pitchFamily="34" charset="0"/>
              </a:rPr>
              <a:t>As for you, O king, </a:t>
            </a:r>
            <a:r>
              <a:rPr lang="en-US" sz="2750" i="1" dirty="0">
                <a:latin typeface="Calibri" panose="020F0502020204030204" pitchFamily="34" charset="0"/>
                <a:cs typeface="Calibri" panose="020F0502020204030204" pitchFamily="34" charset="0"/>
              </a:rPr>
              <a:t>while</a:t>
            </a:r>
            <a:r>
              <a:rPr lang="en-US" sz="2750" dirty="0">
                <a:latin typeface="Calibri" panose="020F0502020204030204" pitchFamily="34" charset="0"/>
                <a:cs typeface="Calibri" panose="020F0502020204030204" pitchFamily="34" charset="0"/>
              </a:rPr>
              <a:t> on your bed your thoughts turned to what would take place in the future; and He who reveals </a:t>
            </a:r>
            <a:r>
              <a:rPr lang="en-US" sz="2750" b="1" u="sng" dirty="0">
                <a:solidFill>
                  <a:srgbClr val="FFFFCC"/>
                </a:solidFill>
                <a:latin typeface="Calibri" panose="020F0502020204030204" pitchFamily="34" charset="0"/>
                <a:cs typeface="Calibri" panose="020F0502020204030204" pitchFamily="34" charset="0"/>
              </a:rPr>
              <a:t>mysteries</a:t>
            </a:r>
            <a:r>
              <a:rPr lang="en-US" sz="2750" dirty="0">
                <a:latin typeface="Calibri" panose="020F0502020204030204" pitchFamily="34" charset="0"/>
                <a:cs typeface="Calibri" panose="020F0502020204030204" pitchFamily="34" charset="0"/>
              </a:rPr>
              <a:t> has made known to you what will take place. </a:t>
            </a:r>
            <a:r>
              <a:rPr lang="en-US" sz="2750" baseline="30000" dirty="0">
                <a:latin typeface="Calibri" panose="020F0502020204030204" pitchFamily="34" charset="0"/>
                <a:cs typeface="Calibri" panose="020F0502020204030204" pitchFamily="34" charset="0"/>
              </a:rPr>
              <a:t>30 </a:t>
            </a:r>
            <a:r>
              <a:rPr lang="en-US" sz="2750" dirty="0">
                <a:latin typeface="Calibri" panose="020F0502020204030204" pitchFamily="34" charset="0"/>
                <a:cs typeface="Calibri" panose="020F0502020204030204" pitchFamily="34" charset="0"/>
              </a:rPr>
              <a:t>But as for me, this </a:t>
            </a:r>
            <a:r>
              <a:rPr lang="en-US" sz="2750" b="1" u="sng" dirty="0">
                <a:solidFill>
                  <a:srgbClr val="FFFFCC"/>
                </a:solidFill>
                <a:latin typeface="Calibri" panose="020F0502020204030204" pitchFamily="34" charset="0"/>
                <a:cs typeface="Calibri" panose="020F0502020204030204" pitchFamily="34" charset="0"/>
              </a:rPr>
              <a:t>mystery</a:t>
            </a:r>
            <a:r>
              <a:rPr lang="en-US" sz="2750" dirty="0">
                <a:latin typeface="Calibri" panose="020F0502020204030204" pitchFamily="34" charset="0"/>
                <a:cs typeface="Calibri" panose="020F0502020204030204" pitchFamily="34" charset="0"/>
              </a:rPr>
              <a:t> has not been revealed to me for any wisdom residing in me more than </a:t>
            </a:r>
            <a:r>
              <a:rPr lang="en-US" sz="2750" i="1" dirty="0">
                <a:latin typeface="Calibri" panose="020F0502020204030204" pitchFamily="34" charset="0"/>
                <a:cs typeface="Calibri" panose="020F0502020204030204" pitchFamily="34" charset="0"/>
              </a:rPr>
              <a:t>in</a:t>
            </a:r>
            <a:r>
              <a:rPr lang="en-US" sz="2750" dirty="0">
                <a:latin typeface="Calibri" panose="020F0502020204030204" pitchFamily="34" charset="0"/>
                <a:cs typeface="Calibri" panose="020F0502020204030204" pitchFamily="34" charset="0"/>
              </a:rPr>
              <a:t> any </a:t>
            </a:r>
            <a:r>
              <a:rPr lang="en-US" sz="2750" i="1" dirty="0">
                <a:latin typeface="Calibri" panose="020F0502020204030204" pitchFamily="34" charset="0"/>
                <a:cs typeface="Calibri" panose="020F0502020204030204" pitchFamily="34" charset="0"/>
              </a:rPr>
              <a:t>other</a:t>
            </a:r>
            <a:r>
              <a:rPr lang="en-US" sz="2750" dirty="0">
                <a:latin typeface="Calibri" panose="020F0502020204030204" pitchFamily="34" charset="0"/>
                <a:cs typeface="Calibri" panose="020F0502020204030204" pitchFamily="34" charset="0"/>
              </a:rPr>
              <a:t> living man, but for the purpose of making the interpretation known to the king, and that you may understand the thoughts of your mind.”</a:t>
            </a:r>
          </a:p>
        </p:txBody>
      </p:sp>
    </p:spTree>
    <p:extLst>
      <p:ext uri="{BB962C8B-B14F-4D97-AF65-F5344CB8AC3E}">
        <p14:creationId xmlns:p14="http://schemas.microsoft.com/office/powerpoint/2010/main" val="127708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252376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1:26</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hidden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ages and generations,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now been manifested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070061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2410204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A5FD1C-8B91-445F-8B3C-E4C9C22DB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55509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2:14-16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He Himself is our peace, who made both groups into one and broke down the barrier of the dividing wall,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abolishing in His flesh the enmity, which is the Law of commandments contained in ordinances, so that in Himself He might make the two into one new man, thus establishing peace,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might reconcile them both in one body to God through the cross, by it having put to death the enmity.”</a:t>
            </a:r>
          </a:p>
        </p:txBody>
      </p:sp>
    </p:spTree>
    <p:extLst>
      <p:ext uri="{BB962C8B-B14F-4D97-AF65-F5344CB8AC3E}">
        <p14:creationId xmlns:p14="http://schemas.microsoft.com/office/powerpoint/2010/main" val="2518982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3:3-6</a:t>
            </a:r>
          </a:p>
          <a:p>
            <a:pPr algn="just">
              <a:spcBef>
                <a:spcPts val="0"/>
              </a:spcBef>
              <a:spcAft>
                <a:spcPts val="0"/>
              </a:spcAft>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by revelation there was made known to me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I wrote before in brief.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referring to this, when you read you can understand my insight into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Christ,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in other generations was not made known to the sons of men, as it has now been revealed to His holy apostles and prophets in the Spirit; </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to be specific, that the Gentiles are fellow heirs and fellow members of the body, and fellow partakers of the promise in Christ Jesus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gospel”.</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57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36D14-A600-47AF-A97C-91D1E07FB0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Ruth 1:16</a:t>
            </a:r>
          </a:p>
          <a:p>
            <a:pPr algn="just">
              <a:spcBef>
                <a:spcPts val="0"/>
              </a:spcBef>
              <a:spcAft>
                <a:spcPts val="0"/>
              </a:spcAft>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Ruth said, “Do not urge me to leave you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back from following you; for where you go, I will go, and where you lodge, I will lodge.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people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shall be</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people, and your God, my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2393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8E2169-B760-4373-A07A-3371CC03A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to bring to light what is the administration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for ages has been hidden in God who created all things.”</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8FB0AFC-776F-4CE8-AEBE-8448C59DDD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861599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3139820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53" y="137160"/>
            <a:ext cx="8941895" cy="6583680"/>
          </a:xfrm>
          <a:prstGeom prst="rect">
            <a:avLst/>
          </a:prstGeom>
        </p:spPr>
      </p:pic>
    </p:spTree>
    <p:extLst>
      <p:ext uri="{BB962C8B-B14F-4D97-AF65-F5344CB8AC3E}">
        <p14:creationId xmlns:p14="http://schemas.microsoft.com/office/powerpoint/2010/main" val="77816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395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of Inter-Advent Age</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3569862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6858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13 Parables</a:t>
            </a:r>
          </a:p>
        </p:txBody>
      </p:sp>
      <p:sp>
        <p:nvSpPr>
          <p:cNvPr id="48131" name="Rectangle 3"/>
          <p:cNvSpPr>
            <a:spLocks noGrp="1" noChangeArrowheads="1"/>
          </p:cNvSpPr>
          <p:nvPr>
            <p:ph type="body" idx="1"/>
          </p:nvPr>
        </p:nvSpPr>
        <p:spPr>
          <a:xfrm>
            <a:off x="1028700" y="914400"/>
            <a:ext cx="7086600" cy="5791200"/>
          </a:xfrm>
        </p:spPr>
        <p:txBody>
          <a:bodyPr/>
          <a:lstStyle/>
          <a:p>
            <a:pPr marL="461963" indent="-461963" eaLnBrk="1" hangingPunct="1">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Public parables (13:1-2)</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Sower (13:1-9, 18-23)</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Wheat and tares (13:24-30, 36-43)</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Mustard seed (13:31-32)</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Leaven (13:33)</a:t>
            </a:r>
          </a:p>
          <a:p>
            <a:pPr marL="461963" indent="-461963" eaLnBrk="1" hangingPunct="1">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Private parables (13:36)</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Earthen treasure (13:44)</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Pearl of great price (13:45-46)</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Dragnet (13:47-50)</a:t>
            </a:r>
          </a:p>
          <a:p>
            <a:pPr marL="914400" lvl="1" indent="-457200" eaLnBrk="1" hangingPunct="1">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Householder (13:51-52)</a:t>
            </a:r>
          </a:p>
        </p:txBody>
      </p:sp>
    </p:spTree>
    <p:extLst>
      <p:ext uri="{BB962C8B-B14F-4D97-AF65-F5344CB8AC3E}">
        <p14:creationId xmlns:p14="http://schemas.microsoft.com/office/powerpoint/2010/main" val="1950536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227E3A-1147-432B-B13A-730862948FFA}"/>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4941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13:11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answered them, “To you it has been granted to know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mysteries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kingdom of heaven, but to them it has not been granted.”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18D839D-15C6-4DE1-B3AE-4AAECB7A29A0}"/>
              </a:ext>
            </a:extLst>
          </p:cNvPr>
          <p:cNvPicPr>
            <a:picLocks noChangeAspect="1"/>
          </p:cNvPicPr>
          <p:nvPr/>
        </p:nvPicPr>
        <p:blipFill>
          <a:blip r:embed="rId3"/>
          <a:stretch>
            <a:fillRect/>
          </a:stretch>
        </p:blipFill>
        <p:spPr>
          <a:xfrm>
            <a:off x="3188088" y="2666802"/>
            <a:ext cx="2767824" cy="2286198"/>
          </a:xfrm>
          <a:prstGeom prst="rect">
            <a:avLst/>
          </a:prstGeom>
        </p:spPr>
      </p:pic>
    </p:spTree>
    <p:extLst>
      <p:ext uri="{BB962C8B-B14F-4D97-AF65-F5344CB8AC3E}">
        <p14:creationId xmlns:p14="http://schemas.microsoft.com/office/powerpoint/2010/main" val="3967236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6F0EA-2AA9-4F1C-9A11-81EB1B2A1B79}"/>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26270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13:16-17</a:t>
            </a:r>
          </a:p>
          <a:p>
            <a:pPr algn="just">
              <a:spcBef>
                <a:spcPts val="0"/>
              </a:spcBef>
              <a:spcAft>
                <a:spcPts val="0"/>
              </a:spcAft>
            </a:pPr>
            <a:r>
              <a:rPr lang="en-US" sz="3600" dirty="0">
                <a:latin typeface="Calibri" panose="020F0502020204030204" pitchFamily="34" charset="0"/>
              </a:rPr>
              <a:t>“</a:t>
            </a:r>
            <a:r>
              <a:rPr lang="en-US" sz="3600" baseline="30000" dirty="0">
                <a:latin typeface="Calibri" panose="020F0502020204030204" pitchFamily="34" charset="0"/>
              </a:rPr>
              <a:t>16</a:t>
            </a:r>
            <a:r>
              <a:rPr lang="en-US" sz="3600" dirty="0">
                <a:latin typeface="Calibri" panose="020F0502020204030204" pitchFamily="34" charset="0"/>
              </a:rPr>
              <a:t> But blessed are your eyes, because they see; and your ears, because they hear. </a:t>
            </a:r>
            <a:r>
              <a:rPr lang="en-US" sz="3600" baseline="30000" dirty="0">
                <a:latin typeface="Calibri" panose="020F0502020204030204" pitchFamily="34" charset="0"/>
              </a:rPr>
              <a:t>17 </a:t>
            </a:r>
            <a:r>
              <a:rPr lang="en-US" sz="3600" dirty="0">
                <a:latin typeface="Calibri" panose="020F0502020204030204" pitchFamily="34" charset="0"/>
              </a:rPr>
              <a:t>For truly I say to you that </a:t>
            </a:r>
            <a:r>
              <a:rPr lang="en-US" sz="3600" b="1" u="sng" dirty="0">
                <a:solidFill>
                  <a:srgbClr val="FFFFCC"/>
                </a:solidFill>
                <a:latin typeface="Calibri" panose="020F0502020204030204" pitchFamily="34" charset="0"/>
              </a:rPr>
              <a:t>many prophets and righteous men desired to see what you see, and did not see </a:t>
            </a:r>
            <a:r>
              <a:rPr lang="en-US" sz="3600" b="1" i="1" u="sng" dirty="0">
                <a:solidFill>
                  <a:srgbClr val="FFFFCC"/>
                </a:solidFill>
                <a:latin typeface="Calibri" panose="020F0502020204030204" pitchFamily="34" charset="0"/>
              </a:rPr>
              <a:t>it</a:t>
            </a:r>
            <a:r>
              <a:rPr lang="en-US" sz="3600" b="1" u="sng" dirty="0">
                <a:solidFill>
                  <a:srgbClr val="FFFFCC"/>
                </a:solidFill>
                <a:latin typeface="Calibri" panose="020F0502020204030204" pitchFamily="34" charset="0"/>
              </a:rPr>
              <a:t>, and to hear what you hear, and did not hear </a:t>
            </a:r>
            <a:r>
              <a:rPr lang="en-US" sz="3600" b="1" i="1" u="sng" dirty="0">
                <a:solidFill>
                  <a:srgbClr val="FFFFCC"/>
                </a:solidFill>
                <a:latin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799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A9E5D-CFF8-4F00-98C9-C8972F3D579B}"/>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13:35</a:t>
            </a:r>
          </a:p>
          <a:p>
            <a:pPr algn="just"/>
            <a:r>
              <a:rPr lang="en-US" sz="3600" dirty="0">
                <a:latin typeface="Calibri" panose="020F0502020204030204" pitchFamily="34" charset="0"/>
              </a:rPr>
              <a:t>“</a:t>
            </a:r>
            <a:r>
              <a:rPr lang="en-US" sz="3600" i="1" dirty="0">
                <a:latin typeface="Calibri" panose="020F0502020204030204" pitchFamily="34" charset="0"/>
              </a:rPr>
              <a:t>This was</a:t>
            </a:r>
            <a:r>
              <a:rPr lang="en-US" sz="3600" dirty="0">
                <a:latin typeface="Calibri" panose="020F0502020204030204" pitchFamily="34" charset="0"/>
              </a:rPr>
              <a:t> to fulfill what was spoken through the prophet: ‘I </a:t>
            </a:r>
            <a:r>
              <a:rPr lang="en-US" sz="3600" cap="small" dirty="0">
                <a:latin typeface="Calibri" panose="020F0502020204030204" pitchFamily="34" charset="0"/>
              </a:rPr>
              <a:t>will open My mouth in parables</a:t>
            </a:r>
            <a:r>
              <a:rPr lang="en-US" sz="3600" dirty="0">
                <a:latin typeface="Calibri" panose="020F0502020204030204" pitchFamily="34" charset="0"/>
              </a:rPr>
              <a:t>; </a:t>
            </a:r>
            <a:r>
              <a:rPr lang="en-US" sz="3600" b="1" u="sng" dirty="0">
                <a:solidFill>
                  <a:srgbClr val="FFFFCC"/>
                </a:solidFill>
                <a:latin typeface="Calibri" panose="020F0502020204030204" pitchFamily="34" charset="0"/>
              </a:rPr>
              <a:t>I will utter things hidden since the foundation of the world</a:t>
            </a:r>
            <a:r>
              <a:rPr lang="en-US" sz="3600" dirty="0">
                <a:latin typeface="Calibri" panose="020F0502020204030204" pitchFamily="34" charset="0"/>
              </a:rPr>
              <a:t>.’”</a:t>
            </a:r>
          </a:p>
        </p:txBody>
      </p:sp>
      <p:pic>
        <p:nvPicPr>
          <p:cNvPr id="5" name="Picture 4">
            <a:extLst>
              <a:ext uri="{FF2B5EF4-FFF2-40B4-BE49-F238E27FC236}">
                <a16:creationId xmlns:a16="http://schemas.microsoft.com/office/drawing/2014/main" id="{A91F0890-3741-4B83-8597-321522205EAA}"/>
              </a:ext>
            </a:extLst>
          </p:cNvPr>
          <p:cNvPicPr>
            <a:picLocks noChangeAspect="1"/>
          </p:cNvPicPr>
          <p:nvPr/>
        </p:nvPicPr>
        <p:blipFill>
          <a:blip r:embed="rId3"/>
          <a:stretch>
            <a:fillRect/>
          </a:stretch>
        </p:blipFill>
        <p:spPr>
          <a:xfrm>
            <a:off x="3188088" y="2666802"/>
            <a:ext cx="2767824" cy="2286198"/>
          </a:xfrm>
          <a:prstGeom prst="rect">
            <a:avLst/>
          </a:prstGeom>
        </p:spPr>
      </p:pic>
    </p:spTree>
    <p:extLst>
      <p:ext uri="{BB962C8B-B14F-4D97-AF65-F5344CB8AC3E}">
        <p14:creationId xmlns:p14="http://schemas.microsoft.com/office/powerpoint/2010/main" val="1208928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A39A9-A76E-436F-8363-1AFAE67B4FF1}"/>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9:9-10</a:t>
            </a:r>
          </a:p>
          <a:p>
            <a:pPr algn="just">
              <a:spcAft>
                <a:spcPts val="1000"/>
              </a:spcAft>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Rejoice greatly, O daughter of Zion! Shout in triumph, O daughter of Jerusalem! Behold, your king is coming to you; He is just and endowed with salvation, Humble, and mounted on a donkey, Even on a colt, the foal of a donkey</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cut off the chariot from Ephraim And the horse from Jerusalem; And the bow of war will be cut off.</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66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speak peace to the nations; And His dominion will be from sea to sea, And from the River to the ends of the earth</a:t>
            </a:r>
            <a:r>
              <a:rPr lang="en-US" sz="3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6823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F549B1-CD19-4852-A8E5-06DAA7EB1504}"/>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9:6-7</a:t>
            </a:r>
          </a:p>
          <a:p>
            <a:pPr marL="0" marR="0" algn="just">
              <a:spcBef>
                <a:spcPts val="0"/>
              </a:spcBef>
              <a:spcAft>
                <a:spcPts val="1000"/>
              </a:spcAft>
            </a:pPr>
            <a:r>
              <a:rPr lang="en-US" sz="3000" baseline="30000" dirty="0">
                <a:latin typeface="Calibri" panose="020F0502020204030204" pitchFamily="34" charset="0"/>
              </a:rPr>
              <a:t>6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b="1" u="sng" dirty="0">
                <a:solidFill>
                  <a:srgbClr val="66FF99"/>
                </a:solidFill>
                <a:effectLst>
                  <a:outerShdw blurRad="38100" dist="38100" dir="2700000" algn="tl">
                    <a:srgbClr val="000000"/>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b="1" u="sng" dirty="0">
                <a:solidFill>
                  <a:srgbClr val="FFFFCC"/>
                </a:solidFill>
                <a:effectLst>
                  <a:outerShdw blurRad="38100" dist="38100" dir="2700000" algn="tl">
                    <a:srgbClr val="000000"/>
                  </a:outerShdw>
                </a:effectLst>
                <a:latin typeface="Calibri" panose="020F0502020204030204" pitchFamily="34" charset="0"/>
                <a:cs typeface="+mn-cs"/>
              </a:rPr>
              <a:t>And His name will be called Wonderful Counselor, Mighty God, Eternal Father, Prince of Peace.</a:t>
            </a:r>
            <a:r>
              <a:rPr lang="en-US" sz="3000" baseline="30000" dirty="0">
                <a:latin typeface="Calibri" panose="020F0502020204030204" pitchFamily="34" charset="0"/>
              </a:rPr>
              <a:t>7 </a:t>
            </a:r>
            <a:r>
              <a:rPr lang="en-US" sz="3000" b="1" u="sng" dirty="0">
                <a:solidFill>
                  <a:srgbClr val="66FF99"/>
                </a:solidFill>
                <a:effectLst>
                  <a:outerShdw blurRad="38100" dist="38100" dir="2700000" algn="tl">
                    <a:srgbClr val="000000"/>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outerShdw>
                </a:effectLst>
                <a:latin typeface="Calibri" panose="020F0502020204030204" pitchFamily="34" charset="0"/>
                <a:cs typeface="+mn-cs"/>
              </a:rPr>
              <a:t>. </a:t>
            </a:r>
            <a:r>
              <a:rPr lang="en-US" sz="3000" dirty="0">
                <a:effectLst>
                  <a:outerShdw blurRad="38100" dist="38100" dir="2700000" algn="tl">
                    <a:srgbClr val="000000"/>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53CC7-1CA2-4CE7-BFA4-87CDBE2790E4}"/>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1:10-11</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to this salvation,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prophets</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prophesied of the grace that would come to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made careful searches and inquiries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seeking to know what person or time the Spirit of Christ within them was indicating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predicted the sufferings of Christ and the glories to follow</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02031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91326-F19F-47FE-A4B2-4BB7B9C54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26:19-20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dead will live; Their corpses will rise. You who lie in the dust, awake and shout for joy, For your dew is as the dew of the dawn, And the earth will give birth to the departed spirits.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Come, my people, enter into your rooms And close your doors behind you; Hide for a little while Until indignation runs its course.”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40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999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3823187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1777539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a:t>
            </a:r>
          </a:p>
        </p:txBody>
      </p:sp>
      <p:sp>
        <p:nvSpPr>
          <p:cNvPr id="15363" name="Rectangle 3"/>
          <p:cNvSpPr>
            <a:spLocks noGrp="1" noChangeArrowheads="1"/>
          </p:cNvSpPr>
          <p:nvPr>
            <p:ph idx="1"/>
          </p:nvPr>
        </p:nvSpPr>
        <p:spPr>
          <a:xfrm>
            <a:off x="215106" y="1600200"/>
            <a:ext cx="8713788"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assignment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church age will end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Second coming taught in both the Old and New Testaments</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taught only in the New Testament</a:t>
            </a:r>
          </a:p>
          <a:p>
            <a:pPr eaLnBrk="1" hangingPunct="1">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819ADC-C4A1-4FFB-8E4E-E2B157BD9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676400"/>
            <a:ext cx="2769993" cy="2286000"/>
          </a:xfrm>
          <a:prstGeom prst="ellipse">
            <a:avLst/>
          </a:prstGeom>
          <a:ln>
            <a:noFill/>
          </a:ln>
          <a:effectLst>
            <a:softEdge rad="112500"/>
          </a:effectLst>
        </p:spPr>
      </p:pic>
    </p:spTree>
    <p:extLst>
      <p:ext uri="{BB962C8B-B14F-4D97-AF65-F5344CB8AC3E}">
        <p14:creationId xmlns:p14="http://schemas.microsoft.com/office/powerpoint/2010/main" val="1524530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99E8B-CE42-4328-935D-E27333EB37E7}"/>
              </a:ext>
            </a:extLst>
          </p:cNvPr>
          <p:cNvPicPr>
            <a:picLocks noChangeAspect="1"/>
          </p:cNvPicPr>
          <p:nvPr/>
        </p:nvPicPr>
        <p:blipFill>
          <a:blip r:embed="rId2"/>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0" y="16790"/>
            <a:ext cx="9144000" cy="504753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3454783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126600" y="199585"/>
            <a:ext cx="4890801"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Mystery Truth</a:t>
            </a:r>
          </a:p>
        </p:txBody>
      </p:sp>
      <p:sp>
        <p:nvSpPr>
          <p:cNvPr id="70658" name="Content Placeholder 2"/>
          <p:cNvSpPr>
            <a:spLocks noGrp="1"/>
          </p:cNvSpPr>
          <p:nvPr>
            <p:ph idx="1"/>
          </p:nvPr>
        </p:nvSpPr>
        <p:spPr>
          <a:xfrm>
            <a:off x="0" y="1143000"/>
            <a:ext cx="9144000" cy="3581400"/>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here in John 14 the Lord gives a new and unique revelation;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speaks  of something which no prophet had promised, or even could promise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is it written that this Messiah would come and instead of gathering His saints into an earthly Jerusalem, would take them to the Father's house, to the very place where He is? It is something new.” </a:t>
            </a:r>
          </a:p>
        </p:txBody>
      </p:sp>
      <p:sp>
        <p:nvSpPr>
          <p:cNvPr id="70659" name="TextBox 3"/>
          <p:cNvSpPr txBox="1">
            <a:spLocks noChangeArrowheads="1"/>
          </p:cNvSpPr>
          <p:nvPr/>
        </p:nvSpPr>
        <p:spPr bwMode="auto">
          <a:xfrm>
            <a:off x="1828800" y="6412468"/>
            <a:ext cx="5486400" cy="369332"/>
          </a:xfrm>
          <a:prstGeom prst="rect">
            <a:avLst/>
          </a:prstGeom>
          <a:noFill/>
          <a:ln w="9525">
            <a:noFill/>
            <a:miter lim="800000"/>
            <a:headEnd/>
            <a:tailEnd/>
          </a:ln>
        </p:spPr>
        <p:txBody>
          <a:bodyPr>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 C.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Gaebelein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of John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268.</a:t>
            </a:r>
          </a:p>
        </p:txBody>
      </p:sp>
      <p:pic>
        <p:nvPicPr>
          <p:cNvPr id="70660" name="Picture 2" descr="Arno Gaebelein">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31005"/>
            <a:ext cx="619699" cy="822960"/>
          </a:xfrm>
          <a:prstGeom prst="rect">
            <a:avLst/>
          </a:prstGeom>
          <a:noFill/>
          <a:ln w="9525">
            <a:noFill/>
            <a:miter lim="800000"/>
            <a:headEnd/>
            <a:tailEnd/>
          </a:ln>
        </p:spPr>
      </p:pic>
      <p:pic>
        <p:nvPicPr>
          <p:cNvPr id="6" name="Picture 5">
            <a:extLst>
              <a:ext uri="{FF2B5EF4-FFF2-40B4-BE49-F238E27FC236}">
                <a16:creationId xmlns:a16="http://schemas.microsoft.com/office/drawing/2014/main" id="{6C972879-0286-49AA-8853-CE2CC2BD5E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003" y="4648200"/>
            <a:ext cx="2215994" cy="1828800"/>
          </a:xfrm>
          <a:prstGeom prst="ellipse">
            <a:avLst/>
          </a:prstGeom>
          <a:ln>
            <a:noFill/>
          </a:ln>
          <a:effectLst>
            <a:softEdge rad="112500"/>
          </a:effectLst>
        </p:spPr>
      </p:pic>
    </p:spTree>
    <p:extLst>
      <p:ext uri="{BB962C8B-B14F-4D97-AF65-F5344CB8AC3E}">
        <p14:creationId xmlns:p14="http://schemas.microsoft.com/office/powerpoint/2010/main" val="2272053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395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533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who are alive and remain until the coming of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 . .</a:t>
            </a:r>
          </a:p>
        </p:txBody>
      </p:sp>
    </p:spTree>
    <p:extLst>
      <p:ext uri="{BB962C8B-B14F-4D97-AF65-F5344CB8AC3E}">
        <p14:creationId xmlns:p14="http://schemas.microsoft.com/office/powerpoint/2010/main" val="1644053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all sleep,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00201"/>
            <a:ext cx="9144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(1) The passage speaks of Christ’s return as at any moment. (2) The passage speaks of Christ’s return as ‘near,’ without stating any signs that must precede His coming. (3) The passage speaks of Christ’s return as something that gives believers hope and encouragement, without indicating that these believers will suffer tribulation. (4) The passage speaks of Christ’s return as giving hope without relating it to God’s judgment of unbelievers.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2105025" y="228601"/>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546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428322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200" dirty="0">
                <a:effectLst>
                  <a:outerShdw blurRad="38100" dist="38100" dir="2700000" algn="tl">
                    <a:srgbClr val="000000">
                      <a:alpha val="43137"/>
                    </a:srgbClr>
                  </a:outerShdw>
                </a:effectLst>
                <a:latin typeface="Calibri" panose="020F0502020204030204" pitchFamily="34" charset="0"/>
              </a:rPr>
              <a:t>, that where I am, </a:t>
            </a:r>
            <a:r>
              <a:rPr lang="en-US" sz="3200" i="1" dirty="0">
                <a:effectLst>
                  <a:outerShdw blurRad="38100" dist="38100" dir="2700000" algn="tl">
                    <a:srgbClr val="000000">
                      <a:alpha val="43137"/>
                    </a:srgbClr>
                  </a:outerShdw>
                </a:effectLst>
                <a:latin typeface="Calibri" panose="020F0502020204030204" pitchFamily="34" charset="0"/>
              </a:rPr>
              <a:t>there</a:t>
            </a:r>
            <a:r>
              <a:rPr lang="en-US" sz="3200" dirty="0">
                <a:effectLst>
                  <a:outerShdw blurRad="38100" dist="38100" dir="2700000" algn="tl">
                    <a:srgbClr val="000000">
                      <a:alpha val="43137"/>
                    </a:srgbClr>
                  </a:outerShdw>
                </a:effectLst>
                <a:latin typeface="Calibri" panose="020F0502020204030204" pitchFamily="34" charset="0"/>
              </a:rPr>
              <a:t> you may be also.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793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2466320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1828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2822296"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900" y="785079"/>
            <a:ext cx="8458200" cy="528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032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31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19100" y="199585"/>
            <a:ext cx="8305800" cy="905664"/>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Latin Vulgate Translation</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Thess. 4:17)</a:t>
            </a:r>
          </a:p>
        </p:txBody>
      </p:sp>
      <p:sp>
        <p:nvSpPr>
          <p:cNvPr id="70658" name="Content Placeholder 2"/>
          <p:cNvSpPr>
            <a:spLocks noGrp="1"/>
          </p:cNvSpPr>
          <p:nvPr>
            <p:ph idx="1"/>
          </p:nvPr>
        </p:nvSpPr>
        <p:spPr>
          <a:xfrm>
            <a:off x="2286000" y="1705414"/>
            <a:ext cx="6553200" cy="2790386"/>
          </a:xfrm>
        </p:spPr>
        <p:txBody>
          <a:bodyPr/>
          <a:lstStyle/>
          <a:p>
            <a:pPr marL="0" indent="0" algn="just">
              <a:spcBef>
                <a:spcPts val="0"/>
              </a:spcBef>
              <a:spcAft>
                <a:spcPts val="12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Deinde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vivimus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qui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relinquimur</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simul </a:t>
            </a:r>
            <a:r>
              <a:rPr lang="en-US"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rapiemur</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cum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illis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nubibus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obviam</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Christo in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aëra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 sic semper cum Domino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erimus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0659" name="TextBox 3"/>
          <p:cNvSpPr txBox="1">
            <a:spLocks noChangeArrowheads="1"/>
          </p:cNvSpPr>
          <p:nvPr/>
        </p:nvSpPr>
        <p:spPr bwMode="auto">
          <a:xfrm>
            <a:off x="1181100" y="6248400"/>
            <a:ext cx="6781800" cy="523220"/>
          </a:xfrm>
          <a:prstGeom prst="rect">
            <a:avLst/>
          </a:prstGeom>
          <a:noFill/>
          <a:ln w="9525">
            <a:noFill/>
            <a:miter lim="800000"/>
            <a:headEnd/>
            <a:tailEnd/>
          </a:ln>
        </p:spPr>
        <p:txBody>
          <a:bodyPr wrap="square">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Curtis and Isaiah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Hoogendyk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14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Latin-English Interlinear Vulgate</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(Bellingham, WA: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Lexham</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2016), 1 Th 4:17.</a:t>
            </a:r>
          </a:p>
        </p:txBody>
      </p:sp>
      <p:pic>
        <p:nvPicPr>
          <p:cNvPr id="1026" name="Picture 2" descr="St. Jerome – September 30th | Traditional Catholic Priest">
            <a:extLst>
              <a:ext uri="{FF2B5EF4-FFF2-40B4-BE49-F238E27FC236}">
                <a16:creationId xmlns:a16="http://schemas.microsoft.com/office/drawing/2014/main" id="{B2453224-ABDF-4180-AB5A-8E99022E2F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828799"/>
            <a:ext cx="17277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29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is a New Doctrine?</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Three Logical Fallacies</a:t>
            </a:r>
          </a:p>
        </p:txBody>
      </p:sp>
      <p:sp>
        <p:nvSpPr>
          <p:cNvPr id="17411" name="Rectangle 3"/>
          <p:cNvSpPr>
            <a:spLocks noGrp="1" noChangeArrowheads="1"/>
          </p:cNvSpPr>
          <p:nvPr>
            <p:ph idx="1"/>
          </p:nvPr>
        </p:nvSpPr>
        <p:spPr>
          <a:xfrm>
            <a:off x="2276475" y="1600200"/>
            <a:ext cx="4591050" cy="2895600"/>
          </a:xfrm>
        </p:spPr>
        <p:txBody>
          <a:bodyPr/>
          <a:lstStyle/>
          <a:p>
            <a:pPr marL="514350" indent="-514350" eaLnBrk="1" hangingPunct="1">
              <a:spcBef>
                <a:spcPts val="0"/>
              </a:spcBef>
              <a:spcAft>
                <a:spcPts val="3600"/>
              </a:spcAft>
              <a:buFont typeface="+mj-lt"/>
              <a:buAutoNum type="arabi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Recency fallacy</a:t>
            </a:r>
          </a:p>
          <a:p>
            <a:pPr marL="514350" indent="-514350" eaLnBrk="1" hangingPunct="1">
              <a:spcBef>
                <a:spcPts val="0"/>
              </a:spcBef>
              <a:spcAft>
                <a:spcPts val="3600"/>
              </a:spcAft>
              <a:buFont typeface="+mj-lt"/>
              <a:buAutoNum type="arabi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Ad-populum fallacy </a:t>
            </a:r>
          </a:p>
          <a:p>
            <a:pPr marL="514350" indent="-514350" eaLnBrk="1" hangingPunct="1">
              <a:spcBef>
                <a:spcPts val="0"/>
              </a:spcBef>
              <a:spcAft>
                <a:spcPts val="3600"/>
              </a:spcAft>
              <a:buFont typeface="+mj-lt"/>
              <a:buAutoNum type="arabi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Genetic fallacy</a:t>
            </a: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495800"/>
            <a:ext cx="2438400" cy="1828800"/>
          </a:xfrm>
          <a:prstGeom prst="rect">
            <a:avLst/>
          </a:prstGeom>
        </p:spPr>
      </p:pic>
    </p:spTree>
    <p:extLst>
      <p:ext uri="{BB962C8B-B14F-4D97-AF65-F5344CB8AC3E}">
        <p14:creationId xmlns:p14="http://schemas.microsoft.com/office/powerpoint/2010/main" val="2371799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7962900" cy="3429000"/>
          </a:xfrm>
        </p:spPr>
        <p:txBody>
          <a:bodyPr/>
          <a:lstStyle/>
          <a:p>
            <a:pPr marL="457200" indent="-457200" eaLnBrk="1" hangingPunct="1">
              <a:spcBef>
                <a:spcPts val="0"/>
              </a:spcBef>
              <a:spcAft>
                <a:spcPts val="24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7962900" cy="3429000"/>
          </a:xfrm>
        </p:spPr>
        <p:txBody>
          <a:bodyPr/>
          <a:lstStyle/>
          <a:p>
            <a:pPr marL="457200" indent="-457200" eaLnBrk="1" hangingPunct="1">
              <a:spcBef>
                <a:spcPts val="0"/>
              </a:spcBef>
              <a:spcAft>
                <a:spcPts val="2400"/>
              </a:spcAft>
              <a:defRPr/>
            </a:pP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6428564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BEC488-ED50-48D4-A398-15D9BDFCD14A}"/>
              </a:ext>
            </a:extLst>
          </p:cNvPr>
          <p:cNvPicPr>
            <a:picLocks noChangeAspect="1"/>
          </p:cNvPicPr>
          <p:nvPr/>
        </p:nvPicPr>
        <p:blipFill>
          <a:blip r:embed="rId2"/>
          <a:stretch>
            <a:fillRect/>
          </a:stretch>
        </p:blipFill>
        <p:spPr>
          <a:xfrm>
            <a:off x="0" y="0"/>
            <a:ext cx="9144000" cy="6857999"/>
          </a:xfrm>
          <a:prstGeom prst="rect">
            <a:avLst/>
          </a:prstGeom>
        </p:spPr>
      </p:pic>
      <p:sp>
        <p:nvSpPr>
          <p:cNvPr id="7" name="Rectangle 3"/>
          <p:cNvSpPr>
            <a:spLocks noGrp="1" noChangeArrowheads="1"/>
          </p:cNvSpPr>
          <p:nvPr>
            <p:ph sz="half" idx="2"/>
          </p:nvPr>
        </p:nvSpPr>
        <p:spPr>
          <a:xfrm>
            <a:off x="0" y="0"/>
            <a:ext cx="9144000" cy="5105400"/>
          </a:xfrm>
          <a:noFill/>
          <a:ln w="28575">
            <a:noFill/>
          </a:ln>
        </p:spPr>
        <p:txBody>
          <a:bodyPr/>
          <a:lstStyle/>
          <a:p>
            <a:pPr marL="0" indent="0" algn="ctr" eaLnBrk="1" hangingPunct="1">
              <a:spcBef>
                <a:spcPct val="0"/>
              </a:spcBef>
              <a:spcAft>
                <a:spcPts val="1200"/>
              </a:spcAft>
              <a:buNone/>
              <a:defRPr/>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Acts 20:29-31</a:t>
            </a:r>
          </a:p>
          <a:p>
            <a:pPr marL="0" indent="0" algn="just">
              <a:spcBef>
                <a:spcPts val="0"/>
              </a:spcBef>
              <a:buNone/>
            </a:pPr>
            <a:r>
              <a:rPr lang="en-US" sz="3400" baseline="30000" dirty="0">
                <a:effectLst/>
                <a:latin typeface="Calibri" panose="020F0502020204030204" pitchFamily="34" charset="0"/>
                <a:cs typeface="Calibri" panose="020F0502020204030204" pitchFamily="34" charset="0"/>
              </a:rPr>
              <a:t>29</a:t>
            </a:r>
            <a:r>
              <a:rPr lang="en-US" sz="3400" dirty="0">
                <a:effectLst/>
                <a:latin typeface="Calibri" panose="020F0502020204030204" pitchFamily="34" charset="0"/>
                <a:cs typeface="Calibri" panose="020F0502020204030204" pitchFamily="34" charset="0"/>
              </a:rPr>
              <a:t> “I know that after my departure savage wolves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will come in among you</a:t>
            </a:r>
            <a:r>
              <a:rPr lang="en-US" sz="3400" dirty="0">
                <a:effectLst/>
                <a:latin typeface="Calibri" panose="020F0502020204030204" pitchFamily="34" charset="0"/>
                <a:cs typeface="Calibri" panose="020F0502020204030204" pitchFamily="34" charset="0"/>
              </a:rPr>
              <a:t>, not sparing the flock; </a:t>
            </a:r>
            <a:r>
              <a:rPr lang="en-US" sz="3400" baseline="30000" dirty="0">
                <a:effectLst/>
                <a:latin typeface="Calibri" panose="020F0502020204030204" pitchFamily="34" charset="0"/>
                <a:cs typeface="Calibri" panose="020F0502020204030204" pitchFamily="34" charset="0"/>
              </a:rPr>
              <a:t>30</a:t>
            </a:r>
            <a:r>
              <a:rPr lang="en-US" sz="3400" dirty="0">
                <a:effectLst/>
                <a:latin typeface="Calibri" panose="020F0502020204030204" pitchFamily="34" charset="0"/>
                <a:cs typeface="Calibri" panose="020F0502020204030204" pitchFamily="34" charset="0"/>
              </a:rPr>
              <a:t>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and from among your own selves</a:t>
            </a:r>
            <a:r>
              <a:rPr lang="en-US" sz="3400" dirty="0">
                <a:effectLst/>
                <a:latin typeface="Calibri" panose="020F0502020204030204" pitchFamily="34" charset="0"/>
                <a:cs typeface="Calibri" panose="020F0502020204030204" pitchFamily="34" charset="0"/>
              </a:rPr>
              <a:t> men will arise, speaking perverse things, to draw away the disciples after them. </a:t>
            </a:r>
            <a:r>
              <a:rPr lang="en-US" sz="3400" baseline="30000" dirty="0">
                <a:effectLst/>
                <a:latin typeface="Calibri" panose="020F0502020204030204" pitchFamily="34" charset="0"/>
                <a:cs typeface="Calibri" panose="020F0502020204030204" pitchFamily="34" charset="0"/>
              </a:rPr>
              <a:t>31</a:t>
            </a:r>
            <a:r>
              <a:rPr lang="en-US" sz="3400" dirty="0">
                <a:effectLst/>
                <a:latin typeface="Calibri" panose="020F0502020204030204" pitchFamily="34" charset="0"/>
                <a:cs typeface="Calibri" panose="020F0502020204030204" pitchFamily="34" charset="0"/>
              </a:rPr>
              <a:t> “Therefore be on the alert, remembering that night and day for a period of three years I did not cease to admonish each one with tears. </a:t>
            </a:r>
          </a:p>
        </p:txBody>
      </p:sp>
    </p:spTree>
    <p:extLst>
      <p:ext uri="{BB962C8B-B14F-4D97-AF65-F5344CB8AC3E}">
        <p14:creationId xmlns:p14="http://schemas.microsoft.com/office/powerpoint/2010/main" val="1999616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8096250" cy="3429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4198146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9A0C2-9272-4AE0-BC79-D7DFAF3433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126" y="228600"/>
            <a:ext cx="8675275" cy="6400800"/>
          </a:xfrm>
          <a:prstGeom prst="rect">
            <a:avLst/>
          </a:prstGeom>
          <a:ln w="57150">
            <a:solidFill>
              <a:schemeClr val="tx1"/>
            </a:solidFill>
          </a:ln>
        </p:spPr>
      </p:pic>
      <p:sp>
        <p:nvSpPr>
          <p:cNvPr id="6" name="Oval 6">
            <a:extLst>
              <a:ext uri="{FF2B5EF4-FFF2-40B4-BE49-F238E27FC236}">
                <a16:creationId xmlns:a16="http://schemas.microsoft.com/office/drawing/2014/main" id="{7955CE83-2521-4316-966C-93F4B9636816}"/>
              </a:ext>
            </a:extLst>
          </p:cNvPr>
          <p:cNvSpPr>
            <a:spLocks noChangeArrowheads="1"/>
          </p:cNvSpPr>
          <p:nvPr/>
        </p:nvSpPr>
        <p:spPr bwMode="auto">
          <a:xfrm>
            <a:off x="8006762" y="2819400"/>
            <a:ext cx="762000" cy="838200"/>
          </a:xfrm>
          <a:prstGeom prst="ellipse">
            <a:avLst/>
          </a:prstGeom>
          <a:noFill/>
          <a:ln w="9525" algn="ctr">
            <a:noFill/>
            <a:round/>
            <a:headEnd/>
            <a:tailEnd/>
          </a:ln>
        </p:spPr>
        <p:txBody>
          <a:bodyPr/>
          <a:lstStyle/>
          <a:p>
            <a:pPr indent="457200"/>
            <a:endParaRPr lang="en-US" dirty="0">
              <a:latin typeface="Calibri" panose="020F0502020204030204" pitchFamily="34" charset="0"/>
            </a:endParaRPr>
          </a:p>
        </p:txBody>
      </p:sp>
      <p:sp>
        <p:nvSpPr>
          <p:cNvPr id="8" name="Oval 7">
            <a:extLst>
              <a:ext uri="{FF2B5EF4-FFF2-40B4-BE49-F238E27FC236}">
                <a16:creationId xmlns:a16="http://schemas.microsoft.com/office/drawing/2014/main" id="{C722E0F6-2B2A-4916-867B-1292323F6558}"/>
              </a:ext>
            </a:extLst>
          </p:cNvPr>
          <p:cNvSpPr>
            <a:spLocks noChangeArrowheads="1"/>
          </p:cNvSpPr>
          <p:nvPr/>
        </p:nvSpPr>
        <p:spPr bwMode="auto">
          <a:xfrm>
            <a:off x="7701962" y="3886200"/>
            <a:ext cx="8382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
        <p:nvSpPr>
          <p:cNvPr id="9" name="Oval 7">
            <a:extLst>
              <a:ext uri="{FF2B5EF4-FFF2-40B4-BE49-F238E27FC236}">
                <a16:creationId xmlns:a16="http://schemas.microsoft.com/office/drawing/2014/main" id="{C87D9BC7-C3BB-4CC0-8D24-AE0DEDE4D4AF}"/>
              </a:ext>
            </a:extLst>
          </p:cNvPr>
          <p:cNvSpPr>
            <a:spLocks noChangeArrowheads="1"/>
          </p:cNvSpPr>
          <p:nvPr/>
        </p:nvSpPr>
        <p:spPr bwMode="auto">
          <a:xfrm>
            <a:off x="5263562" y="5410200"/>
            <a:ext cx="990600" cy="533400"/>
          </a:xfrm>
          <a:prstGeom prst="ellipse">
            <a:avLst/>
          </a:prstGeom>
          <a:noFill/>
          <a:ln w="38100" algn="ctr">
            <a:solidFill>
              <a:srgbClr val="C00000"/>
            </a:solidFill>
            <a:round/>
            <a:headEnd/>
            <a:tailEnd/>
          </a:ln>
        </p:spPr>
        <p:txBody>
          <a:bodyPr wrap="none"/>
          <a:lstStyle/>
          <a:p>
            <a:endParaRPr lang="en-US" dirty="0">
              <a:latin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0" y="228600"/>
            <a:ext cx="9134475"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Ante-Nicene Fathers: “Heavenly and Eschatological" Interpretation of John 14:1-4</a:t>
            </a:r>
          </a:p>
        </p:txBody>
      </p:sp>
      <p:sp>
        <p:nvSpPr>
          <p:cNvPr id="31747" name="Rectangle 3"/>
          <p:cNvSpPr>
            <a:spLocks noGrp="1"/>
          </p:cNvSpPr>
          <p:nvPr>
            <p:ph type="body" sz="half" idx="2"/>
          </p:nvPr>
        </p:nvSpPr>
        <p:spPr>
          <a:xfrm>
            <a:off x="228600" y="1874838"/>
            <a:ext cx="5029200" cy="3840162"/>
          </a:xfrm>
        </p:spPr>
        <p:txBody>
          <a:bodyPr/>
          <a:lstStyle/>
          <a:p>
            <a:pPr marL="457200" indent="-457200">
              <a:spcBef>
                <a:spcPts val="0"/>
              </a:spcBef>
              <a:spcAft>
                <a:spcPts val="2400"/>
              </a:spcAft>
              <a:buClr>
                <a:srgbClr val="00FFFF"/>
              </a:buCl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Papias (AD 110)</a:t>
            </a:r>
          </a:p>
          <a:p>
            <a:pPr marL="457200" indent="-457200">
              <a:spcBef>
                <a:spcPts val="0"/>
              </a:spcBef>
              <a:spcAft>
                <a:spcPts val="2400"/>
              </a:spcAft>
              <a:buClr>
                <a:srgbClr val="00FFFF"/>
              </a:buCl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(AD 130-202)</a:t>
            </a:r>
          </a:p>
          <a:p>
            <a:pPr marL="457200" indent="-457200">
              <a:spcBef>
                <a:spcPts val="0"/>
              </a:spcBef>
              <a:spcAft>
                <a:spcPts val="2400"/>
              </a:spcAft>
              <a:buClr>
                <a:srgbClr val="00FFFF"/>
              </a:buCl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Tertullian (AD 196-212)</a:t>
            </a:r>
          </a:p>
          <a:p>
            <a:pPr marL="457200" indent="-457200">
              <a:spcBef>
                <a:spcPts val="0"/>
              </a:spcBef>
              <a:spcAft>
                <a:spcPts val="2400"/>
              </a:spcAft>
              <a:buClr>
                <a:srgbClr val="00FFFF"/>
              </a:buCl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Origen (AD 182-251)</a:t>
            </a:r>
          </a:p>
          <a:p>
            <a:pPr marL="457200" indent="-457200">
              <a:spcBef>
                <a:spcPts val="0"/>
              </a:spcBef>
              <a:spcAft>
                <a:spcPts val="2400"/>
              </a:spcAft>
              <a:buClr>
                <a:srgbClr val="00FFFF"/>
              </a:buCl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Cyprian (AD 258) </a:t>
            </a:r>
          </a:p>
        </p:txBody>
      </p:sp>
      <p:sp>
        <p:nvSpPr>
          <p:cNvPr id="31748" name="Text Box 4"/>
          <p:cNvSpPr txBox="1">
            <a:spLocks noChangeArrowheads="1"/>
          </p:cNvSpPr>
          <p:nvPr/>
        </p:nvSpPr>
        <p:spPr bwMode="auto">
          <a:xfrm>
            <a:off x="800100" y="6324600"/>
            <a:ext cx="7543800" cy="336550"/>
          </a:xfrm>
          <a:prstGeom prst="rect">
            <a:avLst/>
          </a:prstGeom>
          <a:noFill/>
          <a:ln w="9525">
            <a:noFill/>
            <a:miter lim="800000"/>
            <a:headEnd/>
            <a:tailEnd/>
          </a:ln>
        </p:spPr>
        <p:txBody>
          <a:bodyPr>
            <a:spAutoFit/>
          </a:bodyPr>
          <a:lstStyle/>
          <a:p>
            <a:pPr algn="ctr">
              <a:spcBef>
                <a:spcPct val="50000"/>
              </a:spcBef>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Gunn, “John 14:1-3: The Father's House: Are We There Yet?,” 7-11</a:t>
            </a:r>
          </a:p>
        </p:txBody>
      </p:sp>
      <p:pic>
        <p:nvPicPr>
          <p:cNvPr id="31749" name="Picture 2"/>
          <p:cNvPicPr>
            <a:picLocks noChangeAspect="1" noChangeArrowheads="1"/>
          </p:cNvPicPr>
          <p:nvPr/>
        </p:nvPicPr>
        <p:blipFill>
          <a:blip r:embed="rId2" cstate="print"/>
          <a:srcRect/>
          <a:stretch>
            <a:fillRect/>
          </a:stretch>
        </p:blipFill>
        <p:spPr bwMode="auto">
          <a:xfrm>
            <a:off x="5791200" y="1874838"/>
            <a:ext cx="3031808" cy="3840162"/>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p:cNvSpPr>
          <p:nvPr>
            <p:ph type="body" sz="half" idx="2"/>
          </p:nvPr>
        </p:nvSpPr>
        <p:spPr>
          <a:xfrm>
            <a:off x="0" y="1600200"/>
            <a:ext cx="9144000" cy="4572000"/>
          </a:xfrm>
        </p:spPr>
        <p:txBody>
          <a:bodyPr/>
          <a:lstStyle/>
          <a:p>
            <a:pPr marL="0" indent="0" algn="just">
              <a:spcBef>
                <a:spcPts val="0"/>
              </a:spcBef>
              <a:spcAft>
                <a:spcPts val="2400"/>
              </a:spcAft>
              <a:buClr>
                <a:srgbClr val="00FFFF"/>
              </a:buClr>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“Interestingly, references to John 14:1-3 virtually disappear when perusing the writings of the Nicene and Post-Nicene fathers. This is a bit surprising, given the abundance of material in these later writers when compared with the Ante-Nicenes. I would assume that with the rise of Augustinian amillennialism and its optimistic interpretation regarding the present arrival of the Kingdom of God, the kind of hope held out in John 14:1-3 ceased to hold relevance.”</a:t>
            </a:r>
          </a:p>
        </p:txBody>
      </p:sp>
      <p:sp>
        <p:nvSpPr>
          <p:cNvPr id="32772" name="Text Box 4"/>
          <p:cNvSpPr txBox="1">
            <a:spLocks noChangeArrowheads="1"/>
          </p:cNvSpPr>
          <p:nvPr/>
        </p:nvSpPr>
        <p:spPr bwMode="auto">
          <a:xfrm>
            <a:off x="800100" y="6324600"/>
            <a:ext cx="7543800" cy="336550"/>
          </a:xfrm>
          <a:prstGeom prst="rect">
            <a:avLst/>
          </a:prstGeom>
          <a:noFill/>
          <a:ln w="9525">
            <a:noFill/>
            <a:miter lim="800000"/>
            <a:headEnd/>
            <a:tailEnd/>
          </a:ln>
        </p:spPr>
        <p:txBody>
          <a:bodyPr>
            <a:spAutoFit/>
          </a:bodyPr>
          <a:lstStyle/>
          <a:p>
            <a:pPr algn="ctr">
              <a:spcBef>
                <a:spcPct val="50000"/>
              </a:spcBef>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Gunn, “John 14:1-3: The Father's House: Are We There Yet?,” 30, n. 24.</a:t>
            </a:r>
          </a:p>
        </p:txBody>
      </p:sp>
      <p:sp>
        <p:nvSpPr>
          <p:cNvPr id="6" name="Rectangle 2">
            <a:extLst>
              <a:ext uri="{FF2B5EF4-FFF2-40B4-BE49-F238E27FC236}">
                <a16:creationId xmlns:a16="http://schemas.microsoft.com/office/drawing/2014/main" id="{4C680BBF-B842-479D-8FEC-CE7863C95943}"/>
              </a:ext>
            </a:extLst>
          </p:cNvPr>
          <p:cNvSpPr>
            <a:spLocks noGrp="1"/>
          </p:cNvSpPr>
          <p:nvPr>
            <p:ph type="title"/>
          </p:nvPr>
        </p:nvSpPr>
        <p:spPr>
          <a:xfrm>
            <a:off x="0" y="228600"/>
            <a:ext cx="91440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Ante-Nicene Fathers: “Heavenly and Eschatological" Interpretation of John 14:1-4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8096250" cy="3429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876083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914400"/>
          </a:xfrm>
        </p:spPr>
        <p:txBody>
          <a:bodyPr/>
          <a:lstStyle/>
          <a:p>
            <a:pPr algn="ctr" eaLnBrk="1" hangingPunct="1">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a:t>
            </a:r>
            <a:r>
              <a:rPr lang="en-US" alt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Ephraem</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a:t>
            </a:r>
            <a:r>
              <a:rPr lang="en-US" altLang="en-US" sz="2800" baseline="30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-6</a:t>
            </a:r>
            <a:r>
              <a:rPr lang="en-US" altLang="en-US" sz="2800" baseline="30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a:t>
            </a: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century A.D.)</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8435" name="Rectangle 3"/>
          <p:cNvSpPr>
            <a:spLocks noGrp="1" noChangeArrowheads="1"/>
          </p:cNvSpPr>
          <p:nvPr>
            <p:ph idx="1"/>
          </p:nvPr>
        </p:nvSpPr>
        <p:spPr>
          <a:xfrm>
            <a:off x="0" y="1600200"/>
            <a:ext cx="9144000" cy="41148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therefore do we not reject every care of earthly actions and prepare ourselves for the meeting of the Lord Christ, so that he may draw us from the confusion, which overwhelms all the world…For all the saints and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elect of God are gathered, prior to the tribulation</a:t>
            </a:r>
            <a:r>
              <a:rPr lang="en-US"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 to come, and are taken to the Lord lest they see the confusion that is to overwhelm the world because of our 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7449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Silver says of the apostolic fathers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expected the return of the Lord in their day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believed the time was imminent because the Lord had taught them to live in a watchful attitude.” Concerning the ante Nicene fathers, he says: “by tradition they knew the faith of the apostles.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taught the doctrine of the imminent and pre-millennial return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1938338" y="247472"/>
            <a:ext cx="5267324" cy="1277273"/>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Jesse Forest Silver</a:t>
            </a:r>
          </a:p>
          <a:p>
            <a:pPr algn="ct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Lord’s Return: Seen in History and in Scripture as Premillennial and Imminent (NY: </a:t>
            </a:r>
            <a:r>
              <a:rPr lang="en-US" sz="1800" dirty="0" err="1">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Revell</a:t>
            </a:r>
            <a:r>
              <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1914), 62-64.</a:t>
            </a:r>
          </a:p>
        </p:txBody>
      </p:sp>
    </p:spTree>
    <p:extLst>
      <p:ext uri="{BB962C8B-B14F-4D97-AF65-F5344CB8AC3E}">
        <p14:creationId xmlns:p14="http://schemas.microsoft.com/office/powerpoint/2010/main" val="2662481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 a Traditional </a:t>
            </a:r>
            <a:b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Doctrine Now Being Recovered</a:t>
            </a:r>
          </a:p>
        </p:txBody>
      </p:sp>
      <p:sp>
        <p:nvSpPr>
          <p:cNvPr id="17411" name="Rectangle 3"/>
          <p:cNvSpPr>
            <a:spLocks noGrp="1" noChangeArrowheads="1"/>
          </p:cNvSpPr>
          <p:nvPr>
            <p:ph idx="1"/>
          </p:nvPr>
        </p:nvSpPr>
        <p:spPr>
          <a:xfrm>
            <a:off x="590550" y="1600200"/>
            <a:ext cx="8096250" cy="3429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Sola scriptura</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Negative influence of Augustine and Origen </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Pseudo Ephraem (4</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century A.D.)</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Progressive illumination</a:t>
            </a:r>
          </a:p>
          <a:p>
            <a:pPr marL="457200" indent="-457200" eaLnBrk="1" hangingPunct="1">
              <a:spcBef>
                <a:spcPts val="0"/>
              </a:spcBef>
              <a:spcAft>
                <a:spcPts val="3600"/>
              </a:spcAft>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89A9FAE-F626-46EB-B22A-66A9CF6CD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2800" y="4724400"/>
            <a:ext cx="2438400" cy="1828800"/>
          </a:xfrm>
          <a:prstGeom prst="rect">
            <a:avLst/>
          </a:prstGeom>
        </p:spPr>
      </p:pic>
    </p:spTree>
    <p:extLst>
      <p:ext uri="{BB962C8B-B14F-4D97-AF65-F5344CB8AC3E}">
        <p14:creationId xmlns:p14="http://schemas.microsoft.com/office/powerpoint/2010/main" val="1133622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2401ED-7893-48EE-9933-685D43C27912}"/>
              </a:ext>
            </a:extLst>
          </p:cNvPr>
          <p:cNvPicPr>
            <a:picLocks noChangeAspect="1"/>
          </p:cNvPicPr>
          <p:nvPr/>
        </p:nvPicPr>
        <p:blipFill>
          <a:blip r:embed="rId2"/>
          <a:stretch>
            <a:fillRect/>
          </a:stretch>
        </p:blipFill>
        <p:spPr>
          <a:xfrm>
            <a:off x="0" y="0"/>
            <a:ext cx="9144000" cy="6857999"/>
          </a:xfrm>
          <a:prstGeom prst="rect">
            <a:avLst/>
          </a:prstGeom>
        </p:spPr>
      </p:pic>
      <p:sp>
        <p:nvSpPr>
          <p:cNvPr id="13" name="Rectangle 3"/>
          <p:cNvSpPr txBox="1">
            <a:spLocks/>
          </p:cNvSpPr>
          <p:nvPr/>
        </p:nvSpPr>
        <p:spPr bwMode="auto">
          <a:xfrm>
            <a:off x="0" y="0"/>
            <a:ext cx="9144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Daniel 12:4, 9</a:t>
            </a:r>
          </a:p>
          <a:p>
            <a:pPr marL="0" indent="0" algn="just">
              <a:spcBef>
                <a:spcPct val="0"/>
              </a:spcBef>
              <a:buClrTx/>
              <a:buSzTx/>
              <a:buNone/>
            </a:pPr>
            <a:r>
              <a:rPr lang="en-US" altLang="en-US" dirty="0">
                <a:effectLst>
                  <a:outerShdw blurRad="38100" dist="38100" dir="2700000" algn="tl">
                    <a:srgbClr val="000000">
                      <a:alpha val="43137"/>
                    </a:srgbClr>
                  </a:outerShdw>
                </a:effectLst>
              </a:rPr>
              <a:t>“</a:t>
            </a:r>
            <a:r>
              <a:rPr lang="en-US" altLang="en-US"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But as for you, Daniel, conceal these words and seal up the book until the end of time; many will go back and forth, and </a:t>
            </a:r>
            <a:r>
              <a:rPr lang="en-US" b="1" u="sng" dirty="0">
                <a:solidFill>
                  <a:srgbClr val="FFFFCC"/>
                </a:solidFill>
                <a:effectLst>
                  <a:outerShdw blurRad="38100" dist="38100" dir="2700000" algn="tl">
                    <a:srgbClr val="000000">
                      <a:alpha val="43137"/>
                    </a:srgbClr>
                  </a:outerShdw>
                </a:effectLst>
              </a:rPr>
              <a:t>knowledge will increase</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9</a:t>
            </a:r>
            <a:r>
              <a:rPr lang="en-US" dirty="0">
                <a:effectLst>
                  <a:outerShdw blurRad="38100" dist="38100" dir="2700000" algn="tl">
                    <a:srgbClr val="000000">
                      <a:alpha val="43137"/>
                    </a:srgbClr>
                  </a:outerShdw>
                </a:effectLst>
              </a:rPr>
              <a:t> Go </a:t>
            </a:r>
            <a:r>
              <a:rPr lang="en-US" i="1" dirty="0">
                <a:effectLst>
                  <a:outerShdw blurRad="38100" dist="38100" dir="2700000" algn="tl">
                    <a:srgbClr val="000000">
                      <a:alpha val="43137"/>
                    </a:srgbClr>
                  </a:outerShdw>
                </a:effectLst>
              </a:rPr>
              <a:t>your way</a:t>
            </a:r>
            <a:r>
              <a:rPr lang="en-US" dirty="0">
                <a:effectLst>
                  <a:outerShdw blurRad="38100" dist="38100" dir="2700000" algn="tl">
                    <a:srgbClr val="000000">
                      <a:alpha val="43137"/>
                    </a:srgbClr>
                  </a:outerShdw>
                </a:effectLst>
              </a:rPr>
              <a:t>, Daniel, for </a:t>
            </a:r>
            <a:r>
              <a:rPr lang="en-US" i="1" dirty="0">
                <a:effectLst>
                  <a:outerShdw blurRad="38100" dist="38100" dir="2700000" algn="tl">
                    <a:srgbClr val="000000">
                      <a:alpha val="43137"/>
                    </a:srgbClr>
                  </a:outerShdw>
                </a:effectLst>
              </a:rPr>
              <a:t>these</a:t>
            </a:r>
            <a:r>
              <a:rPr lang="en-US" dirty="0">
                <a:effectLst>
                  <a:outerShdw blurRad="38100" dist="38100" dir="2700000" algn="tl">
                    <a:srgbClr val="000000">
                      <a:alpha val="43137"/>
                    </a:srgbClr>
                  </a:outerShdw>
                </a:effectLst>
              </a:rPr>
              <a:t> words are concealed and sealed up </a:t>
            </a:r>
            <a:r>
              <a:rPr lang="en-US" b="1" u="sng" dirty="0">
                <a:solidFill>
                  <a:srgbClr val="FFFFCC"/>
                </a:solidFill>
                <a:effectLst>
                  <a:outerShdw blurRad="38100" dist="38100" dir="2700000" algn="tl">
                    <a:srgbClr val="000000">
                      <a:alpha val="43137"/>
                    </a:srgbClr>
                  </a:outerShdw>
                </a:effectLst>
              </a:rPr>
              <a:t>until the end time</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E28DECF5-16C2-4E84-840F-A6685E881A08}"/>
              </a:ext>
            </a:extLst>
          </p:cNvPr>
          <p:cNvPicPr>
            <a:picLocks noChangeAspect="1"/>
          </p:cNvPicPr>
          <p:nvPr/>
        </p:nvPicPr>
        <p:blipFill>
          <a:blip r:embed="rId3"/>
          <a:stretch>
            <a:fillRect/>
          </a:stretch>
        </p:blipFill>
        <p:spPr>
          <a:xfrm>
            <a:off x="3580960" y="3429000"/>
            <a:ext cx="1982080" cy="137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5330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67346-D373-4704-ACEB-462A346B945C}"/>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41604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Amos 8:12</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 will stagger from sea to sea And from the north even to the east; They will go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and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seek the word of the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they will not find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3C25161-EF7D-4923-AF64-AAFE508EE6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5546" y="2514600"/>
            <a:ext cx="1852908" cy="2286000"/>
          </a:xfrm>
          <a:prstGeom prst="rect">
            <a:avLst/>
          </a:prstGeom>
        </p:spPr>
      </p:pic>
    </p:spTree>
    <p:extLst>
      <p:ext uri="{BB962C8B-B14F-4D97-AF65-F5344CB8AC3E}">
        <p14:creationId xmlns:p14="http://schemas.microsoft.com/office/powerpoint/2010/main" val="2353674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a:xfrm>
            <a:off x="914400" y="228600"/>
            <a:ext cx="7543800" cy="838200"/>
          </a:xfrm>
        </p:spPr>
        <p:txBody>
          <a:bodyPr/>
          <a:lstStyle/>
          <a:p>
            <a:pPr algn="ctr">
              <a:lnSpc>
                <a:spcPct val="100000"/>
              </a:lnSpc>
            </a:pPr>
            <a:r>
              <a:rPr lang="en-US" altLang="en-US" sz="3600" b="0" dirty="0">
                <a:effectLst>
                  <a:outerShdw blurRad="38100" dist="38100" dir="2700000" algn="tl">
                    <a:srgbClr val="000000">
                      <a:alpha val="43137"/>
                    </a:srgbClr>
                  </a:outerShdw>
                </a:effectLst>
                <a:latin typeface="Calibri" panose="020F0502020204030204" pitchFamily="34" charset="0"/>
              </a:rPr>
              <a:t>Sir Isaac Newton (1642–1727)</a:t>
            </a:r>
          </a:p>
        </p:txBody>
      </p:sp>
      <p:sp>
        <p:nvSpPr>
          <p:cNvPr id="80899" name="Rectangle 7"/>
          <p:cNvSpPr>
            <a:spLocks noChangeArrowheads="1"/>
          </p:cNvSpPr>
          <p:nvPr/>
        </p:nvSpPr>
        <p:spPr bwMode="auto">
          <a:xfrm>
            <a:off x="2971800" y="1648631"/>
            <a:ext cx="5943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About the time of the end, a body of men will be raised up who will turn their attention to the Prophecies, and insist upon their literal interpretation, in the midst of much clamor and opposition</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80900" name="TextBox 10"/>
          <p:cNvSpPr txBox="1">
            <a:spLocks noChangeArrowheads="1"/>
          </p:cNvSpPr>
          <p:nvPr/>
        </p:nvSpPr>
        <p:spPr bwMode="auto">
          <a:xfrm>
            <a:off x="0" y="5867400"/>
            <a:ext cx="861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400">
              <a:effectLst>
                <a:outerShdw blurRad="38100" dist="38100" dir="2700000" algn="tl">
                  <a:srgbClr val="000000">
                    <a:alpha val="43137"/>
                  </a:srgbClr>
                </a:outerShdw>
              </a:effectLst>
              <a:latin typeface="Calibri" panose="020F0502020204030204" pitchFamily="34" charset="0"/>
            </a:endParaRPr>
          </a:p>
          <a:p>
            <a:pPr eaLnBrk="1" hangingPunct="1">
              <a:spcBef>
                <a:spcPct val="0"/>
              </a:spcBef>
              <a:buClrTx/>
              <a:buFontTx/>
              <a:buNone/>
            </a:pPr>
            <a:endParaRPr lang="en-US" altLang="en-US" sz="1600">
              <a:effectLst>
                <a:outerShdw blurRad="38100" dist="38100" dir="2700000" algn="tl">
                  <a:srgbClr val="000000">
                    <a:alpha val="43137"/>
                  </a:srgbClr>
                </a:outerShdw>
              </a:effectLst>
              <a:latin typeface="Calibri" panose="020F0502020204030204" pitchFamily="34" charset="0"/>
            </a:endParaRPr>
          </a:p>
        </p:txBody>
      </p:sp>
      <p:sp>
        <p:nvSpPr>
          <p:cNvPr id="80902" name="TextBox 8"/>
          <p:cNvSpPr txBox="1">
            <a:spLocks noChangeArrowheads="1"/>
          </p:cNvSpPr>
          <p:nvPr/>
        </p:nvSpPr>
        <p:spPr bwMode="auto">
          <a:xfrm>
            <a:off x="76200" y="6400800"/>
            <a:ext cx="899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400" dirty="0">
                <a:effectLst>
                  <a:outerShdw blurRad="38100" dist="38100" dir="2700000" algn="tl">
                    <a:srgbClr val="000000">
                      <a:alpha val="43137"/>
                    </a:srgbClr>
                  </a:outerShdw>
                </a:effectLst>
                <a:latin typeface="Calibri" panose="020F0502020204030204" pitchFamily="34" charset="0"/>
              </a:rPr>
              <a:t>Isaac Newton cited in Nathaniel West, </a:t>
            </a:r>
            <a:r>
              <a:rPr lang="en-US" altLang="en-US" sz="1400" i="1" dirty="0">
                <a:effectLst>
                  <a:outerShdw blurRad="38100" dist="38100" dir="2700000" algn="tl">
                    <a:srgbClr val="000000">
                      <a:alpha val="43137"/>
                    </a:srgbClr>
                  </a:outerShdw>
                </a:effectLst>
                <a:latin typeface="Calibri" panose="020F0502020204030204" pitchFamily="34" charset="0"/>
              </a:rPr>
              <a:t>The Thousand Years in Both Testaments</a:t>
            </a:r>
            <a:r>
              <a:rPr lang="en-US" altLang="en-US" sz="1400" dirty="0">
                <a:effectLst>
                  <a:outerShdw blurRad="38100" dist="38100" dir="2700000" algn="tl">
                    <a:srgbClr val="000000">
                      <a:alpha val="43137"/>
                    </a:srgbClr>
                  </a:outerShdw>
                </a:effectLst>
                <a:latin typeface="Calibri" panose="020F0502020204030204" pitchFamily="34" charset="0"/>
              </a:rPr>
              <a:t>, 462.</a:t>
            </a:r>
          </a:p>
        </p:txBody>
      </p:sp>
      <p:pic>
        <p:nvPicPr>
          <p:cNvPr id="2" name="Picture 1">
            <a:extLst>
              <a:ext uri="{FF2B5EF4-FFF2-40B4-BE49-F238E27FC236}">
                <a16:creationId xmlns:a16="http://schemas.microsoft.com/office/drawing/2014/main" id="{A6F7DB09-CE62-49C0-A2CF-7E00F26ACB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1752600"/>
            <a:ext cx="2568467" cy="2743200"/>
          </a:xfrm>
          <a:prstGeom prst="rect">
            <a:avLst/>
          </a:prstGeom>
          <a:ln w="28575">
            <a:solidFill>
              <a:schemeClr val="tx1"/>
            </a:solidFill>
          </a:ln>
        </p:spPr>
      </p:pic>
    </p:spTree>
    <p:extLst>
      <p:ext uri="{BB962C8B-B14F-4D97-AF65-F5344CB8AC3E}">
        <p14:creationId xmlns:p14="http://schemas.microsoft.com/office/powerpoint/2010/main" val="499293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Doctrine</a:t>
            </a:r>
          </a:p>
        </p:txBody>
      </p:sp>
      <p:sp>
        <p:nvSpPr>
          <p:cNvPr id="21507" name="Rectangle 3"/>
          <p:cNvSpPr>
            <a:spLocks noGrp="1" noChangeArrowheads="1"/>
          </p:cNvSpPr>
          <p:nvPr>
            <p:ph idx="1"/>
          </p:nvPr>
        </p:nvSpPr>
        <p:spPr>
          <a:xfrm>
            <a:off x="1790700" y="1600200"/>
            <a:ext cx="5562600" cy="4572000"/>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Canon (A.D. 180)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Christology (A.D. 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Atonement (A.D. 1100)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(A.D. 1500)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Eschatology (A.D. 1800)</a:t>
            </a:r>
          </a:p>
        </p:txBody>
      </p:sp>
    </p:spTree>
    <p:extLst>
      <p:ext uri="{BB962C8B-B14F-4D97-AF65-F5344CB8AC3E}">
        <p14:creationId xmlns:p14="http://schemas.microsoft.com/office/powerpoint/2010/main" val="637361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71600"/>
            <a:ext cx="91440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Orr outlines the progress of Christian dogma in a similar way. “The second century was the age of Apologetics. The doctrine of God and especially the Trinity then took center stage in the third and fourth centuries as the Church dealt with the Monarchian, Arian, and Macedonian controversies. Anthropology then became the Church's focus in the early fifth century during the Augustinian and Pelagian controversies...The late fifth and then sixth and seventh centuries were characterized by an ecclesiastical interest in Christological (Nestorian, Eutychian,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Monphysite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Monothelite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matters. In the . . .</a:t>
            </a:r>
          </a:p>
        </p:txBody>
      </p:sp>
      <p:sp>
        <p:nvSpPr>
          <p:cNvPr id="3" name="Rectangle 2"/>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26936328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5948"/>
            <a:ext cx="9144000" cy="378565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.sixteenth century the reformers focused upon salvific or Soteriological concerns. Finally, the Church gave itself to correcting a Mythical and Mediaeval pre-reformation Eschatology.” Thus, Eschatology was the last of the branches of theology to be systematized since it was not designed to be progressively unsealed or illuminated by the Holy Spirit until just before the fulfillment of the predicted events (Dan. 12:4, 8-9).</a:t>
            </a:r>
          </a:p>
        </p:txBody>
      </p:sp>
      <p:sp>
        <p:nvSpPr>
          <p:cNvPr id="4" name="Rectangle 3">
            <a:extLst>
              <a:ext uri="{FF2B5EF4-FFF2-40B4-BE49-F238E27FC236}">
                <a16:creationId xmlns:a16="http://schemas.microsoft.com/office/drawing/2014/main" id="{D346D04B-C63E-42C1-A666-0C916DB19526}"/>
              </a:ext>
            </a:extLst>
          </p:cNvPr>
          <p:cNvSpPr/>
          <p:nvPr/>
        </p:nvSpPr>
        <p:spPr>
          <a:xfrm>
            <a:off x="1456135" y="228600"/>
            <a:ext cx="6231731" cy="1000274"/>
          </a:xfrm>
          <a:prstGeom prst="rect">
            <a:avLst/>
          </a:prstGeom>
        </p:spPr>
        <p:txBody>
          <a:bodyPr wrap="square">
            <a:spAutoFit/>
          </a:body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James Orr</a:t>
            </a:r>
          </a:p>
          <a:p>
            <a:pPr algn="ct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Progress of Dogma</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Eerdmans, 1952), 21-31.</a:t>
            </a:r>
          </a:p>
        </p:txBody>
      </p:sp>
    </p:spTree>
    <p:extLst>
      <p:ext uri="{BB962C8B-B14F-4D97-AF65-F5344CB8AC3E}">
        <p14:creationId xmlns:p14="http://schemas.microsoft.com/office/powerpoint/2010/main" val="1066220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1828523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815035"/>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8547</TotalTime>
  <Words>4893</Words>
  <Application>Microsoft Office PowerPoint</Application>
  <PresentationFormat>On-screen Show (4:3)</PresentationFormat>
  <Paragraphs>404</Paragraphs>
  <Slides>89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Calibri</vt:lpstr>
      <vt:lpstr>Times New Roman</vt:lpstr>
      <vt:lpstr>Wingdings</vt:lpstr>
      <vt:lpstr>Azure</vt:lpstr>
      <vt:lpstr>PowerPoint Presentation</vt:lpstr>
      <vt:lpstr>What is the Rapture?</vt:lpstr>
      <vt:lpstr>What is the Rapture?</vt:lpstr>
      <vt:lpstr>What is the Rapture?</vt:lpstr>
      <vt:lpstr>What is the Rapture?</vt:lpstr>
      <vt:lpstr>PowerPoint Presentation</vt:lpstr>
      <vt:lpstr>Latin Vulgate Translation (1 Thess. 4:17)</vt:lpstr>
      <vt:lpstr>What is the Rapture?</vt:lpstr>
      <vt:lpstr>What is the Rapture?</vt:lpstr>
      <vt:lpstr>PowerPoint Presentation</vt:lpstr>
      <vt:lpstr>Resurrection  (1 Cor 15:50-52)</vt:lpstr>
      <vt:lpstr>PowerPoint Presentation</vt:lpstr>
      <vt:lpstr>PowerPoint Presentation</vt:lpstr>
      <vt:lpstr>Resurrection  (1 Cor 15:50-52)</vt:lpstr>
      <vt:lpstr>What is the Rapture?</vt:lpstr>
      <vt:lpstr>PowerPoint Presentation</vt:lpstr>
      <vt:lpstr>Exemption from Death  (1 Cor 15:54-56)</vt:lpstr>
      <vt:lpstr>Exemption from Death  (1 Cor 15:54-56)</vt:lpstr>
      <vt:lpstr>What is the Rapture?</vt:lpstr>
      <vt:lpstr>PowerPoint Presentation</vt:lpstr>
      <vt:lpstr>PowerPoint Presentation</vt:lpstr>
      <vt:lpstr>Instantaneous  (1 Cor 15:52)</vt:lpstr>
      <vt:lpstr>PowerPoint Presentation</vt:lpstr>
      <vt:lpstr>What is the Rapture?</vt:lpstr>
      <vt:lpstr>PowerPoint Presentation</vt:lpstr>
      <vt:lpstr>Mystery  (1 Cor 15:51)</vt:lpstr>
      <vt:lpstr>Mystery  (1 Cor 15:51)</vt:lpstr>
      <vt:lpstr>“Mystery” Defined</vt:lpstr>
      <vt:lpstr>PowerPoint Presentation</vt:lpstr>
      <vt:lpstr>PowerPoint Presentation</vt:lpstr>
      <vt:lpstr>PowerPoint Presentation</vt:lpstr>
      <vt:lpstr>PowerPoint Presentation</vt:lpstr>
      <vt:lpstr>Mystery  (1 Cor 15:51)</vt:lpstr>
      <vt:lpstr>PowerPoint Presentation</vt:lpstr>
      <vt:lpstr>PowerPoint Presentation</vt:lpstr>
      <vt:lpstr>PowerPoint Presentation</vt:lpstr>
      <vt:lpstr>PowerPoint Presentation</vt:lpstr>
      <vt:lpstr>Mystery  (1 Cor 15:51)</vt:lpstr>
      <vt:lpstr>PowerPoint Presentation</vt:lpstr>
      <vt:lpstr>Mystery  (1 Cor 15:51)</vt:lpstr>
      <vt:lpstr>Matthew 13 Parables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Mystery  (1 Cor 15:51)</vt:lpstr>
      <vt:lpstr>Mystery  (1 Cor 15:51)</vt:lpstr>
      <vt:lpstr>PowerPoint Presentation</vt:lpstr>
      <vt:lpstr>New Mystery Truth</vt:lpstr>
      <vt:lpstr>What is the Rapture?</vt:lpstr>
      <vt:lpstr>Imminent  (1 Cor 15:51; 1 Thess 4:15)</vt:lpstr>
      <vt:lpstr>Imminent  (1 Cor 15:51; 1 Thess 4:15)</vt:lpstr>
      <vt:lpstr>PowerPoint Presentation</vt:lpstr>
      <vt:lpstr>PowerPoint Presentation</vt:lpstr>
      <vt:lpstr>PowerPoint Presentation</vt:lpstr>
      <vt:lpstr>Imminent  (1 Cor 15:51; 1 Thess 4:15)</vt:lpstr>
      <vt:lpstr>PowerPoint Presentation</vt:lpstr>
      <vt:lpstr>Imminent  (1 Cor 15:51; 1 Thess 4:15)</vt:lpstr>
      <vt:lpstr>PowerPoint Presentation</vt:lpstr>
      <vt:lpstr>PowerPoint Presentation</vt:lpstr>
      <vt:lpstr>PowerPoint Presentation</vt:lpstr>
      <vt:lpstr>PowerPoint Presentation</vt:lpstr>
      <vt:lpstr>Imminent  (1 Cor 15:51; 1 Thess 4:15)</vt:lpstr>
      <vt:lpstr>What is the Rapture?</vt:lpstr>
      <vt:lpstr>“The Rapture” is a New Doctrine? Three Logical Fallacies</vt:lpstr>
      <vt:lpstr>“The Rapture” a Traditional  Doctrine Now Being Recovered</vt:lpstr>
      <vt:lpstr>“The Rapture” a Traditional  Doctrine Now Being Recovered</vt:lpstr>
      <vt:lpstr>PowerPoint Presentation</vt:lpstr>
      <vt:lpstr>“The Rapture” a Traditional  Doctrine Now Being Recovered</vt:lpstr>
      <vt:lpstr>PowerPoint Presentation</vt:lpstr>
      <vt:lpstr>Ante-Nicene Fathers: “Heavenly and Eschatological" Interpretation of John 14:1-4</vt:lpstr>
      <vt:lpstr>Ante-Nicene Fathers: “Heavenly and Eschatological" Interpretation of John 14:1-4</vt:lpstr>
      <vt:lpstr>“The Rapture” a Traditional  Doctrine Now Being Recovered</vt:lpstr>
      <vt:lpstr>Pseudo Ephraem  (4th-6th century A.D.)</vt:lpstr>
      <vt:lpstr>PowerPoint Presentation</vt:lpstr>
      <vt:lpstr>“The Rapture” a Traditional  Doctrine Now Being Recovered</vt:lpstr>
      <vt:lpstr>PowerPoint Presentation</vt:lpstr>
      <vt:lpstr>PowerPoint Presentation</vt:lpstr>
      <vt:lpstr>Sir Isaac Newton (1642–1727)</vt:lpstr>
      <vt:lpstr>History of Doctrine</vt:lpstr>
      <vt:lpstr>PowerPoint Presentation</vt:lpstr>
      <vt:lpstr>PowerPoint Presentation</vt:lpstr>
      <vt:lpstr>Conclusion</vt:lpstr>
      <vt:lpstr>What is the Rapture?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001 - What and When</dc:title>
  <dc:subject>THE RAPTURE</dc:subject>
  <dc:creator>A. Woods</dc:creator>
  <dc:description>Modified by Jim McGowan</dc:description>
  <cp:lastModifiedBy>Andy Woods</cp:lastModifiedBy>
  <cp:revision>1002</cp:revision>
  <cp:lastPrinted>2020-04-11T14:46:12Z</cp:lastPrinted>
  <dcterms:created xsi:type="dcterms:W3CDTF">2009-03-17T12:21:13Z</dcterms:created>
  <dcterms:modified xsi:type="dcterms:W3CDTF">2020-04-11T16:15:46Z</dcterms:modified>
</cp:coreProperties>
</file>