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1195" r:id="rId2"/>
    <p:sldId id="1139" r:id="rId3"/>
    <p:sldId id="6290" r:id="rId4"/>
    <p:sldId id="6291" r:id="rId5"/>
    <p:sldId id="4879" r:id="rId6"/>
    <p:sldId id="1141" r:id="rId7"/>
    <p:sldId id="4880" r:id="rId8"/>
    <p:sldId id="1143" r:id="rId9"/>
    <p:sldId id="1200" r:id="rId10"/>
    <p:sldId id="3783" r:id="rId11"/>
    <p:sldId id="284" r:id="rId12"/>
    <p:sldId id="316" r:id="rId13"/>
    <p:sldId id="6301" r:id="rId14"/>
    <p:sldId id="4882" r:id="rId15"/>
    <p:sldId id="1146" r:id="rId16"/>
    <p:sldId id="6302" r:id="rId17"/>
    <p:sldId id="4884" r:id="rId18"/>
    <p:sldId id="4645" r:id="rId19"/>
    <p:sldId id="1148" r:id="rId20"/>
    <p:sldId id="6294" r:id="rId21"/>
    <p:sldId id="6295" r:id="rId22"/>
    <p:sldId id="6289" r:id="rId23"/>
    <p:sldId id="6309" r:id="rId2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FFFF00"/>
    <a:srgbClr val="0000FF"/>
    <a:srgbClr val="DDDDDD"/>
    <a:srgbClr val="FFFF99"/>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65362" autoAdjust="0"/>
  </p:normalViewPr>
  <p:slideViewPr>
    <p:cSldViewPr>
      <p:cViewPr varScale="1">
        <p:scale>
          <a:sx n="90" d="100"/>
          <a:sy n="90" d="100"/>
        </p:scale>
        <p:origin x="834"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dirty="0"/>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4/5/2020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65501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22A69937-A8A9-4AD0-AD49-19A78A438BAB}" type="slidenum">
              <a:rPr lang="en-US" altLang="en-US"/>
              <a:pPr>
                <a:defRPr/>
              </a:pPr>
              <a:t>‹#›</a:t>
            </a:fld>
            <a:endParaRPr lang="en-US" altLang="en-US" dirty="0"/>
          </a:p>
        </p:txBody>
      </p:sp>
    </p:spTree>
    <p:extLst>
      <p:ext uri="{BB962C8B-B14F-4D97-AF65-F5344CB8AC3E}">
        <p14:creationId xmlns:p14="http://schemas.microsoft.com/office/powerpoint/2010/main" val="135046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18" r:id="rId12"/>
    <p:sldLayoutId id="2147488119"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logos.com/arno-gaebelein"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5AFDB22-FF75-43D7-A58B-2E46030B1EA3}"/>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7" name="Picture 3">
            <a:extLst>
              <a:ext uri="{FF2B5EF4-FFF2-40B4-BE49-F238E27FC236}">
                <a16:creationId xmlns:a16="http://schemas.microsoft.com/office/drawing/2014/main" id="{B690AB9D-79D1-44A7-A0C4-82EF2705252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E2A1EA18-612E-46A9-8CFD-0BE72652170B}"/>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latin typeface="Calibri" panose="020F0502020204030204" pitchFamily="34" charset="0"/>
                <a:cs typeface="Calibri" panose="020F0502020204030204" pitchFamily="34" charset="0"/>
              </a:rPr>
              <a:t>THE RAPTURE</a:t>
            </a:r>
          </a:p>
          <a:p>
            <a:pPr algn="ctr"/>
            <a:r>
              <a:rPr lang="en-US" sz="3600" dirty="0">
                <a:latin typeface="Calibri" panose="020F0502020204030204" pitchFamily="34" charset="0"/>
                <a:cs typeface="Calibri" panose="020F0502020204030204" pitchFamily="34" charset="0"/>
              </a:rPr>
              <a:t>What and When? – Part 1</a:t>
            </a:r>
          </a:p>
        </p:txBody>
      </p:sp>
      <p:pic>
        <p:nvPicPr>
          <p:cNvPr id="2" name="Picture 1">
            <a:extLst>
              <a:ext uri="{FF2B5EF4-FFF2-40B4-BE49-F238E27FC236}">
                <a16:creationId xmlns:a16="http://schemas.microsoft.com/office/drawing/2014/main" id="{EC92E7F7-F2B6-4F6D-9B6D-FD729A87022E}"/>
              </a:ext>
            </a:extLst>
          </p:cNvPr>
          <p:cNvPicPr>
            <a:picLocks noChangeAspect="1"/>
          </p:cNvPicPr>
          <p:nvPr/>
        </p:nvPicPr>
        <p:blipFill>
          <a:blip r:embed="rId3"/>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79B71C-78DD-4625-A1B2-50850F766C0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3999" cy="4924425"/>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unwilling</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your house</a:t>
            </a:r>
            <a:r>
              <a:rPr lang="en-US" sz="3200" dirty="0">
                <a:effectLst>
                  <a:outerShdw blurRad="38100" dist="38100" dir="2700000" algn="tl">
                    <a:srgbClr val="000000">
                      <a:alpha val="43137"/>
                    </a:srgbClr>
                  </a:outerShdw>
                </a:effectLst>
                <a:latin typeface="Calibri" panose="020F0502020204030204" pitchFamily="34" charset="0"/>
              </a:rPr>
              <a:t>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will not see Me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until 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6650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B5E87B-F729-4CB6-81AC-2B1B03E00627}"/>
              </a:ext>
            </a:extLst>
          </p:cNvPr>
          <p:cNvPicPr>
            <a:picLocks noChangeAspect="1"/>
          </p:cNvPicPr>
          <p:nvPr/>
        </p:nvPicPr>
        <p:blipFill>
          <a:blip r:embed="rId2"/>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6790"/>
            <a:ext cx="9144000" cy="4996240"/>
          </a:xfrm>
          <a:prstGeom prst="rect">
            <a:avLst/>
          </a:prstGeom>
        </p:spPr>
        <p:txBody>
          <a:bodyPr wrap="square">
            <a:spAutoFit/>
          </a:bodyPr>
          <a:lstStyle/>
          <a:p>
            <a:pPr algn="ctr">
              <a:spcBef>
                <a:spcPts val="0"/>
              </a:spcBef>
              <a:spcAft>
                <a:spcPts val="75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effectLst>
                  <a:outerShdw blurRad="38100" dist="38100" dir="2700000" algn="tl">
                    <a:srgbClr val="000000">
                      <a:alpha val="43137"/>
                    </a:srgbClr>
                  </a:outerShdw>
                </a:effectLst>
                <a:latin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 that where I am,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there</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you may be also</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2126600" y="199585"/>
            <a:ext cx="4890801" cy="685800"/>
          </a:xfrm>
        </p:spPr>
        <p:txBody>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Different Truth</a:t>
            </a:r>
          </a:p>
        </p:txBody>
      </p:sp>
      <p:sp>
        <p:nvSpPr>
          <p:cNvPr id="70658" name="Content Placeholder 2"/>
          <p:cNvSpPr>
            <a:spLocks noGrp="1"/>
          </p:cNvSpPr>
          <p:nvPr>
            <p:ph idx="1"/>
          </p:nvPr>
        </p:nvSpPr>
        <p:spPr>
          <a:xfrm>
            <a:off x="0" y="1295400"/>
            <a:ext cx="9144000" cy="4495800"/>
          </a:xfrm>
        </p:spPr>
        <p:txBody>
          <a:bodyPr/>
          <a:lstStyle/>
          <a:p>
            <a:pPr marL="0" indent="0" algn="just">
              <a:spcBef>
                <a:spcPts val="0"/>
              </a:spcBef>
              <a:spcAft>
                <a:spcPts val="1200"/>
              </a:spcAft>
              <a:buClr>
                <a:srgbClr val="00FFFF"/>
              </a:buClr>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here in John 14 the Lord gives a new and unique revelation; He speaks  of something which no prophet had promised, or even could promise. Where is it written that this Messiah would come and instead of gathering His saints into an earthly Jerusalem, would take them to the Father's house, to the very place where He is? It is something new.” </a:t>
            </a:r>
          </a:p>
        </p:txBody>
      </p:sp>
      <p:sp>
        <p:nvSpPr>
          <p:cNvPr id="70659" name="TextBox 3"/>
          <p:cNvSpPr txBox="1">
            <a:spLocks noChangeArrowheads="1"/>
          </p:cNvSpPr>
          <p:nvPr/>
        </p:nvSpPr>
        <p:spPr bwMode="auto">
          <a:xfrm>
            <a:off x="1828800" y="6289083"/>
            <a:ext cx="5486400" cy="369332"/>
          </a:xfrm>
          <a:prstGeom prst="rect">
            <a:avLst/>
          </a:prstGeom>
          <a:noFill/>
          <a:ln w="9525">
            <a:noFill/>
            <a:miter lim="800000"/>
            <a:headEnd/>
            <a:tailEnd/>
          </a:ln>
        </p:spPr>
        <p:txBody>
          <a:bodyPr>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 C.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Gaebelein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of John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268.</a:t>
            </a:r>
          </a:p>
        </p:txBody>
      </p:sp>
      <p:pic>
        <p:nvPicPr>
          <p:cNvPr id="70660" name="Picture 2" descr="Arno Gaebelein">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99" y="131005"/>
            <a:ext cx="688554" cy="914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4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Thess 4:17)</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27" name="Rectangle 3"/>
          <p:cNvSpPr>
            <a:spLocks noGrp="1" noChangeArrowheads="1"/>
          </p:cNvSpPr>
          <p:nvPr>
            <p:ph idx="1"/>
          </p:nvPr>
        </p:nvSpPr>
        <p:spPr>
          <a:xfrm>
            <a:off x="3505200" y="1946275"/>
            <a:ext cx="5437188" cy="4114800"/>
          </a:xfrm>
        </p:spPr>
        <p:txBody>
          <a:bodyPr/>
          <a:lstStyle/>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seized or caught up by force</a:t>
            </a:r>
          </a:p>
          <a:p>
            <a:pPr marL="457200" indent="-457200" eaLnBrk="1" hangingPunct="1">
              <a:spcBef>
                <a:spcPts val="0"/>
              </a:spcBef>
              <a:spcAft>
                <a:spcPts val="2400"/>
              </a:spcAft>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(Latin) = rapture (English)</a:t>
            </a:r>
          </a:p>
        </p:txBody>
      </p:sp>
      <p:pic>
        <p:nvPicPr>
          <p:cNvPr id="276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057400"/>
            <a:ext cx="24384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74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we who are alive and remain will be caught up together with them in the clouds to meet the Lord in the air, and so we shall always be with the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295739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a:t>
            </a:r>
          </a:p>
        </p:txBody>
      </p:sp>
    </p:spTree>
    <p:extLst>
      <p:ext uri="{BB962C8B-B14F-4D97-AF65-F5344CB8AC3E}">
        <p14:creationId xmlns:p14="http://schemas.microsoft.com/office/powerpoint/2010/main" val="259188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933700" y="228600"/>
            <a:ext cx="32766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Thess 4:14-16)</a:t>
            </a:r>
            <a:endParaRPr lang="en-US" alt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1267" name="Rectangle 3"/>
          <p:cNvSpPr>
            <a:spLocks noGrp="1" noChangeArrowheads="1"/>
          </p:cNvSpPr>
          <p:nvPr>
            <p:ph idx="1"/>
          </p:nvPr>
        </p:nvSpPr>
        <p:spPr>
          <a:xfrm>
            <a:off x="228600" y="1600202"/>
            <a:ext cx="8713788" cy="50291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Thessalonians’ concern (1 Thess 4:13)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“in Christ” (Christians) resurrected first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Alive “in Christ” (Christians) resurrected second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Both deceased and living Christians are taken to be with the Lord</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grieve as the world grieves (1 Thess 4:13)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comforted (1 Thess 4:18)</a:t>
            </a:r>
          </a:p>
        </p:txBody>
      </p:sp>
      <p:pic>
        <p:nvPicPr>
          <p:cNvPr id="5" name="Picture 2">
            <a:extLst>
              <a:ext uri="{FF2B5EF4-FFF2-40B4-BE49-F238E27FC236}">
                <a16:creationId xmlns:a16="http://schemas.microsoft.com/office/drawing/2014/main" id="{E6238FB5-0F7A-4679-9185-CBC6034DBE6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will not grieve as do the rest who have no hope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 . .</a:t>
            </a:r>
          </a:p>
        </p:txBody>
      </p:sp>
    </p:spTree>
    <p:extLst>
      <p:ext uri="{BB962C8B-B14F-4D97-AF65-F5344CB8AC3E}">
        <p14:creationId xmlns:p14="http://schemas.microsoft.com/office/powerpoint/2010/main" val="395288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we who are alive and remain will be caught up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6789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 . .</a:t>
            </a:r>
          </a:p>
        </p:txBody>
      </p:sp>
    </p:spTree>
    <p:extLst>
      <p:ext uri="{BB962C8B-B14F-4D97-AF65-F5344CB8AC3E}">
        <p14:creationId xmlns:p14="http://schemas.microsoft.com/office/powerpoint/2010/main" val="361991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07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p:txBody>
      </p:sp>
      <p:sp>
        <p:nvSpPr>
          <p:cNvPr id="4099" name="Rectangle 3"/>
          <p:cNvSpPr>
            <a:spLocks noGrp="1" noChangeArrowheads="1"/>
          </p:cNvSpPr>
          <p:nvPr>
            <p:ph idx="1"/>
          </p:nvPr>
        </p:nvSpPr>
        <p:spPr>
          <a:xfrm>
            <a:off x="152400" y="1371600"/>
            <a:ext cx="8839201" cy="3429000"/>
          </a:xfrm>
        </p:spPr>
        <p:txBody>
          <a:bodyPr/>
          <a:lstStyle/>
          <a:p>
            <a:pPr marL="457200" indent="-457200" algn="just"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Thessalonians were new believers (1 Thess 1:9)</a:t>
            </a:r>
          </a:p>
          <a:p>
            <a:pPr marL="457200" indent="-457200" algn="just"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(1 Thess 1:10) mentioned along with the Holy Spirit (1 Thess 1:5) and conversion (1 Thess 1:9)</a:t>
            </a:r>
          </a:p>
          <a:p>
            <a:pPr marL="457200" indent="-457200" algn="just"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(1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4:13-18) mentioned along with sanctification (1 Thess 4:3, 18; 5:23)</a:t>
            </a:r>
          </a:p>
        </p:txBody>
      </p:sp>
      <p:pic>
        <p:nvPicPr>
          <p:cNvPr id="5" name="Picture 2">
            <a:extLst>
              <a:ext uri="{FF2B5EF4-FFF2-40B4-BE49-F238E27FC236}">
                <a16:creationId xmlns:a16="http://schemas.microsoft.com/office/drawing/2014/main" id="{D64D705B-68CC-4B43-AC9B-87AC18C2FF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39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8" name="Group 48"/>
          <p:cNvGraphicFramePr>
            <a:graphicFrameLocks noGrp="1"/>
          </p:cNvGraphicFramePr>
          <p:nvPr>
            <p:ph type="tbl" idx="1"/>
            <p:extLst>
              <p:ext uri="{D42A27DB-BD31-4B8C-83A1-F6EECF244321}">
                <p14:modId xmlns:p14="http://schemas.microsoft.com/office/powerpoint/2010/main" val="1548584305"/>
              </p:ext>
            </p:extLst>
          </p:nvPr>
        </p:nvGraphicFramePr>
        <p:xfrm>
          <a:off x="114300" y="594384"/>
          <a:ext cx="8915400" cy="5669232"/>
        </p:xfrm>
        <a:graphic>
          <a:graphicData uri="http://schemas.openxmlformats.org/drawingml/2006/table">
            <a:tbl>
              <a:tblPr>
                <a:tableStyleId>{616DA210-FB5B-4158-B5E0-FEB733F419BA}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44872">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Rapture Distinct from Second Advent</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71179"/>
                  </a:ext>
                </a:extLst>
              </a:tr>
              <a:tr h="9448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RAPTURE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(1 </a:t>
                      </a:r>
                      <a:r>
                        <a:rPr kumimoji="0" lang="en-US" sz="2000" b="1" u="none" strike="noStrike" kern="1200" cap="none" normalizeH="0" baseline="0" dirty="0" err="1">
                          <a:ln>
                            <a:noFill/>
                          </a:ln>
                          <a:solidFill>
                            <a:srgbClr val="0000CC"/>
                          </a:solidFill>
                          <a:effectLst/>
                          <a:latin typeface="Calibri" panose="020F0502020204030204" pitchFamily="34" charset="0"/>
                          <a:ea typeface="+mn-ea"/>
                          <a:cs typeface="Calibri" panose="020F0502020204030204" pitchFamily="34" charset="0"/>
                        </a:rPr>
                        <a:t>Thess</a:t>
                      </a:r>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4:13-18; 1 Cor 15:51-58)</a:t>
                      </a:r>
                    </a:p>
                  </a:txBody>
                  <a:tcPr marT="45716" marB="45716"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SECOND COMING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19:11-16)</a:t>
                      </a:r>
                    </a:p>
                  </a:txBody>
                  <a:tcPr marT="45716" marB="45716" horzOverflow="overflow">
                    <a:solidFill>
                      <a:schemeClr val="tx1">
                        <a:lumMod val="85000"/>
                      </a:schemeClr>
                    </a:solidFill>
                  </a:tcPr>
                </a:tc>
                <a:extLst>
                  <a:ext uri="{0D108BD9-81ED-4DB2-BD59-A6C34878D82A}">
                    <a16:rowId xmlns:a16="http://schemas.microsoft.com/office/drawing/2014/main" val="10000"/>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Christ comes in the air (1 </a:t>
                      </a:r>
                      <a:r>
                        <a:rPr kumimoji="0" lang="en-US" sz="2400" b="1" u="none" strike="noStrike" kern="1200" cap="none" normalizeH="0" baseline="0" dirty="0" err="1">
                          <a:ln>
                            <a:noFill/>
                          </a:ln>
                          <a:solidFill>
                            <a:srgbClr val="0000CC"/>
                          </a:solidFill>
                          <a:effectLst/>
                          <a:latin typeface="Calibri" panose="020F0502020204030204" pitchFamily="34" charset="0"/>
                          <a:ea typeface="+mn-ea"/>
                          <a:cs typeface="Calibri" panose="020F0502020204030204" pitchFamily="34" charset="0"/>
                        </a:rPr>
                        <a:t>Thess</a:t>
                      </a: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4:16-17)</a:t>
                      </a:r>
                    </a:p>
                  </a:txBody>
                  <a:tcPr marT="45716" marB="45716" anchor="ctr" horzOverflow="overflow">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Christ comes to the earth (Zech 14:4)</a:t>
                      </a: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For His saints (1 Thess 4:15-17)</a:t>
                      </a:r>
                    </a:p>
                  </a:txBody>
                  <a:tcPr marT="45716" marB="45716" anchor="ctr" horzOverflow="overflow">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With His saints (Rev 19:14)</a:t>
                      </a: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Blessing (1 Thess 4:18)</a:t>
                      </a:r>
                    </a:p>
                  </a:txBody>
                  <a:tcPr marT="45716" marB="45716" anchor="ctr" horzOverflow="overflow">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Judgment (Rev 19:15)</a:t>
                      </a: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Effects only believers (1 Thess 4:16)</a:t>
                      </a:r>
                    </a:p>
                  </a:txBody>
                  <a:tcPr marT="45716" marB="45716" anchor="ctr" horzOverflow="overflow">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Effects both believers &amp; unbelievers (Rev 19:15)</a:t>
                      </a: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8" name="Group 48"/>
          <p:cNvGraphicFramePr>
            <a:graphicFrameLocks noGrp="1"/>
          </p:cNvGraphicFramePr>
          <p:nvPr>
            <p:ph type="tbl" idx="1"/>
            <p:extLst>
              <p:ext uri="{D42A27DB-BD31-4B8C-83A1-F6EECF244321}">
                <p14:modId xmlns:p14="http://schemas.microsoft.com/office/powerpoint/2010/main" val="2785876189"/>
              </p:ext>
            </p:extLst>
          </p:nvPr>
        </p:nvGraphicFramePr>
        <p:xfrm>
          <a:off x="114300" y="594384"/>
          <a:ext cx="8915400" cy="5669232"/>
        </p:xfrm>
        <a:graphic>
          <a:graphicData uri="http://schemas.openxmlformats.org/drawingml/2006/table">
            <a:tbl>
              <a:tblPr>
                <a:tableStyleId>{616DA210-FB5B-4158-B5E0-FEB733F419BA}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44872">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Rapture Distinct from Second Advent</a:t>
                      </a:r>
                      <a:endPar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71179"/>
                  </a:ext>
                </a:extLst>
              </a:tr>
              <a:tr h="9448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RAPTURE</a:t>
                      </a: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(1 </a:t>
                      </a:r>
                      <a:r>
                        <a:rPr kumimoji="0" lang="en-US" sz="2000" b="1" u="none" strike="noStrike" kern="1200" cap="none" normalizeH="0" baseline="0" dirty="0" err="1">
                          <a:ln>
                            <a:noFill/>
                          </a:ln>
                          <a:solidFill>
                            <a:srgbClr val="0000CC"/>
                          </a:solidFill>
                          <a:effectLst/>
                          <a:latin typeface="Calibri" panose="020F0502020204030204" pitchFamily="34" charset="0"/>
                          <a:ea typeface="+mn-ea"/>
                          <a:cs typeface="Calibri" panose="020F0502020204030204" pitchFamily="34" charset="0"/>
                        </a:rPr>
                        <a:t>Thess</a:t>
                      </a:r>
                      <a:r>
                        <a:rPr kumimoji="0" 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4:13-18; 1 Cor 15:51-58)</a:t>
                      </a:r>
                    </a:p>
                  </a:txBody>
                  <a:tcPr marT="45716" marB="45716" horzOverflow="overflow">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SECOND COMING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19:11-16)</a:t>
                      </a:r>
                    </a:p>
                  </a:txBody>
                  <a:tcPr marT="45716" marB="45716" horzOverflow="overflow">
                    <a:solidFill>
                      <a:srgbClr val="DDDDDD"/>
                    </a:solidFill>
                  </a:tcPr>
                </a:tc>
                <a:extLst>
                  <a:ext uri="{0D108BD9-81ED-4DB2-BD59-A6C34878D82A}">
                    <a16:rowId xmlns:a16="http://schemas.microsoft.com/office/drawing/2014/main" val="10000"/>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Invisible (1 Thess 4:16)</a:t>
                      </a:r>
                    </a:p>
                  </a:txBody>
                  <a:tcPr marT="45723" marB="45723" anchor="ctr" horzOverflow="overflow">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Visible to all (Rev 1:7)</a:t>
                      </a:r>
                    </a:p>
                  </a:txBody>
                  <a:tcPr marT="45723" marB="45723" anchor="ctr" horzOverflow="overflow">
                    <a:solidFill>
                      <a:srgbClr val="DDDDDD"/>
                    </a:solidFill>
                  </a:tcPr>
                </a:tc>
                <a:extLst>
                  <a:ext uri="{0D108BD9-81ED-4DB2-BD59-A6C34878D82A}">
                    <a16:rowId xmlns:a16="http://schemas.microsoft.com/office/drawing/2014/main" val="10001"/>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Announced only by an archangel (1 Thess 4:16)</a:t>
                      </a:r>
                    </a:p>
                  </a:txBody>
                  <a:tcPr marT="45723" marB="45723" anchor="ctr" horzOverflow="overflow">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Involves myriads of angels (Jude 14)</a:t>
                      </a:r>
                    </a:p>
                  </a:txBody>
                  <a:tcPr marT="45723" marB="45723" anchor="ctr" horzOverflow="overflow">
                    <a:solidFill>
                      <a:srgbClr val="DDDDDD"/>
                    </a:solidFill>
                  </a:tcPr>
                </a:tc>
                <a:extLst>
                  <a:ext uri="{0D108BD9-81ED-4DB2-BD59-A6C34878D82A}">
                    <a16:rowId xmlns:a16="http://schemas.microsoft.com/office/drawing/2014/main" val="10002"/>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Resurrection (1 Cor 15: 51)</a:t>
                      </a:r>
                    </a:p>
                  </a:txBody>
                  <a:tcPr marT="45723" marB="45723" anchor="ctr" horzOverflow="overflow">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No resurrection</a:t>
                      </a:r>
                    </a:p>
                  </a:txBody>
                  <a:tcPr marT="45723" marB="45723" anchor="ctr" horzOverflow="overflow">
                    <a:solidFill>
                      <a:srgbClr val="DDDDDD"/>
                    </a:solidFill>
                  </a:tcPr>
                </a:tc>
                <a:extLst>
                  <a:ext uri="{0D108BD9-81ED-4DB2-BD59-A6C34878D82A}">
                    <a16:rowId xmlns:a16="http://schemas.microsoft.com/office/drawing/2014/main" val="10003"/>
                  </a:ext>
                </a:extLst>
              </a:tr>
              <a:tr h="944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Rescue of the Church (1 Thess 1:10)</a:t>
                      </a:r>
                    </a:p>
                  </a:txBody>
                  <a:tcPr marT="45723" marB="45723" anchor="ctr" horzOverflow="overflow">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Rescue of Israel (Matt 23:37-39)</a:t>
                      </a:r>
                    </a:p>
                  </a:txBody>
                  <a:tcPr marT="45723" marB="45723" anchor="ctr" horzOverflow="overflow">
                    <a:solidFill>
                      <a:srgbClr val="DDDDD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415049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8317</TotalTime>
  <Words>1720</Words>
  <Application>Microsoft Office PowerPoint</Application>
  <PresentationFormat>On-screen Show (4:3)</PresentationFormat>
  <Paragraphs>133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Times New Roman</vt:lpstr>
      <vt:lpstr>Wingdings</vt:lpstr>
      <vt:lpstr>Azure</vt:lpstr>
      <vt:lpstr>PowerPoint Presentation</vt:lpstr>
      <vt:lpstr>What is the Rapture?</vt:lpstr>
      <vt:lpstr>PowerPoint Presentation</vt:lpstr>
      <vt:lpstr>PowerPoint Presentation</vt:lpstr>
      <vt:lpstr>What is the Rapture?</vt:lpstr>
      <vt:lpstr>An Important Doctrine</vt:lpstr>
      <vt:lpstr>What is the Rapture?</vt:lpstr>
      <vt:lpstr>PowerPoint Presentation</vt:lpstr>
      <vt:lpstr>PowerPoint Presentation</vt:lpstr>
      <vt:lpstr>PowerPoint Presentation</vt:lpstr>
      <vt:lpstr>PowerPoint Presentation</vt:lpstr>
      <vt:lpstr>Different Truth</vt:lpstr>
      <vt:lpstr>What is the Rapture?</vt:lpstr>
      <vt:lpstr>PowerPoint Presentation</vt:lpstr>
      <vt:lpstr>Catching Away of All Living Believers  (1 Thess 4:17)</vt:lpstr>
      <vt:lpstr>What is the Rapture?</vt:lpstr>
      <vt:lpstr>PowerPoint Presentation</vt:lpstr>
      <vt:lpstr>PowerPoint Presentation</vt:lpstr>
      <vt:lpstr>Reunion (1 Thess 4:14-16)</vt:lpstr>
      <vt:lpstr>PowerPoint Presentation</vt:lpstr>
      <vt:lpstr>PowerPoint Presentation</vt:lpstr>
      <vt:lpstr>Conclusion</vt:lpstr>
      <vt:lpstr>What is the Rapture?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001 - What and When</dc:title>
  <dc:subject>THE RAPTURE</dc:subject>
  <dc:creator>A. Woods</dc:creator>
  <dc:description>Modified by Jim McGowan</dc:description>
  <cp:lastModifiedBy>Jim McGowan</cp:lastModifiedBy>
  <cp:revision>973</cp:revision>
  <cp:lastPrinted>2016-11-02T18:50:43Z</cp:lastPrinted>
  <dcterms:created xsi:type="dcterms:W3CDTF">2009-03-17T12:21:13Z</dcterms:created>
  <dcterms:modified xsi:type="dcterms:W3CDTF">2020-04-05T15:45:04Z</dcterms:modified>
</cp:coreProperties>
</file>