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435" r:id="rId2"/>
    <p:sldId id="6501" r:id="rId3"/>
    <p:sldId id="6500" r:id="rId4"/>
    <p:sldId id="6503" r:id="rId5"/>
    <p:sldId id="6513" r:id="rId6"/>
    <p:sldId id="6516" r:id="rId7"/>
    <p:sldId id="6517" r:id="rId8"/>
    <p:sldId id="6518" r:id="rId9"/>
    <p:sldId id="6521" r:id="rId10"/>
    <p:sldId id="6534" r:id="rId11"/>
    <p:sldId id="6519" r:id="rId12"/>
    <p:sldId id="6515" r:id="rId13"/>
    <p:sldId id="6520" r:id="rId14"/>
    <p:sldId id="6522" r:id="rId15"/>
    <p:sldId id="6523" r:id="rId16"/>
    <p:sldId id="6524" r:id="rId17"/>
    <p:sldId id="6504" r:id="rId18"/>
    <p:sldId id="995" r:id="rId19"/>
    <p:sldId id="260" r:id="rId20"/>
    <p:sldId id="427" r:id="rId21"/>
    <p:sldId id="6526" r:id="rId22"/>
    <p:sldId id="6499" r:id="rId23"/>
    <p:sldId id="2309" r:id="rId24"/>
    <p:sldId id="6533" r:id="rId25"/>
    <p:sldId id="6514" r:id="rId26"/>
    <p:sldId id="6525" r:id="rId27"/>
    <p:sldId id="713" r:id="rId28"/>
    <p:sldId id="6505" r:id="rId29"/>
    <p:sldId id="6506" r:id="rId30"/>
    <p:sldId id="6527" r:id="rId31"/>
    <p:sldId id="6528" r:id="rId32"/>
    <p:sldId id="6529" r:id="rId33"/>
    <p:sldId id="6530" r:id="rId34"/>
    <p:sldId id="6531" r:id="rId35"/>
    <p:sldId id="4315" r:id="rId36"/>
    <p:sldId id="2880" r:id="rId37"/>
    <p:sldId id="6532" r:id="rId38"/>
    <p:sldId id="6289" r:id="rId39"/>
    <p:sldId id="6502" r:id="rId40"/>
    <p:sldId id="6290" r:id="rId4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CCCCFF"/>
    <a:srgbClr val="000066"/>
    <a:srgbClr val="000099"/>
    <a:srgbClr val="0000CC"/>
    <a:srgbClr val="33CC33"/>
    <a:srgbClr val="FF00FF"/>
    <a:srgbClr val="0000FF"/>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6314" autoAdjust="0"/>
  </p:normalViewPr>
  <p:slideViewPr>
    <p:cSldViewPr>
      <p:cViewPr varScale="1">
        <p:scale>
          <a:sx n="105" d="100"/>
          <a:sy n="105"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A232AB7F-AB21-4D7F-B52A-3F14A82A9582}"/>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02 Philippians 1v1-11</a:t>
            </a:r>
          </a:p>
          <a:p>
            <a:pPr>
              <a:defRPr/>
            </a:pPr>
            <a:r>
              <a:rPr lang="en-US" dirty="0"/>
              <a:t>04-05-2020</a:t>
            </a: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042113-0E46-44FE-80D1-237D5F56E3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7800" y="5791200"/>
            <a:ext cx="870855" cy="914400"/>
          </a:xfrm>
          <a:prstGeom prst="rect">
            <a:avLst/>
          </a:prstGeom>
        </p:spPr>
      </p:pic>
      <p:sp>
        <p:nvSpPr>
          <p:cNvPr id="6" name="Rectangle 3">
            <a:extLst>
              <a:ext uri="{FF2B5EF4-FFF2-40B4-BE49-F238E27FC236}">
                <a16:creationId xmlns:a16="http://schemas.microsoft.com/office/drawing/2014/main" id="{E1458CD8-D940-42DA-B266-2FCD81C4F388}"/>
              </a:ext>
            </a:extLst>
          </p:cNvPr>
          <p:cNvSpPr txBox="1">
            <a:spLocks noChangeArrowheads="1"/>
          </p:cNvSpPr>
          <p:nvPr/>
        </p:nvSpPr>
        <p:spPr bwMode="auto">
          <a:xfrm>
            <a:off x="0" y="228600"/>
            <a:ext cx="9144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 typeface="Wingdings" panose="05000000000000000000" pitchFamily="2" charset="2"/>
              <a:buNone/>
            </a:pPr>
            <a:r>
              <a:rPr lang="en-US" altLang="en-US" sz="4000" dirty="0">
                <a:solidFill>
                  <a:schemeClr val="tx2"/>
                </a:solidFill>
                <a:effectLst>
                  <a:outerShdw blurRad="38100" dist="38100" dir="2700000" algn="tl">
                    <a:srgbClr val="000000">
                      <a:alpha val="43137"/>
                    </a:srgbClr>
                  </a:outerShdw>
                </a:effectLst>
                <a:ea typeface="+mj-ea"/>
                <a:cs typeface="+mj-cs"/>
              </a:rPr>
              <a:t>HOW TO FIND JOY IN THE CHRISTIAN LIFE</a:t>
            </a:r>
          </a:p>
        </p:txBody>
      </p:sp>
      <p:sp>
        <p:nvSpPr>
          <p:cNvPr id="8" name="Subtitle 2">
            <a:extLst>
              <a:ext uri="{FF2B5EF4-FFF2-40B4-BE49-F238E27FC236}">
                <a16:creationId xmlns:a16="http://schemas.microsoft.com/office/drawing/2014/main" id="{3ACCB616-7912-4E1D-9B54-7C4772DDE716}"/>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709BEB2-40FC-440A-89B3-DF871D68F647}"/>
              </a:ext>
            </a:extLst>
          </p:cNvPr>
          <p:cNvPicPr>
            <a:picLocks noChangeAspect="1"/>
          </p:cNvPicPr>
          <p:nvPr/>
        </p:nvPicPr>
        <p:blipFill>
          <a:blip r:embed="rId3"/>
          <a:stretch>
            <a:fillRect/>
          </a:stretch>
        </p:blipFill>
        <p:spPr>
          <a:xfrm>
            <a:off x="1371322" y="1447800"/>
            <a:ext cx="6401355" cy="3657917"/>
          </a:xfrm>
          <a:prstGeom prst="rect">
            <a:avLst/>
          </a:prstGeom>
        </p:spPr>
      </p:pic>
    </p:spTree>
    <p:extLst>
      <p:ext uri="{BB962C8B-B14F-4D97-AF65-F5344CB8AC3E}">
        <p14:creationId xmlns:p14="http://schemas.microsoft.com/office/powerpoint/2010/main" val="351911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45900599"/>
              </p:ext>
            </p:extLst>
          </p:nvPr>
        </p:nvGraphicFramePr>
        <p:xfrm>
          <a:off x="228600" y="762335"/>
          <a:ext cx="8667752" cy="3870884"/>
        </p:xfrm>
        <a:graphic>
          <a:graphicData uri="http://schemas.openxmlformats.org/drawingml/2006/table">
            <a:tbl>
              <a:tblPr>
                <a:tableStyleId>{16D9F66E-5EB9-4882-86FB-DCBF35E3C3E4}</a:tableStyleId>
              </a:tblPr>
              <a:tblGrid>
                <a:gridCol w="2166938">
                  <a:extLst>
                    <a:ext uri="{9D8B030D-6E8A-4147-A177-3AD203B41FA5}">
                      <a16:colId xmlns:a16="http://schemas.microsoft.com/office/drawing/2014/main" val="20000"/>
                    </a:ext>
                  </a:extLst>
                </a:gridCol>
                <a:gridCol w="2166938">
                  <a:extLst>
                    <a:ext uri="{9D8B030D-6E8A-4147-A177-3AD203B41FA5}">
                      <a16:colId xmlns:a16="http://schemas.microsoft.com/office/drawing/2014/main" val="20001"/>
                    </a:ext>
                  </a:extLst>
                </a:gridCol>
                <a:gridCol w="2166938">
                  <a:extLst>
                    <a:ext uri="{9D8B030D-6E8A-4147-A177-3AD203B41FA5}">
                      <a16:colId xmlns:a16="http://schemas.microsoft.com/office/drawing/2014/main" val="3564894547"/>
                    </a:ext>
                  </a:extLst>
                </a:gridCol>
                <a:gridCol w="2166938">
                  <a:extLst>
                    <a:ext uri="{9D8B030D-6E8A-4147-A177-3AD203B41FA5}">
                      <a16:colId xmlns:a16="http://schemas.microsoft.com/office/drawing/2014/main" val="20003"/>
                    </a:ext>
                  </a:extLst>
                </a:gridCol>
              </a:tblGrid>
              <a:tr h="457188">
                <a:tc gridSpan="4">
                  <a:txBody>
                    <a:bodyPr/>
                    <a:lstStyle/>
                    <a:p>
                      <a:pPr algn="ctr"/>
                      <a:r>
                        <a:rPr lang="en-US" sz="3200" b="1" kern="1200" dirty="0">
                          <a:solidFill>
                            <a:srgbClr val="0000CC"/>
                          </a:solidFill>
                          <a:effectLst/>
                          <a:latin typeface="Calibri" panose="020F0502020204030204" pitchFamily="34" charset="0"/>
                          <a:ea typeface="+mj-ea"/>
                          <a:cs typeface="+mj-cs"/>
                        </a:rPr>
                        <a:t>Three Tenses of Salvation</a:t>
                      </a: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endParaRPr lang="en-US"/>
                    </a:p>
                  </a:txBody>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765130171"/>
                  </a:ext>
                </a:extLst>
              </a:tr>
              <a:tr h="457188">
                <a:tc>
                  <a:txBody>
                    <a:bodyPr/>
                    <a:lstStyle/>
                    <a:p>
                      <a:pPr algn="l"/>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200" b="1" u="sng" kern="1200" dirty="0">
                          <a:solidFill>
                            <a:srgbClr val="C00000"/>
                          </a:solidFill>
                          <a:latin typeface="Calibri" pitchFamily="34" charset="0"/>
                          <a:ea typeface="+mn-ea"/>
                          <a:cs typeface="Calibri" pitchFamily="34" charset="0"/>
                        </a:rPr>
                        <a:t>SANCTIFICATION</a:t>
                      </a:r>
                    </a:p>
                  </a:txBody>
                  <a:tcPr marT="45712" marB="45712" anchor="ctr">
                    <a:solidFill>
                      <a:srgbClr val="FFFFCC"/>
                    </a:solidFill>
                  </a:tcP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944864">
                <a:tc>
                  <a:txBody>
                    <a:bodyPr/>
                    <a:lstStyle/>
                    <a:p>
                      <a:pPr algn="l"/>
                      <a:r>
                        <a:rPr lang="en-US" sz="2400" b="1" dirty="0">
                          <a:latin typeface="Calibri" pitchFamily="34" charset="0"/>
                          <a:cs typeface="Calibri" pitchFamily="34" charset="0"/>
                        </a:rPr>
                        <a:t>Tense</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Past</a:t>
                      </a:r>
                    </a:p>
                  </a:txBody>
                  <a:tcPr marT="45712" marB="45712" anchor="ctr"/>
                </a:tc>
                <a:tc>
                  <a:txBody>
                    <a:bodyPr/>
                    <a:lstStyle/>
                    <a:p>
                      <a:pPr algn="ctr"/>
                      <a:r>
                        <a:rPr lang="en-US" sz="2400" b="1" u="sng" kern="1200" dirty="0">
                          <a:solidFill>
                            <a:srgbClr val="C00000"/>
                          </a:solidFill>
                          <a:latin typeface="Calibri" pitchFamily="34" charset="0"/>
                          <a:ea typeface="+mn-ea"/>
                          <a:cs typeface="Calibri" pitchFamily="34" charset="0"/>
                        </a:rPr>
                        <a:t>Present</a:t>
                      </a:r>
                    </a:p>
                  </a:txBody>
                  <a:tcPr marT="45712" marB="45712" anchor="ctr">
                    <a:solidFill>
                      <a:srgbClr val="FFFFCC"/>
                    </a:solidFill>
                  </a:tcPr>
                </a:tc>
                <a:tc>
                  <a:txBody>
                    <a:bodyPr/>
                    <a:lstStyle/>
                    <a:p>
                      <a:pPr algn="ctr"/>
                      <a:r>
                        <a:rPr lang="en-US" sz="2400" b="1" kern="1200" dirty="0">
                          <a:solidFill>
                            <a:schemeClr val="dk1"/>
                          </a:solidFill>
                          <a:latin typeface="Calibri" pitchFamily="34" charset="0"/>
                          <a:ea typeface="+mn-ea"/>
                          <a:cs typeface="Calibri" pitchFamily="34" charset="0"/>
                        </a:rPr>
                        <a:t>Future</a:t>
                      </a:r>
                    </a:p>
                  </a:txBody>
                  <a:tcPr marT="45712" marB="45712" anchor="ctr"/>
                </a:tc>
                <a:extLst>
                  <a:ext uri="{0D108BD9-81ED-4DB2-BD59-A6C34878D82A}">
                    <a16:rowId xmlns:a16="http://schemas.microsoft.com/office/drawing/2014/main" val="10001"/>
                  </a:ext>
                </a:extLst>
              </a:tr>
              <a:tr h="944864">
                <a:tc>
                  <a:txBody>
                    <a:bodyPr/>
                    <a:lstStyle/>
                    <a:p>
                      <a:pPr algn="l"/>
                      <a:r>
                        <a:rPr lang="en-US" sz="2400" b="1" dirty="0">
                          <a:latin typeface="Calibri" pitchFamily="34" charset="0"/>
                          <a:cs typeface="Calibri" pitchFamily="34" charset="0"/>
                        </a:rPr>
                        <a:t>Saved from sin’s:</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Penalty</a:t>
                      </a:r>
                    </a:p>
                  </a:txBody>
                  <a:tcPr marT="45712" marB="45712" anchor="ctr"/>
                </a:tc>
                <a:tc>
                  <a:txBody>
                    <a:bodyPr/>
                    <a:lstStyle/>
                    <a:p>
                      <a:pPr algn="ctr"/>
                      <a:r>
                        <a:rPr lang="en-US" sz="2400" b="1" u="sng" kern="1200" dirty="0">
                          <a:solidFill>
                            <a:srgbClr val="C00000"/>
                          </a:solidFill>
                          <a:latin typeface="Calibri" pitchFamily="34" charset="0"/>
                          <a:ea typeface="+mn-ea"/>
                          <a:cs typeface="Calibri" pitchFamily="34" charset="0"/>
                        </a:rPr>
                        <a:t>Power</a:t>
                      </a:r>
                    </a:p>
                  </a:txBody>
                  <a:tcPr marT="45712" marB="45712" anchor="ctr">
                    <a:solidFill>
                      <a:srgbClr val="FFFFCC"/>
                    </a:solidFill>
                  </a:tcPr>
                </a:tc>
                <a:tc>
                  <a:txBody>
                    <a:bodyPr/>
                    <a:lstStyle/>
                    <a:p>
                      <a:pPr algn="ctr"/>
                      <a:r>
                        <a:rPr lang="en-US" sz="2400" b="1" kern="1200" dirty="0">
                          <a:solidFill>
                            <a:schemeClr val="dk1"/>
                          </a:solidFill>
                          <a:latin typeface="Calibri" pitchFamily="34" charset="0"/>
                          <a:ea typeface="+mn-ea"/>
                          <a:cs typeface="Calibri" pitchFamily="34" charset="0"/>
                        </a:rPr>
                        <a:t>Presence</a:t>
                      </a:r>
                    </a:p>
                  </a:txBody>
                  <a:tcPr marT="45712" marB="45712" anchor="ctr"/>
                </a:tc>
                <a:extLst>
                  <a:ext uri="{0D108BD9-81ED-4DB2-BD59-A6C34878D82A}">
                    <a16:rowId xmlns:a16="http://schemas.microsoft.com/office/drawing/2014/main" val="10002"/>
                  </a:ext>
                </a:extLst>
              </a:tr>
              <a:tr h="944864">
                <a:tc>
                  <a:txBody>
                    <a:bodyPr/>
                    <a:lstStyle/>
                    <a:p>
                      <a:pPr algn="l"/>
                      <a:r>
                        <a:rPr lang="en-US" sz="2400" b="1" dirty="0">
                          <a:latin typeface="Calibri" pitchFamily="34" charset="0"/>
                          <a:cs typeface="Calibri" pitchFamily="34" charset="0"/>
                        </a:rPr>
                        <a:t>Scripture</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Eph 2:8-9; Titus 3:5</a:t>
                      </a:r>
                    </a:p>
                  </a:txBody>
                  <a:tcPr marT="45712" marB="45712" anchor="ctr"/>
                </a:tc>
                <a:tc>
                  <a:txBody>
                    <a:bodyPr/>
                    <a:lstStyle/>
                    <a:p>
                      <a:pPr algn="ctr"/>
                      <a:r>
                        <a:rPr lang="en-US" sz="2400" b="1" u="sng" kern="1200" dirty="0">
                          <a:solidFill>
                            <a:srgbClr val="C00000"/>
                          </a:solidFill>
                          <a:latin typeface="Calibri" pitchFamily="34" charset="0"/>
                          <a:ea typeface="+mn-ea"/>
                          <a:cs typeface="Calibri" pitchFamily="34" charset="0"/>
                        </a:rPr>
                        <a:t>Philip 2:12</a:t>
                      </a:r>
                    </a:p>
                  </a:txBody>
                  <a:tcPr marT="45712" marB="45712" anchor="ctr">
                    <a:solidFill>
                      <a:srgbClr val="FFFFCC"/>
                    </a:solidFill>
                  </a:tcPr>
                </a:tc>
                <a:tc>
                  <a:txBody>
                    <a:bodyPr/>
                    <a:lstStyle/>
                    <a:p>
                      <a:pPr algn="ctr"/>
                      <a:r>
                        <a:rPr lang="en-US" sz="2400" b="1" kern="1200" dirty="0">
                          <a:solidFill>
                            <a:schemeClr val="dk1"/>
                          </a:solidFill>
                          <a:latin typeface="Calibri" pitchFamily="34" charset="0"/>
                          <a:ea typeface="+mn-ea"/>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E2DFEDF4-B702-4EFF-BCFD-A837788424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876800"/>
            <a:ext cx="2654710" cy="182880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3799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Timothy, bond-servants of Christ Jesus, To all the saints in Christ Jesus who are in </a:t>
            </a:r>
            <a:r>
              <a:rPr lang="en-US" sz="3200" b="1" u="sng" dirty="0">
                <a:solidFill>
                  <a:srgbClr val="FFFFCC"/>
                </a:solidFill>
                <a:latin typeface="Calibri" panose="020F0502020204030204" pitchFamily="34" charset="0"/>
                <a:cs typeface="Calibri" panose="020F0502020204030204" pitchFamily="34" charset="0"/>
              </a:rPr>
              <a:t>Philippi</a:t>
            </a:r>
            <a:r>
              <a:rPr lang="en-US" sz="3200" dirty="0">
                <a:latin typeface="Calibri" panose="020F0502020204030204" pitchFamily="34" charset="0"/>
                <a:cs typeface="Calibri" panose="020F0502020204030204" pitchFamily="34" charset="0"/>
              </a:rPr>
              <a:t>,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peace from God our Father and the Lord Jesus Christ.”</a:t>
            </a:r>
          </a:p>
        </p:txBody>
      </p:sp>
    </p:spTree>
    <p:extLst>
      <p:ext uri="{BB962C8B-B14F-4D97-AF65-F5344CB8AC3E}">
        <p14:creationId xmlns:p14="http://schemas.microsoft.com/office/powerpoint/2010/main" val="25774229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1D33F-C530-41CC-9B2A-0811FDEE6E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7968" y="228600"/>
            <a:ext cx="870806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461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Timothy, bond-servants of Christ Jesus, To all the saints in Christ Jesus who are in Philippi, including the </a:t>
            </a:r>
            <a:r>
              <a:rPr lang="en-US" sz="3200" b="1" u="sng" dirty="0">
                <a:solidFill>
                  <a:srgbClr val="FFFFCC"/>
                </a:solidFill>
                <a:latin typeface="Calibri" panose="020F0502020204030204" pitchFamily="34" charset="0"/>
                <a:cs typeface="Calibri" panose="020F0502020204030204" pitchFamily="34" charset="0"/>
              </a:rPr>
              <a:t>overseers [</a:t>
            </a:r>
            <a:r>
              <a:rPr lang="en-US" sz="3200" b="1" i="1" u="sng" dirty="0">
                <a:solidFill>
                  <a:srgbClr val="FFFFCC"/>
                </a:solidFill>
                <a:latin typeface="Calibri" panose="020F0502020204030204" pitchFamily="34" charset="0"/>
                <a:cs typeface="Calibri" panose="020F0502020204030204" pitchFamily="34" charset="0"/>
              </a:rPr>
              <a:t>episkopos</a:t>
            </a:r>
            <a:r>
              <a:rPr lang="en-US" sz="3200" b="1" u="sng" dirty="0">
                <a:solidFill>
                  <a:srgbClr val="FFFFCC"/>
                </a:solidFill>
                <a:latin typeface="Calibri" panose="020F0502020204030204" pitchFamily="34" charset="0"/>
                <a:cs typeface="Calibri" panose="020F0502020204030204" pitchFamily="34" charset="0"/>
              </a:rPr>
              <a:t>] and deacons [</a:t>
            </a:r>
            <a:r>
              <a:rPr lang="en-US" sz="3200" b="1" i="1" u="sng" dirty="0">
                <a:solidFill>
                  <a:srgbClr val="FFFFCC"/>
                </a:solidFill>
                <a:latin typeface="Calibri" panose="020F0502020204030204" pitchFamily="34" charset="0"/>
                <a:cs typeface="Calibri" panose="020F0502020204030204" pitchFamily="34" charset="0"/>
              </a:rPr>
              <a:t>diakonos</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peace from God our Father and the Lord Jesus Christ.”</a:t>
            </a:r>
          </a:p>
        </p:txBody>
      </p:sp>
    </p:spTree>
    <p:extLst>
      <p:ext uri="{BB962C8B-B14F-4D97-AF65-F5344CB8AC3E}">
        <p14:creationId xmlns:p14="http://schemas.microsoft.com/office/powerpoint/2010/main" val="18873540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Timothy, bond-servants of Christ Jesus, To all the saints in Christ Jesus who are in Philippi,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Grace</a:t>
            </a:r>
            <a:r>
              <a:rPr lang="en-US" sz="3200" dirty="0">
                <a:latin typeface="Calibri" panose="020F0502020204030204" pitchFamily="34" charset="0"/>
                <a:cs typeface="Calibri" panose="020F0502020204030204" pitchFamily="34" charset="0"/>
              </a:rPr>
              <a:t> to you and peace from God our Father and the Lord Jesus Christ.”</a:t>
            </a:r>
          </a:p>
        </p:txBody>
      </p:sp>
    </p:spTree>
    <p:extLst>
      <p:ext uri="{BB962C8B-B14F-4D97-AF65-F5344CB8AC3E}">
        <p14:creationId xmlns:p14="http://schemas.microsoft.com/office/powerpoint/2010/main" val="7133285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Timothy, bond-servants of Christ Jesus, To all the saints in Christ Jesus who are in Philippi,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a:t>
            </a:r>
            <a:r>
              <a:rPr lang="en-US" sz="3200" b="1" u="sng" dirty="0">
                <a:solidFill>
                  <a:srgbClr val="FFFFCC"/>
                </a:solidFill>
                <a:latin typeface="Calibri" panose="020F0502020204030204" pitchFamily="34" charset="0"/>
                <a:cs typeface="Calibri" panose="020F0502020204030204" pitchFamily="34" charset="0"/>
              </a:rPr>
              <a:t>peace</a:t>
            </a:r>
            <a:r>
              <a:rPr lang="en-US" sz="3200" dirty="0">
                <a:latin typeface="Calibri" panose="020F0502020204030204" pitchFamily="34" charset="0"/>
                <a:cs typeface="Calibri" panose="020F0502020204030204" pitchFamily="34" charset="0"/>
              </a:rPr>
              <a:t> from God our Father and the Lord Jesus Christ.”</a:t>
            </a:r>
          </a:p>
        </p:txBody>
      </p:sp>
    </p:spTree>
    <p:extLst>
      <p:ext uri="{BB962C8B-B14F-4D97-AF65-F5344CB8AC3E}">
        <p14:creationId xmlns:p14="http://schemas.microsoft.com/office/powerpoint/2010/main" val="8364377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Timothy, bond-servants of Christ Jesus, To all the saints in Christ Jesus who are in Philippi,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peace </a:t>
            </a:r>
            <a:r>
              <a:rPr lang="en-US" sz="3200" b="1" u="sng" dirty="0">
                <a:solidFill>
                  <a:srgbClr val="FFFFCC"/>
                </a:solidFill>
                <a:latin typeface="Calibri" panose="020F0502020204030204" pitchFamily="34" charset="0"/>
                <a:cs typeface="Calibri" panose="020F0502020204030204" pitchFamily="34" charset="0"/>
              </a:rPr>
              <a:t>from God our Father and the Lord Jesus Christ</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6734339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Salutation (1:1-2)</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Thanksgiving (1:3-8)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Prayer (1:9-11)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Introduction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E02AB1B-64A0-4E44-9613-F659F7AF3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38678"/>
            <a:ext cx="2999384" cy="206624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6822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IMG_1218.jpg"/>
          <p:cNvPicPr>
            <a:picLocks noGrp="1" noChangeAspect="1"/>
          </p:cNvPicPr>
          <p:nvPr isPhoto="1"/>
        </p:nvPicPr>
        <p:blipFill>
          <a:blip r:embed="rId2" cstate="email">
            <a:extLst>
              <a:ext uri="{28A0092B-C50C-407E-A947-70E740481C1C}">
                <a14:useLocalDpi xmlns:a14="http://schemas.microsoft.com/office/drawing/2010/main"/>
              </a:ext>
            </a:extLst>
          </a:blip>
          <a:srcRect/>
          <a:stretch>
            <a:fillRect/>
          </a:stretch>
        </p:blipFill>
        <p:spPr bwMode="auto">
          <a:xfrm>
            <a:off x="2171700" y="228600"/>
            <a:ext cx="48006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7020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Spiritual Sacrifices</a:t>
            </a:r>
          </a:p>
        </p:txBody>
      </p:sp>
      <p:sp>
        <p:nvSpPr>
          <p:cNvPr id="7171" name="Rectangle 3"/>
          <p:cNvSpPr>
            <a:spLocks noGrp="1" noChangeArrowheads="1"/>
          </p:cNvSpPr>
          <p:nvPr>
            <p:ph type="body" idx="1"/>
          </p:nvPr>
        </p:nvSpPr>
        <p:spPr>
          <a:xfrm>
            <a:off x="1689894" y="1600200"/>
            <a:ext cx="6006306" cy="4460875"/>
          </a:xfrm>
        </p:spPr>
        <p:txBody>
          <a:bodyPr/>
          <a:lstStyle/>
          <a:p>
            <a:pPr marL="463550" indent="-463550" eaLnBrk="1" hangingPunct="1">
              <a:spcBef>
                <a:spcPts val="0"/>
              </a:spcBef>
              <a:spcAft>
                <a:spcPts val="3600"/>
              </a:spcAft>
              <a:defRPr/>
            </a:pPr>
            <a:r>
              <a:rPr lang="en-US" sz="3600" dirty="0">
                <a:cs typeface="Calibri" panose="020F0502020204030204" pitchFamily="34" charset="0"/>
              </a:rPr>
              <a:t>Body – Rom. 12:1</a:t>
            </a:r>
          </a:p>
          <a:p>
            <a:pPr marL="463550" indent="-463550" eaLnBrk="1" hangingPunct="1">
              <a:spcBef>
                <a:spcPts val="0"/>
              </a:spcBef>
              <a:spcAft>
                <a:spcPts val="3600"/>
              </a:spcAft>
              <a:defRPr/>
            </a:pPr>
            <a:r>
              <a:rPr lang="en-US" sz="3600" dirty="0">
                <a:cs typeface="Calibri" panose="020F0502020204030204" pitchFamily="34" charset="0"/>
              </a:rPr>
              <a:t>Praise – Heb. 13:15</a:t>
            </a:r>
          </a:p>
          <a:p>
            <a:pPr marL="463550" indent="-463550" eaLnBrk="1" hangingPunct="1">
              <a:spcBef>
                <a:spcPts val="0"/>
              </a:spcBef>
              <a:spcAft>
                <a:spcPts val="3600"/>
              </a:spcAft>
              <a:defRPr/>
            </a:pPr>
            <a:r>
              <a:rPr lang="en-US" sz="3600" dirty="0">
                <a:cs typeface="Calibri" panose="020F0502020204030204" pitchFamily="34" charset="0"/>
              </a:rPr>
              <a:t>Good works – Philip. 2:17</a:t>
            </a:r>
          </a:p>
          <a:p>
            <a:pPr marL="463550" indent="-463550" eaLnBrk="1" hangingPunct="1">
              <a:spcBef>
                <a:spcPts val="0"/>
              </a:spcBef>
              <a:spcAft>
                <a:spcPts val="3600"/>
              </a:spcAft>
              <a:defRPr/>
            </a:pPr>
            <a:r>
              <a:rPr lang="en-US" sz="3600" dirty="0">
                <a:cs typeface="Calibri" panose="020F0502020204030204" pitchFamily="34" charset="0"/>
              </a:rPr>
              <a:t>Financial giving – Heb. 13:16</a:t>
            </a:r>
          </a:p>
          <a:p>
            <a:pPr marL="463550" indent="-463550" eaLnBrk="1" hangingPunct="1">
              <a:spcBef>
                <a:spcPts val="0"/>
              </a:spcBef>
              <a:spcAft>
                <a:spcPts val="3600"/>
              </a:spcAft>
              <a:defRPr/>
            </a:pPr>
            <a:r>
              <a:rPr lang="en-US" sz="3600" dirty="0">
                <a:cs typeface="Calibri" panose="020F0502020204030204" pitchFamily="34" charset="0"/>
              </a:rPr>
              <a:t>Prayer – Philip. 1:4</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Paul</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Believers at Philippi</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Rome</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62</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was the book’s occasion?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Five contacts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are the opponents?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opponents threatening joy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book’s purpose?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To give joy during adversity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Four-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Joy during </a:t>
            </a:r>
            <a:r>
              <a:rPr lang="en-US" sz="2600" b="1" u="sng" kern="1200" dirty="0" err="1">
                <a:solidFill>
                  <a:srgbClr val="FFFFCC"/>
                </a:solidFill>
                <a:effectLst>
                  <a:outerShdw blurRad="38100" dist="38100" dir="2700000" algn="tl">
                    <a:srgbClr val="000000">
                      <a:alpha val="43137"/>
                    </a:srgbClr>
                  </a:outerShdw>
                </a:effectLst>
                <a:cs typeface="Calibri" panose="020F0502020204030204" pitchFamily="34" charset="0"/>
              </a:rPr>
              <a:t>adverstiy</a:t>
            </a:r>
            <a:endPar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endParaRP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Personal &amp; informal</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1000" y="76200"/>
            <a:ext cx="1039195"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181110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911208-8565-48C6-9049-B936C270B6EF}"/>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John 7-11</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deceivers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have gone out into the world, those who do not acknowledge Jesus Christ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coming in the flesh. This is the deceiver and the antichrist.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Anyone who goes too far and does . . .</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911208-8565-48C6-9049-B936C270B6EF}"/>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16703"/>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John 7-11</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abide in the teaching of Christ, does not have God; the one who abides in the teaching, he has both the Father and the Son.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comes to you and does not bring this teaching,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receive him into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give him a greeting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one who gives him a greeting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participates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evil deeds.”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78514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328458" y="1752600"/>
            <a:ext cx="5486400" cy="27432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Philippians 1:6</a:t>
            </a:r>
            <a:r>
              <a:rPr lang="en-US" dirty="0">
                <a:effectLst/>
              </a:rPr>
              <a:t>. “</a:t>
            </a:r>
            <a:r>
              <a:rPr lang="en-US" i="1" dirty="0">
                <a:effectLst/>
              </a:rPr>
              <a:t>God who began</a:t>
            </a:r>
            <a:r>
              <a:rPr lang="en-US" dirty="0">
                <a:effectLst/>
              </a:rPr>
              <a:t>. God will continue His work of grace in them until the consummation at the day of Christ Jesus (the day when Christ returns)</a:t>
            </a: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B178C18-C151-4994-A785-B8F62CC9D9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5275" y="1752600"/>
            <a:ext cx="2752725" cy="3810000"/>
          </a:xfrm>
          <a:prstGeom prst="rect">
            <a:avLst/>
          </a:prstGeom>
        </p:spPr>
      </p:pic>
    </p:spTree>
    <p:extLst>
      <p:ext uri="{BB962C8B-B14F-4D97-AF65-F5344CB8AC3E}">
        <p14:creationId xmlns:p14="http://schemas.microsoft.com/office/powerpoint/2010/main" val="16168784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62150" y="228600"/>
            <a:ext cx="5219700" cy="1143000"/>
          </a:xfrm>
        </p:spPr>
        <p:txBody>
          <a:bodyPr/>
          <a:lstStyle/>
          <a:p>
            <a:pPr algn="ctr">
              <a:spcAft>
                <a:spcPts val="600"/>
              </a:spcAft>
            </a:pPr>
            <a:r>
              <a:rPr lang="en-US" sz="3600" dirty="0">
                <a:effectLst>
                  <a:outerShdw blurRad="38100" dist="38100" dir="2700000" algn="tl">
                    <a:srgbClr val="000000">
                      <a:alpha val="43137"/>
                    </a:srgbClr>
                  </a:outerShdw>
                </a:effectLst>
              </a:rPr>
              <a:t>Thomas L. Constable</a:t>
            </a:r>
            <a:br>
              <a:rPr lang="en-US" sz="3600" dirty="0">
                <a:effectLst>
                  <a:outerShdw blurRad="38100" dist="38100" dir="2700000" algn="tl">
                    <a:srgbClr val="000000">
                      <a:alpha val="43137"/>
                    </a:srgbClr>
                  </a:outerShdw>
                </a:effectLst>
              </a:rPr>
            </a:br>
            <a:r>
              <a:rPr lang="en-US" sz="2000" dirty="0">
                <a:solidFill>
                  <a:schemeClr val="tx1"/>
                </a:solidFill>
                <a:effectLst>
                  <a:outerShdw blurRad="38100" dist="38100" dir="2700000" algn="tl">
                    <a:srgbClr val="000000">
                      <a:alpha val="43137"/>
                    </a:srgbClr>
                  </a:outerShdw>
                </a:effectLst>
              </a:rPr>
              <a:t>“Notes on Philippians,” online: www.soniclight.com, accessed 04 April 2020, 18.</a:t>
            </a:r>
          </a:p>
        </p:txBody>
      </p:sp>
      <p:sp>
        <p:nvSpPr>
          <p:cNvPr id="16387" name="Rectangle 3"/>
          <p:cNvSpPr>
            <a:spLocks noGrp="1" noChangeArrowheads="1"/>
          </p:cNvSpPr>
          <p:nvPr>
            <p:ph type="body" idx="1"/>
          </p:nvPr>
        </p:nvSpPr>
        <p:spPr>
          <a:xfrm>
            <a:off x="-8467" y="1600200"/>
            <a:ext cx="9144000" cy="43434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What was the ‘good work’ to which Paul referred? If he had in mind only the generosity of his original readers, he may have meant that good work. However, as I have suggested, he seems to have had a much broader concept in mind, namely, what the work of the gospel produces: salvation…In the New Testament, God has revealed that salvation is a process. It involves justification, when a sinner trusts Jesus Christ as his or her Savior</a:t>
            </a:r>
            <a:r>
              <a:rPr lang="en-US"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13305151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62150" y="228600"/>
            <a:ext cx="5219700" cy="1143000"/>
          </a:xfrm>
        </p:spPr>
        <p:txBody>
          <a:bodyPr/>
          <a:lstStyle/>
          <a:p>
            <a:pPr algn="ctr">
              <a:spcAft>
                <a:spcPts val="600"/>
              </a:spcAft>
            </a:pPr>
            <a:r>
              <a:rPr lang="en-US" sz="3600" dirty="0"/>
              <a:t>Thomas L. Constable</a:t>
            </a:r>
            <a:br>
              <a:rPr lang="en-US" sz="3600" dirty="0"/>
            </a:br>
            <a:r>
              <a:rPr lang="en-US" sz="2000" dirty="0">
                <a:solidFill>
                  <a:schemeClr val="tx1"/>
                </a:solidFill>
              </a:rPr>
              <a:t>“Notes on Philippians,” online: www.soniclight.com, accessed 04 April 2020, 18.</a:t>
            </a:r>
          </a:p>
        </p:txBody>
      </p:sp>
      <p:sp>
        <p:nvSpPr>
          <p:cNvPr id="16387" name="Rectangle 3"/>
          <p:cNvSpPr>
            <a:spLocks noGrp="1" noChangeArrowheads="1"/>
          </p:cNvSpPr>
          <p:nvPr>
            <p:ph type="body" idx="1"/>
          </p:nvPr>
        </p:nvSpPr>
        <p:spPr>
          <a:xfrm>
            <a:off x="-16933" y="1600200"/>
            <a:ext cx="9144000" cy="4343400"/>
          </a:xfrm>
        </p:spPr>
        <p:txBody>
          <a:bodyPr/>
          <a:lstStyle/>
          <a:p>
            <a:pPr marL="0" indent="0" algn="just">
              <a:buFontTx/>
              <a:buNone/>
              <a:defRPr/>
            </a:pPr>
            <a:r>
              <a:rPr lang="en-US" sz="2800" i="1" dirty="0"/>
              <a:t>“</a:t>
            </a:r>
            <a:r>
              <a:rPr lang="en-US" sz="2800" dirty="0">
                <a:effectLst/>
              </a:rPr>
              <a:t>It also includes progressive sanctification, that occurs continuously from the time of justification until the Christian's death or the Rapture. And it culminates in glorification, when the redeemed sinner finally sees Jesus Christ and experiences transformation into His image. Paul was confident that, just as surely as God had justified the Philippians, He would also continue to sanctify, and eventually glorify, them. Whereas we have a hand in the process of sanctification, and can affect it by our obedience or disobedience, God alone justifies us. Regardless of our carnality or spirituality, He will also glorify us (1 Cor. 15:1-7)</a:t>
            </a:r>
            <a:r>
              <a:rPr lang="en-US" sz="2800" i="1" dirty="0"/>
              <a:t>.”</a:t>
            </a:r>
          </a:p>
        </p:txBody>
      </p:sp>
    </p:spTree>
    <p:extLst>
      <p:ext uri="{BB962C8B-B14F-4D97-AF65-F5344CB8AC3E}">
        <p14:creationId xmlns:p14="http://schemas.microsoft.com/office/powerpoint/2010/main" val="39387527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42739443"/>
              </p:ext>
            </p:extLst>
          </p:nvPr>
        </p:nvGraphicFramePr>
        <p:xfrm>
          <a:off x="228600" y="762335"/>
          <a:ext cx="8667752" cy="3870884"/>
        </p:xfrm>
        <a:graphic>
          <a:graphicData uri="http://schemas.openxmlformats.org/drawingml/2006/table">
            <a:tbl>
              <a:tblPr>
                <a:tableStyleId>{16D9F66E-5EB9-4882-86FB-DCBF35E3C3E4}</a:tableStyleId>
              </a:tblPr>
              <a:tblGrid>
                <a:gridCol w="2166938">
                  <a:extLst>
                    <a:ext uri="{9D8B030D-6E8A-4147-A177-3AD203B41FA5}">
                      <a16:colId xmlns:a16="http://schemas.microsoft.com/office/drawing/2014/main" val="20000"/>
                    </a:ext>
                  </a:extLst>
                </a:gridCol>
                <a:gridCol w="2166938">
                  <a:extLst>
                    <a:ext uri="{9D8B030D-6E8A-4147-A177-3AD203B41FA5}">
                      <a16:colId xmlns:a16="http://schemas.microsoft.com/office/drawing/2014/main" val="20001"/>
                    </a:ext>
                  </a:extLst>
                </a:gridCol>
                <a:gridCol w="2166938">
                  <a:extLst>
                    <a:ext uri="{9D8B030D-6E8A-4147-A177-3AD203B41FA5}">
                      <a16:colId xmlns:a16="http://schemas.microsoft.com/office/drawing/2014/main" val="3564894547"/>
                    </a:ext>
                  </a:extLst>
                </a:gridCol>
                <a:gridCol w="2166938">
                  <a:extLst>
                    <a:ext uri="{9D8B030D-6E8A-4147-A177-3AD203B41FA5}">
                      <a16:colId xmlns:a16="http://schemas.microsoft.com/office/drawing/2014/main" val="20003"/>
                    </a:ext>
                  </a:extLst>
                </a:gridCol>
              </a:tblGrid>
              <a:tr h="457188">
                <a:tc gridSpan="4">
                  <a:txBody>
                    <a:bodyPr/>
                    <a:lstStyle/>
                    <a:p>
                      <a:pPr algn="ctr"/>
                      <a:r>
                        <a:rPr lang="en-US" sz="3200" b="1" kern="1200" dirty="0">
                          <a:solidFill>
                            <a:srgbClr val="0000CC"/>
                          </a:solidFill>
                          <a:effectLst/>
                          <a:latin typeface="Calibri" panose="020F0502020204030204" pitchFamily="34" charset="0"/>
                          <a:ea typeface="+mj-ea"/>
                          <a:cs typeface="+mj-cs"/>
                        </a:rPr>
                        <a:t>Three Tenses of Salvation</a:t>
                      </a: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endParaRPr lang="en-US"/>
                    </a:p>
                  </a:txBody>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765130171"/>
                  </a:ext>
                </a:extLst>
              </a:tr>
              <a:tr h="457188">
                <a:tc>
                  <a:txBody>
                    <a:bodyPr/>
                    <a:lstStyle/>
                    <a:p>
                      <a:pPr algn="l"/>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Sanctification</a:t>
                      </a:r>
                    </a:p>
                  </a:txBody>
                  <a:tcPr marT="45712" marB="45712" anchor="ctr"/>
                </a:tc>
                <a:tc>
                  <a:txBody>
                    <a:bodyPr/>
                    <a:lstStyle/>
                    <a:p>
                      <a:pPr algn="ctr"/>
                      <a:r>
                        <a:rPr lang="en-US" sz="2400" b="1" dirty="0">
                          <a:latin typeface="Calibri" pitchFamily="34" charset="0"/>
                          <a:cs typeface="Calibri" pitchFamily="34" charset="0"/>
                        </a:rPr>
                        <a:t>Glorification</a:t>
                      </a: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944864">
                <a:tc>
                  <a:txBody>
                    <a:bodyPr/>
                    <a:lstStyle/>
                    <a:p>
                      <a:pPr algn="l"/>
                      <a:r>
                        <a:rPr lang="en-US" sz="2400" b="1" dirty="0">
                          <a:latin typeface="Calibri" pitchFamily="34" charset="0"/>
                          <a:cs typeface="Calibri" pitchFamily="34" charset="0"/>
                        </a:rPr>
                        <a:t>Tense</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Past</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Present</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Future</a:t>
                      </a:r>
                    </a:p>
                  </a:txBody>
                  <a:tcPr marT="45712" marB="45712" anchor="ctr"/>
                </a:tc>
                <a:extLst>
                  <a:ext uri="{0D108BD9-81ED-4DB2-BD59-A6C34878D82A}">
                    <a16:rowId xmlns:a16="http://schemas.microsoft.com/office/drawing/2014/main" val="10001"/>
                  </a:ext>
                </a:extLst>
              </a:tr>
              <a:tr h="944864">
                <a:tc>
                  <a:txBody>
                    <a:bodyPr/>
                    <a:lstStyle/>
                    <a:p>
                      <a:pPr algn="l"/>
                      <a:r>
                        <a:rPr lang="en-US" sz="2400" b="1" dirty="0">
                          <a:latin typeface="Calibri" pitchFamily="34" charset="0"/>
                          <a:cs typeface="Calibri" pitchFamily="34" charset="0"/>
                        </a:rPr>
                        <a:t>Saved from sin’s:</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Penalty</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Power</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Presence</a:t>
                      </a:r>
                    </a:p>
                  </a:txBody>
                  <a:tcPr marT="45712" marB="45712" anchor="ctr"/>
                </a:tc>
                <a:extLst>
                  <a:ext uri="{0D108BD9-81ED-4DB2-BD59-A6C34878D82A}">
                    <a16:rowId xmlns:a16="http://schemas.microsoft.com/office/drawing/2014/main" val="10002"/>
                  </a:ext>
                </a:extLst>
              </a:tr>
              <a:tr h="944864">
                <a:tc>
                  <a:txBody>
                    <a:bodyPr/>
                    <a:lstStyle/>
                    <a:p>
                      <a:pPr algn="l"/>
                      <a:r>
                        <a:rPr lang="en-US" sz="2400" b="1" dirty="0">
                          <a:latin typeface="Calibri" pitchFamily="34" charset="0"/>
                          <a:cs typeface="Calibri" pitchFamily="34" charset="0"/>
                        </a:rPr>
                        <a:t>Scripture</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Eph 2:8-9; Titus 3:5</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Philip 2:12</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E2DFEDF4-B702-4EFF-BCFD-A837788424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876800"/>
            <a:ext cx="2654710" cy="182880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2514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878851890"/>
              </p:ext>
            </p:extLst>
          </p:nvPr>
        </p:nvGraphicFramePr>
        <p:xfrm>
          <a:off x="228600" y="762335"/>
          <a:ext cx="8667752" cy="3870884"/>
        </p:xfrm>
        <a:graphic>
          <a:graphicData uri="http://schemas.openxmlformats.org/drawingml/2006/table">
            <a:tbl>
              <a:tblPr>
                <a:tableStyleId>{16D9F66E-5EB9-4882-86FB-DCBF35E3C3E4}</a:tableStyleId>
              </a:tblPr>
              <a:tblGrid>
                <a:gridCol w="2166938">
                  <a:extLst>
                    <a:ext uri="{9D8B030D-6E8A-4147-A177-3AD203B41FA5}">
                      <a16:colId xmlns:a16="http://schemas.microsoft.com/office/drawing/2014/main" val="20000"/>
                    </a:ext>
                  </a:extLst>
                </a:gridCol>
                <a:gridCol w="2166938">
                  <a:extLst>
                    <a:ext uri="{9D8B030D-6E8A-4147-A177-3AD203B41FA5}">
                      <a16:colId xmlns:a16="http://schemas.microsoft.com/office/drawing/2014/main" val="20001"/>
                    </a:ext>
                  </a:extLst>
                </a:gridCol>
                <a:gridCol w="2166938">
                  <a:extLst>
                    <a:ext uri="{9D8B030D-6E8A-4147-A177-3AD203B41FA5}">
                      <a16:colId xmlns:a16="http://schemas.microsoft.com/office/drawing/2014/main" val="3564894547"/>
                    </a:ext>
                  </a:extLst>
                </a:gridCol>
                <a:gridCol w="2166938">
                  <a:extLst>
                    <a:ext uri="{9D8B030D-6E8A-4147-A177-3AD203B41FA5}">
                      <a16:colId xmlns:a16="http://schemas.microsoft.com/office/drawing/2014/main" val="20003"/>
                    </a:ext>
                  </a:extLst>
                </a:gridCol>
              </a:tblGrid>
              <a:tr h="457188">
                <a:tc gridSpan="4">
                  <a:txBody>
                    <a:bodyPr/>
                    <a:lstStyle/>
                    <a:p>
                      <a:pPr algn="ctr"/>
                      <a:r>
                        <a:rPr lang="en-US" sz="3200" b="1" kern="1200" dirty="0">
                          <a:solidFill>
                            <a:srgbClr val="0000CC"/>
                          </a:solidFill>
                          <a:effectLst/>
                          <a:latin typeface="Calibri" panose="020F0502020204030204" pitchFamily="34" charset="0"/>
                          <a:ea typeface="+mj-ea"/>
                          <a:cs typeface="+mj-cs"/>
                        </a:rPr>
                        <a:t>Three Tenses of Salvation</a:t>
                      </a:r>
                    </a:p>
                  </a:txBody>
                  <a:tcPr marT="45712" marB="45712" anchor="ct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tc hMerge="1">
                  <a:txBody>
                    <a:bodyPr/>
                    <a:lstStyle/>
                    <a:p>
                      <a:endParaRPr lang="en-US"/>
                    </a:p>
                  </a:txBody>
                  <a:tcPr/>
                </a:tc>
                <a:tc hMerge="1">
                  <a:txBody>
                    <a:bodyPr/>
                    <a:lstStyle/>
                    <a:p>
                      <a:pPr algn="ctr"/>
                      <a:endParaRPr lang="en-US" sz="24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765130171"/>
                  </a:ext>
                </a:extLst>
              </a:tr>
              <a:tr h="457188">
                <a:tc>
                  <a:txBody>
                    <a:bodyPr/>
                    <a:lstStyle/>
                    <a:p>
                      <a:pPr algn="l"/>
                      <a:r>
                        <a:rPr lang="en-US" sz="2400" b="1" dirty="0">
                          <a:latin typeface="Calibri" pitchFamily="34" charset="0"/>
                          <a:cs typeface="Calibri" pitchFamily="34" charset="0"/>
                        </a:rPr>
                        <a:t>Phase</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dirty="0">
                          <a:latin typeface="Calibri" pitchFamily="34" charset="0"/>
                          <a:cs typeface="Calibri" pitchFamily="34" charset="0"/>
                        </a:rPr>
                        <a:t>Justification</a:t>
                      </a:r>
                      <a:endParaRPr lang="en-US" sz="2400" b="1" dirty="0">
                        <a:solidFill>
                          <a:srgbClr val="FFFF00"/>
                        </a:solidFill>
                        <a:latin typeface="Calibri" pitchFamily="34" charset="0"/>
                        <a:cs typeface="Calibri" pitchFamily="34" charset="0"/>
                      </a:endParaRP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Sanctification</a:t>
                      </a:r>
                    </a:p>
                  </a:txBody>
                  <a:tcPr marT="45712" marB="45712" anchor="ctr"/>
                </a:tc>
                <a:tc>
                  <a:txBody>
                    <a:bodyPr/>
                    <a:lstStyle/>
                    <a:p>
                      <a:pPr algn="ctr"/>
                      <a:r>
                        <a:rPr lang="en-US" sz="2400" b="1" u="sng" dirty="0">
                          <a:solidFill>
                            <a:srgbClr val="C00000"/>
                          </a:solidFill>
                          <a:latin typeface="Calibri" pitchFamily="34" charset="0"/>
                          <a:cs typeface="Calibri" pitchFamily="34" charset="0"/>
                        </a:rPr>
                        <a:t>GLORIFICATION</a:t>
                      </a:r>
                    </a:p>
                  </a:txBody>
                  <a:tcPr marT="45712" marB="45712" anchor="ctr">
                    <a:solidFill>
                      <a:srgbClr val="FFFFCC"/>
                    </a:solidFill>
                  </a:tcPr>
                </a:tc>
                <a:extLst>
                  <a:ext uri="{0D108BD9-81ED-4DB2-BD59-A6C34878D82A}">
                    <a16:rowId xmlns:a16="http://schemas.microsoft.com/office/drawing/2014/main" val="10000"/>
                  </a:ext>
                </a:extLst>
              </a:tr>
              <a:tr h="944864">
                <a:tc>
                  <a:txBody>
                    <a:bodyPr/>
                    <a:lstStyle/>
                    <a:p>
                      <a:pPr algn="l"/>
                      <a:r>
                        <a:rPr lang="en-US" sz="2400" b="1" dirty="0">
                          <a:latin typeface="Calibri" pitchFamily="34" charset="0"/>
                          <a:cs typeface="Calibri" pitchFamily="34" charset="0"/>
                        </a:rPr>
                        <a:t>Tense</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Past</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Present</a:t>
                      </a:r>
                    </a:p>
                  </a:txBody>
                  <a:tcPr marT="45712" marB="45712" anchor="ctr"/>
                </a:tc>
                <a:tc>
                  <a:txBody>
                    <a:bodyPr/>
                    <a:lstStyle/>
                    <a:p>
                      <a:pPr algn="ctr"/>
                      <a:r>
                        <a:rPr lang="en-US" sz="2400" b="1" u="sng" kern="1200" dirty="0">
                          <a:solidFill>
                            <a:srgbClr val="C00000"/>
                          </a:solidFill>
                          <a:latin typeface="Calibri" pitchFamily="34" charset="0"/>
                          <a:ea typeface="+mn-ea"/>
                          <a:cs typeface="Calibri" pitchFamily="34" charset="0"/>
                        </a:rPr>
                        <a:t>FUTURE</a:t>
                      </a:r>
                    </a:p>
                  </a:txBody>
                  <a:tcPr marT="45712" marB="45712" anchor="ctr">
                    <a:solidFill>
                      <a:srgbClr val="FFFFCC"/>
                    </a:solidFill>
                  </a:tcPr>
                </a:tc>
                <a:extLst>
                  <a:ext uri="{0D108BD9-81ED-4DB2-BD59-A6C34878D82A}">
                    <a16:rowId xmlns:a16="http://schemas.microsoft.com/office/drawing/2014/main" val="10001"/>
                  </a:ext>
                </a:extLst>
              </a:tr>
              <a:tr h="944864">
                <a:tc>
                  <a:txBody>
                    <a:bodyPr/>
                    <a:lstStyle/>
                    <a:p>
                      <a:pPr algn="l"/>
                      <a:r>
                        <a:rPr lang="en-US" sz="2400" b="1" dirty="0">
                          <a:latin typeface="Calibri" pitchFamily="34" charset="0"/>
                          <a:cs typeface="Calibri" pitchFamily="34" charset="0"/>
                        </a:rPr>
                        <a:t>Saved from sin’s:</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Penalty</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Power</a:t>
                      </a:r>
                    </a:p>
                  </a:txBody>
                  <a:tcPr marT="45712" marB="45712" anchor="ctr"/>
                </a:tc>
                <a:tc>
                  <a:txBody>
                    <a:bodyPr/>
                    <a:lstStyle/>
                    <a:p>
                      <a:pPr algn="ctr"/>
                      <a:r>
                        <a:rPr lang="en-US" sz="2400" b="1" u="sng" kern="1200" dirty="0">
                          <a:solidFill>
                            <a:srgbClr val="C00000"/>
                          </a:solidFill>
                          <a:latin typeface="Calibri" pitchFamily="34" charset="0"/>
                          <a:ea typeface="+mn-ea"/>
                          <a:cs typeface="Calibri" pitchFamily="34" charset="0"/>
                        </a:rPr>
                        <a:t>PRESENCE</a:t>
                      </a:r>
                    </a:p>
                  </a:txBody>
                  <a:tcPr marT="45712" marB="45712" anchor="ctr">
                    <a:solidFill>
                      <a:srgbClr val="FFFFCC"/>
                    </a:solidFill>
                  </a:tcPr>
                </a:tc>
                <a:extLst>
                  <a:ext uri="{0D108BD9-81ED-4DB2-BD59-A6C34878D82A}">
                    <a16:rowId xmlns:a16="http://schemas.microsoft.com/office/drawing/2014/main" val="10002"/>
                  </a:ext>
                </a:extLst>
              </a:tr>
              <a:tr h="944864">
                <a:tc>
                  <a:txBody>
                    <a:bodyPr/>
                    <a:lstStyle/>
                    <a:p>
                      <a:pPr algn="l"/>
                      <a:r>
                        <a:rPr lang="en-US" sz="2400" b="1" dirty="0">
                          <a:latin typeface="Calibri" pitchFamily="34" charset="0"/>
                          <a:cs typeface="Calibri" pitchFamily="34" charset="0"/>
                        </a:rPr>
                        <a:t>Scripture</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Eph 2:8-9; Titus 3:5</a:t>
                      </a:r>
                    </a:p>
                  </a:txBody>
                  <a:tcPr marT="45712" marB="45712" anchor="ctr"/>
                </a:tc>
                <a:tc>
                  <a:txBody>
                    <a:bodyPr/>
                    <a:lstStyle/>
                    <a:p>
                      <a:pPr algn="ctr"/>
                      <a:r>
                        <a:rPr lang="en-US" sz="2400" b="1" kern="1200" dirty="0">
                          <a:solidFill>
                            <a:schemeClr val="dk1"/>
                          </a:solidFill>
                          <a:latin typeface="Calibri" pitchFamily="34" charset="0"/>
                          <a:ea typeface="+mn-ea"/>
                          <a:cs typeface="Calibri" pitchFamily="34" charset="0"/>
                        </a:rPr>
                        <a:t>Philip 2:12</a:t>
                      </a:r>
                    </a:p>
                  </a:txBody>
                  <a:tcPr marT="45712" marB="45712" anchor="ctr"/>
                </a:tc>
                <a:tc>
                  <a:txBody>
                    <a:bodyPr/>
                    <a:lstStyle/>
                    <a:p>
                      <a:pPr algn="ctr"/>
                      <a:r>
                        <a:rPr lang="en-US" sz="2400" b="1" u="sng" kern="1200" dirty="0">
                          <a:solidFill>
                            <a:srgbClr val="C00000"/>
                          </a:solidFill>
                          <a:latin typeface="Calibri" pitchFamily="34" charset="0"/>
                          <a:ea typeface="+mn-ea"/>
                          <a:cs typeface="Calibri" pitchFamily="34" charset="0"/>
                        </a:rPr>
                        <a:t>ROM 5:10</a:t>
                      </a:r>
                    </a:p>
                  </a:txBody>
                  <a:tcPr marT="45712" marB="45712" anchor="ctr">
                    <a:solidFill>
                      <a:srgbClr val="FFFFCC"/>
                    </a:solidFill>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E2DFEDF4-B702-4EFF-BCFD-A837788424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4645" y="4876800"/>
            <a:ext cx="2654710" cy="1828800"/>
          </a:xfrm>
          <a:prstGeom prst="round2Diag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5464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9B086F-6271-4D1E-9BB9-439328DAFA28}"/>
              </a:ext>
            </a:extLst>
          </p:cNvPr>
          <p:cNvPicPr>
            <a:picLocks noChangeAspect="1"/>
          </p:cNvPicPr>
          <p:nvPr/>
        </p:nvPicPr>
        <p:blipFill>
          <a:blip r:embed="rId2"/>
          <a:stretch>
            <a:fillRect/>
          </a:stretch>
        </p:blipFill>
        <p:spPr>
          <a:xfrm>
            <a:off x="0" y="0"/>
            <a:ext cx="9144000" cy="6857999"/>
          </a:xfrm>
          <a:prstGeom prst="rect">
            <a:avLst/>
          </a:prstGeom>
        </p:spPr>
      </p:pic>
      <p:sp>
        <p:nvSpPr>
          <p:cNvPr id="18435" name="Rectangle 3"/>
          <p:cNvSpPr>
            <a:spLocks noGrp="1" noChangeArrowheads="1"/>
          </p:cNvSpPr>
          <p:nvPr>
            <p:ph type="body" idx="4294967295"/>
          </p:nvPr>
        </p:nvSpPr>
        <p:spPr>
          <a:xfrm>
            <a:off x="457200" y="1447800"/>
            <a:ext cx="8458200" cy="4114800"/>
          </a:xfrm>
        </p:spPr>
        <p:txBody>
          <a:bodyPr/>
          <a:lstStyle/>
          <a:p>
            <a:pPr eaLnBrk="1" hangingPunct="1">
              <a:lnSpc>
                <a:spcPct val="200000"/>
              </a:lnSpc>
              <a:buFont typeface="Arial" charset="0"/>
              <a:buNone/>
              <a:defRPr/>
            </a:pPr>
            <a:endParaRPr lang="en-US">
              <a:effectLst>
                <a:outerShdw blurRad="38100" dist="38100" dir="2700000" algn="tl">
                  <a:srgbClr val="FFFFFF"/>
                </a:outerShdw>
              </a:effectLst>
            </a:endParaRPr>
          </a:p>
          <a:p>
            <a:pPr eaLnBrk="1" hangingPunct="1">
              <a:lnSpc>
                <a:spcPct val="90000"/>
              </a:lnSpc>
              <a:defRPr/>
            </a:pPr>
            <a:endParaRPr lang="en-US">
              <a:effectLst>
                <a:outerShdw blurRad="38100" dist="38100" dir="2700000" algn="tl">
                  <a:srgbClr val="FFFFFF"/>
                </a:outerShdw>
              </a:effectLst>
            </a:endParaRPr>
          </a:p>
        </p:txBody>
      </p:sp>
      <p:sp>
        <p:nvSpPr>
          <p:cNvPr id="3" name="Rectangle 2"/>
          <p:cNvSpPr/>
          <p:nvPr/>
        </p:nvSpPr>
        <p:spPr>
          <a:xfrm>
            <a:off x="0" y="0"/>
            <a:ext cx="9144000" cy="4739759"/>
          </a:xfrm>
          <a:prstGeom prst="rect">
            <a:avLst/>
          </a:prstGeom>
        </p:spPr>
        <p:txBody>
          <a:bodyPr wrap="square">
            <a:spAutoFit/>
          </a:bodyPr>
          <a:lstStyle/>
          <a:p>
            <a:pPr algn="ctr">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8:29–30</a:t>
            </a:r>
            <a:endPar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spcAft>
                <a:spcPts val="1000"/>
              </a:spcAft>
            </a:pPr>
            <a:r>
              <a:rPr lang="en-US" sz="3600" baseline="30000" dirty="0">
                <a:effectLst>
                  <a:outerShdw blurRad="38100" dist="38100" dir="2700000" algn="tl">
                    <a:srgbClr val="000000">
                      <a:alpha val="43137"/>
                    </a:srgbClr>
                  </a:outerShdw>
                </a:effectLst>
                <a:latin typeface="Calibri" panose="020F0502020204030204" pitchFamily="34" charset="0"/>
              </a:rPr>
              <a:t>29 </a:t>
            </a:r>
            <a:r>
              <a:rPr lang="en-US" sz="3600" dirty="0">
                <a:effectLst>
                  <a:outerShdw blurRad="38100" dist="38100" dir="2700000" algn="tl">
                    <a:srgbClr val="000000">
                      <a:alpha val="43137"/>
                    </a:srgbClr>
                  </a:outerShdw>
                </a:effectLst>
                <a:latin typeface="Calibri" panose="020F0502020204030204" pitchFamily="34" charset="0"/>
              </a:rPr>
              <a:t>For those whom 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foreknew</a:t>
            </a:r>
            <a:r>
              <a:rPr lang="en-US" sz="3600" dirty="0">
                <a:effectLst>
                  <a:outerShdw blurRad="38100" dist="38100" dir="2700000" algn="tl">
                    <a:srgbClr val="000000">
                      <a:alpha val="43137"/>
                    </a:srgbClr>
                  </a:outerShdw>
                </a:effectLst>
                <a:latin typeface="Calibri" panose="020F0502020204030204" pitchFamily="34" charset="0"/>
              </a:rPr>
              <a:t>,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predestined</a:t>
            </a:r>
            <a:r>
              <a:rPr lang="en-US" sz="3600" dirty="0">
                <a:effectLst>
                  <a:outerShdw blurRad="38100" dist="38100" dir="2700000" algn="tl">
                    <a:srgbClr val="000000">
                      <a:alpha val="43137"/>
                    </a:srgbClr>
                  </a:outerShdw>
                </a:effectLst>
                <a:latin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rPr>
              <a:t>to become</a:t>
            </a:r>
            <a:r>
              <a:rPr lang="en-US" sz="3600" dirty="0">
                <a:effectLst>
                  <a:outerShdw blurRad="38100" dist="38100" dir="2700000" algn="tl">
                    <a:srgbClr val="000000">
                      <a:alpha val="43137"/>
                    </a:srgbClr>
                  </a:outerShdw>
                </a:effectLst>
                <a:latin typeface="Calibri" panose="020F0502020204030204" pitchFamily="34" charset="0"/>
              </a:rPr>
              <a:t> conformed to the image of His Son, so that He would be the firstborn among many brethren; </a:t>
            </a:r>
            <a:r>
              <a:rPr lang="en-US" sz="3600" baseline="30000" dirty="0">
                <a:effectLst>
                  <a:outerShdw blurRad="38100" dist="38100" dir="2700000" algn="tl">
                    <a:srgbClr val="000000">
                      <a:alpha val="43137"/>
                    </a:srgbClr>
                  </a:outerShdw>
                </a:effectLst>
                <a:latin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and these whom He predestined,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called</a:t>
            </a:r>
            <a:r>
              <a:rPr lang="en-US" sz="3600" dirty="0">
                <a:effectLst>
                  <a:outerShdw blurRad="38100" dist="38100" dir="2700000" algn="tl">
                    <a:srgbClr val="000000">
                      <a:alpha val="43137"/>
                    </a:srgbClr>
                  </a:outerShdw>
                </a:effectLst>
                <a:latin typeface="Calibri" panose="020F0502020204030204" pitchFamily="34" charset="0"/>
              </a:rPr>
              <a:t>; and these whom He called,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justified</a:t>
            </a:r>
            <a:r>
              <a:rPr lang="en-US" sz="3600" dirty="0">
                <a:effectLst>
                  <a:outerShdw blurRad="38100" dist="38100" dir="2700000" algn="tl">
                    <a:srgbClr val="000000">
                      <a:alpha val="43137"/>
                    </a:srgbClr>
                  </a:outerShdw>
                </a:effectLst>
                <a:latin typeface="Calibri" panose="020F0502020204030204" pitchFamily="34" charset="0"/>
              </a:rPr>
              <a:t>; and these whom He justified, He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glorified</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8848327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Salutation (1:1-2)</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Thanksgiving (1:3-8)</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Prayer (1:9-11)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Introduction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E02AB1B-64A0-4E44-9613-F659F7AF3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38678"/>
            <a:ext cx="2999384" cy="206624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4879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 y="1600201"/>
            <a:ext cx="7679531" cy="4648199"/>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Progressive  sanctification (1:9a)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Knowledge (1:9b)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Discernment (1:9c)</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Approve what is excellent (1:10a)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Favorable ruling at the Bema Seat (1:10b)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Fruit of the Spirit (1:11)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Prayer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784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Salutation (1:1-2)</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Thanksgiving (1:3-8)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Prayer (1:9-11)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Introduction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E02AB1B-64A0-4E44-9613-F659F7AF3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38678"/>
            <a:ext cx="2999384" cy="206624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 y="1600201"/>
            <a:ext cx="7679531" cy="4648199"/>
          </a:xfrm>
        </p:spPr>
        <p:txBody>
          <a:bodyPr/>
          <a:lstStyle/>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Progressive  sanctification (1:9a)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Knowledge (1:9b)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Discernment (1:9c)</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Approve what is excellent (1:10a)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Favorable ruling at the Bema Seat (1:10b)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Fruit of the Spirit (1:11)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Prayer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9058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 y="1600201"/>
            <a:ext cx="7679531" cy="4648199"/>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Progressive  sanctification (1:9a)</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Knowledge (1:9b)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Discernment (1:9c)</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Approve what is excellent (1:10a)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Favorable ruling at the Bema Seat (1:10b)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Fruit of the Spirit (1:11)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Prayer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1699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 y="1600201"/>
            <a:ext cx="7679531" cy="4648199"/>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Progressive  sanctification (1:9a)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Knowledge (1:9b)</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Discernment (1:9c)</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Approve what is excellent (1:10a)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Favorable ruling at the Bema Seat (1:10b)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Fruit of the Spirit (1:11)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Prayer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5667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 y="1600201"/>
            <a:ext cx="7679531" cy="4648199"/>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Progressive  sanctification (1:9a)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Knowledge (1:9b)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Discernment (1:9c)</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Approve what is excellent (1:10a)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Favorable ruling at the Bema Seat (1:10b)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Fruit of the Spirit (1:11)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Prayer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4128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 y="1600201"/>
            <a:ext cx="7848600" cy="4648199"/>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Progressive  sanctification (1:9a)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Knowledge (1:9b)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Discernment (1:9c)</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Approve what is excellent (1:10a)</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Favorable ruling at the Bema Seat (1:10b)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Fruit of the Spirit (1:11)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Prayer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224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339065612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the prize</a:t>
            </a:r>
            <a:r>
              <a:rPr lang="en-US" sz="3000" dirty="0">
                <a:effectLst>
                  <a:outerShdw blurRad="38100" dist="38100" dir="2700000" algn="tl">
                    <a:srgbClr val="000000">
                      <a:alpha val="43137"/>
                    </a:srgbClr>
                  </a:outerShdw>
                </a:effectLst>
                <a:latin typeface="Calibri" panose="020F0502020204030204" pitchFamily="34" charset="0"/>
              </a:rPr>
              <a:t>?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disqualified</a:t>
            </a:r>
            <a:r>
              <a:rPr lang="en-US" sz="30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 y="1600201"/>
            <a:ext cx="7848600" cy="4648199"/>
          </a:xfrm>
        </p:spPr>
        <p:txBody>
          <a:bodyPr/>
          <a:lstStyle/>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Progressive  sanctification (1:9a)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Knowledge (1:9b)</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Discernment (1:9c)</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Approve what is excellent (1:10a)</a:t>
            </a:r>
          </a:p>
          <a:p>
            <a:pPr marL="571500" indent="-571500">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Favorable ruling at the Bema Seat (1:10b)</a:t>
            </a:r>
          </a:p>
          <a:p>
            <a:pPr marL="571500" indent="-571500">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Fruit of the Spirit (1:11)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28600"/>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Prayer</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1:9-11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8606" y="2083566"/>
            <a:ext cx="2221850" cy="195503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924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Salutation (1:1-2)</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Thanksgiving (1:3-8)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Prayer (1:9-11)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Introduction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44107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8540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Salutation (1:1-2)</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Thanksgiving (1:3-8)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Prayer (1:9-11)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Introduction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ea typeface="+mn-ea"/>
                <a:cs typeface="Calibri" panose="020F0502020204030204" pitchFamily="34" charset="0"/>
              </a:rPr>
              <a:t>Philippians</a:t>
            </a: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 1:1-11</a:t>
            </a:r>
          </a:p>
        </p:txBody>
      </p:sp>
      <p:pic>
        <p:nvPicPr>
          <p:cNvPr id="5" name="Picture 4">
            <a:extLst>
              <a:ext uri="{FF2B5EF4-FFF2-40B4-BE49-F238E27FC236}">
                <a16:creationId xmlns:a16="http://schemas.microsoft.com/office/drawing/2014/main" id="{5EE63DBD-71C5-434F-B7A7-E813619B42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0" y="4436157"/>
            <a:ext cx="2438400" cy="214557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2E02AB1B-64A0-4E44-9613-F659F7AF3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938678"/>
            <a:ext cx="2999384" cy="2066242"/>
          </a:xfrm>
          <a:prstGeom prst="round2Diag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0503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Timothy, bond-servants of Christ Jesus, To all the saints in Christ Jesus who are in Philippi,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peace from God our Father and the Lord Jesus Christ.”</a:t>
            </a:r>
          </a:p>
        </p:txBody>
      </p:sp>
    </p:spTree>
    <p:extLst>
      <p:ext uri="{BB962C8B-B14F-4D97-AF65-F5344CB8AC3E}">
        <p14:creationId xmlns:p14="http://schemas.microsoft.com/office/powerpoint/2010/main" val="28733035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Paul</a:t>
            </a:r>
            <a:r>
              <a:rPr lang="en-US" sz="3200" dirty="0">
                <a:latin typeface="Calibri" panose="020F0502020204030204" pitchFamily="34" charset="0"/>
                <a:cs typeface="Calibri" panose="020F0502020204030204" pitchFamily="34" charset="0"/>
              </a:rPr>
              <a:t> and Timothy, bond-servants of Christ Jesus, To all the saints in Christ Jesus who are in Philippi,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peace from God our Father and the Lord Jesus Christ.”</a:t>
            </a:r>
          </a:p>
        </p:txBody>
      </p:sp>
    </p:spTree>
    <p:extLst>
      <p:ext uri="{BB962C8B-B14F-4D97-AF65-F5344CB8AC3E}">
        <p14:creationId xmlns:p14="http://schemas.microsoft.com/office/powerpoint/2010/main" val="39989333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a:t>
            </a:r>
            <a:r>
              <a:rPr lang="en-US" sz="3200" b="1" u="sng" dirty="0">
                <a:solidFill>
                  <a:srgbClr val="FFFFCC"/>
                </a:solidFill>
                <a:latin typeface="Calibri" panose="020F0502020204030204" pitchFamily="34" charset="0"/>
                <a:cs typeface="Calibri" panose="020F0502020204030204" pitchFamily="34" charset="0"/>
              </a:rPr>
              <a:t>Timothy</a:t>
            </a:r>
            <a:r>
              <a:rPr lang="en-US" sz="3200" dirty="0">
                <a:latin typeface="Calibri" panose="020F0502020204030204" pitchFamily="34" charset="0"/>
                <a:cs typeface="Calibri" panose="020F0502020204030204" pitchFamily="34" charset="0"/>
              </a:rPr>
              <a:t>, bond-servants of Christ Jesus, To all the saints in Christ Jesus who are in Philippi,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peace from God our Father and the Lord Jesus Christ.”</a:t>
            </a:r>
          </a:p>
        </p:txBody>
      </p:sp>
    </p:spTree>
    <p:extLst>
      <p:ext uri="{BB962C8B-B14F-4D97-AF65-F5344CB8AC3E}">
        <p14:creationId xmlns:p14="http://schemas.microsoft.com/office/powerpoint/2010/main" val="5038260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Timothy, </a:t>
            </a:r>
            <a:r>
              <a:rPr lang="en-US" sz="3200" b="1" u="sng" dirty="0">
                <a:solidFill>
                  <a:srgbClr val="FFFFCC"/>
                </a:solidFill>
                <a:latin typeface="Calibri" panose="020F0502020204030204" pitchFamily="34" charset="0"/>
                <a:cs typeface="Calibri" panose="020F0502020204030204" pitchFamily="34" charset="0"/>
              </a:rPr>
              <a:t>bond-servants [</a:t>
            </a:r>
            <a:r>
              <a:rPr lang="en-US" sz="3200" b="1" i="1" u="sng" dirty="0" err="1">
                <a:solidFill>
                  <a:srgbClr val="FFFFCC"/>
                </a:solidFill>
                <a:latin typeface="Calibri" panose="020F0502020204030204" pitchFamily="34" charset="0"/>
                <a:cs typeface="Calibri" panose="020F0502020204030204" pitchFamily="34" charset="0"/>
              </a:rPr>
              <a:t>doulos</a:t>
            </a:r>
            <a:r>
              <a:rPr lang="en-US" sz="3200" b="1" u="sng" dirty="0">
                <a:solidFill>
                  <a:srgbClr val="FFFFCC"/>
                </a:solidFill>
                <a:latin typeface="Calibri" panose="020F0502020204030204" pitchFamily="34" charset="0"/>
                <a:cs typeface="Calibri" panose="020F0502020204030204" pitchFamily="34" charset="0"/>
              </a:rPr>
              <a:t>]</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of Christ Jesus, To all the saints in Christ Jesus who are in Philippi,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peace from God our Father and the Lord Jesus Christ.”</a:t>
            </a:r>
          </a:p>
        </p:txBody>
      </p:sp>
    </p:spTree>
    <p:extLst>
      <p:ext uri="{BB962C8B-B14F-4D97-AF65-F5344CB8AC3E}">
        <p14:creationId xmlns:p14="http://schemas.microsoft.com/office/powerpoint/2010/main" val="42753653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5C1C8026-AF3F-4C84-BD9E-CBAC65BF39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725" y="3383280"/>
            <a:ext cx="1870550" cy="1645920"/>
          </a:xfrm>
          <a:prstGeom prst="ellipse">
            <a:avLst/>
          </a:prstGeom>
        </p:spPr>
      </p:pic>
      <p:sp>
        <p:nvSpPr>
          <p:cNvPr id="3" name="Rectangle 2">
            <a:extLst>
              <a:ext uri="{FF2B5EF4-FFF2-40B4-BE49-F238E27FC236}">
                <a16:creationId xmlns:a16="http://schemas.microsoft.com/office/drawing/2014/main" id="{F78B76CD-5015-43B2-9E55-DD357D39325F}"/>
              </a:ext>
            </a:extLst>
          </p:cNvPr>
          <p:cNvSpPr/>
          <p:nvPr/>
        </p:nvSpPr>
        <p:spPr>
          <a:xfrm>
            <a:off x="0" y="0"/>
            <a:ext cx="9144000" cy="3323987"/>
          </a:xfrm>
          <a:prstGeom prst="rect">
            <a:avLst/>
          </a:prstGeom>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Philippians 1:1-2</a:t>
            </a:r>
          </a:p>
          <a:p>
            <a:pPr algn="just"/>
            <a:r>
              <a:rPr lang="en-US" sz="3200" dirty="0">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latin typeface="Calibri" panose="020F0502020204030204" pitchFamily="34" charset="0"/>
                <a:cs typeface="Calibri" panose="020F0502020204030204" pitchFamily="34" charset="0"/>
              </a:rPr>
              <a:t> Paul and Timothy, bond-servants of Christ Jesus, To all the </a:t>
            </a:r>
            <a:r>
              <a:rPr lang="en-US" sz="3200" b="1" u="sng" dirty="0">
                <a:solidFill>
                  <a:srgbClr val="FFFFCC"/>
                </a:solidFill>
                <a:latin typeface="Calibri" panose="020F0502020204030204" pitchFamily="34" charset="0"/>
                <a:cs typeface="Calibri" panose="020F0502020204030204" pitchFamily="34" charset="0"/>
              </a:rPr>
              <a:t>saints in Christ Jesus</a:t>
            </a:r>
            <a:r>
              <a:rPr lang="en-US" sz="3200"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who are in Philippi, including the overseers and deacons: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Grace to you and peace from God our Father and the Lord Jesus Christ.”</a:t>
            </a:r>
          </a:p>
        </p:txBody>
      </p:sp>
    </p:spTree>
    <p:extLst>
      <p:ext uri="{BB962C8B-B14F-4D97-AF65-F5344CB8AC3E}">
        <p14:creationId xmlns:p14="http://schemas.microsoft.com/office/powerpoint/2010/main" val="104818255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13988</TotalTime>
  <Words>1792</Words>
  <Application>Microsoft Office PowerPoint</Application>
  <PresentationFormat>On-screen Show (4:3)</PresentationFormat>
  <Paragraphs>180</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Times New Roman</vt:lpstr>
      <vt:lpstr>Wingdings</vt:lpstr>
      <vt:lpstr>Azure</vt:lpstr>
      <vt:lpstr>PowerPoint Presentation</vt:lpstr>
      <vt:lpstr>Answering Ten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Spiritual Sacrifices</vt:lpstr>
      <vt:lpstr>PowerPoint Presentation</vt:lpstr>
      <vt:lpstr>PowerPoint Presentation</vt:lpstr>
      <vt:lpstr>PowerPoint Presentation</vt:lpstr>
      <vt:lpstr>Thomas L. Constable “Notes on Philippians,” online: www.soniclight.com, accessed 04 April 2020, 18.</vt:lpstr>
      <vt:lpstr>Thomas L. Constable “Notes on Philippians,” online: www.soniclight.com, accessed 04 April 2020,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 Philippians - Introduction</dc:title>
  <dc:subject>Philippians</dc:subject>
  <dc:creator>A. Woods</dc:creator>
  <dc:description>Modified by Jim McGowan</dc:description>
  <cp:lastModifiedBy>Jim McGowan</cp:lastModifiedBy>
  <cp:revision>1489</cp:revision>
  <cp:lastPrinted>2020-04-05T13:00:36Z</cp:lastPrinted>
  <dcterms:created xsi:type="dcterms:W3CDTF">2009-03-17T12:21:13Z</dcterms:created>
  <dcterms:modified xsi:type="dcterms:W3CDTF">2020-04-05T13:00:50Z</dcterms:modified>
</cp:coreProperties>
</file>