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435" r:id="rId2"/>
    <p:sldId id="565" r:id="rId3"/>
    <p:sldId id="749" r:id="rId4"/>
    <p:sldId id="990" r:id="rId5"/>
    <p:sldId id="6295" r:id="rId6"/>
    <p:sldId id="992" r:id="rId7"/>
    <p:sldId id="6291" r:id="rId8"/>
    <p:sldId id="6296" r:id="rId9"/>
    <p:sldId id="6297" r:id="rId10"/>
    <p:sldId id="6298" r:id="rId11"/>
    <p:sldId id="3943" r:id="rId12"/>
    <p:sldId id="2502" r:id="rId13"/>
    <p:sldId id="6299" r:id="rId14"/>
    <p:sldId id="1068" r:id="rId15"/>
    <p:sldId id="994" r:id="rId16"/>
    <p:sldId id="6499" r:id="rId17"/>
    <p:sldId id="6300" r:id="rId18"/>
    <p:sldId id="6301" r:id="rId19"/>
    <p:sldId id="996" r:id="rId20"/>
    <p:sldId id="997" r:id="rId21"/>
    <p:sldId id="3929" r:id="rId22"/>
    <p:sldId id="6302" r:id="rId23"/>
    <p:sldId id="6303" r:id="rId24"/>
    <p:sldId id="376" r:id="rId25"/>
    <p:sldId id="995" r:id="rId26"/>
    <p:sldId id="1062" r:id="rId27"/>
    <p:sldId id="351" r:id="rId28"/>
    <p:sldId id="6304" r:id="rId29"/>
    <p:sldId id="3887" r:id="rId30"/>
    <p:sldId id="1069" r:id="rId31"/>
    <p:sldId id="1070" r:id="rId32"/>
    <p:sldId id="6306" r:id="rId33"/>
    <p:sldId id="6305" r:id="rId34"/>
    <p:sldId id="1016" r:id="rId35"/>
    <p:sldId id="3890" r:id="rId36"/>
    <p:sldId id="1005" r:id="rId37"/>
    <p:sldId id="6307" r:id="rId38"/>
    <p:sldId id="3885" r:id="rId39"/>
    <p:sldId id="6308" r:id="rId40"/>
    <p:sldId id="1009" r:id="rId41"/>
    <p:sldId id="6309" r:id="rId42"/>
    <p:sldId id="1007" r:id="rId43"/>
    <p:sldId id="6310" r:id="rId44"/>
    <p:sldId id="1014" r:id="rId45"/>
    <p:sldId id="6311" r:id="rId46"/>
    <p:sldId id="1013" r:id="rId47"/>
    <p:sldId id="6289" r:id="rId48"/>
    <p:sldId id="963" r:id="rId49"/>
    <p:sldId id="6290" r:id="rId50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000099"/>
    <a:srgbClr val="0000CC"/>
    <a:srgbClr val="33CC33"/>
    <a:srgbClr val="FF00FF"/>
    <a:srgbClr val="CCCCFF"/>
    <a:srgbClr val="0000FF"/>
    <a:srgbClr val="0099FF"/>
    <a:srgbClr val="FFFF9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2" autoAdjust="0"/>
    <p:restoredTop sz="96314" autoAdjust="0"/>
  </p:normalViewPr>
  <p:slideViewPr>
    <p:cSldViewPr>
      <p:cViewPr varScale="1">
        <p:scale>
          <a:sx n="57" d="100"/>
          <a:sy n="57" d="100"/>
        </p:scale>
        <p:origin x="140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38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400" smtClean="0"/>
            </a:lvl1pPr>
          </a:lstStyle>
          <a:p>
            <a:pPr>
              <a:defRPr/>
            </a:pPr>
            <a:fld id="{F12A5B29-4538-4C3D-A81C-6C008BE36C0F}" type="slidenum"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Dr. Andy Woods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>
            <a:lvl1pPr algn="r" defTabSz="920970" eaLnBrk="1" hangingPunct="1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9/11/2016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038" tIns="50519" rIns="101038" bIns="5051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defTabSz="920970" eaLnBrk="1" hangingPunct="1"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Sugar Land Bible Church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7392" tIns="48697" rIns="97392" bIns="48697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4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F3584848-F49B-4589-80F1-8AC4D2C6A1D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05827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C3A6CF-E9D9-4FB9-8425-0D4364AA3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454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B3D57C-D3B2-4DA0-B014-3E13462AB5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22421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9691FE-0289-4C30-AC1E-B4493DEEE7A5}" type="datetime1">
              <a:rPr lang="en-US"/>
              <a:pPr>
                <a:defRPr/>
              </a:pPr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DANIEL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31CE7A-67AC-4113-9A38-5E67E965B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753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0857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3557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3249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570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597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8383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7534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197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371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2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73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29634EE1-7EB7-4B53-9DE7-78AC25DB4F0A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37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5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042113-0E46-44FE-80D1-237D5F56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5791200"/>
            <a:ext cx="870855" cy="9144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1458CD8-D940-42DA-B266-2FCD81C4F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HOW TO FIND JOY IN THE CHRISTIAN LIFE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ACCB616-7912-4E1D-9B54-7C4772DDE716}"/>
              </a:ext>
            </a:extLst>
          </p:cNvPr>
          <p:cNvSpPr txBox="1">
            <a:spLocks/>
          </p:cNvSpPr>
          <p:nvPr/>
        </p:nvSpPr>
        <p:spPr bwMode="auto">
          <a:xfrm>
            <a:off x="1914525" y="5486400"/>
            <a:ext cx="53149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Dr. Andy Woods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Senior Pastor – Sugar Land Bible Church</a:t>
            </a:r>
          </a:p>
          <a:p>
            <a:pPr marL="0" indent="0" algn="ctr" eaLnBrk="1" hangingPunct="1">
              <a:buClr>
                <a:srgbClr val="00FFFF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0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President – Chafer Theological Seminary</a:t>
            </a:r>
            <a:endParaRPr lang="en-US" altLang="en-US" sz="2000" kern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09BEB2-40FC-440A-89B3-DF871D68F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322" y="1447800"/>
            <a:ext cx="6401355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Philippians 1:1-2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Paul and Timothy, bond-servants of Christ Jesus, To all the 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saints in Christ Jesus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who are in Philippi, including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 overseers and deacons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 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Grace to you and peace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from God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our Father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Jesus Christ.”</a:t>
            </a:r>
          </a:p>
        </p:txBody>
      </p:sp>
    </p:spTree>
    <p:extLst>
      <p:ext uri="{BB962C8B-B14F-4D97-AF65-F5344CB8AC3E}">
        <p14:creationId xmlns:p14="http://schemas.microsoft.com/office/powerpoint/2010/main" val="157800617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06193493"/>
              </p:ext>
            </p:extLst>
          </p:nvPr>
        </p:nvGraphicFramePr>
        <p:xfrm>
          <a:off x="266700" y="762335"/>
          <a:ext cx="8610600" cy="3870884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88">
                <a:tc gridSpan="4"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+mj-cs"/>
                        </a:rPr>
                        <a:t>Three Tenses of Salvation</a:t>
                      </a:r>
                    </a:p>
                  </a:txBody>
                  <a:tcPr marT="45712" marB="457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u="none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2765130171"/>
                  </a:ext>
                </a:extLst>
              </a:tr>
              <a:tr h="457188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Phase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Justification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kern="1200" dirty="0">
                          <a:solidFill>
                            <a:srgbClr val="C00000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SANCTIFICATION</a:t>
                      </a: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Glorification</a:t>
                      </a:r>
                      <a:endParaRPr lang="en-US" sz="2400" b="1" dirty="0">
                        <a:solidFill>
                          <a:srgbClr val="FFFF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8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Tense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Past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Present</a:t>
                      </a: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Future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8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Saved from sin’s: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Penalty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Power</a:t>
                      </a: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Presence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4864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latin typeface="Calibri" pitchFamily="34" charset="0"/>
                          <a:cs typeface="Calibri" pitchFamily="34" charset="0"/>
                        </a:rPr>
                        <a:t>Scripture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Eph 2:8-9; Titus 3:5</a:t>
                      </a:r>
                    </a:p>
                  </a:txBody>
                  <a:tcPr marT="45712" marB="4571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u="sng" dirty="0">
                          <a:solidFill>
                            <a:srgbClr val="C00000"/>
                          </a:solidFill>
                          <a:latin typeface="Calibri" pitchFamily="34" charset="0"/>
                          <a:cs typeface="Calibri" pitchFamily="34" charset="0"/>
                        </a:rPr>
                        <a:t>Philip 2:12</a:t>
                      </a:r>
                    </a:p>
                  </a:txBody>
                  <a:tcPr marT="45712" marB="45712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dk1"/>
                          </a:solidFill>
                          <a:latin typeface="Calibri" pitchFamily="34" charset="0"/>
                          <a:ea typeface="+mn-ea"/>
                          <a:cs typeface="Calibri" pitchFamily="34" charset="0"/>
                        </a:rPr>
                        <a:t>Rom 5:10</a:t>
                      </a:r>
                    </a:p>
                  </a:txBody>
                  <a:tcPr marT="45712" marB="45712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2DFEDF4-B702-4EFF-BCFD-A837788424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645" y="4876800"/>
            <a:ext cx="2654710" cy="18288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2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C9D0BC9-848C-4248-B538-BCD82640FC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9400" y="274638"/>
            <a:ext cx="3505200" cy="801687"/>
          </a:xfrm>
        </p:spPr>
        <p:txBody>
          <a:bodyPr/>
          <a:lstStyle/>
          <a:p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John 20:30-31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F8884990-F70B-4B8A-9BF1-F21E5A2BF6B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810000" y="1219200"/>
            <a:ext cx="5257800" cy="4724400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US" sz="3000" dirty="0">
                <a:latin typeface="Arial" pitchFamily="34" charset="0"/>
                <a:cs typeface="Arial" pitchFamily="34" charset="0"/>
              </a:rPr>
              <a:t>“Therefore many other </a:t>
            </a:r>
            <a:r>
              <a:rPr lang="en-US" sz="3000" b="1" u="sng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signs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Jesus also performed in the presence of the disciples, which are not written in this book; but these have been written so that you may </a:t>
            </a:r>
            <a:r>
              <a:rPr lang="en-US" sz="3000" b="1" u="sng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believe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that </a:t>
            </a:r>
            <a:r>
              <a:rPr lang="en-US" sz="3000" b="1" u="sng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Jesus is the Christ, the Son of God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; and that </a:t>
            </a:r>
            <a:r>
              <a:rPr lang="en-US" sz="3000" b="1" u="sng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believing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you may have </a:t>
            </a:r>
            <a:r>
              <a:rPr lang="en-US" sz="3000" b="1" u="sng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life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in His name.”</a:t>
            </a:r>
          </a:p>
        </p:txBody>
      </p:sp>
      <p:pic>
        <p:nvPicPr>
          <p:cNvPr id="5126" name="Picture 6" descr="http://www.maggiesnotebook.com/wp-content/uploads/2011/08/Apostle_John_35.jpg">
            <a:extLst>
              <a:ext uri="{FF2B5EF4-FFF2-40B4-BE49-F238E27FC236}">
                <a16:creationId xmlns:a16="http://schemas.microsoft.com/office/drawing/2014/main" id="{2BCB0761-662A-4665-AFA9-0A4D4DAB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9724"/>
            <a:ext cx="3072834" cy="37242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Philippians 1:1-2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Paul and Timothy, bond-servants of Christ Jesus, To all the saints in Christ Jesus who are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Philippi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 including the overseers and deacons: 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Grace to you and peace from God our Father and the Lord Jesus Christ.”</a:t>
            </a:r>
          </a:p>
        </p:txBody>
      </p:sp>
    </p:spTree>
    <p:extLst>
      <p:ext uri="{BB962C8B-B14F-4D97-AF65-F5344CB8AC3E}">
        <p14:creationId xmlns:p14="http://schemas.microsoft.com/office/powerpoint/2010/main" val="42051897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1D33F-C530-41CC-9B2A-0811FDEE6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8" y="228600"/>
            <a:ext cx="870806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86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953000" cy="2743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Philippi (Phil. 1:1)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Citizenship (Phil. 3:20)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No synagogue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38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28458" y="1752600"/>
            <a:ext cx="5486400" cy="274320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16:13</a:t>
            </a:r>
            <a:r>
              <a:rPr lang="en-US" dirty="0">
                <a:effectLst/>
              </a:rPr>
              <a:t>. “Apparently there was no Synagogue in Philippi, it required at least 10 Jewish men to organize one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7" y="152400"/>
            <a:ext cx="9445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ED8C29-5312-47D5-972D-3ABE15909AE2}"/>
              </a:ext>
            </a:extLst>
          </p:cNvPr>
          <p:cNvSpPr/>
          <p:nvPr/>
        </p:nvSpPr>
        <p:spPr>
          <a:xfrm>
            <a:off x="1971675" y="228600"/>
            <a:ext cx="5200650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Charles Ryrie</a:t>
            </a:r>
          </a:p>
          <a:p>
            <a:pPr algn="ctr"/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Ryrie Study Bible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178C18-C151-4994-A785-B8F62CC9D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" y="1752600"/>
            <a:ext cx="27527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7953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Via </a:t>
            </a:r>
            <a:r>
              <a:rPr lang="en-US" dirty="0" err="1"/>
              <a:t>Egnatia</a:t>
            </a:r>
            <a:r>
              <a:rPr lang="en-US" dirty="0"/>
              <a:t> Highway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Chief city in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Founded on 2</a:t>
            </a:r>
            <a:r>
              <a:rPr lang="en-US" baseline="30000" dirty="0"/>
              <a:t>nd</a:t>
            </a:r>
            <a:r>
              <a:rPr lang="en-US" dirty="0"/>
              <a:t>  missionary journey (Acts 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56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Via </a:t>
            </a:r>
            <a:r>
              <a:rPr lang="en-US" b="1" u="sng" dirty="0" err="1">
                <a:solidFill>
                  <a:srgbClr val="FFFFCC"/>
                </a:solidFill>
              </a:rPr>
              <a:t>Egnatia</a:t>
            </a:r>
            <a:r>
              <a:rPr lang="en-US" b="1" u="sng" dirty="0">
                <a:solidFill>
                  <a:srgbClr val="FFFFCC"/>
                </a:solidFill>
              </a:rPr>
              <a:t> Highway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Chief city in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Founded on 2</a:t>
            </a:r>
            <a:r>
              <a:rPr lang="en-US" baseline="30000" dirty="0"/>
              <a:t>nd</a:t>
            </a:r>
            <a:r>
              <a:rPr lang="en-US" dirty="0"/>
              <a:t>  missionary journey (Acts 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30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IMG_1200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D73F8D-88E9-43D1-8D07-D1F4763B3A42}"/>
              </a:ext>
            </a:extLst>
          </p:cNvPr>
          <p:cNvSpPr/>
          <p:nvPr/>
        </p:nvSpPr>
        <p:spPr>
          <a:xfrm>
            <a:off x="2320198" y="282714"/>
            <a:ext cx="4503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4000" b="1" dirty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Via </a:t>
            </a:r>
            <a:r>
              <a:rPr lang="en-US" sz="4000" b="1" dirty="0" err="1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Egnatia</a:t>
            </a:r>
            <a:r>
              <a:rPr lang="en-US" sz="4000" b="1" dirty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 Highway</a:t>
            </a:r>
          </a:p>
        </p:txBody>
      </p:sp>
    </p:spTree>
    <p:extLst>
      <p:ext uri="{BB962C8B-B14F-4D97-AF65-F5344CB8AC3E}">
        <p14:creationId xmlns:p14="http://schemas.microsoft.com/office/powerpoint/2010/main" val="7760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473D5-4F8C-4003-A624-B732D6362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458713"/>
              </p:ext>
            </p:extLst>
          </p:nvPr>
        </p:nvGraphicFramePr>
        <p:xfrm>
          <a:off x="1924050" y="1397000"/>
          <a:ext cx="5295900" cy="47548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24300">
                  <a:extLst>
                    <a:ext uri="{9D8B030D-6E8A-4147-A177-3AD203B41FA5}">
                      <a16:colId xmlns:a16="http://schemas.microsoft.com/office/drawing/2014/main" val="1520742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777488830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marL="457200" indent="-457200" algn="l" rtl="0" eaLnBrk="1" fontAlgn="base" hangingPunct="1"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</a:pPr>
                      <a:r>
                        <a:rPr lang="en-US" sz="3600" b="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Authorship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629458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Destination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44945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en-US" sz="36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Place of writing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537340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buChar char="n"/>
                        <a:tabLst/>
                        <a:defRPr/>
                      </a:pPr>
                      <a:r>
                        <a:rPr lang="en-US" altLang="en-US" sz="36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Date</a:t>
                      </a:r>
                      <a:endParaRPr lang="en-US" sz="36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3364704"/>
                  </a:ext>
                </a:extLst>
              </a:tr>
            </a:tbl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E2EFD-D70F-48EC-B5D4-C74BD4D97B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4000"/>
            <a:ext cx="103919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17EAC-37D4-4E34-BB35-974F3A9D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743200"/>
            <a:ext cx="1061499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BE1BA3-4A89-4BC3-8AE1-885328A72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195" y="5078984"/>
            <a:ext cx="10668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D0DFFE-F489-4066-8F3F-5428B69AD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39" y="3910584"/>
            <a:ext cx="1083056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9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IMG_1201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57E1DD-412C-470E-9DE6-EBEAAF31FDAA}"/>
              </a:ext>
            </a:extLst>
          </p:cNvPr>
          <p:cNvSpPr/>
          <p:nvPr/>
        </p:nvSpPr>
        <p:spPr>
          <a:xfrm>
            <a:off x="2320198" y="282714"/>
            <a:ext cx="4503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4000" b="1" dirty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Via </a:t>
            </a:r>
            <a:r>
              <a:rPr lang="en-US" sz="4000" b="1" dirty="0" err="1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Egnatia</a:t>
            </a:r>
            <a:r>
              <a:rPr lang="en-US" sz="4000" b="1" dirty="0">
                <a:ln>
                  <a:solidFill>
                    <a:schemeClr val="bg2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rPr>
              <a:t> Highway</a:t>
            </a:r>
          </a:p>
        </p:txBody>
      </p:sp>
    </p:spTree>
    <p:extLst>
      <p:ext uri="{BB962C8B-B14F-4D97-AF65-F5344CB8AC3E}">
        <p14:creationId xmlns:p14="http://schemas.microsoft.com/office/powerpoint/2010/main" val="413781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51D33F-C530-41CC-9B2A-0811FDEE6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8" y="228600"/>
            <a:ext cx="8708065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117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Via </a:t>
            </a:r>
            <a:r>
              <a:rPr lang="en-US" dirty="0" err="1"/>
              <a:t>Egnatia</a:t>
            </a:r>
            <a:r>
              <a:rPr lang="en-US" dirty="0"/>
              <a:t> Highway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Chief city in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Founded on 2</a:t>
            </a:r>
            <a:r>
              <a:rPr lang="en-US" baseline="30000" dirty="0"/>
              <a:t>nd</a:t>
            </a:r>
            <a:r>
              <a:rPr lang="en-US" dirty="0"/>
              <a:t>  missionary journey (Acts 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305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Destination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4648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Via </a:t>
            </a:r>
            <a:r>
              <a:rPr lang="en-US" dirty="0" err="1"/>
              <a:t>Egnatia</a:t>
            </a:r>
            <a:r>
              <a:rPr lang="en-US" dirty="0"/>
              <a:t> Highway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Chief city in Macedonia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Founded on 2</a:t>
            </a:r>
            <a:r>
              <a:rPr lang="en-US" b="1" u="sng" baseline="30000" dirty="0">
                <a:solidFill>
                  <a:srgbClr val="FFFFCC"/>
                </a:solidFill>
              </a:rPr>
              <a:t>nd</a:t>
            </a:r>
            <a:r>
              <a:rPr lang="en-US" b="1" u="sng" dirty="0">
                <a:solidFill>
                  <a:srgbClr val="FFFFCC"/>
                </a:solidFill>
              </a:rPr>
              <a:t>   missionary journey (Acts 16)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D74A7F-FB1A-4AD1-A9AB-9614635906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347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747D70-1F60-44A8-8501-6049A31AE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8" y="137160"/>
            <a:ext cx="8770444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IMG_1218.jpg"/>
          <p:cNvPicPr>
            <a:picLocks noGrp="1" noChangeAspect="1"/>
          </p:cNvPicPr>
          <p:nvPr isPhoto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228600"/>
            <a:ext cx="4800600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70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4.bp.blogspot.com/-NgP1O0sAu_I/TbWDVuZamZI/AAAAAAAAAcM/ZMtplJCegPs/s1280/ZIMG_D8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3" y="228600"/>
            <a:ext cx="8530314" cy="640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75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5A0CF-E99A-4377-A9F3-75C6347FB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5" y="21040"/>
            <a:ext cx="9010669" cy="681591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14500"/>
            <a:ext cx="3979606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Authorship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Destination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Place of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C496B-90BE-4128-9B5B-96DA593FA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57281"/>
            <a:ext cx="3249450" cy="27434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200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057400"/>
            <a:ext cx="4914900" cy="274319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1</a:t>
            </a:r>
            <a:r>
              <a:rPr lang="en-US" b="1" u="sng" baseline="30000" dirty="0">
                <a:solidFill>
                  <a:srgbClr val="FFFFCC"/>
                </a:solidFill>
              </a:rPr>
              <a:t>st</a:t>
            </a:r>
            <a:r>
              <a:rPr lang="en-US" b="1" u="sng" dirty="0">
                <a:solidFill>
                  <a:srgbClr val="FFFFCC"/>
                </a:solidFill>
              </a:rPr>
              <a:t> Roman Imprisonment (Acts 28:16-31)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A.D. 62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E405AC-FA8D-42B6-A30F-932CFCD14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of Writing and 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043BCA-2044-4102-B177-7FE3825A1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2057281"/>
            <a:ext cx="3249450" cy="27434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53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1054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Occasion for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Opponents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Purpose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Outline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endParaRPr lang="en-US" altLang="en-US" sz="3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6D5B3F-E93B-46D1-888A-053F40533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12" y="2362200"/>
            <a:ext cx="3318388" cy="22860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92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1A8AF-5284-4918-A98E-4754BED65D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56" y="137160"/>
            <a:ext cx="8876688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289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DD2086-0F0B-472E-B9E9-1906AE0691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" y="137160"/>
            <a:ext cx="8934994" cy="6583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627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14500"/>
            <a:ext cx="3979606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Authorship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Destination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Place of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657C5-0BBC-4F39-A454-540D68505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20" y="1905000"/>
            <a:ext cx="3371380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2057400"/>
            <a:ext cx="4914900" cy="2743199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Roman Imprisonment (Acts 28:16-31)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b="1" u="sng" dirty="0">
                <a:solidFill>
                  <a:srgbClr val="FFFFCC"/>
                </a:solidFill>
              </a:rPr>
              <a:t>A.D. 62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E405AC-FA8D-42B6-A30F-932CFCD14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 of Writing and Date</a:t>
            </a:r>
          </a:p>
        </p:txBody>
      </p:sp>
      <p:pic>
        <p:nvPicPr>
          <p:cNvPr id="8" name="Picture 7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5E7EB718-4182-476D-86BF-3C96AD46FD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1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352550" y="1295400"/>
            <a:ext cx="6438900" cy="5105400"/>
          </a:xfrm>
        </p:spPr>
        <p:txBody>
          <a:bodyPr/>
          <a:lstStyle/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Galatians (A.D. 49)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1‒2 Thessalonians (A.D. 51)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1‒2 Corinthians (A.D. 56)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Romans (A.D. 57)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Ephesians, Colossians, Philemon, </a:t>
            </a:r>
            <a:r>
              <a:rPr lang="en-US" b="1" u="sng" dirty="0">
                <a:solidFill>
                  <a:srgbClr val="FFFFCC"/>
                </a:solidFill>
                <a:cs typeface="Calibri" panose="020F0502020204030204" pitchFamily="34" charset="0"/>
              </a:rPr>
              <a:t>PHILIPPIANS</a:t>
            </a:r>
            <a:r>
              <a:rPr lang="en-US" dirty="0">
                <a:cs typeface="Calibri" panose="020F0502020204030204" pitchFamily="34" charset="0"/>
              </a:rPr>
              <a:t> (A.D. 60‒62)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1 Timothy, Titus (A.D. 62‒66)</a:t>
            </a:r>
          </a:p>
          <a:p>
            <a:pPr marL="685800" indent="-685800">
              <a:spcBef>
                <a:spcPts val="0"/>
              </a:spcBef>
              <a:spcAft>
                <a:spcPts val="1200"/>
              </a:spcAft>
              <a:buSzPct val="100000"/>
              <a:buFont typeface="Wingdings" pitchFamily="2" charset="2"/>
              <a:buAutoNum type="arabicPeriod"/>
              <a:defRPr/>
            </a:pPr>
            <a:r>
              <a:rPr lang="en-US" dirty="0">
                <a:cs typeface="Calibri" panose="020F0502020204030204" pitchFamily="34" charset="0"/>
              </a:rPr>
              <a:t>2 Timothy (A.D. 67)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4D1B53-65CA-461D-9D7A-1B353486F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 of Paul’s Letters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7485CB-7E88-4EC4-AB24-76E1C57840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121920"/>
            <a:ext cx="1247034" cy="10972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692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Occasion for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Opponents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Purpose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Outline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80475201-F9B2-4AD1-A604-E0B05ED0F6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04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57300"/>
            <a:ext cx="8610600" cy="43434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News of Paul’s imprisonment reaches Philippi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 err="1"/>
              <a:t>Epaphroditus</a:t>
            </a:r>
            <a:r>
              <a:rPr lang="en-US" dirty="0"/>
              <a:t> comes from Philippi to Rome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Word of </a:t>
            </a:r>
            <a:r>
              <a:rPr lang="en-US" dirty="0" err="1"/>
              <a:t>Epaphroditus</a:t>
            </a:r>
            <a:r>
              <a:rPr lang="en-US" dirty="0"/>
              <a:t>’ sickness reaches Philippi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Some Philippians came to Rome to express concern over </a:t>
            </a:r>
            <a:r>
              <a:rPr lang="en-US" dirty="0" err="1"/>
              <a:t>Epaphroditus</a:t>
            </a:r>
            <a:r>
              <a:rPr lang="en-US" dirty="0"/>
              <a:t>’ condition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Epaphroditus returns to Philippi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F40720B-B1F8-4EE1-8249-B27BB0DA0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Occasion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8671C-3FE2-45F9-859E-EF1448E9A9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121920"/>
            <a:ext cx="1247034" cy="109728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0E6140-8B7D-4F4A-A455-F03FCE06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03" y="5562600"/>
            <a:ext cx="1591194" cy="10973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74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Occasion for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Opponents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Purpose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Outline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A918D-6DA8-4B78-B975-AC2693ECC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358" y="2057400"/>
            <a:ext cx="31964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80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25880"/>
            <a:ext cx="8686800" cy="4389119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Those in Rome preaching Christ out of selfish ambition (Phil. 1:15-18)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Those in Philippi persecuting the new church (Phil. 1:27-28)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Judaizers in Philippi (Phil. 3:2)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Antinomians in Philippi (Phil. 3:19)</a:t>
            </a:r>
            <a:endParaRPr lang="en-US" sz="3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2E405AC-FA8D-42B6-A30F-932CFCD14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599"/>
            <a:ext cx="7772400" cy="914401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1AABF-02E1-4A09-9562-C25053202C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6" y="121920"/>
            <a:ext cx="1247034" cy="1097280"/>
          </a:xfrm>
          <a:prstGeom prst="ellipse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70529-60D8-4BF5-AF30-4FE6842BE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03" y="5562600"/>
            <a:ext cx="1591194" cy="109737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714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Occasion for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Opponents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Purpose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Outline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42DC88AC-5103-45B4-B305-DCF18E877B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075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912" y="2362200"/>
            <a:ext cx="4777100" cy="2286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400" dirty="0"/>
              <a:t>Message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400" dirty="0"/>
              <a:t>Unique characteristics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524AE52-DFAC-4FAE-8D0E-A24BCDE7B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6785F3-14C2-4EA4-881E-D68356B769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12" y="2362200"/>
            <a:ext cx="3318388" cy="22860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41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1"/>
            <a:ext cx="8382000" cy="2514599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Joy 18x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Adverse circumstances (1:27-30)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dirty="0"/>
              <a:t>How to have joy during adverse circumstances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5CDE0D-94B8-4054-AF00-B5F4834B9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28599"/>
            <a:ext cx="29718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Purpose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40753BFE-174C-46B3-9D0F-8C01187FF9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657600"/>
            <a:ext cx="27432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259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4500"/>
            <a:ext cx="50292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Occasion for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Opponents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Purpose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Outline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40A16DF6-21B9-4390-909C-B70749D804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54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73480"/>
            <a:ext cx="8382000" cy="5303520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CHAPTER 1</a:t>
            </a:r>
            <a:r>
              <a:rPr lang="en-US" dirty="0">
                <a:cs typeface="Calibri" panose="020F0502020204030204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n-US" dirty="0">
                <a:cs typeface="Calibri" panose="020F0502020204030204" pitchFamily="34" charset="0"/>
              </a:rPr>
              <a:t>God can use negative circumstances to bring about positive results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CHAPTER 2</a:t>
            </a:r>
            <a:r>
              <a:rPr lang="en-US" dirty="0">
                <a:cs typeface="Calibri" panose="020F0502020204030204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n-US" dirty="0">
                <a:cs typeface="Calibri" panose="020F0502020204030204" pitchFamily="34" charset="0"/>
              </a:rPr>
              <a:t>Christ’s example of servanthood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CHAPTER 3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n-US" dirty="0">
                <a:cs typeface="Calibri" panose="020F0502020204030204" pitchFamily="34" charset="0"/>
              </a:rPr>
              <a:t>Avoiding legalism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SzPct val="100000"/>
              <a:buNone/>
              <a:defRPr/>
            </a:pPr>
            <a:r>
              <a:rPr lang="en-US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CHAPTER 4</a:t>
            </a:r>
          </a:p>
          <a:p>
            <a:pPr lvl="1">
              <a:spcBef>
                <a:spcPts val="0"/>
              </a:spcBef>
              <a:spcAft>
                <a:spcPts val="900"/>
              </a:spcAft>
              <a:buSzPct val="100000"/>
              <a:buFont typeface="Calibri" panose="020F0502020204030204" pitchFamily="34" charset="0"/>
              <a:buChar char="̶"/>
              <a:defRPr/>
            </a:pPr>
            <a:r>
              <a:rPr lang="en-US" dirty="0">
                <a:cs typeface="Calibri" panose="020F0502020204030204" pitchFamily="34" charset="0"/>
              </a:rPr>
              <a:t>Reliance upon Christ’s strength for daily life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013BA2E-4A2A-4DA2-9CC8-9277BF79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8600"/>
            <a:ext cx="7772400" cy="94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EE204-F4AA-4934-B4AC-0C7EA23364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21920"/>
            <a:ext cx="1592826" cy="109728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78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5029200" cy="2743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characteristics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AFA2257C-6B7B-4386-B045-B4512551CB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41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52550"/>
            <a:ext cx="9144000" cy="4152900"/>
          </a:xfrm>
        </p:spPr>
        <p:txBody>
          <a:bodyPr/>
          <a:lstStyle/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b="1" dirty="0">
                <a:solidFill>
                  <a:srgbClr val="FFFFCC"/>
                </a:solidFill>
              </a:rPr>
              <a:t>JOY DURING ADVERSE CIRCUMSTANCES IS POSSIBLE AS BELIEVERS: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dirty="0"/>
              <a:t>understand that God uses adversity to bring about positive results, 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dirty="0"/>
              <a:t>follow Christ's example of servanthood, 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dirty="0"/>
              <a:t>avoid legalism, </a:t>
            </a:r>
          </a:p>
          <a:p>
            <a:pPr marL="742950" indent="-742950" algn="just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eriod"/>
              <a:defRPr/>
            </a:pPr>
            <a:r>
              <a:rPr lang="en-US" dirty="0"/>
              <a:t>and draw upon divine resources for daily life.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DB02505-4FCF-46BE-82ED-C4D102865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228599"/>
            <a:ext cx="29718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</a:t>
            </a:r>
            <a:endParaRPr lang="en-US" altLang="en-US" sz="4000" kern="1200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7C8A4034-BA25-44FD-A5F0-8D66E66B9C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21920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1478A7CD-00EB-4254-8DF9-35840532BC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5791200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AB3D7C76-4E76-4A63-9CA6-F42C9B3FAA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121920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book, text&#10;&#10;Description generated with high confidence">
            <a:extLst>
              <a:ext uri="{FF2B5EF4-FFF2-40B4-BE49-F238E27FC236}">
                <a16:creationId xmlns:a16="http://schemas.microsoft.com/office/drawing/2014/main" id="{C74427BD-2A83-4FE5-B6B1-1F266091E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91200"/>
            <a:ext cx="9144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561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5029200" cy="27432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characteristics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F8F7261-7F79-4321-B3D3-B19C56ECA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pic>
        <p:nvPicPr>
          <p:cNvPr id="7" name="Picture 6" descr="A picture containing person, building, sitting, woman&#10;&#10;Description generated with very high confidence">
            <a:extLst>
              <a:ext uri="{FF2B5EF4-FFF2-40B4-BE49-F238E27FC236}">
                <a16:creationId xmlns:a16="http://schemas.microsoft.com/office/drawing/2014/main" id="{9F7711BD-CCDB-4ECE-B1B3-1565D8DA06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58" y="2057400"/>
            <a:ext cx="3236642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51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12"/>
            <a:ext cx="5181600" cy="5047488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pronouns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Non-theological vocabulary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Abrupt transitions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Christology (2:5-13)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Believer's thought life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Military concepts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180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leaders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4BA6A59-6014-453E-888E-53D3F170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228600"/>
            <a:ext cx="4838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Characteristics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2F9AF-E80F-4719-8CBF-6603250706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64" y="2505456"/>
            <a:ext cx="3318388" cy="22860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78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8285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759250C-D9FB-4D53-B5ED-00E8735F38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Answering Ten Questions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9431B3B-AA75-4626-99D7-E5E9317D5C1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923577"/>
            <a:ext cx="9143999" cy="5412557"/>
          </a:xfrm>
        </p:spPr>
        <p:txBody>
          <a:bodyPr/>
          <a:lstStyle/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Who wrote it?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Paul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To Whom was it written?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The Believers at Philippi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Where was it written from?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Rome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When was it written?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A.D. 62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What was the book’s occasion?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Five contacts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Who are the opponents?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Four opponents threatening joy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What is the book’s purpose?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To give joy during adversity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How is it organized (outline)?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Four- part outline </a:t>
            </a: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What is it about?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Joy during </a:t>
            </a:r>
            <a:r>
              <a:rPr lang="en-US" sz="2600" b="1" u="sng" kern="1200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adverstiy</a:t>
            </a:r>
            <a:endParaRPr lang="en-US" sz="2600" b="1" u="sng" kern="1200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688975" indent="-688975" eaLnBrk="1" hangingPunct="1">
              <a:spcBef>
                <a:spcPts val="0"/>
              </a:spcBef>
              <a:spcAft>
                <a:spcPts val="1200"/>
              </a:spcAft>
              <a:buSzPct val="100000"/>
              <a:buFont typeface="+mj-lt"/>
              <a:buAutoNum type="arabicParenR"/>
              <a:defRPr/>
            </a:pP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What makes the book different? – </a:t>
            </a:r>
            <a:r>
              <a:rPr lang="en-US" sz="2600" b="1" u="sng" kern="12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Personal &amp; informal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1F83A-520B-4630-86B2-6D951F431C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76200"/>
            <a:ext cx="1039195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25792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0100" y="3429000"/>
            <a:ext cx="75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bless you and keep you;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make his face shine on you and be gracious to you; </a:t>
            </a:r>
            <a:r>
              <a:rPr lang="en-US" sz="36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3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Lord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turn his face toward you and give you peace.” (NIV)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80A0FF-365B-4E3B-8121-89E750C511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89" y="533400"/>
            <a:ext cx="507042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4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06" y="1714500"/>
            <a:ext cx="39624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Authorship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Destination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Place of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22EDC-05AF-4F91-A624-6A7F3C044E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16" y="2057400"/>
            <a:ext cx="3117584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16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Pauline Authorship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7239000" cy="52578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External: strong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Internal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Paul (Phil. 1:1)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Timothy (Phil. 1:1; 2:19-23)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Pre-conversion life (Phil. 3:4-6)</a:t>
            </a:r>
          </a:p>
          <a:p>
            <a:pPr marL="914400" lvl="1" indent="-457200" eaLnBrk="1" hangingPunct="1">
              <a:spcBef>
                <a:spcPts val="0"/>
              </a:spcBef>
              <a:spcAft>
                <a:spcPts val="2400"/>
              </a:spcAft>
              <a:defRPr/>
            </a:pPr>
            <a:r>
              <a:rPr lang="en-US" sz="3600" dirty="0"/>
              <a:t>1</a:t>
            </a:r>
            <a:r>
              <a:rPr lang="en-US" sz="3600" baseline="30000" dirty="0"/>
              <a:t>st</a:t>
            </a:r>
            <a:r>
              <a:rPr lang="en-US" sz="3600" dirty="0"/>
              <a:t> person pronouns throughout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88D6A-39EC-4058-88F0-FC9A3A339F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752600"/>
            <a:ext cx="2078388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297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Philippians 1:1-2</a:t>
            </a:r>
          </a:p>
          <a:p>
            <a:pPr algn="just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Paul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and Timothy, bond-servants of Christ Jesus, To all the saints in Christ Jesus who are in Philippi, including the overseers and deacons: 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 Grace to you and peace from God our Father and the Lord Jesus Christ.”</a:t>
            </a:r>
          </a:p>
        </p:txBody>
      </p:sp>
    </p:spTree>
    <p:extLst>
      <p:ext uri="{BB962C8B-B14F-4D97-AF65-F5344CB8AC3E}">
        <p14:creationId xmlns:p14="http://schemas.microsoft.com/office/powerpoint/2010/main" val="6322654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106D2-4694-45CC-B5E7-9C7C1C7773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8026-AF3F-4C84-BD9E-CBAC65BF39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25" y="3383280"/>
            <a:ext cx="1870550" cy="1645920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8B76CD-5015-43B2-9E55-DD357D39325F}"/>
              </a:ext>
            </a:extLst>
          </p:cNvPr>
          <p:cNvSpPr/>
          <p:nvPr/>
        </p:nvSpPr>
        <p:spPr>
          <a:xfrm>
            <a:off x="0" y="0"/>
            <a:ext cx="9144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Philippians 1:1-2</a:t>
            </a:r>
          </a:p>
          <a:p>
            <a:pPr algn="just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Paul and </a:t>
            </a: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Timothy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 bond-servants of Christ Jesus, To all the saints in Christ Jesus who are in Philippi, including the overseers and deacons: </a:t>
            </a:r>
            <a:r>
              <a:rPr lang="en-US" sz="3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Grace to you and peace from God our Father and the Lord Jesus Christ.”</a:t>
            </a:r>
          </a:p>
        </p:txBody>
      </p:sp>
    </p:spTree>
    <p:extLst>
      <p:ext uri="{BB962C8B-B14F-4D97-AF65-F5344CB8AC3E}">
        <p14:creationId xmlns:p14="http://schemas.microsoft.com/office/powerpoint/2010/main" val="31274411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228600"/>
            <a:ext cx="7696200" cy="914400"/>
          </a:xfrm>
        </p:spPr>
        <p:txBody>
          <a:bodyPr/>
          <a:lstStyle/>
          <a:p>
            <a:pPr algn="ctr" eaLnBrk="1" hangingPunct="1"/>
            <a:r>
              <a:rPr lang="en-US" altLang="en-US" sz="4000" kern="12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INTRODUCTORY MATTERS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606" y="1714500"/>
            <a:ext cx="3962400" cy="3429000"/>
          </a:xfrm>
        </p:spPr>
        <p:txBody>
          <a:bodyPr/>
          <a:lstStyle/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Authorship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b="1" u="sng" dirty="0">
                <a:solidFill>
                  <a:srgbClr val="FFFFCC"/>
                </a:solidFill>
              </a:rPr>
              <a:t>Destination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Place of writing</a:t>
            </a:r>
          </a:p>
          <a:p>
            <a:pPr marL="457200" indent="-457200" eaLnBrk="1" hangingPunct="1">
              <a:spcBef>
                <a:spcPts val="0"/>
              </a:spcBef>
              <a:spcAft>
                <a:spcPts val="2400"/>
              </a:spcAft>
            </a:pPr>
            <a:r>
              <a:rPr lang="en-US" altLang="en-US" sz="360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56BF3-A6D8-4E85-88E5-F84E3FD883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79" y="2057400"/>
            <a:ext cx="3193621" cy="27432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0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13772</TotalTime>
  <Words>971</Words>
  <Application>Microsoft Office PowerPoint</Application>
  <PresentationFormat>On-screen Show (4:3)</PresentationFormat>
  <Paragraphs>187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Arial</vt:lpstr>
      <vt:lpstr>Calibri</vt:lpstr>
      <vt:lpstr>Times New Roman</vt:lpstr>
      <vt:lpstr>Wingdings</vt:lpstr>
      <vt:lpstr>Azure</vt:lpstr>
      <vt:lpstr>PowerPoint Presentation</vt:lpstr>
      <vt:lpstr>INTRODUCTORY MATTERS</vt:lpstr>
      <vt:lpstr>INTRODUCTORY MATTERS</vt:lpstr>
      <vt:lpstr>INTRODUCTORY MATTERS</vt:lpstr>
      <vt:lpstr>INTRODUCTORY MATTERS</vt:lpstr>
      <vt:lpstr>Pauline Authorship</vt:lpstr>
      <vt:lpstr>PowerPoint Presentation</vt:lpstr>
      <vt:lpstr>PowerPoint Presentation</vt:lpstr>
      <vt:lpstr>INTRODUCTORY MATTERS</vt:lpstr>
      <vt:lpstr>PowerPoint Presentation</vt:lpstr>
      <vt:lpstr>PowerPoint Presentation</vt:lpstr>
      <vt:lpstr>John 20:30-31</vt:lpstr>
      <vt:lpstr>PowerPoint Presentation</vt:lpstr>
      <vt:lpstr>PowerPoint Presentation</vt:lpstr>
      <vt:lpstr>Destination</vt:lpstr>
      <vt:lpstr>PowerPoint Presentation</vt:lpstr>
      <vt:lpstr>Destination</vt:lpstr>
      <vt:lpstr>Destination</vt:lpstr>
      <vt:lpstr>PowerPoint Presentation</vt:lpstr>
      <vt:lpstr>PowerPoint Presentation</vt:lpstr>
      <vt:lpstr>PowerPoint Presentation</vt:lpstr>
      <vt:lpstr>Destination</vt:lpstr>
      <vt:lpstr>Destination</vt:lpstr>
      <vt:lpstr>PowerPoint Presentation</vt:lpstr>
      <vt:lpstr>PowerPoint Presentation</vt:lpstr>
      <vt:lpstr>PowerPoint Presentation</vt:lpstr>
      <vt:lpstr>PowerPoint Presentation</vt:lpstr>
      <vt:lpstr>INTRODUCTORY MATTERS</vt:lpstr>
      <vt:lpstr>Place of Writing and Date</vt:lpstr>
      <vt:lpstr>PowerPoint Presentation</vt:lpstr>
      <vt:lpstr>PowerPoint Presentation</vt:lpstr>
      <vt:lpstr>INTRODUCTORY MATTERS</vt:lpstr>
      <vt:lpstr>Place of Writing and Date</vt:lpstr>
      <vt:lpstr>Order of Paul’s Letters</vt:lpstr>
      <vt:lpstr>INTRODUCTORY MATTERS</vt:lpstr>
      <vt:lpstr>PowerPoint Presentation</vt:lpstr>
      <vt:lpstr>INTRODUCTORY MATTERS</vt:lpstr>
      <vt:lpstr>Opponents</vt:lpstr>
      <vt:lpstr>INTRODUCTORY MATTERS</vt:lpstr>
      <vt:lpstr>PowerPoint Presentation</vt:lpstr>
      <vt:lpstr>INTRODUCTORY MATTERS</vt:lpstr>
      <vt:lpstr>PowerPoint Presentation</vt:lpstr>
      <vt:lpstr>INTRODUCTORY MATTERS</vt:lpstr>
      <vt:lpstr>PowerPoint Presentation</vt:lpstr>
      <vt:lpstr>INTRODUCTORY MATTERS</vt:lpstr>
      <vt:lpstr>PowerPoint Presentation</vt:lpstr>
      <vt:lpstr>Conclusion</vt:lpstr>
      <vt:lpstr>Answering Ten Questions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Daniel-Intro</dc:title>
  <dc:subject>Daniel</dc:subject>
  <dc:creator>A. Woods</dc:creator>
  <dc:description>Modified by Jim McGowan</dc:description>
  <cp:lastModifiedBy>Andy Woods</cp:lastModifiedBy>
  <cp:revision>1461</cp:revision>
  <cp:lastPrinted>2016-09-13T15:21:19Z</cp:lastPrinted>
  <dcterms:created xsi:type="dcterms:W3CDTF">2009-03-17T12:21:13Z</dcterms:created>
  <dcterms:modified xsi:type="dcterms:W3CDTF">2020-03-28T16:23:07Z</dcterms:modified>
</cp:coreProperties>
</file>