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48"/>
  </p:notesMasterIdLst>
  <p:handoutMasterIdLst>
    <p:handoutMasterId r:id="rId49"/>
  </p:handoutMasterIdLst>
  <p:sldIdLst>
    <p:sldId id="256" r:id="rId2"/>
    <p:sldId id="5701" r:id="rId3"/>
    <p:sldId id="5725" r:id="rId4"/>
    <p:sldId id="405" r:id="rId5"/>
    <p:sldId id="279" r:id="rId6"/>
    <p:sldId id="6340" r:id="rId7"/>
    <p:sldId id="6352" r:id="rId8"/>
    <p:sldId id="6404" r:id="rId9"/>
    <p:sldId id="296" r:id="rId10"/>
    <p:sldId id="6405" r:id="rId11"/>
    <p:sldId id="297" r:id="rId12"/>
    <p:sldId id="6422" r:id="rId13"/>
    <p:sldId id="5906" r:id="rId14"/>
    <p:sldId id="6429" r:id="rId15"/>
    <p:sldId id="6431" r:id="rId16"/>
    <p:sldId id="6499" r:id="rId17"/>
    <p:sldId id="6423" r:id="rId18"/>
    <p:sldId id="6430" r:id="rId19"/>
    <p:sldId id="298" r:id="rId20"/>
    <p:sldId id="5890" r:id="rId21"/>
    <p:sldId id="3088" r:id="rId22"/>
    <p:sldId id="6424" r:id="rId23"/>
    <p:sldId id="6500" r:id="rId24"/>
    <p:sldId id="6425" r:id="rId25"/>
    <p:sldId id="6426" r:id="rId26"/>
    <p:sldId id="6427" r:id="rId27"/>
    <p:sldId id="6401" r:id="rId28"/>
    <p:sldId id="3889" r:id="rId29"/>
    <p:sldId id="3822" r:id="rId30"/>
    <p:sldId id="3823" r:id="rId31"/>
    <p:sldId id="3824" r:id="rId32"/>
    <p:sldId id="1727" r:id="rId33"/>
    <p:sldId id="6428" r:id="rId34"/>
    <p:sldId id="2331" r:id="rId35"/>
    <p:sldId id="6406" r:id="rId36"/>
    <p:sldId id="300" r:id="rId37"/>
    <p:sldId id="6407" r:id="rId38"/>
    <p:sldId id="301" r:id="rId39"/>
    <p:sldId id="6374" r:id="rId40"/>
    <p:sldId id="6375" r:id="rId41"/>
    <p:sldId id="3053" r:id="rId42"/>
    <p:sldId id="3054" r:id="rId43"/>
    <p:sldId id="6376" r:id="rId44"/>
    <p:sldId id="5650" r:id="rId45"/>
    <p:sldId id="5602" r:id="rId46"/>
    <p:sldId id="6408" r:id="rId47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0000CC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18" autoAdjust="0"/>
    <p:restoredTop sz="96353" autoAdjust="0"/>
  </p:normalViewPr>
  <p:slideViewPr>
    <p:cSldViewPr>
      <p:cViewPr varScale="1">
        <p:scale>
          <a:sx n="106" d="100"/>
          <a:sy n="106" d="100"/>
        </p:scale>
        <p:origin x="150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380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4B0ED1-CBE6-4161-BDBF-8BDF028832B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 dirty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Sugar Land Bible Church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E65DF-47E6-4F21-9CCD-1F6F4DA94AC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 smtClean="0"/>
            </a:lvl1pPr>
          </a:lstStyle>
          <a:p>
            <a:pPr>
              <a:defRPr/>
            </a:pPr>
            <a:fld id="{E5F9CD63-06A6-4459-BDCB-DEA0CAD184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Header Placeholder 1">
            <a:extLst>
              <a:ext uri="{FF2B5EF4-FFF2-40B4-BE49-F238E27FC236}">
                <a16:creationId xmlns:a16="http://schemas.microsoft.com/office/drawing/2014/main" id="{1A53B7D8-0198-4E34-B878-990EC585674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2211388" y="166688"/>
            <a:ext cx="3381375" cy="504825"/>
          </a:xfrm>
          <a:prstGeom prst="rect">
            <a:avLst/>
          </a:prstGeom>
        </p:spPr>
        <p:txBody>
          <a:bodyPr vert="horz" lIns="102166" tIns="51083" rIns="102166" bIns="51083" rtlCol="0"/>
          <a:lstStyle>
            <a:lvl1pPr algn="ctr">
              <a:defRPr sz="1400" dirty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 dirty="0"/>
              <a:t>Dr. Andy Woods – 2 Peter 10</a:t>
            </a:r>
          </a:p>
          <a:p>
            <a:pPr>
              <a:defRPr/>
            </a:pPr>
            <a:r>
              <a:rPr lang="en-US" dirty="0"/>
              <a:t>03-25-2020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>
            <a:extLst>
              <a:ext uri="{FF2B5EF4-FFF2-40B4-BE49-F238E27FC236}">
                <a16:creationId xmlns:a16="http://schemas.microsoft.com/office/drawing/2014/main" id="{D4CC02A1-7F3D-4E1B-8BCF-293A42A7CB0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8067" name="Rectangle 3">
            <a:extLst>
              <a:ext uri="{FF2B5EF4-FFF2-40B4-BE49-F238E27FC236}">
                <a16:creationId xmlns:a16="http://schemas.microsoft.com/office/drawing/2014/main" id="{DF2953DC-AAFE-4C13-A2A1-8333654930F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DBEA049-136B-4CC2-9698-4F65AE0CB2F9}" type="datetimeFigureOut">
              <a:rPr lang="en-US"/>
              <a:pPr>
                <a:defRPr/>
              </a:pPr>
              <a:t>3/24/2020</a:t>
            </a:fld>
            <a:endParaRPr lang="en-US" dirty="0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B52E7196-9E8B-484E-BA79-A65D500EFF90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9" name="Rectangle 5">
            <a:extLst>
              <a:ext uri="{FF2B5EF4-FFF2-40B4-BE49-F238E27FC236}">
                <a16:creationId xmlns:a16="http://schemas.microsoft.com/office/drawing/2014/main" id="{BFA1ACDC-5CE9-4834-B06A-A03A68E47F8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0"/>
            <a:r>
              <a:rPr lang="en-US" noProof="0"/>
              <a:t>Second level</a:t>
            </a:r>
          </a:p>
          <a:p>
            <a:pPr lvl="0"/>
            <a:r>
              <a:rPr lang="en-US" noProof="0"/>
              <a:t>Third level</a:t>
            </a:r>
          </a:p>
          <a:p>
            <a:pPr lvl="0"/>
            <a:r>
              <a:rPr lang="en-US" noProof="0"/>
              <a:t>Fourth level</a:t>
            </a:r>
          </a:p>
          <a:p>
            <a:pPr lvl="0"/>
            <a:r>
              <a:rPr lang="en-US" noProof="0"/>
              <a:t>Fifth level</a:t>
            </a:r>
          </a:p>
        </p:txBody>
      </p:sp>
      <p:sp>
        <p:nvSpPr>
          <p:cNvPr id="88070" name="Rectangle 6">
            <a:extLst>
              <a:ext uri="{FF2B5EF4-FFF2-40B4-BE49-F238E27FC236}">
                <a16:creationId xmlns:a16="http://schemas.microsoft.com/office/drawing/2014/main" id="{F33FBF54-73BD-40EF-9449-070FA9D22EA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8071" name="Rectangle 7">
            <a:extLst>
              <a:ext uri="{FF2B5EF4-FFF2-40B4-BE49-F238E27FC236}">
                <a16:creationId xmlns:a16="http://schemas.microsoft.com/office/drawing/2014/main" id="{2C68375F-FB48-43B5-B2DC-4F060235399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88B744C-CCA7-42F0-B026-54AA483E0A4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0550F614-E827-47BC-BE7B-BF8F97B141E9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id="{30FCF259-2034-4054-87A9-5466F1842C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dirty="0">
                <a:latin typeface="Calibri" panose="020F0502020204030204" pitchFamily="34" charset="0"/>
              </a:endParaRPr>
            </a:p>
          </p:txBody>
        </p:sp>
        <p:grpSp>
          <p:nvGrpSpPr>
            <p:cNvPr id="6" name="Group 4">
              <a:extLst>
                <a:ext uri="{FF2B5EF4-FFF2-40B4-BE49-F238E27FC236}">
                  <a16:creationId xmlns:a16="http://schemas.microsoft.com/office/drawing/2014/main" id="{7A0B702E-AB58-47CB-AEFE-F0E9EFED1F7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" y="103"/>
              <a:ext cx="96" cy="4126"/>
              <a:chOff x="48" y="103"/>
              <a:chExt cx="96" cy="4126"/>
            </a:xfrm>
          </p:grpSpPr>
          <p:sp>
            <p:nvSpPr>
              <p:cNvPr id="7" name="Rectangle 5">
                <a:extLst>
                  <a:ext uri="{FF2B5EF4-FFF2-40B4-BE49-F238E27FC236}">
                    <a16:creationId xmlns:a16="http://schemas.microsoft.com/office/drawing/2014/main" id="{B96C0198-EF82-4699-A6BF-3BCEEAD0B3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8" name="Rectangle 6">
                <a:extLst>
                  <a:ext uri="{FF2B5EF4-FFF2-40B4-BE49-F238E27FC236}">
                    <a16:creationId xmlns:a16="http://schemas.microsoft.com/office/drawing/2014/main" id="{68B258B8-77B5-4C90-9CB2-83AD422CAE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9" name="Rectangle 7">
                <a:extLst>
                  <a:ext uri="{FF2B5EF4-FFF2-40B4-BE49-F238E27FC236}">
                    <a16:creationId xmlns:a16="http://schemas.microsoft.com/office/drawing/2014/main" id="{25D18A30-99B6-4B90-8080-0DCE7AD088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" name="Rectangle 8">
                <a:extLst>
                  <a:ext uri="{FF2B5EF4-FFF2-40B4-BE49-F238E27FC236}">
                    <a16:creationId xmlns:a16="http://schemas.microsoft.com/office/drawing/2014/main" id="{E3F0ED99-912B-48B6-88A1-49FB6E588F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1" name="Rectangle 9">
                <a:extLst>
                  <a:ext uri="{FF2B5EF4-FFF2-40B4-BE49-F238E27FC236}">
                    <a16:creationId xmlns:a16="http://schemas.microsoft.com/office/drawing/2014/main" id="{0D390E92-210D-4BEE-91B2-904D8FEA65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2" name="Rectangle 10">
                <a:extLst>
                  <a:ext uri="{FF2B5EF4-FFF2-40B4-BE49-F238E27FC236}">
                    <a16:creationId xmlns:a16="http://schemas.microsoft.com/office/drawing/2014/main" id="{49E15023-916E-41CD-8863-6793319350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3" name="Rectangle 11">
                <a:extLst>
                  <a:ext uri="{FF2B5EF4-FFF2-40B4-BE49-F238E27FC236}">
                    <a16:creationId xmlns:a16="http://schemas.microsoft.com/office/drawing/2014/main" id="{E5CD53A4-3941-4379-8793-27BCED8DE6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4" name="Rectangle 12">
                <a:extLst>
                  <a:ext uri="{FF2B5EF4-FFF2-40B4-BE49-F238E27FC236}">
                    <a16:creationId xmlns:a16="http://schemas.microsoft.com/office/drawing/2014/main" id="{FB7D9E5C-2927-4EB8-A9DC-F47DC37AB0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116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5" name="Rectangle 13">
                <a:extLst>
                  <a:ext uri="{FF2B5EF4-FFF2-40B4-BE49-F238E27FC236}">
                    <a16:creationId xmlns:a16="http://schemas.microsoft.com/office/drawing/2014/main" id="{3012B5F3-8679-42DB-B8DD-DAF0E316E8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6" name="Rectangle 14">
                <a:extLst>
                  <a:ext uri="{FF2B5EF4-FFF2-40B4-BE49-F238E27FC236}">
                    <a16:creationId xmlns:a16="http://schemas.microsoft.com/office/drawing/2014/main" id="{F7A7F273-C82E-4601-B808-05B4DADA20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404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7" name="Rectangle 15">
                <a:extLst>
                  <a:ext uri="{FF2B5EF4-FFF2-40B4-BE49-F238E27FC236}">
                    <a16:creationId xmlns:a16="http://schemas.microsoft.com/office/drawing/2014/main" id="{F90A35D3-1482-48E6-AE8A-A516F545C5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549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8" name="Rectangle 16">
                <a:extLst>
                  <a:ext uri="{FF2B5EF4-FFF2-40B4-BE49-F238E27FC236}">
                    <a16:creationId xmlns:a16="http://schemas.microsoft.com/office/drawing/2014/main" id="{5A5B9A46-C7A1-4E7A-B091-A5DE83D0CD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691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9" name="Rectangle 17">
                <a:extLst>
                  <a:ext uri="{FF2B5EF4-FFF2-40B4-BE49-F238E27FC236}">
                    <a16:creationId xmlns:a16="http://schemas.microsoft.com/office/drawing/2014/main" id="{5762CC14-19E0-4833-B388-B5882C6254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20" name="Rectangle 18">
                <a:extLst>
                  <a:ext uri="{FF2B5EF4-FFF2-40B4-BE49-F238E27FC236}">
                    <a16:creationId xmlns:a16="http://schemas.microsoft.com/office/drawing/2014/main" id="{B864788B-C4C6-4F44-87A5-50CB69764F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979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21" name="Rectangle 19">
                <a:extLst>
                  <a:ext uri="{FF2B5EF4-FFF2-40B4-BE49-F238E27FC236}">
                    <a16:creationId xmlns:a16="http://schemas.microsoft.com/office/drawing/2014/main" id="{B20B36C5-7937-477E-A542-040BAD0031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22" name="Rectangle 20">
                <a:extLst>
                  <a:ext uri="{FF2B5EF4-FFF2-40B4-BE49-F238E27FC236}">
                    <a16:creationId xmlns:a16="http://schemas.microsoft.com/office/drawing/2014/main" id="{DBDF7278-9DBF-4A62-96F1-BF8BFDCA71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23" name="Rectangle 21">
                <a:extLst>
                  <a:ext uri="{FF2B5EF4-FFF2-40B4-BE49-F238E27FC236}">
                    <a16:creationId xmlns:a16="http://schemas.microsoft.com/office/drawing/2014/main" id="{CCB0F6B9-BD25-4EF5-99A6-22146DEB46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24" name="Rectangle 22">
                <a:extLst>
                  <a:ext uri="{FF2B5EF4-FFF2-40B4-BE49-F238E27FC236}">
                    <a16:creationId xmlns:a16="http://schemas.microsoft.com/office/drawing/2014/main" id="{BAF2B939-090E-4706-832D-CDCD761194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25" name="Rectangle 23">
                <a:extLst>
                  <a:ext uri="{FF2B5EF4-FFF2-40B4-BE49-F238E27FC236}">
                    <a16:creationId xmlns:a16="http://schemas.microsoft.com/office/drawing/2014/main" id="{EE35447C-DCB4-4A27-BF1B-85BBA2EF07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26" name="Rectangle 24">
                <a:extLst>
                  <a:ext uri="{FF2B5EF4-FFF2-40B4-BE49-F238E27FC236}">
                    <a16:creationId xmlns:a16="http://schemas.microsoft.com/office/drawing/2014/main" id="{1EA143CB-7011-46D8-802D-10275202B0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27" name="Rectangle 25">
                <a:extLst>
                  <a:ext uri="{FF2B5EF4-FFF2-40B4-BE49-F238E27FC236}">
                    <a16:creationId xmlns:a16="http://schemas.microsoft.com/office/drawing/2014/main" id="{42D81E21-2C22-4719-B0B0-7DD5BC8C7E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28" name="Rectangle 26">
                <a:extLst>
                  <a:ext uri="{FF2B5EF4-FFF2-40B4-BE49-F238E27FC236}">
                    <a16:creationId xmlns:a16="http://schemas.microsoft.com/office/drawing/2014/main" id="{A9B89494-BBED-48BA-B8E6-F94AE711EC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4134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29" name="Rectangle 27">
                <a:extLst>
                  <a:ext uri="{FF2B5EF4-FFF2-40B4-BE49-F238E27FC236}">
                    <a16:creationId xmlns:a16="http://schemas.microsoft.com/office/drawing/2014/main" id="{85E3BD2D-6670-4E20-8310-32FADED735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03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30" name="Rectangle 28">
                <a:extLst>
                  <a:ext uri="{FF2B5EF4-FFF2-40B4-BE49-F238E27FC236}">
                    <a16:creationId xmlns:a16="http://schemas.microsoft.com/office/drawing/2014/main" id="{3A7937DE-86B9-4C84-B2D4-3A8DCA60CC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31" name="Rectangle 29">
                <a:extLst>
                  <a:ext uri="{FF2B5EF4-FFF2-40B4-BE49-F238E27FC236}">
                    <a16:creationId xmlns:a16="http://schemas.microsoft.com/office/drawing/2014/main" id="{005E1689-0142-465E-B83E-57C2D7C123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32" name="Rectangle 30">
                <a:extLst>
                  <a:ext uri="{FF2B5EF4-FFF2-40B4-BE49-F238E27FC236}">
                    <a16:creationId xmlns:a16="http://schemas.microsoft.com/office/drawing/2014/main" id="{9CA664C4-FD59-4632-8900-E2594BFA94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33" name="Rectangle 31">
                <a:extLst>
                  <a:ext uri="{FF2B5EF4-FFF2-40B4-BE49-F238E27FC236}">
                    <a16:creationId xmlns:a16="http://schemas.microsoft.com/office/drawing/2014/main" id="{06B3559C-A9B6-4066-854F-8C6CD5E25F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678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34" name="Rectangle 32">
                <a:extLst>
                  <a:ext uri="{FF2B5EF4-FFF2-40B4-BE49-F238E27FC236}">
                    <a16:creationId xmlns:a16="http://schemas.microsoft.com/office/drawing/2014/main" id="{D73385C9-38B2-4183-AD49-601D82465A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35" name="Rectangle 33">
                <a:extLst>
                  <a:ext uri="{FF2B5EF4-FFF2-40B4-BE49-F238E27FC236}">
                    <a16:creationId xmlns:a16="http://schemas.microsoft.com/office/drawing/2014/main" id="{B960A2CE-5D31-4A1C-9709-6F0AB3E466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</p:grpSp>
      </p:grpSp>
      <p:sp>
        <p:nvSpPr>
          <p:cNvPr id="17442" name="Rectangle 34"/>
          <p:cNvSpPr>
            <a:spLocks noGrp="1" noChangeArrowheads="1"/>
          </p:cNvSpPr>
          <p:nvPr>
            <p:ph type="ctrTitle" sz="quarter"/>
          </p:nvPr>
        </p:nvSpPr>
        <p:spPr>
          <a:xfrm>
            <a:off x="1143000" y="2286000"/>
            <a:ext cx="7772400" cy="1143000"/>
          </a:xfrm>
        </p:spPr>
        <p:txBody>
          <a:bodyPr/>
          <a:lstStyle>
            <a:lvl1pPr algn="ctr">
              <a:defRPr>
                <a:solidFill>
                  <a:srgbClr val="00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443" name="Rectangle 3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6400800" cy="1752600"/>
          </a:xfrm>
        </p:spPr>
        <p:txBody>
          <a:bodyPr lIns="92075" tIns="46038" rIns="92075" bIns="46038"/>
          <a:lstStyle>
            <a:lvl1pPr marL="0" indent="0" algn="ctr">
              <a:buFont typeface="Wingdings" pitchFamily="2" charset="2"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6" name="Rectangle 36">
            <a:extLst>
              <a:ext uri="{FF2B5EF4-FFF2-40B4-BE49-F238E27FC236}">
                <a16:creationId xmlns:a16="http://schemas.microsoft.com/office/drawing/2014/main" id="{ABD1C9DA-0D4D-42CA-8D64-2AAF6FFCF032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" name="Rectangle 37">
            <a:extLst>
              <a:ext uri="{FF2B5EF4-FFF2-40B4-BE49-F238E27FC236}">
                <a16:creationId xmlns:a16="http://schemas.microsoft.com/office/drawing/2014/main" id="{C8203E26-996A-4927-9761-1FADE8C418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" name="Rectangle 38">
            <a:extLst>
              <a:ext uri="{FF2B5EF4-FFF2-40B4-BE49-F238E27FC236}">
                <a16:creationId xmlns:a16="http://schemas.microsoft.com/office/drawing/2014/main" id="{03CBEAB8-6F1E-405F-AAF9-7F7C033BE8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1F0FBF6-82F7-4760-B034-D77C3C4E42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1274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33E0A8-1FEA-4B29-B445-AE9081ED9C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BFCFE5-64E5-4159-A5B4-8E3356741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994406-043B-4B19-8AE9-988ACC96C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2FBB96-2CAF-4362-84E8-7C44026281F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19454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23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3B0C713-C718-4F6F-9A5E-B9ACE923D8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6D55F19-33E3-43DD-A16D-E7255A103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747F1BD-306A-4103-B9E7-05F17A4F3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1CD733-9455-4CFA-8FD5-E1E05E5B36B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17076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169988" y="1946275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CBC6B6-6A9C-4D16-A76B-D6FE586BCA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6AA322-D5EC-4ABD-BD33-EC5C84C28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B9756A-EBDD-4B32-93C4-1B9A6E613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DB0633-5B89-4012-8380-D90D98B698E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4936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3B3D57C-D3B2-4DA0-B014-3E13462AB5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613218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85945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4">
            <a:extLst>
              <a:ext uri="{FF2B5EF4-FFF2-40B4-BE49-F238E27FC236}">
                <a16:creationId xmlns:a16="http://schemas.microsoft.com/office/drawing/2014/main" id="{F874D755-1183-40D3-B5A2-94754E8F17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6422" name="Rectangle 38">
            <a:extLst>
              <a:ext uri="{FF2B5EF4-FFF2-40B4-BE49-F238E27FC236}">
                <a16:creationId xmlns:a16="http://schemas.microsoft.com/office/drawing/2014/main" id="{0D32768F-A5EF-4C81-98F2-3561FB9B4C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9" name="Date Placeholder 3">
            <a:extLst>
              <a:ext uri="{FF2B5EF4-FFF2-40B4-BE49-F238E27FC236}">
                <a16:creationId xmlns:a16="http://schemas.microsoft.com/office/drawing/2014/main" id="{0C5EB69E-4B1B-4251-B035-828539110E81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" name="Footer Placeholder 4">
            <a:extLst>
              <a:ext uri="{FF2B5EF4-FFF2-40B4-BE49-F238E27FC236}">
                <a16:creationId xmlns:a16="http://schemas.microsoft.com/office/drawing/2014/main" id="{1FBB85C3-D141-494C-B040-FAFB5FBA4E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" name="Slide Number Placeholder 5">
            <a:extLst>
              <a:ext uri="{FF2B5EF4-FFF2-40B4-BE49-F238E27FC236}">
                <a16:creationId xmlns:a16="http://schemas.microsoft.com/office/drawing/2014/main" id="{67D80AE9-DEA3-4EE7-86E0-76DE6F76F2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A16C88E-948D-4B3E-91C5-437A0271C80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14" r:id="rId1"/>
    <p:sldLayoutId id="2147483810" r:id="rId2"/>
    <p:sldLayoutId id="2147483811" r:id="rId3"/>
    <p:sldLayoutId id="2147483812" r:id="rId4"/>
    <p:sldLayoutId id="2147483816" r:id="rId5"/>
    <p:sldLayoutId id="2147483817" r:id="rId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t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>
            <a:extLst>
              <a:ext uri="{FF2B5EF4-FFF2-40B4-BE49-F238E27FC236}">
                <a16:creationId xmlns:a16="http://schemas.microsoft.com/office/drawing/2014/main" id="{44EDDF4A-5CD1-4A2A-8AA9-8BC4DAB01F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0700" y="1524000"/>
            <a:ext cx="43026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2">
            <a:extLst>
              <a:ext uri="{FF2B5EF4-FFF2-40B4-BE49-F238E27FC236}">
                <a16:creationId xmlns:a16="http://schemas.microsoft.com/office/drawing/2014/main" id="{133AEDA6-7BB4-4E79-AC14-04AB2C744DA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8600" y="228600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2 Peter</a:t>
            </a:r>
          </a:p>
        </p:txBody>
      </p:sp>
      <p:pic>
        <p:nvPicPr>
          <p:cNvPr id="5124" name="Picture 3">
            <a:extLst>
              <a:ext uri="{FF2B5EF4-FFF2-40B4-BE49-F238E27FC236}">
                <a16:creationId xmlns:a16="http://schemas.microsoft.com/office/drawing/2014/main" id="{5E274339-128C-478C-8B65-6EC57E34AF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9200" y="5581650"/>
            <a:ext cx="787400" cy="10969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81773D73-C0CF-4879-94E9-8AF355CEE9EE}"/>
              </a:ext>
            </a:extLst>
          </p:cNvPr>
          <p:cNvSpPr txBox="1">
            <a:spLocks/>
          </p:cNvSpPr>
          <p:nvPr/>
        </p:nvSpPr>
        <p:spPr bwMode="auto">
          <a:xfrm>
            <a:off x="1914525" y="5486400"/>
            <a:ext cx="53149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 algn="ctr" eaLnBrk="1" hangingPunct="1">
              <a:buClr>
                <a:srgbClr val="00FFFF"/>
              </a:buClr>
              <a:buFont typeface="Wingdings" panose="05000000000000000000" pitchFamily="2" charset="2"/>
              <a:buNone/>
              <a:defRPr/>
            </a:pPr>
            <a:r>
              <a:rPr lang="en-US" altLang="en-US" kern="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Dr. </a:t>
            </a:r>
            <a:r>
              <a:rPr lang="en-US" altLang="en-US" ker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Andy Woods</a:t>
            </a:r>
            <a:endParaRPr lang="en-US" altLang="en-US" kern="0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 eaLnBrk="1" hangingPunct="1">
              <a:buClr>
                <a:srgbClr val="00FFFF"/>
              </a:buClr>
              <a:buFont typeface="Wingdings" panose="05000000000000000000" pitchFamily="2" charset="2"/>
              <a:buNone/>
              <a:defRPr/>
            </a:pPr>
            <a:r>
              <a:rPr lang="en-US" altLang="en-US" sz="20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Senior Pastor – Sugar Land Bible Church</a:t>
            </a:r>
          </a:p>
          <a:p>
            <a:pPr marL="0" indent="0" algn="ctr" eaLnBrk="1" hangingPunct="1">
              <a:buClr>
                <a:srgbClr val="00FFFF"/>
              </a:buClr>
              <a:buFont typeface="Wingdings" panose="05000000000000000000" pitchFamily="2" charset="2"/>
              <a:buNone/>
              <a:defRPr/>
            </a:pPr>
            <a:r>
              <a:rPr lang="en-US" altLang="en-US" sz="20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President – Chafer Theological Seminary</a:t>
            </a:r>
            <a:endParaRPr lang="en-US" altLang="en-US" sz="2000" kern="0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EF4A0987-2328-4C48-AEED-E94C19CE178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>
              <a:defRPr/>
            </a:pPr>
            <a:r>
              <a:rPr lang="en-US" alt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PETER 2 OUTLINE</a:t>
            </a:r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21191C93-25BF-4B86-83AE-5719A3EC1CD8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995488" y="1371600"/>
            <a:ext cx="5153025" cy="5257800"/>
          </a:xfrm>
        </p:spPr>
        <p:txBody>
          <a:bodyPr/>
          <a:lstStyle/>
          <a:p>
            <a:pPr marL="514350" indent="-514350" eaLnBrk="1" hangingPunct="1">
              <a:spcBef>
                <a:spcPts val="0"/>
              </a:spcBef>
              <a:spcAft>
                <a:spcPts val="3000"/>
              </a:spcAft>
              <a:buSzPct val="100000"/>
              <a:buFont typeface="+mj-lt"/>
              <a:buAutoNum type="arabicPeriod"/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Predicted arrival (2:1a)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3000"/>
              </a:spcAft>
              <a:buSzPct val="100000"/>
              <a:buFont typeface="+mj-lt"/>
              <a:buAutoNum type="arabicPeriod"/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Devices (2:1b-3)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3000"/>
              </a:spcAft>
              <a:buSzPct val="100000"/>
              <a:buFont typeface="+mj-lt"/>
              <a:buAutoNum type="arabicPeriod"/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Doom (2:4-9)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3000"/>
              </a:spcAft>
              <a:buSzPct val="100000"/>
              <a:buFont typeface="+mj-lt"/>
              <a:buAutoNum type="arabicPeriod"/>
              <a:defRPr/>
            </a:pPr>
            <a:r>
              <a:rPr lang="en-US" alt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Depravity (2:10-16)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3000"/>
              </a:spcAft>
              <a:buSzPct val="100000"/>
              <a:buFont typeface="+mj-lt"/>
              <a:buAutoNum type="arabicPeriod"/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Emptiness (2:17-19)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3000"/>
              </a:spcAft>
              <a:buSzPct val="100000"/>
              <a:buFont typeface="+mj-lt"/>
              <a:buAutoNum type="arabicPeriod"/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Regression (2:20-22)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936BB6-B876-4F59-AC7B-CEB10F1CB35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0400" y="3886200"/>
            <a:ext cx="1923999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9424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E3368143-02EC-4FEE-ADA1-3F3172E04A0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>
              <a:defRPr/>
            </a:pPr>
            <a:r>
              <a:rPr lang="en-US" alt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DEPRAVITY OF FALSE TEACHERS </a:t>
            </a:r>
            <a:br>
              <a:rPr lang="en-US" alt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V.10-16</a:t>
            </a:r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872C5AAA-7B9A-49C8-8E7B-2A00C7B3DADC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04800" y="1600200"/>
            <a:ext cx="6019800" cy="4572000"/>
          </a:xfrm>
        </p:spPr>
        <p:txBody>
          <a:bodyPr/>
          <a:lstStyle/>
          <a:p>
            <a:pPr marL="461963" indent="-461963" eaLnBrk="1" hangingPunct="1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Licentious (10a)</a:t>
            </a:r>
          </a:p>
          <a:p>
            <a:pPr marL="461963" indent="-461963" eaLnBrk="1" hangingPunct="1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Lawless (10b-11)</a:t>
            </a:r>
          </a:p>
          <a:p>
            <a:pPr marL="461963" indent="-461963" eaLnBrk="1" hangingPunct="1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Animalistic (12)</a:t>
            </a:r>
          </a:p>
          <a:p>
            <a:pPr marL="461963" indent="-461963" eaLnBrk="1" hangingPunct="1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Shameless pleasure seekers (13)</a:t>
            </a:r>
          </a:p>
          <a:p>
            <a:pPr marL="461963" indent="-461963" eaLnBrk="1" hangingPunct="1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Eyes full of adultery (14a)</a:t>
            </a:r>
          </a:p>
          <a:p>
            <a:pPr marL="461963" indent="-461963" eaLnBrk="1" hangingPunct="1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Entice unstable souls (14b)</a:t>
            </a:r>
          </a:p>
          <a:p>
            <a:pPr marL="461963" indent="-461963" eaLnBrk="1" hangingPunct="1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Greedy (14c-16)</a:t>
            </a:r>
          </a:p>
        </p:txBody>
      </p:sp>
      <p:pic>
        <p:nvPicPr>
          <p:cNvPr id="73732" name="Picture 4" descr="j0275638">
            <a:extLst>
              <a:ext uri="{FF2B5EF4-FFF2-40B4-BE49-F238E27FC236}">
                <a16:creationId xmlns:a16="http://schemas.microsoft.com/office/drawing/2014/main" id="{39DF7B14-767D-487A-A61D-2F6484C218A6}"/>
              </a:ext>
            </a:extLst>
          </p:cNvPr>
          <p:cNvPicPr>
            <a:picLocks noGrp="1" noChangeAspect="1" noChangeArrowheads="1"/>
          </p:cNvPicPr>
          <p:nvPr>
            <p:ph type="clipArt"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608108" y="1600200"/>
            <a:ext cx="2867025" cy="21336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E3368143-02EC-4FEE-ADA1-3F3172E04A0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>
              <a:defRPr/>
            </a:pPr>
            <a:r>
              <a:rPr lang="en-US" alt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DEPRAVITY OF FALSE TEACHERS </a:t>
            </a:r>
            <a:br>
              <a:rPr lang="en-US" alt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V.10-16</a:t>
            </a:r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872C5AAA-7B9A-49C8-8E7B-2A00C7B3DADC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04800" y="1600200"/>
            <a:ext cx="6019800" cy="4572000"/>
          </a:xfrm>
        </p:spPr>
        <p:txBody>
          <a:bodyPr/>
          <a:lstStyle/>
          <a:p>
            <a:pPr marL="461963" indent="-461963" eaLnBrk="1" hangingPunct="1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defRPr/>
            </a:pPr>
            <a:r>
              <a:rPr lang="en-US" alt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Licentious (10a)</a:t>
            </a:r>
          </a:p>
          <a:p>
            <a:pPr marL="461963" indent="-461963" eaLnBrk="1" hangingPunct="1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Lawless (10b-11)</a:t>
            </a:r>
          </a:p>
          <a:p>
            <a:pPr marL="461963" indent="-461963" eaLnBrk="1" hangingPunct="1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Animalistic (12)</a:t>
            </a:r>
          </a:p>
          <a:p>
            <a:pPr marL="461963" indent="-461963" eaLnBrk="1" hangingPunct="1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Shameless pleasure seekers (13)</a:t>
            </a:r>
          </a:p>
          <a:p>
            <a:pPr marL="461963" indent="-461963" eaLnBrk="1" hangingPunct="1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Eyes full of adultery (14a)</a:t>
            </a:r>
          </a:p>
          <a:p>
            <a:pPr marL="461963" indent="-461963" eaLnBrk="1" hangingPunct="1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Entice unstable souls (14b)</a:t>
            </a:r>
          </a:p>
          <a:p>
            <a:pPr marL="461963" indent="-461963" eaLnBrk="1" hangingPunct="1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Greedy (14c-16)</a:t>
            </a:r>
          </a:p>
        </p:txBody>
      </p:sp>
      <p:pic>
        <p:nvPicPr>
          <p:cNvPr id="73732" name="Picture 4" descr="j0275638">
            <a:extLst>
              <a:ext uri="{FF2B5EF4-FFF2-40B4-BE49-F238E27FC236}">
                <a16:creationId xmlns:a16="http://schemas.microsoft.com/office/drawing/2014/main" id="{39DF7B14-767D-487A-A61D-2F6484C218A6}"/>
              </a:ext>
            </a:extLst>
          </p:cNvPr>
          <p:cNvPicPr>
            <a:picLocks noGrp="1" noChangeAspect="1" noChangeArrowheads="1"/>
          </p:cNvPicPr>
          <p:nvPr>
            <p:ph type="clipArt"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608108" y="1600200"/>
            <a:ext cx="2867025" cy="2133600"/>
          </a:xfrm>
        </p:spPr>
      </p:pic>
    </p:spTree>
    <p:extLst>
      <p:ext uri="{BB962C8B-B14F-4D97-AF65-F5344CB8AC3E}">
        <p14:creationId xmlns:p14="http://schemas.microsoft.com/office/powerpoint/2010/main" val="9773390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9A5408C-F4A1-45E3-8E77-4E54C6E8691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CDEAED3-01F1-4371-916A-19B18503684B}"/>
              </a:ext>
            </a:extLst>
          </p:cNvPr>
          <p:cNvSpPr/>
          <p:nvPr/>
        </p:nvSpPr>
        <p:spPr>
          <a:xfrm>
            <a:off x="0" y="0"/>
            <a:ext cx="91440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defTabSz="685800">
              <a:spcBef>
                <a:spcPts val="0"/>
              </a:spcBef>
              <a:spcAft>
                <a:spcPts val="1200"/>
              </a:spcAft>
              <a:buClr>
                <a:srgbClr val="00FFFF"/>
              </a:buClr>
              <a:buSzPct val="75000"/>
              <a:defRPr/>
            </a:pPr>
            <a:r>
              <a:rPr lang="en-US" alt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Mark 7:20-23</a:t>
            </a:r>
            <a:endParaRPr lang="en-US" sz="4000" dirty="0">
              <a:solidFill>
                <a:srgbClr val="00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3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 And He was saying, ‘That which proceeds </a:t>
            </a:r>
            <a:r>
              <a:rPr lang="en-US" sz="32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out of the man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that is what defiles the man. </a:t>
            </a:r>
            <a:r>
              <a:rPr lang="en-US" sz="3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21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 For </a:t>
            </a:r>
            <a:r>
              <a:rPr lang="en-US" sz="32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from within, out of the heart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of men, proceed the evil thoughts, fornications, thefts, murders, adulteries,  </a:t>
            </a:r>
            <a:r>
              <a:rPr lang="en-US" sz="3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22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 deeds of coveting and wickedness, as well as deceit, sensuality, envy, slander, pride and foolishness. </a:t>
            </a:r>
            <a:r>
              <a:rPr lang="en-US" sz="3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23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 All these evil things </a:t>
            </a:r>
            <a:r>
              <a:rPr lang="en-US" sz="32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proceed from within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and defile the man.’”</a:t>
            </a:r>
          </a:p>
        </p:txBody>
      </p:sp>
    </p:spTree>
    <p:extLst>
      <p:ext uri="{BB962C8B-B14F-4D97-AF65-F5344CB8AC3E}">
        <p14:creationId xmlns:p14="http://schemas.microsoft.com/office/powerpoint/2010/main" val="27458521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9A5408C-F4A1-45E3-8E77-4E54C6E8691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CDEAED3-01F1-4371-916A-19B18503684B}"/>
              </a:ext>
            </a:extLst>
          </p:cNvPr>
          <p:cNvSpPr/>
          <p:nvPr/>
        </p:nvSpPr>
        <p:spPr>
          <a:xfrm>
            <a:off x="0" y="0"/>
            <a:ext cx="9144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defTabSz="685800">
              <a:spcBef>
                <a:spcPts val="0"/>
              </a:spcBef>
              <a:spcAft>
                <a:spcPts val="1200"/>
              </a:spcAft>
              <a:buClr>
                <a:srgbClr val="00FFFF"/>
              </a:buClr>
              <a:buSzPct val="75000"/>
              <a:defRPr/>
            </a:pPr>
            <a:r>
              <a:rPr lang="en-US" alt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 Corinthians 6:9-11</a:t>
            </a:r>
            <a:endParaRPr lang="en-US" sz="4000" dirty="0">
              <a:solidFill>
                <a:srgbClr val="00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30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 Or do you not know that the unrighteous will not inherit the kingdom of God? Do not be deceived; neither fornicators, nor idolaters, nor adulterers, nor effeminate, nor homosexuals, </a:t>
            </a:r>
            <a:r>
              <a:rPr lang="en-US" sz="30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 nor thieves, nor the covetous, nor drunkards, nor revilers, nor swindlers, will inherit the kingdom of God. </a:t>
            </a:r>
            <a:r>
              <a:rPr lang="en-US" sz="30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11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 Such were some of you; but you were washed, but you were sanctified, but you were justified in the name of the Lord Jesus Christ and in the Spirit of our God.”</a:t>
            </a:r>
          </a:p>
        </p:txBody>
      </p:sp>
    </p:spTree>
    <p:extLst>
      <p:ext uri="{BB962C8B-B14F-4D97-AF65-F5344CB8AC3E}">
        <p14:creationId xmlns:p14="http://schemas.microsoft.com/office/powerpoint/2010/main" val="20534087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9A5408C-F4A1-45E3-8E77-4E54C6E8691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CDEAED3-01F1-4371-916A-19B18503684B}"/>
              </a:ext>
            </a:extLst>
          </p:cNvPr>
          <p:cNvSpPr/>
          <p:nvPr/>
        </p:nvSpPr>
        <p:spPr>
          <a:xfrm>
            <a:off x="0" y="0"/>
            <a:ext cx="9144000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defTabSz="685800">
              <a:spcBef>
                <a:spcPts val="0"/>
              </a:spcBef>
              <a:spcAft>
                <a:spcPts val="1200"/>
              </a:spcAft>
              <a:buClr>
                <a:srgbClr val="00FFFF"/>
              </a:buClr>
              <a:buSzPct val="75000"/>
              <a:defRPr/>
            </a:pPr>
            <a:r>
              <a:rPr lang="en-US" alt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 Corinthians 6:9-11</a:t>
            </a:r>
            <a:endParaRPr lang="en-US" sz="4000" dirty="0">
              <a:solidFill>
                <a:srgbClr val="00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30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 Or do you not know that the unrighteous will not inherit the kingdom of God? Do not be deceived; neither fornicators, nor idolaters, nor adulterers, nor effeminate, nor </a:t>
            </a:r>
            <a:r>
              <a:rPr lang="en-US" sz="30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homosexuals [</a:t>
            </a:r>
            <a:r>
              <a:rPr lang="en-US" sz="3000" b="1" i="1" u="sng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arsenokoitēs</a:t>
            </a:r>
            <a:r>
              <a:rPr lang="en-US" sz="30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 </a:t>
            </a:r>
            <a:r>
              <a:rPr lang="en-US" sz="30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 nor thieves, nor the covetous, nor drunkards, nor revilers, nor swindlers, will inherit the kingdom of God. </a:t>
            </a:r>
            <a:r>
              <a:rPr lang="en-US" sz="30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11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 Such were some of you; but you were washed, but you were sanctified, but you were justified in the name of the Lord Jesus Christ and in the Spirit of our God.”</a:t>
            </a:r>
          </a:p>
        </p:txBody>
      </p:sp>
    </p:spTree>
    <p:extLst>
      <p:ext uri="{BB962C8B-B14F-4D97-AF65-F5344CB8AC3E}">
        <p14:creationId xmlns:p14="http://schemas.microsoft.com/office/powerpoint/2010/main" val="5984423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28458" y="1752600"/>
            <a:ext cx="5486400" cy="274320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  <a:defRPr/>
            </a:pPr>
            <a:r>
              <a:rPr lang="en-US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Peter 2:10</a:t>
            </a:r>
            <a:r>
              <a:rPr lang="en-US" dirty="0">
                <a:effectLst/>
              </a:rPr>
              <a:t>. “2:10 indulge the flesh. Some sexual perversion, likely homosexuality, since he has just written about Sodom and Gomorrah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437" y="152400"/>
            <a:ext cx="9445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DED8C29-5312-47D5-972D-3ABE15909AE2}"/>
              </a:ext>
            </a:extLst>
          </p:cNvPr>
          <p:cNvSpPr/>
          <p:nvPr/>
        </p:nvSpPr>
        <p:spPr>
          <a:xfrm>
            <a:off x="1971675" y="228600"/>
            <a:ext cx="5200650" cy="1000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Charles Ryrie</a:t>
            </a:r>
          </a:p>
          <a:p>
            <a:pPr algn="ctr"/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The Ryrie Study Bible</a:t>
            </a:r>
            <a:endPara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B178C18-C151-4994-A785-B8F62CC9D9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275" y="1752600"/>
            <a:ext cx="2752725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8795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E3368143-02EC-4FEE-ADA1-3F3172E04A0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>
              <a:defRPr/>
            </a:pPr>
            <a:r>
              <a:rPr lang="en-US" alt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DEPRAVITY OF FALSE TEACHERS </a:t>
            </a:r>
            <a:br>
              <a:rPr lang="en-US" alt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V.10-16</a:t>
            </a:r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872C5AAA-7B9A-49C8-8E7B-2A00C7B3DADC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04800" y="1600200"/>
            <a:ext cx="6019800" cy="4572000"/>
          </a:xfrm>
        </p:spPr>
        <p:txBody>
          <a:bodyPr/>
          <a:lstStyle/>
          <a:p>
            <a:pPr marL="461963" indent="-461963" eaLnBrk="1" hangingPunct="1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Licentious (10a)</a:t>
            </a:r>
          </a:p>
          <a:p>
            <a:pPr marL="461963" indent="-461963" eaLnBrk="1" hangingPunct="1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defRPr/>
            </a:pPr>
            <a:r>
              <a:rPr lang="en-US" alt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Lawless (10b-11)</a:t>
            </a:r>
          </a:p>
          <a:p>
            <a:pPr marL="461963" indent="-461963" eaLnBrk="1" hangingPunct="1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Animalistic (12)</a:t>
            </a:r>
          </a:p>
          <a:p>
            <a:pPr marL="461963" indent="-461963" eaLnBrk="1" hangingPunct="1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Shameless pleasure seekers (13)</a:t>
            </a:r>
          </a:p>
          <a:p>
            <a:pPr marL="461963" indent="-461963" eaLnBrk="1" hangingPunct="1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Eyes full of adultery (14a)</a:t>
            </a:r>
          </a:p>
          <a:p>
            <a:pPr marL="461963" indent="-461963" eaLnBrk="1" hangingPunct="1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Entice unstable souls (14b)</a:t>
            </a:r>
          </a:p>
          <a:p>
            <a:pPr marL="461963" indent="-461963" eaLnBrk="1" hangingPunct="1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Greedy (14c-16)</a:t>
            </a:r>
          </a:p>
        </p:txBody>
      </p:sp>
      <p:pic>
        <p:nvPicPr>
          <p:cNvPr id="73732" name="Picture 4" descr="j0275638">
            <a:extLst>
              <a:ext uri="{FF2B5EF4-FFF2-40B4-BE49-F238E27FC236}">
                <a16:creationId xmlns:a16="http://schemas.microsoft.com/office/drawing/2014/main" id="{39DF7B14-767D-487A-A61D-2F6484C218A6}"/>
              </a:ext>
            </a:extLst>
          </p:cNvPr>
          <p:cNvPicPr>
            <a:picLocks noGrp="1" noChangeAspect="1" noChangeArrowheads="1"/>
          </p:cNvPicPr>
          <p:nvPr>
            <p:ph type="clipArt"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608108" y="1600200"/>
            <a:ext cx="2867025" cy="2133600"/>
          </a:xfrm>
        </p:spPr>
      </p:pic>
    </p:spTree>
    <p:extLst>
      <p:ext uri="{BB962C8B-B14F-4D97-AF65-F5344CB8AC3E}">
        <p14:creationId xmlns:p14="http://schemas.microsoft.com/office/powerpoint/2010/main" val="9891961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9A5408C-F4A1-45E3-8E77-4E54C6E8691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CDEAED3-01F1-4371-916A-19B18503684B}"/>
              </a:ext>
            </a:extLst>
          </p:cNvPr>
          <p:cNvSpPr/>
          <p:nvPr/>
        </p:nvSpPr>
        <p:spPr>
          <a:xfrm>
            <a:off x="0" y="0"/>
            <a:ext cx="9144000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defTabSz="685800">
              <a:spcBef>
                <a:spcPts val="0"/>
              </a:spcBef>
              <a:spcAft>
                <a:spcPts val="1200"/>
              </a:spcAft>
              <a:buClr>
                <a:srgbClr val="00FFFF"/>
              </a:buClr>
              <a:buSzPct val="75000"/>
              <a:defRPr/>
            </a:pPr>
            <a:r>
              <a:rPr lang="en-US" alt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Ezekiel 28:12, 17</a:t>
            </a:r>
            <a:endParaRPr lang="en-US" sz="4000" dirty="0">
              <a:solidFill>
                <a:srgbClr val="00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3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12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 You were the anointed </a:t>
            </a:r>
            <a:r>
              <a:rPr lang="en-US" sz="32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cherub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who covers, And I placed you there. You were on the holy mountain of God; You walked in the midst of the stones of fire…</a:t>
            </a:r>
            <a:r>
              <a:rPr lang="en-US" sz="3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17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By the abundance of your trade You were internally filled with violence, And you sinned; Therefore I have cast you as profane From the mountain of God. And I have destroyed you, O covering </a:t>
            </a:r>
            <a:r>
              <a:rPr lang="en-US" sz="32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cherub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From the midst of the stones of fire.”</a:t>
            </a:r>
          </a:p>
        </p:txBody>
      </p:sp>
    </p:spTree>
    <p:extLst>
      <p:ext uri="{BB962C8B-B14F-4D97-AF65-F5344CB8AC3E}">
        <p14:creationId xmlns:p14="http://schemas.microsoft.com/office/powerpoint/2010/main" val="29099361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C2DA1A1D-97A9-440B-9419-F409DDC4649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>
              <a:defRPr/>
            </a:pPr>
            <a:r>
              <a:rPr lang="en-US" alt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ARROGANCE OF FALSE TEACHERS </a:t>
            </a:r>
            <a:br>
              <a:rPr lang="en-US" alt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V.10b-11</a:t>
            </a:r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EC7720D2-16BC-4422-B04B-B5F88D6C0F12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2171700"/>
            <a:ext cx="4522788" cy="2514600"/>
          </a:xfrm>
        </p:spPr>
        <p:txBody>
          <a:bodyPr/>
          <a:lstStyle/>
          <a:p>
            <a:pPr marL="461963" indent="-461963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Despise Authority </a:t>
            </a:r>
          </a:p>
          <a:p>
            <a:pPr marL="914400" lvl="1" indent="-457200">
              <a:spcBef>
                <a:spcPts val="0"/>
              </a:spcBef>
              <a:spcAft>
                <a:spcPts val="2400"/>
              </a:spcAft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Slander fallen angels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Daring and Self-willed</a:t>
            </a:r>
          </a:p>
        </p:txBody>
      </p:sp>
      <p:pic>
        <p:nvPicPr>
          <p:cNvPr id="74756" name="Picture 1">
            <a:extLst>
              <a:ext uri="{FF2B5EF4-FFF2-40B4-BE49-F238E27FC236}">
                <a16:creationId xmlns:a16="http://schemas.microsoft.com/office/drawing/2014/main" id="{4679F7D6-ED73-4B26-80E2-4C467F69DC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2057400"/>
            <a:ext cx="3724275" cy="346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82490B23-B21A-45FB-A5CD-A5F2CC3448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INTRODUCTORY MATTERS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0934D181-665E-4915-95FB-A539E192D79F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265440" y="1143000"/>
            <a:ext cx="7583160" cy="5334000"/>
          </a:xfrm>
        </p:spPr>
        <p:txBody>
          <a:bodyPr/>
          <a:lstStyle/>
          <a:p>
            <a:pPr marL="461963" indent="-461963" eaLnBrk="1" hangingPunct="1">
              <a:spcBef>
                <a:spcPts val="0"/>
              </a:spcBef>
              <a:spcAft>
                <a:spcPts val="9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Authorship: </a:t>
            </a: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Peter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9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Biography: </a:t>
            </a: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Gospels &amp; Acts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9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Date: </a:t>
            </a: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A.D. 64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9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Recipients: </a:t>
            </a: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Regenerated, Asia Minor, Hebrews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9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Place of writing: </a:t>
            </a: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Babylon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9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Occasion for writing: </a:t>
            </a: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Incipient Gnosticism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9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Purpose: </a:t>
            </a: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Insulation from false teaching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9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Structure: </a:t>
            </a: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3 parts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9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Message: </a:t>
            </a: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Protection from false teachers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9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Unique characteristics: </a:t>
            </a: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Knowledge</a:t>
            </a:r>
          </a:p>
        </p:txBody>
      </p:sp>
      <p:pic>
        <p:nvPicPr>
          <p:cNvPr id="6148" name="Content Placeholder 6" descr="peter.jpg">
            <a:extLst>
              <a:ext uri="{FF2B5EF4-FFF2-40B4-BE49-F238E27FC236}">
                <a16:creationId xmlns:a16="http://schemas.microsoft.com/office/drawing/2014/main" id="{28A8FFEF-E4EE-40DE-A567-4179D8AEAFF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037839" y="1936750"/>
            <a:ext cx="837845" cy="2984500"/>
          </a:xfrm>
        </p:spPr>
      </p:pic>
    </p:spTree>
    <p:extLst>
      <p:ext uri="{BB962C8B-B14F-4D97-AF65-F5344CB8AC3E}">
        <p14:creationId xmlns:p14="http://schemas.microsoft.com/office/powerpoint/2010/main" val="28024743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>
            <a:extLst>
              <a:ext uri="{FF2B5EF4-FFF2-40B4-BE49-F238E27FC236}">
                <a16:creationId xmlns:a16="http://schemas.microsoft.com/office/drawing/2014/main" id="{B7774E78-6F3A-41BB-BA5B-A7CAAFEC9A4E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325563"/>
            <a:ext cx="7162800" cy="5227637"/>
          </a:xfrm>
        </p:spPr>
        <p:txBody>
          <a:bodyPr/>
          <a:lstStyle/>
          <a:p>
            <a:pPr marL="514350" indent="-514350" algn="just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rabicPeriod"/>
              <a:defRPr/>
            </a:pPr>
            <a:r>
              <a:rPr lang="en-US" sz="2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Initial eviction from heaven (Isa 14:12-15; Ezek 28:12-17)</a:t>
            </a:r>
          </a:p>
          <a:p>
            <a:pPr marL="514350" indent="-514350" algn="just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rabicPeriod"/>
              <a:defRPr/>
            </a:pPr>
            <a:r>
              <a:rPr lang="en-US" sz="2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Eden (Gen 3:15)</a:t>
            </a:r>
          </a:p>
          <a:p>
            <a:pPr marL="514350" indent="-514350" algn="just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rabicPeriod"/>
              <a:defRPr/>
            </a:pPr>
            <a:r>
              <a:rPr lang="en-US" sz="2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Pre-diluvian world (1 Pet 3:19-20)</a:t>
            </a:r>
          </a:p>
          <a:p>
            <a:pPr marL="514350" indent="-514350" algn="just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rabicPeriod"/>
              <a:defRPr/>
            </a:pPr>
            <a:r>
              <a:rPr lang="en-US" sz="2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Cross (John 12:31; 16:11; Col 2:15; Heb 2:14; 1 John 3:8)</a:t>
            </a:r>
          </a:p>
          <a:p>
            <a:pPr marL="514350" indent="-514350" algn="just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rabicPeriod"/>
              <a:defRPr/>
            </a:pPr>
            <a:r>
              <a:rPr lang="en-US" sz="2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Mid point of the Tribulation (Rev 12:9)</a:t>
            </a:r>
          </a:p>
          <a:p>
            <a:pPr marL="514350" indent="-514350" algn="just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rabicPeriod"/>
              <a:defRPr/>
            </a:pPr>
            <a:r>
              <a:rPr lang="en-US" sz="28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Beginning of millennium (Rev 20:2-3)</a:t>
            </a:r>
          </a:p>
          <a:p>
            <a:pPr marL="514350" indent="-514350" algn="just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rabicPeriod"/>
              <a:defRPr/>
            </a:pPr>
            <a:r>
              <a:rPr lang="en-US" sz="2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 of millennium (Rev 20:10)</a:t>
            </a:r>
          </a:p>
        </p:txBody>
      </p:sp>
      <p:pic>
        <p:nvPicPr>
          <p:cNvPr id="47107" name="Picture 4">
            <a:extLst>
              <a:ext uri="{FF2B5EF4-FFF2-40B4-BE49-F238E27FC236}">
                <a16:creationId xmlns:a16="http://schemas.microsoft.com/office/drawing/2014/main" id="{ED3568EC-6C27-4A0B-A1CD-705A0DE67E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0" y="2438400"/>
            <a:ext cx="13716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Picture 4">
            <a:extLst>
              <a:ext uri="{FF2B5EF4-FFF2-40B4-BE49-F238E27FC236}">
                <a16:creationId xmlns:a16="http://schemas.microsoft.com/office/drawing/2014/main" id="{6C9EF90B-FAB1-480C-84C2-7BB4DA4D06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713" y="122238"/>
            <a:ext cx="877887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5">
            <a:extLst>
              <a:ext uri="{FF2B5EF4-FFF2-40B4-BE49-F238E27FC236}">
                <a16:creationId xmlns:a16="http://schemas.microsoft.com/office/drawing/2014/main" id="{99F689D4-12FF-4D81-B949-67DDCE03EB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53400" y="122238"/>
            <a:ext cx="877888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759ADDC8-F772-454F-9B93-5B498C0132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4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Satan’s Progressive Defeat</a:t>
            </a:r>
          </a:p>
        </p:txBody>
      </p:sp>
    </p:spTree>
    <p:extLst>
      <p:ext uri="{BB962C8B-B14F-4D97-AF65-F5344CB8AC3E}">
        <p14:creationId xmlns:p14="http://schemas.microsoft.com/office/powerpoint/2010/main" val="217491656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0D511D5-16F7-4D62-A7B6-5B2BB5761BE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950"/>
            <a:ext cx="9144000" cy="6857999"/>
          </a:xfrm>
          <a:prstGeom prst="rect">
            <a:avLst/>
          </a:prstGeom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0" y="0"/>
            <a:ext cx="9144000" cy="529375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1200"/>
              </a:spcAft>
            </a:pPr>
            <a:r>
              <a:rPr lang="en-US" alt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Revelation</a:t>
            </a:r>
            <a:r>
              <a:rPr lang="en-US" alt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alt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20:1-3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“Then I saw an angel coming down from heaven, holding the key of the abyss and a great chain in his hand. </a:t>
            </a:r>
            <a:r>
              <a:rPr lang="en-US" sz="32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2 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And he laid hold of the dragon, the serpent of old, who is the devil and Satan, and </a:t>
            </a:r>
            <a:r>
              <a:rPr lang="en-US" sz="3200" b="1" u="sng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bound him for a thousand years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n-US" sz="32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3 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and he threw him into the abyss, and shut </a:t>
            </a:r>
            <a:r>
              <a:rPr lang="en-US" sz="3200" i="1" dirty="0"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and sealed </a:t>
            </a:r>
            <a:r>
              <a:rPr lang="en-US" sz="3200" i="1" dirty="0"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over him, so that he would not deceive the nations any longer, until the thousand years were completed; after these things he must be released for a short time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.”</a:t>
            </a:r>
            <a:endParaRPr lang="en-US" altLang="en-US" sz="32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501392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E3368143-02EC-4FEE-ADA1-3F3172E04A0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>
              <a:defRPr/>
            </a:pPr>
            <a:r>
              <a:rPr lang="en-US" alt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DEPRAVITY OF FALSE TEACHERS </a:t>
            </a:r>
            <a:br>
              <a:rPr lang="en-US" alt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V.10-16</a:t>
            </a:r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872C5AAA-7B9A-49C8-8E7B-2A00C7B3DADC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04800" y="1600200"/>
            <a:ext cx="6019800" cy="4572000"/>
          </a:xfrm>
        </p:spPr>
        <p:txBody>
          <a:bodyPr/>
          <a:lstStyle/>
          <a:p>
            <a:pPr marL="461963" indent="-461963" eaLnBrk="1" hangingPunct="1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Licentious (10a)</a:t>
            </a:r>
          </a:p>
          <a:p>
            <a:pPr marL="461963" indent="-461963" eaLnBrk="1" hangingPunct="1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Lawless (10b-11)</a:t>
            </a:r>
          </a:p>
          <a:p>
            <a:pPr marL="461963" indent="-461963" eaLnBrk="1" hangingPunct="1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defRPr/>
            </a:pPr>
            <a:r>
              <a:rPr lang="en-US" alt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Animalistic (12)</a:t>
            </a:r>
          </a:p>
          <a:p>
            <a:pPr marL="461963" indent="-461963" eaLnBrk="1" hangingPunct="1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Shameless pleasure seekers (13)</a:t>
            </a:r>
          </a:p>
          <a:p>
            <a:pPr marL="461963" indent="-461963" eaLnBrk="1" hangingPunct="1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Eyes full of adultery (14a)</a:t>
            </a:r>
          </a:p>
          <a:p>
            <a:pPr marL="461963" indent="-461963" eaLnBrk="1" hangingPunct="1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Entice unstable souls (14b)</a:t>
            </a:r>
          </a:p>
          <a:p>
            <a:pPr marL="461963" indent="-461963" eaLnBrk="1" hangingPunct="1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Greedy (14c-16)</a:t>
            </a:r>
          </a:p>
        </p:txBody>
      </p:sp>
      <p:pic>
        <p:nvPicPr>
          <p:cNvPr id="73732" name="Picture 4" descr="j0275638">
            <a:extLst>
              <a:ext uri="{FF2B5EF4-FFF2-40B4-BE49-F238E27FC236}">
                <a16:creationId xmlns:a16="http://schemas.microsoft.com/office/drawing/2014/main" id="{39DF7B14-767D-487A-A61D-2F6484C218A6}"/>
              </a:ext>
            </a:extLst>
          </p:cNvPr>
          <p:cNvPicPr>
            <a:picLocks noGrp="1" noChangeAspect="1" noChangeArrowheads="1"/>
          </p:cNvPicPr>
          <p:nvPr>
            <p:ph type="clipArt"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608108" y="1600200"/>
            <a:ext cx="2867025" cy="2133600"/>
          </a:xfrm>
        </p:spPr>
      </p:pic>
    </p:spTree>
    <p:extLst>
      <p:ext uri="{BB962C8B-B14F-4D97-AF65-F5344CB8AC3E}">
        <p14:creationId xmlns:p14="http://schemas.microsoft.com/office/powerpoint/2010/main" val="13930758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>
            <a:extLst>
              <a:ext uri="{FF2B5EF4-FFF2-40B4-BE49-F238E27FC236}">
                <a16:creationId xmlns:a16="http://schemas.microsoft.com/office/drawing/2014/main" id="{48A39758-2930-4519-8466-53999180BA5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38125" y="228600"/>
            <a:ext cx="8220075" cy="1143000"/>
          </a:xfrm>
        </p:spPr>
        <p:txBody>
          <a:bodyPr/>
          <a:lstStyle/>
          <a:p>
            <a:pPr algn="ctr">
              <a:defRPr/>
            </a:pPr>
            <a:r>
              <a:rPr lang="en-US" alt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ANIMALISTIC NATURE OF FALSE TEACHERS </a:t>
            </a:r>
            <a:br>
              <a:rPr lang="en-US" alt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V. 12</a:t>
            </a:r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7D63C0C4-BF61-4BE6-A011-90A5C95D38DA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38125" y="1600200"/>
            <a:ext cx="8667750" cy="3698875"/>
          </a:xfrm>
        </p:spPr>
        <p:txBody>
          <a:bodyPr/>
          <a:lstStyle/>
          <a:p>
            <a:pPr marL="461963" indent="-461963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Three contrasts (12a-c) </a:t>
            </a:r>
          </a:p>
          <a:p>
            <a:pPr marL="914400" lvl="1" indent="-457200">
              <a:spcBef>
                <a:spcPts val="0"/>
              </a:spcBef>
              <a:spcAft>
                <a:spcPts val="2400"/>
              </a:spcAft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Unreasoning animals (12a)</a:t>
            </a:r>
          </a:p>
          <a:p>
            <a:pPr marL="914400" lvl="1" indent="-457200">
              <a:spcBef>
                <a:spcPts val="0"/>
              </a:spcBef>
              <a:spcAft>
                <a:spcPts val="2400"/>
              </a:spcAft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Creatures of instinct (12b)</a:t>
            </a:r>
          </a:p>
          <a:p>
            <a:pPr marL="914400" lvl="1" indent="-457200">
              <a:spcBef>
                <a:spcPts val="0"/>
              </a:spcBef>
              <a:spcAft>
                <a:spcPts val="2400"/>
              </a:spcAft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Reviling with no knowledge (12c)</a:t>
            </a:r>
          </a:p>
          <a:p>
            <a:pPr marL="514350" indent="-457200">
              <a:spcBef>
                <a:spcPts val="0"/>
              </a:spcBef>
              <a:spcAft>
                <a:spcPts val="2400"/>
              </a:spcAft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Their destruction (12d)</a:t>
            </a:r>
            <a:endParaRPr lang="en-US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Calibri" panose="020F0502020204030204" pitchFamily="34" charset="0"/>
            </a:endParaRPr>
          </a:p>
        </p:txBody>
      </p:sp>
      <p:pic>
        <p:nvPicPr>
          <p:cNvPr id="1026" name="Picture 2" descr="Image result for 2 peter 2:12">
            <a:extLst>
              <a:ext uri="{FF2B5EF4-FFF2-40B4-BE49-F238E27FC236}">
                <a16:creationId xmlns:a16="http://schemas.microsoft.com/office/drawing/2014/main" id="{F6525563-4109-4CF9-AADE-D1F476A7EB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70764" y="1541992"/>
            <a:ext cx="2935111" cy="220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89228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E3368143-02EC-4FEE-ADA1-3F3172E04A0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>
              <a:defRPr/>
            </a:pPr>
            <a:r>
              <a:rPr lang="en-US" alt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DEPRAVITY OF FALSE TEACHERS </a:t>
            </a:r>
            <a:br>
              <a:rPr lang="en-US" alt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V.10-16</a:t>
            </a:r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872C5AAA-7B9A-49C8-8E7B-2A00C7B3DADC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04800" y="1600200"/>
            <a:ext cx="6248400" cy="4572000"/>
          </a:xfrm>
        </p:spPr>
        <p:txBody>
          <a:bodyPr/>
          <a:lstStyle/>
          <a:p>
            <a:pPr marL="461963" indent="-461963" eaLnBrk="1" hangingPunct="1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Licentious (10a)</a:t>
            </a:r>
          </a:p>
          <a:p>
            <a:pPr marL="461963" indent="-461963" eaLnBrk="1" hangingPunct="1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Lawless (10b-11)</a:t>
            </a:r>
          </a:p>
          <a:p>
            <a:pPr marL="461963" indent="-461963" eaLnBrk="1" hangingPunct="1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Animalistic (12)</a:t>
            </a:r>
          </a:p>
          <a:p>
            <a:pPr marL="461963" indent="-461963" eaLnBrk="1" hangingPunct="1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defRPr/>
            </a:pPr>
            <a:r>
              <a:rPr lang="en-US" alt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Shameless pleasure seekers (13)</a:t>
            </a:r>
          </a:p>
          <a:p>
            <a:pPr marL="461963" indent="-461963" eaLnBrk="1" hangingPunct="1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Eyes full of adultery (14a)</a:t>
            </a:r>
          </a:p>
          <a:p>
            <a:pPr marL="461963" indent="-461963" eaLnBrk="1" hangingPunct="1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Entice unstable souls (14b)</a:t>
            </a:r>
          </a:p>
          <a:p>
            <a:pPr marL="461963" indent="-461963" eaLnBrk="1" hangingPunct="1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Greedy (14c-16)</a:t>
            </a:r>
          </a:p>
        </p:txBody>
      </p:sp>
      <p:pic>
        <p:nvPicPr>
          <p:cNvPr id="73732" name="Picture 4" descr="j0275638">
            <a:extLst>
              <a:ext uri="{FF2B5EF4-FFF2-40B4-BE49-F238E27FC236}">
                <a16:creationId xmlns:a16="http://schemas.microsoft.com/office/drawing/2014/main" id="{39DF7B14-767D-487A-A61D-2F6484C218A6}"/>
              </a:ext>
            </a:extLst>
          </p:cNvPr>
          <p:cNvPicPr>
            <a:picLocks noGrp="1" noChangeAspect="1" noChangeArrowheads="1"/>
          </p:cNvPicPr>
          <p:nvPr>
            <p:ph type="clipArt"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608108" y="1600200"/>
            <a:ext cx="2867025" cy="2133600"/>
          </a:xfrm>
        </p:spPr>
      </p:pic>
    </p:spTree>
    <p:extLst>
      <p:ext uri="{BB962C8B-B14F-4D97-AF65-F5344CB8AC3E}">
        <p14:creationId xmlns:p14="http://schemas.microsoft.com/office/powerpoint/2010/main" val="14346480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E3368143-02EC-4FEE-ADA1-3F3172E04A0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>
              <a:defRPr/>
            </a:pPr>
            <a:r>
              <a:rPr lang="en-US" alt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DEPRAVITY OF FALSE TEACHERS </a:t>
            </a:r>
            <a:br>
              <a:rPr lang="en-US" alt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V.10-16</a:t>
            </a:r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872C5AAA-7B9A-49C8-8E7B-2A00C7B3DADC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04800" y="1600200"/>
            <a:ext cx="6019800" cy="4572000"/>
          </a:xfrm>
        </p:spPr>
        <p:txBody>
          <a:bodyPr/>
          <a:lstStyle/>
          <a:p>
            <a:pPr marL="461963" indent="-461963" eaLnBrk="1" hangingPunct="1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Licentious (10a)</a:t>
            </a:r>
          </a:p>
          <a:p>
            <a:pPr marL="461963" indent="-461963" eaLnBrk="1" hangingPunct="1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Lawless (10b-11)</a:t>
            </a:r>
          </a:p>
          <a:p>
            <a:pPr marL="461963" indent="-461963" eaLnBrk="1" hangingPunct="1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Animalistic (12)</a:t>
            </a:r>
          </a:p>
          <a:p>
            <a:pPr marL="461963" indent="-461963" eaLnBrk="1" hangingPunct="1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Shameless pleasure seekers (13)</a:t>
            </a:r>
          </a:p>
          <a:p>
            <a:pPr marL="461963" indent="-461963" eaLnBrk="1" hangingPunct="1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defRPr/>
            </a:pPr>
            <a:r>
              <a:rPr lang="en-US" alt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Eyes full of adultery (14a)</a:t>
            </a:r>
          </a:p>
          <a:p>
            <a:pPr marL="461963" indent="-461963" eaLnBrk="1" hangingPunct="1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Entice unstable souls (14b)</a:t>
            </a:r>
          </a:p>
          <a:p>
            <a:pPr marL="461963" indent="-461963" eaLnBrk="1" hangingPunct="1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Greedy (14c-16)</a:t>
            </a:r>
          </a:p>
        </p:txBody>
      </p:sp>
      <p:pic>
        <p:nvPicPr>
          <p:cNvPr id="73732" name="Picture 4" descr="j0275638">
            <a:extLst>
              <a:ext uri="{FF2B5EF4-FFF2-40B4-BE49-F238E27FC236}">
                <a16:creationId xmlns:a16="http://schemas.microsoft.com/office/drawing/2014/main" id="{39DF7B14-767D-487A-A61D-2F6484C218A6}"/>
              </a:ext>
            </a:extLst>
          </p:cNvPr>
          <p:cNvPicPr>
            <a:picLocks noGrp="1" noChangeAspect="1" noChangeArrowheads="1"/>
          </p:cNvPicPr>
          <p:nvPr>
            <p:ph type="clipArt"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608108" y="1600200"/>
            <a:ext cx="2867025" cy="2133600"/>
          </a:xfrm>
        </p:spPr>
      </p:pic>
    </p:spTree>
    <p:extLst>
      <p:ext uri="{BB962C8B-B14F-4D97-AF65-F5344CB8AC3E}">
        <p14:creationId xmlns:p14="http://schemas.microsoft.com/office/powerpoint/2010/main" val="6641206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E3368143-02EC-4FEE-ADA1-3F3172E04A0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>
              <a:defRPr/>
            </a:pPr>
            <a:r>
              <a:rPr lang="en-US" alt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DEPRAVITY OF FALSE TEACHERS </a:t>
            </a:r>
            <a:br>
              <a:rPr lang="en-US" alt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V.10-16</a:t>
            </a:r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872C5AAA-7B9A-49C8-8E7B-2A00C7B3DADC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04800" y="1600200"/>
            <a:ext cx="6019800" cy="4572000"/>
          </a:xfrm>
        </p:spPr>
        <p:txBody>
          <a:bodyPr/>
          <a:lstStyle/>
          <a:p>
            <a:pPr marL="461963" indent="-461963" eaLnBrk="1" hangingPunct="1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Licentious (10a)</a:t>
            </a:r>
          </a:p>
          <a:p>
            <a:pPr marL="461963" indent="-461963" eaLnBrk="1" hangingPunct="1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Lawless (10b-11)</a:t>
            </a:r>
          </a:p>
          <a:p>
            <a:pPr marL="461963" indent="-461963" eaLnBrk="1" hangingPunct="1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Animalistic (12)</a:t>
            </a:r>
          </a:p>
          <a:p>
            <a:pPr marL="461963" indent="-461963" eaLnBrk="1" hangingPunct="1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Shameless pleasure seekers (13)</a:t>
            </a:r>
          </a:p>
          <a:p>
            <a:pPr marL="461963" indent="-461963" eaLnBrk="1" hangingPunct="1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Eyes full of adultery (14a)</a:t>
            </a:r>
          </a:p>
          <a:p>
            <a:pPr marL="461963" indent="-461963" eaLnBrk="1" hangingPunct="1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defRPr/>
            </a:pPr>
            <a:r>
              <a:rPr lang="en-US" alt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Entice unstable souls (14b)</a:t>
            </a:r>
          </a:p>
          <a:p>
            <a:pPr marL="461963" indent="-461963" eaLnBrk="1" hangingPunct="1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Greedy (14c-16)</a:t>
            </a:r>
          </a:p>
        </p:txBody>
      </p:sp>
      <p:pic>
        <p:nvPicPr>
          <p:cNvPr id="73732" name="Picture 4" descr="j0275638">
            <a:extLst>
              <a:ext uri="{FF2B5EF4-FFF2-40B4-BE49-F238E27FC236}">
                <a16:creationId xmlns:a16="http://schemas.microsoft.com/office/drawing/2014/main" id="{39DF7B14-767D-487A-A61D-2F6484C218A6}"/>
              </a:ext>
            </a:extLst>
          </p:cNvPr>
          <p:cNvPicPr>
            <a:picLocks noGrp="1" noChangeAspect="1" noChangeArrowheads="1"/>
          </p:cNvPicPr>
          <p:nvPr>
            <p:ph type="clipArt"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608108" y="1600200"/>
            <a:ext cx="2867025" cy="2133600"/>
          </a:xfrm>
        </p:spPr>
      </p:pic>
    </p:spTree>
    <p:extLst>
      <p:ext uri="{BB962C8B-B14F-4D97-AF65-F5344CB8AC3E}">
        <p14:creationId xmlns:p14="http://schemas.microsoft.com/office/powerpoint/2010/main" val="39810415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C0ABA1E0-0EFC-4B8C-AEDE-00A8D58853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STRUCTURE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98652041-EC95-41E9-922B-DDA3E55D92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133600" y="1600200"/>
            <a:ext cx="6324600" cy="3657600"/>
          </a:xfrm>
        </p:spPr>
        <p:txBody>
          <a:bodyPr/>
          <a:lstStyle/>
          <a:p>
            <a:pPr marL="461963" indent="-461963"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2 Peter 1 – Call to maturity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2 Peter 2 – Characteristics of false teachers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2 Peter 3 – Doctrine of the false teachers (uniformitarianism)</a:t>
            </a:r>
          </a:p>
        </p:txBody>
      </p:sp>
      <p:pic>
        <p:nvPicPr>
          <p:cNvPr id="53252" name="Picture 4" descr="j0096349">
            <a:extLst>
              <a:ext uri="{FF2B5EF4-FFF2-40B4-BE49-F238E27FC236}">
                <a16:creationId xmlns:a16="http://schemas.microsoft.com/office/drawing/2014/main" id="{BD947639-A927-4C6A-AF04-AFF23082BC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3075" y="1600200"/>
            <a:ext cx="135572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9969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>
            <a:extLst>
              <a:ext uri="{FF2B5EF4-FFF2-40B4-BE49-F238E27FC236}">
                <a16:creationId xmlns:a16="http://schemas.microsoft.com/office/drawing/2014/main" id="{5C110834-AA45-4ED8-884A-7484CE886F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228600"/>
            <a:ext cx="7886700" cy="777874"/>
          </a:xfrm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Purposes of the Local Church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68B7DCC6-7FF8-4283-A613-52CA565971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124200" y="1600200"/>
            <a:ext cx="5715000" cy="3733800"/>
          </a:xfrm>
        </p:spPr>
        <p:txBody>
          <a:bodyPr>
            <a:normAutofit/>
          </a:bodyPr>
          <a:lstStyle/>
          <a:p>
            <a:pPr marL="457200" indent="-457200" eaLnBrk="1" hangingPunct="1">
              <a:spcBef>
                <a:spcPts val="0"/>
              </a:spcBef>
              <a:spcAft>
                <a:spcPts val="3600"/>
              </a:spcAft>
              <a:buClr>
                <a:srgbClr val="00FFFF"/>
              </a:buClr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Glorify God (Eph 3:21)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3600"/>
              </a:spcAft>
              <a:buClr>
                <a:srgbClr val="00FFFF"/>
              </a:buClr>
              <a:defRPr/>
            </a:pPr>
            <a:r>
              <a:rPr lang="en-US" sz="32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Edify the saints (Eph 4:11-16)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3600"/>
              </a:spcAft>
              <a:buClr>
                <a:srgbClr val="00FFFF"/>
              </a:buClr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Fulfill the Great Commission (Matt 28:18-20)</a:t>
            </a:r>
          </a:p>
        </p:txBody>
      </p:sp>
      <p:pic>
        <p:nvPicPr>
          <p:cNvPr id="72708" name="Picture 2" descr="https://encrypted-tbn1.gstatic.com/images?q=tbn:ANd9GcRVEkk3EF6aIGxY0Yz0z_uevMi3B1FPvrIm0btZT0dvwfQOys6K">
            <a:extLst>
              <a:ext uri="{FF2B5EF4-FFF2-40B4-BE49-F238E27FC236}">
                <a16:creationId xmlns:a16="http://schemas.microsoft.com/office/drawing/2014/main" id="{EAF4AD47-3C1A-440C-9761-C29244245D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1752600"/>
            <a:ext cx="20574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45267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3DB5AD-318D-4238-9958-5A1F60F1292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8914" name="Rectangle 3"/>
          <p:cNvSpPr>
            <a:spLocks noChangeArrowheads="1"/>
          </p:cNvSpPr>
          <p:nvPr/>
        </p:nvSpPr>
        <p:spPr bwMode="auto">
          <a:xfrm>
            <a:off x="0" y="0"/>
            <a:ext cx="9144000" cy="363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defTabSz="685800">
              <a:spcBef>
                <a:spcPct val="0"/>
              </a:spcBef>
              <a:spcAft>
                <a:spcPts val="1200"/>
              </a:spcAft>
            </a:pPr>
            <a:r>
              <a:rPr 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Ephesians 4:11-16</a:t>
            </a:r>
          </a:p>
          <a:p>
            <a:pPr algn="just">
              <a:spcAft>
                <a:spcPts val="0"/>
              </a:spcAft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3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11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And He gave 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some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 as 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apostles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and some as 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prophets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and some as 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evangelists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and some as 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pastors and teachers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 </a:t>
            </a:r>
            <a:r>
              <a:rPr lang="en-US" sz="3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12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 for the 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equipping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of the 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saints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for the 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work of service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to the 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building up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of the body of Christ;”</a:t>
            </a:r>
          </a:p>
        </p:txBody>
      </p:sp>
    </p:spTree>
    <p:extLst>
      <p:ext uri="{BB962C8B-B14F-4D97-AF65-F5344CB8AC3E}">
        <p14:creationId xmlns:p14="http://schemas.microsoft.com/office/powerpoint/2010/main" val="2809125943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C0ABA1E0-0EFC-4B8C-AEDE-00A8D58853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STRUCTURE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98652041-EC95-41E9-922B-DDA3E55D92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133600" y="1600200"/>
            <a:ext cx="6324600" cy="3657600"/>
          </a:xfrm>
        </p:spPr>
        <p:txBody>
          <a:bodyPr/>
          <a:lstStyle/>
          <a:p>
            <a:pPr marL="461963" indent="-461963"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2 Peter 1 – Call to maturity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2 Peter 2 – Characteristics of false teachers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2 Peter 3 – Doctrine of the false teachers (uniformitarianism)</a:t>
            </a:r>
          </a:p>
        </p:txBody>
      </p:sp>
      <p:pic>
        <p:nvPicPr>
          <p:cNvPr id="53252" name="Picture 4" descr="j0096349">
            <a:extLst>
              <a:ext uri="{FF2B5EF4-FFF2-40B4-BE49-F238E27FC236}">
                <a16:creationId xmlns:a16="http://schemas.microsoft.com/office/drawing/2014/main" id="{BD947639-A927-4C6A-AF04-AFF23082BC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3075" y="1600200"/>
            <a:ext cx="135572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22290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3DB5AD-318D-4238-9958-5A1F60F1292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8914" name="Rectangle 3"/>
          <p:cNvSpPr>
            <a:spLocks noChangeArrowheads="1"/>
          </p:cNvSpPr>
          <p:nvPr/>
        </p:nvSpPr>
        <p:spPr bwMode="auto">
          <a:xfrm>
            <a:off x="0" y="0"/>
            <a:ext cx="9144000" cy="4308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defTabSz="685800">
              <a:spcAft>
                <a:spcPts val="1200"/>
              </a:spcAft>
            </a:pPr>
            <a:r>
              <a:rPr 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Ephesians 4:11-16</a:t>
            </a:r>
          </a:p>
          <a:p>
            <a:pPr algn="just">
              <a:spcAft>
                <a:spcPts val="1200"/>
              </a:spcAft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3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13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 until we all attain to the </a:t>
            </a:r>
            <a:r>
              <a:rPr lang="en-US" sz="32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unity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of the faith, and of the </a:t>
            </a:r>
            <a:r>
              <a:rPr lang="en-US" sz="32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knowledge of the Son of God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to a </a:t>
            </a:r>
            <a:r>
              <a:rPr lang="en-US" sz="32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mature man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to the measure of the </a:t>
            </a:r>
            <a:r>
              <a:rPr lang="en-US" sz="32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stature which belongs to the fullness of Christ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3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14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 As a </a:t>
            </a:r>
            <a:r>
              <a:rPr lang="en-US" sz="32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result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we are no longer to be </a:t>
            </a:r>
            <a:r>
              <a:rPr lang="en-US" sz="32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children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 </a:t>
            </a:r>
            <a:r>
              <a:rPr lang="en-US" sz="32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tossed here and there by waves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and carried about by every </a:t>
            </a:r>
            <a:r>
              <a:rPr lang="en-US" sz="32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wind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of doctrine, by the </a:t>
            </a:r>
            <a:r>
              <a:rPr lang="en-US" sz="32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trickery of men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by craftiness in deceitful scheming;”</a:t>
            </a:r>
          </a:p>
        </p:txBody>
      </p:sp>
    </p:spTree>
    <p:extLst>
      <p:ext uri="{BB962C8B-B14F-4D97-AF65-F5344CB8AC3E}">
        <p14:creationId xmlns:p14="http://schemas.microsoft.com/office/powerpoint/2010/main" val="3534850399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3DB5AD-318D-4238-9958-5A1F60F1292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8914" name="Rectangle 3"/>
          <p:cNvSpPr>
            <a:spLocks noChangeArrowheads="1"/>
          </p:cNvSpPr>
          <p:nvPr/>
        </p:nvSpPr>
        <p:spPr bwMode="auto">
          <a:xfrm>
            <a:off x="0" y="0"/>
            <a:ext cx="9144000" cy="4308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defTabSz="685800">
              <a:spcBef>
                <a:spcPct val="0"/>
              </a:spcBef>
              <a:spcAft>
                <a:spcPts val="1200"/>
              </a:spcAft>
            </a:pPr>
            <a:r>
              <a:rPr 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Ephesians 4:11-16</a:t>
            </a:r>
          </a:p>
          <a:p>
            <a:pPr algn="just">
              <a:spcAft>
                <a:spcPts val="1200"/>
              </a:spcAft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3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15</a:t>
            </a:r>
            <a:r>
              <a:rPr lang="en-US" sz="32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but </a:t>
            </a:r>
            <a:r>
              <a:rPr lang="en-US" sz="32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speaking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en-US" sz="32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truth in love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 we are to </a:t>
            </a:r>
            <a:r>
              <a:rPr lang="en-US" sz="32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grow up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n-US" sz="32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all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aspects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 into Him who is the head, even </a:t>
            </a:r>
            <a:r>
              <a:rPr lang="en-US" sz="32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Christ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 </a:t>
            </a:r>
            <a:r>
              <a:rPr lang="en-US" sz="3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  <a:r>
              <a:rPr lang="en-US" sz="32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from whom the whole body, being </a:t>
            </a:r>
            <a:r>
              <a:rPr lang="en-US" sz="32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fitted and held together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 by what </a:t>
            </a:r>
            <a:r>
              <a:rPr lang="en-US" sz="32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every joint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supplies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according to the </a:t>
            </a:r>
            <a:r>
              <a:rPr lang="en-US" sz="32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proper working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en-US" sz="32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each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individual part, causes the </a:t>
            </a:r>
            <a:r>
              <a:rPr lang="en-US" sz="32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growth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of the body for the </a:t>
            </a:r>
            <a:r>
              <a:rPr lang="en-US" sz="32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building up of itself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 in </a:t>
            </a:r>
            <a:r>
              <a:rPr lang="en-US" sz="32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love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3564032453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97E6093-04B0-4EC4-BF29-771006095AF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2819400"/>
          </a:xfrm>
        </p:spPr>
        <p:txBody>
          <a:bodyPr/>
          <a:lstStyle/>
          <a:p>
            <a:pPr marL="0" indent="0" algn="ctr" defTabSz="685800">
              <a:spcBef>
                <a:spcPct val="0"/>
              </a:spcBef>
              <a:spcAft>
                <a:spcPts val="1200"/>
              </a:spcAft>
              <a:buNone/>
            </a:pPr>
            <a:r>
              <a:rPr lang="en-US" sz="40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Calibri" panose="020F0502020204030204" pitchFamily="34" charset="0"/>
              </a:rPr>
              <a:t>2 Timothy 3:16-17; 4:2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“All Scripture is </a:t>
            </a:r>
            <a:r>
              <a:rPr lang="en-US" sz="34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inspired by God [</a:t>
            </a:r>
            <a:r>
              <a:rPr lang="en-US" sz="3400" b="1" i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theopneustos</a:t>
            </a:r>
            <a:r>
              <a:rPr lang="en-US" sz="34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</a:t>
            </a:r>
            <a:r>
              <a:rPr lang="en-US" sz="34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profitable for teaching, for reproof, for correction, for training in righteousness; 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so that the man of God may be adequate, equipped for </a:t>
            </a:r>
            <a:r>
              <a:rPr lang="en-US" sz="34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every good work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…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preach the word; be ready in season and out of season; reprove, rebuke, exhort, with great patience and instruction.”</a:t>
            </a:r>
          </a:p>
        </p:txBody>
      </p:sp>
    </p:spTree>
    <p:extLst>
      <p:ext uri="{BB962C8B-B14F-4D97-AF65-F5344CB8AC3E}">
        <p14:creationId xmlns:p14="http://schemas.microsoft.com/office/powerpoint/2010/main" val="30630035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E3368143-02EC-4FEE-ADA1-3F3172E04A0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>
              <a:defRPr/>
            </a:pPr>
            <a:r>
              <a:rPr lang="en-US" alt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DEPRAVITY OF FALSE TEACHERS </a:t>
            </a:r>
            <a:br>
              <a:rPr lang="en-US" alt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V.10-16</a:t>
            </a:r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872C5AAA-7B9A-49C8-8E7B-2A00C7B3DADC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04800" y="1600200"/>
            <a:ext cx="6019800" cy="4572000"/>
          </a:xfrm>
        </p:spPr>
        <p:txBody>
          <a:bodyPr/>
          <a:lstStyle/>
          <a:p>
            <a:pPr marL="461963" indent="-461963" eaLnBrk="1" hangingPunct="1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Licentious (10a)</a:t>
            </a:r>
          </a:p>
          <a:p>
            <a:pPr marL="461963" indent="-461963" eaLnBrk="1" hangingPunct="1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Lawless (10b-11)</a:t>
            </a:r>
          </a:p>
          <a:p>
            <a:pPr marL="461963" indent="-461963" eaLnBrk="1" hangingPunct="1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Animalistic (12)</a:t>
            </a:r>
          </a:p>
          <a:p>
            <a:pPr marL="461963" indent="-461963" eaLnBrk="1" hangingPunct="1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Shameless pleasure seekers (13)</a:t>
            </a:r>
          </a:p>
          <a:p>
            <a:pPr marL="461963" indent="-461963" eaLnBrk="1" hangingPunct="1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Eyes full of adultery (14a)</a:t>
            </a:r>
          </a:p>
          <a:p>
            <a:pPr marL="461963" indent="-461963" eaLnBrk="1" hangingPunct="1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Entice unstable souls (14b)</a:t>
            </a:r>
          </a:p>
          <a:p>
            <a:pPr marL="461963" indent="-461963" eaLnBrk="1" hangingPunct="1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defRPr/>
            </a:pPr>
            <a:r>
              <a:rPr lang="en-US" alt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Greedy (14c-16)</a:t>
            </a:r>
          </a:p>
        </p:txBody>
      </p:sp>
      <p:pic>
        <p:nvPicPr>
          <p:cNvPr id="73732" name="Picture 4" descr="j0275638">
            <a:extLst>
              <a:ext uri="{FF2B5EF4-FFF2-40B4-BE49-F238E27FC236}">
                <a16:creationId xmlns:a16="http://schemas.microsoft.com/office/drawing/2014/main" id="{39DF7B14-767D-487A-A61D-2F6484C218A6}"/>
              </a:ext>
            </a:extLst>
          </p:cNvPr>
          <p:cNvPicPr>
            <a:picLocks noGrp="1" noChangeAspect="1" noChangeArrowheads="1"/>
          </p:cNvPicPr>
          <p:nvPr>
            <p:ph type="clipArt"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608108" y="1600200"/>
            <a:ext cx="2867025" cy="2133600"/>
          </a:xfrm>
        </p:spPr>
      </p:pic>
    </p:spTree>
    <p:extLst>
      <p:ext uri="{BB962C8B-B14F-4D97-AF65-F5344CB8AC3E}">
        <p14:creationId xmlns:p14="http://schemas.microsoft.com/office/powerpoint/2010/main" val="19210807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3DD2A88D-A347-4000-8512-01EE1A31668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017" y="97247"/>
            <a:ext cx="8839966" cy="6663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28515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EF4A0987-2328-4C48-AEED-E94C19CE178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>
              <a:defRPr/>
            </a:pPr>
            <a:r>
              <a:rPr lang="en-US" alt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PETER 2 OUTLINE</a:t>
            </a:r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21191C93-25BF-4B86-83AE-5719A3EC1CD8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995488" y="1371600"/>
            <a:ext cx="5153025" cy="5257800"/>
          </a:xfrm>
        </p:spPr>
        <p:txBody>
          <a:bodyPr/>
          <a:lstStyle/>
          <a:p>
            <a:pPr marL="514350" indent="-514350" eaLnBrk="1" hangingPunct="1">
              <a:spcBef>
                <a:spcPts val="0"/>
              </a:spcBef>
              <a:spcAft>
                <a:spcPts val="3000"/>
              </a:spcAft>
              <a:buSzPct val="100000"/>
              <a:buFont typeface="+mj-lt"/>
              <a:buAutoNum type="arabicPeriod"/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Predicted arrival (2:1a)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3000"/>
              </a:spcAft>
              <a:buSzPct val="100000"/>
              <a:buFont typeface="+mj-lt"/>
              <a:buAutoNum type="arabicPeriod"/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Devices (2:1b-3)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3000"/>
              </a:spcAft>
              <a:buSzPct val="100000"/>
              <a:buFont typeface="+mj-lt"/>
              <a:buAutoNum type="arabicPeriod"/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Doom (2:4-9)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3000"/>
              </a:spcAft>
              <a:buSzPct val="100000"/>
              <a:buFont typeface="+mj-lt"/>
              <a:buAutoNum type="arabicPeriod"/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Depravity (2:10-16)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3000"/>
              </a:spcAft>
              <a:buSzPct val="100000"/>
              <a:buFont typeface="+mj-lt"/>
              <a:buAutoNum type="arabicPeriod"/>
              <a:defRPr/>
            </a:pPr>
            <a:r>
              <a:rPr lang="en-US" alt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Emptiness (2:17-19)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3000"/>
              </a:spcAft>
              <a:buSzPct val="100000"/>
              <a:buFont typeface="+mj-lt"/>
              <a:buAutoNum type="arabicPeriod"/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Regression (2:20-22)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534B1E-CE3F-4F43-9CC0-EC94DA82D28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0400" y="3886200"/>
            <a:ext cx="1923999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9226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>
            <a:extLst>
              <a:ext uri="{FF2B5EF4-FFF2-40B4-BE49-F238E27FC236}">
                <a16:creationId xmlns:a16="http://schemas.microsoft.com/office/drawing/2014/main" id="{3C3DD5FD-EEE9-4C8B-B511-F5CB60BF67C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>
              <a:defRPr/>
            </a:pPr>
            <a:r>
              <a:rPr lang="en-US" alt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EMPTINESS OF FALSE TEACHERS </a:t>
            </a:r>
            <a:br>
              <a:rPr lang="en-US" alt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V. 17-19</a:t>
            </a:r>
          </a:p>
        </p:txBody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6CC951E5-1309-43AA-9C30-5D6FFBC2EBD0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71500" y="1600200"/>
            <a:ext cx="8001000" cy="2286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61963" indent="-461963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Offer Nothing that is Permanently Satisfying</a:t>
            </a:r>
          </a:p>
          <a:p>
            <a:pPr marL="914400" lvl="1" indent="-457200" algn="just">
              <a:spcBef>
                <a:spcPts val="0"/>
              </a:spcBef>
              <a:spcAft>
                <a:spcPts val="2400"/>
              </a:spcAft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Spring w/o water</a:t>
            </a:r>
          </a:p>
          <a:p>
            <a:pPr marL="914400" lvl="1" indent="-457200" algn="just">
              <a:spcBef>
                <a:spcPts val="0"/>
              </a:spcBef>
              <a:spcAft>
                <a:spcPts val="2400"/>
              </a:spcAft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Mist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98A51FB-7188-482E-B1DB-F8912374753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2723" y="3886200"/>
            <a:ext cx="3218555" cy="27432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EF4A0987-2328-4C48-AEED-E94C19CE178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>
              <a:defRPr/>
            </a:pPr>
            <a:r>
              <a:rPr lang="en-US" alt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PETER 2 OUTLINE</a:t>
            </a:r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21191C93-25BF-4B86-83AE-5719A3EC1CD8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995488" y="1371600"/>
            <a:ext cx="5153025" cy="5257800"/>
          </a:xfrm>
        </p:spPr>
        <p:txBody>
          <a:bodyPr/>
          <a:lstStyle/>
          <a:p>
            <a:pPr marL="514350" indent="-514350" eaLnBrk="1" hangingPunct="1">
              <a:spcBef>
                <a:spcPts val="0"/>
              </a:spcBef>
              <a:spcAft>
                <a:spcPts val="3000"/>
              </a:spcAft>
              <a:buSzPct val="100000"/>
              <a:buFont typeface="+mj-lt"/>
              <a:buAutoNum type="arabicPeriod"/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Predicted arrival (2:1a)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3000"/>
              </a:spcAft>
              <a:buSzPct val="100000"/>
              <a:buFont typeface="+mj-lt"/>
              <a:buAutoNum type="arabicPeriod"/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Devices (2:1b-3)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3000"/>
              </a:spcAft>
              <a:buSzPct val="100000"/>
              <a:buFont typeface="+mj-lt"/>
              <a:buAutoNum type="arabicPeriod"/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Doom (2:4-9)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3000"/>
              </a:spcAft>
              <a:buSzPct val="100000"/>
              <a:buFont typeface="+mj-lt"/>
              <a:buAutoNum type="arabicPeriod"/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Depravity (2:10-16)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3000"/>
              </a:spcAft>
              <a:buSzPct val="100000"/>
              <a:buFont typeface="+mj-lt"/>
              <a:buAutoNum type="arabicPeriod"/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Emptiness (2:17-19)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3000"/>
              </a:spcAft>
              <a:buSzPct val="100000"/>
              <a:buFont typeface="+mj-lt"/>
              <a:buAutoNum type="arabicPeriod"/>
              <a:defRPr/>
            </a:pPr>
            <a:r>
              <a:rPr lang="en-US" alt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Regression (2:20-22)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E2192C-B788-4CD3-9424-6C3E7C0B577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0400" y="3886200"/>
            <a:ext cx="1923999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463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:a16="http://schemas.microsoft.com/office/drawing/2014/main" id="{FDDAF878-7B05-4BB2-B071-A829EB84CB4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>
              <a:defRPr/>
            </a:pPr>
            <a:r>
              <a:rPr lang="en-US" alt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REGRESSION OF FALSE TEACHERS </a:t>
            </a:r>
            <a:br>
              <a:rPr lang="en-US" alt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V. 20-22</a:t>
            </a:r>
          </a:p>
        </p:txBody>
      </p:sp>
      <p:sp>
        <p:nvSpPr>
          <p:cNvPr id="77827" name="Rectangle 3">
            <a:extLst>
              <a:ext uri="{FF2B5EF4-FFF2-40B4-BE49-F238E27FC236}">
                <a16:creationId xmlns:a16="http://schemas.microsoft.com/office/drawing/2014/main" id="{E649CCF4-39DE-4EAF-B066-6F68D0D3DB23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104900" y="1981200"/>
            <a:ext cx="6934200" cy="2895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1400" dirty="0">
              <a:effectLst/>
            </a:endParaRPr>
          </a:p>
          <a:p>
            <a:pPr marL="461963" indent="-461963"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Return (20)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Accountability to God is Greater (21)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Two illustrations (22)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A513802-0BCB-40DC-912E-2AAF9881536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0400" y="3886200"/>
            <a:ext cx="1923999" cy="27432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:a16="http://schemas.microsoft.com/office/drawing/2014/main" id="{FDDAF878-7B05-4BB2-B071-A829EB84CB4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>
              <a:defRPr/>
            </a:pPr>
            <a:r>
              <a:rPr lang="en-US" alt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REGRESSION OF FALSE TEACHERS </a:t>
            </a:r>
            <a:br>
              <a:rPr lang="en-US" alt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V. 20-22</a:t>
            </a:r>
          </a:p>
        </p:txBody>
      </p:sp>
      <p:sp>
        <p:nvSpPr>
          <p:cNvPr id="77827" name="Rectangle 3">
            <a:extLst>
              <a:ext uri="{FF2B5EF4-FFF2-40B4-BE49-F238E27FC236}">
                <a16:creationId xmlns:a16="http://schemas.microsoft.com/office/drawing/2014/main" id="{E649CCF4-39DE-4EAF-B066-6F68D0D3DB23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104900" y="1981200"/>
            <a:ext cx="6934200" cy="2895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1400" dirty="0">
              <a:effectLst/>
            </a:endParaRPr>
          </a:p>
          <a:p>
            <a:pPr marL="461963" indent="-461963"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alt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Return (20)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Accountability to God is Greater (21)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Two illustrations (22)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8B8F90-E311-4845-8CA7-FC67AE4C2F1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0400" y="3886200"/>
            <a:ext cx="1923999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7973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C0ABA1E0-0EFC-4B8C-AEDE-00A8D58853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STRUCTURE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98652041-EC95-41E9-922B-DDA3E55D92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133600" y="1600200"/>
            <a:ext cx="6324600" cy="3657600"/>
          </a:xfrm>
        </p:spPr>
        <p:txBody>
          <a:bodyPr/>
          <a:lstStyle/>
          <a:p>
            <a:pPr marL="461963" indent="-461963"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2 Peter 1 – Call to maturity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2 Peter 2 – Characteristics of false teachers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2 Peter 3 – Doctrine of the false teachers (uniformitarianism)</a:t>
            </a:r>
          </a:p>
        </p:txBody>
      </p:sp>
      <p:pic>
        <p:nvPicPr>
          <p:cNvPr id="53252" name="Picture 4" descr="j0096349">
            <a:extLst>
              <a:ext uri="{FF2B5EF4-FFF2-40B4-BE49-F238E27FC236}">
                <a16:creationId xmlns:a16="http://schemas.microsoft.com/office/drawing/2014/main" id="{BD947639-A927-4C6A-AF04-AFF23082BC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3075" y="1600200"/>
            <a:ext cx="135572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:a16="http://schemas.microsoft.com/office/drawing/2014/main" id="{FDDAF878-7B05-4BB2-B071-A829EB84CB4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>
              <a:defRPr/>
            </a:pPr>
            <a:r>
              <a:rPr lang="en-US" alt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REGRESSION OF FALSE TEACHERS </a:t>
            </a:r>
            <a:br>
              <a:rPr lang="en-US" alt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V. 20-22</a:t>
            </a:r>
          </a:p>
        </p:txBody>
      </p:sp>
      <p:sp>
        <p:nvSpPr>
          <p:cNvPr id="77827" name="Rectangle 3">
            <a:extLst>
              <a:ext uri="{FF2B5EF4-FFF2-40B4-BE49-F238E27FC236}">
                <a16:creationId xmlns:a16="http://schemas.microsoft.com/office/drawing/2014/main" id="{E649CCF4-39DE-4EAF-B066-6F68D0D3DB23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104900" y="1981200"/>
            <a:ext cx="6934200" cy="2895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1400" dirty="0">
              <a:effectLst/>
            </a:endParaRPr>
          </a:p>
          <a:p>
            <a:pPr marL="461963" indent="-461963"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Return (20)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alt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Accountability to God is Greater (21)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Two illustrations (22)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13D7AB-F9F3-44D7-A2C5-3FA5B935B45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0400" y="3886200"/>
            <a:ext cx="1923999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65517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1E71C2D-CDFB-45CB-902C-345A87FA6FB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0" y="0"/>
            <a:ext cx="9144000" cy="487825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1200"/>
              </a:spcAft>
            </a:pPr>
            <a:r>
              <a:rPr lang="en-US" alt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Matthew 11:20-24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3200" baseline="30000" dirty="0">
                <a:latin typeface="Calibri" panose="020F0502020204030204" pitchFamily="34" charset="0"/>
              </a:rPr>
              <a:t>20</a:t>
            </a:r>
            <a:r>
              <a:rPr lang="en-US" sz="3200" dirty="0">
                <a:latin typeface="Calibri" panose="020F0502020204030204" pitchFamily="34" charset="0"/>
              </a:rPr>
              <a:t> “Then He began to denounce the cities in which most of His miracles were done, because they did not repent. </a:t>
            </a:r>
            <a:r>
              <a:rPr lang="en-US" sz="3200" baseline="30000" dirty="0">
                <a:latin typeface="Calibri" panose="020F0502020204030204" pitchFamily="34" charset="0"/>
              </a:rPr>
              <a:t>21 ’</a:t>
            </a:r>
            <a:r>
              <a:rPr lang="en-US" sz="3200" dirty="0">
                <a:latin typeface="Calibri" panose="020F0502020204030204" pitchFamily="34" charset="0"/>
              </a:rPr>
              <a:t>Woe to you, </a:t>
            </a:r>
            <a:r>
              <a:rPr lang="en-US" sz="3200" dirty="0" err="1">
                <a:latin typeface="Calibri" panose="020F0502020204030204" pitchFamily="34" charset="0"/>
              </a:rPr>
              <a:t>Chorazin</a:t>
            </a:r>
            <a:r>
              <a:rPr lang="en-US" sz="3200" dirty="0">
                <a:latin typeface="Calibri" panose="020F0502020204030204" pitchFamily="34" charset="0"/>
              </a:rPr>
              <a:t>! Woe to you, Bethsaida! For if the miracles had occurred in </a:t>
            </a:r>
            <a:r>
              <a:rPr lang="en-US" sz="3200" dirty="0" err="1">
                <a:latin typeface="Calibri" panose="020F0502020204030204" pitchFamily="34" charset="0"/>
              </a:rPr>
              <a:t>Tyre</a:t>
            </a:r>
            <a:r>
              <a:rPr lang="en-US" sz="3200" dirty="0">
                <a:latin typeface="Calibri" panose="020F0502020204030204" pitchFamily="34" charset="0"/>
              </a:rPr>
              <a:t> and Sidon which occurred in you, they would have repented long ago in sackcloth and ashes. </a:t>
            </a:r>
            <a:r>
              <a:rPr lang="en-US" sz="3200" baseline="30000" dirty="0">
                <a:latin typeface="Calibri" panose="020F0502020204030204" pitchFamily="34" charset="0"/>
              </a:rPr>
              <a:t>22 </a:t>
            </a:r>
            <a:r>
              <a:rPr lang="en-US" sz="3200" dirty="0">
                <a:latin typeface="Calibri" panose="020F0502020204030204" pitchFamily="34" charset="0"/>
              </a:rPr>
              <a:t>Nevertheless I say to you, it will be more tolerable for </a:t>
            </a:r>
            <a:r>
              <a:rPr lang="en-US" sz="3200" dirty="0" err="1">
                <a:latin typeface="Calibri" panose="020F0502020204030204" pitchFamily="34" charset="0"/>
              </a:rPr>
              <a:t>Tyre</a:t>
            </a:r>
            <a:r>
              <a:rPr lang="en-US" sz="3200" dirty="0">
                <a:latin typeface="Calibri" panose="020F0502020204030204" pitchFamily="34" charset="0"/>
              </a:rPr>
              <a:t> and Sidon in </a:t>
            </a:r>
            <a:r>
              <a:rPr lang="en-US" sz="3200" i="1" dirty="0">
                <a:latin typeface="Calibri" panose="020F0502020204030204" pitchFamily="34" charset="0"/>
              </a:rPr>
              <a:t>the</a:t>
            </a:r>
            <a:r>
              <a:rPr lang="en-US" sz="3200" dirty="0">
                <a:latin typeface="Calibri" panose="020F0502020204030204" pitchFamily="34" charset="0"/>
              </a:rPr>
              <a:t> day of judgment than for…</a:t>
            </a:r>
            <a:endParaRPr lang="en-US" altLang="en-US" sz="32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255378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215D1A5-4ED4-4FB1-B79A-2FEF647615E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0" y="0"/>
            <a:ext cx="9144000" cy="438581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1200"/>
              </a:spcAft>
            </a:pPr>
            <a:r>
              <a:rPr lang="en-US" alt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Matthew 11:20-24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latin typeface="Calibri" panose="020F0502020204030204" pitchFamily="34" charset="0"/>
              </a:rPr>
              <a:t>…you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.’” </a:t>
            </a:r>
            <a:r>
              <a:rPr lang="en-US" sz="3200" dirty="0">
                <a:latin typeface="Calibri" panose="020F0502020204030204" pitchFamily="34" charset="0"/>
              </a:rPr>
              <a:t>“</a:t>
            </a:r>
            <a:r>
              <a:rPr lang="en-US" sz="3200" baseline="30000" dirty="0">
                <a:latin typeface="Calibri" panose="020F0502020204030204" pitchFamily="34" charset="0"/>
              </a:rPr>
              <a:t>23</a:t>
            </a:r>
            <a:r>
              <a:rPr lang="en-US" sz="3200" dirty="0">
                <a:latin typeface="Calibri" panose="020F0502020204030204" pitchFamily="34" charset="0"/>
              </a:rPr>
              <a:t>And you, Capernaum, will not be exalted to heaven, will you? You will descend to Hades; for if the miracles had occurred in Sodom which occurred in you, it would have remained to this day. </a:t>
            </a:r>
            <a:r>
              <a:rPr lang="en-US" sz="3200" baseline="30000" dirty="0">
                <a:latin typeface="Calibri" panose="020F0502020204030204" pitchFamily="34" charset="0"/>
              </a:rPr>
              <a:t>24</a:t>
            </a:r>
            <a:r>
              <a:rPr lang="en-US" sz="3200" dirty="0">
                <a:latin typeface="Calibri" panose="020F0502020204030204" pitchFamily="34" charset="0"/>
              </a:rPr>
              <a:t>Nevertheless I say to you that it will be more tolerable for the land of Sodom in </a:t>
            </a:r>
            <a:r>
              <a:rPr lang="en-US" sz="3200" i="1" dirty="0">
                <a:latin typeface="Calibri" panose="020F0502020204030204" pitchFamily="34" charset="0"/>
              </a:rPr>
              <a:t>the</a:t>
            </a:r>
            <a:r>
              <a:rPr lang="en-US" sz="3200" dirty="0">
                <a:latin typeface="Calibri" panose="020F0502020204030204" pitchFamily="34" charset="0"/>
              </a:rPr>
              <a:t> day of judgment, than for you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.”</a:t>
            </a:r>
            <a:endParaRPr lang="en-US" altLang="en-US" sz="32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170177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:a16="http://schemas.microsoft.com/office/drawing/2014/main" id="{FDDAF878-7B05-4BB2-B071-A829EB84CB4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>
              <a:defRPr/>
            </a:pPr>
            <a:r>
              <a:rPr lang="en-US" alt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REGRESSION OF FALSE TEACHERS </a:t>
            </a:r>
            <a:br>
              <a:rPr lang="en-US" alt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V. 20-22</a:t>
            </a:r>
          </a:p>
        </p:txBody>
      </p:sp>
      <p:sp>
        <p:nvSpPr>
          <p:cNvPr id="77827" name="Rectangle 3">
            <a:extLst>
              <a:ext uri="{FF2B5EF4-FFF2-40B4-BE49-F238E27FC236}">
                <a16:creationId xmlns:a16="http://schemas.microsoft.com/office/drawing/2014/main" id="{E649CCF4-39DE-4EAF-B066-6F68D0D3DB23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104900" y="1981200"/>
            <a:ext cx="6934200" cy="2895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1400" dirty="0">
              <a:effectLst/>
            </a:endParaRPr>
          </a:p>
          <a:p>
            <a:pPr marL="461963" indent="-461963"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Return (20)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Accountability to God is Greater (21)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alt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Two illustrations (22)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4E0FCF-7E0E-4AE8-BD66-131ADEB7F97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0400" y="3886200"/>
            <a:ext cx="1923999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17384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310" name="Group 46">
            <a:extLst>
              <a:ext uri="{FF2B5EF4-FFF2-40B4-BE49-F238E27FC236}">
                <a16:creationId xmlns:a16="http://schemas.microsoft.com/office/drawing/2014/main" id="{831E3095-4D57-4C0A-B114-982189459F99}"/>
              </a:ext>
            </a:extLst>
          </p:cNvPr>
          <p:cNvGraphicFramePr>
            <a:graphicFrameLocks noGrp="1"/>
          </p:cNvGraphicFramePr>
          <p:nvPr/>
        </p:nvGraphicFramePr>
        <p:xfrm>
          <a:off x="228600" y="288925"/>
          <a:ext cx="8686800" cy="5516912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434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4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144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360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BELIEVER OR UNBELIEVER?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36" marB="45736" anchor="ctr" horzOverflow="overflow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728" marB="45728" horzOverflow="overflow"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BELIEVER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36" marB="4573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UNBELIEVER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36" marB="45736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Purchased (1)</a:t>
                      </a:r>
                    </a:p>
                  </a:txBody>
                  <a:tcPr marT="45736" marB="4573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Dogs/pigs (22)</a:t>
                      </a:r>
                    </a:p>
                  </a:txBody>
                  <a:tcPr marT="45736" marB="45736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Knowledge of Christ (20)</a:t>
                      </a:r>
                    </a:p>
                  </a:txBody>
                  <a:tcPr marT="45736" marB="4573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Overcome (20)</a:t>
                      </a:r>
                    </a:p>
                  </a:txBody>
                  <a:tcPr marT="45736" marB="45736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Believers can sin (1:8-10)</a:t>
                      </a:r>
                    </a:p>
                  </a:txBody>
                  <a:tcPr marT="45736" marB="4573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Other unbelievers (4-6)</a:t>
                      </a:r>
                    </a:p>
                  </a:txBody>
                  <a:tcPr marT="45736" marB="45736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Examples of Lot and Balaam (7-8, 15-16)</a:t>
                      </a:r>
                    </a:p>
                  </a:txBody>
                  <a:tcPr marT="45736" marB="4573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Last state worse than the first (20)</a:t>
                      </a:r>
                    </a:p>
                  </a:txBody>
                  <a:tcPr marT="45736" marB="45736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36" marB="4573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Darkness reserved (17)</a:t>
                      </a:r>
                    </a:p>
                  </a:txBody>
                  <a:tcPr marT="45736" marB="45736" anchor="ctr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03867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A0DBB-C819-4D37-A0DD-EC97388EE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857500"/>
            <a:ext cx="7772400" cy="1143000"/>
          </a:xfrm>
        </p:spPr>
        <p:txBody>
          <a:bodyPr/>
          <a:lstStyle/>
          <a:p>
            <a:pPr algn="ctr">
              <a:defRPr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EF4A0987-2328-4C48-AEED-E94C19CE178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>
              <a:defRPr/>
            </a:pPr>
            <a:r>
              <a:rPr lang="en-US" alt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PETER 2 OUTLINE</a:t>
            </a:r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21191C93-25BF-4B86-83AE-5719A3EC1CD8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995488" y="1371600"/>
            <a:ext cx="5153025" cy="5257800"/>
          </a:xfrm>
        </p:spPr>
        <p:txBody>
          <a:bodyPr/>
          <a:lstStyle/>
          <a:p>
            <a:pPr marL="514350" indent="-514350" eaLnBrk="1" hangingPunct="1">
              <a:spcBef>
                <a:spcPts val="0"/>
              </a:spcBef>
              <a:spcAft>
                <a:spcPts val="3000"/>
              </a:spcAft>
              <a:buSzPct val="100000"/>
              <a:buFont typeface="+mj-lt"/>
              <a:buAutoNum type="arabicPeriod"/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Predicted arrival (2:1a)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3000"/>
              </a:spcAft>
              <a:buSzPct val="100000"/>
              <a:buFont typeface="+mj-lt"/>
              <a:buAutoNum type="arabicPeriod"/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Devices (2:1b-3)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3000"/>
              </a:spcAft>
              <a:buSzPct val="100000"/>
              <a:buFont typeface="+mj-lt"/>
              <a:buAutoNum type="arabicPeriod"/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Doom (2:4-9)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3000"/>
              </a:spcAft>
              <a:buSzPct val="100000"/>
              <a:buFont typeface="+mj-lt"/>
              <a:buAutoNum type="arabicPeriod"/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Depravity (2:10-16)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3000"/>
              </a:spcAft>
              <a:buSzPct val="100000"/>
              <a:buFont typeface="+mj-lt"/>
              <a:buAutoNum type="arabicPeriod"/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Emptiness (2:17-19)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3000"/>
              </a:spcAft>
              <a:buSzPct val="100000"/>
              <a:buFont typeface="+mj-lt"/>
              <a:buAutoNum type="arabicPeriod"/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Regression (2:20-22)</a:t>
            </a:r>
          </a:p>
        </p:txBody>
      </p:sp>
    </p:spTree>
    <p:extLst>
      <p:ext uri="{BB962C8B-B14F-4D97-AF65-F5344CB8AC3E}">
        <p14:creationId xmlns:p14="http://schemas.microsoft.com/office/powerpoint/2010/main" val="16068254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055A331B-45EE-4B4A-ABEB-34F9AA91F5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2700" y="228600"/>
            <a:ext cx="4038600" cy="9144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2 PETER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1DE41D1B-1DBB-451E-B53A-9C4C1D032D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600200"/>
            <a:ext cx="5715000" cy="47244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altLang="en-US" sz="32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Chapter 1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Introduction (1:1-2)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Call to Growth (1:3-11)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Purpose Statement (1:12-15)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Coming kingdom (1:16-21)</a:t>
            </a:r>
          </a:p>
        </p:txBody>
      </p:sp>
      <p:pic>
        <p:nvPicPr>
          <p:cNvPr id="5" name="Picture 4" descr="j0193970">
            <a:extLst>
              <a:ext uri="{FF2B5EF4-FFF2-40B4-BE49-F238E27FC236}">
                <a16:creationId xmlns:a16="http://schemas.microsoft.com/office/drawing/2014/main" id="{3FDB8E2B-E3C5-4230-9001-DF40597EC2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6946" y="1828800"/>
            <a:ext cx="2482254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C0ABA1E0-0EFC-4B8C-AEDE-00A8D58853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STRUCTURE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98652041-EC95-41E9-922B-DDA3E55D92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133600" y="1600200"/>
            <a:ext cx="6324600" cy="3657600"/>
          </a:xfrm>
        </p:spPr>
        <p:txBody>
          <a:bodyPr/>
          <a:lstStyle/>
          <a:p>
            <a:pPr marL="461963" indent="-461963"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2 Peter 1 – Call to maturity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2 Peter 2 – Characteristics of false teachers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2 Peter 3 – Doctrine of the false teachers (uniformitarianism)</a:t>
            </a:r>
          </a:p>
        </p:txBody>
      </p:sp>
      <p:pic>
        <p:nvPicPr>
          <p:cNvPr id="53252" name="Picture 4" descr="j0096349">
            <a:extLst>
              <a:ext uri="{FF2B5EF4-FFF2-40B4-BE49-F238E27FC236}">
                <a16:creationId xmlns:a16="http://schemas.microsoft.com/office/drawing/2014/main" id="{BD947639-A927-4C6A-AF04-AFF23082BC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3075" y="1600200"/>
            <a:ext cx="135572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43711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EF4A0987-2328-4C48-AEED-E94C19CE178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>
              <a:defRPr/>
            </a:pPr>
            <a:r>
              <a:rPr lang="en-US" alt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PETER 2 OUTLINE</a:t>
            </a:r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21191C93-25BF-4B86-83AE-5719A3EC1CD8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995488" y="1371600"/>
            <a:ext cx="5153025" cy="5257800"/>
          </a:xfrm>
        </p:spPr>
        <p:txBody>
          <a:bodyPr/>
          <a:lstStyle/>
          <a:p>
            <a:pPr marL="514350" indent="-514350" eaLnBrk="1" hangingPunct="1">
              <a:spcBef>
                <a:spcPts val="0"/>
              </a:spcBef>
              <a:spcAft>
                <a:spcPts val="3000"/>
              </a:spcAft>
              <a:buSzPct val="100000"/>
              <a:buFont typeface="+mj-lt"/>
              <a:buAutoNum type="arabicPeriod"/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Predicted arrival (2:1a)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3000"/>
              </a:spcAft>
              <a:buSzPct val="100000"/>
              <a:buFont typeface="+mj-lt"/>
              <a:buAutoNum type="arabicPeriod"/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Devices (2:1b-3)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3000"/>
              </a:spcAft>
              <a:buSzPct val="100000"/>
              <a:buFont typeface="+mj-lt"/>
              <a:buAutoNum type="arabicPeriod"/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Doom (2:4-9)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3000"/>
              </a:spcAft>
              <a:buSzPct val="100000"/>
              <a:buFont typeface="+mj-lt"/>
              <a:buAutoNum type="arabicPeriod"/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Depravity (2:10-16)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3000"/>
              </a:spcAft>
              <a:buSzPct val="100000"/>
              <a:buFont typeface="+mj-lt"/>
              <a:buAutoNum type="arabicPeriod"/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Emptiness (2:17-19)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3000"/>
              </a:spcAft>
              <a:buSzPct val="100000"/>
              <a:buFont typeface="+mj-lt"/>
              <a:buAutoNum type="arabicPeriod"/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Regression (2:20-22)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6CD77D-5385-4FC9-9A92-01F14B4CC4B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0400" y="3886200"/>
            <a:ext cx="1923999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0036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EF4A0987-2328-4C48-AEED-E94C19CE178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>
              <a:defRPr/>
            </a:pPr>
            <a:r>
              <a:rPr lang="en-US" alt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PETER 2 OUTLINE</a:t>
            </a:r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21191C93-25BF-4B86-83AE-5719A3EC1CD8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995488" y="1371600"/>
            <a:ext cx="5153025" cy="5257800"/>
          </a:xfrm>
        </p:spPr>
        <p:txBody>
          <a:bodyPr/>
          <a:lstStyle/>
          <a:p>
            <a:pPr marL="514350" indent="-514350" eaLnBrk="1" hangingPunct="1">
              <a:spcBef>
                <a:spcPts val="0"/>
              </a:spcBef>
              <a:spcAft>
                <a:spcPts val="3000"/>
              </a:spcAft>
              <a:buSzPct val="100000"/>
              <a:buFont typeface="+mj-lt"/>
              <a:buAutoNum type="arabicPeriod"/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Predicted arrival (2:1a)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3000"/>
              </a:spcAft>
              <a:buSzPct val="100000"/>
              <a:buFont typeface="+mj-lt"/>
              <a:buAutoNum type="arabicPeriod"/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Devices (2:1b-3)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3000"/>
              </a:spcAft>
              <a:buSzPct val="100000"/>
              <a:buFont typeface="+mj-lt"/>
              <a:buAutoNum type="arabicPeriod"/>
              <a:defRPr/>
            </a:pPr>
            <a:r>
              <a:rPr lang="en-US" alt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Doom (2:4-9)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3000"/>
              </a:spcAft>
              <a:buSzPct val="100000"/>
              <a:buFont typeface="+mj-lt"/>
              <a:buAutoNum type="arabicPeriod"/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Depravity (2:10-16)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3000"/>
              </a:spcAft>
              <a:buSzPct val="100000"/>
              <a:buFont typeface="+mj-lt"/>
              <a:buAutoNum type="arabicPeriod"/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Emptiness (2:17-19)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3000"/>
              </a:spcAft>
              <a:buSzPct val="100000"/>
              <a:buFont typeface="+mj-lt"/>
              <a:buAutoNum type="arabicPeriod"/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Regression (2:20-22)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CFFB87-FF6D-429A-B73B-93765E14E78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0400" y="3886200"/>
            <a:ext cx="1923999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084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>
            <a:extLst>
              <a:ext uri="{FF2B5EF4-FFF2-40B4-BE49-F238E27FC236}">
                <a16:creationId xmlns:a16="http://schemas.microsoft.com/office/drawing/2014/main" id="{48A39758-2930-4519-8466-53999180BA5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>
              <a:defRPr/>
            </a:pPr>
            <a:r>
              <a:rPr lang="en-US" alt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DOOM OF FALSE TEACHERS </a:t>
            </a:r>
            <a:br>
              <a:rPr lang="en-US" alt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V.4-9</a:t>
            </a:r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7D63C0C4-BF61-4BE6-A011-90A5C95D38DA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38125" y="1600200"/>
            <a:ext cx="8667750" cy="3698875"/>
          </a:xfrm>
        </p:spPr>
        <p:txBody>
          <a:bodyPr/>
          <a:lstStyle/>
          <a:p>
            <a:pPr marL="461963" indent="-461963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Judgment of God (6-8) – 3 Historical Examples </a:t>
            </a:r>
          </a:p>
          <a:p>
            <a:pPr marL="914400" lvl="1" indent="-457200">
              <a:spcBef>
                <a:spcPts val="0"/>
              </a:spcBef>
              <a:spcAft>
                <a:spcPts val="2400"/>
              </a:spcAft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Fallen angels (4)</a:t>
            </a:r>
          </a:p>
          <a:p>
            <a:pPr marL="914400" lvl="1" indent="-457200">
              <a:spcBef>
                <a:spcPts val="0"/>
              </a:spcBef>
              <a:spcAft>
                <a:spcPts val="2400"/>
              </a:spcAft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Flood (5)</a:t>
            </a:r>
          </a:p>
          <a:p>
            <a:pPr marL="914400" lvl="1" indent="-457200">
              <a:spcBef>
                <a:spcPts val="0"/>
              </a:spcBef>
              <a:spcAft>
                <a:spcPts val="2400"/>
              </a:spcAft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Sodom &amp; Gomorrah (6-8)</a:t>
            </a:r>
          </a:p>
          <a:p>
            <a:pPr marL="514350" indent="-457200">
              <a:spcBef>
                <a:spcPts val="0"/>
              </a:spcBef>
              <a:spcAft>
                <a:spcPts val="2400"/>
              </a:spcAft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Conclusion (9)</a:t>
            </a:r>
            <a:endParaRPr lang="en-US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Calibri" panose="020F0502020204030204" pitchFamily="34" charset="0"/>
            </a:endParaRPr>
          </a:p>
        </p:txBody>
      </p:sp>
      <p:pic>
        <p:nvPicPr>
          <p:cNvPr id="72708" name="Picture 1">
            <a:extLst>
              <a:ext uri="{FF2B5EF4-FFF2-40B4-BE49-F238E27FC236}">
                <a16:creationId xmlns:a16="http://schemas.microsoft.com/office/drawing/2014/main" id="{481FCD66-0449-42EA-871A-88DBD3AE40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1200" y="2590800"/>
            <a:ext cx="298132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3_Azure">
  <a:themeElements>
    <a:clrScheme name="Azur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13_Azur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Designs\Azure.pot</Template>
  <TotalTime>3038</TotalTime>
  <Words>2052</Words>
  <Application>Microsoft Office PowerPoint</Application>
  <PresentationFormat>On-screen Show (4:3)</PresentationFormat>
  <Paragraphs>233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0" baseType="lpstr">
      <vt:lpstr>Calibri</vt:lpstr>
      <vt:lpstr>Times New Roman</vt:lpstr>
      <vt:lpstr>Wingdings</vt:lpstr>
      <vt:lpstr>13_Azure</vt:lpstr>
      <vt:lpstr>2 Peter</vt:lpstr>
      <vt:lpstr>INTRODUCTORY MATTERS</vt:lpstr>
      <vt:lpstr>STRUCTURE</vt:lpstr>
      <vt:lpstr>STRUCTURE</vt:lpstr>
      <vt:lpstr>PowerPoint Presentation</vt:lpstr>
      <vt:lpstr>STRUCTURE</vt:lpstr>
      <vt:lpstr>2 PETER 2 OUTLINE</vt:lpstr>
      <vt:lpstr>2 PETER 2 OUTLINE</vt:lpstr>
      <vt:lpstr>DOOM OF FALSE TEACHERS  V.4-9</vt:lpstr>
      <vt:lpstr>2 PETER 2 OUTLINE</vt:lpstr>
      <vt:lpstr>DEPRAVITY OF FALSE TEACHERS  V.10-16</vt:lpstr>
      <vt:lpstr>DEPRAVITY OF FALSE TEACHERS  V.10-16</vt:lpstr>
      <vt:lpstr>PowerPoint Presentation</vt:lpstr>
      <vt:lpstr>PowerPoint Presentation</vt:lpstr>
      <vt:lpstr>PowerPoint Presentation</vt:lpstr>
      <vt:lpstr>PowerPoint Presentation</vt:lpstr>
      <vt:lpstr>DEPRAVITY OF FALSE TEACHERS  V.10-16</vt:lpstr>
      <vt:lpstr>PowerPoint Presentation</vt:lpstr>
      <vt:lpstr>ARROGANCE OF FALSE TEACHERS  V.10b-11</vt:lpstr>
      <vt:lpstr>PowerPoint Presentation</vt:lpstr>
      <vt:lpstr>PowerPoint Presentation</vt:lpstr>
      <vt:lpstr>DEPRAVITY OF FALSE TEACHERS  V.10-16</vt:lpstr>
      <vt:lpstr>ANIMALISTIC NATURE OF FALSE TEACHERS  V. 12</vt:lpstr>
      <vt:lpstr>DEPRAVITY OF FALSE TEACHERS  V.10-16</vt:lpstr>
      <vt:lpstr>DEPRAVITY OF FALSE TEACHERS  V.10-16</vt:lpstr>
      <vt:lpstr>DEPRAVITY OF FALSE TEACHERS  V.10-16</vt:lpstr>
      <vt:lpstr>STRUCTURE</vt:lpstr>
      <vt:lpstr>Purposes of the Local Church</vt:lpstr>
      <vt:lpstr>PowerPoint Presentation</vt:lpstr>
      <vt:lpstr>PowerPoint Presentation</vt:lpstr>
      <vt:lpstr>PowerPoint Presentation</vt:lpstr>
      <vt:lpstr>PowerPoint Presentation</vt:lpstr>
      <vt:lpstr>DEPRAVITY OF FALSE TEACHERS  V.10-16</vt:lpstr>
      <vt:lpstr>PowerPoint Presentation</vt:lpstr>
      <vt:lpstr>2 PETER 2 OUTLINE</vt:lpstr>
      <vt:lpstr>EMPTINESS OF FALSE TEACHERS  V. 17-19</vt:lpstr>
      <vt:lpstr>2 PETER 2 OUTLINE</vt:lpstr>
      <vt:lpstr>REGRESSION OF FALSE TEACHERS  V. 20-22</vt:lpstr>
      <vt:lpstr>REGRESSION OF FALSE TEACHERS  V. 20-22</vt:lpstr>
      <vt:lpstr>REGRESSION OF FALSE TEACHERS  V. 20-22</vt:lpstr>
      <vt:lpstr>PowerPoint Presentation</vt:lpstr>
      <vt:lpstr>PowerPoint Presentation</vt:lpstr>
      <vt:lpstr>REGRESSION OF FALSE TEACHERS  V. 20-22</vt:lpstr>
      <vt:lpstr>PowerPoint Presentation</vt:lpstr>
      <vt:lpstr>CONCLUSION</vt:lpstr>
      <vt:lpstr>2 PETER 2 OUTLINE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08-2-Peter 2v1-22</dc:title>
  <dc:creator>A. Woods</dc:creator>
  <cp:lastModifiedBy>Jim McGowan</cp:lastModifiedBy>
  <cp:revision>272</cp:revision>
  <cp:lastPrinted>2020-03-25T01:05:34Z</cp:lastPrinted>
  <dcterms:created xsi:type="dcterms:W3CDTF">2008-02-23T18:28:51Z</dcterms:created>
  <dcterms:modified xsi:type="dcterms:W3CDTF">2020-03-25T01:08:15Z</dcterms:modified>
</cp:coreProperties>
</file>