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61"/>
  </p:notesMasterIdLst>
  <p:handoutMasterIdLst>
    <p:handoutMasterId r:id="rId62"/>
  </p:handoutMasterIdLst>
  <p:sldIdLst>
    <p:sldId id="256" r:id="rId2"/>
    <p:sldId id="5701" r:id="rId3"/>
    <p:sldId id="5725" r:id="rId4"/>
    <p:sldId id="405" r:id="rId5"/>
    <p:sldId id="279" r:id="rId6"/>
    <p:sldId id="6340" r:id="rId7"/>
    <p:sldId id="6351" r:id="rId8"/>
    <p:sldId id="6352" r:id="rId9"/>
    <p:sldId id="6403" r:id="rId10"/>
    <p:sldId id="6413" r:id="rId11"/>
    <p:sldId id="6414" r:id="rId12"/>
    <p:sldId id="6415" r:id="rId13"/>
    <p:sldId id="6404" r:id="rId14"/>
    <p:sldId id="296" r:id="rId15"/>
    <p:sldId id="6416" r:id="rId16"/>
    <p:sldId id="6417" r:id="rId17"/>
    <p:sldId id="6392" r:id="rId18"/>
    <p:sldId id="5600" r:id="rId19"/>
    <p:sldId id="6396" r:id="rId20"/>
    <p:sldId id="6389" r:id="rId21"/>
    <p:sldId id="6398" r:id="rId22"/>
    <p:sldId id="6418" r:id="rId23"/>
    <p:sldId id="6399" r:id="rId24"/>
    <p:sldId id="6400" r:id="rId25"/>
    <p:sldId id="6420" r:id="rId26"/>
    <p:sldId id="4315" r:id="rId27"/>
    <p:sldId id="3399" r:id="rId28"/>
    <p:sldId id="3400" r:id="rId29"/>
    <p:sldId id="5425" r:id="rId30"/>
    <p:sldId id="804" r:id="rId31"/>
    <p:sldId id="6421" r:id="rId32"/>
    <p:sldId id="4621" r:id="rId33"/>
    <p:sldId id="1166" r:id="rId34"/>
    <p:sldId id="6405" r:id="rId35"/>
    <p:sldId id="297" r:id="rId36"/>
    <p:sldId id="6422" r:id="rId37"/>
    <p:sldId id="5906" r:id="rId38"/>
    <p:sldId id="6423" r:id="rId39"/>
    <p:sldId id="298" r:id="rId40"/>
    <p:sldId id="5890" r:id="rId41"/>
    <p:sldId id="3088" r:id="rId42"/>
    <p:sldId id="6424" r:id="rId43"/>
    <p:sldId id="6425" r:id="rId44"/>
    <p:sldId id="6426" r:id="rId45"/>
    <p:sldId id="6427" r:id="rId46"/>
    <p:sldId id="6401" r:id="rId47"/>
    <p:sldId id="6428" r:id="rId48"/>
    <p:sldId id="6406" r:id="rId49"/>
    <p:sldId id="300" r:id="rId50"/>
    <p:sldId id="6407" r:id="rId51"/>
    <p:sldId id="301" r:id="rId52"/>
    <p:sldId id="6374" r:id="rId53"/>
    <p:sldId id="6375" r:id="rId54"/>
    <p:sldId id="3053" r:id="rId55"/>
    <p:sldId id="3054" r:id="rId56"/>
    <p:sldId id="6376" r:id="rId57"/>
    <p:sldId id="5650" r:id="rId58"/>
    <p:sldId id="5602" r:id="rId59"/>
    <p:sldId id="6408" r:id="rId6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18" autoAdjust="0"/>
    <p:restoredTop sz="96353" autoAdjust="0"/>
  </p:normalViewPr>
  <p:slideViewPr>
    <p:cSldViewPr>
      <p:cViewPr varScale="1">
        <p:scale>
          <a:sx n="57" d="100"/>
          <a:sy n="57" d="100"/>
        </p:scale>
        <p:origin x="135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14B0ED1-CBE6-4161-BDBF-8BDF028832B5}"/>
              </a:ext>
            </a:extLst>
          </p:cNvPr>
          <p:cNvSpPr>
            <a:spLocks noGrp="1"/>
          </p:cNvSpPr>
          <p:nvPr>
            <p:ph type="ftr" sz="quarter" idx="2"/>
          </p:nvPr>
        </p:nvSpPr>
        <p:spPr>
          <a:xfrm>
            <a:off x="0" y="9120188"/>
            <a:ext cx="3170238" cy="481012"/>
          </a:xfrm>
          <a:prstGeom prst="rect">
            <a:avLst/>
          </a:prstGeom>
        </p:spPr>
        <p:txBody>
          <a:bodyPr vert="horz" lIns="96661" tIns="48331" rIns="96661" bIns="48331" rtlCol="0" anchor="b"/>
          <a:lstStyle>
            <a:lvl1pPr algn="l">
              <a:defRPr sz="1300" dirty="0">
                <a:latin typeface="Calibri" panose="020F0502020204030204" pitchFamily="34" charset="0"/>
                <a:cs typeface="Calibri" panose="020F0502020204030204" pitchFamily="34" charset="0"/>
              </a:defRPr>
            </a:lvl1pPr>
          </a:lstStyle>
          <a:p>
            <a:pPr>
              <a:defRPr/>
            </a:pPr>
            <a:r>
              <a:rPr lang="en-US"/>
              <a:t>Sugar Land Bible Church</a:t>
            </a:r>
          </a:p>
        </p:txBody>
      </p:sp>
      <p:sp>
        <p:nvSpPr>
          <p:cNvPr id="5" name="Slide Number Placeholder 4">
            <a:extLst>
              <a:ext uri="{FF2B5EF4-FFF2-40B4-BE49-F238E27FC236}">
                <a16:creationId xmlns:a16="http://schemas.microsoft.com/office/drawing/2014/main" id="{191E65DF-47E6-4F21-9CCD-1F6F4DA94AC4}"/>
              </a:ext>
            </a:extLst>
          </p:cNvPr>
          <p:cNvSpPr>
            <a:spLocks noGrp="1"/>
          </p:cNvSpPr>
          <p:nvPr>
            <p:ph type="sldNum" sz="quarter" idx="3"/>
          </p:nvPr>
        </p:nvSpPr>
        <p:spPr>
          <a:xfrm>
            <a:off x="4143375" y="9120188"/>
            <a:ext cx="3170238" cy="481012"/>
          </a:xfrm>
          <a:prstGeom prst="rect">
            <a:avLst/>
          </a:prstGeom>
        </p:spPr>
        <p:txBody>
          <a:bodyPr vert="horz" lIns="96661" tIns="48331" rIns="96661" bIns="48331" rtlCol="0" anchor="b"/>
          <a:lstStyle>
            <a:lvl1pPr algn="r">
              <a:defRPr sz="1300" smtClean="0"/>
            </a:lvl1pPr>
          </a:lstStyle>
          <a:p>
            <a:pPr>
              <a:defRPr/>
            </a:pPr>
            <a:fld id="{E5F9CD63-06A6-4459-BDCB-DEA0CAD18413}" type="slidenum">
              <a:rPr lang="en-US"/>
              <a:pPr>
                <a:defRPr/>
              </a:pPr>
              <a:t>‹#›</a:t>
            </a:fld>
            <a:endParaRPr lang="en-US"/>
          </a:p>
        </p:txBody>
      </p:sp>
      <p:sp>
        <p:nvSpPr>
          <p:cNvPr id="6" name="Header Placeholder 1">
            <a:extLst>
              <a:ext uri="{FF2B5EF4-FFF2-40B4-BE49-F238E27FC236}">
                <a16:creationId xmlns:a16="http://schemas.microsoft.com/office/drawing/2014/main" id="{1A53B7D8-0198-4E34-B878-990EC5856748}"/>
              </a:ext>
            </a:extLst>
          </p:cNvPr>
          <p:cNvSpPr>
            <a:spLocks noGrp="1"/>
          </p:cNvSpPr>
          <p:nvPr>
            <p:ph type="hdr" sz="quarter"/>
          </p:nvPr>
        </p:nvSpPr>
        <p:spPr>
          <a:xfrm>
            <a:off x="2211388" y="166688"/>
            <a:ext cx="3381375" cy="504825"/>
          </a:xfrm>
          <a:prstGeom prst="rect">
            <a:avLst/>
          </a:prstGeom>
        </p:spPr>
        <p:txBody>
          <a:bodyPr vert="horz" lIns="102166" tIns="51083" rIns="102166" bIns="51083" rtlCol="0"/>
          <a:lstStyle>
            <a:lvl1pPr algn="ctr">
              <a:defRPr sz="1400" dirty="0">
                <a:latin typeface="Calibri" panose="020F0502020204030204" pitchFamily="34" charset="0"/>
                <a:cs typeface="Calibri" panose="020F0502020204030204" pitchFamily="34" charset="0"/>
              </a:defRPr>
            </a:lvl1pPr>
          </a:lstStyle>
          <a:p>
            <a:pPr>
              <a:defRPr/>
            </a:pPr>
            <a:r>
              <a:rPr lang="en-US" dirty="0"/>
              <a:t>Dr. Andy Woods – 2 Peter 08</a:t>
            </a:r>
          </a:p>
          <a:p>
            <a:pPr>
              <a:defRPr/>
            </a:pPr>
            <a:r>
              <a:rPr lang="en-US" dirty="0"/>
              <a:t>03-04-2020</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D4CC02A1-7F3D-4E1B-8BCF-293A42A7CB0E}"/>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atin typeface="Calibri" panose="020F0502020204030204" pitchFamily="34" charset="0"/>
              </a:defRPr>
            </a:lvl1pPr>
          </a:lstStyle>
          <a:p>
            <a:pPr>
              <a:defRPr/>
            </a:pPr>
            <a:endParaRPr lang="en-US"/>
          </a:p>
        </p:txBody>
      </p:sp>
      <p:sp>
        <p:nvSpPr>
          <p:cNvPr id="88067" name="Rectangle 3">
            <a:extLst>
              <a:ext uri="{FF2B5EF4-FFF2-40B4-BE49-F238E27FC236}">
                <a16:creationId xmlns:a16="http://schemas.microsoft.com/office/drawing/2014/main" id="{DF2953DC-AAFE-4C13-A2A1-8333654930F8}"/>
              </a:ext>
            </a:extLst>
          </p:cNvPr>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Calibri" panose="020F0502020204030204" pitchFamily="34" charset="0"/>
              </a:defRPr>
            </a:lvl1pPr>
          </a:lstStyle>
          <a:p>
            <a:pPr>
              <a:defRPr/>
            </a:pPr>
            <a:fld id="{FDBEA049-136B-4CC2-9698-4F65AE0CB2F9}" type="datetimeFigureOut">
              <a:rPr lang="en-US"/>
              <a:pPr>
                <a:defRPr/>
              </a:pPr>
              <a:t>3/18/2020</a:t>
            </a:fld>
            <a:endParaRPr lang="en-US" dirty="0"/>
          </a:p>
        </p:txBody>
      </p:sp>
      <p:sp>
        <p:nvSpPr>
          <p:cNvPr id="3076" name="Rectangle 4">
            <a:extLst>
              <a:ext uri="{FF2B5EF4-FFF2-40B4-BE49-F238E27FC236}">
                <a16:creationId xmlns:a16="http://schemas.microsoft.com/office/drawing/2014/main" id="{B52E7196-9E8B-484E-BA79-A65D500EFF90}"/>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9" name="Rectangle 5">
            <a:extLst>
              <a:ext uri="{FF2B5EF4-FFF2-40B4-BE49-F238E27FC236}">
                <a16:creationId xmlns:a16="http://schemas.microsoft.com/office/drawing/2014/main" id="{BFA1ACDC-5CE9-4834-B06A-A03A68E47F80}"/>
              </a:ext>
            </a:extLst>
          </p:cNvPr>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88070" name="Rectangle 6">
            <a:extLst>
              <a:ext uri="{FF2B5EF4-FFF2-40B4-BE49-F238E27FC236}">
                <a16:creationId xmlns:a16="http://schemas.microsoft.com/office/drawing/2014/main" id="{F33FBF54-73BD-40EF-9449-070FA9D22EA1}"/>
              </a:ext>
            </a:extLst>
          </p:cNvPr>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atin typeface="Calibri" panose="020F0502020204030204" pitchFamily="34" charset="0"/>
              </a:defRPr>
            </a:lvl1pPr>
          </a:lstStyle>
          <a:p>
            <a:pPr>
              <a:defRPr/>
            </a:pPr>
            <a:endParaRPr lang="en-US"/>
          </a:p>
        </p:txBody>
      </p:sp>
      <p:sp>
        <p:nvSpPr>
          <p:cNvPr id="88071" name="Rectangle 7">
            <a:extLst>
              <a:ext uri="{FF2B5EF4-FFF2-40B4-BE49-F238E27FC236}">
                <a16:creationId xmlns:a16="http://schemas.microsoft.com/office/drawing/2014/main" id="{2C68375F-FB48-43B5-B2DC-4F060235399F}"/>
              </a:ext>
            </a:extLst>
          </p:cNvPr>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888B744C-CCA7-42F0-B026-54AA483E0A4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27</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1356481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Ray Steadman – “1</a:t>
            </a:r>
            <a:r>
              <a:rPr lang="en-US" baseline="30000" dirty="0"/>
              <a:t>st</a:t>
            </a:r>
            <a:r>
              <a:rPr lang="en-US" dirty="0"/>
              <a:t> Californians”</a:t>
            </a:r>
          </a:p>
          <a:p>
            <a:endParaRPr lang="en-US" dirty="0"/>
          </a:p>
          <a:p>
            <a:r>
              <a:rPr lang="en-US" dirty="0"/>
              <a:t>Unbelievers vs Categories of Believers</a:t>
            </a:r>
          </a:p>
          <a:p>
            <a:endParaRPr lang="en-US" dirty="0"/>
          </a:p>
          <a:p>
            <a:r>
              <a:rPr lang="en-US" dirty="0"/>
              <a:t>Unbelievers</a:t>
            </a:r>
            <a:r>
              <a:rPr lang="en-US" baseline="0" dirty="0"/>
              <a:t> – </a:t>
            </a:r>
            <a:r>
              <a:rPr lang="el-GR" sz="1300" b="1" dirty="0"/>
              <a:t>ψυχικός </a:t>
            </a:r>
            <a:r>
              <a:rPr lang="en-US" sz="1300" b="1" dirty="0" err="1"/>
              <a:t>psuchikós</a:t>
            </a:r>
            <a:r>
              <a:rPr lang="en-US" baseline="0" dirty="0"/>
              <a:t>; </a:t>
            </a:r>
            <a:r>
              <a:rPr lang="en-US" sz="1300" dirty="0"/>
              <a:t>Natural, pertaining to the natural as distinguished from the spiritual</a:t>
            </a:r>
            <a:endParaRPr lang="en-US" baseline="0" dirty="0"/>
          </a:p>
          <a:p>
            <a:r>
              <a:rPr lang="en-US" baseline="0" dirty="0"/>
              <a:t>Spiritual Believers – </a:t>
            </a:r>
            <a:r>
              <a:rPr lang="el-GR" b="1" baseline="0" dirty="0"/>
              <a:t>πνευματικός </a:t>
            </a:r>
            <a:r>
              <a:rPr lang="en-US" b="1" baseline="0" dirty="0" err="1"/>
              <a:t>pneumatikós</a:t>
            </a:r>
            <a:r>
              <a:rPr lang="en-US" baseline="0" dirty="0"/>
              <a:t>; of persons who are spiritual, enlightened by the Holy Spirit </a:t>
            </a:r>
          </a:p>
          <a:p>
            <a:r>
              <a:rPr lang="en-US" baseline="0" dirty="0"/>
              <a:t>Infant Believers – </a:t>
            </a:r>
            <a:r>
              <a:rPr lang="el-GR" sz="1300" b="1" dirty="0"/>
              <a:t>σάρκινος</a:t>
            </a:r>
            <a:r>
              <a:rPr lang="en-US" sz="1300" b="1" dirty="0"/>
              <a:t> </a:t>
            </a:r>
            <a:r>
              <a:rPr lang="en-US" sz="1300" b="1" i="1" dirty="0" err="1"/>
              <a:t>sárkinos</a:t>
            </a:r>
            <a:r>
              <a:rPr lang="en-US" sz="1300" b="1" i="1" dirty="0"/>
              <a:t>; </a:t>
            </a:r>
            <a:r>
              <a:rPr lang="en-US" sz="1300" i="1" dirty="0"/>
              <a:t>with propensities of the flesh unto sin; </a:t>
            </a:r>
            <a:r>
              <a:rPr lang="el-GR" sz="1300" b="1" i="1" dirty="0"/>
              <a:t>νήπιος </a:t>
            </a:r>
            <a:r>
              <a:rPr lang="en-US" sz="1300" b="1" i="1" dirty="0" err="1"/>
              <a:t>nḗpios</a:t>
            </a:r>
            <a:r>
              <a:rPr lang="en-US" sz="1300" b="1" i="1" dirty="0"/>
              <a:t>; </a:t>
            </a:r>
            <a:r>
              <a:rPr lang="en-US" sz="1300" dirty="0"/>
              <a:t>an infant, child, baby without any definite limitation of age. (This relates to immaturity and lack of instruction)</a:t>
            </a:r>
            <a:endParaRPr lang="en-US" sz="1300" b="1" i="1" dirty="0"/>
          </a:p>
          <a:p>
            <a:r>
              <a:rPr lang="en-US" dirty="0"/>
              <a:t>Carnal Believers</a:t>
            </a:r>
            <a:r>
              <a:rPr lang="en-US" baseline="0" dirty="0"/>
              <a:t> – </a:t>
            </a:r>
            <a:r>
              <a:rPr lang="el-GR" sz="1300" b="1" dirty="0"/>
              <a:t>σαρκικός</a:t>
            </a:r>
            <a:r>
              <a:rPr lang="en-US" sz="1300" b="1" dirty="0"/>
              <a:t> </a:t>
            </a:r>
            <a:r>
              <a:rPr lang="en-US" sz="1300" b="1" i="1" dirty="0" err="1"/>
              <a:t>sarkikós</a:t>
            </a:r>
            <a:r>
              <a:rPr lang="en-US" sz="1300" b="1" i="1" dirty="0"/>
              <a:t>; </a:t>
            </a:r>
            <a:r>
              <a:rPr lang="en-US" sz="1300" i="1" dirty="0"/>
              <a:t>tendency to satisfy the flesh, implying sinfulness, sinful propensity, carnal</a:t>
            </a:r>
            <a:r>
              <a:rPr lang="en-US" sz="1300" dirty="0"/>
              <a:t> (This relates to disobedience and open rebellion)</a:t>
            </a:r>
          </a:p>
          <a:p>
            <a:endParaRPr lang="en-US" sz="1300" i="1"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28</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298863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550F614-E827-47BC-BE7B-BF8F97B141E9}"/>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30FCF259-2034-4054-87A9-5466F1842CF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7A0B702E-AB58-47CB-AEFE-F0E9EFED1F77}"/>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B96C0198-EF82-4699-A6BF-3BCEEAD0B3BA}"/>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68B258B8-77B5-4C90-9CB2-83AD422CAEFC}"/>
                  </a:ext>
                </a:extLst>
              </p:cNvPr>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25D18A30-99B6-4B90-8080-0DCE7AD088BB}"/>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E3F0ED99-912B-48B6-88A1-49FB6E588F17}"/>
                  </a:ext>
                </a:extLst>
              </p:cNvPr>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0D390E92-210D-4BEE-91B2-904D8FEA65FA}"/>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49E15023-916E-41CD-8863-67933193509A}"/>
                  </a:ext>
                </a:extLst>
              </p:cNvPr>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E5CD53A4-3941-4379-8793-27BCED8DE6A4}"/>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FB7D9E5C-2927-4EB8-A9DC-F47DC37AB022}"/>
                  </a:ext>
                </a:extLst>
              </p:cNvPr>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3012B5F3-8679-42DB-B8DD-DAF0E316E880}"/>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F7A7F273-C82E-4601-B808-05B4DADA2075}"/>
                  </a:ext>
                </a:extLst>
              </p:cNvPr>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F90A35D3-1482-48E6-AE8A-A516F545C537}"/>
                  </a:ext>
                </a:extLst>
              </p:cNvPr>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5A5B9A46-C7A1-4E7A-B091-A5DE83D0CD47}"/>
                  </a:ext>
                </a:extLst>
              </p:cNvPr>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5762CC14-19E0-4833-B388-B5882C62541F}"/>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B864788B-C4C6-4F44-87A5-50CB69764FB9}"/>
                  </a:ext>
                </a:extLst>
              </p:cNvPr>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B20B36C5-7937-477E-A542-040BAD0031E9}"/>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DBDF7278-9DBF-4A62-96F1-BF8BFDCA711D}"/>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CCB0F6B9-BD25-4EF5-99A6-22146DEB46E1}"/>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BAF2B939-090E-4706-832D-CDCD7611945A}"/>
                  </a:ext>
                </a:extLst>
              </p:cNvPr>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EE35447C-DCB4-4A27-BF1B-85BBA2EF07C5}"/>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1EA143CB-7011-46D8-802D-10275202B03C}"/>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42D81E21-2C22-4719-B0B0-7DD5BC8C7EAE}"/>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A9B89494-BBED-48BA-B8E6-F94AE711EC22}"/>
                  </a:ext>
                </a:extLst>
              </p:cNvPr>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85E3BD2D-6670-4E20-8310-32FADED73527}"/>
                  </a:ext>
                </a:extLst>
              </p:cNvPr>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3A7937DE-86B9-4C84-B2D4-3A8DCA60CC23}"/>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005E1689-0142-465E-B83E-57C2D7C1230F}"/>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9CA664C4-FD59-4632-8900-E2594BFA945E}"/>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06B3559C-A9B6-4066-854F-8C6CD5E25FA1}"/>
                  </a:ext>
                </a:extLst>
              </p:cNvPr>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D73385C9-38B2-4183-AD49-601D82465A3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B960A2CE-5D31-4A1C-9709-6F0AB3E466E7}"/>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17442"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7443"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ABD1C9DA-0D4D-42CA-8D64-2AAF6FFCF032}"/>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C8203E26-996A-4927-9761-1FADE8C4185D}"/>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03CBEAB8-6F1E-405F-AAF9-7F7C033BE879}"/>
              </a:ext>
            </a:extLst>
          </p:cNvPr>
          <p:cNvSpPr>
            <a:spLocks noGrp="1" noChangeArrowheads="1"/>
          </p:cNvSpPr>
          <p:nvPr>
            <p:ph type="sldNum" sz="quarter" idx="12"/>
          </p:nvPr>
        </p:nvSpPr>
        <p:spPr/>
        <p:txBody>
          <a:bodyPr/>
          <a:lstStyle>
            <a:lvl1pPr>
              <a:defRPr>
                <a:solidFill>
                  <a:srgbClr val="FFFFFF"/>
                </a:solidFill>
              </a:defRPr>
            </a:lvl1pPr>
          </a:lstStyle>
          <a:p>
            <a:pPr>
              <a:defRPr/>
            </a:pPr>
            <a:fld id="{81F0FBF6-82F7-4760-B034-D77C3C4E42C1}" type="slidenum">
              <a:rPr lang="en-US" altLang="en-US"/>
              <a:pPr>
                <a:defRPr/>
              </a:pPr>
              <a:t>‹#›</a:t>
            </a:fld>
            <a:endParaRPr lang="en-US" altLang="en-US"/>
          </a:p>
        </p:txBody>
      </p:sp>
    </p:spTree>
    <p:extLst>
      <p:ext uri="{BB962C8B-B14F-4D97-AF65-F5344CB8AC3E}">
        <p14:creationId xmlns:p14="http://schemas.microsoft.com/office/powerpoint/2010/main" val="3471274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33E0A8-1FEA-4B29-B445-AE9081ED9C02}"/>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2BFCFE5-64E5-4159-A5B4-8E335674179D}"/>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994406-043B-4B19-8AE9-988ACC96CBD9}"/>
              </a:ext>
            </a:extLst>
          </p:cNvPr>
          <p:cNvSpPr>
            <a:spLocks noGrp="1"/>
          </p:cNvSpPr>
          <p:nvPr>
            <p:ph type="sldNum" sz="quarter" idx="12"/>
          </p:nvPr>
        </p:nvSpPr>
        <p:spPr>
          <a:ln/>
        </p:spPr>
        <p:txBody>
          <a:bodyPr/>
          <a:lstStyle>
            <a:lvl1pPr>
              <a:defRPr/>
            </a:lvl1pPr>
          </a:lstStyle>
          <a:p>
            <a:pPr>
              <a:defRPr/>
            </a:pPr>
            <a:fld id="{F32FBB96-2CAF-4362-84E8-7C44026281F4}" type="slidenum">
              <a:rPr lang="en-US" altLang="en-US"/>
              <a:pPr>
                <a:defRPr/>
              </a:pPr>
              <a:t>‹#›</a:t>
            </a:fld>
            <a:endParaRPr lang="en-US" altLang="en-US" dirty="0"/>
          </a:p>
        </p:txBody>
      </p:sp>
    </p:spTree>
    <p:extLst>
      <p:ext uri="{BB962C8B-B14F-4D97-AF65-F5344CB8AC3E}">
        <p14:creationId xmlns:p14="http://schemas.microsoft.com/office/powerpoint/2010/main" val="1719454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3B0C713-C718-4F6F-9A5E-B9ACE923D878}"/>
              </a:ext>
            </a:extLst>
          </p:cNvPr>
          <p:cNvSpPr>
            <a:spLocks noGrp="1"/>
          </p:cNvSpPr>
          <p:nvPr>
            <p:ph type="dt" sz="half" idx="10"/>
          </p:nvPr>
        </p:nvSpPr>
        <p:spPr>
          <a:ln/>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6D55F19-33E3-43DD-A16D-E7255A103E24}"/>
              </a:ext>
            </a:extLst>
          </p:cNvPr>
          <p:cNvSpPr>
            <a:spLocks noGrp="1"/>
          </p:cNvSpPr>
          <p:nvPr>
            <p:ph type="ftr" sz="quarter" idx="11"/>
          </p:nvPr>
        </p:nvSpPr>
        <p:spPr>
          <a:ln/>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747F1BD-306A-4103-B9E7-05F17A4F30F2}"/>
              </a:ext>
            </a:extLst>
          </p:cNvPr>
          <p:cNvSpPr>
            <a:spLocks noGrp="1"/>
          </p:cNvSpPr>
          <p:nvPr>
            <p:ph type="sldNum" sz="quarter" idx="12"/>
          </p:nvPr>
        </p:nvSpPr>
        <p:spPr>
          <a:ln/>
        </p:spPr>
        <p:txBody>
          <a:bodyPr/>
          <a:lstStyle>
            <a:lvl1pPr>
              <a:defRPr/>
            </a:lvl1pPr>
          </a:lstStyle>
          <a:p>
            <a:pPr>
              <a:defRPr/>
            </a:pPr>
            <a:fld id="{761CD733-9455-4CFA-8FD5-E1E05E5B36B9}" type="slidenum">
              <a:rPr lang="en-US" altLang="en-US"/>
              <a:pPr>
                <a:defRPr/>
              </a:pPr>
              <a:t>‹#›</a:t>
            </a:fld>
            <a:endParaRPr lang="en-US" altLang="en-US" dirty="0"/>
          </a:p>
        </p:txBody>
      </p:sp>
    </p:spTree>
    <p:extLst>
      <p:ext uri="{BB962C8B-B14F-4D97-AF65-F5344CB8AC3E}">
        <p14:creationId xmlns:p14="http://schemas.microsoft.com/office/powerpoint/2010/main" val="2217076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a:extLst>
              <a:ext uri="{FF2B5EF4-FFF2-40B4-BE49-F238E27FC236}">
                <a16:creationId xmlns:a16="http://schemas.microsoft.com/office/drawing/2014/main" id="{A7CBC6B6-6A9C-4D16-A76B-D6FE586BCA37}"/>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46AA322-D5EC-4ABD-BD33-EC5C84C28F25}"/>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B9756A-EBDD-4B32-93C4-1B9A6E613D1E}"/>
              </a:ext>
            </a:extLst>
          </p:cNvPr>
          <p:cNvSpPr>
            <a:spLocks noGrp="1"/>
          </p:cNvSpPr>
          <p:nvPr>
            <p:ph type="sldNum" sz="quarter" idx="12"/>
          </p:nvPr>
        </p:nvSpPr>
        <p:spPr>
          <a:ln/>
        </p:spPr>
        <p:txBody>
          <a:bodyPr/>
          <a:lstStyle>
            <a:lvl1pPr>
              <a:defRPr/>
            </a:lvl1pPr>
          </a:lstStyle>
          <a:p>
            <a:pPr>
              <a:defRPr/>
            </a:pPr>
            <a:fld id="{2EDB0633-5B89-4012-8380-D90D98B698EC}" type="slidenum">
              <a:rPr lang="en-US" altLang="en-US"/>
              <a:pPr>
                <a:defRPr/>
              </a:pPr>
              <a:t>‹#›</a:t>
            </a:fld>
            <a:endParaRPr lang="en-US" altLang="en-US" dirty="0"/>
          </a:p>
        </p:txBody>
      </p:sp>
    </p:spTree>
    <p:extLst>
      <p:ext uri="{BB962C8B-B14F-4D97-AF65-F5344CB8AC3E}">
        <p14:creationId xmlns:p14="http://schemas.microsoft.com/office/powerpoint/2010/main" val="39493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411613218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17485945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3/18/2020</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1398377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34">
            <a:extLst>
              <a:ext uri="{FF2B5EF4-FFF2-40B4-BE49-F238E27FC236}">
                <a16:creationId xmlns:a16="http://schemas.microsoft.com/office/drawing/2014/main" id="{F874D755-1183-40D3-B5A2-94754E8F1798}"/>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6422" name="Rectangle 38">
            <a:extLst>
              <a:ext uri="{FF2B5EF4-FFF2-40B4-BE49-F238E27FC236}">
                <a16:creationId xmlns:a16="http://schemas.microsoft.com/office/drawing/2014/main" id="{0D32768F-A5EF-4C81-98F2-3561FB9B4C2B}"/>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Date Placeholder 3">
            <a:extLst>
              <a:ext uri="{FF2B5EF4-FFF2-40B4-BE49-F238E27FC236}">
                <a16:creationId xmlns:a16="http://schemas.microsoft.com/office/drawing/2014/main" id="{0C5EB69E-4B1B-4251-B035-828539110E81}"/>
              </a:ext>
            </a:extLst>
          </p:cNvPr>
          <p:cNvSpPr>
            <a:spLocks noGrp="1"/>
          </p:cNvSpPr>
          <p:nvPr>
            <p:ph type="dt" sz="half" idx="2"/>
          </p:nvPr>
        </p:nvSpPr>
        <p:spPr bwMode="auto">
          <a:xfrm>
            <a:off x="11430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a:p>
        </p:txBody>
      </p:sp>
      <p:sp>
        <p:nvSpPr>
          <p:cNvPr id="40" name="Footer Placeholder 4">
            <a:extLst>
              <a:ext uri="{FF2B5EF4-FFF2-40B4-BE49-F238E27FC236}">
                <a16:creationId xmlns:a16="http://schemas.microsoft.com/office/drawing/2014/main" id="{1FBB85C3-D141-494C-B040-FAFB5FBA4E31}"/>
              </a:ext>
            </a:extLst>
          </p:cNvPr>
          <p:cNvSpPr>
            <a:spLocks noGrp="1"/>
          </p:cNvSpPr>
          <p:nvPr>
            <p:ph type="ftr" sz="quarter" idx="3"/>
          </p:nvPr>
        </p:nvSpPr>
        <p:spPr bwMode="auto">
          <a:xfrm>
            <a:off x="3581400" y="6248400"/>
            <a:ext cx="28956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a:p>
        </p:txBody>
      </p:sp>
      <p:sp>
        <p:nvSpPr>
          <p:cNvPr id="41" name="Slide Number Placeholder 5">
            <a:extLst>
              <a:ext uri="{FF2B5EF4-FFF2-40B4-BE49-F238E27FC236}">
                <a16:creationId xmlns:a16="http://schemas.microsoft.com/office/drawing/2014/main" id="{67D80AE9-DEA3-4EE7-86E0-76DE6F76F244}"/>
              </a:ext>
            </a:extLst>
          </p:cNvPr>
          <p:cNvSpPr>
            <a:spLocks noGrp="1"/>
          </p:cNvSpPr>
          <p:nvPr>
            <p:ph type="sldNum" sz="quarter" idx="4"/>
          </p:nvPr>
        </p:nvSpPr>
        <p:spPr bwMode="auto">
          <a:xfrm>
            <a:off x="70104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FA16C88E-948D-4B3E-91C5-437A0271C801}" type="slidenum">
              <a:rPr lang="en-US" altLang="en-US"/>
              <a:pPr>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3814" r:id="rId1"/>
    <p:sldLayoutId id="2147483810" r:id="rId2"/>
    <p:sldLayoutId id="2147483811" r:id="rId3"/>
    <p:sldLayoutId id="2147483812" r:id="rId4"/>
    <p:sldLayoutId id="2147483816" r:id="rId5"/>
    <p:sldLayoutId id="2147483817" r:id="rId6"/>
    <p:sldLayoutId id="2147483818" r:id="rId7"/>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4">
            <a:extLst>
              <a:ext uri="{FF2B5EF4-FFF2-40B4-BE49-F238E27FC236}">
                <a16:creationId xmlns:a16="http://schemas.microsoft.com/office/drawing/2014/main" id="{44EDDF4A-5CD1-4A2A-8AA9-8BC4DAB01F2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20700" y="1524000"/>
            <a:ext cx="4302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a:extLst>
              <a:ext uri="{FF2B5EF4-FFF2-40B4-BE49-F238E27FC236}">
                <a16:creationId xmlns:a16="http://schemas.microsoft.com/office/drawing/2014/main" id="{133AEDA6-7BB4-4E79-AC14-04AB2C744DA1}"/>
              </a:ext>
            </a:extLst>
          </p:cNvPr>
          <p:cNvSpPr>
            <a:spLocks noGrp="1" noChangeArrowheads="1"/>
          </p:cNvSpPr>
          <p:nvPr>
            <p:ph type="ctrTitle"/>
          </p:nvPr>
        </p:nvSpPr>
        <p:spPr>
          <a:xfrm>
            <a:off x="228600" y="228600"/>
            <a:ext cx="8686800" cy="1143000"/>
          </a:xfrm>
        </p:spPr>
        <p:txBody>
          <a:bodyPr/>
          <a:lstStyle/>
          <a:p>
            <a:pPr eaLnBrk="1" hangingPunct="1"/>
            <a:r>
              <a:rPr lang="en-US" altLang="en-US"/>
              <a:t>2 Peter</a:t>
            </a:r>
          </a:p>
        </p:txBody>
      </p:sp>
      <p:pic>
        <p:nvPicPr>
          <p:cNvPr id="5124" name="Picture 3">
            <a:extLst>
              <a:ext uri="{FF2B5EF4-FFF2-40B4-BE49-F238E27FC236}">
                <a16:creationId xmlns:a16="http://schemas.microsoft.com/office/drawing/2014/main" id="{5E274339-128C-478C-8B65-6EC57E34AFD0}"/>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19200" y="5581650"/>
            <a:ext cx="787400" cy="109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Subtitle 2">
            <a:extLst>
              <a:ext uri="{FF2B5EF4-FFF2-40B4-BE49-F238E27FC236}">
                <a16:creationId xmlns:a16="http://schemas.microsoft.com/office/drawing/2014/main" id="{81773D73-C0CF-4879-94E9-8AF355CEE9EE}"/>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t>
            </a:r>
            <a:r>
              <a:rPr lang="en-US" altLang="en-US" kern="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Andy Woods</a:t>
            </a:r>
            <a:endParaRPr lang="en-US" altLang="en-US"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9A94EBD3-557D-4108-8457-3368F3411FA2}"/>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DEVICES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1b-3</a:t>
            </a:r>
          </a:p>
        </p:txBody>
      </p:sp>
      <p:sp>
        <p:nvSpPr>
          <p:cNvPr id="51203" name="Rectangle 3">
            <a:extLst>
              <a:ext uri="{FF2B5EF4-FFF2-40B4-BE49-F238E27FC236}">
                <a16:creationId xmlns:a16="http://schemas.microsoft.com/office/drawing/2014/main" id="{28EB85D4-CD46-41E2-8C62-84F45790D47D}"/>
              </a:ext>
            </a:extLst>
          </p:cNvPr>
          <p:cNvSpPr>
            <a:spLocks noGrp="1" noChangeArrowheads="1"/>
          </p:cNvSpPr>
          <p:nvPr>
            <p:ph type="body" sz="half" idx="4294967295"/>
          </p:nvPr>
        </p:nvSpPr>
        <p:spPr>
          <a:xfrm>
            <a:off x="457200" y="1933575"/>
            <a:ext cx="4522788" cy="3733800"/>
          </a:xfrm>
        </p:spPr>
        <p:txBody>
          <a:bodyPr/>
          <a:lstStyle/>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False Teaching (1b)</a:t>
            </a:r>
          </a:p>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License (2)</a:t>
            </a:r>
          </a:p>
          <a:p>
            <a:pPr marL="461963" indent="-461963" eaLnBrk="1" hangingPunct="1">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Greed (3a)</a:t>
            </a:r>
          </a:p>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Exploit the Flock (3b)</a:t>
            </a:r>
          </a:p>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False words (3c)</a:t>
            </a:r>
          </a:p>
        </p:txBody>
      </p:sp>
      <p:pic>
        <p:nvPicPr>
          <p:cNvPr id="71684" name="Picture 4" descr="j0115888">
            <a:extLst>
              <a:ext uri="{FF2B5EF4-FFF2-40B4-BE49-F238E27FC236}">
                <a16:creationId xmlns:a16="http://schemas.microsoft.com/office/drawing/2014/main" id="{F24C7407-D714-4886-9581-E68FC50F47C5}"/>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5132388" y="1809750"/>
            <a:ext cx="3810000" cy="3981450"/>
          </a:xfrm>
        </p:spPr>
      </p:pic>
    </p:spTree>
    <p:extLst>
      <p:ext uri="{BB962C8B-B14F-4D97-AF65-F5344CB8AC3E}">
        <p14:creationId xmlns:p14="http://schemas.microsoft.com/office/powerpoint/2010/main" val="337120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9A94EBD3-557D-4108-8457-3368F3411FA2}"/>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DEVICES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1b-3</a:t>
            </a:r>
          </a:p>
        </p:txBody>
      </p:sp>
      <p:sp>
        <p:nvSpPr>
          <p:cNvPr id="51203" name="Rectangle 3">
            <a:extLst>
              <a:ext uri="{FF2B5EF4-FFF2-40B4-BE49-F238E27FC236}">
                <a16:creationId xmlns:a16="http://schemas.microsoft.com/office/drawing/2014/main" id="{28EB85D4-CD46-41E2-8C62-84F45790D47D}"/>
              </a:ext>
            </a:extLst>
          </p:cNvPr>
          <p:cNvSpPr>
            <a:spLocks noGrp="1" noChangeArrowheads="1"/>
          </p:cNvSpPr>
          <p:nvPr>
            <p:ph type="body" sz="half" idx="4294967295"/>
          </p:nvPr>
        </p:nvSpPr>
        <p:spPr>
          <a:xfrm>
            <a:off x="457200" y="1933575"/>
            <a:ext cx="4522788" cy="3733800"/>
          </a:xfrm>
        </p:spPr>
        <p:txBody>
          <a:bodyPr/>
          <a:lstStyle/>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False Teaching (1b)</a:t>
            </a:r>
          </a:p>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License (2)</a:t>
            </a:r>
          </a:p>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Greed (3a)</a:t>
            </a:r>
          </a:p>
          <a:p>
            <a:pPr marL="461963" indent="-461963" eaLnBrk="1" hangingPunct="1">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Exploit the Flock (3b)</a:t>
            </a:r>
          </a:p>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False words (3c)</a:t>
            </a:r>
          </a:p>
        </p:txBody>
      </p:sp>
      <p:pic>
        <p:nvPicPr>
          <p:cNvPr id="71684" name="Picture 4" descr="j0115888">
            <a:extLst>
              <a:ext uri="{FF2B5EF4-FFF2-40B4-BE49-F238E27FC236}">
                <a16:creationId xmlns:a16="http://schemas.microsoft.com/office/drawing/2014/main" id="{F24C7407-D714-4886-9581-E68FC50F47C5}"/>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5132388" y="1809750"/>
            <a:ext cx="3810000" cy="3981450"/>
          </a:xfrm>
        </p:spPr>
      </p:pic>
    </p:spTree>
    <p:extLst>
      <p:ext uri="{BB962C8B-B14F-4D97-AF65-F5344CB8AC3E}">
        <p14:creationId xmlns:p14="http://schemas.microsoft.com/office/powerpoint/2010/main" val="221335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9A94EBD3-557D-4108-8457-3368F3411FA2}"/>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DEVICES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1b-3</a:t>
            </a:r>
          </a:p>
        </p:txBody>
      </p:sp>
      <p:sp>
        <p:nvSpPr>
          <p:cNvPr id="51203" name="Rectangle 3">
            <a:extLst>
              <a:ext uri="{FF2B5EF4-FFF2-40B4-BE49-F238E27FC236}">
                <a16:creationId xmlns:a16="http://schemas.microsoft.com/office/drawing/2014/main" id="{28EB85D4-CD46-41E2-8C62-84F45790D47D}"/>
              </a:ext>
            </a:extLst>
          </p:cNvPr>
          <p:cNvSpPr>
            <a:spLocks noGrp="1" noChangeArrowheads="1"/>
          </p:cNvSpPr>
          <p:nvPr>
            <p:ph type="body" sz="half" idx="4294967295"/>
          </p:nvPr>
        </p:nvSpPr>
        <p:spPr>
          <a:xfrm>
            <a:off x="457200" y="1933575"/>
            <a:ext cx="4522788" cy="3733800"/>
          </a:xfrm>
        </p:spPr>
        <p:txBody>
          <a:bodyPr/>
          <a:lstStyle/>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False Teaching (1b)</a:t>
            </a:r>
          </a:p>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License (2)</a:t>
            </a:r>
          </a:p>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Greed (3a)</a:t>
            </a:r>
          </a:p>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Exploit the Flock (3b)</a:t>
            </a:r>
          </a:p>
          <a:p>
            <a:pPr marL="461963" indent="-461963" eaLnBrk="1" hangingPunct="1">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False words (3c)</a:t>
            </a:r>
          </a:p>
        </p:txBody>
      </p:sp>
      <p:pic>
        <p:nvPicPr>
          <p:cNvPr id="71684" name="Picture 4" descr="j0115888">
            <a:extLst>
              <a:ext uri="{FF2B5EF4-FFF2-40B4-BE49-F238E27FC236}">
                <a16:creationId xmlns:a16="http://schemas.microsoft.com/office/drawing/2014/main" id="{F24C7407-D714-4886-9581-E68FC50F47C5}"/>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5132388" y="1809750"/>
            <a:ext cx="3810000" cy="3981450"/>
          </a:xfrm>
        </p:spPr>
      </p:pic>
    </p:spTree>
    <p:extLst>
      <p:ext uri="{BB962C8B-B14F-4D97-AF65-F5344CB8AC3E}">
        <p14:creationId xmlns:p14="http://schemas.microsoft.com/office/powerpoint/2010/main" val="2498855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EF4A0987-2328-4C48-AEED-E94C19CE1786}"/>
              </a:ext>
            </a:extLst>
          </p:cNvPr>
          <p:cNvSpPr>
            <a:spLocks noGrp="1" noChangeArrowheads="1"/>
          </p:cNvSpPr>
          <p:nvPr>
            <p:ph type="title" idx="4294967295"/>
          </p:nvPr>
        </p:nvSpPr>
        <p:spPr>
          <a:xfrm>
            <a:off x="685800" y="228600"/>
            <a:ext cx="7772400" cy="914400"/>
          </a:xfrm>
        </p:spPr>
        <p:txBody>
          <a:bodyPr/>
          <a:lstStyle/>
          <a:p>
            <a:pPr algn="ctr">
              <a:defRPr/>
            </a:pPr>
            <a:r>
              <a:rPr lang="en-US" altLang="en-US" sz="3600" kern="1200" dirty="0">
                <a:effectLst>
                  <a:outerShdw blurRad="38100" dist="38100" dir="2700000" algn="tl">
                    <a:srgbClr val="000000">
                      <a:alpha val="43137"/>
                    </a:srgbClr>
                  </a:outerShdw>
                </a:effectLst>
              </a:rPr>
              <a:t>2 PETER 2 OUTLINE</a:t>
            </a:r>
          </a:p>
        </p:txBody>
      </p:sp>
      <p:sp>
        <p:nvSpPr>
          <p:cNvPr id="49155" name="Rectangle 3">
            <a:extLst>
              <a:ext uri="{FF2B5EF4-FFF2-40B4-BE49-F238E27FC236}">
                <a16:creationId xmlns:a16="http://schemas.microsoft.com/office/drawing/2014/main" id="{21191C93-25BF-4B86-83AE-5719A3EC1CD8}"/>
              </a:ext>
            </a:extLst>
          </p:cNvPr>
          <p:cNvSpPr>
            <a:spLocks noGrp="1" noChangeArrowheads="1"/>
          </p:cNvSpPr>
          <p:nvPr>
            <p:ph type="body" idx="4294967295"/>
          </p:nvPr>
        </p:nvSpPr>
        <p:spPr>
          <a:xfrm>
            <a:off x="1995488" y="1371600"/>
            <a:ext cx="5153025" cy="5257800"/>
          </a:xfrm>
        </p:spPr>
        <p:txBody>
          <a:bodyPr/>
          <a:lstStyle/>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Predicted arrival (2:1a)</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Devices (2:1b-3)</a:t>
            </a:r>
          </a:p>
          <a:p>
            <a:pPr marL="514350" indent="-514350" eaLnBrk="1" hangingPunct="1">
              <a:spcBef>
                <a:spcPts val="0"/>
              </a:spcBef>
              <a:spcAft>
                <a:spcPts val="3000"/>
              </a:spcAft>
              <a:buSzPct val="100000"/>
              <a:buFont typeface="+mj-lt"/>
              <a:buAutoNum type="arabicPeriod"/>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Doom (2:4-9)</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Depravity (2:10-16)</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Emptiness (2:17-19)</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Regression (2:20-22)</a:t>
            </a:r>
          </a:p>
        </p:txBody>
      </p:sp>
    </p:spTree>
    <p:extLst>
      <p:ext uri="{BB962C8B-B14F-4D97-AF65-F5344CB8AC3E}">
        <p14:creationId xmlns:p14="http://schemas.microsoft.com/office/powerpoint/2010/main" val="54208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48A39758-2930-4519-8466-53999180BA5C}"/>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DOOM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V.4-9</a:t>
            </a:r>
          </a:p>
        </p:txBody>
      </p:sp>
      <p:sp>
        <p:nvSpPr>
          <p:cNvPr id="2053" name="Rectangle 5">
            <a:extLst>
              <a:ext uri="{FF2B5EF4-FFF2-40B4-BE49-F238E27FC236}">
                <a16:creationId xmlns:a16="http://schemas.microsoft.com/office/drawing/2014/main" id="{7D63C0C4-BF61-4BE6-A011-90A5C95D38DA}"/>
              </a:ext>
            </a:extLst>
          </p:cNvPr>
          <p:cNvSpPr>
            <a:spLocks noGrp="1" noChangeArrowheads="1"/>
          </p:cNvSpPr>
          <p:nvPr>
            <p:ph type="body" sz="half" idx="4294967295"/>
          </p:nvPr>
        </p:nvSpPr>
        <p:spPr>
          <a:xfrm>
            <a:off x="476250" y="1600200"/>
            <a:ext cx="8667750" cy="3698875"/>
          </a:xfrm>
        </p:spPr>
        <p:txBody>
          <a:bodyPr/>
          <a:lstStyle/>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Judgment of God (6-8) – 3 Historical Examples </a:t>
            </a:r>
          </a:p>
          <a:p>
            <a:pPr marL="914400" lvl="1" indent="-457200">
              <a:spcBef>
                <a:spcPts val="0"/>
              </a:spcBef>
              <a:spcAft>
                <a:spcPts val="2400"/>
              </a:spcAft>
              <a:defRPr/>
            </a:pPr>
            <a:r>
              <a:rPr lang="en-US" altLang="en-US" dirty="0">
                <a:effectLst>
                  <a:outerShdw blurRad="38100" dist="38100" dir="2700000" algn="tl">
                    <a:srgbClr val="000000">
                      <a:alpha val="43137"/>
                    </a:srgbClr>
                  </a:outerShdw>
                </a:effectLst>
                <a:ea typeface="+mn-ea"/>
                <a:cs typeface="Calibri" panose="020F0502020204030204" pitchFamily="34" charset="0"/>
              </a:rPr>
              <a:t>Fallen angels (4)</a:t>
            </a:r>
          </a:p>
          <a:p>
            <a:pPr marL="914400" lvl="1" indent="-457200">
              <a:spcBef>
                <a:spcPts val="0"/>
              </a:spcBef>
              <a:spcAft>
                <a:spcPts val="2400"/>
              </a:spcAft>
              <a:defRPr/>
            </a:pPr>
            <a:r>
              <a:rPr lang="en-US" altLang="en-US" dirty="0">
                <a:effectLst>
                  <a:outerShdw blurRad="38100" dist="38100" dir="2700000" algn="tl">
                    <a:srgbClr val="000000">
                      <a:alpha val="43137"/>
                    </a:srgbClr>
                  </a:outerShdw>
                </a:effectLst>
                <a:ea typeface="+mn-ea"/>
                <a:cs typeface="Calibri" panose="020F0502020204030204" pitchFamily="34" charset="0"/>
              </a:rPr>
              <a:t>Flood (5)</a:t>
            </a:r>
          </a:p>
          <a:p>
            <a:pPr marL="914400" lvl="1" indent="-457200">
              <a:spcBef>
                <a:spcPts val="0"/>
              </a:spcBef>
              <a:spcAft>
                <a:spcPts val="2400"/>
              </a:spcAft>
              <a:defRPr/>
            </a:pPr>
            <a:r>
              <a:rPr lang="en-US" altLang="en-US" dirty="0">
                <a:effectLst>
                  <a:outerShdw blurRad="38100" dist="38100" dir="2700000" algn="tl">
                    <a:srgbClr val="000000">
                      <a:alpha val="43137"/>
                    </a:srgbClr>
                  </a:outerShdw>
                </a:effectLst>
                <a:ea typeface="+mn-ea"/>
                <a:cs typeface="Calibri" panose="020F0502020204030204" pitchFamily="34" charset="0"/>
              </a:rPr>
              <a:t>Sodom &amp; Gomorrah (6-8)</a:t>
            </a:r>
          </a:p>
          <a:p>
            <a:pPr marL="514350" indent="-457200">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Conclusion (9)</a:t>
            </a:r>
            <a:endParaRPr lang="en-US" altLang="en-US" dirty="0">
              <a:effectLst>
                <a:outerShdw blurRad="38100" dist="38100" dir="2700000" algn="tl">
                  <a:srgbClr val="000000">
                    <a:alpha val="43137"/>
                  </a:srgbClr>
                </a:outerShdw>
              </a:effectLst>
              <a:ea typeface="+mn-ea"/>
              <a:cs typeface="Calibri" panose="020F0502020204030204" pitchFamily="34" charset="0"/>
            </a:endParaRPr>
          </a:p>
        </p:txBody>
      </p:sp>
      <p:pic>
        <p:nvPicPr>
          <p:cNvPr id="72708" name="Picture 1">
            <a:extLst>
              <a:ext uri="{FF2B5EF4-FFF2-40B4-BE49-F238E27FC236}">
                <a16:creationId xmlns:a16="http://schemas.microsoft.com/office/drawing/2014/main" id="{481FCD66-0449-42EA-871A-88DBD3AE4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590800"/>
            <a:ext cx="29813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48A39758-2930-4519-8466-53999180BA5C}"/>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DOOM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V.4-9</a:t>
            </a:r>
          </a:p>
        </p:txBody>
      </p:sp>
      <p:sp>
        <p:nvSpPr>
          <p:cNvPr id="2053" name="Rectangle 5">
            <a:extLst>
              <a:ext uri="{FF2B5EF4-FFF2-40B4-BE49-F238E27FC236}">
                <a16:creationId xmlns:a16="http://schemas.microsoft.com/office/drawing/2014/main" id="{7D63C0C4-BF61-4BE6-A011-90A5C95D38DA}"/>
              </a:ext>
            </a:extLst>
          </p:cNvPr>
          <p:cNvSpPr>
            <a:spLocks noGrp="1" noChangeArrowheads="1"/>
          </p:cNvSpPr>
          <p:nvPr>
            <p:ph type="body" sz="half" idx="4294967295"/>
          </p:nvPr>
        </p:nvSpPr>
        <p:spPr>
          <a:xfrm>
            <a:off x="476250" y="1600200"/>
            <a:ext cx="8667750" cy="3698875"/>
          </a:xfrm>
        </p:spPr>
        <p:txBody>
          <a:bodyPr/>
          <a:lstStyle/>
          <a:p>
            <a:pPr marL="461963" indent="-461963" eaLnBrk="1" hangingPunct="1">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Judgment of God (6-8) – 3 Historical Examples </a:t>
            </a:r>
          </a:p>
          <a:p>
            <a:pPr marL="914400" lvl="1" indent="-457200">
              <a:spcBef>
                <a:spcPts val="0"/>
              </a:spcBef>
              <a:spcAft>
                <a:spcPts val="2400"/>
              </a:spcAft>
              <a:defRPr/>
            </a:pPr>
            <a:r>
              <a:rPr lang="en-US" altLang="en-US" dirty="0">
                <a:effectLst>
                  <a:outerShdw blurRad="38100" dist="38100" dir="2700000" algn="tl">
                    <a:srgbClr val="000000">
                      <a:alpha val="43137"/>
                    </a:srgbClr>
                  </a:outerShdw>
                </a:effectLst>
                <a:ea typeface="+mn-ea"/>
                <a:cs typeface="Calibri" panose="020F0502020204030204" pitchFamily="34" charset="0"/>
              </a:rPr>
              <a:t>Fallen angels (4)</a:t>
            </a:r>
          </a:p>
          <a:p>
            <a:pPr marL="914400" lvl="1" indent="-457200">
              <a:spcBef>
                <a:spcPts val="0"/>
              </a:spcBef>
              <a:spcAft>
                <a:spcPts val="2400"/>
              </a:spcAft>
              <a:defRPr/>
            </a:pPr>
            <a:r>
              <a:rPr lang="en-US" altLang="en-US" dirty="0">
                <a:effectLst>
                  <a:outerShdw blurRad="38100" dist="38100" dir="2700000" algn="tl">
                    <a:srgbClr val="000000">
                      <a:alpha val="43137"/>
                    </a:srgbClr>
                  </a:outerShdw>
                </a:effectLst>
                <a:ea typeface="+mn-ea"/>
                <a:cs typeface="Calibri" panose="020F0502020204030204" pitchFamily="34" charset="0"/>
              </a:rPr>
              <a:t>Flood (5)</a:t>
            </a:r>
          </a:p>
          <a:p>
            <a:pPr marL="914400" lvl="1" indent="-457200">
              <a:spcBef>
                <a:spcPts val="0"/>
              </a:spcBef>
              <a:spcAft>
                <a:spcPts val="2400"/>
              </a:spcAft>
              <a:defRPr/>
            </a:pPr>
            <a:r>
              <a:rPr lang="en-US" altLang="en-US" dirty="0">
                <a:effectLst>
                  <a:outerShdw blurRad="38100" dist="38100" dir="2700000" algn="tl">
                    <a:srgbClr val="000000">
                      <a:alpha val="43137"/>
                    </a:srgbClr>
                  </a:outerShdw>
                </a:effectLst>
                <a:ea typeface="+mn-ea"/>
                <a:cs typeface="Calibri" panose="020F0502020204030204" pitchFamily="34" charset="0"/>
              </a:rPr>
              <a:t>Sodom &amp; Gomorrah (6-8)</a:t>
            </a:r>
          </a:p>
          <a:p>
            <a:pPr marL="514350" indent="-457200">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Conclusion (9)</a:t>
            </a:r>
            <a:endParaRPr lang="en-US" altLang="en-US" dirty="0">
              <a:effectLst>
                <a:outerShdw blurRad="38100" dist="38100" dir="2700000" algn="tl">
                  <a:srgbClr val="000000">
                    <a:alpha val="43137"/>
                  </a:srgbClr>
                </a:outerShdw>
              </a:effectLst>
              <a:ea typeface="+mn-ea"/>
              <a:cs typeface="Calibri" panose="020F0502020204030204" pitchFamily="34" charset="0"/>
            </a:endParaRPr>
          </a:p>
        </p:txBody>
      </p:sp>
      <p:pic>
        <p:nvPicPr>
          <p:cNvPr id="72708" name="Picture 1">
            <a:extLst>
              <a:ext uri="{FF2B5EF4-FFF2-40B4-BE49-F238E27FC236}">
                <a16:creationId xmlns:a16="http://schemas.microsoft.com/office/drawing/2014/main" id="{481FCD66-0449-42EA-871A-88DBD3AE4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590800"/>
            <a:ext cx="29813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75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48A39758-2930-4519-8466-53999180BA5C}"/>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DOOM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V.4-9</a:t>
            </a:r>
          </a:p>
        </p:txBody>
      </p:sp>
      <p:sp>
        <p:nvSpPr>
          <p:cNvPr id="2053" name="Rectangle 5">
            <a:extLst>
              <a:ext uri="{FF2B5EF4-FFF2-40B4-BE49-F238E27FC236}">
                <a16:creationId xmlns:a16="http://schemas.microsoft.com/office/drawing/2014/main" id="{7D63C0C4-BF61-4BE6-A011-90A5C95D38DA}"/>
              </a:ext>
            </a:extLst>
          </p:cNvPr>
          <p:cNvSpPr>
            <a:spLocks noGrp="1" noChangeArrowheads="1"/>
          </p:cNvSpPr>
          <p:nvPr>
            <p:ph type="body" sz="half" idx="4294967295"/>
          </p:nvPr>
        </p:nvSpPr>
        <p:spPr>
          <a:xfrm>
            <a:off x="476250" y="1600200"/>
            <a:ext cx="8667750" cy="3698875"/>
          </a:xfrm>
        </p:spPr>
        <p:txBody>
          <a:bodyPr/>
          <a:lstStyle/>
          <a:p>
            <a:pPr marL="461963" indent="-461963" eaLnBrk="1" hangingPunct="1">
              <a:spcBef>
                <a:spcPts val="0"/>
              </a:spcBef>
              <a:spcAft>
                <a:spcPts val="2400"/>
              </a:spcAft>
              <a:defRPr/>
            </a:pPr>
            <a:r>
              <a:rPr lang="en-US" altLang="en-US" b="1" dirty="0">
                <a:solidFill>
                  <a:srgbClr val="FFFFCC"/>
                </a:solidFill>
                <a:effectLst>
                  <a:outerShdw blurRad="38100" dist="38100" dir="2700000" algn="tl">
                    <a:srgbClr val="000000">
                      <a:alpha val="43137"/>
                    </a:srgbClr>
                  </a:outerShdw>
                </a:effectLst>
                <a:cs typeface="Calibri" panose="020F0502020204030204" pitchFamily="34" charset="0"/>
              </a:rPr>
              <a:t>Judgment of God (6-8) – 3 Historical Examples </a:t>
            </a:r>
          </a:p>
          <a:p>
            <a:pPr marL="914400" lvl="1" indent="-457200">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Fallen angels (4)</a:t>
            </a:r>
          </a:p>
          <a:p>
            <a:pPr marL="914400" lvl="1" indent="-457200">
              <a:spcBef>
                <a:spcPts val="0"/>
              </a:spcBef>
              <a:spcAft>
                <a:spcPts val="2400"/>
              </a:spcAft>
              <a:defRPr/>
            </a:pPr>
            <a:r>
              <a:rPr lang="en-US" altLang="en-US" dirty="0">
                <a:effectLst>
                  <a:outerShdw blurRad="38100" dist="38100" dir="2700000" algn="tl">
                    <a:srgbClr val="000000">
                      <a:alpha val="43137"/>
                    </a:srgbClr>
                  </a:outerShdw>
                </a:effectLst>
                <a:ea typeface="+mn-ea"/>
                <a:cs typeface="Calibri" panose="020F0502020204030204" pitchFamily="34" charset="0"/>
              </a:rPr>
              <a:t>Flood (5)</a:t>
            </a:r>
          </a:p>
          <a:p>
            <a:pPr marL="914400" lvl="1" indent="-457200">
              <a:spcBef>
                <a:spcPts val="0"/>
              </a:spcBef>
              <a:spcAft>
                <a:spcPts val="2400"/>
              </a:spcAft>
              <a:defRPr/>
            </a:pPr>
            <a:r>
              <a:rPr lang="en-US" altLang="en-US" dirty="0">
                <a:effectLst>
                  <a:outerShdw blurRad="38100" dist="38100" dir="2700000" algn="tl">
                    <a:srgbClr val="000000">
                      <a:alpha val="43137"/>
                    </a:srgbClr>
                  </a:outerShdw>
                </a:effectLst>
                <a:ea typeface="+mn-ea"/>
                <a:cs typeface="Calibri" panose="020F0502020204030204" pitchFamily="34" charset="0"/>
              </a:rPr>
              <a:t>Sodom &amp; Gomorrah (6-8)</a:t>
            </a:r>
          </a:p>
          <a:p>
            <a:pPr marL="514350" indent="-457200">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Conclusion (9)</a:t>
            </a:r>
            <a:endParaRPr lang="en-US" altLang="en-US" dirty="0">
              <a:effectLst>
                <a:outerShdw blurRad="38100" dist="38100" dir="2700000" algn="tl">
                  <a:srgbClr val="000000">
                    <a:alpha val="43137"/>
                  </a:srgbClr>
                </a:outerShdw>
              </a:effectLst>
              <a:ea typeface="+mn-ea"/>
              <a:cs typeface="Calibri" panose="020F0502020204030204" pitchFamily="34" charset="0"/>
            </a:endParaRPr>
          </a:p>
        </p:txBody>
      </p:sp>
      <p:pic>
        <p:nvPicPr>
          <p:cNvPr id="72708" name="Picture 1">
            <a:extLst>
              <a:ext uri="{FF2B5EF4-FFF2-40B4-BE49-F238E27FC236}">
                <a16:creationId xmlns:a16="http://schemas.microsoft.com/office/drawing/2014/main" id="{481FCD66-0449-42EA-871A-88DBD3AE4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590800"/>
            <a:ext cx="29813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0465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9C1E2A-F162-46D2-BA5B-1FB5DA17E20C}"/>
              </a:ext>
            </a:extLst>
          </p:cNvPr>
          <p:cNvPicPr>
            <a:picLocks noChangeAspect="1"/>
          </p:cNvPicPr>
          <p:nvPr/>
        </p:nvPicPr>
        <p:blipFill>
          <a:blip r:embed="rId2"/>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8768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2 Peter 2:4-5</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outerShdw blurRad="38100" dist="38100" dir="2700000" algn="tl">
                    <a:srgbClr val="000000">
                      <a:alpha val="43137"/>
                    </a:srgbClr>
                  </a:outerShdw>
                </a:effectLst>
              </a:rPr>
              <a:t>4 </a:t>
            </a:r>
            <a:r>
              <a:rPr lang="en-US" sz="3600" dirty="0">
                <a:effectLst>
                  <a:outerShdw blurRad="38100" dist="38100" dir="2700000" algn="tl">
                    <a:srgbClr val="000000">
                      <a:alpha val="43137"/>
                    </a:srgbClr>
                  </a:outerShdw>
                </a:effectLst>
              </a:rPr>
              <a:t>For if God did not spare angels when they sinned, but cast them into hell and committed them to pits of darkness, reserved for judgment; </a:t>
            </a:r>
            <a:r>
              <a:rPr lang="en-US" sz="3600" baseline="30000" dirty="0">
                <a:effectLst>
                  <a:outerShdw blurRad="38100" dist="38100" dir="2700000" algn="tl">
                    <a:srgbClr val="000000">
                      <a:alpha val="43137"/>
                    </a:srgbClr>
                  </a:outerShdw>
                </a:effectLst>
              </a:rPr>
              <a:t>5 </a:t>
            </a:r>
            <a:r>
              <a:rPr lang="en-US" sz="3600" dirty="0">
                <a:effectLst>
                  <a:outerShdw blurRad="38100" dist="38100" dir="2700000" algn="tl">
                    <a:srgbClr val="000000">
                      <a:alpha val="43137"/>
                    </a:srgbClr>
                  </a:outerShdw>
                </a:effectLst>
              </a:rPr>
              <a:t>and did not spare the ancient world, but preserved Noah, a preacher of righteousness, with seven others, when He brought a flood upon the world of the ungodly.”</a:t>
            </a:r>
          </a:p>
        </p:txBody>
      </p:sp>
    </p:spTree>
    <p:extLst>
      <p:ext uri="{BB962C8B-B14F-4D97-AF65-F5344CB8AC3E}">
        <p14:creationId xmlns:p14="http://schemas.microsoft.com/office/powerpoint/2010/main" val="216668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772875-B5BB-4042-BAEF-C990792B03F1}"/>
              </a:ext>
            </a:extLst>
          </p:cNvPr>
          <p:cNvPicPr>
            <a:picLocks noChangeAspect="1"/>
          </p:cNvPicPr>
          <p:nvPr/>
        </p:nvPicPr>
        <p:blipFill>
          <a:blip r:embed="rId2"/>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4864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Genesis 6:1-4</a:t>
            </a:r>
          </a:p>
          <a:p>
            <a:pPr marL="0" indent="0" algn="just">
              <a:spcBef>
                <a:spcPts val="0"/>
              </a:spcBef>
              <a:buNone/>
            </a:pPr>
            <a:r>
              <a:rPr lang="en-US" sz="2750" dirty="0">
                <a:effectLst>
                  <a:outerShdw blurRad="38100" dist="38100" dir="2700000" algn="tl">
                    <a:srgbClr val="000000">
                      <a:alpha val="43137"/>
                    </a:srgbClr>
                  </a:outerShdw>
                </a:effectLst>
              </a:rPr>
              <a:t>“</a:t>
            </a:r>
            <a:r>
              <a:rPr lang="en-US" sz="2750" baseline="30000" dirty="0">
                <a:effectLst/>
              </a:rPr>
              <a:t>1 </a:t>
            </a:r>
            <a:r>
              <a:rPr lang="en-US" sz="2750" dirty="0">
                <a:effectLst>
                  <a:outerShdw blurRad="38100" dist="38100" dir="2700000" algn="tl">
                    <a:srgbClr val="000000">
                      <a:alpha val="43137"/>
                    </a:srgbClr>
                  </a:outerShdw>
                </a:effectLst>
              </a:rPr>
              <a:t>Now it came about, when men began to multiply on the face of the land, and daughters were born to them</a:t>
            </a:r>
            <a:r>
              <a:rPr lang="en-US" sz="2750" dirty="0">
                <a:effectLst/>
              </a:rPr>
              <a:t>, </a:t>
            </a:r>
            <a:r>
              <a:rPr lang="en-US" sz="2750" baseline="30000" dirty="0">
                <a:effectLst/>
              </a:rPr>
              <a:t>2 </a:t>
            </a:r>
            <a:r>
              <a:rPr lang="en-US" sz="2750" dirty="0">
                <a:effectLst>
                  <a:outerShdw blurRad="38100" dist="38100" dir="2700000" algn="tl">
                    <a:srgbClr val="000000">
                      <a:alpha val="43137"/>
                    </a:srgbClr>
                  </a:outerShdw>
                </a:effectLst>
              </a:rPr>
              <a:t>that the </a:t>
            </a:r>
            <a:r>
              <a:rPr lang="en-US" sz="2750" b="1" u="sng" dirty="0">
                <a:solidFill>
                  <a:srgbClr val="FFFFCC"/>
                </a:solidFill>
                <a:effectLst>
                  <a:outerShdw blurRad="38100" dist="38100" dir="2700000" algn="tl">
                    <a:srgbClr val="000000">
                      <a:alpha val="43137"/>
                    </a:srgbClr>
                  </a:outerShdw>
                </a:effectLst>
              </a:rPr>
              <a:t>sons of God</a:t>
            </a:r>
            <a:r>
              <a:rPr lang="en-US" sz="2750" dirty="0">
                <a:effectLst>
                  <a:outerShdw blurRad="38100" dist="38100" dir="2700000" algn="tl">
                    <a:srgbClr val="000000">
                      <a:alpha val="43137"/>
                    </a:srgbClr>
                  </a:outerShdw>
                </a:effectLst>
              </a:rPr>
              <a:t> saw that the daughters of men were beautiful; and they took wives for themselves, whomever they chose. </a:t>
            </a:r>
            <a:r>
              <a:rPr lang="en-US" sz="2750" baseline="30000" dirty="0">
                <a:effectLst/>
              </a:rPr>
              <a:t>3</a:t>
            </a:r>
            <a:r>
              <a:rPr lang="en-US" sz="2750" dirty="0">
                <a:effectLst>
                  <a:outerShdw blurRad="38100" dist="38100" dir="2700000" algn="tl">
                    <a:srgbClr val="000000">
                      <a:alpha val="43137"/>
                    </a:srgbClr>
                  </a:outerShdw>
                </a:effectLst>
              </a:rPr>
              <a:t> Then the Lord said, ‘My Spirit shall not strive with man forever, because he also is flesh; nevertheless his days shall be one hundred and twenty years.’ </a:t>
            </a:r>
            <a:r>
              <a:rPr lang="en-US" sz="2750" baseline="30000" dirty="0">
                <a:effectLst/>
              </a:rPr>
              <a:t>4</a:t>
            </a:r>
            <a:r>
              <a:rPr lang="en-US" sz="2750" dirty="0">
                <a:effectLst>
                  <a:outerShdw blurRad="38100" dist="38100" dir="2700000" algn="tl">
                    <a:srgbClr val="000000">
                      <a:alpha val="43137"/>
                    </a:srgbClr>
                  </a:outerShdw>
                </a:effectLst>
              </a:rPr>
              <a:t> The </a:t>
            </a:r>
            <a:r>
              <a:rPr lang="en-US" sz="2750" b="1" u="sng" dirty="0">
                <a:solidFill>
                  <a:srgbClr val="FFFFCC"/>
                </a:solidFill>
                <a:effectLst>
                  <a:outerShdw blurRad="38100" dist="38100" dir="2700000" algn="tl">
                    <a:srgbClr val="000000">
                      <a:alpha val="43137"/>
                    </a:srgbClr>
                  </a:outerShdw>
                </a:effectLst>
              </a:rPr>
              <a:t>Nephilim</a:t>
            </a:r>
            <a:r>
              <a:rPr lang="en-US" sz="2750" dirty="0">
                <a:effectLst>
                  <a:outerShdw blurRad="38100" dist="38100" dir="2700000" algn="tl">
                    <a:srgbClr val="000000">
                      <a:alpha val="43137"/>
                    </a:srgbClr>
                  </a:outerShdw>
                </a:effectLst>
              </a:rPr>
              <a:t> were on the earth in those days, and also afterward, when the </a:t>
            </a:r>
            <a:r>
              <a:rPr lang="en-US" sz="2750" b="1" u="sng" dirty="0">
                <a:solidFill>
                  <a:srgbClr val="FFFFCC"/>
                </a:solidFill>
                <a:effectLst>
                  <a:outerShdw blurRad="38100" dist="38100" dir="2700000" algn="tl">
                    <a:srgbClr val="000000">
                      <a:alpha val="43137"/>
                    </a:srgbClr>
                  </a:outerShdw>
                </a:effectLst>
              </a:rPr>
              <a:t>sons of God </a:t>
            </a:r>
            <a:r>
              <a:rPr lang="en-US" sz="2750" dirty="0">
                <a:effectLst>
                  <a:outerShdw blurRad="38100" dist="38100" dir="2700000" algn="tl">
                    <a:srgbClr val="000000">
                      <a:alpha val="43137"/>
                    </a:srgbClr>
                  </a:outerShdw>
                </a:effectLst>
              </a:rPr>
              <a:t>came in to the daughters of men, and they bore children to them. Those were the mighty men who were of old, men of renown</a:t>
            </a:r>
            <a:r>
              <a:rPr lang="en-US" sz="275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716119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53192C-824F-4A0D-969C-65D84414328F}"/>
              </a:ext>
            </a:extLst>
          </p:cNvPr>
          <p:cNvPicPr>
            <a:picLocks noChangeAspect="1"/>
          </p:cNvPicPr>
          <p:nvPr/>
        </p:nvPicPr>
        <p:blipFill>
          <a:blip r:embed="rId2"/>
          <a:stretch>
            <a:fillRect/>
          </a:stretch>
        </p:blipFill>
        <p:spPr>
          <a:xfrm>
            <a:off x="152017" y="130778"/>
            <a:ext cx="8839966" cy="6596444"/>
          </a:xfrm>
          <a:prstGeom prst="rect">
            <a:avLst/>
          </a:prstGeom>
        </p:spPr>
      </p:pic>
    </p:spTree>
    <p:extLst>
      <p:ext uri="{BB962C8B-B14F-4D97-AF65-F5344CB8AC3E}">
        <p14:creationId xmlns:p14="http://schemas.microsoft.com/office/powerpoint/2010/main" val="13117119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2490B23-B21A-45FB-A5CD-A5F2CC3448D8}"/>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INTRODUCTORY MATTERS</a:t>
            </a:r>
          </a:p>
        </p:txBody>
      </p:sp>
      <p:sp>
        <p:nvSpPr>
          <p:cNvPr id="3075" name="Rectangle 3">
            <a:extLst>
              <a:ext uri="{FF2B5EF4-FFF2-40B4-BE49-F238E27FC236}">
                <a16:creationId xmlns:a16="http://schemas.microsoft.com/office/drawing/2014/main" id="{0934D181-665E-4915-95FB-A539E192D79F}"/>
              </a:ext>
            </a:extLst>
          </p:cNvPr>
          <p:cNvSpPr>
            <a:spLocks noGrp="1" noChangeArrowheads="1"/>
          </p:cNvSpPr>
          <p:nvPr>
            <p:ph sz="half" idx="1"/>
          </p:nvPr>
        </p:nvSpPr>
        <p:spPr>
          <a:xfrm>
            <a:off x="265440" y="1143000"/>
            <a:ext cx="7583160" cy="5334000"/>
          </a:xfrm>
        </p:spPr>
        <p:txBody>
          <a:bodyPr/>
          <a:lstStyle/>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Authorship: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Peter</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Biography: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Gospels &amp; Acts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Date: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A.D. 64</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Recipients: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Regenerated, Asia Minor, Hebrews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Place of writing: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Babylon</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Occasion for writing: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Incipient Gnosticism</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Purpose: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Insulation from false teaching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Structure: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3 parts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Message: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Protection from false teachers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Unique characteristics: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Knowledge</a:t>
            </a:r>
          </a:p>
        </p:txBody>
      </p:sp>
      <p:pic>
        <p:nvPicPr>
          <p:cNvPr id="6148" name="Content Placeholder 6" descr="peter.jpg">
            <a:extLst>
              <a:ext uri="{FF2B5EF4-FFF2-40B4-BE49-F238E27FC236}">
                <a16:creationId xmlns:a16="http://schemas.microsoft.com/office/drawing/2014/main" id="{28A8FFEF-E4EE-40DE-A567-4179D8AEAFF0}"/>
              </a:ext>
            </a:extLst>
          </p:cNvPr>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8037839" y="1936750"/>
            <a:ext cx="837845" cy="2984500"/>
          </a:xfrm>
        </p:spPr>
      </p:pic>
    </p:spTree>
    <p:extLst>
      <p:ext uri="{BB962C8B-B14F-4D97-AF65-F5344CB8AC3E}">
        <p14:creationId xmlns:p14="http://schemas.microsoft.com/office/powerpoint/2010/main" val="2802474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9C1E2A-F162-46D2-BA5B-1FB5DA17E20C}"/>
              </a:ext>
            </a:extLst>
          </p:cNvPr>
          <p:cNvPicPr>
            <a:picLocks noChangeAspect="1"/>
          </p:cNvPicPr>
          <p:nvPr/>
        </p:nvPicPr>
        <p:blipFill>
          <a:blip r:embed="rId2"/>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8194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1 Peter 3:19-20</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outerShdw blurRad="38100" dist="38100" dir="2700000" algn="tl">
                    <a:srgbClr val="000000">
                      <a:alpha val="43137"/>
                    </a:srgbClr>
                  </a:outerShdw>
                </a:effectLst>
              </a:rPr>
              <a:t>19 </a:t>
            </a:r>
            <a:r>
              <a:rPr lang="en-US" sz="3600" dirty="0">
                <a:effectLst>
                  <a:outerShdw blurRad="38100" dist="38100" dir="2700000" algn="tl">
                    <a:srgbClr val="000000">
                      <a:alpha val="43137"/>
                    </a:srgbClr>
                  </a:outerShdw>
                </a:effectLst>
              </a:rPr>
              <a:t>in which also He went and made proclamation</a:t>
            </a:r>
            <a:r>
              <a:rPr lang="en-US" sz="3600" dirty="0">
                <a:solidFill>
                  <a:srgbClr val="FFFFCC"/>
                </a:solidFill>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the spirits </a:t>
            </a:r>
            <a:r>
              <a:rPr lang="en-US" sz="3600" i="1" dirty="0">
                <a:effectLst>
                  <a:outerShdw blurRad="38100" dist="38100" dir="2700000" algn="tl">
                    <a:srgbClr val="000000">
                      <a:alpha val="43137"/>
                    </a:srgbClr>
                  </a:outerShdw>
                </a:effectLst>
              </a:rPr>
              <a:t>now</a:t>
            </a:r>
            <a:r>
              <a:rPr lang="en-US" sz="3600" dirty="0">
                <a:effectLst>
                  <a:outerShdw blurRad="38100" dist="38100" dir="2700000" algn="tl">
                    <a:srgbClr val="000000">
                      <a:alpha val="43137"/>
                    </a:srgbClr>
                  </a:outerShdw>
                </a:effectLst>
              </a:rPr>
              <a:t> in prison, </a:t>
            </a:r>
            <a:r>
              <a:rPr lang="en-US" sz="3600" baseline="30000" dirty="0">
                <a:effectLst>
                  <a:outerShdw blurRad="38100" dist="38100" dir="2700000" algn="tl">
                    <a:srgbClr val="000000">
                      <a:alpha val="43137"/>
                    </a:srgbClr>
                  </a:outerShdw>
                </a:effectLst>
              </a:rPr>
              <a:t>20 </a:t>
            </a:r>
            <a:r>
              <a:rPr lang="en-US" sz="3600" dirty="0">
                <a:effectLst>
                  <a:outerShdw blurRad="38100" dist="38100" dir="2700000" algn="tl">
                    <a:srgbClr val="000000">
                      <a:alpha val="43137"/>
                    </a:srgbClr>
                  </a:outerShdw>
                </a:effectLst>
              </a:rPr>
              <a:t>who once were disobedient, when the patience of God kept waiting in the days of Noah, during the construction of the ark, in which a few, that is, eight persons, were brought safely through </a:t>
            </a:r>
            <a:r>
              <a:rPr lang="en-US" sz="3600" i="1" dirty="0">
                <a:effectLst>
                  <a:outerShdw blurRad="38100" dist="38100" dir="2700000" algn="tl">
                    <a:srgbClr val="000000">
                      <a:alpha val="43137"/>
                    </a:srgbClr>
                  </a:outerShdw>
                </a:effectLst>
              </a:rPr>
              <a:t>the</a:t>
            </a:r>
            <a:r>
              <a:rPr lang="en-US" sz="3600" dirty="0">
                <a:effectLst>
                  <a:outerShdw blurRad="38100" dist="38100" dir="2700000" algn="tl">
                    <a:srgbClr val="000000">
                      <a:alpha val="43137"/>
                    </a:srgbClr>
                  </a:outerShdw>
                </a:effectLst>
              </a:rPr>
              <a:t> water.”</a:t>
            </a:r>
          </a:p>
        </p:txBody>
      </p:sp>
    </p:spTree>
    <p:extLst>
      <p:ext uri="{BB962C8B-B14F-4D97-AF65-F5344CB8AC3E}">
        <p14:creationId xmlns:p14="http://schemas.microsoft.com/office/powerpoint/2010/main" val="2975143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9C1E2A-F162-46D2-BA5B-1FB5DA17E20C}"/>
              </a:ext>
            </a:extLst>
          </p:cNvPr>
          <p:cNvPicPr>
            <a:picLocks noChangeAspect="1"/>
          </p:cNvPicPr>
          <p:nvPr/>
        </p:nvPicPr>
        <p:blipFill>
          <a:blip r:embed="rId2"/>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876800"/>
          </a:xfrm>
        </p:spPr>
        <p:txBody>
          <a:bodyPr/>
          <a:lstStyle/>
          <a:p>
            <a:pPr marL="0" indent="0" algn="ctr" defTabSz="685800">
              <a:spcBef>
                <a:spcPct val="0"/>
              </a:spcBef>
              <a:spcAft>
                <a:spcPts val="1200"/>
              </a:spcAft>
              <a:buNone/>
              <a:defRPr/>
            </a:pPr>
            <a:r>
              <a:rPr lang="en-US" sz="4000" kern="1200" dirty="0">
                <a:solidFill>
                  <a:schemeClr val="tx2"/>
                </a:solidFill>
                <a:ea typeface="+mj-ea"/>
              </a:rPr>
              <a:t>Jude 6-7</a:t>
            </a:r>
          </a:p>
          <a:p>
            <a:pPr marL="0" lvl="0" indent="0" algn="just">
              <a:spcBef>
                <a:spcPts val="0"/>
              </a:spcBef>
              <a:buClr>
                <a:srgbClr val="00FFFF"/>
              </a:buClr>
              <a:buNone/>
            </a:pPr>
            <a:r>
              <a:rPr lang="en-US" sz="3400" dirty="0">
                <a:solidFill>
                  <a:srgbClr val="FFFFFF"/>
                </a:solidFill>
                <a:effectLst>
                  <a:outerShdw blurRad="38100" dist="38100" dir="2700000" algn="tl">
                    <a:srgbClr val="000000">
                      <a:alpha val="43137"/>
                    </a:srgbClr>
                  </a:outerShdw>
                </a:effectLst>
              </a:rPr>
              <a:t>“</a:t>
            </a:r>
            <a:r>
              <a:rPr lang="en-US" sz="3400" baseline="30000" dirty="0">
                <a:solidFill>
                  <a:srgbClr val="FFFFFF"/>
                </a:solidFill>
                <a:effectLst>
                  <a:outerShdw blurRad="38100" dist="38100" dir="2700000" algn="tl">
                    <a:srgbClr val="000000">
                      <a:alpha val="43137"/>
                    </a:srgbClr>
                  </a:outerShdw>
                </a:effectLst>
              </a:rPr>
              <a:t>6 </a:t>
            </a:r>
            <a:r>
              <a:rPr lang="en-US" sz="3400" dirty="0">
                <a:solidFill>
                  <a:srgbClr val="FFFFFF"/>
                </a:solidFill>
                <a:effectLst>
                  <a:outerShdw blurRad="38100" dist="38100" dir="2700000" algn="tl">
                    <a:srgbClr val="000000">
                      <a:alpha val="43137"/>
                    </a:srgbClr>
                  </a:outerShdw>
                </a:effectLst>
              </a:rPr>
              <a:t>And angels who did not keep their own domain, but abandoned their proper abode, He has kept in eternal bonds under darkness for the judgment of the great day, </a:t>
            </a:r>
            <a:r>
              <a:rPr lang="en-US" sz="3400" baseline="30000" dirty="0">
                <a:solidFill>
                  <a:srgbClr val="FFFFFF"/>
                </a:solidFill>
                <a:effectLst>
                  <a:outerShdw blurRad="38100" dist="38100" dir="2700000" algn="tl">
                    <a:srgbClr val="000000">
                      <a:alpha val="43137"/>
                    </a:srgbClr>
                  </a:outerShdw>
                </a:effectLst>
              </a:rPr>
              <a:t>7 </a:t>
            </a:r>
            <a:r>
              <a:rPr lang="en-US" sz="3400" dirty="0">
                <a:solidFill>
                  <a:srgbClr val="FFFFFF"/>
                </a:solidFill>
                <a:effectLst>
                  <a:outerShdw blurRad="38100" dist="38100" dir="2700000" algn="tl">
                    <a:srgbClr val="000000">
                      <a:alpha val="43137"/>
                    </a:srgbClr>
                  </a:outerShdw>
                </a:effectLst>
              </a:rPr>
              <a:t>just as Sodom and Gomorrah and the cities around them, since they in the same way as these indulged in gross immorality and went after strange flesh, are exhibited as an example in undergoing the punishment of eternal fire.”</a:t>
            </a:r>
          </a:p>
        </p:txBody>
      </p:sp>
    </p:spTree>
    <p:extLst>
      <p:ext uri="{BB962C8B-B14F-4D97-AF65-F5344CB8AC3E}">
        <p14:creationId xmlns:p14="http://schemas.microsoft.com/office/powerpoint/2010/main" val="3764615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48A39758-2930-4519-8466-53999180BA5C}"/>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DOOM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V.4-9</a:t>
            </a:r>
          </a:p>
        </p:txBody>
      </p:sp>
      <p:sp>
        <p:nvSpPr>
          <p:cNvPr id="2053" name="Rectangle 5">
            <a:extLst>
              <a:ext uri="{FF2B5EF4-FFF2-40B4-BE49-F238E27FC236}">
                <a16:creationId xmlns:a16="http://schemas.microsoft.com/office/drawing/2014/main" id="{7D63C0C4-BF61-4BE6-A011-90A5C95D38DA}"/>
              </a:ext>
            </a:extLst>
          </p:cNvPr>
          <p:cNvSpPr>
            <a:spLocks noGrp="1" noChangeArrowheads="1"/>
          </p:cNvSpPr>
          <p:nvPr>
            <p:ph type="body" sz="half" idx="4294967295"/>
          </p:nvPr>
        </p:nvSpPr>
        <p:spPr>
          <a:xfrm>
            <a:off x="476250" y="1600200"/>
            <a:ext cx="8667750" cy="3698875"/>
          </a:xfrm>
        </p:spPr>
        <p:txBody>
          <a:bodyPr/>
          <a:lstStyle/>
          <a:p>
            <a:pPr marL="461963" indent="-461963" eaLnBrk="1" hangingPunct="1">
              <a:spcBef>
                <a:spcPts val="0"/>
              </a:spcBef>
              <a:spcAft>
                <a:spcPts val="2400"/>
              </a:spcAft>
              <a:defRPr/>
            </a:pPr>
            <a:r>
              <a:rPr lang="en-US" altLang="en-US" b="1" dirty="0">
                <a:solidFill>
                  <a:srgbClr val="FFFFCC"/>
                </a:solidFill>
                <a:effectLst>
                  <a:outerShdw blurRad="38100" dist="38100" dir="2700000" algn="tl">
                    <a:srgbClr val="000000">
                      <a:alpha val="43137"/>
                    </a:srgbClr>
                  </a:outerShdw>
                </a:effectLst>
                <a:cs typeface="Calibri" panose="020F0502020204030204" pitchFamily="34" charset="0"/>
              </a:rPr>
              <a:t>Judgment of God (6-8) – 3 Historical Examples </a:t>
            </a:r>
          </a:p>
          <a:p>
            <a:pPr marL="914400" lvl="1" indent="-457200">
              <a:spcBef>
                <a:spcPts val="0"/>
              </a:spcBef>
              <a:spcAft>
                <a:spcPts val="2400"/>
              </a:spcAft>
              <a:defRPr/>
            </a:pPr>
            <a:r>
              <a:rPr lang="en-US" altLang="en-US" dirty="0">
                <a:effectLst>
                  <a:outerShdw blurRad="38100" dist="38100" dir="2700000" algn="tl">
                    <a:srgbClr val="000000">
                      <a:alpha val="43137"/>
                    </a:srgbClr>
                  </a:outerShdw>
                </a:effectLst>
                <a:ea typeface="+mn-ea"/>
                <a:cs typeface="Calibri" panose="020F0502020204030204" pitchFamily="34" charset="0"/>
              </a:rPr>
              <a:t>Fallen angels (4)</a:t>
            </a:r>
          </a:p>
          <a:p>
            <a:pPr marL="914400" lvl="1" indent="-457200">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Flood (5)</a:t>
            </a:r>
          </a:p>
          <a:p>
            <a:pPr marL="914400" lvl="1" indent="-457200">
              <a:spcBef>
                <a:spcPts val="0"/>
              </a:spcBef>
              <a:spcAft>
                <a:spcPts val="2400"/>
              </a:spcAft>
              <a:defRPr/>
            </a:pPr>
            <a:r>
              <a:rPr lang="en-US" altLang="en-US" dirty="0">
                <a:effectLst>
                  <a:outerShdw blurRad="38100" dist="38100" dir="2700000" algn="tl">
                    <a:srgbClr val="000000">
                      <a:alpha val="43137"/>
                    </a:srgbClr>
                  </a:outerShdw>
                </a:effectLst>
                <a:ea typeface="+mn-ea"/>
                <a:cs typeface="Calibri" panose="020F0502020204030204" pitchFamily="34" charset="0"/>
              </a:rPr>
              <a:t>Sodom &amp; Gomorrah (6-8)</a:t>
            </a:r>
          </a:p>
          <a:p>
            <a:pPr marL="514350" indent="-457200">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Conclusion (9)</a:t>
            </a:r>
            <a:endParaRPr lang="en-US" altLang="en-US" dirty="0">
              <a:effectLst>
                <a:outerShdw blurRad="38100" dist="38100" dir="2700000" algn="tl">
                  <a:srgbClr val="000000">
                    <a:alpha val="43137"/>
                  </a:srgbClr>
                </a:outerShdw>
              </a:effectLst>
              <a:ea typeface="+mn-ea"/>
              <a:cs typeface="Calibri" panose="020F0502020204030204" pitchFamily="34" charset="0"/>
            </a:endParaRPr>
          </a:p>
        </p:txBody>
      </p:sp>
      <p:pic>
        <p:nvPicPr>
          <p:cNvPr id="72708" name="Picture 1">
            <a:extLst>
              <a:ext uri="{FF2B5EF4-FFF2-40B4-BE49-F238E27FC236}">
                <a16:creationId xmlns:a16="http://schemas.microsoft.com/office/drawing/2014/main" id="{481FCD66-0449-42EA-871A-88DBD3AE4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590800"/>
            <a:ext cx="29813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4822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9C1E2A-F162-46D2-BA5B-1FB5DA17E20C}"/>
              </a:ext>
            </a:extLst>
          </p:cNvPr>
          <p:cNvPicPr>
            <a:picLocks noChangeAspect="1"/>
          </p:cNvPicPr>
          <p:nvPr/>
        </p:nvPicPr>
        <p:blipFill>
          <a:blip r:embed="rId2"/>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876800"/>
          </a:xfrm>
        </p:spPr>
        <p:txBody>
          <a:bodyPr/>
          <a:lstStyle/>
          <a:p>
            <a:pPr marL="0" indent="0" algn="ctr" defTabSz="685800">
              <a:spcBef>
                <a:spcPct val="0"/>
              </a:spcBef>
              <a:spcAft>
                <a:spcPts val="1200"/>
              </a:spcAft>
              <a:buNone/>
              <a:defRPr/>
            </a:pPr>
            <a:r>
              <a:rPr lang="en-US" sz="4000" kern="1200" dirty="0">
                <a:solidFill>
                  <a:schemeClr val="tx2"/>
                </a:solidFill>
                <a:ea typeface="+mj-ea"/>
              </a:rPr>
              <a:t>2 Peter 2:4-5</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outerShdw blurRad="38100" dist="38100" dir="2700000" algn="tl">
                    <a:srgbClr val="000000">
                      <a:alpha val="43137"/>
                    </a:srgbClr>
                  </a:outerShdw>
                </a:effectLst>
              </a:rPr>
              <a:t>4 </a:t>
            </a:r>
            <a:r>
              <a:rPr lang="en-US" sz="3600" dirty="0">
                <a:effectLst>
                  <a:outerShdw blurRad="38100" dist="38100" dir="2700000" algn="tl">
                    <a:srgbClr val="000000">
                      <a:alpha val="43137"/>
                    </a:srgbClr>
                  </a:outerShdw>
                </a:effectLst>
              </a:rPr>
              <a:t>For if God did not spare angels when they sinned, but cast them into hell and committed them to pits of darkness, reserved for judgment; </a:t>
            </a:r>
            <a:r>
              <a:rPr lang="en-US" sz="3600" baseline="30000" dirty="0">
                <a:effectLst>
                  <a:outerShdw blurRad="38100" dist="38100" dir="2700000" algn="tl">
                    <a:srgbClr val="000000">
                      <a:alpha val="43137"/>
                    </a:srgbClr>
                  </a:outerShdw>
                </a:effectLst>
              </a:rPr>
              <a:t>5 </a:t>
            </a:r>
            <a:r>
              <a:rPr lang="en-US" sz="3600" dirty="0">
                <a:effectLst>
                  <a:outerShdw blurRad="38100" dist="38100" dir="2700000" algn="tl">
                    <a:srgbClr val="000000">
                      <a:alpha val="43137"/>
                    </a:srgbClr>
                  </a:outerShdw>
                </a:effectLst>
              </a:rPr>
              <a:t>and did not spare the ancient world, but preserved Noah, a preacher of righteousness, with seven others, when He brought a flood upon the world of the ungodly.”</a:t>
            </a:r>
          </a:p>
        </p:txBody>
      </p:sp>
    </p:spTree>
    <p:extLst>
      <p:ext uri="{BB962C8B-B14F-4D97-AF65-F5344CB8AC3E}">
        <p14:creationId xmlns:p14="http://schemas.microsoft.com/office/powerpoint/2010/main" val="4212950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9C1E2A-F162-46D2-BA5B-1FB5DA17E20C}"/>
              </a:ext>
            </a:extLst>
          </p:cNvPr>
          <p:cNvPicPr>
            <a:picLocks noChangeAspect="1"/>
          </p:cNvPicPr>
          <p:nvPr/>
        </p:nvPicPr>
        <p:blipFill>
          <a:blip r:embed="rId2"/>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819400"/>
          </a:xfrm>
        </p:spPr>
        <p:txBody>
          <a:bodyPr/>
          <a:lstStyle/>
          <a:p>
            <a:pPr marL="0" indent="0" algn="ctr" defTabSz="685800">
              <a:spcBef>
                <a:spcPct val="0"/>
              </a:spcBef>
              <a:spcAft>
                <a:spcPts val="1200"/>
              </a:spcAft>
              <a:buNone/>
              <a:defRPr/>
            </a:pPr>
            <a:r>
              <a:rPr lang="en-US" sz="4000" kern="1200" dirty="0">
                <a:solidFill>
                  <a:schemeClr val="tx2"/>
                </a:solidFill>
                <a:ea typeface="+mj-ea"/>
              </a:rPr>
              <a:t>1 Peter 3:19-20</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outerShdw blurRad="38100" dist="38100" dir="2700000" algn="tl">
                    <a:srgbClr val="000000">
                      <a:alpha val="43137"/>
                    </a:srgbClr>
                  </a:outerShdw>
                </a:effectLst>
              </a:rPr>
              <a:t>19 </a:t>
            </a:r>
            <a:r>
              <a:rPr lang="en-US" sz="3600" dirty="0">
                <a:effectLst>
                  <a:outerShdw blurRad="38100" dist="38100" dir="2700000" algn="tl">
                    <a:srgbClr val="000000">
                      <a:alpha val="43137"/>
                    </a:srgbClr>
                  </a:outerShdw>
                </a:effectLst>
              </a:rPr>
              <a:t>in which also He went and made proclamation</a:t>
            </a:r>
            <a:r>
              <a:rPr lang="en-US" sz="3600" dirty="0">
                <a:solidFill>
                  <a:srgbClr val="FFFFCC"/>
                </a:solidFill>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the spirits </a:t>
            </a:r>
            <a:r>
              <a:rPr lang="en-US" sz="3600" i="1" dirty="0">
                <a:effectLst>
                  <a:outerShdw blurRad="38100" dist="38100" dir="2700000" algn="tl">
                    <a:srgbClr val="000000">
                      <a:alpha val="43137"/>
                    </a:srgbClr>
                  </a:outerShdw>
                </a:effectLst>
              </a:rPr>
              <a:t>now</a:t>
            </a:r>
            <a:r>
              <a:rPr lang="en-US" sz="3600" dirty="0">
                <a:effectLst>
                  <a:outerShdw blurRad="38100" dist="38100" dir="2700000" algn="tl">
                    <a:srgbClr val="000000">
                      <a:alpha val="43137"/>
                    </a:srgbClr>
                  </a:outerShdw>
                </a:effectLst>
              </a:rPr>
              <a:t> in prison, </a:t>
            </a:r>
            <a:r>
              <a:rPr lang="en-US" sz="3600" baseline="30000" dirty="0">
                <a:effectLst>
                  <a:outerShdw blurRad="38100" dist="38100" dir="2700000" algn="tl">
                    <a:srgbClr val="000000">
                      <a:alpha val="43137"/>
                    </a:srgbClr>
                  </a:outerShdw>
                </a:effectLst>
              </a:rPr>
              <a:t>20 </a:t>
            </a:r>
            <a:r>
              <a:rPr lang="en-US" sz="3600" dirty="0">
                <a:effectLst>
                  <a:outerShdw blurRad="38100" dist="38100" dir="2700000" algn="tl">
                    <a:srgbClr val="000000">
                      <a:alpha val="43137"/>
                    </a:srgbClr>
                  </a:outerShdw>
                </a:effectLst>
              </a:rPr>
              <a:t>who once were disobedient, when the patience of God kept waiting in the days of Noah, during the construction of the ark, in which a few, that is, eight persons, were brought safely through </a:t>
            </a:r>
            <a:r>
              <a:rPr lang="en-US" sz="3600" i="1" dirty="0">
                <a:effectLst>
                  <a:outerShdw blurRad="38100" dist="38100" dir="2700000" algn="tl">
                    <a:srgbClr val="000000">
                      <a:alpha val="43137"/>
                    </a:srgbClr>
                  </a:outerShdw>
                </a:effectLst>
              </a:rPr>
              <a:t>the</a:t>
            </a:r>
            <a:r>
              <a:rPr lang="en-US" sz="3600" dirty="0">
                <a:effectLst>
                  <a:outerShdw blurRad="38100" dist="38100" dir="2700000" algn="tl">
                    <a:srgbClr val="000000">
                      <a:alpha val="43137"/>
                    </a:srgbClr>
                  </a:outerShdw>
                </a:effectLst>
              </a:rPr>
              <a:t> water.”</a:t>
            </a:r>
          </a:p>
        </p:txBody>
      </p:sp>
    </p:spTree>
    <p:extLst>
      <p:ext uri="{BB962C8B-B14F-4D97-AF65-F5344CB8AC3E}">
        <p14:creationId xmlns:p14="http://schemas.microsoft.com/office/powerpoint/2010/main" val="2683319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48A39758-2930-4519-8466-53999180BA5C}"/>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DOOM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V.4-9</a:t>
            </a:r>
          </a:p>
        </p:txBody>
      </p:sp>
      <p:sp>
        <p:nvSpPr>
          <p:cNvPr id="2053" name="Rectangle 5">
            <a:extLst>
              <a:ext uri="{FF2B5EF4-FFF2-40B4-BE49-F238E27FC236}">
                <a16:creationId xmlns:a16="http://schemas.microsoft.com/office/drawing/2014/main" id="{7D63C0C4-BF61-4BE6-A011-90A5C95D38DA}"/>
              </a:ext>
            </a:extLst>
          </p:cNvPr>
          <p:cNvSpPr>
            <a:spLocks noGrp="1" noChangeArrowheads="1"/>
          </p:cNvSpPr>
          <p:nvPr>
            <p:ph type="body" sz="half" idx="4294967295"/>
          </p:nvPr>
        </p:nvSpPr>
        <p:spPr>
          <a:xfrm>
            <a:off x="476250" y="1600200"/>
            <a:ext cx="8667750" cy="3698875"/>
          </a:xfrm>
        </p:spPr>
        <p:txBody>
          <a:bodyPr/>
          <a:lstStyle/>
          <a:p>
            <a:pPr marL="461963" indent="-461963" eaLnBrk="1" hangingPunct="1">
              <a:spcBef>
                <a:spcPts val="0"/>
              </a:spcBef>
              <a:spcAft>
                <a:spcPts val="2400"/>
              </a:spcAft>
              <a:defRPr/>
            </a:pPr>
            <a:r>
              <a:rPr lang="en-US" altLang="en-US" b="1" dirty="0">
                <a:solidFill>
                  <a:srgbClr val="FFFFCC"/>
                </a:solidFill>
                <a:effectLst>
                  <a:outerShdw blurRad="38100" dist="38100" dir="2700000" algn="tl">
                    <a:srgbClr val="000000">
                      <a:alpha val="43137"/>
                    </a:srgbClr>
                  </a:outerShdw>
                </a:effectLst>
                <a:cs typeface="Calibri" panose="020F0502020204030204" pitchFamily="34" charset="0"/>
              </a:rPr>
              <a:t>Judgment of God (6-8) – 3 Historical Examples </a:t>
            </a:r>
          </a:p>
          <a:p>
            <a:pPr marL="914400" lvl="1" indent="-457200">
              <a:spcBef>
                <a:spcPts val="0"/>
              </a:spcBef>
              <a:spcAft>
                <a:spcPts val="2400"/>
              </a:spcAft>
              <a:defRPr/>
            </a:pPr>
            <a:r>
              <a:rPr lang="en-US" altLang="en-US" dirty="0">
                <a:effectLst>
                  <a:outerShdw blurRad="38100" dist="38100" dir="2700000" algn="tl">
                    <a:srgbClr val="000000">
                      <a:alpha val="43137"/>
                    </a:srgbClr>
                  </a:outerShdw>
                </a:effectLst>
                <a:ea typeface="+mn-ea"/>
                <a:cs typeface="Calibri" panose="020F0502020204030204" pitchFamily="34" charset="0"/>
              </a:rPr>
              <a:t>Fallen angels (4)</a:t>
            </a:r>
          </a:p>
          <a:p>
            <a:pPr marL="914400" lvl="1" indent="-457200">
              <a:spcBef>
                <a:spcPts val="0"/>
              </a:spcBef>
              <a:spcAft>
                <a:spcPts val="2400"/>
              </a:spcAft>
              <a:defRPr/>
            </a:pPr>
            <a:r>
              <a:rPr lang="en-US" altLang="en-US" dirty="0">
                <a:effectLst>
                  <a:outerShdw blurRad="38100" dist="38100" dir="2700000" algn="tl">
                    <a:srgbClr val="000000">
                      <a:alpha val="43137"/>
                    </a:srgbClr>
                  </a:outerShdw>
                </a:effectLst>
                <a:ea typeface="+mn-ea"/>
                <a:cs typeface="Calibri" panose="020F0502020204030204" pitchFamily="34" charset="0"/>
              </a:rPr>
              <a:t>Flood (5)</a:t>
            </a:r>
          </a:p>
          <a:p>
            <a:pPr marL="914400" lvl="1" indent="-457200">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Sodom &amp; Gomorrah (6-8)</a:t>
            </a:r>
          </a:p>
          <a:p>
            <a:pPr marL="514350" indent="-457200">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Conclusion (9)</a:t>
            </a:r>
            <a:endParaRPr lang="en-US" altLang="en-US" dirty="0">
              <a:effectLst>
                <a:outerShdw blurRad="38100" dist="38100" dir="2700000" algn="tl">
                  <a:srgbClr val="000000">
                    <a:alpha val="43137"/>
                  </a:srgbClr>
                </a:outerShdw>
              </a:effectLst>
              <a:ea typeface="+mn-ea"/>
              <a:cs typeface="Calibri" panose="020F0502020204030204" pitchFamily="34" charset="0"/>
            </a:endParaRPr>
          </a:p>
        </p:txBody>
      </p:sp>
      <p:pic>
        <p:nvPicPr>
          <p:cNvPr id="72708" name="Picture 1">
            <a:extLst>
              <a:ext uri="{FF2B5EF4-FFF2-40B4-BE49-F238E27FC236}">
                <a16:creationId xmlns:a16="http://schemas.microsoft.com/office/drawing/2014/main" id="{481FCD66-0449-42EA-871A-88DBD3AE4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590800"/>
            <a:ext cx="29813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6917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258102-820B-4AE0-B6C6-3B0531C864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39157"/>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3:15</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n-US" sz="3600" dirty="0">
                <a:effectLst>
                  <a:outerShdw blurRad="38100" dist="38100" dir="2700000" algn="tl">
                    <a:srgbClr val="000000">
                      <a:alpha val="43137"/>
                    </a:srgbClr>
                  </a:outerShdw>
                </a:effectLst>
                <a:latin typeface="Calibri" panose="020F0502020204030204" pitchFamily="34" charset="0"/>
              </a:rPr>
              <a:t>If any man’s work is burned up, he will suffer loss; but he himself will be saved, yet so as through fire.”</a:t>
            </a:r>
          </a:p>
        </p:txBody>
      </p:sp>
      <p:pic>
        <p:nvPicPr>
          <p:cNvPr id="4" name="Picture 3">
            <a:extLst>
              <a:ext uri="{FF2B5EF4-FFF2-40B4-BE49-F238E27FC236}">
                <a16:creationId xmlns:a16="http://schemas.microsoft.com/office/drawing/2014/main" id="{4AD8C88E-3F45-4661-815D-165E3C29CE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95600" y="2865120"/>
            <a:ext cx="3352800" cy="2011680"/>
          </a:xfrm>
          <a:prstGeom prst="rect">
            <a:avLst/>
          </a:prstGeom>
        </p:spPr>
      </p:pic>
    </p:spTree>
    <p:extLst>
      <p:ext uri="{BB962C8B-B14F-4D97-AF65-F5344CB8AC3E}">
        <p14:creationId xmlns:p14="http://schemas.microsoft.com/office/powerpoint/2010/main" val="339065612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1 Corinthians 3:1-3 (NKJV)</a:t>
            </a:r>
          </a:p>
          <a:p>
            <a:pPr marL="0" indent="0" algn="just">
              <a:spcBef>
                <a:spcPts val="0"/>
              </a:spcBef>
              <a:buNone/>
            </a:pPr>
            <a:r>
              <a:rPr lang="en-US" sz="3400" baseline="30000" dirty="0">
                <a:latin typeface="Calibri" panose="020F0502020204030204" pitchFamily="34" charset="0"/>
                <a:cs typeface="Calibri" panose="020F0502020204030204" pitchFamily="34" charset="0"/>
              </a:rPr>
              <a:t>1</a:t>
            </a:r>
            <a:r>
              <a:rPr lang="en-US" sz="3400" dirty="0">
                <a:latin typeface="Calibri" panose="020F0502020204030204" pitchFamily="34" charset="0"/>
                <a:cs typeface="Calibri" panose="020F0502020204030204" pitchFamily="34" charset="0"/>
              </a:rPr>
              <a:t> And I, brethren, could not speak to you as to </a:t>
            </a:r>
            <a:r>
              <a:rPr lang="en-US" sz="3400" b="1" dirty="0">
                <a:solidFill>
                  <a:srgbClr val="FFFFCC"/>
                </a:solidFill>
                <a:latin typeface="Calibri" panose="020F0502020204030204" pitchFamily="34" charset="0"/>
                <a:cs typeface="Calibri" panose="020F0502020204030204" pitchFamily="34" charset="0"/>
              </a:rPr>
              <a:t>spiritual</a:t>
            </a:r>
            <a:r>
              <a:rPr lang="en-US" sz="3400" dirty="0">
                <a:latin typeface="Calibri" panose="020F0502020204030204" pitchFamily="34" charset="0"/>
                <a:cs typeface="Calibri" panose="020F0502020204030204" pitchFamily="34" charset="0"/>
              </a:rPr>
              <a:t> </a:t>
            </a:r>
            <a:r>
              <a:rPr lang="en-US" sz="3400" i="1" dirty="0">
                <a:latin typeface="Calibri" panose="020F0502020204030204" pitchFamily="34" charset="0"/>
                <a:cs typeface="Calibri" panose="020F0502020204030204" pitchFamily="34" charset="0"/>
              </a:rPr>
              <a:t>people</a:t>
            </a:r>
            <a:r>
              <a:rPr lang="en-US" sz="3400" dirty="0">
                <a:latin typeface="Calibri" panose="020F0502020204030204" pitchFamily="34" charset="0"/>
                <a:cs typeface="Calibri" panose="020F0502020204030204" pitchFamily="34" charset="0"/>
              </a:rPr>
              <a:t> but as to </a:t>
            </a:r>
            <a:r>
              <a:rPr lang="en-US" sz="3400" b="1" dirty="0">
                <a:solidFill>
                  <a:srgbClr val="FFFFCC"/>
                </a:solidFill>
                <a:latin typeface="Calibri" panose="020F0502020204030204" pitchFamily="34" charset="0"/>
                <a:cs typeface="Calibri" panose="020F0502020204030204" pitchFamily="34" charset="0"/>
              </a:rPr>
              <a:t>carnal</a:t>
            </a:r>
            <a:r>
              <a:rPr lang="en-US" sz="3400" dirty="0">
                <a:latin typeface="Calibri" panose="020F0502020204030204" pitchFamily="34" charset="0"/>
                <a:cs typeface="Calibri" panose="020F0502020204030204" pitchFamily="34" charset="0"/>
              </a:rPr>
              <a:t>, as to </a:t>
            </a:r>
            <a:r>
              <a:rPr lang="en-US" sz="3400" b="1" dirty="0">
                <a:solidFill>
                  <a:srgbClr val="FFFFCC"/>
                </a:solidFill>
                <a:latin typeface="Calibri" panose="020F0502020204030204" pitchFamily="34" charset="0"/>
                <a:cs typeface="Calibri" panose="020F0502020204030204" pitchFamily="34" charset="0"/>
              </a:rPr>
              <a:t>babes</a:t>
            </a:r>
            <a:r>
              <a:rPr lang="en-US" sz="3400" dirty="0">
                <a:latin typeface="Calibri" panose="020F0502020204030204" pitchFamily="34" charset="0"/>
                <a:cs typeface="Calibri" panose="020F0502020204030204" pitchFamily="34" charset="0"/>
              </a:rPr>
              <a:t> in Christ. </a:t>
            </a:r>
            <a:r>
              <a:rPr lang="en-US" sz="3400" baseline="30000" dirty="0">
                <a:latin typeface="Calibri" panose="020F0502020204030204" pitchFamily="34" charset="0"/>
                <a:cs typeface="Calibri" panose="020F0502020204030204" pitchFamily="34" charset="0"/>
              </a:rPr>
              <a:t>2</a:t>
            </a:r>
            <a:r>
              <a:rPr lang="en-US" sz="3400" dirty="0">
                <a:latin typeface="Calibri" panose="020F0502020204030204" pitchFamily="34" charset="0"/>
                <a:cs typeface="Calibri" panose="020F0502020204030204" pitchFamily="34" charset="0"/>
              </a:rPr>
              <a:t> I fed you with milk and not with solid food; for until now you were not able </a:t>
            </a:r>
            <a:r>
              <a:rPr lang="en-US" sz="3400" i="1" dirty="0">
                <a:latin typeface="Calibri" panose="020F0502020204030204" pitchFamily="34" charset="0"/>
                <a:cs typeface="Calibri" panose="020F0502020204030204" pitchFamily="34" charset="0"/>
              </a:rPr>
              <a:t>to receive it,</a:t>
            </a:r>
            <a:r>
              <a:rPr lang="en-US" sz="3400" dirty="0">
                <a:latin typeface="Calibri" panose="020F0502020204030204" pitchFamily="34" charset="0"/>
                <a:cs typeface="Calibri" panose="020F0502020204030204" pitchFamily="34" charset="0"/>
              </a:rPr>
              <a:t> and even now you are still not able; </a:t>
            </a:r>
            <a:r>
              <a:rPr lang="en-US" sz="3400" baseline="30000" dirty="0">
                <a:latin typeface="Calibri" panose="020F0502020204030204" pitchFamily="34" charset="0"/>
                <a:cs typeface="Calibri" panose="020F0502020204030204" pitchFamily="34" charset="0"/>
              </a:rPr>
              <a:t>3</a:t>
            </a:r>
            <a:r>
              <a:rPr lang="en-US" sz="3400" dirty="0">
                <a:latin typeface="Calibri" panose="020F0502020204030204" pitchFamily="34" charset="0"/>
                <a:cs typeface="Calibri" panose="020F0502020204030204" pitchFamily="34" charset="0"/>
              </a:rPr>
              <a:t> for you are still carnal. For where </a:t>
            </a:r>
            <a:r>
              <a:rPr lang="en-US" sz="3400" i="1" dirty="0">
                <a:latin typeface="Calibri" panose="020F0502020204030204" pitchFamily="34" charset="0"/>
                <a:cs typeface="Calibri" panose="020F0502020204030204" pitchFamily="34" charset="0"/>
              </a:rPr>
              <a:t>there are</a:t>
            </a:r>
            <a:r>
              <a:rPr lang="en-US" sz="3400" dirty="0">
                <a:latin typeface="Calibri" panose="020F0502020204030204" pitchFamily="34" charset="0"/>
                <a:cs typeface="Calibri" panose="020F0502020204030204" pitchFamily="34" charset="0"/>
              </a:rPr>
              <a:t> envy, strife, and divisions among you, are you not carnal and behaving like </a:t>
            </a:r>
            <a:r>
              <a:rPr lang="en-US" sz="3400" i="1" dirty="0">
                <a:latin typeface="Calibri" panose="020F0502020204030204" pitchFamily="34" charset="0"/>
                <a:cs typeface="Calibri" panose="020F0502020204030204" pitchFamily="34" charset="0"/>
              </a:rPr>
              <a:t>mere</a:t>
            </a:r>
            <a:r>
              <a:rPr lang="en-US" sz="3400" dirty="0">
                <a:latin typeface="Calibri" panose="020F0502020204030204" pitchFamily="34" charset="0"/>
                <a:cs typeface="Calibri" panose="020F0502020204030204" pitchFamily="34" charset="0"/>
              </a:rPr>
              <a:t> </a:t>
            </a:r>
            <a:r>
              <a:rPr lang="en-US" sz="3400" b="1" dirty="0">
                <a:solidFill>
                  <a:srgbClr val="FFFFCC"/>
                </a:solidFill>
                <a:latin typeface="Calibri" panose="020F0502020204030204" pitchFamily="34" charset="0"/>
                <a:cs typeface="Calibri" panose="020F0502020204030204" pitchFamily="34" charset="0"/>
              </a:rPr>
              <a:t>men</a:t>
            </a:r>
            <a:r>
              <a:rPr lang="en-US" sz="3400" dirty="0">
                <a:latin typeface="Calibri" panose="020F0502020204030204" pitchFamily="34" charset="0"/>
                <a:cs typeface="Calibri" panose="020F0502020204030204" pitchFamily="34" charset="0"/>
              </a:rPr>
              <a:t>?</a:t>
            </a:r>
            <a:endParaRPr lang="en-US" sz="3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722482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6237F-AF13-481B-AF55-952AEC32B9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304800"/>
            <a:ext cx="8153400" cy="6129506"/>
          </a:xfrm>
          <a:prstGeom prst="rect">
            <a:avLst/>
          </a:prstGeom>
        </p:spPr>
      </p:pic>
    </p:spTree>
    <p:extLst>
      <p:ext uri="{BB962C8B-B14F-4D97-AF65-F5344CB8AC3E}">
        <p14:creationId xmlns:p14="http://schemas.microsoft.com/office/powerpoint/2010/main" val="56746740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noGrp="1"/>
          </p:cNvGraphicFramePr>
          <p:nvPr>
            <p:ph idx="4294967295"/>
            <p:extLst>
              <p:ext uri="{D42A27DB-BD31-4B8C-83A1-F6EECF244321}">
                <p14:modId xmlns:p14="http://schemas.microsoft.com/office/powerpoint/2010/main" val="2357640775"/>
              </p:ext>
            </p:extLst>
          </p:nvPr>
        </p:nvGraphicFramePr>
        <p:xfrm>
          <a:off x="95250" y="205928"/>
          <a:ext cx="8953500" cy="6446144"/>
        </p:xfrm>
        <a:graphic>
          <a:graphicData uri="http://schemas.openxmlformats.org/drawingml/2006/table">
            <a:tbl>
              <a:tblPr firstRow="1" bandRow="1">
                <a:tableStyleId>{073A0DAA-6AF3-43AB-8588-CEC1D06C72B9}</a:tableStyleId>
              </a:tblPr>
              <a:tblGrid>
                <a:gridCol w="4019550">
                  <a:extLst>
                    <a:ext uri="{9D8B030D-6E8A-4147-A177-3AD203B41FA5}">
                      <a16:colId xmlns:a16="http://schemas.microsoft.com/office/drawing/2014/main" val="20000"/>
                    </a:ext>
                  </a:extLst>
                </a:gridCol>
                <a:gridCol w="4933950">
                  <a:extLst>
                    <a:ext uri="{9D8B030D-6E8A-4147-A177-3AD203B41FA5}">
                      <a16:colId xmlns:a16="http://schemas.microsoft.com/office/drawing/2014/main" val="20001"/>
                    </a:ext>
                  </a:extLst>
                </a:gridCol>
              </a:tblGrid>
              <a:tr h="838200">
                <a:tc gridSpan="2">
                  <a:txBody>
                    <a:bodyPr/>
                    <a:lstStyle/>
                    <a:p>
                      <a:pPr marL="0" algn="ctr" defTabSz="914400" rtl="0" eaLnBrk="1" latinLnBrk="0" hangingPunct="1"/>
                      <a:r>
                        <a:rPr lang="en-US" altLang="en-US" sz="3600" b="0" kern="1200" dirty="0">
                          <a:solidFill>
                            <a:srgbClr val="00FFFF"/>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YIELDING TO THE OLD (SIN) NATURE</a:t>
                      </a:r>
                      <a:endParaRPr lang="en-US" sz="3600" b="0" kern="1200" dirty="0">
                        <a:solidFill>
                          <a:srgbClr val="00FFFF"/>
                        </a:solidFill>
                        <a:effectLst>
                          <a:outerShdw blurRad="38100" dist="38100" dir="2700000" algn="tl">
                            <a:srgbClr val="000000"/>
                          </a:outerShdw>
                        </a:effectLst>
                        <a:latin typeface="Calibri" panose="020F0502020204030204" pitchFamily="34" charset="0"/>
                        <a:ea typeface="+mn-ea"/>
                        <a:cs typeface="Calibri" panose="020F0502020204030204" pitchFamily="34" charset="0"/>
                      </a:endParaRPr>
                    </a:p>
                  </a:txBody>
                  <a:tcPr anchor="ctr"/>
                </a:tc>
                <a:tc hMerge="1">
                  <a:txBody>
                    <a:bodyPr/>
                    <a:lstStyle/>
                    <a:p>
                      <a:pPr algn="ctr"/>
                      <a:endParaRPr lang="en-US" sz="2000" dirty="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10000"/>
                  </a:ext>
                </a:extLst>
              </a:tr>
              <a:tr h="640080">
                <a:tc>
                  <a:txBody>
                    <a:bodyPr/>
                    <a:lstStyle/>
                    <a:p>
                      <a:pPr marL="0" algn="ctr" defTabSz="914377" rtl="0" eaLnBrk="1" latinLnBrk="0" hangingPunct="1"/>
                      <a:r>
                        <a:rPr lang="en-US" altLang="en-US" sz="2400" b="1" kern="1200" dirty="0">
                          <a:solidFill>
                            <a:srgbClr val="0000CC"/>
                          </a:solidFill>
                          <a:latin typeface="Calibri" panose="020F0502020204030204" pitchFamily="34" charset="0"/>
                          <a:cs typeface="Calibri" panose="020F0502020204030204" pitchFamily="34" charset="0"/>
                        </a:rPr>
                        <a:t>BELIEVER’S CONSEQUENCES</a:t>
                      </a:r>
                      <a:endParaRPr lang="en-US" sz="2400" b="1" kern="1200" dirty="0">
                        <a:solidFill>
                          <a:srgbClr val="0000CC"/>
                        </a:solidFill>
                        <a:latin typeface="Calibri" panose="020F0502020204030204" pitchFamily="34" charset="0"/>
                        <a:ea typeface="+mn-ea"/>
                        <a:cs typeface="Calibri" panose="020F0502020204030204" pitchFamily="34" charset="0"/>
                      </a:endParaRPr>
                    </a:p>
                  </a:txBody>
                  <a:tcPr anchor="ctr"/>
                </a:tc>
                <a:tc>
                  <a:txBody>
                    <a:bodyPr/>
                    <a:lstStyle/>
                    <a:p>
                      <a:pPr marL="0" algn="ctr" defTabSz="914377" rtl="0" eaLnBrk="1" latinLnBrk="0" hangingPunct="1"/>
                      <a:r>
                        <a:rPr lang="en-US" sz="2400" b="1" kern="1200" dirty="0">
                          <a:solidFill>
                            <a:srgbClr val="0000CC"/>
                          </a:solidFill>
                          <a:latin typeface="Calibri" panose="020F0502020204030204" pitchFamily="34" charset="0"/>
                          <a:cs typeface="Calibri" panose="020F0502020204030204" pitchFamily="34" charset="0"/>
                        </a:rPr>
                        <a:t>PASSAGE(S)</a:t>
                      </a:r>
                      <a:endParaRPr lang="en-US" sz="2400" b="1" kern="1200" dirty="0">
                        <a:solidFill>
                          <a:srgbClr val="0000CC"/>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1"/>
                  </a:ext>
                </a:extLst>
              </a:tr>
              <a:tr h="431695">
                <a:tc>
                  <a:txBody>
                    <a:bodyPr/>
                    <a:lstStyle/>
                    <a:p>
                      <a:pPr marL="112713" indent="0" algn="l" defTabSz="914377" rtl="0" eaLnBrk="1" latinLnBrk="0" hangingPunct="1">
                        <a:buFont typeface="Arial" panose="020B0604020202020204" pitchFamily="34" charset="0"/>
                        <a:buNone/>
                      </a:pPr>
                      <a:r>
                        <a:rPr lang="fr-FR" sz="2600" kern="1200" dirty="0" err="1">
                          <a:latin typeface="Calibri" panose="020F0502020204030204" pitchFamily="34" charset="0"/>
                          <a:cs typeface="Calibri" panose="020F0502020204030204" pitchFamily="34" charset="0"/>
                        </a:rPr>
                        <a:t>Lack</a:t>
                      </a:r>
                      <a:r>
                        <a:rPr lang="fr-FR" sz="2600" kern="1200" dirty="0">
                          <a:latin typeface="Calibri" panose="020F0502020204030204" pitchFamily="34" charset="0"/>
                          <a:cs typeface="Calibri" panose="020F0502020204030204" pitchFamily="34" charset="0"/>
                        </a:rPr>
                        <a:t> of power</a:t>
                      </a:r>
                      <a:endParaRPr lang="fr-FR"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600" kern="1200" dirty="0">
                          <a:latin typeface="Calibri" panose="020F0502020204030204" pitchFamily="34" charset="0"/>
                          <a:cs typeface="Calibri" panose="020F0502020204030204" pitchFamily="34" charset="0"/>
                        </a:rPr>
                        <a:t>(Gal 5:16; 1 </a:t>
                      </a:r>
                      <a:r>
                        <a:rPr lang="fr-FR" sz="2600" kern="1200" dirty="0" err="1">
                          <a:latin typeface="Calibri" panose="020F0502020204030204" pitchFamily="34" charset="0"/>
                          <a:cs typeface="Calibri" panose="020F0502020204030204" pitchFamily="34" charset="0"/>
                        </a:rPr>
                        <a:t>Thess</a:t>
                      </a:r>
                      <a:r>
                        <a:rPr lang="fr-FR" sz="2600" kern="1200" dirty="0">
                          <a:latin typeface="Calibri" panose="020F0502020204030204" pitchFamily="34" charset="0"/>
                          <a:cs typeface="Calibri" panose="020F0502020204030204" pitchFamily="34" charset="0"/>
                        </a:rPr>
                        <a:t>. 5:19)</a:t>
                      </a:r>
                      <a:endParaRPr lang="fr-FR"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2"/>
                  </a:ext>
                </a:extLst>
              </a:tr>
              <a:tr h="431695">
                <a:tc>
                  <a:txBody>
                    <a:bodyPr/>
                    <a:lstStyle/>
                    <a:p>
                      <a:pPr marL="112713" indent="0" algn="l" defTabSz="914377" rtl="0" eaLnBrk="1" latinLnBrk="0" hangingPunct="1">
                        <a:buFont typeface="Arial" panose="020B0604020202020204" pitchFamily="34" charset="0"/>
                        <a:buNone/>
                      </a:pPr>
                      <a:r>
                        <a:rPr lang="en-US" sz="2600" kern="1200" dirty="0">
                          <a:latin typeface="Calibri" panose="020F0502020204030204" pitchFamily="34" charset="0"/>
                          <a:cs typeface="Calibri" panose="020F0502020204030204" pitchFamily="34" charset="0"/>
                        </a:rPr>
                        <a:t>Grieving the Holy Spirit</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(Eph 4:30-32)</a:t>
                      </a:r>
                      <a:endParaRPr lang="fr-FR"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3"/>
                  </a:ext>
                </a:extLst>
              </a:tr>
              <a:tr h="777052">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Loss of joy</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(Ps. 51:4, 12; Gal. 5:22-23)</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4"/>
                  </a:ext>
                </a:extLst>
              </a:tr>
              <a:tr h="777052">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Loss of spiritual sight</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(2 Pet. 1:8-10; Luke 15:18-19)</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5"/>
                  </a:ext>
                </a:extLst>
              </a:tr>
              <a:tr h="431695">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Lack of growth</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(1 Pet. 2:1-2)</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6"/>
                  </a:ext>
                </a:extLst>
              </a:tr>
              <a:tr h="431695">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Carnality</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(1 </a:t>
                      </a:r>
                      <a:r>
                        <a:rPr lang="en-US" sz="2600" kern="1200" dirty="0" err="1">
                          <a:latin typeface="Calibri" panose="020F0502020204030204" pitchFamily="34" charset="0"/>
                          <a:cs typeface="Calibri" panose="020F0502020204030204" pitchFamily="34" charset="0"/>
                        </a:rPr>
                        <a:t>Cor</a:t>
                      </a:r>
                      <a:r>
                        <a:rPr lang="en-US" sz="2600" kern="1200" dirty="0">
                          <a:latin typeface="Calibri" panose="020F0502020204030204" pitchFamily="34" charset="0"/>
                          <a:cs typeface="Calibri" panose="020F0502020204030204" pitchFamily="34" charset="0"/>
                        </a:rPr>
                        <a:t> 3:1-3)</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7"/>
                  </a:ext>
                </a:extLst>
              </a:tr>
              <a:tr h="431695">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Unfruitfulness</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(John 15:5, 8)</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8"/>
                  </a:ext>
                </a:extLst>
              </a:tr>
              <a:tr h="431695">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Lack of purpose </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(Eccles. 1:2-3, 8; Mark 8:35)</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9"/>
                  </a:ext>
                </a:extLst>
              </a:tr>
              <a:tr h="431695">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Lack of stability</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(Gal. 3:3; 2 Tim. 2:18; 2 Pet. 3:17)</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518136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0ABA1E0-0EFC-4B8C-AEDE-00A8D588534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2291" name="Rectangle 3">
            <a:extLst>
              <a:ext uri="{FF2B5EF4-FFF2-40B4-BE49-F238E27FC236}">
                <a16:creationId xmlns:a16="http://schemas.microsoft.com/office/drawing/2014/main" id="{98652041-EC95-41E9-922B-DDA3E55D922C}"/>
              </a:ext>
            </a:extLst>
          </p:cNvPr>
          <p:cNvSpPr>
            <a:spLocks noGrp="1" noChangeArrowheads="1"/>
          </p:cNvSpPr>
          <p:nvPr>
            <p:ph type="body" idx="1"/>
          </p:nvPr>
        </p:nvSpPr>
        <p:spPr>
          <a:xfrm>
            <a:off x="2133600" y="1600200"/>
            <a:ext cx="6324600" cy="3657600"/>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1 – Call to maturity</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2 – Characteristics of false teachers</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3 – Doctrine of the false teachers (uniformitarianism)</a:t>
            </a:r>
          </a:p>
        </p:txBody>
      </p:sp>
      <p:pic>
        <p:nvPicPr>
          <p:cNvPr id="53252" name="Picture 4" descr="j0096349">
            <a:extLst>
              <a:ext uri="{FF2B5EF4-FFF2-40B4-BE49-F238E27FC236}">
                <a16:creationId xmlns:a16="http://schemas.microsoft.com/office/drawing/2014/main" id="{BD947639-A927-4C6A-AF04-AFF23082BCD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3075" y="1600200"/>
            <a:ext cx="13557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2229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noGrp="1"/>
          </p:cNvGraphicFramePr>
          <p:nvPr>
            <p:ph idx="4294967295"/>
            <p:extLst>
              <p:ext uri="{D42A27DB-BD31-4B8C-83A1-F6EECF244321}">
                <p14:modId xmlns:p14="http://schemas.microsoft.com/office/powerpoint/2010/main" val="1126160114"/>
              </p:ext>
            </p:extLst>
          </p:nvPr>
        </p:nvGraphicFramePr>
        <p:xfrm>
          <a:off x="95250" y="45720"/>
          <a:ext cx="8953500" cy="6766560"/>
        </p:xfrm>
        <a:graphic>
          <a:graphicData uri="http://schemas.openxmlformats.org/drawingml/2006/table">
            <a:tbl>
              <a:tblPr firstRow="1" bandRow="1">
                <a:tableStyleId>{073A0DAA-6AF3-43AB-8588-CEC1D06C72B9}</a:tableStyleId>
              </a:tblPr>
              <a:tblGrid>
                <a:gridCol w="4081849">
                  <a:extLst>
                    <a:ext uri="{9D8B030D-6E8A-4147-A177-3AD203B41FA5}">
                      <a16:colId xmlns:a16="http://schemas.microsoft.com/office/drawing/2014/main" val="20000"/>
                    </a:ext>
                  </a:extLst>
                </a:gridCol>
                <a:gridCol w="4871651">
                  <a:extLst>
                    <a:ext uri="{9D8B030D-6E8A-4147-A177-3AD203B41FA5}">
                      <a16:colId xmlns:a16="http://schemas.microsoft.com/office/drawing/2014/main" val="20001"/>
                    </a:ext>
                  </a:extLst>
                </a:gridCol>
              </a:tblGrid>
              <a:tr h="0">
                <a:tc gridSpan="2">
                  <a:txBody>
                    <a:bodyPr/>
                    <a:lstStyle/>
                    <a:p>
                      <a:pPr algn="ctr"/>
                      <a:r>
                        <a:rPr lang="en-US" altLang="en-US" sz="3600" b="0" kern="1200" dirty="0">
                          <a:solidFill>
                            <a:srgbClr val="00FFFF"/>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YIELDING TO THE OLD (SIN) NATURE</a:t>
                      </a:r>
                      <a:endParaRPr lang="en-US" sz="3600" b="0" kern="1200" dirty="0">
                        <a:solidFill>
                          <a:srgbClr val="00FFFF"/>
                        </a:solidFill>
                        <a:effectLst>
                          <a:outerShdw blurRad="38100" dist="38100" dir="2700000" algn="tl">
                            <a:srgbClr val="000000"/>
                          </a:outerShdw>
                        </a:effectLst>
                        <a:latin typeface="Calibri" panose="020F0502020204030204" pitchFamily="34" charset="0"/>
                        <a:ea typeface="+mn-ea"/>
                        <a:cs typeface="Calibri" panose="020F0502020204030204" pitchFamily="34" charset="0"/>
                      </a:endParaRPr>
                    </a:p>
                  </a:txBody>
                  <a:tcPr anchor="ctr"/>
                </a:tc>
                <a:tc hMerge="1">
                  <a:txBody>
                    <a:bodyPr/>
                    <a:lstStyle/>
                    <a:p>
                      <a:pPr algn="ctr"/>
                      <a:endParaRPr lang="en-US" sz="2000" dirty="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10000"/>
                  </a:ext>
                </a:extLst>
              </a:tr>
              <a:tr h="0">
                <a:tc>
                  <a:txBody>
                    <a:bodyPr/>
                    <a:lstStyle/>
                    <a:p>
                      <a:pPr marL="0" algn="ctr" defTabSz="914377" rtl="0" eaLnBrk="1" latinLnBrk="0" hangingPunct="1"/>
                      <a:r>
                        <a:rPr lang="en-US" altLang="en-US" sz="2400" b="1" kern="1200" dirty="0">
                          <a:solidFill>
                            <a:srgbClr val="0000CC"/>
                          </a:solidFill>
                          <a:latin typeface="Calibri" panose="020F0502020204030204" pitchFamily="34" charset="0"/>
                          <a:ea typeface="+mn-ea"/>
                          <a:cs typeface="Calibri" panose="020F0502020204030204" pitchFamily="34" charset="0"/>
                        </a:rPr>
                        <a:t>BELIEVER’S CONSEQUENCES</a:t>
                      </a:r>
                      <a:endParaRPr lang="en-US" sz="2400" b="1" kern="1200" dirty="0">
                        <a:solidFill>
                          <a:srgbClr val="0000CC"/>
                        </a:solidFill>
                        <a:latin typeface="Calibri" panose="020F0502020204030204" pitchFamily="34" charset="0"/>
                        <a:ea typeface="+mn-ea"/>
                        <a:cs typeface="Calibri" panose="020F0502020204030204" pitchFamily="34" charset="0"/>
                      </a:endParaRPr>
                    </a:p>
                  </a:txBody>
                  <a:tcPr anchor="ctr"/>
                </a:tc>
                <a:tc>
                  <a:txBody>
                    <a:bodyPr/>
                    <a:lstStyle/>
                    <a:p>
                      <a:pPr marL="0" algn="ctr" defTabSz="914377" rtl="0" eaLnBrk="1" latinLnBrk="0" hangingPunct="1"/>
                      <a:r>
                        <a:rPr lang="en-US" sz="2400" b="1" kern="1200" dirty="0">
                          <a:solidFill>
                            <a:srgbClr val="0000CC"/>
                          </a:solidFill>
                          <a:latin typeface="Calibri" panose="020F0502020204030204" pitchFamily="34" charset="0"/>
                          <a:ea typeface="+mn-ea"/>
                          <a:cs typeface="Calibri" panose="020F0502020204030204" pitchFamily="34" charset="0"/>
                        </a:rPr>
                        <a:t>PASSAGE(S)</a:t>
                      </a:r>
                    </a:p>
                  </a:txBody>
                  <a:tcPr anchor="ctr"/>
                </a:tc>
                <a:extLst>
                  <a:ext uri="{0D108BD9-81ED-4DB2-BD59-A6C34878D82A}">
                    <a16:rowId xmlns:a16="http://schemas.microsoft.com/office/drawing/2014/main" val="10001"/>
                  </a:ext>
                </a:extLst>
              </a:tr>
              <a:tr h="0">
                <a:tc>
                  <a:txBody>
                    <a:bodyPr/>
                    <a:lstStyle/>
                    <a:p>
                      <a:pPr marL="112713" indent="0" algn="l" defTabSz="914377" rtl="0" eaLnBrk="1" latinLnBrk="0" hangingPunct="1">
                        <a:buFont typeface="Arial" panose="020B0604020202020204" pitchFamily="34" charset="0"/>
                        <a:buNone/>
                      </a:pPr>
                      <a:r>
                        <a:rPr lang="fr-FR" sz="2600" kern="1200" dirty="0">
                          <a:solidFill>
                            <a:schemeClr val="dk1"/>
                          </a:solidFill>
                          <a:latin typeface="Calibri" panose="020F0502020204030204" pitchFamily="34" charset="0"/>
                          <a:ea typeface="+mn-ea"/>
                          <a:cs typeface="Calibri" panose="020F0502020204030204" pitchFamily="34" charset="0"/>
                        </a:rPr>
                        <a:t>Conviction</a:t>
                      </a:r>
                      <a:r>
                        <a:rPr lang="fr-FR" sz="2600" kern="1200" dirty="0">
                          <a:latin typeface="Calibri" panose="020F0502020204030204" pitchFamily="34" charset="0"/>
                          <a:cs typeface="Calibri" panose="020F0502020204030204" pitchFamily="34" charset="0"/>
                        </a:rPr>
                        <a:t> </a:t>
                      </a:r>
                      <a:endParaRPr lang="fr-FR"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600" kern="1200" dirty="0">
                          <a:latin typeface="Calibri" panose="020F0502020204030204" pitchFamily="34" charset="0"/>
                          <a:cs typeface="Calibri" panose="020F0502020204030204" pitchFamily="34" charset="0"/>
                        </a:rPr>
                        <a:t>(2 Pet 2:7-8; Ps 32:1-5)</a:t>
                      </a:r>
                      <a:endParaRPr lang="fr-FR"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2"/>
                  </a:ext>
                </a:extLst>
              </a:tr>
              <a:tr h="0">
                <a:tc>
                  <a:txBody>
                    <a:bodyPr/>
                    <a:lstStyle/>
                    <a:p>
                      <a:pPr marL="112713" indent="0" algn="l" defTabSz="914377" rtl="0" eaLnBrk="1" latinLnBrk="0" hangingPunct="1">
                        <a:buFont typeface="Arial" panose="020B0604020202020204" pitchFamily="34" charset="0"/>
                        <a:buNone/>
                      </a:pPr>
                      <a:r>
                        <a:rPr lang="en-US" sz="2600" kern="1200" dirty="0">
                          <a:latin typeface="Calibri" panose="020F0502020204030204" pitchFamily="34" charset="0"/>
                          <a:cs typeface="Calibri" panose="020F0502020204030204" pitchFamily="34" charset="0"/>
                        </a:rPr>
                        <a:t>Divine discipline</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(Heb. 12:5-11; Rev. 3:19)</a:t>
                      </a:r>
                      <a:endParaRPr lang="fr-FR"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3"/>
                  </a:ext>
                </a:extLst>
              </a:tr>
              <a:tr h="0">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Premature death</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(Acts 5:1-11; 1 </a:t>
                      </a:r>
                      <a:r>
                        <a:rPr lang="en-US" sz="2600" kern="1200" dirty="0" err="1">
                          <a:latin typeface="Calibri" panose="020F0502020204030204" pitchFamily="34" charset="0"/>
                          <a:cs typeface="Calibri" panose="020F0502020204030204" pitchFamily="34" charset="0"/>
                        </a:rPr>
                        <a:t>Cor</a:t>
                      </a:r>
                      <a:r>
                        <a:rPr lang="en-US" sz="2600" kern="1200" dirty="0">
                          <a:latin typeface="Calibri" panose="020F0502020204030204" pitchFamily="34" charset="0"/>
                          <a:cs typeface="Calibri" panose="020F0502020204030204" pitchFamily="34" charset="0"/>
                        </a:rPr>
                        <a:t> 11:30; 1 John 5:16; Rev 2:22-23)</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4"/>
                  </a:ext>
                </a:extLst>
              </a:tr>
              <a:tr h="0">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Loss of reward</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(1 Cor. 3:15; 9:27; 2 John 8; Rev 3:11)</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5"/>
                  </a:ext>
                </a:extLst>
              </a:tr>
              <a:tr h="0">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Loss of fellowship</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(1 John 1:9)</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6"/>
                  </a:ext>
                </a:extLst>
              </a:tr>
              <a:tr h="0">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Excommunication</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(1 </a:t>
                      </a:r>
                      <a:r>
                        <a:rPr lang="en-US" sz="2600" kern="1200" dirty="0" err="1">
                          <a:latin typeface="Calibri" panose="020F0502020204030204" pitchFamily="34" charset="0"/>
                          <a:cs typeface="Calibri" panose="020F0502020204030204" pitchFamily="34" charset="0"/>
                        </a:rPr>
                        <a:t>Cor</a:t>
                      </a:r>
                      <a:r>
                        <a:rPr lang="en-US" sz="2600" kern="1200" dirty="0">
                          <a:latin typeface="Calibri" panose="020F0502020204030204" pitchFamily="34" charset="0"/>
                          <a:cs typeface="Calibri" panose="020F0502020204030204" pitchFamily="34" charset="0"/>
                        </a:rPr>
                        <a:t> 5:4-5; Matt 18:15-17)</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7"/>
                  </a:ext>
                </a:extLst>
              </a:tr>
              <a:tr h="0">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Temporal consequences</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(Gal 6:7-8)</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8"/>
                  </a:ext>
                </a:extLst>
              </a:tr>
              <a:tr h="0">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Unanswered prayer </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(Ps 66:18; 1 Pet 3:7)</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9"/>
                  </a:ext>
                </a:extLst>
              </a:tr>
              <a:tr h="0">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Loss of testimony</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(Gen 19:14)</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10"/>
                  </a:ext>
                </a:extLst>
              </a:tr>
              <a:tr h="0">
                <a:tc>
                  <a:txBody>
                    <a:bodyPr/>
                    <a:lstStyle/>
                    <a:p>
                      <a:pPr marL="112713" indent="0" algn="l" defTabSz="914377" rtl="0" eaLnBrk="1" latinLnBrk="0" hangingPunct="1">
                        <a:buFont typeface="Arial" panose="020B0604020202020204" pitchFamily="34" charset="0"/>
                        <a:buNone/>
                      </a:pPr>
                      <a:r>
                        <a:rPr lang="en-US" sz="2600" kern="1200" dirty="0">
                          <a:latin typeface="Calibri" panose="020F0502020204030204" pitchFamily="34" charset="0"/>
                          <a:cs typeface="Calibri" panose="020F0502020204030204" pitchFamily="34" charset="0"/>
                        </a:rPr>
                        <a:t>Loss of leadership privileges</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indent="0" algn="l" defTabSz="914377" rtl="0" eaLnBrk="1" latinLnBrk="0" hangingPunct="1">
                        <a:buFont typeface="Arial" panose="020B0604020202020204" pitchFamily="34" charset="0"/>
                        <a:buNone/>
                      </a:pPr>
                      <a:r>
                        <a:rPr lang="en-US" sz="2600" kern="1200" dirty="0">
                          <a:latin typeface="Calibri" panose="020F0502020204030204" pitchFamily="34" charset="0"/>
                          <a:cs typeface="Calibri" panose="020F0502020204030204" pitchFamily="34" charset="0"/>
                        </a:rPr>
                        <a:t>(1 Tim 3:1-13; 2 Sam. 12)</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11"/>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48A39758-2930-4519-8466-53999180BA5C}"/>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DOOM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V.4-9</a:t>
            </a:r>
          </a:p>
        </p:txBody>
      </p:sp>
      <p:sp>
        <p:nvSpPr>
          <p:cNvPr id="2053" name="Rectangle 5">
            <a:extLst>
              <a:ext uri="{FF2B5EF4-FFF2-40B4-BE49-F238E27FC236}">
                <a16:creationId xmlns:a16="http://schemas.microsoft.com/office/drawing/2014/main" id="{7D63C0C4-BF61-4BE6-A011-90A5C95D38DA}"/>
              </a:ext>
            </a:extLst>
          </p:cNvPr>
          <p:cNvSpPr>
            <a:spLocks noGrp="1" noChangeArrowheads="1"/>
          </p:cNvSpPr>
          <p:nvPr>
            <p:ph type="body" sz="half" idx="4294967295"/>
          </p:nvPr>
        </p:nvSpPr>
        <p:spPr>
          <a:xfrm>
            <a:off x="476250" y="1600200"/>
            <a:ext cx="8667750" cy="3698875"/>
          </a:xfrm>
        </p:spPr>
        <p:txBody>
          <a:bodyPr/>
          <a:lstStyle/>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Judgment of God (6-8) – 3 Historical Examples </a:t>
            </a:r>
          </a:p>
          <a:p>
            <a:pPr marL="914400" lvl="1" indent="-457200">
              <a:spcBef>
                <a:spcPts val="0"/>
              </a:spcBef>
              <a:spcAft>
                <a:spcPts val="2400"/>
              </a:spcAft>
              <a:defRPr/>
            </a:pPr>
            <a:r>
              <a:rPr lang="en-US" altLang="en-US" dirty="0">
                <a:effectLst>
                  <a:outerShdw blurRad="38100" dist="38100" dir="2700000" algn="tl">
                    <a:srgbClr val="000000">
                      <a:alpha val="43137"/>
                    </a:srgbClr>
                  </a:outerShdw>
                </a:effectLst>
                <a:ea typeface="+mn-ea"/>
                <a:cs typeface="Calibri" panose="020F0502020204030204" pitchFamily="34" charset="0"/>
              </a:rPr>
              <a:t>Fallen angels (4)</a:t>
            </a:r>
          </a:p>
          <a:p>
            <a:pPr marL="914400" lvl="1" indent="-457200">
              <a:spcBef>
                <a:spcPts val="0"/>
              </a:spcBef>
              <a:spcAft>
                <a:spcPts val="2400"/>
              </a:spcAft>
              <a:defRPr/>
            </a:pPr>
            <a:r>
              <a:rPr lang="en-US" altLang="en-US" dirty="0">
                <a:effectLst>
                  <a:outerShdw blurRad="38100" dist="38100" dir="2700000" algn="tl">
                    <a:srgbClr val="000000">
                      <a:alpha val="43137"/>
                    </a:srgbClr>
                  </a:outerShdw>
                </a:effectLst>
                <a:ea typeface="+mn-ea"/>
                <a:cs typeface="Calibri" panose="020F0502020204030204" pitchFamily="34" charset="0"/>
              </a:rPr>
              <a:t>Flood (5)</a:t>
            </a:r>
          </a:p>
          <a:p>
            <a:pPr marL="914400" lvl="1" indent="-457200">
              <a:spcBef>
                <a:spcPts val="0"/>
              </a:spcBef>
              <a:spcAft>
                <a:spcPts val="2400"/>
              </a:spcAft>
              <a:defRPr/>
            </a:pPr>
            <a:r>
              <a:rPr lang="en-US" altLang="en-US" dirty="0">
                <a:effectLst>
                  <a:outerShdw blurRad="38100" dist="38100" dir="2700000" algn="tl">
                    <a:srgbClr val="000000">
                      <a:alpha val="43137"/>
                    </a:srgbClr>
                  </a:outerShdw>
                </a:effectLst>
                <a:ea typeface="+mn-ea"/>
                <a:cs typeface="Calibri" panose="020F0502020204030204" pitchFamily="34" charset="0"/>
              </a:rPr>
              <a:t>Sodom &amp; Gomorrah (6-8)</a:t>
            </a:r>
          </a:p>
          <a:p>
            <a:pPr marL="514350" indent="-457200">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Conclusion (9</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a typeface="+mn-ea"/>
              <a:cs typeface="Calibri" panose="020F0502020204030204" pitchFamily="34" charset="0"/>
            </a:endParaRPr>
          </a:p>
        </p:txBody>
      </p:sp>
      <p:pic>
        <p:nvPicPr>
          <p:cNvPr id="72708" name="Picture 1">
            <a:extLst>
              <a:ext uri="{FF2B5EF4-FFF2-40B4-BE49-F238E27FC236}">
                <a16:creationId xmlns:a16="http://schemas.microsoft.com/office/drawing/2014/main" id="{481FCD66-0449-42EA-871A-88DBD3AE4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590800"/>
            <a:ext cx="29813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88486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371600" y="228600"/>
            <a:ext cx="6204177" cy="114300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When Will the Rapture Take Place Relative to the Tribulation Period?</a:t>
            </a:r>
          </a:p>
        </p:txBody>
      </p:sp>
      <p:sp>
        <p:nvSpPr>
          <p:cNvPr id="19459" name="Rectangle 3"/>
          <p:cNvSpPr>
            <a:spLocks noGrp="1" noChangeArrowheads="1"/>
          </p:cNvSpPr>
          <p:nvPr>
            <p:ph type="body" idx="1"/>
          </p:nvPr>
        </p:nvSpPr>
        <p:spPr>
          <a:xfrm>
            <a:off x="1568223" y="1600200"/>
            <a:ext cx="6007555" cy="36576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Partial rapture theory </a:t>
            </a:r>
          </a:p>
        </p:txBody>
      </p:sp>
      <p:pic>
        <p:nvPicPr>
          <p:cNvPr id="2" name="Picture 1">
            <a:extLst>
              <a:ext uri="{FF2B5EF4-FFF2-40B4-BE49-F238E27FC236}">
                <a16:creationId xmlns:a16="http://schemas.microsoft.com/office/drawing/2014/main" id="{0F5D8890-1922-43E6-BDBE-829C58F22E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600" y="5181600"/>
            <a:ext cx="1828800" cy="1371600"/>
          </a:xfrm>
          <a:prstGeom prst="rect">
            <a:avLst/>
          </a:prstGeom>
        </p:spPr>
      </p:pic>
    </p:spTree>
    <p:extLst>
      <p:ext uri="{BB962C8B-B14F-4D97-AF65-F5344CB8AC3E}">
        <p14:creationId xmlns:p14="http://schemas.microsoft.com/office/powerpoint/2010/main" val="134911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212480"/>
            <a:ext cx="8305800" cy="6492606"/>
          </a:xfrm>
          <a:prstGeom prst="rect">
            <a:avLst/>
          </a:prstGeom>
          <a:ln w="28575">
            <a:solidFill>
              <a:srgbClr val="FFFFCC"/>
            </a:solidFill>
          </a:ln>
        </p:spPr>
      </p:pic>
    </p:spTree>
    <p:extLst>
      <p:ext uri="{BB962C8B-B14F-4D97-AF65-F5344CB8AC3E}">
        <p14:creationId xmlns:p14="http://schemas.microsoft.com/office/powerpoint/2010/main" val="2011491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EF4A0987-2328-4C48-AEED-E94C19CE1786}"/>
              </a:ext>
            </a:extLst>
          </p:cNvPr>
          <p:cNvSpPr>
            <a:spLocks noGrp="1" noChangeArrowheads="1"/>
          </p:cNvSpPr>
          <p:nvPr>
            <p:ph type="title" idx="4294967295"/>
          </p:nvPr>
        </p:nvSpPr>
        <p:spPr>
          <a:xfrm>
            <a:off x="685800" y="228600"/>
            <a:ext cx="7772400" cy="914400"/>
          </a:xfrm>
        </p:spPr>
        <p:txBody>
          <a:bodyPr/>
          <a:lstStyle/>
          <a:p>
            <a:pPr algn="ctr">
              <a:defRPr/>
            </a:pPr>
            <a:r>
              <a:rPr lang="en-US" altLang="en-US" sz="3600" kern="1200" dirty="0">
                <a:effectLst>
                  <a:outerShdw blurRad="38100" dist="38100" dir="2700000" algn="tl">
                    <a:srgbClr val="000000">
                      <a:alpha val="43137"/>
                    </a:srgbClr>
                  </a:outerShdw>
                </a:effectLst>
              </a:rPr>
              <a:t>2 PETER 2 OUTLINE</a:t>
            </a:r>
          </a:p>
        </p:txBody>
      </p:sp>
      <p:sp>
        <p:nvSpPr>
          <p:cNvPr id="49155" name="Rectangle 3">
            <a:extLst>
              <a:ext uri="{FF2B5EF4-FFF2-40B4-BE49-F238E27FC236}">
                <a16:creationId xmlns:a16="http://schemas.microsoft.com/office/drawing/2014/main" id="{21191C93-25BF-4B86-83AE-5719A3EC1CD8}"/>
              </a:ext>
            </a:extLst>
          </p:cNvPr>
          <p:cNvSpPr>
            <a:spLocks noGrp="1" noChangeArrowheads="1"/>
          </p:cNvSpPr>
          <p:nvPr>
            <p:ph type="body" idx="4294967295"/>
          </p:nvPr>
        </p:nvSpPr>
        <p:spPr>
          <a:xfrm>
            <a:off x="1995488" y="1371600"/>
            <a:ext cx="5153025" cy="5257800"/>
          </a:xfrm>
        </p:spPr>
        <p:txBody>
          <a:bodyPr/>
          <a:lstStyle/>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Predicted arrival (2:1a)</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Devices (2:1b-3)</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Doom (2:4-9)</a:t>
            </a:r>
          </a:p>
          <a:p>
            <a:pPr marL="514350" indent="-514350" eaLnBrk="1" hangingPunct="1">
              <a:spcBef>
                <a:spcPts val="0"/>
              </a:spcBef>
              <a:spcAft>
                <a:spcPts val="3000"/>
              </a:spcAft>
              <a:buSzPct val="100000"/>
              <a:buFont typeface="+mj-lt"/>
              <a:buAutoNum type="arabicPeriod"/>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Depravity (2:10-16)</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Emptiness (2:17-19)</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Regression (2:20-22)</a:t>
            </a:r>
          </a:p>
        </p:txBody>
      </p:sp>
    </p:spTree>
    <p:extLst>
      <p:ext uri="{BB962C8B-B14F-4D97-AF65-F5344CB8AC3E}">
        <p14:creationId xmlns:p14="http://schemas.microsoft.com/office/powerpoint/2010/main" val="3942942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E3368143-02EC-4FEE-ADA1-3F3172E04A05}"/>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DEPRAVITY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V.10-16</a:t>
            </a:r>
          </a:p>
        </p:txBody>
      </p:sp>
      <p:sp>
        <p:nvSpPr>
          <p:cNvPr id="52227" name="Rectangle 3">
            <a:extLst>
              <a:ext uri="{FF2B5EF4-FFF2-40B4-BE49-F238E27FC236}">
                <a16:creationId xmlns:a16="http://schemas.microsoft.com/office/drawing/2014/main" id="{872C5AAA-7B9A-49C8-8E7B-2A00C7B3DADC}"/>
              </a:ext>
            </a:extLst>
          </p:cNvPr>
          <p:cNvSpPr>
            <a:spLocks noGrp="1" noChangeArrowheads="1"/>
          </p:cNvSpPr>
          <p:nvPr>
            <p:ph type="body" sz="half" idx="4294967295"/>
          </p:nvPr>
        </p:nvSpPr>
        <p:spPr>
          <a:xfrm>
            <a:off x="304800" y="1600200"/>
            <a:ext cx="6019800" cy="4572000"/>
          </a:xfrm>
        </p:spPr>
        <p:txBody>
          <a:bodyPr/>
          <a:lstStyle/>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Licentious (10a)</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Lawless (10b-11)</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Animalistic (12)</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Shameless pleasure seekers (13)</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Eyes full of adultery (14a)</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Entice unstable souls (14b)</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Greedy (14c-16)</a:t>
            </a:r>
          </a:p>
        </p:txBody>
      </p:sp>
      <p:pic>
        <p:nvPicPr>
          <p:cNvPr id="73732" name="Picture 4" descr="j0275638">
            <a:extLst>
              <a:ext uri="{FF2B5EF4-FFF2-40B4-BE49-F238E27FC236}">
                <a16:creationId xmlns:a16="http://schemas.microsoft.com/office/drawing/2014/main" id="{39DF7B14-767D-487A-A61D-2F6484C218A6}"/>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5608108" y="1600200"/>
            <a:ext cx="2867025" cy="213360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E3368143-02EC-4FEE-ADA1-3F3172E04A05}"/>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DEPRAVITY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V.10-16</a:t>
            </a:r>
          </a:p>
        </p:txBody>
      </p:sp>
      <p:sp>
        <p:nvSpPr>
          <p:cNvPr id="52227" name="Rectangle 3">
            <a:extLst>
              <a:ext uri="{FF2B5EF4-FFF2-40B4-BE49-F238E27FC236}">
                <a16:creationId xmlns:a16="http://schemas.microsoft.com/office/drawing/2014/main" id="{872C5AAA-7B9A-49C8-8E7B-2A00C7B3DADC}"/>
              </a:ext>
            </a:extLst>
          </p:cNvPr>
          <p:cNvSpPr>
            <a:spLocks noGrp="1" noChangeArrowheads="1"/>
          </p:cNvSpPr>
          <p:nvPr>
            <p:ph type="body" sz="half" idx="4294967295"/>
          </p:nvPr>
        </p:nvSpPr>
        <p:spPr>
          <a:xfrm>
            <a:off x="304800" y="1600200"/>
            <a:ext cx="6019800" cy="4572000"/>
          </a:xfrm>
        </p:spPr>
        <p:txBody>
          <a:bodyPr/>
          <a:lstStyle/>
          <a:p>
            <a:pPr marL="461963" indent="-461963" eaLnBrk="1" hangingPunct="1">
              <a:lnSpc>
                <a:spcPct val="90000"/>
              </a:lnSpc>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Licentious (10a)</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Lawless (10b-11)</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Animalistic (12)</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Shameless pleasure seekers (13)</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Eyes full of adultery (14a)</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Entice unstable souls (14b)</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Greedy (14c-16)</a:t>
            </a:r>
          </a:p>
        </p:txBody>
      </p:sp>
      <p:pic>
        <p:nvPicPr>
          <p:cNvPr id="73732" name="Picture 4" descr="j0275638">
            <a:extLst>
              <a:ext uri="{FF2B5EF4-FFF2-40B4-BE49-F238E27FC236}">
                <a16:creationId xmlns:a16="http://schemas.microsoft.com/office/drawing/2014/main" id="{39DF7B14-767D-487A-A61D-2F6484C218A6}"/>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5608108" y="1600200"/>
            <a:ext cx="2867025" cy="2133600"/>
          </a:xfrm>
        </p:spPr>
      </p:pic>
    </p:spTree>
    <p:extLst>
      <p:ext uri="{BB962C8B-B14F-4D97-AF65-F5344CB8AC3E}">
        <p14:creationId xmlns:p14="http://schemas.microsoft.com/office/powerpoint/2010/main" val="977339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A5408C-F4A1-45E3-8E77-4E54C6E8691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7" name="Rectangle 6">
            <a:extLst>
              <a:ext uri="{FF2B5EF4-FFF2-40B4-BE49-F238E27FC236}">
                <a16:creationId xmlns:a16="http://schemas.microsoft.com/office/drawing/2014/main" id="{7CDEAED3-01F1-4371-916A-19B18503684B}"/>
              </a:ext>
            </a:extLst>
          </p:cNvPr>
          <p:cNvSpPr/>
          <p:nvPr/>
        </p:nvSpPr>
        <p:spPr>
          <a:xfrm>
            <a:off x="0" y="0"/>
            <a:ext cx="9144000" cy="4801314"/>
          </a:xfrm>
          <a:prstGeom prst="rect">
            <a:avLst/>
          </a:prstGeom>
        </p:spPr>
        <p:txBody>
          <a:bodyPr wrap="square">
            <a:spAutoFit/>
          </a:bodyPr>
          <a:lstStyle/>
          <a:p>
            <a:pPr marL="342900" lvl="0" indent="-342900" algn="ctr" defTabSz="685800">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Mark 7:20-23</a:t>
            </a:r>
            <a:endPar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was saying, ‘That which proceeds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 of the man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is what defiles the man.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within, out of the heart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men, proceed the evil thoughts, fornications, thefts, murders, adulteries,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deeds of coveting and wickedness, as well as deceit, sensuality, envy, slander, pride and foolishness.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these evil things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proceed from within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defile the man.’”</a:t>
            </a:r>
          </a:p>
        </p:txBody>
      </p:sp>
    </p:spTree>
    <p:extLst>
      <p:ext uri="{BB962C8B-B14F-4D97-AF65-F5344CB8AC3E}">
        <p14:creationId xmlns:p14="http://schemas.microsoft.com/office/powerpoint/2010/main" val="27458521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E3368143-02EC-4FEE-ADA1-3F3172E04A05}"/>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DEPRAVITY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V.10-16</a:t>
            </a:r>
          </a:p>
        </p:txBody>
      </p:sp>
      <p:sp>
        <p:nvSpPr>
          <p:cNvPr id="52227" name="Rectangle 3">
            <a:extLst>
              <a:ext uri="{FF2B5EF4-FFF2-40B4-BE49-F238E27FC236}">
                <a16:creationId xmlns:a16="http://schemas.microsoft.com/office/drawing/2014/main" id="{872C5AAA-7B9A-49C8-8E7B-2A00C7B3DADC}"/>
              </a:ext>
            </a:extLst>
          </p:cNvPr>
          <p:cNvSpPr>
            <a:spLocks noGrp="1" noChangeArrowheads="1"/>
          </p:cNvSpPr>
          <p:nvPr>
            <p:ph type="body" sz="half" idx="4294967295"/>
          </p:nvPr>
        </p:nvSpPr>
        <p:spPr>
          <a:xfrm>
            <a:off x="304800" y="1600200"/>
            <a:ext cx="6019800" cy="4572000"/>
          </a:xfrm>
        </p:spPr>
        <p:txBody>
          <a:bodyPr/>
          <a:lstStyle/>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Licentious (10a)</a:t>
            </a:r>
          </a:p>
          <a:p>
            <a:pPr marL="461963" indent="-461963" eaLnBrk="1" hangingPunct="1">
              <a:lnSpc>
                <a:spcPct val="90000"/>
              </a:lnSpc>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Lawless (10b-11)</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Animalistic (12)</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Shameless pleasure seekers (13)</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Eyes full of adultery (14a)</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Entice unstable souls (14b)</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Greedy (14c-16)</a:t>
            </a:r>
          </a:p>
        </p:txBody>
      </p:sp>
      <p:pic>
        <p:nvPicPr>
          <p:cNvPr id="73732" name="Picture 4" descr="j0275638">
            <a:extLst>
              <a:ext uri="{FF2B5EF4-FFF2-40B4-BE49-F238E27FC236}">
                <a16:creationId xmlns:a16="http://schemas.microsoft.com/office/drawing/2014/main" id="{39DF7B14-767D-487A-A61D-2F6484C218A6}"/>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5608108" y="1600200"/>
            <a:ext cx="2867025" cy="2133600"/>
          </a:xfrm>
        </p:spPr>
      </p:pic>
    </p:spTree>
    <p:extLst>
      <p:ext uri="{BB962C8B-B14F-4D97-AF65-F5344CB8AC3E}">
        <p14:creationId xmlns:p14="http://schemas.microsoft.com/office/powerpoint/2010/main" val="9891961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C2DA1A1D-97A9-440B-9419-F409DDC4649A}"/>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ARROGANCE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V.10b-11</a:t>
            </a:r>
          </a:p>
        </p:txBody>
      </p:sp>
      <p:sp>
        <p:nvSpPr>
          <p:cNvPr id="53251" name="Rectangle 3">
            <a:extLst>
              <a:ext uri="{FF2B5EF4-FFF2-40B4-BE49-F238E27FC236}">
                <a16:creationId xmlns:a16="http://schemas.microsoft.com/office/drawing/2014/main" id="{EC7720D2-16BC-4422-B04B-B5F88D6C0F12}"/>
              </a:ext>
            </a:extLst>
          </p:cNvPr>
          <p:cNvSpPr>
            <a:spLocks noGrp="1" noChangeArrowheads="1"/>
          </p:cNvSpPr>
          <p:nvPr>
            <p:ph type="body" sz="half" idx="4294967295"/>
          </p:nvPr>
        </p:nvSpPr>
        <p:spPr>
          <a:xfrm>
            <a:off x="457200" y="2171700"/>
            <a:ext cx="4522788" cy="2514600"/>
          </a:xfrm>
        </p:spPr>
        <p:txBody>
          <a:bodyPr/>
          <a:lstStyle/>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Despise Authority </a:t>
            </a:r>
          </a:p>
          <a:p>
            <a:pPr marL="914400" lvl="1" indent="-457200">
              <a:spcBef>
                <a:spcPts val="0"/>
              </a:spcBef>
              <a:spcAft>
                <a:spcPts val="2400"/>
              </a:spcAft>
              <a:defRPr/>
            </a:pPr>
            <a:r>
              <a:rPr lang="en-US" altLang="en-US" dirty="0">
                <a:effectLst>
                  <a:outerShdw blurRad="38100" dist="38100" dir="2700000" algn="tl">
                    <a:srgbClr val="000000">
                      <a:alpha val="43137"/>
                    </a:srgbClr>
                  </a:outerShdw>
                </a:effectLst>
                <a:ea typeface="+mn-ea"/>
                <a:cs typeface="Calibri" panose="020F0502020204030204" pitchFamily="34" charset="0"/>
              </a:rPr>
              <a:t>Slander fallen angels</a:t>
            </a:r>
          </a:p>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Daring and Self-willed</a:t>
            </a:r>
          </a:p>
        </p:txBody>
      </p:sp>
      <p:pic>
        <p:nvPicPr>
          <p:cNvPr id="74756" name="Picture 1">
            <a:extLst>
              <a:ext uri="{FF2B5EF4-FFF2-40B4-BE49-F238E27FC236}">
                <a16:creationId xmlns:a16="http://schemas.microsoft.com/office/drawing/2014/main" id="{4679F7D6-ED73-4B26-80E2-4C467F69DC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057400"/>
            <a:ext cx="3724275"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0ABA1E0-0EFC-4B8C-AEDE-00A8D588534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2291" name="Rectangle 3">
            <a:extLst>
              <a:ext uri="{FF2B5EF4-FFF2-40B4-BE49-F238E27FC236}">
                <a16:creationId xmlns:a16="http://schemas.microsoft.com/office/drawing/2014/main" id="{98652041-EC95-41E9-922B-DDA3E55D922C}"/>
              </a:ext>
            </a:extLst>
          </p:cNvPr>
          <p:cNvSpPr>
            <a:spLocks noGrp="1" noChangeArrowheads="1"/>
          </p:cNvSpPr>
          <p:nvPr>
            <p:ph type="body" idx="1"/>
          </p:nvPr>
        </p:nvSpPr>
        <p:spPr>
          <a:xfrm>
            <a:off x="2133600" y="1600200"/>
            <a:ext cx="6324600" cy="3657600"/>
          </a:xfrm>
        </p:spPr>
        <p:txBody>
          <a:bodyPr/>
          <a:lstStyle/>
          <a:p>
            <a:pPr marL="461963" indent="-461963"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2 Peter 1 – Call to maturity</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2 – Characteristics of false teachers</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3 – Doctrine of the false teachers (uniformitarianism)</a:t>
            </a:r>
          </a:p>
        </p:txBody>
      </p:sp>
      <p:pic>
        <p:nvPicPr>
          <p:cNvPr id="53252" name="Picture 4" descr="j0096349">
            <a:extLst>
              <a:ext uri="{FF2B5EF4-FFF2-40B4-BE49-F238E27FC236}">
                <a16:creationId xmlns:a16="http://schemas.microsoft.com/office/drawing/2014/main" id="{BD947639-A927-4C6A-AF04-AFF23082BCD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3075" y="1600200"/>
            <a:ext cx="13557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B7774E78-6F3A-41BB-BA5B-A7CAAFEC9A4E}"/>
              </a:ext>
            </a:extLst>
          </p:cNvPr>
          <p:cNvSpPr>
            <a:spLocks noGrp="1" noChangeArrowheads="1"/>
          </p:cNvSpPr>
          <p:nvPr>
            <p:ph type="body" idx="4294967295"/>
          </p:nvPr>
        </p:nvSpPr>
        <p:spPr>
          <a:xfrm>
            <a:off x="304800" y="1325563"/>
            <a:ext cx="7162800" cy="5227637"/>
          </a:xfrm>
        </p:spPr>
        <p:txBody>
          <a:bodyPr/>
          <a:lstStyle/>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Initial eviction from heaven (Isa 14:12-15; Ezek 28:12-17)</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Eden (Gen 3:15)</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Pre-diluvian world (1 Pet 3:19-20)</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Cross (John 12:31; 16:11; Col 2:15; Heb 2:14; 1 John 3:8)</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Mid point of the Tribulation (Rev 12:9)</a:t>
            </a:r>
          </a:p>
          <a:p>
            <a:pPr marL="514350" indent="-514350" algn="just" eaLnBrk="1" hangingPunct="1">
              <a:spcBef>
                <a:spcPts val="0"/>
              </a:spcBef>
              <a:spcAft>
                <a:spcPts val="1800"/>
              </a:spcAft>
              <a:buSzPct val="100000"/>
              <a:buFont typeface="+mj-lt"/>
              <a:buAutoNum type="arabicPeriod"/>
              <a:defRPr/>
            </a:pPr>
            <a:r>
              <a:rPr lang="en-US" sz="2800" b="1" u="sng" kern="1200" dirty="0">
                <a:solidFill>
                  <a:srgbClr val="FFFFCC"/>
                </a:solidFill>
                <a:effectLst>
                  <a:outerShdw blurRad="38100" dist="38100" dir="2700000" algn="tl">
                    <a:srgbClr val="000000">
                      <a:alpha val="43137"/>
                    </a:srgbClr>
                  </a:outerShdw>
                </a:effectLst>
              </a:rPr>
              <a:t>Beginning of millennium (Rev 20:2-3)</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End of millennium (Rev 20:10)</a:t>
            </a:r>
          </a:p>
        </p:txBody>
      </p:sp>
      <p:pic>
        <p:nvPicPr>
          <p:cNvPr id="47107" name="Picture 4">
            <a:extLst>
              <a:ext uri="{FF2B5EF4-FFF2-40B4-BE49-F238E27FC236}">
                <a16:creationId xmlns:a16="http://schemas.microsoft.com/office/drawing/2014/main" id="{ED3568EC-6C27-4A0B-A1CD-705A0DE67E4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00" y="2438400"/>
            <a:ext cx="1371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a:extLst>
              <a:ext uri="{FF2B5EF4-FFF2-40B4-BE49-F238E27FC236}">
                <a16:creationId xmlns:a16="http://schemas.microsoft.com/office/drawing/2014/main" id="{6C9EF90B-FAB1-480C-84C2-7BB4DA4D060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2713" y="122238"/>
            <a:ext cx="87788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a:extLst>
              <a:ext uri="{FF2B5EF4-FFF2-40B4-BE49-F238E27FC236}">
                <a16:creationId xmlns:a16="http://schemas.microsoft.com/office/drawing/2014/main" id="{99F689D4-12FF-4D81-B949-67DDCE03EB4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53400" y="122238"/>
            <a:ext cx="877888"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759ADDC8-F772-454F-9B93-5B498C013207}"/>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4000" kern="0" dirty="0">
                <a:effectLst>
                  <a:outerShdw blurRad="38100" dist="38100" dir="2700000" algn="tl">
                    <a:srgbClr val="000000">
                      <a:alpha val="43137"/>
                    </a:srgbClr>
                  </a:outerShdw>
                </a:effectLst>
              </a:rPr>
              <a:t>Satan’s Progressive Defeat</a:t>
            </a:r>
          </a:p>
        </p:txBody>
      </p:sp>
    </p:spTree>
    <p:extLst>
      <p:ext uri="{BB962C8B-B14F-4D97-AF65-F5344CB8AC3E}">
        <p14:creationId xmlns:p14="http://schemas.microsoft.com/office/powerpoint/2010/main" val="21749165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D511D5-16F7-4D62-A7B6-5B2BB5761BE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950"/>
            <a:ext cx="9144000" cy="6857999"/>
          </a:xfrm>
          <a:prstGeom prst="rect">
            <a:avLst/>
          </a:prstGeom>
        </p:spPr>
      </p:pic>
      <p:sp>
        <p:nvSpPr>
          <p:cNvPr id="134147" name="Rectangle 1"/>
          <p:cNvSpPr>
            <a:spLocks noChangeArrowheads="1"/>
          </p:cNvSpPr>
          <p:nvPr/>
        </p:nvSpPr>
        <p:spPr bwMode="auto">
          <a:xfrm>
            <a:off x="0" y="0"/>
            <a:ext cx="9144000" cy="529375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a:t>
            </a: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20:1-3</a:t>
            </a:r>
          </a:p>
          <a:p>
            <a:pPr algn="just">
              <a:spcBef>
                <a:spcPts val="0"/>
              </a:spcBef>
              <a:spcAft>
                <a:spcPts val="0"/>
              </a:spcAft>
            </a:pPr>
            <a:r>
              <a:rPr lang="en-US" sz="3200" dirty="0">
                <a:latin typeface="Calibri" panose="020F0502020204030204" pitchFamily="34" charset="0"/>
                <a:cs typeface="Calibri" panose="020F0502020204030204" pitchFamily="34" charset="0"/>
              </a:rPr>
              <a:t>“Then I saw an angel coming down from heaven, holding the key of the abyss and a great chain in his hand. </a:t>
            </a:r>
            <a:r>
              <a:rPr lang="en-US" sz="3200" baseline="30000" dirty="0">
                <a:latin typeface="Calibri" panose="020F0502020204030204" pitchFamily="34" charset="0"/>
                <a:cs typeface="Calibri" panose="020F0502020204030204" pitchFamily="34" charset="0"/>
              </a:rPr>
              <a:t>2 </a:t>
            </a:r>
            <a:r>
              <a:rPr lang="en-US" sz="3200" dirty="0">
                <a:latin typeface="Calibri" panose="020F0502020204030204" pitchFamily="34" charset="0"/>
                <a:cs typeface="Calibri" panose="020F0502020204030204" pitchFamily="34" charset="0"/>
              </a:rPr>
              <a:t>And he laid hold of the dragon, the serpent of old, who is the devil and Satan, and </a:t>
            </a:r>
            <a:r>
              <a:rPr lang="en-US" sz="3200" b="1" u="sng" dirty="0">
                <a:solidFill>
                  <a:srgbClr val="FFFFCC"/>
                </a:solidFill>
                <a:latin typeface="Calibri" panose="020F0502020204030204" pitchFamily="34" charset="0"/>
                <a:cs typeface="Calibri" panose="020F0502020204030204" pitchFamily="34" charset="0"/>
              </a:rPr>
              <a:t>bound him for a thousand years</a:t>
            </a:r>
            <a:r>
              <a:rPr lang="en-US" sz="3200" dirty="0">
                <a:latin typeface="Calibri" panose="020F0502020204030204" pitchFamily="34" charset="0"/>
                <a:cs typeface="Calibri" panose="020F0502020204030204" pitchFamily="34" charset="0"/>
              </a:rPr>
              <a:t>; </a:t>
            </a:r>
            <a:r>
              <a:rPr lang="en-US" sz="3200" baseline="30000" dirty="0">
                <a:latin typeface="Calibri" panose="020F0502020204030204" pitchFamily="34" charset="0"/>
                <a:cs typeface="Calibri" panose="020F0502020204030204" pitchFamily="34" charset="0"/>
              </a:rPr>
              <a:t>3 </a:t>
            </a:r>
            <a:r>
              <a:rPr lang="en-US" sz="3200" dirty="0">
                <a:latin typeface="Calibri" panose="020F0502020204030204" pitchFamily="34" charset="0"/>
                <a:cs typeface="Calibri" panose="020F0502020204030204" pitchFamily="34" charset="0"/>
              </a:rPr>
              <a:t>and he threw him into the abyss, and shut </a:t>
            </a:r>
            <a:r>
              <a:rPr lang="en-US" sz="3200" i="1" dirty="0">
                <a:latin typeface="Calibri" panose="020F0502020204030204" pitchFamily="34" charset="0"/>
                <a:cs typeface="Calibri" panose="020F0502020204030204" pitchFamily="34" charset="0"/>
              </a:rPr>
              <a:t>it</a:t>
            </a:r>
            <a:r>
              <a:rPr lang="en-US" sz="3200" dirty="0">
                <a:latin typeface="Calibri" panose="020F0502020204030204" pitchFamily="34" charset="0"/>
                <a:cs typeface="Calibri" panose="020F0502020204030204" pitchFamily="34" charset="0"/>
              </a:rPr>
              <a:t> and sealed </a:t>
            </a:r>
            <a:r>
              <a:rPr lang="en-US" sz="3200" i="1" dirty="0">
                <a:latin typeface="Calibri" panose="020F0502020204030204" pitchFamily="34" charset="0"/>
                <a:cs typeface="Calibri" panose="020F0502020204030204" pitchFamily="34" charset="0"/>
              </a:rPr>
              <a:t>it</a:t>
            </a:r>
            <a:r>
              <a:rPr lang="en-US" sz="3200" dirty="0">
                <a:latin typeface="Calibri" panose="020F0502020204030204" pitchFamily="34" charset="0"/>
                <a:cs typeface="Calibri" panose="020F0502020204030204" pitchFamily="34" charset="0"/>
              </a:rPr>
              <a:t> over him, so that he would not deceive the nations any longer, until the thousand years were completed; after these things he must be released for a short time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750139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E3368143-02EC-4FEE-ADA1-3F3172E04A05}"/>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DEPRAVITY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V.10-16</a:t>
            </a:r>
          </a:p>
        </p:txBody>
      </p:sp>
      <p:sp>
        <p:nvSpPr>
          <p:cNvPr id="52227" name="Rectangle 3">
            <a:extLst>
              <a:ext uri="{FF2B5EF4-FFF2-40B4-BE49-F238E27FC236}">
                <a16:creationId xmlns:a16="http://schemas.microsoft.com/office/drawing/2014/main" id="{872C5AAA-7B9A-49C8-8E7B-2A00C7B3DADC}"/>
              </a:ext>
            </a:extLst>
          </p:cNvPr>
          <p:cNvSpPr>
            <a:spLocks noGrp="1" noChangeArrowheads="1"/>
          </p:cNvSpPr>
          <p:nvPr>
            <p:ph type="body" sz="half" idx="4294967295"/>
          </p:nvPr>
        </p:nvSpPr>
        <p:spPr>
          <a:xfrm>
            <a:off x="304800" y="1600200"/>
            <a:ext cx="6019800" cy="4572000"/>
          </a:xfrm>
        </p:spPr>
        <p:txBody>
          <a:bodyPr/>
          <a:lstStyle/>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Licentious (10a)</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Lawless (10b-11)</a:t>
            </a:r>
          </a:p>
          <a:p>
            <a:pPr marL="461963" indent="-461963" eaLnBrk="1" hangingPunct="1">
              <a:lnSpc>
                <a:spcPct val="90000"/>
              </a:lnSpc>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Animalistic (12)</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Shameless pleasure seekers (13)</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Eyes full of adultery (14a)</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Entice unstable souls (14b)</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Greedy (14c-16)</a:t>
            </a:r>
          </a:p>
        </p:txBody>
      </p:sp>
      <p:pic>
        <p:nvPicPr>
          <p:cNvPr id="73732" name="Picture 4" descr="j0275638">
            <a:extLst>
              <a:ext uri="{FF2B5EF4-FFF2-40B4-BE49-F238E27FC236}">
                <a16:creationId xmlns:a16="http://schemas.microsoft.com/office/drawing/2014/main" id="{39DF7B14-767D-487A-A61D-2F6484C218A6}"/>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5608108" y="1600200"/>
            <a:ext cx="2867025" cy="2133600"/>
          </a:xfrm>
        </p:spPr>
      </p:pic>
    </p:spTree>
    <p:extLst>
      <p:ext uri="{BB962C8B-B14F-4D97-AF65-F5344CB8AC3E}">
        <p14:creationId xmlns:p14="http://schemas.microsoft.com/office/powerpoint/2010/main" val="13930758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E3368143-02EC-4FEE-ADA1-3F3172E04A05}"/>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DEPRAVITY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V.10-16</a:t>
            </a:r>
          </a:p>
        </p:txBody>
      </p:sp>
      <p:sp>
        <p:nvSpPr>
          <p:cNvPr id="52227" name="Rectangle 3">
            <a:extLst>
              <a:ext uri="{FF2B5EF4-FFF2-40B4-BE49-F238E27FC236}">
                <a16:creationId xmlns:a16="http://schemas.microsoft.com/office/drawing/2014/main" id="{872C5AAA-7B9A-49C8-8E7B-2A00C7B3DADC}"/>
              </a:ext>
            </a:extLst>
          </p:cNvPr>
          <p:cNvSpPr>
            <a:spLocks noGrp="1" noChangeArrowheads="1"/>
          </p:cNvSpPr>
          <p:nvPr>
            <p:ph type="body" sz="half" idx="4294967295"/>
          </p:nvPr>
        </p:nvSpPr>
        <p:spPr>
          <a:xfrm>
            <a:off x="304800" y="1600200"/>
            <a:ext cx="6248400" cy="4572000"/>
          </a:xfrm>
        </p:spPr>
        <p:txBody>
          <a:bodyPr/>
          <a:lstStyle/>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Licentious (10a)</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Lawless (10b-11)</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Animalistic (12)</a:t>
            </a:r>
          </a:p>
          <a:p>
            <a:pPr marL="461963" indent="-461963" eaLnBrk="1" hangingPunct="1">
              <a:lnSpc>
                <a:spcPct val="90000"/>
              </a:lnSpc>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Shameless pleasure seekers (13)</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Eyes full of adultery (14a)</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Entice unstable souls (14b)</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Greedy (14c-16)</a:t>
            </a:r>
          </a:p>
        </p:txBody>
      </p:sp>
      <p:pic>
        <p:nvPicPr>
          <p:cNvPr id="73732" name="Picture 4" descr="j0275638">
            <a:extLst>
              <a:ext uri="{FF2B5EF4-FFF2-40B4-BE49-F238E27FC236}">
                <a16:creationId xmlns:a16="http://schemas.microsoft.com/office/drawing/2014/main" id="{39DF7B14-767D-487A-A61D-2F6484C218A6}"/>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5608108" y="1600200"/>
            <a:ext cx="2867025" cy="2133600"/>
          </a:xfrm>
        </p:spPr>
      </p:pic>
    </p:spTree>
    <p:extLst>
      <p:ext uri="{BB962C8B-B14F-4D97-AF65-F5344CB8AC3E}">
        <p14:creationId xmlns:p14="http://schemas.microsoft.com/office/powerpoint/2010/main" val="14346480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E3368143-02EC-4FEE-ADA1-3F3172E04A05}"/>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DEPRAVITY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V.10-16</a:t>
            </a:r>
          </a:p>
        </p:txBody>
      </p:sp>
      <p:sp>
        <p:nvSpPr>
          <p:cNvPr id="52227" name="Rectangle 3">
            <a:extLst>
              <a:ext uri="{FF2B5EF4-FFF2-40B4-BE49-F238E27FC236}">
                <a16:creationId xmlns:a16="http://schemas.microsoft.com/office/drawing/2014/main" id="{872C5AAA-7B9A-49C8-8E7B-2A00C7B3DADC}"/>
              </a:ext>
            </a:extLst>
          </p:cNvPr>
          <p:cNvSpPr>
            <a:spLocks noGrp="1" noChangeArrowheads="1"/>
          </p:cNvSpPr>
          <p:nvPr>
            <p:ph type="body" sz="half" idx="4294967295"/>
          </p:nvPr>
        </p:nvSpPr>
        <p:spPr>
          <a:xfrm>
            <a:off x="304800" y="1600200"/>
            <a:ext cx="6019800" cy="4572000"/>
          </a:xfrm>
        </p:spPr>
        <p:txBody>
          <a:bodyPr/>
          <a:lstStyle/>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Licentious (10a)</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Lawless (10b-11)</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Animalistic (12)</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Shameless pleasure seekers (13)</a:t>
            </a:r>
          </a:p>
          <a:p>
            <a:pPr marL="461963" indent="-461963" eaLnBrk="1" hangingPunct="1">
              <a:lnSpc>
                <a:spcPct val="90000"/>
              </a:lnSpc>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Eyes full of adultery (14a)</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Entice unstable souls (14b)</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Greedy (14c-16)</a:t>
            </a:r>
          </a:p>
        </p:txBody>
      </p:sp>
      <p:pic>
        <p:nvPicPr>
          <p:cNvPr id="73732" name="Picture 4" descr="j0275638">
            <a:extLst>
              <a:ext uri="{FF2B5EF4-FFF2-40B4-BE49-F238E27FC236}">
                <a16:creationId xmlns:a16="http://schemas.microsoft.com/office/drawing/2014/main" id="{39DF7B14-767D-487A-A61D-2F6484C218A6}"/>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5608108" y="1600200"/>
            <a:ext cx="2867025" cy="2133600"/>
          </a:xfrm>
        </p:spPr>
      </p:pic>
    </p:spTree>
    <p:extLst>
      <p:ext uri="{BB962C8B-B14F-4D97-AF65-F5344CB8AC3E}">
        <p14:creationId xmlns:p14="http://schemas.microsoft.com/office/powerpoint/2010/main" val="6641206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E3368143-02EC-4FEE-ADA1-3F3172E04A05}"/>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DEPRAVITY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V.10-16</a:t>
            </a:r>
          </a:p>
        </p:txBody>
      </p:sp>
      <p:sp>
        <p:nvSpPr>
          <p:cNvPr id="52227" name="Rectangle 3">
            <a:extLst>
              <a:ext uri="{FF2B5EF4-FFF2-40B4-BE49-F238E27FC236}">
                <a16:creationId xmlns:a16="http://schemas.microsoft.com/office/drawing/2014/main" id="{872C5AAA-7B9A-49C8-8E7B-2A00C7B3DADC}"/>
              </a:ext>
            </a:extLst>
          </p:cNvPr>
          <p:cNvSpPr>
            <a:spLocks noGrp="1" noChangeArrowheads="1"/>
          </p:cNvSpPr>
          <p:nvPr>
            <p:ph type="body" sz="half" idx="4294967295"/>
          </p:nvPr>
        </p:nvSpPr>
        <p:spPr>
          <a:xfrm>
            <a:off x="304800" y="1600200"/>
            <a:ext cx="6019800" cy="4572000"/>
          </a:xfrm>
        </p:spPr>
        <p:txBody>
          <a:bodyPr/>
          <a:lstStyle/>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Licentious (10a)</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Lawless (10b-11)</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Animalistic (12)</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Shameless pleasure seekers (13)</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Eyes full of adultery (14a)</a:t>
            </a:r>
          </a:p>
          <a:p>
            <a:pPr marL="461963" indent="-461963" eaLnBrk="1" hangingPunct="1">
              <a:lnSpc>
                <a:spcPct val="90000"/>
              </a:lnSpc>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Entice unstable souls (14b)</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Greedy (14c-16)</a:t>
            </a:r>
          </a:p>
        </p:txBody>
      </p:sp>
      <p:pic>
        <p:nvPicPr>
          <p:cNvPr id="73732" name="Picture 4" descr="j0275638">
            <a:extLst>
              <a:ext uri="{FF2B5EF4-FFF2-40B4-BE49-F238E27FC236}">
                <a16:creationId xmlns:a16="http://schemas.microsoft.com/office/drawing/2014/main" id="{39DF7B14-767D-487A-A61D-2F6484C218A6}"/>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5608108" y="1600200"/>
            <a:ext cx="2867025" cy="2133600"/>
          </a:xfrm>
        </p:spPr>
      </p:pic>
    </p:spTree>
    <p:extLst>
      <p:ext uri="{BB962C8B-B14F-4D97-AF65-F5344CB8AC3E}">
        <p14:creationId xmlns:p14="http://schemas.microsoft.com/office/powerpoint/2010/main" val="39810415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0ABA1E0-0EFC-4B8C-AEDE-00A8D588534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2291" name="Rectangle 3">
            <a:extLst>
              <a:ext uri="{FF2B5EF4-FFF2-40B4-BE49-F238E27FC236}">
                <a16:creationId xmlns:a16="http://schemas.microsoft.com/office/drawing/2014/main" id="{98652041-EC95-41E9-922B-DDA3E55D922C}"/>
              </a:ext>
            </a:extLst>
          </p:cNvPr>
          <p:cNvSpPr>
            <a:spLocks noGrp="1" noChangeArrowheads="1"/>
          </p:cNvSpPr>
          <p:nvPr>
            <p:ph type="body" idx="1"/>
          </p:nvPr>
        </p:nvSpPr>
        <p:spPr>
          <a:xfrm>
            <a:off x="2133600" y="1600200"/>
            <a:ext cx="6324600" cy="3657600"/>
          </a:xfrm>
        </p:spPr>
        <p:txBody>
          <a:bodyPr/>
          <a:lstStyle/>
          <a:p>
            <a:pPr marL="461963" indent="-461963"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2 Peter 1 – Call to maturity</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2 – Characteristics of false teachers</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3 – Doctrine of the false teachers (uniformitarianism)</a:t>
            </a:r>
          </a:p>
        </p:txBody>
      </p:sp>
      <p:pic>
        <p:nvPicPr>
          <p:cNvPr id="53252" name="Picture 4" descr="j0096349">
            <a:extLst>
              <a:ext uri="{FF2B5EF4-FFF2-40B4-BE49-F238E27FC236}">
                <a16:creationId xmlns:a16="http://schemas.microsoft.com/office/drawing/2014/main" id="{BD947639-A927-4C6A-AF04-AFF23082BCD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3075" y="1600200"/>
            <a:ext cx="13557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9969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E3368143-02EC-4FEE-ADA1-3F3172E04A05}"/>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DEPRAVITY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V.10-16</a:t>
            </a:r>
          </a:p>
        </p:txBody>
      </p:sp>
      <p:sp>
        <p:nvSpPr>
          <p:cNvPr id="52227" name="Rectangle 3">
            <a:extLst>
              <a:ext uri="{FF2B5EF4-FFF2-40B4-BE49-F238E27FC236}">
                <a16:creationId xmlns:a16="http://schemas.microsoft.com/office/drawing/2014/main" id="{872C5AAA-7B9A-49C8-8E7B-2A00C7B3DADC}"/>
              </a:ext>
            </a:extLst>
          </p:cNvPr>
          <p:cNvSpPr>
            <a:spLocks noGrp="1" noChangeArrowheads="1"/>
          </p:cNvSpPr>
          <p:nvPr>
            <p:ph type="body" sz="half" idx="4294967295"/>
          </p:nvPr>
        </p:nvSpPr>
        <p:spPr>
          <a:xfrm>
            <a:off x="304800" y="1600200"/>
            <a:ext cx="6019800" cy="4572000"/>
          </a:xfrm>
        </p:spPr>
        <p:txBody>
          <a:bodyPr/>
          <a:lstStyle/>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Licentious (10a)</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Lawless (10b-11)</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Animalistic (12)</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Shameless pleasure seekers (13)</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Eyes full of adultery (14a)</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Entice unstable souls (14b)</a:t>
            </a:r>
          </a:p>
          <a:p>
            <a:pPr marL="461963" indent="-461963" eaLnBrk="1" hangingPunct="1">
              <a:lnSpc>
                <a:spcPct val="90000"/>
              </a:lnSpc>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Greedy (14c-16)</a:t>
            </a:r>
          </a:p>
        </p:txBody>
      </p:sp>
      <p:pic>
        <p:nvPicPr>
          <p:cNvPr id="73732" name="Picture 4" descr="j0275638">
            <a:extLst>
              <a:ext uri="{FF2B5EF4-FFF2-40B4-BE49-F238E27FC236}">
                <a16:creationId xmlns:a16="http://schemas.microsoft.com/office/drawing/2014/main" id="{39DF7B14-767D-487A-A61D-2F6484C218A6}"/>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5608108" y="1600200"/>
            <a:ext cx="2867025" cy="2133600"/>
          </a:xfrm>
        </p:spPr>
      </p:pic>
    </p:spTree>
    <p:extLst>
      <p:ext uri="{BB962C8B-B14F-4D97-AF65-F5344CB8AC3E}">
        <p14:creationId xmlns:p14="http://schemas.microsoft.com/office/powerpoint/2010/main" val="19210807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EF4A0987-2328-4C48-AEED-E94C19CE1786}"/>
              </a:ext>
            </a:extLst>
          </p:cNvPr>
          <p:cNvSpPr>
            <a:spLocks noGrp="1" noChangeArrowheads="1"/>
          </p:cNvSpPr>
          <p:nvPr>
            <p:ph type="title" idx="4294967295"/>
          </p:nvPr>
        </p:nvSpPr>
        <p:spPr>
          <a:xfrm>
            <a:off x="685800" y="228600"/>
            <a:ext cx="7772400" cy="914400"/>
          </a:xfrm>
        </p:spPr>
        <p:txBody>
          <a:bodyPr/>
          <a:lstStyle/>
          <a:p>
            <a:pPr algn="ctr">
              <a:defRPr/>
            </a:pPr>
            <a:r>
              <a:rPr lang="en-US" altLang="en-US" sz="3600" kern="1200" dirty="0">
                <a:effectLst>
                  <a:outerShdw blurRad="38100" dist="38100" dir="2700000" algn="tl">
                    <a:srgbClr val="000000">
                      <a:alpha val="43137"/>
                    </a:srgbClr>
                  </a:outerShdw>
                </a:effectLst>
              </a:rPr>
              <a:t>2 PETER 2 OUTLINE</a:t>
            </a:r>
          </a:p>
        </p:txBody>
      </p:sp>
      <p:sp>
        <p:nvSpPr>
          <p:cNvPr id="49155" name="Rectangle 3">
            <a:extLst>
              <a:ext uri="{FF2B5EF4-FFF2-40B4-BE49-F238E27FC236}">
                <a16:creationId xmlns:a16="http://schemas.microsoft.com/office/drawing/2014/main" id="{21191C93-25BF-4B86-83AE-5719A3EC1CD8}"/>
              </a:ext>
            </a:extLst>
          </p:cNvPr>
          <p:cNvSpPr>
            <a:spLocks noGrp="1" noChangeArrowheads="1"/>
          </p:cNvSpPr>
          <p:nvPr>
            <p:ph type="body" idx="4294967295"/>
          </p:nvPr>
        </p:nvSpPr>
        <p:spPr>
          <a:xfrm>
            <a:off x="1995488" y="1371600"/>
            <a:ext cx="5153025" cy="5257800"/>
          </a:xfrm>
        </p:spPr>
        <p:txBody>
          <a:bodyPr/>
          <a:lstStyle/>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Predicted arrival (2:1a)</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Devices (2:1b-3)</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Doom (2:4-9)</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Depravity (2:10-16)</a:t>
            </a:r>
          </a:p>
          <a:p>
            <a:pPr marL="514350" indent="-514350" eaLnBrk="1" hangingPunct="1">
              <a:spcBef>
                <a:spcPts val="0"/>
              </a:spcBef>
              <a:spcAft>
                <a:spcPts val="3000"/>
              </a:spcAft>
              <a:buSzPct val="100000"/>
              <a:buFont typeface="+mj-lt"/>
              <a:buAutoNum type="arabicPeriod"/>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Emptiness (2:17-19)</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Regression (2:20-22)</a:t>
            </a:r>
          </a:p>
        </p:txBody>
      </p:sp>
    </p:spTree>
    <p:extLst>
      <p:ext uri="{BB962C8B-B14F-4D97-AF65-F5344CB8AC3E}">
        <p14:creationId xmlns:p14="http://schemas.microsoft.com/office/powerpoint/2010/main" val="23959226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3C3DD5FD-EEE9-4C8B-B511-F5CB60BF67C0}"/>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EMPTINESS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17-19</a:t>
            </a:r>
          </a:p>
        </p:txBody>
      </p:sp>
      <p:sp>
        <p:nvSpPr>
          <p:cNvPr id="76803" name="Rectangle 3">
            <a:extLst>
              <a:ext uri="{FF2B5EF4-FFF2-40B4-BE49-F238E27FC236}">
                <a16:creationId xmlns:a16="http://schemas.microsoft.com/office/drawing/2014/main" id="{6CC951E5-1309-43AA-9C30-5D6FFBC2EBD0}"/>
              </a:ext>
            </a:extLst>
          </p:cNvPr>
          <p:cNvSpPr>
            <a:spLocks noGrp="1" noChangeArrowheads="1"/>
          </p:cNvSpPr>
          <p:nvPr>
            <p:ph type="body" sz="half" idx="4294967295"/>
          </p:nvPr>
        </p:nvSpPr>
        <p:spPr>
          <a:xfrm>
            <a:off x="4343400" y="1946275"/>
            <a:ext cx="4495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lgn="just"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Offer Nothing that is Permanently Satisfying</a:t>
            </a:r>
          </a:p>
          <a:p>
            <a:pPr marL="914400" lvl="1" indent="-457200" algn="just">
              <a:spcBef>
                <a:spcPts val="0"/>
              </a:spcBef>
              <a:spcAft>
                <a:spcPts val="2400"/>
              </a:spcAft>
              <a:defRPr/>
            </a:pPr>
            <a:r>
              <a:rPr lang="en-US" altLang="en-US" dirty="0">
                <a:effectLst>
                  <a:outerShdw blurRad="38100" dist="38100" dir="2700000" algn="tl">
                    <a:srgbClr val="000000">
                      <a:alpha val="43137"/>
                    </a:srgbClr>
                  </a:outerShdw>
                </a:effectLst>
                <a:ea typeface="+mn-ea"/>
                <a:cs typeface="Calibri" panose="020F0502020204030204" pitchFamily="34" charset="0"/>
              </a:rPr>
              <a:t>Spring w/o water</a:t>
            </a:r>
          </a:p>
          <a:p>
            <a:pPr marL="914400" lvl="1" indent="-457200" algn="just">
              <a:spcBef>
                <a:spcPts val="0"/>
              </a:spcBef>
              <a:spcAft>
                <a:spcPts val="2400"/>
              </a:spcAft>
              <a:defRPr/>
            </a:pPr>
            <a:r>
              <a:rPr lang="en-US" altLang="en-US" dirty="0">
                <a:effectLst>
                  <a:outerShdw blurRad="38100" dist="38100" dir="2700000" algn="tl">
                    <a:srgbClr val="000000">
                      <a:alpha val="43137"/>
                    </a:srgbClr>
                  </a:outerShdw>
                </a:effectLst>
                <a:ea typeface="+mn-ea"/>
                <a:cs typeface="Calibri" panose="020F0502020204030204" pitchFamily="34" charset="0"/>
              </a:rPr>
              <a:t>Mist</a:t>
            </a:r>
          </a:p>
        </p:txBody>
      </p:sp>
      <p:pic>
        <p:nvPicPr>
          <p:cNvPr id="2" name="Picture 1">
            <a:extLst>
              <a:ext uri="{FF2B5EF4-FFF2-40B4-BE49-F238E27FC236}">
                <a16:creationId xmlns:a16="http://schemas.microsoft.com/office/drawing/2014/main" id="{F98A51FB-7188-482E-B1DB-F8912374753B}"/>
              </a:ext>
            </a:extLst>
          </p:cNvPr>
          <p:cNvPicPr>
            <a:picLocks noChangeAspect="1"/>
          </p:cNvPicPr>
          <p:nvPr/>
        </p:nvPicPr>
        <p:blipFill>
          <a:blip r:embed="rId2"/>
          <a:stretch>
            <a:fillRect/>
          </a:stretch>
        </p:blipFill>
        <p:spPr>
          <a:xfrm>
            <a:off x="228600" y="2057400"/>
            <a:ext cx="3754981" cy="3200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55A331B-45EE-4B4A-ABEB-34F9AA91F5E0}"/>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2 PETER</a:t>
            </a:r>
          </a:p>
        </p:txBody>
      </p:sp>
      <p:sp>
        <p:nvSpPr>
          <p:cNvPr id="35843" name="Rectangle 3">
            <a:extLst>
              <a:ext uri="{FF2B5EF4-FFF2-40B4-BE49-F238E27FC236}">
                <a16:creationId xmlns:a16="http://schemas.microsoft.com/office/drawing/2014/main" id="{1DE41D1B-1DBB-451E-B53A-9C4C1D032DB2}"/>
              </a:ext>
            </a:extLst>
          </p:cNvPr>
          <p:cNvSpPr>
            <a:spLocks noChangeArrowheads="1"/>
          </p:cNvSpPr>
          <p:nvPr/>
        </p:nvSpPr>
        <p:spPr bwMode="auto">
          <a:xfrm>
            <a:off x="457200" y="1600200"/>
            <a:ext cx="5715000" cy="4724400"/>
          </a:xfrm>
          <a:prstGeom prst="rect">
            <a:avLst/>
          </a:prstGeom>
          <a:noFill/>
          <a:ln>
            <a:noFill/>
          </a:ln>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ts val="0"/>
              </a:spcBef>
              <a:spcAft>
                <a:spcPts val="3600"/>
              </a:spcAft>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Chapter 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 (1:1-2)</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Call to Growth (1:3-11)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 Statement (1:12-15)</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Coming kingdom (1:16-21)</a:t>
            </a:r>
          </a:p>
        </p:txBody>
      </p:sp>
      <p:pic>
        <p:nvPicPr>
          <p:cNvPr id="5" name="Picture 4" descr="j0193970">
            <a:extLst>
              <a:ext uri="{FF2B5EF4-FFF2-40B4-BE49-F238E27FC236}">
                <a16:creationId xmlns:a16="http://schemas.microsoft.com/office/drawing/2014/main" id="{3FDB8E2B-E3C5-4230-9001-DF40597EC2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56946" y="1828800"/>
            <a:ext cx="248225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EF4A0987-2328-4C48-AEED-E94C19CE1786}"/>
              </a:ext>
            </a:extLst>
          </p:cNvPr>
          <p:cNvSpPr>
            <a:spLocks noGrp="1" noChangeArrowheads="1"/>
          </p:cNvSpPr>
          <p:nvPr>
            <p:ph type="title" idx="4294967295"/>
          </p:nvPr>
        </p:nvSpPr>
        <p:spPr>
          <a:xfrm>
            <a:off x="685800" y="228600"/>
            <a:ext cx="7772400" cy="914400"/>
          </a:xfrm>
        </p:spPr>
        <p:txBody>
          <a:bodyPr/>
          <a:lstStyle/>
          <a:p>
            <a:pPr algn="ctr">
              <a:defRPr/>
            </a:pPr>
            <a:r>
              <a:rPr lang="en-US" altLang="en-US" sz="3600" kern="1200" dirty="0">
                <a:effectLst>
                  <a:outerShdw blurRad="38100" dist="38100" dir="2700000" algn="tl">
                    <a:srgbClr val="000000">
                      <a:alpha val="43137"/>
                    </a:srgbClr>
                  </a:outerShdw>
                </a:effectLst>
              </a:rPr>
              <a:t>2 PETER 2 OUTLINE</a:t>
            </a:r>
          </a:p>
        </p:txBody>
      </p:sp>
      <p:sp>
        <p:nvSpPr>
          <p:cNvPr id="49155" name="Rectangle 3">
            <a:extLst>
              <a:ext uri="{FF2B5EF4-FFF2-40B4-BE49-F238E27FC236}">
                <a16:creationId xmlns:a16="http://schemas.microsoft.com/office/drawing/2014/main" id="{21191C93-25BF-4B86-83AE-5719A3EC1CD8}"/>
              </a:ext>
            </a:extLst>
          </p:cNvPr>
          <p:cNvSpPr>
            <a:spLocks noGrp="1" noChangeArrowheads="1"/>
          </p:cNvSpPr>
          <p:nvPr>
            <p:ph type="body" idx="4294967295"/>
          </p:nvPr>
        </p:nvSpPr>
        <p:spPr>
          <a:xfrm>
            <a:off x="1995488" y="1371600"/>
            <a:ext cx="5153025" cy="5257800"/>
          </a:xfrm>
        </p:spPr>
        <p:txBody>
          <a:bodyPr/>
          <a:lstStyle/>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Predicted arrival (2:1a)</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Devices (2:1b-3)</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Doom (2:4-9)</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Depravity (2:10-16)</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Emptiness (2:17-19)</a:t>
            </a:r>
          </a:p>
          <a:p>
            <a:pPr marL="514350" indent="-514350" eaLnBrk="1" hangingPunct="1">
              <a:spcBef>
                <a:spcPts val="0"/>
              </a:spcBef>
              <a:spcAft>
                <a:spcPts val="3000"/>
              </a:spcAft>
              <a:buSzPct val="100000"/>
              <a:buFont typeface="+mj-lt"/>
              <a:buAutoNum type="arabicPeriod"/>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Regression (2:20-22)</a:t>
            </a:r>
          </a:p>
        </p:txBody>
      </p:sp>
    </p:spTree>
    <p:extLst>
      <p:ext uri="{BB962C8B-B14F-4D97-AF65-F5344CB8AC3E}">
        <p14:creationId xmlns:p14="http://schemas.microsoft.com/office/powerpoint/2010/main" val="720463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FDDAF878-7B05-4BB2-B071-A829EB84CB4B}"/>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REGRESSION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20-22</a:t>
            </a:r>
          </a:p>
        </p:txBody>
      </p:sp>
      <p:sp>
        <p:nvSpPr>
          <p:cNvPr id="77827" name="Rectangle 3">
            <a:extLst>
              <a:ext uri="{FF2B5EF4-FFF2-40B4-BE49-F238E27FC236}">
                <a16:creationId xmlns:a16="http://schemas.microsoft.com/office/drawing/2014/main" id="{E649CCF4-39DE-4EAF-B066-6F68D0D3DB23}"/>
              </a:ext>
            </a:extLst>
          </p:cNvPr>
          <p:cNvSpPr>
            <a:spLocks noGrp="1" noChangeArrowheads="1"/>
          </p:cNvSpPr>
          <p:nvPr>
            <p:ph type="body" sz="half" idx="4294967295"/>
          </p:nvPr>
        </p:nvSpPr>
        <p:spPr>
          <a:xfrm>
            <a:off x="1104900" y="1981200"/>
            <a:ext cx="6934200"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Font typeface="Wingdings" panose="05000000000000000000" pitchFamily="2" charset="2"/>
              <a:buNone/>
            </a:pPr>
            <a:endParaRPr lang="en-US" altLang="en-US" sz="1400" dirty="0">
              <a:effectLst/>
            </a:endParaRP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Return (20)</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Accountability to God is Greater (21)</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Two illustrations (22)</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FDDAF878-7B05-4BB2-B071-A829EB84CB4B}"/>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REGRESSION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20-22</a:t>
            </a:r>
          </a:p>
        </p:txBody>
      </p:sp>
      <p:sp>
        <p:nvSpPr>
          <p:cNvPr id="77827" name="Rectangle 3">
            <a:extLst>
              <a:ext uri="{FF2B5EF4-FFF2-40B4-BE49-F238E27FC236}">
                <a16:creationId xmlns:a16="http://schemas.microsoft.com/office/drawing/2014/main" id="{E649CCF4-39DE-4EAF-B066-6F68D0D3DB23}"/>
              </a:ext>
            </a:extLst>
          </p:cNvPr>
          <p:cNvSpPr>
            <a:spLocks noGrp="1" noChangeArrowheads="1"/>
          </p:cNvSpPr>
          <p:nvPr>
            <p:ph type="body" sz="half" idx="4294967295"/>
          </p:nvPr>
        </p:nvSpPr>
        <p:spPr>
          <a:xfrm>
            <a:off x="1104900" y="1981200"/>
            <a:ext cx="6934200"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Font typeface="Wingdings" panose="05000000000000000000" pitchFamily="2" charset="2"/>
              <a:buNone/>
            </a:pPr>
            <a:endParaRPr lang="en-US" altLang="en-US" sz="1400" dirty="0">
              <a:effectLst/>
            </a:endParaRP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Return (20)</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Accountability to God is Greater (21)</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Two illustrations (22)</a:t>
            </a:r>
          </a:p>
        </p:txBody>
      </p:sp>
    </p:spTree>
    <p:extLst>
      <p:ext uri="{BB962C8B-B14F-4D97-AF65-F5344CB8AC3E}">
        <p14:creationId xmlns:p14="http://schemas.microsoft.com/office/powerpoint/2010/main" val="39907973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FDDAF878-7B05-4BB2-B071-A829EB84CB4B}"/>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REGRESSION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20-22</a:t>
            </a:r>
          </a:p>
        </p:txBody>
      </p:sp>
      <p:sp>
        <p:nvSpPr>
          <p:cNvPr id="77827" name="Rectangle 3">
            <a:extLst>
              <a:ext uri="{FF2B5EF4-FFF2-40B4-BE49-F238E27FC236}">
                <a16:creationId xmlns:a16="http://schemas.microsoft.com/office/drawing/2014/main" id="{E649CCF4-39DE-4EAF-B066-6F68D0D3DB23}"/>
              </a:ext>
            </a:extLst>
          </p:cNvPr>
          <p:cNvSpPr>
            <a:spLocks noGrp="1" noChangeArrowheads="1"/>
          </p:cNvSpPr>
          <p:nvPr>
            <p:ph type="body" sz="half" idx="4294967295"/>
          </p:nvPr>
        </p:nvSpPr>
        <p:spPr>
          <a:xfrm>
            <a:off x="1104900" y="1981200"/>
            <a:ext cx="6934200"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Font typeface="Wingdings" panose="05000000000000000000" pitchFamily="2" charset="2"/>
              <a:buNone/>
            </a:pPr>
            <a:endParaRPr lang="en-US" altLang="en-US" sz="1400" dirty="0">
              <a:effectLst/>
            </a:endParaRP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Return (20)</a:t>
            </a: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Accountability to God is Greater (21)</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Two illustrations (22)</a:t>
            </a:r>
          </a:p>
        </p:txBody>
      </p:sp>
    </p:spTree>
    <p:extLst>
      <p:ext uri="{BB962C8B-B14F-4D97-AF65-F5344CB8AC3E}">
        <p14:creationId xmlns:p14="http://schemas.microsoft.com/office/powerpoint/2010/main" val="26496551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E71C2D-CDFB-45CB-902C-345A87FA6FB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487825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Matthew 11:20-24</a:t>
            </a:r>
          </a:p>
          <a:p>
            <a:pPr algn="just">
              <a:spcBef>
                <a:spcPts val="600"/>
              </a:spcBef>
              <a:spcAft>
                <a:spcPts val="600"/>
              </a:spcAft>
            </a:pPr>
            <a:r>
              <a:rPr lang="en-US" sz="3200" baseline="30000" dirty="0">
                <a:latin typeface="Calibri" panose="020F0502020204030204" pitchFamily="34" charset="0"/>
              </a:rPr>
              <a:t>20</a:t>
            </a:r>
            <a:r>
              <a:rPr lang="en-US" sz="3200" dirty="0">
                <a:latin typeface="Calibri" panose="020F0502020204030204" pitchFamily="34" charset="0"/>
              </a:rPr>
              <a:t> “Then He began to denounce the cities in which most of His miracles were done, because they did not repent. </a:t>
            </a:r>
            <a:r>
              <a:rPr lang="en-US" sz="3200" baseline="30000" dirty="0">
                <a:latin typeface="Calibri" panose="020F0502020204030204" pitchFamily="34" charset="0"/>
              </a:rPr>
              <a:t>21 ’</a:t>
            </a:r>
            <a:r>
              <a:rPr lang="en-US" sz="3200" dirty="0">
                <a:latin typeface="Calibri" panose="020F0502020204030204" pitchFamily="34" charset="0"/>
              </a:rPr>
              <a:t>Woe to you, </a:t>
            </a:r>
            <a:r>
              <a:rPr lang="en-US" sz="3200" dirty="0" err="1">
                <a:latin typeface="Calibri" panose="020F0502020204030204" pitchFamily="34" charset="0"/>
              </a:rPr>
              <a:t>Chorazin</a:t>
            </a:r>
            <a:r>
              <a:rPr lang="en-US" sz="3200" dirty="0">
                <a:latin typeface="Calibri" panose="020F0502020204030204" pitchFamily="34" charset="0"/>
              </a:rPr>
              <a:t>! Woe to you, Bethsaida! For if the miracles had occurred in </a:t>
            </a:r>
            <a:r>
              <a:rPr lang="en-US" sz="3200" dirty="0" err="1">
                <a:latin typeface="Calibri" panose="020F0502020204030204" pitchFamily="34" charset="0"/>
              </a:rPr>
              <a:t>Tyre</a:t>
            </a:r>
            <a:r>
              <a:rPr lang="en-US" sz="3200" dirty="0">
                <a:latin typeface="Calibri" panose="020F0502020204030204" pitchFamily="34" charset="0"/>
              </a:rPr>
              <a:t> and Sidon which occurred in you, they would have repented long ago in sackcloth and ashes. </a:t>
            </a:r>
            <a:r>
              <a:rPr lang="en-US" sz="3200" baseline="30000" dirty="0">
                <a:latin typeface="Calibri" panose="020F0502020204030204" pitchFamily="34" charset="0"/>
              </a:rPr>
              <a:t>22 </a:t>
            </a:r>
            <a:r>
              <a:rPr lang="en-US" sz="3200" dirty="0">
                <a:latin typeface="Calibri" panose="020F0502020204030204" pitchFamily="34" charset="0"/>
              </a:rPr>
              <a:t>Nevertheless I say to you, it will be more tolerable for </a:t>
            </a:r>
            <a:r>
              <a:rPr lang="en-US" sz="3200" dirty="0" err="1">
                <a:latin typeface="Calibri" panose="020F0502020204030204" pitchFamily="34" charset="0"/>
              </a:rPr>
              <a:t>Tyre</a:t>
            </a:r>
            <a:r>
              <a:rPr lang="en-US" sz="3200" dirty="0">
                <a:latin typeface="Calibri" panose="020F0502020204030204" pitchFamily="34" charset="0"/>
              </a:rPr>
              <a:t> and Sidon in </a:t>
            </a:r>
            <a:r>
              <a:rPr lang="en-US" sz="3200" i="1" dirty="0">
                <a:latin typeface="Calibri" panose="020F0502020204030204" pitchFamily="34" charset="0"/>
              </a:rPr>
              <a:t>the</a:t>
            </a:r>
            <a:r>
              <a:rPr lang="en-US" sz="3200" dirty="0">
                <a:latin typeface="Calibri" panose="020F0502020204030204" pitchFamily="34" charset="0"/>
              </a:rPr>
              <a:t> day of judgment than for…</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125537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15D1A5-4ED4-4FB1-B79A-2FEF647615E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438581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Matthew 11:20-24</a:t>
            </a:r>
          </a:p>
          <a:p>
            <a:pPr algn="just">
              <a:spcBef>
                <a:spcPts val="600"/>
              </a:spcBef>
              <a:spcAft>
                <a:spcPts val="600"/>
              </a:spcAft>
            </a:pPr>
            <a:r>
              <a:rPr lang="en-US" sz="3200" dirty="0">
                <a:latin typeface="Calibri" panose="020F0502020204030204" pitchFamily="34" charset="0"/>
              </a:rPr>
              <a:t>…you</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latin typeface="Calibri" panose="020F0502020204030204" pitchFamily="34" charset="0"/>
              </a:rPr>
              <a:t>“</a:t>
            </a:r>
            <a:r>
              <a:rPr lang="en-US" sz="3200" baseline="30000" dirty="0">
                <a:latin typeface="Calibri" panose="020F0502020204030204" pitchFamily="34" charset="0"/>
              </a:rPr>
              <a:t>23</a:t>
            </a:r>
            <a:r>
              <a:rPr lang="en-US" sz="3200" dirty="0">
                <a:latin typeface="Calibri" panose="020F0502020204030204" pitchFamily="34" charset="0"/>
              </a:rPr>
              <a:t>And you, Capernaum, will not be exalted to heaven, will you? You will descend to Hades; for if the miracles had occurred in Sodom which occurred in you, it would have remained to this day. </a:t>
            </a:r>
            <a:r>
              <a:rPr lang="en-US" sz="3200" baseline="30000" dirty="0">
                <a:latin typeface="Calibri" panose="020F0502020204030204" pitchFamily="34" charset="0"/>
              </a:rPr>
              <a:t>24</a:t>
            </a:r>
            <a:r>
              <a:rPr lang="en-US" sz="3200" dirty="0">
                <a:latin typeface="Calibri" panose="020F0502020204030204" pitchFamily="34" charset="0"/>
              </a:rPr>
              <a:t>Nevertheless I say to you that it will be more tolerable for the land of Sodom in </a:t>
            </a:r>
            <a:r>
              <a:rPr lang="en-US" sz="3200" i="1" dirty="0">
                <a:latin typeface="Calibri" panose="020F0502020204030204" pitchFamily="34" charset="0"/>
              </a:rPr>
              <a:t>the</a:t>
            </a:r>
            <a:r>
              <a:rPr lang="en-US" sz="3200" dirty="0">
                <a:latin typeface="Calibri" panose="020F0502020204030204" pitchFamily="34" charset="0"/>
              </a:rPr>
              <a:t> day of judgment, than for you</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117017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FDDAF878-7B05-4BB2-B071-A829EB84CB4B}"/>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REGRESSION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20-22</a:t>
            </a:r>
          </a:p>
        </p:txBody>
      </p:sp>
      <p:sp>
        <p:nvSpPr>
          <p:cNvPr id="77827" name="Rectangle 3">
            <a:extLst>
              <a:ext uri="{FF2B5EF4-FFF2-40B4-BE49-F238E27FC236}">
                <a16:creationId xmlns:a16="http://schemas.microsoft.com/office/drawing/2014/main" id="{E649CCF4-39DE-4EAF-B066-6F68D0D3DB23}"/>
              </a:ext>
            </a:extLst>
          </p:cNvPr>
          <p:cNvSpPr>
            <a:spLocks noGrp="1" noChangeArrowheads="1"/>
          </p:cNvSpPr>
          <p:nvPr>
            <p:ph type="body" sz="half" idx="4294967295"/>
          </p:nvPr>
        </p:nvSpPr>
        <p:spPr>
          <a:xfrm>
            <a:off x="1104900" y="1981200"/>
            <a:ext cx="6934200"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Font typeface="Wingdings" panose="05000000000000000000" pitchFamily="2" charset="2"/>
              <a:buNone/>
            </a:pPr>
            <a:endParaRPr lang="en-US" altLang="en-US" sz="1400" dirty="0">
              <a:effectLst/>
            </a:endParaRP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Return (20)</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Accountability to God is Greater (21)</a:t>
            </a: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Two illustrations (22)</a:t>
            </a:r>
          </a:p>
        </p:txBody>
      </p:sp>
    </p:spTree>
    <p:extLst>
      <p:ext uri="{BB962C8B-B14F-4D97-AF65-F5344CB8AC3E}">
        <p14:creationId xmlns:p14="http://schemas.microsoft.com/office/powerpoint/2010/main" val="33671738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10" name="Group 46">
            <a:extLst>
              <a:ext uri="{FF2B5EF4-FFF2-40B4-BE49-F238E27FC236}">
                <a16:creationId xmlns:a16="http://schemas.microsoft.com/office/drawing/2014/main" id="{831E3095-4D57-4C0A-B114-982189459F99}"/>
              </a:ext>
            </a:extLst>
          </p:cNvPr>
          <p:cNvGraphicFramePr>
            <a:graphicFrameLocks noGrp="1"/>
          </p:cNvGraphicFramePr>
          <p:nvPr/>
        </p:nvGraphicFramePr>
        <p:xfrm>
          <a:off x="228600" y="288925"/>
          <a:ext cx="8686800" cy="5516912"/>
        </p:xfrm>
        <a:graphic>
          <a:graphicData uri="http://schemas.openxmlformats.org/drawingml/2006/table">
            <a:tbl>
              <a:tblPr>
                <a:tableStyleId>{D7AC3CCA-C797-4891-BE02-D94E43425B78}</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91440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360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rPr>
                        <a:t>BELIEVER OR UNBELIEVER?</a:t>
                      </a: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bg2"/>
                        </a:solidFill>
                        <a:effectLst/>
                        <a:latin typeface="Calibri" panose="020F0502020204030204" pitchFamily="34" charset="0"/>
                      </a:endParaRPr>
                    </a:p>
                  </a:txBody>
                  <a:tcPr marT="45728" marB="45728" horzOverflow="overflow">
                    <a:solidFill>
                      <a:schemeClr val="tx1">
                        <a:lumMod val="95000"/>
                      </a:schemeClr>
                    </a:solidFill>
                  </a:tcPr>
                </a:tc>
                <a:extLst>
                  <a:ext uri="{0D108BD9-81ED-4DB2-BD59-A6C34878D82A}">
                    <a16:rowId xmlns:a16="http://schemas.microsoft.com/office/drawing/2014/main" val="10000"/>
                  </a:ext>
                </a:extLst>
              </a:tr>
              <a:tr h="7315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BELIEVER</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UNBELIEVER</a:t>
                      </a:r>
                      <a:endPar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endParaRPr>
                    </a:p>
                  </a:txBody>
                  <a:tcPr marT="45736" marB="45736" anchor="ctr" horzOverflow="overflow"/>
                </a:tc>
                <a:extLst>
                  <a:ext uri="{0D108BD9-81ED-4DB2-BD59-A6C34878D82A}">
                    <a16:rowId xmlns:a16="http://schemas.microsoft.com/office/drawing/2014/main" val="10001"/>
                  </a:ext>
                </a:extLst>
              </a:tr>
              <a:tr h="73152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Purchased (1)</a:t>
                      </a:r>
                    </a:p>
                  </a:txBody>
                  <a:tcPr marT="45736" marB="4573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Dogs/pigs (22)</a:t>
                      </a:r>
                    </a:p>
                  </a:txBody>
                  <a:tcPr marT="45736" marB="45736" anchor="ctr" horzOverflow="overflow"/>
                </a:tc>
                <a:extLst>
                  <a:ext uri="{0D108BD9-81ED-4DB2-BD59-A6C34878D82A}">
                    <a16:rowId xmlns:a16="http://schemas.microsoft.com/office/drawing/2014/main" val="10002"/>
                  </a:ext>
                </a:extLst>
              </a:tr>
              <a:tr h="73152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Knowledge of Christ (20)</a:t>
                      </a:r>
                    </a:p>
                  </a:txBody>
                  <a:tcPr marT="45736" marB="4573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Overcome (20)</a:t>
                      </a:r>
                    </a:p>
                  </a:txBody>
                  <a:tcPr marT="45736" marB="45736" anchor="ctr" horzOverflow="overflow"/>
                </a:tc>
                <a:extLst>
                  <a:ext uri="{0D108BD9-81ED-4DB2-BD59-A6C34878D82A}">
                    <a16:rowId xmlns:a16="http://schemas.microsoft.com/office/drawing/2014/main" val="10003"/>
                  </a:ext>
                </a:extLst>
              </a:tr>
              <a:tr h="73152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Believers can sin (1:8-10)</a:t>
                      </a:r>
                    </a:p>
                  </a:txBody>
                  <a:tcPr marT="45736" marB="4573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Other unbelievers (4-6)</a:t>
                      </a:r>
                    </a:p>
                  </a:txBody>
                  <a:tcPr marT="45736" marB="45736" anchor="ctr" horzOverflow="overflow"/>
                </a:tc>
                <a:extLst>
                  <a:ext uri="{0D108BD9-81ED-4DB2-BD59-A6C34878D82A}">
                    <a16:rowId xmlns:a16="http://schemas.microsoft.com/office/drawing/2014/main" val="10004"/>
                  </a:ext>
                </a:extLst>
              </a:tr>
              <a:tr h="73152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Examples of Lot and Balaam (7-8, 15-16)</a:t>
                      </a:r>
                    </a:p>
                  </a:txBody>
                  <a:tcPr marT="45736" marB="4573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Last state worse than the first (20)</a:t>
                      </a:r>
                    </a:p>
                  </a:txBody>
                  <a:tcPr marT="45736" marB="45736" anchor="ctr" horzOverflow="overflow"/>
                </a:tc>
                <a:extLst>
                  <a:ext uri="{0D108BD9-81ED-4DB2-BD59-A6C34878D82A}">
                    <a16:rowId xmlns:a16="http://schemas.microsoft.com/office/drawing/2014/main" val="10005"/>
                  </a:ext>
                </a:extLst>
              </a:tr>
              <a:tr h="73152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Darkness reserved (17)</a:t>
                      </a:r>
                    </a:p>
                  </a:txBody>
                  <a:tcPr marT="45736" marB="45736" anchor="ctr" horzOverflow="overflow"/>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30386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A0DBB-C819-4D37-A0DD-EC97388EE450}"/>
              </a:ext>
            </a:extLst>
          </p:cNvPr>
          <p:cNvSpPr>
            <a:spLocks noGrp="1"/>
          </p:cNvSpPr>
          <p:nvPr>
            <p:ph type="title"/>
          </p:nvPr>
        </p:nvSpPr>
        <p:spPr>
          <a:xfrm>
            <a:off x="685800" y="2857500"/>
            <a:ext cx="7772400" cy="1143000"/>
          </a:xfrm>
        </p:spPr>
        <p:txBody>
          <a:bodyPr/>
          <a:lstStyle/>
          <a:p>
            <a:pPr algn="ctr">
              <a:defRPr/>
            </a:pPr>
            <a:r>
              <a:rPr lang="en-US" sz="6000" dirty="0">
                <a:effectLst>
                  <a:outerShdw blurRad="38100" dist="38100" dir="2700000" algn="tl">
                    <a:srgbClr val="000000">
                      <a:alpha val="43137"/>
                    </a:srgbClr>
                  </a:outerShdw>
                </a:effectLst>
              </a:rPr>
              <a:t>CONCLUSION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EF4A0987-2328-4C48-AEED-E94C19CE1786}"/>
              </a:ext>
            </a:extLst>
          </p:cNvPr>
          <p:cNvSpPr>
            <a:spLocks noGrp="1" noChangeArrowheads="1"/>
          </p:cNvSpPr>
          <p:nvPr>
            <p:ph type="title" idx="4294967295"/>
          </p:nvPr>
        </p:nvSpPr>
        <p:spPr>
          <a:xfrm>
            <a:off x="685800" y="228600"/>
            <a:ext cx="7772400" cy="914400"/>
          </a:xfrm>
        </p:spPr>
        <p:txBody>
          <a:bodyPr/>
          <a:lstStyle/>
          <a:p>
            <a:pPr algn="ctr">
              <a:defRPr/>
            </a:pPr>
            <a:r>
              <a:rPr lang="en-US" altLang="en-US" sz="3600" kern="1200" dirty="0">
                <a:effectLst>
                  <a:outerShdw blurRad="38100" dist="38100" dir="2700000" algn="tl">
                    <a:srgbClr val="000000">
                      <a:alpha val="43137"/>
                    </a:srgbClr>
                  </a:outerShdw>
                </a:effectLst>
              </a:rPr>
              <a:t>2 PETER 2 OUTLINE</a:t>
            </a:r>
          </a:p>
        </p:txBody>
      </p:sp>
      <p:sp>
        <p:nvSpPr>
          <p:cNvPr id="49155" name="Rectangle 3">
            <a:extLst>
              <a:ext uri="{FF2B5EF4-FFF2-40B4-BE49-F238E27FC236}">
                <a16:creationId xmlns:a16="http://schemas.microsoft.com/office/drawing/2014/main" id="{21191C93-25BF-4B86-83AE-5719A3EC1CD8}"/>
              </a:ext>
            </a:extLst>
          </p:cNvPr>
          <p:cNvSpPr>
            <a:spLocks noGrp="1" noChangeArrowheads="1"/>
          </p:cNvSpPr>
          <p:nvPr>
            <p:ph type="body" idx="4294967295"/>
          </p:nvPr>
        </p:nvSpPr>
        <p:spPr>
          <a:xfrm>
            <a:off x="1995488" y="1371600"/>
            <a:ext cx="5153025" cy="5257800"/>
          </a:xfrm>
        </p:spPr>
        <p:txBody>
          <a:bodyPr/>
          <a:lstStyle/>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Predicted arrival (2:1a)</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Devices (2:1b-3)</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Doom (2:4-9)</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Depravity (2:10-16)</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Emptiness (2:17-19)</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Regression (2:20-22)</a:t>
            </a:r>
          </a:p>
        </p:txBody>
      </p:sp>
    </p:spTree>
    <p:extLst>
      <p:ext uri="{BB962C8B-B14F-4D97-AF65-F5344CB8AC3E}">
        <p14:creationId xmlns:p14="http://schemas.microsoft.com/office/powerpoint/2010/main" val="1606825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0ABA1E0-0EFC-4B8C-AEDE-00A8D588534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2291" name="Rectangle 3">
            <a:extLst>
              <a:ext uri="{FF2B5EF4-FFF2-40B4-BE49-F238E27FC236}">
                <a16:creationId xmlns:a16="http://schemas.microsoft.com/office/drawing/2014/main" id="{98652041-EC95-41E9-922B-DDA3E55D922C}"/>
              </a:ext>
            </a:extLst>
          </p:cNvPr>
          <p:cNvSpPr>
            <a:spLocks noGrp="1" noChangeArrowheads="1"/>
          </p:cNvSpPr>
          <p:nvPr>
            <p:ph type="body" idx="1"/>
          </p:nvPr>
        </p:nvSpPr>
        <p:spPr>
          <a:xfrm>
            <a:off x="2133600" y="1600200"/>
            <a:ext cx="6324600" cy="3657600"/>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1 – Call to maturity</a:t>
            </a:r>
          </a:p>
          <a:p>
            <a:pPr marL="461963" indent="-461963"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2 Peter 2 – Characteristics of false teachers</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3 – Doctrine of the false teachers (uniformitarianism)</a:t>
            </a:r>
          </a:p>
        </p:txBody>
      </p:sp>
      <p:pic>
        <p:nvPicPr>
          <p:cNvPr id="53252" name="Picture 4" descr="j0096349">
            <a:extLst>
              <a:ext uri="{FF2B5EF4-FFF2-40B4-BE49-F238E27FC236}">
                <a16:creationId xmlns:a16="http://schemas.microsoft.com/office/drawing/2014/main" id="{BD947639-A927-4C6A-AF04-AFF23082BCD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3075" y="1600200"/>
            <a:ext cx="13557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437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29398A22-EBA4-4791-8803-F52C74008F7D}"/>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2 PETER</a:t>
            </a:r>
          </a:p>
        </p:txBody>
      </p:sp>
      <p:sp>
        <p:nvSpPr>
          <p:cNvPr id="67587" name="Rectangle 3">
            <a:extLst>
              <a:ext uri="{FF2B5EF4-FFF2-40B4-BE49-F238E27FC236}">
                <a16:creationId xmlns:a16="http://schemas.microsoft.com/office/drawing/2014/main" id="{69AF28FF-0512-4D4F-8710-E4F5B2967F55}"/>
              </a:ext>
            </a:extLst>
          </p:cNvPr>
          <p:cNvSpPr>
            <a:spLocks noChangeArrowheads="1"/>
          </p:cNvSpPr>
          <p:nvPr/>
        </p:nvSpPr>
        <p:spPr bwMode="auto">
          <a:xfrm>
            <a:off x="457200" y="2705100"/>
            <a:ext cx="5715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buClrTx/>
              <a:buSzTx/>
              <a:buFontTx/>
              <a:buNone/>
            </a:pPr>
            <a:r>
              <a:rPr lang="en-US" altLang="en-US">
                <a:cs typeface="Calibri" panose="020F0502020204030204" pitchFamily="34" charset="0"/>
              </a:rPr>
              <a:t>Characteristics of false teachers </a:t>
            </a:r>
          </a:p>
          <a:p>
            <a:pPr eaLnBrk="1" hangingPunct="1">
              <a:buClrTx/>
              <a:buSzTx/>
              <a:buFontTx/>
              <a:buNone/>
            </a:pPr>
            <a:r>
              <a:rPr lang="en-US" altLang="en-US">
                <a:cs typeface="Calibri" panose="020F0502020204030204" pitchFamily="34" charset="0"/>
              </a:rPr>
              <a:t>(2 Peter 2)</a:t>
            </a:r>
          </a:p>
        </p:txBody>
      </p:sp>
      <p:pic>
        <p:nvPicPr>
          <p:cNvPr id="67588" name="Picture 4" descr="j0193970">
            <a:extLst>
              <a:ext uri="{FF2B5EF4-FFF2-40B4-BE49-F238E27FC236}">
                <a16:creationId xmlns:a16="http://schemas.microsoft.com/office/drawing/2014/main" id="{2EA65837-BF00-49DB-899B-157275C2B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9938" y="1600200"/>
            <a:ext cx="283686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EF4A0987-2328-4C48-AEED-E94C19CE1786}"/>
              </a:ext>
            </a:extLst>
          </p:cNvPr>
          <p:cNvSpPr>
            <a:spLocks noGrp="1" noChangeArrowheads="1"/>
          </p:cNvSpPr>
          <p:nvPr>
            <p:ph type="title" idx="4294967295"/>
          </p:nvPr>
        </p:nvSpPr>
        <p:spPr>
          <a:xfrm>
            <a:off x="685800" y="228600"/>
            <a:ext cx="7772400" cy="914400"/>
          </a:xfrm>
        </p:spPr>
        <p:txBody>
          <a:bodyPr/>
          <a:lstStyle/>
          <a:p>
            <a:pPr algn="ctr">
              <a:defRPr/>
            </a:pPr>
            <a:r>
              <a:rPr lang="en-US" altLang="en-US" sz="3600" kern="1200" dirty="0">
                <a:effectLst>
                  <a:outerShdw blurRad="38100" dist="38100" dir="2700000" algn="tl">
                    <a:srgbClr val="000000">
                      <a:alpha val="43137"/>
                    </a:srgbClr>
                  </a:outerShdw>
                </a:effectLst>
              </a:rPr>
              <a:t>2 PETER 2 OUTLINE</a:t>
            </a:r>
          </a:p>
        </p:txBody>
      </p:sp>
      <p:sp>
        <p:nvSpPr>
          <p:cNvPr id="49155" name="Rectangle 3">
            <a:extLst>
              <a:ext uri="{FF2B5EF4-FFF2-40B4-BE49-F238E27FC236}">
                <a16:creationId xmlns:a16="http://schemas.microsoft.com/office/drawing/2014/main" id="{21191C93-25BF-4B86-83AE-5719A3EC1CD8}"/>
              </a:ext>
            </a:extLst>
          </p:cNvPr>
          <p:cNvSpPr>
            <a:spLocks noGrp="1" noChangeArrowheads="1"/>
          </p:cNvSpPr>
          <p:nvPr>
            <p:ph type="body" idx="4294967295"/>
          </p:nvPr>
        </p:nvSpPr>
        <p:spPr>
          <a:xfrm>
            <a:off x="1995488" y="1371600"/>
            <a:ext cx="5153025" cy="5257800"/>
          </a:xfrm>
        </p:spPr>
        <p:txBody>
          <a:bodyPr/>
          <a:lstStyle/>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Predicted arrival (2:1a)</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Devices (2:1b-3)</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Doom (2:4-9)</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Depravity (2:10-16)</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Emptiness (2:17-19)</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Regression (2:20-22)</a:t>
            </a:r>
          </a:p>
        </p:txBody>
      </p:sp>
    </p:spTree>
    <p:extLst>
      <p:ext uri="{BB962C8B-B14F-4D97-AF65-F5344CB8AC3E}">
        <p14:creationId xmlns:p14="http://schemas.microsoft.com/office/powerpoint/2010/main" val="3569003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EF4A0987-2328-4C48-AEED-E94C19CE1786}"/>
              </a:ext>
            </a:extLst>
          </p:cNvPr>
          <p:cNvSpPr>
            <a:spLocks noGrp="1" noChangeArrowheads="1"/>
          </p:cNvSpPr>
          <p:nvPr>
            <p:ph type="title" idx="4294967295"/>
          </p:nvPr>
        </p:nvSpPr>
        <p:spPr>
          <a:xfrm>
            <a:off x="685800" y="228600"/>
            <a:ext cx="7772400" cy="914400"/>
          </a:xfrm>
        </p:spPr>
        <p:txBody>
          <a:bodyPr/>
          <a:lstStyle/>
          <a:p>
            <a:pPr algn="ctr">
              <a:defRPr/>
            </a:pPr>
            <a:r>
              <a:rPr lang="en-US" altLang="en-US" sz="3600" kern="1200" dirty="0">
                <a:effectLst>
                  <a:outerShdw blurRad="38100" dist="38100" dir="2700000" algn="tl">
                    <a:srgbClr val="000000">
                      <a:alpha val="43137"/>
                    </a:srgbClr>
                  </a:outerShdw>
                </a:effectLst>
              </a:rPr>
              <a:t>2 PETER 2 OUTLINE</a:t>
            </a:r>
          </a:p>
        </p:txBody>
      </p:sp>
      <p:sp>
        <p:nvSpPr>
          <p:cNvPr id="49155" name="Rectangle 3">
            <a:extLst>
              <a:ext uri="{FF2B5EF4-FFF2-40B4-BE49-F238E27FC236}">
                <a16:creationId xmlns:a16="http://schemas.microsoft.com/office/drawing/2014/main" id="{21191C93-25BF-4B86-83AE-5719A3EC1CD8}"/>
              </a:ext>
            </a:extLst>
          </p:cNvPr>
          <p:cNvSpPr>
            <a:spLocks noGrp="1" noChangeArrowheads="1"/>
          </p:cNvSpPr>
          <p:nvPr>
            <p:ph type="body" idx="4294967295"/>
          </p:nvPr>
        </p:nvSpPr>
        <p:spPr>
          <a:xfrm>
            <a:off x="1995488" y="1371600"/>
            <a:ext cx="5153025" cy="5257800"/>
          </a:xfrm>
        </p:spPr>
        <p:txBody>
          <a:bodyPr/>
          <a:lstStyle/>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Predicted arrival (2:1a)</a:t>
            </a:r>
          </a:p>
          <a:p>
            <a:pPr marL="514350" indent="-514350" eaLnBrk="1" hangingPunct="1">
              <a:spcBef>
                <a:spcPts val="0"/>
              </a:spcBef>
              <a:spcAft>
                <a:spcPts val="3000"/>
              </a:spcAft>
              <a:buSzPct val="100000"/>
              <a:buFont typeface="+mj-lt"/>
              <a:buAutoNum type="arabicPeriod"/>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Devices (2:1b-3)</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Doom (2:4-9)</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Depravity (2:10-16)</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Emptiness (2:17-19)</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Regression (2:20-22)</a:t>
            </a:r>
          </a:p>
        </p:txBody>
      </p:sp>
    </p:spTree>
    <p:extLst>
      <p:ext uri="{BB962C8B-B14F-4D97-AF65-F5344CB8AC3E}">
        <p14:creationId xmlns:p14="http://schemas.microsoft.com/office/powerpoint/2010/main" val="146082983"/>
      </p:ext>
    </p:extLst>
  </p:cSld>
  <p:clrMapOvr>
    <a:masterClrMapping/>
  </p:clrMapOvr>
</p:sld>
</file>

<file path=ppt/theme/theme1.xml><?xml version="1.0" encoding="utf-8"?>
<a:theme xmlns:a="http://schemas.openxmlformats.org/drawingml/2006/main" name="13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13_Azur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2925</TotalTime>
  <Words>2700</Words>
  <Application>Microsoft Office PowerPoint</Application>
  <PresentationFormat>On-screen Show (4:3)</PresentationFormat>
  <Paragraphs>344</Paragraphs>
  <Slides>59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Times New Roman</vt:lpstr>
      <vt:lpstr>Wingdings</vt:lpstr>
      <vt:lpstr>13_Azure</vt:lpstr>
      <vt:lpstr>2 Peter</vt:lpstr>
      <vt:lpstr>INTRODUCTORY MATTERS</vt:lpstr>
      <vt:lpstr>STRUCTURE</vt:lpstr>
      <vt:lpstr>STRUCTURE</vt:lpstr>
      <vt:lpstr>PowerPoint Presentation</vt:lpstr>
      <vt:lpstr>STRUCTURE</vt:lpstr>
      <vt:lpstr>PowerPoint Presentation</vt:lpstr>
      <vt:lpstr>2 PETER 2 OUTLINE</vt:lpstr>
      <vt:lpstr>2 PETER 2 OUTLINE</vt:lpstr>
      <vt:lpstr>DEVICES OF FALSE TEACHERS  V. 1b-3</vt:lpstr>
      <vt:lpstr>DEVICES OF FALSE TEACHERS  V. 1b-3</vt:lpstr>
      <vt:lpstr>DEVICES OF FALSE TEACHERS  V. 1b-3</vt:lpstr>
      <vt:lpstr>2 PETER 2 OUTLINE</vt:lpstr>
      <vt:lpstr>DOOM OF FALSE TEACHERS  V.4-9</vt:lpstr>
      <vt:lpstr>DOOM OF FALSE TEACHERS  V.4-9</vt:lpstr>
      <vt:lpstr>DOOM OF FALSE TEACHERS  V.4-9</vt:lpstr>
      <vt:lpstr>PowerPoint Presentation</vt:lpstr>
      <vt:lpstr>PowerPoint Presentation</vt:lpstr>
      <vt:lpstr>PowerPoint Presentation</vt:lpstr>
      <vt:lpstr>PowerPoint Presentation</vt:lpstr>
      <vt:lpstr>PowerPoint Presentation</vt:lpstr>
      <vt:lpstr>DOOM OF FALSE TEACHERS  V.4-9</vt:lpstr>
      <vt:lpstr>PowerPoint Presentation</vt:lpstr>
      <vt:lpstr>PowerPoint Presentation</vt:lpstr>
      <vt:lpstr>DOOM OF FALSE TEACHERS  V.4-9</vt:lpstr>
      <vt:lpstr>PowerPoint Presentation</vt:lpstr>
      <vt:lpstr>PowerPoint Presentation</vt:lpstr>
      <vt:lpstr>PowerPoint Presentation</vt:lpstr>
      <vt:lpstr>PowerPoint Presentation</vt:lpstr>
      <vt:lpstr>PowerPoint Presentation</vt:lpstr>
      <vt:lpstr>DOOM OF FALSE TEACHERS  V.4-9</vt:lpstr>
      <vt:lpstr>When Will the Rapture Take Place Relative to the Tribulation Period?</vt:lpstr>
      <vt:lpstr>PowerPoint Presentation</vt:lpstr>
      <vt:lpstr>2 PETER 2 OUTLINE</vt:lpstr>
      <vt:lpstr>DEPRAVITY OF FALSE TEACHERS  V.10-16</vt:lpstr>
      <vt:lpstr>DEPRAVITY OF FALSE TEACHERS  V.10-16</vt:lpstr>
      <vt:lpstr>PowerPoint Presentation</vt:lpstr>
      <vt:lpstr>DEPRAVITY OF FALSE TEACHERS  V.10-16</vt:lpstr>
      <vt:lpstr>ARROGANCE OF FALSE TEACHERS  V.10b-11</vt:lpstr>
      <vt:lpstr>PowerPoint Presentation</vt:lpstr>
      <vt:lpstr>PowerPoint Presentation</vt:lpstr>
      <vt:lpstr>DEPRAVITY OF FALSE TEACHERS  V.10-16</vt:lpstr>
      <vt:lpstr>DEPRAVITY OF FALSE TEACHERS  V.10-16</vt:lpstr>
      <vt:lpstr>DEPRAVITY OF FALSE TEACHERS  V.10-16</vt:lpstr>
      <vt:lpstr>DEPRAVITY OF FALSE TEACHERS  V.10-16</vt:lpstr>
      <vt:lpstr>STRUCTURE</vt:lpstr>
      <vt:lpstr>DEPRAVITY OF FALSE TEACHERS  V.10-16</vt:lpstr>
      <vt:lpstr>2 PETER 2 OUTLINE</vt:lpstr>
      <vt:lpstr>EMPTINESS OF FALSE TEACHERS  V. 17-19</vt:lpstr>
      <vt:lpstr>2 PETER 2 OUTLINE</vt:lpstr>
      <vt:lpstr>REGRESSION OF FALSE TEACHERS  V. 20-22</vt:lpstr>
      <vt:lpstr>REGRESSION OF FALSE TEACHERS  V. 20-22</vt:lpstr>
      <vt:lpstr>REGRESSION OF FALSE TEACHERS  V. 20-22</vt:lpstr>
      <vt:lpstr>PowerPoint Presentation</vt:lpstr>
      <vt:lpstr>PowerPoint Presentation</vt:lpstr>
      <vt:lpstr>REGRESSION OF FALSE TEACHERS  V. 20-22</vt:lpstr>
      <vt:lpstr>PowerPoint Presentation</vt:lpstr>
      <vt:lpstr>CONCLUSION</vt:lpstr>
      <vt:lpstr>2 PETER 2 OUTLINE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08-2-Peter 2v1-22</dc:title>
  <dc:creator>A. Woods</dc:creator>
  <cp:lastModifiedBy>Andy Woods</cp:lastModifiedBy>
  <cp:revision>258</cp:revision>
  <cp:lastPrinted>2020-03-04T15:12:36Z</cp:lastPrinted>
  <dcterms:created xsi:type="dcterms:W3CDTF">2008-02-23T18:28:51Z</dcterms:created>
  <dcterms:modified xsi:type="dcterms:W3CDTF">2020-03-18T15:16:13Z</dcterms:modified>
</cp:coreProperties>
</file>