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9"/>
  </p:notesMasterIdLst>
  <p:handoutMasterIdLst>
    <p:handoutMasterId r:id="rId70"/>
  </p:handoutMasterIdLst>
  <p:sldIdLst>
    <p:sldId id="2067" r:id="rId2"/>
    <p:sldId id="6406" r:id="rId3"/>
    <p:sldId id="6299" r:id="rId4"/>
    <p:sldId id="6446" r:id="rId5"/>
    <p:sldId id="6297" r:id="rId6"/>
    <p:sldId id="6447" r:id="rId7"/>
    <p:sldId id="6407" r:id="rId8"/>
    <p:sldId id="6491" r:id="rId9"/>
    <p:sldId id="6499" r:id="rId10"/>
    <p:sldId id="6500" r:id="rId11"/>
    <p:sldId id="2863" r:id="rId12"/>
    <p:sldId id="2850" r:id="rId13"/>
    <p:sldId id="2878" r:id="rId14"/>
    <p:sldId id="6501" r:id="rId15"/>
    <p:sldId id="6502" r:id="rId16"/>
    <p:sldId id="6503" r:id="rId17"/>
    <p:sldId id="4736" r:id="rId18"/>
    <p:sldId id="6504" r:id="rId19"/>
    <p:sldId id="6505" r:id="rId20"/>
    <p:sldId id="6506" r:id="rId21"/>
    <p:sldId id="6337" r:id="rId22"/>
    <p:sldId id="492" r:id="rId23"/>
    <p:sldId id="6513" r:id="rId24"/>
    <p:sldId id="6516" r:id="rId25"/>
    <p:sldId id="5413" r:id="rId26"/>
    <p:sldId id="6517" r:id="rId27"/>
    <p:sldId id="6518" r:id="rId28"/>
    <p:sldId id="6331" r:id="rId29"/>
    <p:sldId id="6519" r:id="rId30"/>
    <p:sldId id="6474" r:id="rId31"/>
    <p:sldId id="6520" r:id="rId32"/>
    <p:sldId id="4972" r:id="rId33"/>
    <p:sldId id="6521" r:id="rId34"/>
    <p:sldId id="6401" r:id="rId35"/>
    <p:sldId id="6522" r:id="rId36"/>
    <p:sldId id="6523" r:id="rId37"/>
    <p:sldId id="6524" r:id="rId38"/>
    <p:sldId id="6527" r:id="rId39"/>
    <p:sldId id="6525" r:id="rId40"/>
    <p:sldId id="6494" r:id="rId41"/>
    <p:sldId id="6495" r:id="rId42"/>
    <p:sldId id="6459" r:id="rId43"/>
    <p:sldId id="6460" r:id="rId44"/>
    <p:sldId id="6510" r:id="rId45"/>
    <p:sldId id="2921" r:id="rId46"/>
    <p:sldId id="6515" r:id="rId47"/>
    <p:sldId id="6511" r:id="rId48"/>
    <p:sldId id="6461" r:id="rId49"/>
    <p:sldId id="6476" r:id="rId50"/>
    <p:sldId id="6477" r:id="rId51"/>
    <p:sldId id="6497" r:id="rId52"/>
    <p:sldId id="6478" r:id="rId53"/>
    <p:sldId id="6462" r:id="rId54"/>
    <p:sldId id="6526" r:id="rId55"/>
    <p:sldId id="6479" r:id="rId56"/>
    <p:sldId id="6351" r:id="rId57"/>
    <p:sldId id="6480" r:id="rId58"/>
    <p:sldId id="6463" r:id="rId59"/>
    <p:sldId id="6512" r:id="rId60"/>
    <p:sldId id="811" r:id="rId61"/>
    <p:sldId id="6483" r:id="rId62"/>
    <p:sldId id="6481" r:id="rId63"/>
    <p:sldId id="6482" r:id="rId64"/>
    <p:sldId id="1343" r:id="rId65"/>
    <p:sldId id="6289" r:id="rId66"/>
    <p:sldId id="6496" r:id="rId67"/>
    <p:sldId id="6290" r:id="rId6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800000"/>
    <a:srgbClr val="0000CC"/>
    <a:srgbClr val="FFCCCC"/>
    <a:srgbClr val="99FF66"/>
    <a:srgbClr val="00FF00"/>
    <a:srgbClr val="66FF33"/>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323" autoAdjust="0"/>
  </p:normalViewPr>
  <p:slideViewPr>
    <p:cSldViewPr>
      <p:cViewPr varScale="1">
        <p:scale>
          <a:sx n="57" d="100"/>
          <a:sy n="57" d="100"/>
        </p:scale>
        <p:origin x="13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01/12/2020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2">
            <a:extLst>
              <a:ext uri="{FF2B5EF4-FFF2-40B4-BE49-F238E27FC236}">
                <a16:creationId xmlns:a16="http://schemas.microsoft.com/office/drawing/2014/main" id="{83348461-0D45-477B-B677-45B54E0DBFDB}"/>
              </a:ext>
            </a:extLst>
          </p:cNvPr>
          <p:cNvSpPr txBox="1">
            <a:spLocks noChangeArrowheads="1"/>
          </p:cNvSpPr>
          <p:nvPr/>
        </p:nvSpPr>
        <p:spPr bwMode="auto">
          <a:xfrm>
            <a:off x="2151063" y="706438"/>
            <a:ext cx="2579687" cy="3486150"/>
          </a:xfrm>
          <a:prstGeom prst="rect">
            <a:avLst/>
          </a:prstGeom>
          <a:solidFill>
            <a:srgbClr val="FFFFFF"/>
          </a:solidFill>
          <a:ln w="9525">
            <a:solidFill>
              <a:srgbClr val="000000"/>
            </a:solidFill>
            <a:miter lim="800000"/>
            <a:headEnd/>
            <a:tailEnd/>
          </a:ln>
        </p:spPr>
        <p:txBody>
          <a:bodyPr wrap="none" lIns="92444" tIns="46222" rIns="92444" bIns="46222"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84995" name="Rectangle 3">
            <a:extLst>
              <a:ext uri="{FF2B5EF4-FFF2-40B4-BE49-F238E27FC236}">
                <a16:creationId xmlns:a16="http://schemas.microsoft.com/office/drawing/2014/main" id="{54C03DD5-C218-4980-B39D-0C1E57AE80F4}"/>
              </a:ext>
            </a:extLst>
          </p:cNvPr>
          <p:cNvSpPr>
            <a:spLocks noGrp="1" noChangeArrowheads="1"/>
          </p:cNvSpPr>
          <p:nvPr>
            <p:ph type="body"/>
          </p:nvPr>
        </p:nvSpPr>
        <p:spPr>
          <a:xfrm>
            <a:off x="688975" y="4416425"/>
            <a:ext cx="55022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143" tIns="46572" rIns="93143" bIns="46572"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3/6/2020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4065637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extLst>
      <p:ext uri="{BB962C8B-B14F-4D97-AF65-F5344CB8AC3E}">
        <p14:creationId xmlns:p14="http://schemas.microsoft.com/office/powerpoint/2010/main" val="3656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8" r:id="rId13"/>
    <p:sldLayoutId id="2147483919"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247900" y="5486400"/>
            <a:ext cx="4648200" cy="1295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447800"/>
            <a:ext cx="5583387" cy="48768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1466380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228601"/>
            <a:ext cx="8762999" cy="5815810"/>
          </a:xfrm>
          <a:prstGeom prst="rect">
            <a:avLst/>
          </a:prstGeom>
          <a:ln>
            <a:solidFill>
              <a:srgbClr val="FFFFCC"/>
            </a:solidFill>
          </a:ln>
        </p:spPr>
      </p:pic>
    </p:spTree>
    <p:extLst>
      <p:ext uri="{BB962C8B-B14F-4D97-AF65-F5344CB8AC3E}">
        <p14:creationId xmlns:p14="http://schemas.microsoft.com/office/powerpoint/2010/main" val="86599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56958335"/>
              </p:ext>
            </p:extLst>
          </p:nvPr>
        </p:nvGraphicFramePr>
        <p:xfrm>
          <a:off x="152400" y="226268"/>
          <a:ext cx="8839200" cy="6405464"/>
        </p:xfrm>
        <a:graphic>
          <a:graphicData uri="http://schemas.openxmlformats.org/drawingml/2006/table">
            <a:tbl>
              <a:tblPr firstRow="1" bandRow="1">
                <a:tableStyleId>{5C22544A-7EE6-4342-B048-85BDC9FD1C3A}</a:tableStyleId>
              </a:tblPr>
              <a:tblGrid>
                <a:gridCol w="1767840">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1767840">
                  <a:extLst>
                    <a:ext uri="{9D8B030D-6E8A-4147-A177-3AD203B41FA5}">
                      <a16:colId xmlns:a16="http://schemas.microsoft.com/office/drawing/2014/main" val="20003"/>
                    </a:ext>
                  </a:extLst>
                </a:gridCol>
                <a:gridCol w="1767840">
                  <a:extLst>
                    <a:ext uri="{9D8B030D-6E8A-4147-A177-3AD203B41FA5}">
                      <a16:colId xmlns:a16="http://schemas.microsoft.com/office/drawing/2014/main" val="20004"/>
                    </a:ext>
                  </a:extLst>
                </a:gridCol>
              </a:tblGrid>
              <a:tr h="794830">
                <a:tc gridSpan="5">
                  <a:txBody>
                    <a:bodyPr/>
                    <a:lstStyle/>
                    <a:p>
                      <a:pPr algn="ctr"/>
                      <a:r>
                        <a:rPr kumimoji="0" lang="en-US" sz="4000" b="1" i="0" u="none" strike="noStrike" kern="0" cap="none" spc="0" normalizeH="0" baseline="0" noProof="0" dirty="0">
                          <a:ln>
                            <a:noFill/>
                          </a:ln>
                          <a:solidFill>
                            <a:schemeClr val="accent3">
                              <a:lumMod val="50000"/>
                            </a:schemeClr>
                          </a:solidFill>
                          <a:effectLst/>
                          <a:uLnTx/>
                          <a:uFillTx/>
                          <a:latin typeface="Calibri" panose="020F0502020204030204" pitchFamily="34" charset="0"/>
                          <a:ea typeface="+mj-ea"/>
                          <a:cs typeface="+mj-cs"/>
                        </a:rPr>
                        <a:t>Scripture’s Four Judgments</a:t>
                      </a:r>
                      <a:endParaRPr lang="en-US" sz="4000" b="1" dirty="0">
                        <a:solidFill>
                          <a:schemeClr val="accent3">
                            <a:lumMod val="50000"/>
                          </a:schemeClr>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r>
                        <a:rPr lang="en-US" sz="2000" dirty="0">
                          <a:latin typeface="Calibri" panose="020F0502020204030204" pitchFamily="34" charset="0"/>
                        </a:rPr>
                        <a:t>Name</a:t>
                      </a:r>
                    </a:p>
                  </a:txBody>
                  <a:tcPr marT="45717" marB="45717"/>
                </a:tc>
                <a:tc>
                  <a:txBody>
                    <a:bodyPr/>
                    <a:lstStyle/>
                    <a:p>
                      <a:r>
                        <a:rPr lang="en-US" sz="2000" b="1" dirty="0">
                          <a:latin typeface="Calibri" panose="020F0502020204030204" pitchFamily="34" charset="0"/>
                        </a:rPr>
                        <a:t>Sheep and</a:t>
                      </a:r>
                      <a:r>
                        <a:rPr lang="en-US" sz="2000" b="1" baseline="0" dirty="0">
                          <a:latin typeface="Calibri" panose="020F0502020204030204" pitchFamily="34" charset="0"/>
                        </a:rPr>
                        <a:t> Goat</a:t>
                      </a:r>
                      <a:endParaRPr lang="en-US" sz="2000" b="1" dirty="0">
                        <a:latin typeface="Calibri" panose="020F0502020204030204" pitchFamily="34" charset="0"/>
                      </a:endParaRPr>
                    </a:p>
                  </a:txBody>
                  <a:tcPr marT="45717" marB="45717"/>
                </a:tc>
                <a:tc>
                  <a:txBody>
                    <a:bodyPr/>
                    <a:lstStyle/>
                    <a:p>
                      <a:r>
                        <a:rPr lang="en-US" sz="2000" b="1" dirty="0">
                          <a:latin typeface="Calibri" panose="020F0502020204030204" pitchFamily="34" charset="0"/>
                        </a:rPr>
                        <a:t>Judgment of the Jews</a:t>
                      </a:r>
                    </a:p>
                  </a:txBody>
                  <a:tcPr marT="45717" marB="45717"/>
                </a:tc>
                <a:tc>
                  <a:txBody>
                    <a:bodyPr/>
                    <a:lstStyle/>
                    <a:p>
                      <a:r>
                        <a:rPr lang="en-US" sz="2000" b="1" u="sng" dirty="0">
                          <a:solidFill>
                            <a:schemeClr val="bg1"/>
                          </a:solidFill>
                          <a:latin typeface="Calibri" panose="020F0502020204030204" pitchFamily="34" charset="0"/>
                        </a:rPr>
                        <a:t>Bema</a:t>
                      </a:r>
                      <a:r>
                        <a:rPr lang="en-US" sz="2000" b="1" u="sng" baseline="0" dirty="0">
                          <a:solidFill>
                            <a:schemeClr val="bg1"/>
                          </a:solidFill>
                          <a:latin typeface="Calibri" panose="020F0502020204030204" pitchFamily="34" charset="0"/>
                        </a:rPr>
                        <a:t> Seat</a:t>
                      </a:r>
                      <a:endParaRPr lang="en-US" sz="2000" b="1" u="sng" dirty="0">
                        <a:solidFill>
                          <a:schemeClr val="bg1"/>
                        </a:solidFill>
                        <a:latin typeface="Calibri" panose="020F0502020204030204" pitchFamily="34" charset="0"/>
                      </a:endParaRPr>
                    </a:p>
                  </a:txBody>
                  <a:tcPr marT="45717" marB="45717">
                    <a:solidFill>
                      <a:srgbClr val="FFFFCC"/>
                    </a:solidFill>
                  </a:tcPr>
                </a:tc>
                <a:tc>
                  <a:txBody>
                    <a:bodyPr/>
                    <a:lstStyle/>
                    <a:p>
                      <a:r>
                        <a:rPr lang="en-US" sz="2000" b="1" dirty="0">
                          <a:latin typeface="Calibri" panose="020F0502020204030204" pitchFamily="34" charset="0"/>
                        </a:rPr>
                        <a:t>Great White Throne</a:t>
                      </a:r>
                    </a:p>
                  </a:txBody>
                  <a:tcPr marT="45717" marB="45717"/>
                </a:tc>
                <a:extLst>
                  <a:ext uri="{0D108BD9-81ED-4DB2-BD59-A6C34878D82A}">
                    <a16:rowId xmlns:a16="http://schemas.microsoft.com/office/drawing/2014/main" val="10000"/>
                  </a:ext>
                </a:extLst>
              </a:tr>
              <a:tr h="371120">
                <a:tc>
                  <a:txBody>
                    <a:bodyPr/>
                    <a:lstStyle/>
                    <a:p>
                      <a:r>
                        <a:rPr lang="en-US" sz="2000" dirty="0">
                          <a:latin typeface="Calibri" panose="020F0502020204030204" pitchFamily="34" charset="0"/>
                        </a:rPr>
                        <a:t>Scripture</a:t>
                      </a:r>
                    </a:p>
                  </a:txBody>
                  <a:tcPr marT="45717" marB="45717"/>
                </a:tc>
                <a:tc>
                  <a:txBody>
                    <a:bodyPr/>
                    <a:lstStyle/>
                    <a:p>
                      <a:r>
                        <a:rPr lang="en-US" sz="2000" dirty="0">
                          <a:latin typeface="Calibri" panose="020F0502020204030204" pitchFamily="34" charset="0"/>
                        </a:rPr>
                        <a:t>Matt 25:31-46</a:t>
                      </a:r>
                    </a:p>
                  </a:txBody>
                  <a:tcPr marT="45717" marB="45717"/>
                </a:tc>
                <a:tc>
                  <a:txBody>
                    <a:bodyPr/>
                    <a:lstStyle/>
                    <a:p>
                      <a:r>
                        <a:rPr lang="en-US" sz="2000" dirty="0">
                          <a:latin typeface="Calibri" panose="020F0502020204030204" pitchFamily="34" charset="0"/>
                        </a:rPr>
                        <a:t>Ezek 20:33-44</a:t>
                      </a:r>
                    </a:p>
                  </a:txBody>
                  <a:tcPr marT="45717" marB="45717"/>
                </a:tc>
                <a:tc>
                  <a:txBody>
                    <a:bodyPr/>
                    <a:lstStyle/>
                    <a:p>
                      <a:r>
                        <a:rPr lang="en-US" sz="2000" b="1" u="sng" dirty="0">
                          <a:solidFill>
                            <a:schemeClr val="bg1"/>
                          </a:solidFill>
                          <a:latin typeface="Calibri" panose="020F0502020204030204" pitchFamily="34" charset="0"/>
                        </a:rPr>
                        <a:t>1 Cor 3:10-15</a:t>
                      </a:r>
                    </a:p>
                  </a:txBody>
                  <a:tcPr marT="45717" marB="45717">
                    <a:solidFill>
                      <a:srgbClr val="FFFFCC"/>
                    </a:solidFill>
                  </a:tcPr>
                </a:tc>
                <a:tc>
                  <a:txBody>
                    <a:bodyPr/>
                    <a:lstStyle/>
                    <a:p>
                      <a:r>
                        <a:rPr lang="en-US" sz="2000" dirty="0">
                          <a:latin typeface="Calibri" panose="020F0502020204030204" pitchFamily="34" charset="0"/>
                        </a:rPr>
                        <a:t>Rev 20:11-15</a:t>
                      </a:r>
                    </a:p>
                  </a:txBody>
                  <a:tcPr marT="45717" marB="45717"/>
                </a:tc>
                <a:extLst>
                  <a:ext uri="{0D108BD9-81ED-4DB2-BD59-A6C34878D82A}">
                    <a16:rowId xmlns:a16="http://schemas.microsoft.com/office/drawing/2014/main" val="10001"/>
                  </a:ext>
                </a:extLst>
              </a:tr>
              <a:tr h="649461">
                <a:tc>
                  <a:txBody>
                    <a:bodyPr/>
                    <a:lstStyle/>
                    <a:p>
                      <a:r>
                        <a:rPr lang="en-US" sz="2000" dirty="0">
                          <a:latin typeface="Calibri" panose="020F0502020204030204" pitchFamily="34" charset="0"/>
                        </a:rPr>
                        <a:t>Place</a:t>
                      </a:r>
                    </a:p>
                  </a:txBody>
                  <a:tcPr marT="45717" marB="45717"/>
                </a:tc>
                <a:tc>
                  <a:txBody>
                    <a:bodyPr/>
                    <a:lstStyle/>
                    <a:p>
                      <a:r>
                        <a:rPr lang="en-US" sz="2000" dirty="0">
                          <a:latin typeface="Calibri" panose="020F0502020204030204" pitchFamily="34" charset="0"/>
                        </a:rPr>
                        <a:t>Earth, Jerusalem</a:t>
                      </a:r>
                    </a:p>
                  </a:txBody>
                  <a:tcPr marT="45717" marB="45717"/>
                </a:tc>
                <a:tc>
                  <a:txBody>
                    <a:bodyPr/>
                    <a:lstStyle/>
                    <a:p>
                      <a:r>
                        <a:rPr lang="en-US" sz="2000" dirty="0">
                          <a:latin typeface="Calibri" panose="020F0502020204030204" pitchFamily="34" charset="0"/>
                        </a:rPr>
                        <a:t>Earth, wilderness</a:t>
                      </a:r>
                    </a:p>
                  </a:txBody>
                  <a:tcPr marT="45717" marB="45717"/>
                </a:tc>
                <a:tc>
                  <a:txBody>
                    <a:bodyPr/>
                    <a:lstStyle/>
                    <a:p>
                      <a:r>
                        <a:rPr lang="en-US" sz="2000" b="1" u="sng" dirty="0">
                          <a:solidFill>
                            <a:schemeClr val="bg1"/>
                          </a:solidFill>
                          <a:latin typeface="Calibri" panose="020F0502020204030204" pitchFamily="34" charset="0"/>
                        </a:rPr>
                        <a:t>Heaven</a:t>
                      </a:r>
                    </a:p>
                  </a:txBody>
                  <a:tcPr marT="45717" marB="45717">
                    <a:solidFill>
                      <a:srgbClr val="FFFFCC"/>
                    </a:solidFill>
                  </a:tcPr>
                </a:tc>
                <a:tc>
                  <a:txBody>
                    <a:bodyPr/>
                    <a:lstStyle/>
                    <a:p>
                      <a:r>
                        <a:rPr lang="en-US" sz="2000" dirty="0">
                          <a:latin typeface="Calibri" panose="020F0502020204030204" pitchFamily="34" charset="0"/>
                        </a:rPr>
                        <a:t>Earth</a:t>
                      </a:r>
                    </a:p>
                  </a:txBody>
                  <a:tcPr marT="45717" marB="45717"/>
                </a:tc>
                <a:extLst>
                  <a:ext uri="{0D108BD9-81ED-4DB2-BD59-A6C34878D82A}">
                    <a16:rowId xmlns:a16="http://schemas.microsoft.com/office/drawing/2014/main" val="10002"/>
                  </a:ext>
                </a:extLst>
              </a:tr>
              <a:tr h="927801">
                <a:tc>
                  <a:txBody>
                    <a:bodyPr/>
                    <a:lstStyle/>
                    <a:p>
                      <a:r>
                        <a:rPr lang="en-US" sz="2000" dirty="0">
                          <a:latin typeface="Calibri" panose="020F0502020204030204" pitchFamily="34" charset="0"/>
                        </a:rPr>
                        <a:t>Audience</a:t>
                      </a:r>
                    </a:p>
                  </a:txBody>
                  <a:tcPr marT="45717" marB="45717"/>
                </a:tc>
                <a:tc>
                  <a:txBody>
                    <a:bodyPr/>
                    <a:lstStyle/>
                    <a:p>
                      <a:r>
                        <a:rPr lang="en-US" sz="2000" dirty="0">
                          <a:latin typeface="Calibri" panose="020F0502020204030204" pitchFamily="34" charset="0"/>
                        </a:rPr>
                        <a:t>Gentile Tribulation survivors</a:t>
                      </a:r>
                    </a:p>
                  </a:txBody>
                  <a:tcPr marT="45717" marB="45717"/>
                </a:tc>
                <a:tc>
                  <a:txBody>
                    <a:bodyPr/>
                    <a:lstStyle/>
                    <a:p>
                      <a:r>
                        <a:rPr lang="en-US" sz="2000" dirty="0">
                          <a:latin typeface="Calibri" panose="020F0502020204030204" pitchFamily="34" charset="0"/>
                        </a:rPr>
                        <a:t>Jewish Tribulation survivors</a:t>
                      </a:r>
                    </a:p>
                  </a:txBody>
                  <a:tcPr marT="45717" marB="45717"/>
                </a:tc>
                <a:tc>
                  <a:txBody>
                    <a:bodyPr/>
                    <a:lstStyle/>
                    <a:p>
                      <a:r>
                        <a:rPr lang="en-US" sz="2000" b="1" u="sng" dirty="0">
                          <a:solidFill>
                            <a:schemeClr val="bg1"/>
                          </a:solidFill>
                          <a:latin typeface="Calibri" panose="020F0502020204030204" pitchFamily="34" charset="0"/>
                        </a:rPr>
                        <a:t>Church</a:t>
                      </a:r>
                      <a:r>
                        <a:rPr lang="en-US" sz="2000" b="1" u="sng" baseline="0" dirty="0">
                          <a:solidFill>
                            <a:schemeClr val="bg1"/>
                          </a:solidFill>
                          <a:latin typeface="Calibri" panose="020F0502020204030204" pitchFamily="34" charset="0"/>
                        </a:rPr>
                        <a:t> Age believers</a:t>
                      </a:r>
                      <a:endParaRPr lang="en-US" sz="2000" b="1" u="sng" dirty="0">
                        <a:solidFill>
                          <a:schemeClr val="bg1"/>
                        </a:solidFill>
                        <a:latin typeface="Calibri" panose="020F0502020204030204" pitchFamily="34" charset="0"/>
                      </a:endParaRPr>
                    </a:p>
                  </a:txBody>
                  <a:tcPr marT="45717" marB="45717">
                    <a:solidFill>
                      <a:srgbClr val="FFFFCC"/>
                    </a:solidFill>
                  </a:tcPr>
                </a:tc>
                <a:tc>
                  <a:txBody>
                    <a:bodyPr/>
                    <a:lstStyle/>
                    <a:p>
                      <a:r>
                        <a:rPr lang="en-US" sz="2000" dirty="0">
                          <a:latin typeface="Calibri" panose="020F0502020204030204" pitchFamily="34" charset="0"/>
                        </a:rPr>
                        <a:t>All unsaved</a:t>
                      </a:r>
                    </a:p>
                  </a:txBody>
                  <a:tcPr marT="45717" marB="45717"/>
                </a:tc>
                <a:extLst>
                  <a:ext uri="{0D108BD9-81ED-4DB2-BD59-A6C34878D82A}">
                    <a16:rowId xmlns:a16="http://schemas.microsoft.com/office/drawing/2014/main" val="10003"/>
                  </a:ext>
                </a:extLst>
              </a:tr>
              <a:tr h="649461">
                <a:tc>
                  <a:txBody>
                    <a:bodyPr/>
                    <a:lstStyle/>
                    <a:p>
                      <a:r>
                        <a:rPr lang="en-US" sz="2000" dirty="0">
                          <a:latin typeface="Calibri" panose="020F0502020204030204" pitchFamily="34" charset="0"/>
                        </a:rPr>
                        <a:t>When</a:t>
                      </a:r>
                    </a:p>
                  </a:txBody>
                  <a:tcPr marT="45717" marB="45717"/>
                </a:tc>
                <a:tc>
                  <a:txBody>
                    <a:bodyPr/>
                    <a:lstStyle/>
                    <a:p>
                      <a:r>
                        <a:rPr lang="en-US" sz="2000" dirty="0">
                          <a:latin typeface="Calibri" panose="020F0502020204030204" pitchFamily="34" charset="0"/>
                        </a:rPr>
                        <a:t>After Tribulation</a:t>
                      </a:r>
                    </a:p>
                  </a:txBody>
                  <a:tcPr marT="45717" marB="45717"/>
                </a:tc>
                <a:tc>
                  <a:txBody>
                    <a:bodyPr/>
                    <a:lstStyle/>
                    <a:p>
                      <a:r>
                        <a:rPr lang="en-US" sz="2000" dirty="0">
                          <a:latin typeface="Calibri" panose="020F0502020204030204" pitchFamily="34" charset="0"/>
                        </a:rPr>
                        <a:t>After Tribulation</a:t>
                      </a:r>
                    </a:p>
                  </a:txBody>
                  <a:tcPr marT="45717" marB="45717"/>
                </a:tc>
                <a:tc>
                  <a:txBody>
                    <a:bodyPr/>
                    <a:lstStyle/>
                    <a:p>
                      <a:r>
                        <a:rPr lang="en-US" sz="2000" b="1" u="sng" dirty="0">
                          <a:solidFill>
                            <a:schemeClr val="bg1"/>
                          </a:solidFill>
                          <a:latin typeface="Calibri" panose="020F0502020204030204" pitchFamily="34" charset="0"/>
                        </a:rPr>
                        <a:t>After rapture</a:t>
                      </a:r>
                    </a:p>
                  </a:txBody>
                  <a:tcPr marT="45717" marB="45717">
                    <a:solidFill>
                      <a:srgbClr val="FFFFCC"/>
                    </a:solidFill>
                  </a:tcPr>
                </a:tc>
                <a:tc>
                  <a:txBody>
                    <a:bodyPr/>
                    <a:lstStyle/>
                    <a:p>
                      <a:r>
                        <a:rPr lang="en-US" sz="2000" dirty="0">
                          <a:latin typeface="Calibri" panose="020F0502020204030204" pitchFamily="34" charset="0"/>
                        </a:rPr>
                        <a:t>After Millennium</a:t>
                      </a:r>
                    </a:p>
                  </a:txBody>
                  <a:tcPr marT="45717" marB="45717"/>
                </a:tc>
                <a:extLst>
                  <a:ext uri="{0D108BD9-81ED-4DB2-BD59-A6C34878D82A}">
                    <a16:rowId xmlns:a16="http://schemas.microsoft.com/office/drawing/2014/main" val="10004"/>
                  </a:ext>
                </a:extLst>
              </a:tr>
              <a:tr h="927801">
                <a:tc>
                  <a:txBody>
                    <a:bodyPr/>
                    <a:lstStyle/>
                    <a:p>
                      <a:r>
                        <a:rPr lang="en-US" sz="2000" dirty="0">
                          <a:latin typeface="Calibri" panose="020F0502020204030204" pitchFamily="34" charset="0"/>
                        </a:rPr>
                        <a:t>Purpose</a:t>
                      </a:r>
                    </a:p>
                  </a:txBody>
                  <a:tcPr marT="45717" marB="45717"/>
                </a:tc>
                <a:tc>
                  <a:txBody>
                    <a:bodyPr/>
                    <a:lstStyle/>
                    <a:p>
                      <a:r>
                        <a:rPr lang="en-US" sz="2000" dirty="0">
                          <a:latin typeface="Calibri" panose="020F0502020204030204" pitchFamily="34" charset="0"/>
                        </a:rPr>
                        <a:t>Saved Gentiles enter kingdom</a:t>
                      </a:r>
                    </a:p>
                  </a:txBody>
                  <a:tcPr marT="45717" marB="45717"/>
                </a:tc>
                <a:tc>
                  <a:txBody>
                    <a:bodyPr/>
                    <a:lstStyle/>
                    <a:p>
                      <a:r>
                        <a:rPr lang="en-US" sz="2000" dirty="0">
                          <a:latin typeface="Calibri" panose="020F0502020204030204" pitchFamily="34" charset="0"/>
                        </a:rPr>
                        <a:t>Saved Jews enter kingdom</a:t>
                      </a:r>
                    </a:p>
                  </a:txBody>
                  <a:tcPr marT="45717" marB="45717"/>
                </a:tc>
                <a:tc>
                  <a:txBody>
                    <a:bodyPr/>
                    <a:lstStyle/>
                    <a:p>
                      <a:r>
                        <a:rPr lang="en-US" sz="2000" b="1" u="sng" dirty="0">
                          <a:solidFill>
                            <a:schemeClr val="bg1"/>
                          </a:solidFill>
                          <a:latin typeface="Calibri" panose="020F0502020204030204" pitchFamily="34" charset="0"/>
                        </a:rPr>
                        <a:t>Reward believers</a:t>
                      </a:r>
                    </a:p>
                  </a:txBody>
                  <a:tcPr marT="45717" marB="45717">
                    <a:solidFill>
                      <a:srgbClr val="FFFFCC"/>
                    </a:solidFill>
                  </a:tcPr>
                </a:tc>
                <a:tc>
                  <a:txBody>
                    <a:bodyPr/>
                    <a:lstStyle/>
                    <a:p>
                      <a:r>
                        <a:rPr lang="en-US" sz="2000" dirty="0">
                          <a:latin typeface="Calibri" panose="020F0502020204030204" pitchFamily="34" charset="0"/>
                        </a:rPr>
                        <a:t>Degree of punishment in hell</a:t>
                      </a:r>
                    </a:p>
                  </a:txBody>
                  <a:tcPr marT="45717" marB="45717"/>
                </a:tc>
                <a:extLst>
                  <a:ext uri="{0D108BD9-81ED-4DB2-BD59-A6C34878D82A}">
                    <a16:rowId xmlns:a16="http://schemas.microsoft.com/office/drawing/2014/main" val="10005"/>
                  </a:ext>
                </a:extLst>
              </a:tr>
              <a:tr h="927801">
                <a:tc>
                  <a:txBody>
                    <a:bodyPr/>
                    <a:lstStyle/>
                    <a:p>
                      <a:r>
                        <a:rPr lang="en-US" sz="2000" dirty="0">
                          <a:latin typeface="Calibri" panose="020F0502020204030204" pitchFamily="34" charset="0"/>
                        </a:rPr>
                        <a:t>Evaluation</a:t>
                      </a:r>
                    </a:p>
                  </a:txBody>
                  <a:tcPr marT="45717" marB="45717"/>
                </a:tc>
                <a:tc>
                  <a:txBody>
                    <a:bodyPr/>
                    <a:lstStyle/>
                    <a:p>
                      <a:r>
                        <a:rPr lang="en-US" sz="2000" dirty="0">
                          <a:latin typeface="Calibri" panose="020F0502020204030204" pitchFamily="34" charset="0"/>
                        </a:rPr>
                        <a:t>Treatment of Christ’s brethren</a:t>
                      </a:r>
                    </a:p>
                  </a:txBody>
                  <a:tcPr marT="45717" marB="45717"/>
                </a:tc>
                <a:tc>
                  <a:txBody>
                    <a:bodyPr/>
                    <a:lstStyle/>
                    <a:p>
                      <a:r>
                        <a:rPr lang="en-US" sz="2000" dirty="0">
                          <a:latin typeface="Calibri" panose="020F0502020204030204" pitchFamily="34" charset="0"/>
                        </a:rPr>
                        <a:t>Passing under shepherd’s rod</a:t>
                      </a:r>
                    </a:p>
                  </a:txBody>
                  <a:tcPr marT="45717" marB="45717"/>
                </a:tc>
                <a:tc>
                  <a:txBody>
                    <a:bodyPr/>
                    <a:lstStyle/>
                    <a:p>
                      <a:r>
                        <a:rPr lang="en-US" sz="2000" b="1" u="sng" dirty="0">
                          <a:solidFill>
                            <a:schemeClr val="bg1"/>
                          </a:solidFill>
                          <a:latin typeface="Calibri" panose="020F0502020204030204" pitchFamily="34" charset="0"/>
                        </a:rPr>
                        <a:t>Works taken through fire</a:t>
                      </a:r>
                    </a:p>
                  </a:txBody>
                  <a:tcPr marT="45717" marB="45717">
                    <a:solidFill>
                      <a:srgbClr val="FFFFCC"/>
                    </a:solidFill>
                  </a:tcPr>
                </a:tc>
                <a:tc>
                  <a:txBody>
                    <a:bodyPr/>
                    <a:lstStyle/>
                    <a:p>
                      <a:r>
                        <a:rPr lang="en-US" sz="2000" dirty="0">
                          <a:latin typeface="Calibri" panose="020F0502020204030204" pitchFamily="34" charset="0"/>
                        </a:rPr>
                        <a:t>Not in the book; judged by books</a:t>
                      </a:r>
                    </a:p>
                  </a:txBody>
                  <a:tcPr marT="45717" marB="45717"/>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76702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431B2-1618-45E1-A41C-EB5FC7A6269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7026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2 Corinthians 5:10</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we must all</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dirty="0">
                <a:effectLst>
                  <a:outerShdw blurRad="38100" dist="38100" dir="2700000" algn="tl">
                    <a:srgbClr val="000000">
                      <a:alpha val="43137"/>
                    </a:srgbClr>
                  </a:outerShdw>
                </a:effectLst>
                <a:latin typeface="Calibri" panose="020F0502020204030204" pitchFamily="34" charset="0"/>
              </a:rPr>
              <a:t>appear before the judgment seat of Christ, so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each one</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dirty="0">
                <a:effectLst>
                  <a:outerShdw blurRad="38100" dist="38100" dir="2700000" algn="tl">
                    <a:srgbClr val="000000">
                      <a:alpha val="43137"/>
                    </a:srgbClr>
                  </a:outerShdw>
                </a:effectLst>
                <a:latin typeface="Calibri" panose="020F0502020204030204" pitchFamily="34" charset="0"/>
              </a:rPr>
              <a:t>may be recompensed for his deeds in the body, according to what he has done, whether good or bad.”</a:t>
            </a:r>
          </a:p>
        </p:txBody>
      </p:sp>
      <p:pic>
        <p:nvPicPr>
          <p:cNvPr id="3" name="Picture 2">
            <a:extLst>
              <a:ext uri="{FF2B5EF4-FFF2-40B4-BE49-F238E27FC236}">
                <a16:creationId xmlns:a16="http://schemas.microsoft.com/office/drawing/2014/main" id="{62077F83-4B39-42BE-94F0-64657101F6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6704" y="3276600"/>
            <a:ext cx="2450592" cy="1645920"/>
          </a:xfrm>
          <a:prstGeom prst="rect">
            <a:avLst/>
          </a:prstGeom>
        </p:spPr>
      </p:pic>
    </p:spTree>
    <p:extLst>
      <p:ext uri="{BB962C8B-B14F-4D97-AF65-F5344CB8AC3E}">
        <p14:creationId xmlns:p14="http://schemas.microsoft.com/office/powerpoint/2010/main" val="77321198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238500" y="228600"/>
            <a:ext cx="2667000" cy="1143000"/>
          </a:xfrm>
        </p:spPr>
        <p:txBody>
          <a:bodyPr/>
          <a:lstStyle/>
          <a:p>
            <a:pPr algn="ctr" eaLnBrk="1" fontAlgn="auto" hangingPunct="1">
              <a:spcAft>
                <a:spcPts val="0"/>
              </a:spcAft>
              <a:defRPr/>
            </a:pPr>
            <a:r>
              <a:rPr lang="en-US" dirty="0">
                <a:solidFill>
                  <a:schemeClr val="tx2">
                    <a:satMod val="200000"/>
                  </a:schemeClr>
                </a:solidFill>
              </a:rPr>
              <a:t>Why?</a:t>
            </a:r>
          </a:p>
        </p:txBody>
      </p:sp>
      <p:sp>
        <p:nvSpPr>
          <p:cNvPr id="124931" name="Content Placeholder 2"/>
          <p:cNvSpPr>
            <a:spLocks noGrp="1"/>
          </p:cNvSpPr>
          <p:nvPr>
            <p:ph idx="1"/>
          </p:nvPr>
        </p:nvSpPr>
        <p:spPr>
          <a:xfrm>
            <a:off x="609600" y="1600200"/>
            <a:ext cx="4495800" cy="4460875"/>
          </a:xfrm>
        </p:spPr>
        <p:txBody>
          <a:bodyPr/>
          <a:lstStyle/>
          <a:p>
            <a:pPr marL="461963" indent="-461963" eaLnBrk="1" hangingPunct="1">
              <a:spcBef>
                <a:spcPts val="0"/>
              </a:spcBef>
              <a:spcAft>
                <a:spcPts val="3600"/>
              </a:spcAft>
              <a:defRPr/>
            </a:pPr>
            <a:r>
              <a:rPr lang="en-US" sz="3600" b="1" u="sng" dirty="0">
                <a:solidFill>
                  <a:srgbClr val="FFFFCC"/>
                </a:solidFill>
              </a:rPr>
              <a:t>Not</a:t>
            </a:r>
            <a:r>
              <a:rPr lang="en-US" sz="3600" dirty="0"/>
              <a:t> to judge sin (John 19:30)</a:t>
            </a:r>
          </a:p>
          <a:p>
            <a:pPr marL="461963" indent="-461963" eaLnBrk="1" hangingPunct="1">
              <a:spcBef>
                <a:spcPts val="0"/>
              </a:spcBef>
              <a:spcAft>
                <a:spcPts val="3600"/>
              </a:spcAft>
              <a:defRPr/>
            </a:pPr>
            <a:r>
              <a:rPr lang="en-US" sz="3600" b="1" u="sng" dirty="0">
                <a:solidFill>
                  <a:srgbClr val="FFFFCC"/>
                </a:solidFill>
              </a:rPr>
              <a:t>Not</a:t>
            </a:r>
            <a:r>
              <a:rPr lang="en-US" sz="3600" dirty="0"/>
              <a:t> to determine salvation (John 5:24)</a:t>
            </a:r>
          </a:p>
          <a:p>
            <a:pPr marL="461963" indent="-461963" eaLnBrk="1" hangingPunct="1">
              <a:spcBef>
                <a:spcPts val="0"/>
              </a:spcBef>
              <a:spcAft>
                <a:spcPts val="3600"/>
              </a:spcAft>
              <a:defRPr/>
            </a:pPr>
            <a:r>
              <a:rPr lang="en-US" sz="3600" b="1" u="sng" dirty="0">
                <a:solidFill>
                  <a:srgbClr val="FFFFCC"/>
                </a:solidFill>
              </a:rPr>
              <a:t>But</a:t>
            </a:r>
            <a:r>
              <a:rPr lang="en-US" sz="3600" dirty="0"/>
              <a:t> rather to give or not give rewards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43562" y="18288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5432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76200" y="228600"/>
          <a:ext cx="8991600" cy="6248397"/>
        </p:xfrm>
        <a:graphic>
          <a:graphicData uri="http://schemas.openxmlformats.org/drawingml/2006/table">
            <a:tbl>
              <a:tblPr>
                <a:tableStyleId>{5940675A-B579-460E-94D1-54222C63F5DA}</a:tableStyleId>
              </a:tblPr>
              <a:tblGrid>
                <a:gridCol w="2633648">
                  <a:extLst>
                    <a:ext uri="{9D8B030D-6E8A-4147-A177-3AD203B41FA5}">
                      <a16:colId xmlns:a16="http://schemas.microsoft.com/office/drawing/2014/main" val="20000"/>
                    </a:ext>
                  </a:extLst>
                </a:gridCol>
                <a:gridCol w="2793227">
                  <a:extLst>
                    <a:ext uri="{9D8B030D-6E8A-4147-A177-3AD203B41FA5}">
                      <a16:colId xmlns:a16="http://schemas.microsoft.com/office/drawing/2014/main" val="20001"/>
                    </a:ext>
                  </a:extLst>
                </a:gridCol>
                <a:gridCol w="3564725">
                  <a:extLst>
                    <a:ext uri="{9D8B030D-6E8A-4147-A177-3AD203B41FA5}">
                      <a16:colId xmlns:a16="http://schemas.microsoft.com/office/drawing/2014/main" val="20002"/>
                    </a:ext>
                  </a:extLst>
                </a:gridCol>
              </a:tblGrid>
              <a:tr h="1006255">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a:t>
                      </a:r>
                      <a:r>
                        <a:rPr lang="en-US" altLang="en-US" sz="2700" kern="1200" dirty="0">
                          <a:solidFill>
                            <a:srgbClr val="00FFFF"/>
                          </a:solidFill>
                          <a:effectLst/>
                          <a:latin typeface="Calibri" panose="020F0502020204030204" pitchFamily="34" charset="0"/>
                          <a:ea typeface="+mj-ea"/>
                          <a:cs typeface="Calibri" panose="020F0502020204030204" pitchFamily="34" charset="0"/>
                        </a:rPr>
                        <a:t> </a:t>
                      </a:r>
                      <a:br>
                        <a:rPr lang="en-US" altLang="en-US" sz="2700" kern="1200" dirty="0">
                          <a:solidFill>
                            <a:srgbClr val="00FFFF"/>
                          </a:solidFill>
                          <a:effectLst/>
                          <a:latin typeface="Calibri" panose="020F0502020204030204" pitchFamily="34" charset="0"/>
                          <a:ea typeface="+mj-ea"/>
                          <a:cs typeface="Calibri" panose="020F0502020204030204" pitchFamily="34" charset="0"/>
                        </a:rPr>
                      </a:br>
                      <a:r>
                        <a:rPr lang="en-US" altLang="en-US" sz="21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1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8625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2"/>
                          </a:solidFill>
                          <a:effectLst/>
                          <a:latin typeface="Calibri" panose="020F0502020204030204" pitchFamily="34" charset="0"/>
                          <a:cs typeface="Calibri" panose="020F0502020204030204" pitchFamily="34" charset="0"/>
                        </a:rPr>
                        <a:t>SCRIPTURE</a:t>
                      </a:r>
                      <a:endParaRPr lang="en-US" sz="2400" b="1" u="none" kern="1200" dirty="0">
                        <a:solidFill>
                          <a:schemeClr val="bg2"/>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rgbClr val="C00000"/>
                          </a:solidFill>
                          <a:effectLst/>
                          <a:latin typeface="Calibri" panose="020F0502020204030204" pitchFamily="34" charset="0"/>
                          <a:cs typeface="Calibri" panose="020F0502020204030204" pitchFamily="34" charset="0"/>
                        </a:rPr>
                        <a:t>CROWN</a:t>
                      </a:r>
                      <a:endParaRPr lang="en-US" sz="2400" b="1" u="none" kern="1200" dirty="0">
                        <a:solidFill>
                          <a:srgbClr val="C00000"/>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24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0"/>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4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1"/>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2"/>
                  </a:ext>
                </a:extLst>
              </a:tr>
              <a:tr h="92958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3"/>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4"/>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8602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who lacks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or short-sighted, having forgotten his purification from his former sins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long as you practice these things, you will never stumble</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2167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124200" y="1600200"/>
            <a:ext cx="5638800" cy="2743200"/>
          </a:xfrm>
        </p:spPr>
        <p:txBody>
          <a:bodyPr/>
          <a:lstStyle/>
          <a:p>
            <a:pPr marL="0" indent="0" algn="just">
              <a:spcBef>
                <a:spcPts val="0"/>
              </a:spcBef>
              <a:buFontTx/>
              <a:buNone/>
              <a:defRPr/>
            </a:pPr>
            <a:r>
              <a:rPr lang="en-US" i="1" dirty="0">
                <a:effectLst>
                  <a:outerShdw blurRad="38100" dist="38100" dir="2700000" algn="tl">
                    <a:srgbClr val="000000">
                      <a:alpha val="43137"/>
                    </a:srgbClr>
                  </a:outerShdw>
                </a:effectLst>
              </a:rPr>
              <a:t>“</a:t>
            </a:r>
            <a:r>
              <a:rPr lang="en-US" b="1" i="1" dirty="0">
                <a:solidFill>
                  <a:srgbClr val="FFFFCC"/>
                </a:solidFill>
                <a:effectLst>
                  <a:outerShdw blurRad="38100" dist="38100" dir="2700000" algn="tl">
                    <a:srgbClr val="000000">
                      <a:alpha val="43137"/>
                    </a:srgbClr>
                  </a:outerShdw>
                </a:effectLst>
              </a:rPr>
              <a:t>2</a:t>
            </a:r>
            <a:r>
              <a:rPr lang="en-US" b="1" dirty="0">
                <a:solidFill>
                  <a:srgbClr val="FFFFCC"/>
                </a:solidFill>
                <a:effectLst>
                  <a:outerShdw blurRad="38100" dist="38100" dir="2700000" algn="tl">
                    <a:srgbClr val="000000">
                      <a:alpha val="43137"/>
                    </a:srgbClr>
                  </a:outerShdw>
                </a:effectLst>
              </a:rPr>
              <a:t> Peter 1:11</a:t>
            </a:r>
            <a:r>
              <a:rPr lang="en-US" dirty="0">
                <a:effectLst/>
              </a:rPr>
              <a:t> (RSB:NASB1995U): </a:t>
            </a:r>
            <a:r>
              <a:rPr lang="en-US" b="1" dirty="0">
                <a:solidFill>
                  <a:srgbClr val="FFFFCC"/>
                </a:solidFill>
                <a:effectLst>
                  <a:outerShdw blurRad="38100" dist="38100" dir="2700000" algn="tl">
                    <a:srgbClr val="000000">
                      <a:alpha val="43137"/>
                    </a:srgbClr>
                  </a:outerShdw>
                </a:effectLst>
              </a:rPr>
              <a:t>1:11</a:t>
            </a:r>
            <a:r>
              <a:rPr lang="en-US" dirty="0">
                <a:effectLst/>
              </a:rPr>
              <a:t> A Christian life that can be </a:t>
            </a:r>
            <a:r>
              <a:rPr lang="en-US" b="1" u="sng" dirty="0">
                <a:solidFill>
                  <a:srgbClr val="FFFFCC"/>
                </a:solidFill>
                <a:effectLst/>
              </a:rPr>
              <a:t>rewarded</a:t>
            </a:r>
            <a:r>
              <a:rPr lang="en-US" dirty="0">
                <a:effectLst/>
              </a:rPr>
              <a:t> will provide that abundance into heaven</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B178C18-C151-4994-A785-B8F62CC9D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 y="1752600"/>
            <a:ext cx="2752725" cy="3810000"/>
          </a:xfrm>
          <a:prstGeom prst="rect">
            <a:avLst/>
          </a:prstGeom>
        </p:spPr>
      </p:pic>
    </p:spTree>
    <p:extLst>
      <p:ext uri="{BB962C8B-B14F-4D97-AF65-F5344CB8AC3E}">
        <p14:creationId xmlns:p14="http://schemas.microsoft.com/office/powerpoint/2010/main" val="28954334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39157"/>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If any man’s work is burned up, he will suffer loss; but he himself will be saved, yet so as through fire.”</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895600" y="2865120"/>
            <a:ext cx="3352800" cy="2011680"/>
          </a:xfrm>
          <a:prstGeom prst="rect">
            <a:avLst/>
          </a:prstGeom>
        </p:spPr>
      </p:pic>
    </p:spTree>
    <p:extLst>
      <p:ext uri="{BB962C8B-B14F-4D97-AF65-F5344CB8AC3E}">
        <p14:creationId xmlns:p14="http://schemas.microsoft.com/office/powerpoint/2010/main" val="40446239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3600" baseline="30000" dirty="0">
                <a:latin typeface="Calibri" panose="020F0502020204030204" pitchFamily="34" charset="0"/>
              </a:rPr>
              <a:t> </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rPr>
              <a:t>“Do you not know that those who run in a race all run, but </a:t>
            </a:r>
            <a:r>
              <a:rPr lang="en-US" sz="3000" i="1" dirty="0">
                <a:effectLst>
                  <a:outerShdw blurRad="38100" dist="38100" dir="2700000" algn="tl">
                    <a:srgbClr val="000000">
                      <a:alpha val="43137"/>
                    </a:srgbClr>
                  </a:outerShdw>
                </a:effectLst>
                <a:latin typeface="Calibri" panose="020F0502020204030204" pitchFamily="34" charset="0"/>
              </a:rPr>
              <a:t>only</a:t>
            </a:r>
            <a:r>
              <a:rPr lang="en-US" sz="3000" dirty="0">
                <a:effectLst>
                  <a:outerShdw blurRad="38100" dist="38100" dir="2700000" algn="tl">
                    <a:srgbClr val="000000">
                      <a:alpha val="43137"/>
                    </a:srgbClr>
                  </a:outerShdw>
                </a:effectLst>
                <a:latin typeface="Calibri" panose="020F0502020204030204" pitchFamily="34" charset="0"/>
              </a:rPr>
              <a:t> one receives the prize? Run in such a way that you may win. </a:t>
            </a:r>
            <a:r>
              <a:rPr lang="en-US" sz="3000" baseline="30000" dirty="0">
                <a:effectLst>
                  <a:outerShdw blurRad="38100" dist="38100" dir="2700000" algn="tl">
                    <a:srgbClr val="000000">
                      <a:alpha val="43137"/>
                    </a:srgbClr>
                  </a:outerShdw>
                </a:effectLst>
                <a:latin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rPr>
              <a:t>Everyone who competes in the games exercises self-control in all things. They then </a:t>
            </a:r>
            <a:r>
              <a:rPr lang="en-US" sz="3000" i="1" dirty="0">
                <a:effectLst>
                  <a:outerShdw blurRad="38100" dist="38100" dir="2700000" algn="tl">
                    <a:srgbClr val="000000">
                      <a:alpha val="43137"/>
                    </a:srgbClr>
                  </a:outerShdw>
                </a:effectLst>
                <a:latin typeface="Calibri" panose="020F0502020204030204" pitchFamily="34" charset="0"/>
              </a:rPr>
              <a:t>do it</a:t>
            </a:r>
            <a:r>
              <a:rPr lang="en-US" sz="3000" dirty="0">
                <a:effectLst>
                  <a:outerShdw blurRad="38100" dist="38100" dir="2700000" algn="tl">
                    <a:srgbClr val="000000">
                      <a:alpha val="43137"/>
                    </a:srgbClr>
                  </a:outerShdw>
                </a:effectLst>
                <a:latin typeface="Calibri" panose="020F0502020204030204" pitchFamily="34" charset="0"/>
              </a:rPr>
              <a:t> to receive a perishable wreath, but we an imperishable.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Therefore I run in such a way, as not without aim; I box in such a way, as not beating the air;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but I discipline my body and make it my slave, so that, after I have preached to others, I myself will not be disqualified.”</a:t>
            </a:r>
          </a:p>
        </p:txBody>
      </p:sp>
    </p:spTree>
    <p:extLst>
      <p:ext uri="{BB962C8B-B14F-4D97-AF65-F5344CB8AC3E}">
        <p14:creationId xmlns:p14="http://schemas.microsoft.com/office/powerpoint/2010/main" val="19954011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3048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28799344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John 8</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rPr>
              <a:t>“Watch yourselves, that you do not lose what we have accomplished, but that you may receive a full reward.”</a:t>
            </a:r>
          </a:p>
        </p:txBody>
      </p:sp>
      <p:pic>
        <p:nvPicPr>
          <p:cNvPr id="4" name="Picture 3" descr="A picture containing accessory, shirt, table&#10;&#10;Description automatically generated">
            <a:extLst>
              <a:ext uri="{FF2B5EF4-FFF2-40B4-BE49-F238E27FC236}">
                <a16:creationId xmlns:a16="http://schemas.microsoft.com/office/drawing/2014/main" id="{F37DE43F-09FC-4D8A-9575-F4529CF79CB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28700" y="2934478"/>
            <a:ext cx="7086600" cy="186612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6473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3:11</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rPr>
              <a:t>“I am coming quickly; hold fast what you have, so that no one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take your crown</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descr="A picture containing accessory, shirt, table&#10;&#10;Description automatically generated">
            <a:extLst>
              <a:ext uri="{FF2B5EF4-FFF2-40B4-BE49-F238E27FC236}">
                <a16:creationId xmlns:a16="http://schemas.microsoft.com/office/drawing/2014/main" id="{F37DE43F-09FC-4D8A-9575-F4529CF79CB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28700" y="2934478"/>
            <a:ext cx="7086600" cy="186612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886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447800"/>
            <a:ext cx="5583387" cy="48768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2458778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600200"/>
            <a:ext cx="8915400" cy="4267200"/>
          </a:xfrm>
        </p:spPr>
        <p:txBody>
          <a:bodyPr/>
          <a:lstStyle/>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1733550" y="228600"/>
            <a:ext cx="5676900" cy="11430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“Blessed” </a:t>
            </a:r>
            <a:r>
              <a:rPr lang="en-US" altLang="en-US" sz="2800" i="1" dirty="0">
                <a:solidFill>
                  <a:schemeClr val="tx1"/>
                </a:solidFill>
                <a:effectLst>
                  <a:outerShdw blurRad="38100" dist="38100" dir="2700000" algn="tl">
                    <a:srgbClr val="000000">
                      <a:alpha val="43137"/>
                    </a:srgbClr>
                  </a:outerShdw>
                </a:effectLst>
                <a:cs typeface="Calibri" panose="020F0502020204030204" pitchFamily="34" charset="0"/>
              </a:rPr>
              <a:t>(</a:t>
            </a:r>
            <a:r>
              <a:rPr lang="en-US" altLang="en-US" sz="2800" i="1" dirty="0" err="1">
                <a:solidFill>
                  <a:schemeClr val="tx1"/>
                </a:solidFill>
                <a:effectLst>
                  <a:outerShdw blurRad="38100" dist="38100" dir="2700000" algn="tl">
                    <a:srgbClr val="000000">
                      <a:alpha val="43137"/>
                    </a:srgbClr>
                  </a:outerShdw>
                </a:effectLst>
                <a:cs typeface="Calibri" panose="020F0502020204030204" pitchFamily="34" charset="0"/>
              </a:rPr>
              <a:t>makarios</a:t>
            </a:r>
            <a:r>
              <a:rPr lang="en-US" altLang="en-US" sz="2800" i="1" dirty="0">
                <a:solidFill>
                  <a:schemeClr val="tx1"/>
                </a:solidFill>
                <a:effectLst>
                  <a:outerShdw blurRad="38100" dist="38100" dir="2700000" algn="tl">
                    <a:srgbClr val="000000">
                      <a:alpha val="43137"/>
                    </a:srgbClr>
                  </a:outerShdw>
                </a:effectLst>
                <a:cs typeface="Calibri" panose="020F0502020204030204" pitchFamily="34" charset="0"/>
              </a:rPr>
              <a:t>)</a:t>
            </a: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7" name="Picture 2" descr="http://walvoordhistory.com/wp-content/uploads/2009/11/JohnFWalvoord-e1419653447886.jpg">
            <a:extLst>
              <a:ext uri="{FF2B5EF4-FFF2-40B4-BE49-F238E27FC236}">
                <a16:creationId xmlns:a16="http://schemas.microsoft.com/office/drawing/2014/main" id="{2A3CDD34-9520-4634-B0FD-7DD5F7EF7E4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152400"/>
            <a:ext cx="766764"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920924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600200"/>
            <a:ext cx="8915400" cy="4267200"/>
          </a:xfrm>
        </p:spPr>
        <p:txBody>
          <a:bodyPr/>
          <a:lstStyle/>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1733550" y="228600"/>
            <a:ext cx="5676900" cy="11430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“Blessed” </a:t>
            </a:r>
            <a:r>
              <a:rPr lang="en-US" altLang="en-US" sz="2800" i="1" dirty="0">
                <a:solidFill>
                  <a:schemeClr val="tx1"/>
                </a:solidFill>
                <a:effectLst>
                  <a:outerShdw blurRad="38100" dist="38100" dir="2700000" algn="tl">
                    <a:srgbClr val="000000">
                      <a:alpha val="43137"/>
                    </a:srgbClr>
                  </a:outerShdw>
                </a:effectLst>
                <a:cs typeface="Calibri" panose="020F0502020204030204" pitchFamily="34" charset="0"/>
              </a:rPr>
              <a:t>(</a:t>
            </a:r>
            <a:r>
              <a:rPr lang="en-US" altLang="en-US" sz="2800" i="1" dirty="0" err="1">
                <a:solidFill>
                  <a:schemeClr val="tx1"/>
                </a:solidFill>
                <a:effectLst>
                  <a:outerShdw blurRad="38100" dist="38100" dir="2700000" algn="tl">
                    <a:srgbClr val="000000">
                      <a:alpha val="43137"/>
                    </a:srgbClr>
                  </a:outerShdw>
                </a:effectLst>
                <a:cs typeface="Calibri" panose="020F0502020204030204" pitchFamily="34" charset="0"/>
              </a:rPr>
              <a:t>makarios</a:t>
            </a:r>
            <a:r>
              <a:rPr lang="en-US" altLang="en-US" sz="2800" i="1" dirty="0">
                <a:solidFill>
                  <a:schemeClr val="tx1"/>
                </a:solidFill>
                <a:effectLst>
                  <a:outerShdw blurRad="38100" dist="38100" dir="2700000" algn="tl">
                    <a:srgbClr val="000000">
                      <a:alpha val="43137"/>
                    </a:srgbClr>
                  </a:outerShdw>
                </a:effectLst>
                <a:cs typeface="Calibri" panose="020F0502020204030204" pitchFamily="34" charset="0"/>
              </a:rPr>
              <a:t>)</a:t>
            </a: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7" name="Picture 2" descr="http://walvoordhistory.com/wp-content/uploads/2009/11/JohnFWalvoord-e1419653447886.jpg">
            <a:extLst>
              <a:ext uri="{FF2B5EF4-FFF2-40B4-BE49-F238E27FC236}">
                <a16:creationId xmlns:a16="http://schemas.microsoft.com/office/drawing/2014/main" id="{2A3CDD34-9520-4634-B0FD-7DD5F7EF7E4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152400"/>
            <a:ext cx="766764"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56193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“Outside are the dogs and the sorcerers and the immoral persons and the murderers and the idolaters, and everyone who loves and practices lying.”</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5C100D43-C772-49FF-8EFC-119444D78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248" y="2971800"/>
            <a:ext cx="2351505" cy="1828800"/>
          </a:xfrm>
          <a:prstGeom prst="rect">
            <a:avLst/>
          </a:prstGeom>
        </p:spPr>
      </p:pic>
    </p:spTree>
    <p:extLst>
      <p:ext uri="{BB962C8B-B14F-4D97-AF65-F5344CB8AC3E}">
        <p14:creationId xmlns:p14="http://schemas.microsoft.com/office/powerpoint/2010/main" val="428838742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Outside</a:t>
            </a:r>
            <a:r>
              <a:rPr lang="en-US" sz="3600" dirty="0">
                <a:effectLst>
                  <a:outerShdw blurRad="38100" dist="38100" dir="2700000" algn="tl">
                    <a:srgbClr val="000000">
                      <a:alpha val="43137"/>
                    </a:srgbClr>
                  </a:outerShdw>
                </a:effectLst>
                <a:latin typeface="Calibri" panose="020F0502020204030204" pitchFamily="34" charset="0"/>
              </a:rPr>
              <a:t> are the dogs and the sorcerers and the immoral persons and the murderers and the idolaters, and everyone who loves and practices lying.”</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258E1770-5BB2-479C-888B-1795AEC31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248" y="2971800"/>
            <a:ext cx="2351505" cy="1828800"/>
          </a:xfrm>
          <a:prstGeom prst="rect">
            <a:avLst/>
          </a:prstGeom>
        </p:spPr>
      </p:pic>
    </p:spTree>
    <p:extLst>
      <p:ext uri="{BB962C8B-B14F-4D97-AF65-F5344CB8AC3E}">
        <p14:creationId xmlns:p14="http://schemas.microsoft.com/office/powerpoint/2010/main" val="343056835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“But for the cowardly and unbelieving and abominable and murderers and immoral persons and sorcerers and idolaters and all liars, their part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in the lake that burns with fire and brimstone, which is the second death</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5734776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“Outside are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dogs</a:t>
            </a:r>
            <a:r>
              <a:rPr lang="en-US" sz="3600" dirty="0">
                <a:effectLst>
                  <a:outerShdw blurRad="38100" dist="38100" dir="2700000" algn="tl">
                    <a:srgbClr val="000000">
                      <a:alpha val="43137"/>
                    </a:srgbClr>
                  </a:outerShdw>
                </a:effectLst>
                <a:latin typeface="Calibri" panose="020F0502020204030204" pitchFamily="34" charset="0"/>
              </a:rPr>
              <a:t> and the sorcerers and the immoral persons and the murderers and the idolaters, and everyone who loves and practices lying.”</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8B3BA5C7-9A3D-496F-BEA7-10D3A2ECD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248" y="2971800"/>
            <a:ext cx="2351505" cy="1828800"/>
          </a:xfrm>
          <a:prstGeom prst="rect">
            <a:avLst/>
          </a:prstGeom>
        </p:spPr>
      </p:pic>
    </p:spTree>
    <p:extLst>
      <p:ext uri="{BB962C8B-B14F-4D97-AF65-F5344CB8AC3E}">
        <p14:creationId xmlns:p14="http://schemas.microsoft.com/office/powerpoint/2010/main" val="8206510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0" y="1676400"/>
            <a:ext cx="6672261"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Jerusalem (21:9</a:t>
            </a:r>
            <a:r>
              <a:rPr lang="en-US" dirty="0">
                <a:effectLst>
                  <a:outerShdw blurRad="38100" dist="38100" dir="2700000" algn="tl">
                    <a:srgbClr val="000000">
                      <a:alpha val="43137"/>
                    </a:srgbClr>
                  </a:outerShdw>
                </a:effectLst>
                <a:cs typeface="Calibri" panose="020F0502020204030204" pitchFamily="34" charset="0"/>
              </a:rPr>
              <a:t>‒22:5</a:t>
            </a:r>
            <a:r>
              <a:rPr lang="en-US" dirty="0">
                <a:effectLst>
                  <a:outerShdw blurRad="38100" dist="38100" dir="2700000" algn="tl">
                    <a:srgbClr val="000000">
                      <a:alpha val="43137"/>
                    </a:srgbClr>
                  </a:outerShdw>
                </a:effectLst>
              </a:rPr>
              <a:t>)</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5" name="Picture 2" descr="Image result for the eternal state">
            <a:extLst>
              <a:ext uri="{FF2B5EF4-FFF2-40B4-BE49-F238E27FC236}">
                <a16:creationId xmlns:a16="http://schemas.microsoft.com/office/drawing/2014/main" id="{15D9CA97-26FA-4C72-BAF8-A2521AE59B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34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00400" y="2476500"/>
            <a:ext cx="5638800" cy="19050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Revelation 22:15</a:t>
            </a:r>
            <a:r>
              <a:rPr lang="en-US" dirty="0">
                <a:effectLst/>
              </a:rPr>
              <a:t>. “dogs. Not animals, but people of low character (cf. Phil. 3:2).</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B178C18-C151-4994-A785-B8F62CC9D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 y="1752600"/>
            <a:ext cx="2752725" cy="3810000"/>
          </a:xfrm>
          <a:prstGeom prst="rect">
            <a:avLst/>
          </a:prstGeom>
        </p:spPr>
      </p:pic>
    </p:spTree>
    <p:extLst>
      <p:ext uri="{BB962C8B-B14F-4D97-AF65-F5344CB8AC3E}">
        <p14:creationId xmlns:p14="http://schemas.microsoft.com/office/powerpoint/2010/main" val="2800044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“Outside are the dogs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sorcerers</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pharmakos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and the immoral persons and the murderers and the idolaters, and everyone who loves and practices lying.”</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3DE420ED-B310-4910-AC61-E1D215D13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248" y="2971800"/>
            <a:ext cx="2351505" cy="1828800"/>
          </a:xfrm>
          <a:prstGeom prst="rect">
            <a:avLst/>
          </a:prstGeom>
        </p:spPr>
      </p:pic>
    </p:spTree>
    <p:extLst>
      <p:ext uri="{BB962C8B-B14F-4D97-AF65-F5344CB8AC3E}">
        <p14:creationId xmlns:p14="http://schemas.microsoft.com/office/powerpoint/2010/main" val="384467856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murders nor of their </a:t>
            </a:r>
            <a:r>
              <a:rPr lang="en-US" b="1" u="sng" dirty="0">
                <a:solidFill>
                  <a:srgbClr val="FFFFCC"/>
                </a:solidFill>
                <a:effectLst>
                  <a:outerShdw blurRad="38100" dist="38100" dir="2700000" algn="tl">
                    <a:srgbClr val="000000">
                      <a:alpha val="43137"/>
                    </a:srgbClr>
                  </a:outerShdw>
                </a:effectLst>
              </a:rPr>
              <a:t>sorceries (</a:t>
            </a:r>
            <a:r>
              <a:rPr lang="en-US" b="1" i="1" u="sng" dirty="0">
                <a:solidFill>
                  <a:srgbClr val="FFFFCC"/>
                </a:solidFill>
                <a:effectLst>
                  <a:outerShdw blurRad="38100" dist="38100" dir="2700000" algn="tl">
                    <a:srgbClr val="000000">
                      <a:alpha val="43137"/>
                    </a:srgbClr>
                  </a:outerShdw>
                </a:effectLst>
              </a:rPr>
              <a:t>pharmakeia</a:t>
            </a:r>
            <a:r>
              <a:rPr lang="en-US" b="1" u="sng" dirty="0">
                <a:solidFill>
                  <a:srgbClr val="FFFFCC"/>
                </a:solidFill>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nor of their immorality nor of their thefts.</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01449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“Outside are the dogs and the sorcerers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immoral</a:t>
            </a:r>
            <a:r>
              <a:rPr lang="en-US" sz="3600" dirty="0">
                <a:effectLst>
                  <a:outerShdw blurRad="38100" dist="38100" dir="2700000" algn="tl">
                    <a:srgbClr val="000000">
                      <a:alpha val="43137"/>
                    </a:srgbClr>
                  </a:outerShdw>
                </a:effectLst>
                <a:latin typeface="Calibri" panose="020F0502020204030204" pitchFamily="34" charset="0"/>
              </a:rPr>
              <a:t> persons and the murderers and the idolaters, and everyone who loves and practices lying.”</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0143097D-1DF3-4575-90BA-459709E7D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248" y="2971800"/>
            <a:ext cx="2351505" cy="1828800"/>
          </a:xfrm>
          <a:prstGeom prst="rect">
            <a:avLst/>
          </a:prstGeom>
        </p:spPr>
      </p:pic>
    </p:spTree>
    <p:extLst>
      <p:ext uri="{BB962C8B-B14F-4D97-AF65-F5344CB8AC3E}">
        <p14:creationId xmlns:p14="http://schemas.microsoft.com/office/powerpoint/2010/main" val="20247800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2:24</a:t>
            </a:r>
          </a:p>
          <a:p>
            <a:pPr algn="just"/>
            <a:r>
              <a:rPr lang="en-US" sz="3600" dirty="0">
                <a:effectLst>
                  <a:outerShdw blurRad="38100" dist="38100" dir="2700000" algn="tl">
                    <a:srgbClr val="000000">
                      <a:alpha val="43137"/>
                    </a:srgbClr>
                  </a:outerShdw>
                </a:effectLst>
                <a:latin typeface="Calibri" panose="020F0502020204030204" pitchFamily="34" charset="0"/>
              </a:rPr>
              <a:t>For this reason a man shall leave his father and his mother, and be joined to his wife; and they shall become one flesh.”</a:t>
            </a:r>
          </a:p>
        </p:txBody>
      </p:sp>
      <p:pic>
        <p:nvPicPr>
          <p:cNvPr id="2" name="Picture 1">
            <a:extLst>
              <a:ext uri="{FF2B5EF4-FFF2-40B4-BE49-F238E27FC236}">
                <a16:creationId xmlns:a16="http://schemas.microsoft.com/office/drawing/2014/main" id="{4F512149-D32F-4667-B9B2-3208008DF92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594100" y="2667000"/>
            <a:ext cx="1955801" cy="2194560"/>
          </a:xfrm>
          <a:prstGeom prst="rect">
            <a:avLst/>
          </a:prstGeom>
        </p:spPr>
      </p:pic>
    </p:spTree>
    <p:extLst>
      <p:ext uri="{BB962C8B-B14F-4D97-AF65-F5344CB8AC3E}">
        <p14:creationId xmlns:p14="http://schemas.microsoft.com/office/powerpoint/2010/main" val="105141428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“Outside are the dogs and the sorcerers and the immoral persons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murderers</a:t>
            </a:r>
            <a:r>
              <a:rPr lang="en-US" sz="3600" dirty="0">
                <a:effectLst>
                  <a:outerShdw blurRad="38100" dist="38100" dir="2700000" algn="tl">
                    <a:srgbClr val="000000">
                      <a:alpha val="43137"/>
                    </a:srgbClr>
                  </a:outerShdw>
                </a:effectLst>
                <a:latin typeface="Calibri" panose="020F0502020204030204" pitchFamily="34" charset="0"/>
              </a:rPr>
              <a:t> and the idolaters, and everyone who loves and practices lying.”</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EB3A4D32-CFF4-422E-B4DC-989B7BCB0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248" y="2971800"/>
            <a:ext cx="2351505" cy="1828800"/>
          </a:xfrm>
          <a:prstGeom prst="rect">
            <a:avLst/>
          </a:prstGeom>
        </p:spPr>
      </p:pic>
    </p:spTree>
    <p:extLst>
      <p:ext uri="{BB962C8B-B14F-4D97-AF65-F5344CB8AC3E}">
        <p14:creationId xmlns:p14="http://schemas.microsoft.com/office/powerpoint/2010/main" val="381859071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“Outside are the dogs and the sorcerers and the immoral persons and the murderers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idolaters</a:t>
            </a:r>
            <a:r>
              <a:rPr lang="en-US" sz="3600" dirty="0">
                <a:effectLst>
                  <a:outerShdw blurRad="38100" dist="38100" dir="2700000" algn="tl">
                    <a:srgbClr val="000000">
                      <a:alpha val="43137"/>
                    </a:srgbClr>
                  </a:outerShdw>
                </a:effectLst>
                <a:latin typeface="Calibri" panose="020F0502020204030204" pitchFamily="34" charset="0"/>
              </a:rPr>
              <a:t>, and everyone who loves and practices lying.”</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0C93F0DD-BD64-4BEF-9570-C95A2E407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248" y="2971800"/>
            <a:ext cx="2351505" cy="1828800"/>
          </a:xfrm>
          <a:prstGeom prst="rect">
            <a:avLst/>
          </a:prstGeom>
        </p:spPr>
      </p:pic>
    </p:spTree>
    <p:extLst>
      <p:ext uri="{BB962C8B-B14F-4D97-AF65-F5344CB8AC3E}">
        <p14:creationId xmlns:p14="http://schemas.microsoft.com/office/powerpoint/2010/main" val="34128479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“Outside are the dogs and the sorcerers and the immoral persons and the murderers and the idolaters, and everyone who loves and practices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lying</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0A4D0438-EE72-48F3-B3B4-3FDA2B871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248" y="2971800"/>
            <a:ext cx="2351505" cy="1828800"/>
          </a:xfrm>
          <a:prstGeom prst="rect">
            <a:avLst/>
          </a:prstGeom>
        </p:spPr>
      </p:pic>
    </p:spTree>
    <p:extLst>
      <p:ext uri="{BB962C8B-B14F-4D97-AF65-F5344CB8AC3E}">
        <p14:creationId xmlns:p14="http://schemas.microsoft.com/office/powerpoint/2010/main" val="51081490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“Outside are the dogs and the sorcerers and the immoral persons and the murderers and the idolaters, and everyone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loves and practices</a:t>
            </a:r>
            <a:r>
              <a:rPr lang="en-US" sz="3600" dirty="0">
                <a:effectLst>
                  <a:outerShdw blurRad="38100" dist="38100" dir="2700000" algn="tl">
                    <a:srgbClr val="000000">
                      <a:alpha val="43137"/>
                    </a:srgbClr>
                  </a:outerShdw>
                </a:effectLst>
                <a:latin typeface="Calibri" panose="020F0502020204030204" pitchFamily="34" charset="0"/>
              </a:rPr>
              <a:t> lying.”</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0A4D0438-EE72-48F3-B3B4-3FDA2B871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248" y="2971800"/>
            <a:ext cx="2351505" cy="1828800"/>
          </a:xfrm>
          <a:prstGeom prst="rect">
            <a:avLst/>
          </a:prstGeom>
        </p:spPr>
      </p:pic>
    </p:spTree>
    <p:extLst>
      <p:ext uri="{BB962C8B-B14F-4D97-AF65-F5344CB8AC3E}">
        <p14:creationId xmlns:p14="http://schemas.microsoft.com/office/powerpoint/2010/main" val="28709454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3:19-21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rPr>
              <a:t>“</a:t>
            </a:r>
            <a:r>
              <a:rPr lang="en-US" sz="3400" baseline="30000" dirty="0">
                <a:latin typeface="Calibri" panose="020F0502020204030204" pitchFamily="34" charset="0"/>
                <a:cs typeface="Calibri" panose="020F0502020204030204" pitchFamily="34" charset="0"/>
              </a:rPr>
              <a:t>19</a:t>
            </a:r>
            <a:r>
              <a:rPr lang="en-US" sz="3400" b="1" baseline="30000" dirty="0"/>
              <a:t> </a:t>
            </a:r>
            <a:r>
              <a:rPr lang="en-US" sz="3400" dirty="0">
                <a:effectLst>
                  <a:outerShdw blurRad="38100" dist="38100" dir="2700000" algn="tl">
                    <a:srgbClr val="000000">
                      <a:alpha val="43137"/>
                    </a:srgbClr>
                  </a:outerShdw>
                </a:effectLst>
                <a:latin typeface="Calibri" panose="020F0502020204030204" pitchFamily="34" charset="0"/>
              </a:rPr>
              <a:t>This is the judgment, that the Light has come into the world, and men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loved</a:t>
            </a:r>
            <a:r>
              <a:rPr lang="en-US" sz="3400" dirty="0">
                <a:effectLst>
                  <a:outerShdw blurRad="38100" dist="38100" dir="2700000" algn="tl">
                    <a:srgbClr val="000000">
                      <a:alpha val="43137"/>
                    </a:srgbClr>
                  </a:outerShdw>
                </a:effectLst>
                <a:latin typeface="Calibri" panose="020F0502020204030204" pitchFamily="34" charset="0"/>
              </a:rPr>
              <a:t> the darkness rather than the Light, for their deeds were evil. </a:t>
            </a:r>
            <a:r>
              <a:rPr lang="en-US" sz="3400" baseline="30000" dirty="0">
                <a:latin typeface="Calibri" panose="020F0502020204030204" pitchFamily="34" charset="0"/>
                <a:cs typeface="Calibri" panose="020F0502020204030204" pitchFamily="34" charset="0"/>
              </a:rPr>
              <a:t>20</a:t>
            </a:r>
            <a:r>
              <a:rPr lang="en-US" sz="3400" dirty="0">
                <a:effectLst>
                  <a:outerShdw blurRad="38100" dist="38100" dir="2700000" algn="tl">
                    <a:srgbClr val="000000">
                      <a:alpha val="43137"/>
                    </a:srgbClr>
                  </a:outerShdw>
                </a:effectLst>
                <a:latin typeface="Calibri" panose="020F0502020204030204" pitchFamily="34" charset="0"/>
              </a:rPr>
              <a:t> For everyone who does evil hates the Light, and does not come to the Light for fear that his deeds will be exposed. </a:t>
            </a:r>
            <a:r>
              <a:rPr lang="en-US" sz="3400" baseline="30000" dirty="0">
                <a:latin typeface="Calibri" panose="020F0502020204030204" pitchFamily="34" charset="0"/>
                <a:cs typeface="Calibri" panose="020F0502020204030204" pitchFamily="34" charset="0"/>
              </a:rPr>
              <a:t>21</a:t>
            </a:r>
            <a:r>
              <a:rPr lang="en-US" sz="3400" dirty="0">
                <a:effectLst>
                  <a:outerShdw blurRad="38100" dist="38100" dir="2700000" algn="tl">
                    <a:srgbClr val="000000">
                      <a:alpha val="43137"/>
                    </a:srgbClr>
                  </a:outerShdw>
                </a:effectLst>
                <a:latin typeface="Calibri" panose="020F0502020204030204" pitchFamily="34" charset="0"/>
              </a:rPr>
              <a:t> But he who practices the truth comes to the Light, so that his deeds m</a:t>
            </a:r>
            <a:r>
              <a:rPr lang="en-US" sz="3200" dirty="0">
                <a:effectLst>
                  <a:outerShdw blurRad="38100" dist="38100" dir="2700000" algn="tl">
                    <a:srgbClr val="000000">
                      <a:alpha val="43137"/>
                    </a:srgbClr>
                  </a:outerShdw>
                </a:effectLst>
                <a:latin typeface="Calibri" panose="020F0502020204030204" pitchFamily="34" charset="0"/>
              </a:rPr>
              <a:t>ay be manifested as having been wrought in God.”</a:t>
            </a:r>
          </a:p>
        </p:txBody>
      </p:sp>
    </p:spTree>
    <p:extLst>
      <p:ext uri="{BB962C8B-B14F-4D97-AF65-F5344CB8AC3E}">
        <p14:creationId xmlns:p14="http://schemas.microsoft.com/office/powerpoint/2010/main" val="29378021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0" y="1676400"/>
            <a:ext cx="6672261"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Jerusalem (21:9</a:t>
            </a:r>
            <a:r>
              <a:rPr lang="en-US" dirty="0">
                <a:effectLst>
                  <a:outerShdw blurRad="38100" dist="38100" dir="2700000" algn="tl">
                    <a:srgbClr val="000000">
                      <a:alpha val="43137"/>
                    </a:srgbClr>
                  </a:outerShdw>
                </a:effectLst>
                <a:cs typeface="Calibri" panose="020F0502020204030204" pitchFamily="34" charset="0"/>
              </a:rPr>
              <a:t>‒22:5</a:t>
            </a:r>
            <a:r>
              <a:rPr lang="en-US" dirty="0">
                <a:effectLst>
                  <a:outerShdw blurRad="38100" dist="38100" dir="2700000" algn="tl">
                    <a:srgbClr val="000000">
                      <a:alpha val="43137"/>
                    </a:srgbClr>
                  </a:outerShdw>
                </a:effectLst>
              </a:rPr>
              <a:t>)</a:t>
            </a:r>
          </a:p>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5" name="Picture 2" descr="Image result for the eternal state">
            <a:extLst>
              <a:ext uri="{FF2B5EF4-FFF2-40B4-BE49-F238E27FC236}">
                <a16:creationId xmlns:a16="http://schemas.microsoft.com/office/drawing/2014/main" id="{15D9CA97-26FA-4C72-BAF8-A2521AE59B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558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447800"/>
            <a:ext cx="5583387" cy="48768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259623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743200" y="1562100"/>
            <a:ext cx="6324600" cy="4457700"/>
          </a:xfrm>
        </p:spPr>
        <p:txBody>
          <a:bodyPr/>
          <a:lstStyle/>
          <a:p>
            <a:pPr marL="0" indent="0" algn="just">
              <a:spcBef>
                <a:spcPts val="0"/>
              </a:spcBef>
              <a:spcAft>
                <a:spcPts val="1200"/>
              </a:spcAft>
              <a:buNone/>
              <a:defRPr/>
            </a:pPr>
            <a:r>
              <a:rPr lang="en-US" sz="3000" b="1" dirty="0">
                <a:solidFill>
                  <a:srgbClr val="FFFFCC"/>
                </a:solidFill>
                <a:effectLst>
                  <a:outerShdw blurRad="38100" dist="38100" dir="2700000" algn="tl">
                    <a:srgbClr val="000000">
                      <a:alpha val="43137"/>
                    </a:srgbClr>
                  </a:outerShdw>
                </a:effectLst>
              </a:rPr>
              <a:t>Revelation 22:16–17</a:t>
            </a:r>
            <a:r>
              <a:rPr lang="en-US" sz="3000" dirty="0">
                <a:effectLst>
                  <a:outerShdw blurRad="38100" dist="38100" dir="2700000" algn="tl">
                    <a:srgbClr val="000000">
                      <a:alpha val="43137"/>
                    </a:srgbClr>
                  </a:outerShdw>
                </a:effectLst>
              </a:rPr>
              <a:t>. “Jesus is gracious because:</a:t>
            </a:r>
          </a:p>
          <a:p>
            <a:pPr marL="514350" indent="-514350" algn="just">
              <a:spcBef>
                <a:spcPts val="0"/>
              </a:spcBef>
              <a:spcAft>
                <a:spcPts val="1200"/>
              </a:spcAft>
              <a:buSzPct val="100000"/>
              <a:buFont typeface="+mj-lt"/>
              <a:buAutoNum type="arabicParenR"/>
              <a:defRPr/>
            </a:pPr>
            <a:r>
              <a:rPr lang="en-US" sz="3000" dirty="0">
                <a:effectLst>
                  <a:outerShdw blurRad="38100" dist="38100" dir="2700000" algn="tl">
                    <a:srgbClr val="000000">
                      <a:alpha val="43137"/>
                    </a:srgbClr>
                  </a:outerShdw>
                </a:effectLst>
              </a:rPr>
              <a:t>He gave the book of Revelation to the churches, </a:t>
            </a:r>
          </a:p>
          <a:p>
            <a:pPr marL="514350" indent="-514350" algn="just">
              <a:spcBef>
                <a:spcPts val="0"/>
              </a:spcBef>
              <a:spcAft>
                <a:spcPts val="1200"/>
              </a:spcAft>
              <a:buSzPct val="100000"/>
              <a:buFont typeface="+mj-lt"/>
              <a:buAutoNum type="arabicParenR"/>
              <a:defRPr/>
            </a:pPr>
            <a:r>
              <a:rPr lang="en-US" sz="3000" dirty="0">
                <a:effectLst>
                  <a:outerShdw blurRad="38100" dist="38100" dir="2700000" algn="tl">
                    <a:srgbClr val="000000">
                      <a:alpha val="43137"/>
                    </a:srgbClr>
                  </a:outerShdw>
                </a:effectLst>
              </a:rPr>
              <a:t>as the son of David He will fulfill Israel’s promises, </a:t>
            </a:r>
          </a:p>
          <a:p>
            <a:pPr marL="514350" indent="-514350" algn="just">
              <a:spcBef>
                <a:spcPts val="0"/>
              </a:spcBef>
              <a:spcAft>
                <a:spcPts val="1200"/>
              </a:spcAft>
              <a:buSzPct val="100000"/>
              <a:buFont typeface="+mj-lt"/>
              <a:buAutoNum type="arabicParenR"/>
              <a:defRPr/>
            </a:pPr>
            <a:r>
              <a:rPr lang="en-US" sz="3000" dirty="0">
                <a:effectLst>
                  <a:outerShdw blurRad="38100" dist="38100" dir="2700000" algn="tl">
                    <a:srgbClr val="000000">
                      <a:alpha val="43137"/>
                    </a:srgbClr>
                  </a:outerShdw>
                </a:effectLst>
              </a:rPr>
              <a:t>He is the morning star, the precursor of the new day, and </a:t>
            </a:r>
          </a:p>
          <a:p>
            <a:pPr marL="514350" indent="-514350" algn="just">
              <a:spcBef>
                <a:spcPts val="0"/>
              </a:spcBef>
              <a:spcAft>
                <a:spcPts val="1200"/>
              </a:spcAft>
              <a:buSzPct val="100000"/>
              <a:buFont typeface="+mj-lt"/>
              <a:buAutoNum type="arabicParenR"/>
              <a:defRPr/>
            </a:pPr>
            <a:r>
              <a:rPr lang="en-US" sz="3000" dirty="0">
                <a:effectLst>
                  <a:outerShdw blurRad="38100" dist="38100" dir="2700000" algn="tl">
                    <a:srgbClr val="000000">
                      <a:alpha val="43137"/>
                    </a:srgbClr>
                  </a:outerShdw>
                </a:effectLst>
              </a:rPr>
              <a:t>He offers the water of life freely.</a:t>
            </a:r>
            <a:r>
              <a:rPr lang="en-US" sz="30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437" y="152400"/>
            <a:ext cx="906780" cy="109728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B178C18-C151-4994-A785-B8F62CC9D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2312289" cy="3200400"/>
          </a:xfrm>
          <a:prstGeom prst="rect">
            <a:avLst/>
          </a:prstGeom>
        </p:spPr>
      </p:pic>
    </p:spTree>
    <p:extLst>
      <p:ext uri="{BB962C8B-B14F-4D97-AF65-F5344CB8AC3E}">
        <p14:creationId xmlns:p14="http://schemas.microsoft.com/office/powerpoint/2010/main" val="2844145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807664" y="1447800"/>
            <a:ext cx="5534234"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Revealer (16a)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Covenant Keeper (16b)</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Morning Star (16c)</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Offers the Water of Life (17)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God is Gracious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22:16-17</a:t>
            </a:r>
          </a:p>
        </p:txBody>
      </p:sp>
      <p:pic>
        <p:nvPicPr>
          <p:cNvPr id="4" name="Picture 3">
            <a:extLst>
              <a:ext uri="{FF2B5EF4-FFF2-40B4-BE49-F238E27FC236}">
                <a16:creationId xmlns:a16="http://schemas.microsoft.com/office/drawing/2014/main" id="{AA3ACCD1-1A6A-434A-A5BB-ED758E584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44" y="4411773"/>
            <a:ext cx="2896309" cy="2169962"/>
          </a:xfrm>
          <a:prstGeom prst="rect">
            <a:avLst/>
          </a:prstGeom>
        </p:spPr>
      </p:pic>
    </p:spTree>
    <p:extLst>
      <p:ext uri="{BB962C8B-B14F-4D97-AF65-F5344CB8AC3E}">
        <p14:creationId xmlns:p14="http://schemas.microsoft.com/office/powerpoint/2010/main" val="3337129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807664" y="1447800"/>
            <a:ext cx="5534234" cy="2819400"/>
          </a:xfrm>
        </p:spPr>
        <p:txBody>
          <a:bodyPr/>
          <a:lstStyle/>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Revealer (16a)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Covenant Keeper (16b)</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Morning Star (16c)</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Offers the Water of Life (17)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God is Gracious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22:16-17</a:t>
            </a:r>
          </a:p>
        </p:txBody>
      </p:sp>
      <p:pic>
        <p:nvPicPr>
          <p:cNvPr id="4" name="Picture 3">
            <a:extLst>
              <a:ext uri="{FF2B5EF4-FFF2-40B4-BE49-F238E27FC236}">
                <a16:creationId xmlns:a16="http://schemas.microsoft.com/office/drawing/2014/main" id="{AA3ACCD1-1A6A-434A-A5BB-ED758E584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44" y="4411773"/>
            <a:ext cx="2896309" cy="2169962"/>
          </a:xfrm>
          <a:prstGeom prst="rect">
            <a:avLst/>
          </a:prstGeom>
        </p:spPr>
      </p:pic>
    </p:spTree>
    <p:extLst>
      <p:ext uri="{BB962C8B-B14F-4D97-AF65-F5344CB8AC3E}">
        <p14:creationId xmlns:p14="http://schemas.microsoft.com/office/powerpoint/2010/main" val="2759980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apokalypsis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Jesus Christ, which God gave Him to show to His bond-servants, the things which must soon take place; and He sent and communicated it by His angel to His bond-servant John.”</a:t>
            </a:r>
          </a:p>
        </p:txBody>
      </p:sp>
      <p:pic>
        <p:nvPicPr>
          <p:cNvPr id="5" name="Picture 4">
            <a:extLst>
              <a:ext uri="{FF2B5EF4-FFF2-40B4-BE49-F238E27FC236}">
                <a16:creationId xmlns:a16="http://schemas.microsoft.com/office/drawing/2014/main" id="{73B7573A-0221-4FA4-9CE7-24EA8F01DDE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406768867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19200"/>
            <a:ext cx="9144000" cy="5181600"/>
          </a:xfrm>
        </p:spPr>
        <p:txBody>
          <a:bodyPr/>
          <a:lstStyle/>
          <a:p>
            <a:pPr marL="0" indent="0" algn="just">
              <a:buNone/>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At the very least, it would be confusing to John’s first century readers, as well as to later generations, for him to write so much about Babylon when he really meant Rome (Paul was not afraid to speak directly against Rome in his writings, so why should John be?) or ‘the false church’ (all the apostles , including John, wrote plainly and scathingly about false teachers and false doctrines in the church and would not hide their teachings by symbols)</a:t>
            </a:r>
            <a:r>
              <a:rPr lang="en-US" sz="2800" dirty="0">
                <a:effectLst>
                  <a:outerShdw blurRad="38100" dist="38100" dir="2700000" algn="tl">
                    <a:srgbClr val="000000">
                      <a:alpha val="43137"/>
                    </a:srgbClr>
                  </a:outerShdw>
                </a:effectLst>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It must be stressed that Revelation means “unveiling,” not “veiling</a:t>
            </a:r>
            <a:r>
              <a:rPr lang="en-US" sz="2800" dirty="0">
                <a:effectLst>
                  <a:outerShdw blurRad="38100" dist="38100" dir="2700000" algn="tl">
                    <a:srgbClr val="000000">
                      <a:alpha val="43137"/>
                    </a:srgbClr>
                  </a:outerShdw>
                </a:effectLst>
                <a:cs typeface="Calibri" panose="020F0502020204030204" pitchFamily="34" charset="0"/>
              </a:rPr>
              <a:t>.</a:t>
            </a:r>
            <a:r>
              <a:rPr lang="en-US" altLang="en-US" sz="2800" dirty="0">
                <a:effectLst>
                  <a:outerShdw blurRad="38100" dist="38100" dir="2700000" algn="tl">
                    <a:srgbClr val="000000">
                      <a:alpha val="43137"/>
                    </a:srgbClr>
                  </a:outerShdw>
                </a:effectLst>
                <a:cs typeface="Calibri" panose="020F0502020204030204" pitchFamily="34" charset="0"/>
              </a:rPr>
              <a:t>” In the absence of any statement in the text to the contrary, therefore, we must assume that the term Babylon applies to the real city of Babylon…”</a:t>
            </a:r>
            <a:endParaRPr lang="en-US" altLang="en-US" sz="2800" dirty="0">
              <a:effectLst>
                <a:outerShdw blurRad="38100" dist="38100" dir="2700000" algn="tl">
                  <a:srgbClr val="000000">
                    <a:alpha val="43137"/>
                  </a:srgbClr>
                </a:outerShdw>
              </a:effectLst>
            </a:endParaRPr>
          </a:p>
        </p:txBody>
      </p:sp>
      <p:sp>
        <p:nvSpPr>
          <p:cNvPr id="68613" name="Text Box 5"/>
          <p:cNvSpPr txBox="1">
            <a:spLocks noChangeArrowheads="1"/>
          </p:cNvSpPr>
          <p:nvPr/>
        </p:nvSpPr>
        <p:spPr bwMode="auto">
          <a:xfrm>
            <a:off x="3162300" y="219670"/>
            <a:ext cx="2819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Morris</a:t>
            </a: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Revelation Record, 323</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76200"/>
            <a:ext cx="738834" cy="1097280"/>
          </a:xfrm>
          <a:prstGeom prst="rect">
            <a:avLst/>
          </a:prstGeom>
        </p:spPr>
      </p:pic>
    </p:spTree>
    <p:extLst>
      <p:ext uri="{BB962C8B-B14F-4D97-AF65-F5344CB8AC3E}">
        <p14:creationId xmlns:p14="http://schemas.microsoft.com/office/powerpoint/2010/main" val="409228172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1085850" y="1155414"/>
            <a:ext cx="6972300" cy="5321586"/>
          </a:xfrm>
        </p:spPr>
        <p:txBody>
          <a:bodyPr/>
          <a:lstStyle/>
          <a:p>
            <a:pPr marL="571500" indent="-571500" eaLnBrk="1" hangingPunct="1">
              <a:spcBef>
                <a:spcPts val="0"/>
              </a:spcBef>
              <a:spcAft>
                <a:spcPts val="2400"/>
              </a:spcAft>
              <a:buSzPct val="100000"/>
              <a:buFont typeface="Wingdings 3" panose="05040102010807070707" pitchFamily="18" charset="2"/>
              <a:buChar char=""/>
              <a:defRPr/>
            </a:pPr>
            <a:r>
              <a:rPr lang="en-US" dirty="0">
                <a:effectLst>
                  <a:outerShdw blurRad="38100" dist="38100" dir="2700000" algn="tl">
                    <a:srgbClr val="000000">
                      <a:alpha val="43137"/>
                    </a:srgbClr>
                  </a:outerShdw>
                </a:effectLst>
                <a:cs typeface="Calibri" panose="020F0502020204030204" pitchFamily="34" charset="0"/>
              </a:rPr>
              <a:t>From the Father</a:t>
            </a:r>
          </a:p>
          <a:p>
            <a:pPr marL="571500" indent="-571500" eaLnBrk="1" hangingPunct="1">
              <a:spcBef>
                <a:spcPts val="0"/>
              </a:spcBef>
              <a:spcAft>
                <a:spcPts val="2400"/>
              </a:spcAft>
              <a:buSzPct val="100000"/>
              <a:buFont typeface="Wingdings 3" panose="05040102010807070707" pitchFamily="18" charset="2"/>
              <a:buChar char=""/>
              <a:defRPr/>
            </a:pPr>
            <a:r>
              <a:rPr lang="en-US" dirty="0">
                <a:effectLst>
                  <a:outerShdw blurRad="38100" dist="38100" dir="2700000" algn="tl">
                    <a:srgbClr val="000000">
                      <a:alpha val="43137"/>
                    </a:srgbClr>
                  </a:outerShdw>
                </a:effectLst>
                <a:cs typeface="Calibri" panose="020F0502020204030204" pitchFamily="34" charset="0"/>
              </a:rPr>
              <a:t>to Christ the Son</a:t>
            </a:r>
          </a:p>
          <a:p>
            <a:pPr marL="571500" indent="-571500" eaLnBrk="1" hangingPunct="1">
              <a:spcBef>
                <a:spcPts val="0"/>
              </a:spcBef>
              <a:spcAft>
                <a:spcPts val="2400"/>
              </a:spcAft>
              <a:buSzPct val="100000"/>
              <a:buFont typeface="Wingdings 3" panose="05040102010807070707" pitchFamily="18" charset="2"/>
              <a:buChar char=""/>
              <a:defRPr/>
            </a:pPr>
            <a:r>
              <a:rPr lang="en-US" dirty="0">
                <a:effectLst>
                  <a:outerShdw blurRad="38100" dist="38100" dir="2700000" algn="tl">
                    <a:srgbClr val="000000">
                      <a:alpha val="43137"/>
                    </a:srgbClr>
                  </a:outerShdw>
                </a:effectLst>
                <a:cs typeface="Calibri" panose="020F0502020204030204" pitchFamily="34" charset="0"/>
              </a:rPr>
              <a:t>to an angel</a:t>
            </a:r>
          </a:p>
          <a:p>
            <a:pPr marL="571500" indent="-571500" eaLnBrk="1" hangingPunct="1">
              <a:spcBef>
                <a:spcPts val="0"/>
              </a:spcBef>
              <a:spcAft>
                <a:spcPts val="2400"/>
              </a:spcAft>
              <a:buSzPct val="100000"/>
              <a:buFont typeface="Wingdings 3" panose="05040102010807070707" pitchFamily="18" charset="2"/>
              <a:buChar char=""/>
              <a:defRPr/>
            </a:pPr>
            <a:r>
              <a:rPr lang="en-US" dirty="0">
                <a:effectLst>
                  <a:outerShdw blurRad="38100" dist="38100" dir="2700000" algn="tl">
                    <a:srgbClr val="000000">
                      <a:alpha val="43137"/>
                    </a:srgbClr>
                  </a:outerShdw>
                </a:effectLst>
                <a:cs typeface="Calibri" panose="020F0502020204030204" pitchFamily="34" charset="0"/>
              </a:rPr>
              <a:t>to John  </a:t>
            </a:r>
          </a:p>
          <a:p>
            <a:pPr marL="571500" indent="-571500" eaLnBrk="1" hangingPunct="1">
              <a:spcBef>
                <a:spcPts val="0"/>
              </a:spcBef>
              <a:spcAft>
                <a:spcPts val="2400"/>
              </a:spcAft>
              <a:buSzPct val="100000"/>
              <a:buFont typeface="Wingdings 3" panose="05040102010807070707" pitchFamily="18" charset="2"/>
              <a:buChar char=""/>
              <a:defRPr/>
            </a:pPr>
            <a:r>
              <a:rPr lang="en-US" dirty="0">
                <a:effectLst>
                  <a:outerShdw blurRad="38100" dist="38100" dir="2700000" algn="tl">
                    <a:srgbClr val="000000">
                      <a:alpha val="43137"/>
                    </a:srgbClr>
                  </a:outerShdw>
                </a:effectLst>
                <a:cs typeface="Calibri" panose="020F0502020204030204" pitchFamily="34" charset="0"/>
              </a:rPr>
              <a:t>to a book </a:t>
            </a:r>
          </a:p>
          <a:p>
            <a:pPr marL="571500" indent="-571500" eaLnBrk="1" hangingPunct="1">
              <a:spcBef>
                <a:spcPts val="0"/>
              </a:spcBef>
              <a:spcAft>
                <a:spcPts val="2400"/>
              </a:spcAft>
              <a:buSzPct val="100000"/>
              <a:buFont typeface="Wingdings 3" panose="05040102010807070707" pitchFamily="18" charset="2"/>
              <a:buChar char=""/>
              <a:defRPr/>
            </a:pPr>
            <a:r>
              <a:rPr lang="en-US" dirty="0">
                <a:effectLst>
                  <a:outerShdw blurRad="38100" dist="38100" dir="2700000" algn="tl">
                    <a:srgbClr val="000000">
                      <a:alpha val="43137"/>
                    </a:srgbClr>
                  </a:outerShdw>
                </a:effectLst>
                <a:cs typeface="Calibri" panose="020F0502020204030204" pitchFamily="34" charset="0"/>
              </a:rPr>
              <a:t> to a reader or preacher </a:t>
            </a:r>
          </a:p>
          <a:p>
            <a:pPr marL="571500" indent="-571500" eaLnBrk="1" hangingPunct="1">
              <a:spcBef>
                <a:spcPts val="0"/>
              </a:spcBef>
              <a:spcAft>
                <a:spcPts val="2400"/>
              </a:spcAft>
              <a:buSzPct val="100000"/>
              <a:buFont typeface="Wingdings 3" panose="05040102010807070707" pitchFamily="18" charset="2"/>
              <a:buChar char=""/>
              <a:defRPr/>
            </a:pPr>
            <a:r>
              <a:rPr lang="en-US" dirty="0">
                <a:effectLst>
                  <a:outerShdw blurRad="38100" dist="38100" dir="2700000" algn="tl">
                    <a:srgbClr val="000000">
                      <a:alpha val="43137"/>
                    </a:srgbClr>
                  </a:outerShdw>
                </a:effectLst>
                <a:cs typeface="Calibri" panose="020F0502020204030204" pitchFamily="34" charset="0"/>
              </a:rPr>
              <a:t>to a listener or the seven churches</a:t>
            </a:r>
            <a:endParaRPr lang="en-US" sz="28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Method of Communication</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0" y="2057400"/>
            <a:ext cx="2658139" cy="2743200"/>
          </a:xfrm>
          <a:prstGeom prst="rect">
            <a:avLst/>
          </a:prstGeom>
        </p:spPr>
      </p:pic>
    </p:spTree>
    <p:extLst>
      <p:ext uri="{BB962C8B-B14F-4D97-AF65-F5344CB8AC3E}">
        <p14:creationId xmlns:p14="http://schemas.microsoft.com/office/powerpoint/2010/main" val="342905877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19:10</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fell at his feet to worship him. But he said to me, ‘Do not do that; I am a fellow servant of yours and your brethren who hold the testimony of Jesus; worship God.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testimony of Jesus is the spirit of 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DADF38AD-75FD-4B26-AA5D-ED73A2247F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297823785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807664" y="1447800"/>
            <a:ext cx="5534234"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Revealer (16a)</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Covenant Keeper (16b)</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Morning Star (16c)</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Offers the Water of Life (17)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God is Gracious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22:16-17</a:t>
            </a:r>
          </a:p>
        </p:txBody>
      </p:sp>
      <p:pic>
        <p:nvPicPr>
          <p:cNvPr id="4" name="Picture 3">
            <a:extLst>
              <a:ext uri="{FF2B5EF4-FFF2-40B4-BE49-F238E27FC236}">
                <a16:creationId xmlns:a16="http://schemas.microsoft.com/office/drawing/2014/main" id="{AA3ACCD1-1A6A-434A-A5BB-ED758E584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44" y="4411773"/>
            <a:ext cx="2896309" cy="2169962"/>
          </a:xfrm>
          <a:prstGeom prst="rect">
            <a:avLst/>
          </a:prstGeom>
        </p:spPr>
      </p:pic>
    </p:spTree>
    <p:extLst>
      <p:ext uri="{BB962C8B-B14F-4D97-AF65-F5344CB8AC3E}">
        <p14:creationId xmlns:p14="http://schemas.microsoft.com/office/powerpoint/2010/main" val="1249492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Comfort (22:6-17)</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Warning (22:18-19)</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Benediction (22:20-21)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Epilogue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22:6-21</a:t>
            </a:r>
          </a:p>
        </p:txBody>
      </p:sp>
      <p:pic>
        <p:nvPicPr>
          <p:cNvPr id="3" name="Picture 2">
            <a:extLst>
              <a:ext uri="{FF2B5EF4-FFF2-40B4-BE49-F238E27FC236}">
                <a16:creationId xmlns:a16="http://schemas.microsoft.com/office/drawing/2014/main" id="{DCC966A6-AEB4-F94D-AB4B-DFEB680EA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933" y="4377642"/>
            <a:ext cx="2941865" cy="2204093"/>
          </a:xfrm>
          <a:prstGeom prst="rect">
            <a:avLst/>
          </a:prstGeom>
        </p:spPr>
      </p:pic>
    </p:spTree>
    <p:extLst>
      <p:ext uri="{BB962C8B-B14F-4D97-AF65-F5344CB8AC3E}">
        <p14:creationId xmlns:p14="http://schemas.microsoft.com/office/powerpoint/2010/main" val="4181536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10F13-5A17-4F00-8559-ABA872A7C1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24579" name="Rectangle 3"/>
          <p:cNvSpPr>
            <a:spLocks noGrp="1"/>
          </p:cNvSpPr>
          <p:nvPr>
            <p:ph type="body" idx="4294967295"/>
          </p:nvPr>
        </p:nvSpPr>
        <p:spPr>
          <a:xfrm>
            <a:off x="0" y="0"/>
            <a:ext cx="9144000" cy="4724400"/>
          </a:xfrm>
        </p:spPr>
        <p:txBody>
          <a:bodyPr/>
          <a:lstStyle/>
          <a:p>
            <a:pPr marL="0" indent="0" algn="ctr" eaLnBrk="1" fontAlgn="auto" hangingPunct="1">
              <a:spcBef>
                <a:spcPts val="0"/>
              </a:spcBef>
              <a:spcAft>
                <a:spcPts val="1200"/>
              </a:spcAft>
              <a:buNone/>
              <a:defRPr/>
            </a:pPr>
            <a:r>
              <a:rPr lang="en-US" altLang="en-US" sz="4000" kern="1200" dirty="0">
                <a:solidFill>
                  <a:srgbClr val="00FFFF"/>
                </a:solidFill>
                <a:cs typeface="Calibri" panose="020F0502020204030204" pitchFamily="34" charset="0"/>
              </a:rPr>
              <a:t>2 Samuel 7:12-16</a:t>
            </a:r>
          </a:p>
          <a:p>
            <a:pPr marL="0" indent="0" algn="just">
              <a:spcBef>
                <a:spcPts val="0"/>
              </a:spcBef>
              <a:buNone/>
              <a:defRPr/>
            </a:pPr>
            <a:r>
              <a:rPr lang="en-US" baseline="30000" dirty="0">
                <a:cs typeface="Calibri" panose="020F0502020204030204" pitchFamily="34" charset="0"/>
              </a:rPr>
              <a:t>12</a:t>
            </a:r>
            <a:r>
              <a:rPr lang="en-US" dirty="0">
                <a:cs typeface="Calibri" panose="020F0502020204030204" pitchFamily="34" charset="0"/>
              </a:rPr>
              <a:t>“When your days are complete and you lie down with your fathers, I will raise up your </a:t>
            </a:r>
            <a:r>
              <a:rPr lang="en-US" b="1" u="sng" dirty="0">
                <a:solidFill>
                  <a:srgbClr val="FFFFCC"/>
                </a:solidFill>
                <a:cs typeface="Calibri" panose="020F0502020204030204" pitchFamily="34" charset="0"/>
              </a:rPr>
              <a:t>descendant</a:t>
            </a:r>
            <a:r>
              <a:rPr lang="en-US" dirty="0">
                <a:cs typeface="Calibri" panose="020F0502020204030204" pitchFamily="34" charset="0"/>
              </a:rPr>
              <a:t> after you, who will come forth from you, and I will establish his kingdom. </a:t>
            </a:r>
            <a:r>
              <a:rPr lang="en-US" baseline="30000" dirty="0">
                <a:cs typeface="Calibri" panose="020F0502020204030204" pitchFamily="34" charset="0"/>
              </a:rPr>
              <a:t>13 </a:t>
            </a:r>
            <a:r>
              <a:rPr lang="en-US" dirty="0">
                <a:cs typeface="Calibri" panose="020F0502020204030204" pitchFamily="34" charset="0"/>
              </a:rPr>
              <a:t>He shall build a house for My name, and I will establish </a:t>
            </a:r>
            <a:r>
              <a:rPr lang="en-US" b="1" u="sng" dirty="0">
                <a:solidFill>
                  <a:srgbClr val="FFFFCC"/>
                </a:solidFill>
                <a:cs typeface="Calibri" panose="020F0502020204030204" pitchFamily="34" charset="0"/>
              </a:rPr>
              <a:t>the</a:t>
            </a:r>
            <a:r>
              <a:rPr lang="en-US" b="1" u="sng" dirty="0">
                <a:cs typeface="Calibri" panose="020F0502020204030204" pitchFamily="34" charset="0"/>
              </a:rPr>
              <a:t> </a:t>
            </a:r>
            <a:r>
              <a:rPr lang="en-US" b="1" u="sng" dirty="0">
                <a:solidFill>
                  <a:srgbClr val="FFFFCC"/>
                </a:solidFill>
                <a:cs typeface="Calibri" panose="020F0502020204030204" pitchFamily="34" charset="0"/>
              </a:rPr>
              <a:t>throne of his kingdom forever</a:t>
            </a:r>
            <a:r>
              <a:rPr lang="en-US" dirty="0">
                <a:cs typeface="Calibri" panose="020F0502020204030204" pitchFamily="34" charset="0"/>
              </a:rPr>
              <a:t>. </a:t>
            </a:r>
            <a:r>
              <a:rPr lang="en-US" baseline="30000" dirty="0">
                <a:cs typeface="Calibri" panose="020F0502020204030204" pitchFamily="34" charset="0"/>
              </a:rPr>
              <a:t>14 </a:t>
            </a:r>
            <a:r>
              <a:rPr lang="en-US" dirty="0">
                <a:cs typeface="Calibri" panose="020F0502020204030204" pitchFamily="34" charset="0"/>
              </a:rPr>
              <a:t>I will be a father to him and he will be a son to Me; when he commits iniquity, I will correct him with the rod of men and the strokes of the . . .</a:t>
            </a:r>
          </a:p>
        </p:txBody>
      </p:sp>
    </p:spTree>
    <p:extLst>
      <p:ext uri="{BB962C8B-B14F-4D97-AF65-F5344CB8AC3E}">
        <p14:creationId xmlns:p14="http://schemas.microsoft.com/office/powerpoint/2010/main" val="3500163114"/>
      </p:ext>
    </p:extLst>
  </p:cSld>
  <p:clrMapOvr>
    <a:masterClrMapping/>
  </p:clrMapOvr>
  <p:transition spd="slow">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10F13-5A17-4F00-8559-ABA872A7C1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24579" name="Rectangle 3"/>
          <p:cNvSpPr>
            <a:spLocks noGrp="1"/>
          </p:cNvSpPr>
          <p:nvPr>
            <p:ph type="body" idx="4294967295"/>
          </p:nvPr>
        </p:nvSpPr>
        <p:spPr>
          <a:xfrm>
            <a:off x="0" y="0"/>
            <a:ext cx="9144000" cy="4419600"/>
          </a:xfrm>
        </p:spPr>
        <p:txBody>
          <a:bodyPr/>
          <a:lstStyle/>
          <a:p>
            <a:pPr marL="0" indent="0" algn="ctr" eaLnBrk="1" fontAlgn="auto" hangingPunct="1">
              <a:spcBef>
                <a:spcPts val="0"/>
              </a:spcBef>
              <a:spcAft>
                <a:spcPts val="1200"/>
              </a:spcAft>
              <a:buNone/>
              <a:defRPr/>
            </a:pPr>
            <a:r>
              <a:rPr lang="en-US" altLang="en-US" sz="4000" kern="1200" dirty="0">
                <a:solidFill>
                  <a:srgbClr val="00FFFF"/>
                </a:solidFill>
                <a:cs typeface="Calibri" panose="020F0502020204030204" pitchFamily="34" charset="0"/>
              </a:rPr>
              <a:t>2 Samuel 7:12-16</a:t>
            </a:r>
          </a:p>
          <a:p>
            <a:pPr marL="0" indent="0" algn="just">
              <a:spcBef>
                <a:spcPts val="0"/>
              </a:spcBef>
              <a:buNone/>
              <a:defRPr/>
            </a:pPr>
            <a:r>
              <a:rPr lang="en-US" dirty="0">
                <a:cs typeface="Calibri" panose="020F0502020204030204" pitchFamily="34" charset="0"/>
              </a:rPr>
              <a:t>. . . sons of men, </a:t>
            </a:r>
            <a:r>
              <a:rPr lang="en-US" baseline="30000" dirty="0">
                <a:cs typeface="Calibri" panose="020F0502020204030204" pitchFamily="34" charset="0"/>
              </a:rPr>
              <a:t>15 </a:t>
            </a:r>
            <a:r>
              <a:rPr lang="en-US" dirty="0">
                <a:cs typeface="Calibri" panose="020F0502020204030204" pitchFamily="34" charset="0"/>
              </a:rPr>
              <a:t>but My lovingkindness shall not depart from him, as I took </a:t>
            </a:r>
            <a:r>
              <a:rPr lang="en-US" i="1" dirty="0">
                <a:cs typeface="Calibri" panose="020F0502020204030204" pitchFamily="34" charset="0"/>
              </a:rPr>
              <a:t>it</a:t>
            </a:r>
            <a:r>
              <a:rPr lang="en-US" dirty="0">
                <a:cs typeface="Calibri" panose="020F0502020204030204" pitchFamily="34" charset="0"/>
              </a:rPr>
              <a:t> away from Saul, whom I removed from before you. </a:t>
            </a:r>
            <a:r>
              <a:rPr lang="en-US" baseline="30000" dirty="0">
                <a:cs typeface="Calibri" panose="020F0502020204030204" pitchFamily="34" charset="0"/>
              </a:rPr>
              <a:t>16 </a:t>
            </a:r>
            <a:r>
              <a:rPr lang="en-US" b="1" u="sng" dirty="0">
                <a:solidFill>
                  <a:srgbClr val="FFFFCC"/>
                </a:solidFill>
                <a:cs typeface="Calibri" panose="020F0502020204030204" pitchFamily="34" charset="0"/>
              </a:rPr>
              <a:t>Your house and your kingdom shall endure before Me forever; your throne shall be established forever</a:t>
            </a:r>
            <a:r>
              <a:rPr lang="en-US" dirty="0">
                <a:cs typeface="Calibri" panose="020F0502020204030204" pitchFamily="34" charset="0"/>
              </a:rPr>
              <a:t>.” </a:t>
            </a:r>
            <a:r>
              <a:rPr lang="en-US" baseline="30000" dirty="0">
                <a:cs typeface="Calibri" panose="020F0502020204030204" pitchFamily="34" charset="0"/>
              </a:rPr>
              <a:t>17 </a:t>
            </a:r>
            <a:r>
              <a:rPr lang="en-US" dirty="0">
                <a:cs typeface="Calibri" panose="020F0502020204030204" pitchFamily="34" charset="0"/>
              </a:rPr>
              <a:t>In accordance with all these words and all this vision, so Nathan spoke </a:t>
            </a:r>
            <a:r>
              <a:rPr lang="en-US" b="1" u="sng" dirty="0">
                <a:solidFill>
                  <a:srgbClr val="FFFFCC"/>
                </a:solidFill>
                <a:cs typeface="Calibri" panose="020F0502020204030204" pitchFamily="34" charset="0"/>
              </a:rPr>
              <a:t>to David</a:t>
            </a:r>
            <a:r>
              <a:rPr lang="en-US" dirty="0">
                <a:cs typeface="Calibri" panose="020F0502020204030204" pitchFamily="34" charset="0"/>
              </a:rPr>
              <a:t>.”</a:t>
            </a:r>
          </a:p>
        </p:txBody>
      </p:sp>
    </p:spTree>
    <p:extLst>
      <p:ext uri="{BB962C8B-B14F-4D97-AF65-F5344CB8AC3E}">
        <p14:creationId xmlns:p14="http://schemas.microsoft.com/office/powerpoint/2010/main" val="4106761597"/>
      </p:ext>
    </p:extLst>
  </p:cSld>
  <p:clrMapOvr>
    <a:masterClrMapping/>
  </p:clrMapOvr>
  <p:transition spd="slow">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5334000"/>
          </a:xfrm>
        </p:spPr>
        <p:txBody>
          <a:bodyPr/>
          <a:lstStyle/>
          <a:p>
            <a:pPr marL="0" indent="0" algn="just">
              <a:buFontTx/>
              <a:buNone/>
              <a:defRPr/>
            </a:pPr>
            <a:r>
              <a:rPr lang="en-US" sz="2700" b="1" dirty="0">
                <a:effectLst>
                  <a:outerShdw blurRad="38100" dist="38100" dir="2700000" algn="tl">
                    <a:srgbClr val="000000">
                      <a:alpha val="43137"/>
                    </a:srgbClr>
                  </a:outerShdw>
                </a:effectLst>
              </a:rPr>
              <a:t>“</a:t>
            </a:r>
            <a:r>
              <a:rPr lang="en-US" sz="2700" dirty="0">
                <a:effectLst>
                  <a:outerShdw blurRad="38100" dist="38100" dir="2700000" algn="tl">
                    <a:srgbClr val="000000">
                      <a:alpha val="43137"/>
                    </a:srgbClr>
                  </a:outerShdw>
                </a:effectLst>
              </a:rPr>
              <a:t>The covenant with David is not only given twice in its major content— namely, </a:t>
            </a:r>
            <a:r>
              <a:rPr lang="en-US" sz="2700" b="1" u="sng" dirty="0">
                <a:solidFill>
                  <a:srgbClr val="FFFFCC"/>
                </a:solidFill>
                <a:effectLst>
                  <a:outerShdw blurRad="38100" dist="38100" dir="2700000" algn="tl">
                    <a:srgbClr val="000000">
                      <a:alpha val="43137"/>
                    </a:srgbClr>
                  </a:outerShdw>
                </a:effectLst>
              </a:rPr>
              <a:t>II Samuel 7</a:t>
            </a:r>
            <a:r>
              <a:rPr lang="en-US" sz="2700" b="1" dirty="0">
                <a:solidFill>
                  <a:srgbClr val="FFFFCC"/>
                </a:solidFill>
                <a:effectLst>
                  <a:outerShdw blurRad="38100" dist="38100" dir="2700000" algn="tl">
                    <a:srgbClr val="000000">
                      <a:alpha val="43137"/>
                    </a:srgbClr>
                  </a:outerShdw>
                </a:effectLst>
              </a:rPr>
              <a:t> </a:t>
            </a:r>
            <a:r>
              <a:rPr lang="en-US" sz="2700" dirty="0">
                <a:effectLst>
                  <a:outerShdw blurRad="38100" dist="38100" dir="2700000" algn="tl">
                    <a:srgbClr val="000000">
                      <a:alpha val="43137"/>
                    </a:srgbClr>
                  </a:outerShdw>
                </a:effectLst>
              </a:rPr>
              <a:t>and </a:t>
            </a:r>
            <a:r>
              <a:rPr lang="en-US" sz="2700" b="1" u="sng" dirty="0">
                <a:solidFill>
                  <a:srgbClr val="FFFFCC"/>
                </a:solidFill>
                <a:effectLst>
                  <a:outerShdw blurRad="38100" dist="38100" dir="2700000" algn="tl">
                    <a:srgbClr val="000000">
                      <a:alpha val="43137"/>
                    </a:srgbClr>
                  </a:outerShdw>
                </a:effectLst>
              </a:rPr>
              <a:t>I Chronicles 17</a:t>
            </a:r>
            <a:r>
              <a:rPr lang="en-US" sz="2700" dirty="0">
                <a:effectLst>
                  <a:outerShdw blurRad="38100" dist="38100" dir="2700000" algn="tl">
                    <a:srgbClr val="000000">
                      <a:alpha val="43137"/>
                    </a:srgbClr>
                  </a:outerShdw>
                </a:effectLst>
              </a:rPr>
              <a:t>—but it is also confirmed in </a:t>
            </a:r>
            <a:r>
              <a:rPr lang="en-US" sz="2700" b="1" u="sng" dirty="0">
                <a:solidFill>
                  <a:srgbClr val="FFFFCC"/>
                </a:solidFill>
                <a:effectLst>
                  <a:outerShdw blurRad="38100" dist="38100" dir="2700000" algn="tl">
                    <a:srgbClr val="000000">
                      <a:alpha val="43137"/>
                    </a:srgbClr>
                  </a:outerShdw>
                </a:effectLst>
              </a:rPr>
              <a:t>Psalm 89</a:t>
            </a:r>
            <a:r>
              <a:rPr lang="en-US" sz="2700" dirty="0">
                <a:effectLst>
                  <a:outerShdw blurRad="38100" dist="38100" dir="2700000" algn="tl">
                    <a:srgbClr val="000000">
                      <a:alpha val="43137"/>
                    </a:srgbClr>
                  </a:outerShdw>
                </a:effectLst>
              </a:rPr>
              <a:t>. In this and other Old Testament references there is no allusion anywhere to the idea that these promises are to be understood in a spiritualized sense as referring to the church or to a reign of God in heaven. Rather, it is linked to the earth and to the seed of Israel, and to the land...There is no indication that this kingdom extended to a spiritual entity such as the church nor that the throne in view is the throne of God in heaven rather than the throne of David on earth...Such a situation does not prevail in this present age and is not related here or elsewhere to the reign of Christ from the throne of His Father in heaven.”</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152400"/>
            <a:ext cx="766764"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103101BF-EF72-4524-98C9-3E3C2B6D445F}"/>
              </a:ext>
            </a:extLst>
          </p:cNvPr>
          <p:cNvSpPr/>
          <p:nvPr/>
        </p:nvSpPr>
        <p:spPr>
          <a:xfrm>
            <a:off x="1257300" y="247471"/>
            <a:ext cx="6629400" cy="1031051"/>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John F. Walvoord</a:t>
            </a:r>
          </a:p>
          <a:p>
            <a:r>
              <a:rPr lang="en-US" sz="1800" i="1" dirty="0">
                <a:effectLst>
                  <a:outerShdw blurRad="38100" dist="38100" dir="2700000" algn="tl">
                    <a:srgbClr val="000000">
                      <a:alpha val="43137"/>
                    </a:srgbClr>
                  </a:outerShdw>
                </a:effectLst>
                <a:latin typeface="Calibri" panose="020F0502020204030204" pitchFamily="34" charset="0"/>
                <a:cs typeface="+mn-cs"/>
              </a:rPr>
              <a:t>Israel in Prophecy </a:t>
            </a:r>
            <a:r>
              <a:rPr lang="en-US" sz="1800" dirty="0">
                <a:effectLst>
                  <a:outerShdw blurRad="38100" dist="38100" dir="2700000" algn="tl">
                    <a:srgbClr val="000000">
                      <a:alpha val="43137"/>
                    </a:srgbClr>
                  </a:outerShdw>
                </a:effectLst>
                <a:latin typeface="Calibri" panose="020F0502020204030204" pitchFamily="34" charset="0"/>
                <a:cs typeface="+mn-cs"/>
              </a:rPr>
              <a:t>(Grand Rapids: Zondervan, 1962), 84-85, 87.</a:t>
            </a:r>
          </a:p>
        </p:txBody>
      </p:sp>
    </p:spTree>
    <p:extLst>
      <p:ext uri="{BB962C8B-B14F-4D97-AF65-F5344CB8AC3E}">
        <p14:creationId xmlns:p14="http://schemas.microsoft.com/office/powerpoint/2010/main" val="2031184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807664" y="1447800"/>
            <a:ext cx="5534234"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Revealer (16a)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Covenant Keeper (16b)</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Morning Star (16c)</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Offers the Water of Life (17)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God is Gracious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22:16-17</a:t>
            </a:r>
          </a:p>
        </p:txBody>
      </p:sp>
      <p:pic>
        <p:nvPicPr>
          <p:cNvPr id="4" name="Picture 3">
            <a:extLst>
              <a:ext uri="{FF2B5EF4-FFF2-40B4-BE49-F238E27FC236}">
                <a16:creationId xmlns:a16="http://schemas.microsoft.com/office/drawing/2014/main" id="{AA3ACCD1-1A6A-434A-A5BB-ED758E584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44" y="4411773"/>
            <a:ext cx="2896309" cy="2169962"/>
          </a:xfrm>
          <a:prstGeom prst="rect">
            <a:avLst/>
          </a:prstGeom>
        </p:spPr>
      </p:pic>
    </p:spTree>
    <p:extLst>
      <p:ext uri="{BB962C8B-B14F-4D97-AF65-F5344CB8AC3E}">
        <p14:creationId xmlns:p14="http://schemas.microsoft.com/office/powerpoint/2010/main" val="3782767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called the light day, and the darkness He called night. And there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morning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day.”</a:t>
            </a:r>
          </a:p>
        </p:txBody>
      </p:sp>
      <p:pic>
        <p:nvPicPr>
          <p:cNvPr id="5" name="Picture 4">
            <a:extLst>
              <a:ext uri="{FF2B5EF4-FFF2-40B4-BE49-F238E27FC236}">
                <a16:creationId xmlns:a16="http://schemas.microsoft.com/office/drawing/2014/main" id="{DADF38AD-75FD-4B26-AA5D-ED73A2247F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5" y="2971800"/>
            <a:ext cx="2461191" cy="1828800"/>
          </a:xfrm>
          <a:prstGeom prst="rect">
            <a:avLst/>
          </a:prstGeom>
        </p:spPr>
      </p:pic>
    </p:spTree>
    <p:extLst>
      <p:ext uri="{BB962C8B-B14F-4D97-AF65-F5344CB8AC3E}">
        <p14:creationId xmlns:p14="http://schemas.microsoft.com/office/powerpoint/2010/main" val="253306352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Revelation 2:28; 22:16</a:t>
            </a:r>
          </a:p>
          <a:p>
            <a:pPr marL="0" indent="0" algn="just">
              <a:spcBef>
                <a:spcPts val="0"/>
              </a:spcBef>
              <a:buNone/>
            </a:pPr>
            <a:r>
              <a:rPr lang="en-US" dirty="0">
                <a:effectLst>
                  <a:outerShdw blurRad="38100" dist="38100" dir="2700000" algn="tl">
                    <a:srgbClr val="000000">
                      <a:alpha val="43137"/>
                    </a:srgbClr>
                  </a:outerShdw>
                </a:effectLst>
                <a:cs typeface="Calibri" panose="020F0502020204030204" pitchFamily="34" charset="0"/>
              </a:rPr>
              <a:t>“</a:t>
            </a:r>
            <a:r>
              <a:rPr lang="en-US" kern="1200" baseline="30000" dirty="0">
                <a:cs typeface="Calibri" panose="020F0502020204030204" pitchFamily="34" charset="0"/>
              </a:rPr>
              <a:t>2:28</a:t>
            </a:r>
            <a:r>
              <a:rPr lang="en-US" dirty="0">
                <a:cs typeface="Calibri" panose="020F0502020204030204" pitchFamily="34" charset="0"/>
              </a:rPr>
              <a:t> and I will give him </a:t>
            </a:r>
            <a:r>
              <a:rPr lang="en-US" b="1" u="sng" dirty="0">
                <a:solidFill>
                  <a:srgbClr val="FFFFCC"/>
                </a:solidFill>
                <a:cs typeface="Calibri" panose="020F0502020204030204" pitchFamily="34" charset="0"/>
              </a:rPr>
              <a:t>the morning star</a:t>
            </a:r>
            <a:r>
              <a:rPr lang="en-US" dirty="0">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a:t>
            </a:r>
            <a:r>
              <a:rPr lang="en-US" dirty="0">
                <a:solidFill>
                  <a:prstClr val="black"/>
                </a:solidFill>
                <a:cs typeface="Calibri" panose="020F0502020204030204" pitchFamily="34" charset="0"/>
              </a:rPr>
              <a:t> </a:t>
            </a:r>
            <a:r>
              <a:rPr lang="en-US" kern="1200" baseline="30000" dirty="0">
                <a:cs typeface="Calibri" panose="020F0502020204030204" pitchFamily="34" charset="0"/>
              </a:rPr>
              <a:t>22:16</a:t>
            </a:r>
            <a:r>
              <a:rPr lang="en-US" dirty="0">
                <a:cs typeface="Calibri" panose="020F0502020204030204" pitchFamily="34" charset="0"/>
              </a:rPr>
              <a:t> “I, Jesus, have sent My angel to testify to you these things for the churches. I am the root and the descendant of David, </a:t>
            </a:r>
            <a:r>
              <a:rPr lang="en-US" b="1" u="sng" dirty="0">
                <a:solidFill>
                  <a:srgbClr val="FFFFCC"/>
                </a:solidFill>
                <a:cs typeface="Calibri" panose="020F0502020204030204" pitchFamily="34" charset="0"/>
              </a:rPr>
              <a:t>the bright morning star</a:t>
            </a:r>
            <a:r>
              <a:rPr lang="en-US" dirty="0">
                <a:cs typeface="Calibri" panose="020F0502020204030204" pitchFamily="34" charset="0"/>
              </a:rPr>
              <a:t>.”</a:t>
            </a:r>
            <a:endParaRPr lang="en-US" dirty="0">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jesus is the morning star">
            <a:extLst>
              <a:ext uri="{FF2B5EF4-FFF2-40B4-BE49-F238E27FC236}">
                <a16:creationId xmlns:a16="http://schemas.microsoft.com/office/drawing/2014/main" id="{D21CB0D4-2A05-4935-B0EA-1A33C044FA2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03170" y="3043237"/>
            <a:ext cx="2537659" cy="179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33930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1:19-21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So we have the prophetic word made more sure, to which you do well to pay attention as to a lamp shining in a dark place, until the day dawns and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morning star</a:t>
            </a:r>
            <a:r>
              <a:rPr lang="en-US" sz="3200" dirty="0">
                <a:effectLst>
                  <a:outerShdw blurRad="38100" dist="38100" dir="2700000" algn="tl">
                    <a:srgbClr val="000000">
                      <a:alpha val="43137"/>
                    </a:srgbClr>
                  </a:outerShdw>
                </a:effectLst>
                <a:latin typeface="Calibri" panose="020F0502020204030204" pitchFamily="34" charset="0"/>
              </a:rPr>
              <a:t> arises in your hearts. </a:t>
            </a:r>
            <a:r>
              <a:rPr lang="en-US" sz="3200" baseline="30000" dirty="0">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But know this first of all, that no prophecy of Scripture is a matter of one’s own interpretation, </a:t>
            </a:r>
            <a:r>
              <a:rPr lang="en-US" sz="3200" baseline="30000" dirty="0">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for no prophecy was ever made by an act of human will, but men moved by the Holy Spirit spoke from God.”</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075251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807664" y="1447800"/>
            <a:ext cx="5534234"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Revealer (16a)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Covenant Keeper (16b)</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Morning Star (16c)</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Offers the Water of Life (17)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God is Gracious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22:16-17</a:t>
            </a:r>
          </a:p>
        </p:txBody>
      </p:sp>
      <p:pic>
        <p:nvPicPr>
          <p:cNvPr id="4" name="Picture 3">
            <a:extLst>
              <a:ext uri="{FF2B5EF4-FFF2-40B4-BE49-F238E27FC236}">
                <a16:creationId xmlns:a16="http://schemas.microsoft.com/office/drawing/2014/main" id="{AA3ACCD1-1A6A-434A-A5BB-ED758E584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44" y="4411773"/>
            <a:ext cx="2896309" cy="2169962"/>
          </a:xfrm>
          <a:prstGeom prst="rect">
            <a:avLst/>
          </a:prstGeom>
        </p:spPr>
      </p:pic>
    </p:spTree>
    <p:extLst>
      <p:ext uri="{BB962C8B-B14F-4D97-AF65-F5344CB8AC3E}">
        <p14:creationId xmlns:p14="http://schemas.microsoft.com/office/powerpoint/2010/main" val="317668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FB039-472B-4434-9B59-056994957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5" name="Picture 6" descr="http://www.maggiesnotebook.com/wp-content/uploads/2011/08/Apostle_John_35.jpg">
            <a:extLst>
              <a:ext uri="{FF2B5EF4-FFF2-40B4-BE49-F238E27FC236}">
                <a16:creationId xmlns:a16="http://schemas.microsoft.com/office/drawing/2014/main" id="{C09C9A85-24AD-44D7-9E21-FB750BE65E9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28930" y="2590800"/>
            <a:ext cx="1886141"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1">
            <a:extLst>
              <a:ext uri="{FF2B5EF4-FFF2-40B4-BE49-F238E27FC236}">
                <a16:creationId xmlns:a16="http://schemas.microsoft.com/office/drawing/2014/main" id="{D4CB73B6-13A1-4C19-BB3A-27A5337BEEE3}"/>
              </a:ext>
            </a:extLst>
          </p:cNvPr>
          <p:cNvSpPr>
            <a:spLocks noChangeArrowheads="1"/>
          </p:cNvSpPr>
          <p:nvPr/>
        </p:nvSpPr>
        <p:spPr bwMode="auto">
          <a:xfrm>
            <a:off x="0" y="0"/>
            <a:ext cx="9144000" cy="2462213"/>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For God so loved the world, that He gave His only begotten Son, that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whoever</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 believes in Him shall not perish, but have eternal life</a:t>
            </a:r>
            <a:r>
              <a:rPr lang="en-US" altLang="en-US" sz="3600" kern="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884978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Words of Comfort (22:6-17)</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Warning (22:18-19)</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Benediction (22:20-21)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Epilogue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22:6-21</a:t>
            </a:r>
          </a:p>
        </p:txBody>
      </p:sp>
      <p:pic>
        <p:nvPicPr>
          <p:cNvPr id="3" name="Picture 2">
            <a:extLst>
              <a:ext uri="{FF2B5EF4-FFF2-40B4-BE49-F238E27FC236}">
                <a16:creationId xmlns:a16="http://schemas.microsoft.com/office/drawing/2014/main" id="{DCC966A6-AEB4-F94D-AB4B-DFEB680EA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933" y="4377642"/>
            <a:ext cx="2941865" cy="2204093"/>
          </a:xfrm>
          <a:prstGeom prst="rect">
            <a:avLst/>
          </a:prstGeom>
        </p:spPr>
      </p:pic>
    </p:spTree>
    <p:extLst>
      <p:ext uri="{BB962C8B-B14F-4D97-AF65-F5344CB8AC3E}">
        <p14:creationId xmlns:p14="http://schemas.microsoft.com/office/powerpoint/2010/main" val="224580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173D35-111F-4BE4-A286-8F9442323E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06499" name="Rectangle 3"/>
          <p:cNvSpPr>
            <a:spLocks noGrp="1"/>
          </p:cNvSpPr>
          <p:nvPr>
            <p:ph type="body" idx="4294967295"/>
          </p:nvPr>
        </p:nvSpPr>
        <p:spPr>
          <a:xfrm>
            <a:off x="0" y="0"/>
            <a:ext cx="9144000" cy="3429000"/>
          </a:xfrm>
        </p:spPr>
        <p:txBody>
          <a:bodyPr/>
          <a:lstStyle/>
          <a:p>
            <a:pPr marL="0" indent="0" algn="ctr" defTabSz="685800">
              <a:spcBef>
                <a:spcPts val="0"/>
              </a:spcBef>
              <a:spcAft>
                <a:spcPts val="1200"/>
              </a:spcAft>
              <a:buNone/>
              <a:defRPr/>
            </a:pPr>
            <a:r>
              <a:rPr lang="en-US" altLang="en-US" sz="4000" kern="1200" dirty="0">
                <a:solidFill>
                  <a:schemeClr val="tx2"/>
                </a:solidFill>
                <a:ea typeface="+mj-ea"/>
                <a:cs typeface="Calibri" panose="020F0502020204030204" pitchFamily="34" charset="0"/>
              </a:rPr>
              <a:t>Romans 4:4-5</a:t>
            </a:r>
          </a:p>
          <a:p>
            <a:pPr marL="0" indent="0" algn="just">
              <a:spcBef>
                <a:spcPts val="0"/>
              </a:spcBef>
              <a:buFont typeface="Wingdings" pitchFamily="2" charset="2"/>
              <a:buNone/>
            </a:pPr>
            <a:r>
              <a:rPr lang="en-US" altLang="en-US" sz="3400" dirty="0">
                <a:cs typeface="Calibri" panose="020F0502020204030204" pitchFamily="34" charset="0"/>
              </a:rPr>
              <a:t>“</a:t>
            </a:r>
            <a:r>
              <a:rPr lang="en-US" altLang="en-US" sz="3400" dirty="0"/>
              <a:t>Now to the one who works, his wage is not credited as a favor, but as what is due. </a:t>
            </a:r>
            <a:r>
              <a:rPr lang="en-US" altLang="en-US" sz="3400" b="1" u="sng" dirty="0">
                <a:solidFill>
                  <a:srgbClr val="FFFFCC"/>
                </a:solidFill>
              </a:rPr>
              <a:t>But to the one who does not work, but believes in Him</a:t>
            </a:r>
            <a:r>
              <a:rPr lang="en-US" altLang="en-US" sz="3400" b="1" dirty="0">
                <a:solidFill>
                  <a:srgbClr val="FFFFCC"/>
                </a:solidFill>
              </a:rPr>
              <a:t> </a:t>
            </a:r>
            <a:r>
              <a:rPr lang="en-US" altLang="en-US" sz="3400" dirty="0"/>
              <a:t>who justifies the ungodly, his faith is credited as righteousness</a:t>
            </a:r>
            <a:r>
              <a:rPr lang="en-US" altLang="en-US" sz="3400" dirty="0">
                <a:cs typeface="Calibri" panose="020F0502020204030204" pitchFamily="34" charset="0"/>
              </a:rPr>
              <a:t>.”</a:t>
            </a:r>
          </a:p>
        </p:txBody>
      </p:sp>
      <p:pic>
        <p:nvPicPr>
          <p:cNvPr id="106500" name="Picture 2" descr="https://solzemli.files.wordpress.com/2010/03/saint_paul_theapostl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10298" y="3200400"/>
            <a:ext cx="1123404" cy="1645920"/>
          </a:xfrm>
          <a:prstGeom prst="rect">
            <a:avLst/>
          </a:prstGeom>
          <a:noFill/>
          <a:ln w="9525">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FB039-472B-4434-9B59-056994957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5" name="Picture 6" descr="http://www.maggiesnotebook.com/wp-content/uploads/2011/08/Apostle_John_35.jpg">
            <a:extLst>
              <a:ext uri="{FF2B5EF4-FFF2-40B4-BE49-F238E27FC236}">
                <a16:creationId xmlns:a16="http://schemas.microsoft.com/office/drawing/2014/main" id="{C09C9A85-24AD-44D7-9E21-FB750BE65E9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28930" y="2590800"/>
            <a:ext cx="1886141"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1">
            <a:extLst>
              <a:ext uri="{FF2B5EF4-FFF2-40B4-BE49-F238E27FC236}">
                <a16:creationId xmlns:a16="http://schemas.microsoft.com/office/drawing/2014/main" id="{D4CB73B6-13A1-4C19-BB3A-27A5337BEEE3}"/>
              </a:ext>
            </a:extLst>
          </p:cNvPr>
          <p:cNvSpPr>
            <a:spLocks noChangeArrowheads="1"/>
          </p:cNvSpPr>
          <p:nvPr/>
        </p:nvSpPr>
        <p:spPr bwMode="auto">
          <a:xfrm>
            <a:off x="0" y="0"/>
            <a:ext cx="9144000" cy="2462213"/>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For God so loved the world, that He gave His only begotten Son, that whoever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believes</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 in Him shall not perish, but have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eternal life</a:t>
            </a:r>
            <a:r>
              <a:rPr lang="en-US" altLang="en-US" sz="3600" kern="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3592980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304800" y="1295400"/>
            <a:ext cx="6400800" cy="1295400"/>
          </a:xfrm>
          <a:solidFill>
            <a:schemeClr val="bg1"/>
          </a:solidFill>
          <a:ln w="28575">
            <a:solidFill>
              <a:srgbClr val="FF0000"/>
            </a:solidFill>
          </a:ln>
        </p:spPr>
        <p:txBody>
          <a:bodyPr/>
          <a:lstStyle/>
          <a:p>
            <a:pPr marL="0" indent="0" algn="ctr">
              <a:spcBef>
                <a:spcPts val="0"/>
              </a:spcBef>
              <a:spcAft>
                <a:spcPts val="0"/>
              </a:spcAft>
              <a:buNone/>
              <a:defRPr/>
            </a:pPr>
            <a:r>
              <a:rPr lang="en-US" altLang="en-US" sz="2600" b="1" dirty="0"/>
              <a:t>Gen 15:6</a:t>
            </a:r>
          </a:p>
          <a:p>
            <a:pPr marL="0" indent="0" algn="just">
              <a:spcBef>
                <a:spcPts val="0"/>
              </a:spcBef>
              <a:spcAft>
                <a:spcPts val="0"/>
              </a:spcAft>
              <a:buNone/>
              <a:defRPr/>
            </a:pPr>
            <a:r>
              <a:rPr lang="en-US" altLang="en-US" sz="2400" dirty="0"/>
              <a:t>Then he </a:t>
            </a:r>
            <a:r>
              <a:rPr lang="en-US" altLang="en-US" sz="2400" b="1" u="sng" kern="1200" dirty="0">
                <a:solidFill>
                  <a:srgbClr val="FFFFCC"/>
                </a:solidFill>
              </a:rPr>
              <a:t>believed</a:t>
            </a:r>
            <a:r>
              <a:rPr lang="en-US" altLang="en-US" sz="24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37224" y="2328715"/>
            <a:ext cx="1778793" cy="2200569"/>
          </a:xfrm>
          <a:prstGeom prst="rect">
            <a:avLst/>
          </a:prstGeom>
          <a:noFill/>
          <a:ln w="9525">
            <a:noFill/>
            <a:miter lim="800000"/>
            <a:headEnd/>
            <a:tailEnd/>
          </a:ln>
        </p:spPr>
      </p:pic>
      <p:sp>
        <p:nvSpPr>
          <p:cNvPr id="4" name="Title 1"/>
          <p:cNvSpPr txBox="1">
            <a:spLocks/>
          </p:cNvSpPr>
          <p:nvPr/>
        </p:nvSpPr>
        <p:spPr>
          <a:xfrm>
            <a:off x="0" y="228600"/>
            <a:ext cx="9143999" cy="914400"/>
          </a:xfrm>
          <a:prstGeom prst="rect">
            <a:avLst/>
          </a:prstGeom>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304800" y="2857500"/>
            <a:ext cx="6400800" cy="1562100"/>
          </a:xfrm>
          <a:prstGeom prst="rect">
            <a:avLst/>
          </a:prstGeom>
          <a:solidFill>
            <a:schemeClr val="bg1"/>
          </a:solidFill>
          <a:ln w="28575">
            <a:solidFill>
              <a:srgbClr val="FF0000"/>
            </a:solid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sz="2600" b="1" dirty="0">
                <a:effectLst>
                  <a:outerShdw blurRad="38100" dist="38100" dir="2700000" algn="tl">
                    <a:srgbClr val="000000"/>
                  </a:outerShdw>
                </a:effectLst>
                <a:latin typeface="Calibri" panose="020F0502020204030204" pitchFamily="34" charset="0"/>
              </a:rPr>
              <a:t>John 3:16</a:t>
            </a:r>
          </a:p>
          <a:p>
            <a:pPr marL="0" indent="0" algn="just">
              <a:spcBef>
                <a:spcPts val="0"/>
              </a:spcBef>
              <a:spcAft>
                <a:spcPts val="0"/>
              </a:spcAft>
              <a:buNone/>
              <a:defRPr/>
            </a:pPr>
            <a:r>
              <a:rPr lang="en-US" altLang="en-US" sz="2400" dirty="0">
                <a:effectLst>
                  <a:outerShdw blurRad="38100" dist="38100" dir="2700000" algn="tl">
                    <a:srgbClr val="000000"/>
                  </a:outerShdw>
                </a:effectLst>
                <a:latin typeface="Calibri" panose="020F0502020204030204" pitchFamily="34" charset="0"/>
              </a:rPr>
              <a:t>For God so loved the world, that He gave His only begotten Son, that whoever </a:t>
            </a:r>
            <a:r>
              <a:rPr lang="en-US" altLang="en-US" sz="2400" b="1" u="sng" dirty="0">
                <a:solidFill>
                  <a:srgbClr val="FFFFCC"/>
                </a:solidFill>
                <a:effectLst>
                  <a:outerShdw blurRad="38100" dist="38100" dir="2700000" algn="tl">
                    <a:srgbClr val="000000"/>
                  </a:outerShdw>
                </a:effectLst>
                <a:latin typeface="Calibri" panose="020F0502020204030204" pitchFamily="34" charset="0"/>
              </a:rPr>
              <a:t>believes</a:t>
            </a:r>
            <a:r>
              <a:rPr lang="en-US" altLang="en-US" sz="2400" dirty="0">
                <a:effectLst>
                  <a:outerShdw blurRad="38100" dist="38100" dir="2700000" algn="tl">
                    <a:srgbClr val="000000"/>
                  </a:outerShdw>
                </a:effectLst>
                <a:latin typeface="Calibri" panose="020F0502020204030204" pitchFamily="34" charset="0"/>
              </a:rPr>
              <a:t> in Him shall not perish, but have eternal life.</a:t>
            </a:r>
          </a:p>
        </p:txBody>
      </p:sp>
      <p:sp>
        <p:nvSpPr>
          <p:cNvPr id="6" name="Content Placeholder 2"/>
          <p:cNvSpPr txBox="1">
            <a:spLocks/>
          </p:cNvSpPr>
          <p:nvPr/>
        </p:nvSpPr>
        <p:spPr bwMode="auto">
          <a:xfrm>
            <a:off x="304800" y="4648200"/>
            <a:ext cx="6400800" cy="1562100"/>
          </a:xfrm>
          <a:prstGeom prst="rect">
            <a:avLst/>
          </a:prstGeom>
          <a:solidFill>
            <a:schemeClr val="bg1"/>
          </a:solidFill>
          <a:ln w="28575">
            <a:solidFill>
              <a:srgbClr val="FF0000"/>
            </a:solid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sz="2600" b="1" dirty="0">
                <a:effectLst>
                  <a:outerShdw blurRad="38100" dist="38100" dir="2700000" algn="tl">
                    <a:srgbClr val="000000"/>
                  </a:outerShdw>
                </a:effectLst>
                <a:latin typeface="Calibri" panose="020F0502020204030204" pitchFamily="34" charset="0"/>
              </a:rPr>
              <a:t>Acts 16:30-31</a:t>
            </a:r>
          </a:p>
          <a:p>
            <a:pPr marL="0" indent="0" algn="just">
              <a:spcBef>
                <a:spcPts val="0"/>
              </a:spcBef>
              <a:spcAft>
                <a:spcPts val="0"/>
              </a:spcAft>
              <a:buNone/>
              <a:defRPr/>
            </a:pPr>
            <a:r>
              <a:rPr lang="en-US" altLang="en-US" sz="2400" dirty="0">
                <a:effectLst>
                  <a:outerShdw blurRad="38100" dist="38100" dir="2700000" algn="tl">
                    <a:srgbClr val="000000"/>
                  </a:outerShdw>
                </a:effectLst>
                <a:latin typeface="Calibri" panose="020F0502020204030204" pitchFamily="34" charset="0"/>
              </a:rPr>
              <a:t>"Sirs, what must I do to be saved?" They said, "</a:t>
            </a:r>
            <a:r>
              <a:rPr lang="en-US" altLang="en-US" sz="2400" b="1" u="sng" dirty="0">
                <a:solidFill>
                  <a:srgbClr val="FFFFCC"/>
                </a:solidFill>
                <a:effectLst>
                  <a:outerShdw blurRad="38100" dist="38100" dir="2700000" algn="tl">
                    <a:srgbClr val="000000"/>
                  </a:outerShdw>
                </a:effectLst>
                <a:latin typeface="Calibri" panose="020F0502020204030204" pitchFamily="34" charset="0"/>
              </a:rPr>
              <a:t>Believe</a:t>
            </a:r>
            <a:r>
              <a:rPr lang="en-US" altLang="en-US" sz="2400" dirty="0">
                <a:effectLst>
                  <a:outerShdw blurRad="38100" dist="38100" dir="2700000" algn="tl">
                    <a:srgbClr val="000000"/>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392130851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485900" y="6172200"/>
            <a:ext cx="6172200" cy="536972"/>
          </a:xfrm>
        </p:spPr>
        <p:txBody>
          <a:bodyPr/>
          <a:lstStyle/>
          <a:p>
            <a:pPr algn="ctr" eaLnBrk="1" hangingPunct="1"/>
            <a:r>
              <a:rPr lang="en-US" altLang="en-US" sz="1500" dirty="0">
                <a:solidFill>
                  <a:schemeClr val="tx1"/>
                </a:solidFill>
              </a:rPr>
              <a:t>Lewis Sperry Chafer, vol. 7, </a:t>
            </a:r>
            <a:r>
              <a:rPr lang="en-US" altLang="en-US" sz="1500" i="1" dirty="0">
                <a:solidFill>
                  <a:schemeClr val="tx1"/>
                </a:solidFill>
              </a:rPr>
              <a:t>Systematic Theology</a:t>
            </a:r>
            <a:br>
              <a:rPr lang="en-US" altLang="en-US" sz="1500" dirty="0">
                <a:solidFill>
                  <a:schemeClr val="tx1"/>
                </a:solidFill>
              </a:rPr>
            </a:br>
            <a:r>
              <a:rPr lang="en-US" altLang="en-US" sz="1500" dirty="0">
                <a:solidFill>
                  <a:schemeClr val="tx1"/>
                </a:solidFill>
              </a:rPr>
              <a:t>(Grand Rapids, MI: Kregel Publications, 1993), 265-66.</a:t>
            </a:r>
          </a:p>
        </p:txBody>
      </p:sp>
      <p:sp>
        <p:nvSpPr>
          <p:cNvPr id="105475" name="Content Placeholder 2"/>
          <p:cNvSpPr>
            <a:spLocks noGrp="1"/>
          </p:cNvSpPr>
          <p:nvPr>
            <p:ph idx="1"/>
          </p:nvPr>
        </p:nvSpPr>
        <p:spPr>
          <a:xfrm>
            <a:off x="2819400" y="2008514"/>
            <a:ext cx="5562600" cy="2106285"/>
          </a:xfrm>
        </p:spPr>
        <p:txBody>
          <a:bodyPr/>
          <a:lstStyle/>
          <a:p>
            <a:pPr marL="0" indent="0" algn="just" eaLnBrk="1" hangingPunct="1">
              <a:buNone/>
            </a:pPr>
            <a:r>
              <a:rPr lang="en-US" altLang="en-US" dirty="0"/>
              <a:t>“…because upwards of 150 passages of Scripture condition salvation upon believing only</a:t>
            </a:r>
            <a:r>
              <a:rPr lang="en-US" altLang="en-US" b="1" dirty="0"/>
              <a:t> </a:t>
            </a:r>
            <a:r>
              <a:rPr lang="en-US" altLang="en-US" dirty="0"/>
              <a:t>(cf. John 3:16; Acts 16:31). </a:t>
            </a:r>
          </a:p>
        </p:txBody>
      </p:sp>
      <p:pic>
        <p:nvPicPr>
          <p:cNvPr id="47108"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115" y="2192085"/>
            <a:ext cx="1459685" cy="2057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a:extLst>
              <a:ext uri="{FF2B5EF4-FFF2-40B4-BE49-F238E27FC236}">
                <a16:creationId xmlns:a16="http://schemas.microsoft.com/office/drawing/2014/main" id="{3BA25E32-265F-4D36-847C-425EFBC29831}"/>
              </a:ext>
            </a:extLst>
          </p:cNvPr>
          <p:cNvSpPr txBox="1">
            <a:spLocks/>
          </p:cNvSpPr>
          <p:nvPr/>
        </p:nvSpPr>
        <p:spPr>
          <a:xfrm>
            <a:off x="0" y="228600"/>
            <a:ext cx="9143999" cy="914400"/>
          </a:xfrm>
          <a:prstGeom prst="rect">
            <a:avLst/>
          </a:prstGeom>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Tree>
    <p:extLst>
      <p:ext uri="{BB962C8B-B14F-4D97-AF65-F5344CB8AC3E}">
        <p14:creationId xmlns:p14="http://schemas.microsoft.com/office/powerpoint/2010/main" val="25874134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2">
            <a:extLst>
              <a:ext uri="{FF2B5EF4-FFF2-40B4-BE49-F238E27FC236}">
                <a16:creationId xmlns:a16="http://schemas.microsoft.com/office/drawing/2014/main" id="{8D8E4346-FD6B-4722-961D-AA7C1EC42385}"/>
              </a:ext>
            </a:extLst>
          </p:cNvPr>
          <p:cNvSpPr txBox="1">
            <a:spLocks noChangeArrowheads="1"/>
          </p:cNvSpPr>
          <p:nvPr/>
        </p:nvSpPr>
        <p:spPr bwMode="auto">
          <a:xfrm>
            <a:off x="1905000" y="6396038"/>
            <a:ext cx="586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400"/>
              <a:t>Chart courtesy of Thomas Stegall</a:t>
            </a:r>
            <a:r>
              <a:rPr lang="en-US" altLang="en-US" sz="2400"/>
              <a:t> </a:t>
            </a:r>
          </a:p>
        </p:txBody>
      </p:sp>
      <p:pic>
        <p:nvPicPr>
          <p:cNvPr id="83971" name="Picture 2">
            <a:extLst>
              <a:ext uri="{FF2B5EF4-FFF2-40B4-BE49-F238E27FC236}">
                <a16:creationId xmlns:a16="http://schemas.microsoft.com/office/drawing/2014/main" id="{9B521B87-66C0-42C7-868B-DC23FB18D3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488" y="19050"/>
            <a:ext cx="7439025"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447800"/>
            <a:ext cx="5583387" cy="51054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2349914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447800"/>
            <a:ext cx="5583387" cy="48768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113170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447800"/>
            <a:ext cx="5583387" cy="48768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414436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328458" y="1752600"/>
            <a:ext cx="5486400" cy="2743200"/>
          </a:xfrm>
        </p:spPr>
        <p:txBody>
          <a:bodyPr/>
          <a:lstStyle/>
          <a:p>
            <a:pPr marL="0" indent="0" algn="just">
              <a:spcBef>
                <a:spcPts val="0"/>
              </a:spcBef>
              <a:buFontTx/>
              <a:buNone/>
              <a:defRPr/>
            </a:pPr>
            <a:r>
              <a:rPr lang="en-US" b="1" dirty="0">
                <a:solidFill>
                  <a:srgbClr val="FFFFCC"/>
                </a:solidFill>
                <a:effectLst>
                  <a:outerShdw blurRad="38100" dist="38100" dir="2700000" algn="tl">
                    <a:srgbClr val="000000">
                      <a:alpha val="43137"/>
                    </a:srgbClr>
                  </a:outerShdw>
                </a:effectLst>
              </a:rPr>
              <a:t>Revelation 22:11</a:t>
            </a:r>
            <a:r>
              <a:rPr lang="en-US" dirty="0">
                <a:effectLst/>
              </a:rPr>
              <a:t>. “When Christ comes there will be no more opportunity for a man to change his destiny. What he is then he will be forever</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B178C18-C151-4994-A785-B8F62CC9D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 y="1752600"/>
            <a:ext cx="2752725" cy="3810000"/>
          </a:xfrm>
          <a:prstGeom prst="rect">
            <a:avLst/>
          </a:prstGeom>
        </p:spPr>
      </p:pic>
    </p:spTree>
    <p:extLst>
      <p:ext uri="{BB962C8B-B14F-4D97-AF65-F5344CB8AC3E}">
        <p14:creationId xmlns:p14="http://schemas.microsoft.com/office/powerpoint/2010/main" val="223887953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29954</TotalTime>
  <Words>3164</Words>
  <Application>Microsoft Office PowerPoint</Application>
  <PresentationFormat>On-screen Show (4:3)</PresentationFormat>
  <Paragraphs>291</Paragraphs>
  <Slides>67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Times New Roman</vt:lpstr>
      <vt:lpstr>Wingdings</vt:lpstr>
      <vt:lpstr>Wingdings 3</vt:lpstr>
      <vt:lpstr>Azure</vt:lpstr>
      <vt:lpstr>PowerPoint Presentation</vt:lpstr>
      <vt:lpstr>“After These Things”  (Rev. 4‒22)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Seven Beatitudes of Revelation: “Blessed” (makarios)</vt:lpstr>
      <vt:lpstr>Seven Beatitudes of Revelation: “Blessed” (makarios)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Lewis Sperry Chafer, vol. 7, Systematic Theology (Grand Rapids, MI: Kregel Publications, 1993), 265-66.</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74-Revelation-22v11-17</dc:title>
  <dc:subject>Revelation</dc:subject>
  <dc:creator>A. Woods</dc:creator>
  <dc:description>Modified by Jim McGowan</dc:description>
  <cp:lastModifiedBy>Andy Woods</cp:lastModifiedBy>
  <cp:revision>3397</cp:revision>
  <cp:lastPrinted>2019-01-24T17:00:53Z</cp:lastPrinted>
  <dcterms:created xsi:type="dcterms:W3CDTF">2009-03-17T12:21:13Z</dcterms:created>
  <dcterms:modified xsi:type="dcterms:W3CDTF">2020-03-06T16:36:08Z</dcterms:modified>
</cp:coreProperties>
</file>