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notesSlides/notesSlide3.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notesSlides/notesSlide4.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notesSlides/notesSlide5.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notesSlides/notesSlide6.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notesSlides/notesSlide7.xml" ContentType="application/vnd.openxmlformats-officedocument.presentationml.notesSlide+xml"/>
  <Override PartName="/ppt/ink/ink19.xml" ContentType="application/inkml+xml"/>
  <Override PartName="/ppt/ink/ink20.xml" ContentType="application/inkml+xml"/>
  <Override PartName="/ppt/ink/ink21.xml" ContentType="application/inkml+xml"/>
  <Override PartName="/ppt/notesSlides/notesSlide8.xml" ContentType="application/vnd.openxmlformats-officedocument.presentationml.notesSlide+xml"/>
  <Override PartName="/ppt/ink/ink22.xml" ContentType="application/inkml+xml"/>
  <Override PartName="/ppt/ink/ink23.xml" ContentType="application/inkml+xml"/>
  <Override PartName="/ppt/ink/ink24.xml" ContentType="application/inkml+xml"/>
  <Override PartName="/ppt/notesSlides/notesSlide9.xml" ContentType="application/vnd.openxmlformats-officedocument.presentationml.notesSlide+xml"/>
  <Override PartName="/ppt/ink/ink25.xml" ContentType="application/inkml+xml"/>
  <Override PartName="/ppt/ink/ink26.xml" ContentType="application/inkml+xml"/>
  <Override PartName="/ppt/ink/ink27.xml" ContentType="application/inkml+xml"/>
  <Override PartName="/ppt/notesSlides/notesSlide10.xml" ContentType="application/vnd.openxmlformats-officedocument.presentationml.notesSlide+xml"/>
  <Override PartName="/ppt/ink/ink28.xml" ContentType="application/inkml+xml"/>
  <Override PartName="/ppt/ink/ink29.xml" ContentType="application/inkml+xml"/>
  <Override PartName="/ppt/ink/ink30.xml" ContentType="application/inkml+xml"/>
  <Override PartName="/ppt/notesSlides/notesSlide11.xml" ContentType="application/vnd.openxmlformats-officedocument.presentationml.notesSlide+xml"/>
  <Override PartName="/ppt/ink/ink31.xml" ContentType="application/inkml+xml"/>
  <Override PartName="/ppt/ink/ink32.xml" ContentType="application/inkml+xml"/>
  <Override PartName="/ppt/ink/ink33.xml" ContentType="application/inkml+xml"/>
  <Override PartName="/ppt/notesSlides/notesSlide12.xml" ContentType="application/vnd.openxmlformats-officedocument.presentationml.notesSlide+xml"/>
  <Override PartName="/ppt/ink/ink34.xml" ContentType="application/inkml+xml"/>
  <Override PartName="/ppt/ink/ink35.xml" ContentType="application/inkml+xml"/>
  <Override PartName="/ppt/ink/ink3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41" r:id="rId2"/>
  </p:sldMasterIdLst>
  <p:notesMasterIdLst>
    <p:notesMasterId r:id="rId81"/>
  </p:notesMasterIdLst>
  <p:handoutMasterIdLst>
    <p:handoutMasterId r:id="rId82"/>
  </p:handoutMasterIdLst>
  <p:sldIdLst>
    <p:sldId id="322" r:id="rId3"/>
    <p:sldId id="5627" r:id="rId4"/>
    <p:sldId id="1728" r:id="rId5"/>
    <p:sldId id="5600" r:id="rId6"/>
    <p:sldId id="6385" r:id="rId7"/>
    <p:sldId id="5579" r:id="rId8"/>
    <p:sldId id="275" r:id="rId9"/>
    <p:sldId id="257" r:id="rId10"/>
    <p:sldId id="333" r:id="rId11"/>
    <p:sldId id="261" r:id="rId12"/>
    <p:sldId id="262" r:id="rId13"/>
    <p:sldId id="6386" r:id="rId14"/>
    <p:sldId id="6387" r:id="rId15"/>
    <p:sldId id="6396" r:id="rId16"/>
    <p:sldId id="6409" r:id="rId17"/>
    <p:sldId id="6410" r:id="rId18"/>
    <p:sldId id="6411" r:id="rId19"/>
    <p:sldId id="6412" r:id="rId20"/>
    <p:sldId id="6413" r:id="rId21"/>
    <p:sldId id="6420" r:id="rId22"/>
    <p:sldId id="6422" r:id="rId23"/>
    <p:sldId id="6421" r:id="rId24"/>
    <p:sldId id="6423" r:id="rId25"/>
    <p:sldId id="6424" r:id="rId26"/>
    <p:sldId id="6425" r:id="rId27"/>
    <p:sldId id="6426" r:id="rId28"/>
    <p:sldId id="6427" r:id="rId29"/>
    <p:sldId id="6428" r:id="rId30"/>
    <p:sldId id="6429" r:id="rId31"/>
    <p:sldId id="6430" r:id="rId32"/>
    <p:sldId id="6431" r:id="rId33"/>
    <p:sldId id="6432" r:id="rId34"/>
    <p:sldId id="6437" r:id="rId35"/>
    <p:sldId id="5659" r:id="rId36"/>
    <p:sldId id="6453" r:id="rId37"/>
    <p:sldId id="6438" r:id="rId38"/>
    <p:sldId id="276" r:id="rId39"/>
    <p:sldId id="2331" r:id="rId40"/>
    <p:sldId id="6348" r:id="rId41"/>
    <p:sldId id="6349" r:id="rId42"/>
    <p:sldId id="6354" r:id="rId43"/>
    <p:sldId id="6355" r:id="rId44"/>
    <p:sldId id="6356" r:id="rId45"/>
    <p:sldId id="6390" r:id="rId46"/>
    <p:sldId id="5568" r:id="rId47"/>
    <p:sldId id="6345" r:id="rId48"/>
    <p:sldId id="6439" r:id="rId49"/>
    <p:sldId id="6440" r:id="rId50"/>
    <p:sldId id="6441" r:id="rId51"/>
    <p:sldId id="2382" r:id="rId52"/>
    <p:sldId id="6442" r:id="rId53"/>
    <p:sldId id="6443" r:id="rId54"/>
    <p:sldId id="6444" r:id="rId55"/>
    <p:sldId id="6357" r:id="rId56"/>
    <p:sldId id="6352" r:id="rId57"/>
    <p:sldId id="6353" r:id="rId58"/>
    <p:sldId id="6445" r:id="rId59"/>
    <p:sldId id="6415" r:id="rId60"/>
    <p:sldId id="6395" r:id="rId61"/>
    <p:sldId id="6418" r:id="rId62"/>
    <p:sldId id="6454" r:id="rId63"/>
    <p:sldId id="6446" r:id="rId64"/>
    <p:sldId id="2043" r:id="rId65"/>
    <p:sldId id="6455" r:id="rId66"/>
    <p:sldId id="6456" r:id="rId67"/>
    <p:sldId id="6447" r:id="rId68"/>
    <p:sldId id="6448" r:id="rId69"/>
    <p:sldId id="6457" r:id="rId70"/>
    <p:sldId id="6449" r:id="rId71"/>
    <p:sldId id="6459" r:id="rId72"/>
    <p:sldId id="6458" r:id="rId73"/>
    <p:sldId id="6370" r:id="rId74"/>
    <p:sldId id="6450" r:id="rId75"/>
    <p:sldId id="6451" r:id="rId76"/>
    <p:sldId id="6452" r:id="rId77"/>
    <p:sldId id="6433" r:id="rId78"/>
    <p:sldId id="6434" r:id="rId79"/>
    <p:sldId id="337" r:id="rId80"/>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McGowan" initials="JM" lastIdx="1" clrIdx="0">
    <p:extLst>
      <p:ext uri="{19B8F6BF-5375-455C-9EA6-DF929625EA0E}">
        <p15:presenceInfo xmlns:p15="http://schemas.microsoft.com/office/powerpoint/2012/main" userId="e2c7446dd3aca50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CC"/>
    <a:srgbClr val="FF99FF"/>
    <a:srgbClr val="99FF99"/>
    <a:srgbClr val="66FF33"/>
    <a:srgbClr val="000066"/>
    <a:srgbClr val="003BB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0929"/>
  </p:normalViewPr>
  <p:slideViewPr>
    <p:cSldViewPr>
      <p:cViewPr varScale="1">
        <p:scale>
          <a:sx n="114" d="100"/>
          <a:sy n="114" d="100"/>
        </p:scale>
        <p:origin x="136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1" d="100"/>
          <a:sy n="91" d="100"/>
        </p:scale>
        <p:origin x="3540"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presProps" Target="pres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 Id="rId86"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60" name="Rectangle 4">
            <a:extLst>
              <a:ext uri="{FF2B5EF4-FFF2-40B4-BE49-F238E27FC236}">
                <a16:creationId xmlns:a16="http://schemas.microsoft.com/office/drawing/2014/main" id="{4315C3EB-75D8-4B3E-87B2-F9F56D722177}"/>
              </a:ext>
            </a:extLst>
          </p:cNvPr>
          <p:cNvSpPr>
            <a:spLocks noGrp="1" noChangeArrowheads="1"/>
          </p:cNvSpPr>
          <p:nvPr>
            <p:ph type="ftr" sz="quarter" idx="2"/>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1" hangingPunct="1">
              <a:defRPr sz="1300" dirty="0">
                <a:latin typeface="Calibri" panose="020F0502020204030204" pitchFamily="34" charset="0"/>
              </a:defRPr>
            </a:lvl1pPr>
          </a:lstStyle>
          <a:p>
            <a:pPr>
              <a:defRPr/>
            </a:pPr>
            <a:r>
              <a:rPr lang="en-US" dirty="0"/>
              <a:t>Sugar Land Bible Church</a:t>
            </a:r>
          </a:p>
        </p:txBody>
      </p:sp>
      <p:sp>
        <p:nvSpPr>
          <p:cNvPr id="19461" name="Rectangle 5">
            <a:extLst>
              <a:ext uri="{FF2B5EF4-FFF2-40B4-BE49-F238E27FC236}">
                <a16:creationId xmlns:a16="http://schemas.microsoft.com/office/drawing/2014/main" id="{01BD5B75-9618-479D-A421-21138E6B535E}"/>
              </a:ext>
            </a:extLst>
          </p:cNvPr>
          <p:cNvSpPr>
            <a:spLocks noGrp="1" noChangeArrowheads="1"/>
          </p:cNvSpPr>
          <p:nvPr>
            <p:ph type="sldNum" sz="quarter" idx="3"/>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smtClean="0">
                <a:latin typeface="Calibri" panose="020F0502020204030204" pitchFamily="34" charset="0"/>
              </a:defRPr>
            </a:lvl1pPr>
          </a:lstStyle>
          <a:p>
            <a:pPr>
              <a:defRPr/>
            </a:pPr>
            <a:fld id="{B5970F50-6DA4-42D1-B80A-8500E32A7764}" type="slidenum">
              <a:rPr lang="en-US" altLang="en-US"/>
              <a:pPr>
                <a:defRPr/>
              </a:pPr>
              <a:t>‹#›</a:t>
            </a:fld>
            <a:endParaRPr lang="en-US" altLang="en-US" dirty="0"/>
          </a:p>
        </p:txBody>
      </p:sp>
      <p:sp>
        <p:nvSpPr>
          <p:cNvPr id="6" name="Header Placeholder 1">
            <a:extLst>
              <a:ext uri="{FF2B5EF4-FFF2-40B4-BE49-F238E27FC236}">
                <a16:creationId xmlns:a16="http://schemas.microsoft.com/office/drawing/2014/main" id="{014DFBD1-997E-4991-84AA-593A3C7A504F}"/>
              </a:ext>
            </a:extLst>
          </p:cNvPr>
          <p:cNvSpPr>
            <a:spLocks noGrp="1"/>
          </p:cNvSpPr>
          <p:nvPr>
            <p:ph type="hdr" sz="quarter"/>
          </p:nvPr>
        </p:nvSpPr>
        <p:spPr>
          <a:xfrm>
            <a:off x="1157817" y="152400"/>
            <a:ext cx="4999566" cy="762000"/>
          </a:xfrm>
          <a:prstGeom prst="rect">
            <a:avLst/>
          </a:prstGeom>
        </p:spPr>
        <p:txBody>
          <a:bodyPr vert="horz" lIns="108000" tIns="54000" rIns="108000" bIns="54000" rtlCol="0"/>
          <a:lstStyle>
            <a:lvl1pPr algn="ctr">
              <a:defRPr sz="1500" dirty="0">
                <a:latin typeface="Calibri" panose="020F0502020204030204" pitchFamily="34" charset="0"/>
                <a:cs typeface="Calibri" panose="020F0502020204030204" pitchFamily="34" charset="0"/>
              </a:defRPr>
            </a:lvl1pPr>
          </a:lstStyle>
          <a:p>
            <a:pPr>
              <a:defRPr/>
            </a:pPr>
            <a:r>
              <a:rPr lang="en-US" sz="1600" dirty="0"/>
              <a:t>Who Are the Sons of God in Genesis 6 – 004</a:t>
            </a:r>
          </a:p>
          <a:p>
            <a:pPr>
              <a:defRPr/>
            </a:pPr>
            <a:r>
              <a:rPr lang="en-US" sz="1400" dirty="0"/>
              <a:t>Dr. Andy Woods</a:t>
            </a:r>
          </a:p>
          <a:p>
            <a:pPr>
              <a:defRPr/>
            </a:pPr>
            <a:r>
              <a:rPr lang="en-US" sz="1200" dirty="0"/>
              <a:t>03-08-2020</a:t>
            </a:r>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6BDA5C2-52DF-4664-B96C-F68C377CC926}" type="datetimeFigureOut">
              <a:rPr lang="en-US" smtClean="0"/>
              <a:t>3/5/2020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A0A137AD-CF5A-422D-867C-1834895CE3AA}" type="slidenum">
              <a:rPr lang="en-US" smtClean="0"/>
              <a:t>‹#›</a:t>
            </a:fld>
            <a:endParaRPr lang="en-US"/>
          </a:p>
        </p:txBody>
      </p:sp>
    </p:spTree>
    <p:extLst>
      <p:ext uri="{BB962C8B-B14F-4D97-AF65-F5344CB8AC3E}">
        <p14:creationId xmlns:p14="http://schemas.microsoft.com/office/powerpoint/2010/main" val="3632634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18</a:t>
            </a:fld>
            <a:endParaRPr lang="en-US" altLang="en-US" dirty="0"/>
          </a:p>
        </p:txBody>
      </p:sp>
    </p:spTree>
    <p:extLst>
      <p:ext uri="{BB962C8B-B14F-4D97-AF65-F5344CB8AC3E}">
        <p14:creationId xmlns:p14="http://schemas.microsoft.com/office/powerpoint/2010/main" val="1124087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55</a:t>
            </a:fld>
            <a:endParaRPr lang="en-US" altLang="en-US" dirty="0"/>
          </a:p>
        </p:txBody>
      </p:sp>
    </p:spTree>
    <p:extLst>
      <p:ext uri="{BB962C8B-B14F-4D97-AF65-F5344CB8AC3E}">
        <p14:creationId xmlns:p14="http://schemas.microsoft.com/office/powerpoint/2010/main" val="3346831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56</a:t>
            </a:fld>
            <a:endParaRPr lang="en-US" altLang="en-US" dirty="0"/>
          </a:p>
        </p:txBody>
      </p:sp>
    </p:spTree>
    <p:extLst>
      <p:ext uri="{BB962C8B-B14F-4D97-AF65-F5344CB8AC3E}">
        <p14:creationId xmlns:p14="http://schemas.microsoft.com/office/powerpoint/2010/main" val="3367664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74</a:t>
            </a:fld>
            <a:endParaRPr lang="en-US" altLang="en-US" dirty="0"/>
          </a:p>
        </p:txBody>
      </p:sp>
    </p:spTree>
    <p:extLst>
      <p:ext uri="{BB962C8B-B14F-4D97-AF65-F5344CB8AC3E}">
        <p14:creationId xmlns:p14="http://schemas.microsoft.com/office/powerpoint/2010/main" val="22692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39</a:t>
            </a:fld>
            <a:endParaRPr lang="en-US" altLang="en-US" dirty="0"/>
          </a:p>
        </p:txBody>
      </p:sp>
    </p:spTree>
    <p:extLst>
      <p:ext uri="{BB962C8B-B14F-4D97-AF65-F5344CB8AC3E}">
        <p14:creationId xmlns:p14="http://schemas.microsoft.com/office/powerpoint/2010/main" val="864434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40</a:t>
            </a:fld>
            <a:endParaRPr lang="en-US" altLang="en-US" dirty="0"/>
          </a:p>
        </p:txBody>
      </p:sp>
    </p:spTree>
    <p:extLst>
      <p:ext uri="{BB962C8B-B14F-4D97-AF65-F5344CB8AC3E}">
        <p14:creationId xmlns:p14="http://schemas.microsoft.com/office/powerpoint/2010/main" val="3870963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41</a:t>
            </a:fld>
            <a:endParaRPr lang="en-US" altLang="en-US" dirty="0"/>
          </a:p>
        </p:txBody>
      </p:sp>
    </p:spTree>
    <p:extLst>
      <p:ext uri="{BB962C8B-B14F-4D97-AF65-F5344CB8AC3E}">
        <p14:creationId xmlns:p14="http://schemas.microsoft.com/office/powerpoint/2010/main" val="3106653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42</a:t>
            </a:fld>
            <a:endParaRPr lang="en-US" altLang="en-US" dirty="0"/>
          </a:p>
        </p:txBody>
      </p:sp>
    </p:spTree>
    <p:extLst>
      <p:ext uri="{BB962C8B-B14F-4D97-AF65-F5344CB8AC3E}">
        <p14:creationId xmlns:p14="http://schemas.microsoft.com/office/powerpoint/2010/main" val="461710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43</a:t>
            </a:fld>
            <a:endParaRPr lang="en-US" altLang="en-US" dirty="0"/>
          </a:p>
        </p:txBody>
      </p:sp>
    </p:spTree>
    <p:extLst>
      <p:ext uri="{BB962C8B-B14F-4D97-AF65-F5344CB8AC3E}">
        <p14:creationId xmlns:p14="http://schemas.microsoft.com/office/powerpoint/2010/main" val="569061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45</a:t>
            </a:fld>
            <a:endParaRPr lang="en-US" altLang="en-US" dirty="0"/>
          </a:p>
        </p:txBody>
      </p:sp>
    </p:spTree>
    <p:extLst>
      <p:ext uri="{BB962C8B-B14F-4D97-AF65-F5344CB8AC3E}">
        <p14:creationId xmlns:p14="http://schemas.microsoft.com/office/powerpoint/2010/main" val="3527592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46</a:t>
            </a:fld>
            <a:endParaRPr lang="en-US" altLang="en-US" dirty="0"/>
          </a:p>
        </p:txBody>
      </p:sp>
    </p:spTree>
    <p:extLst>
      <p:ext uri="{BB962C8B-B14F-4D97-AF65-F5344CB8AC3E}">
        <p14:creationId xmlns:p14="http://schemas.microsoft.com/office/powerpoint/2010/main" val="3280839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51</a:t>
            </a:fld>
            <a:endParaRPr lang="en-US" altLang="en-US" dirty="0"/>
          </a:p>
        </p:txBody>
      </p:sp>
    </p:spTree>
    <p:extLst>
      <p:ext uri="{BB962C8B-B14F-4D97-AF65-F5344CB8AC3E}">
        <p14:creationId xmlns:p14="http://schemas.microsoft.com/office/powerpoint/2010/main" val="3895645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a:extLst>
              <a:ext uri="{FF2B5EF4-FFF2-40B4-BE49-F238E27FC236}">
                <a16:creationId xmlns:a16="http://schemas.microsoft.com/office/drawing/2014/main" id="{341D45FC-B589-4B1A-A173-9D007C05AB51}"/>
              </a:ext>
            </a:extLst>
          </p:cNvPr>
          <p:cNvGrpSpPr>
            <a:grpSpLocks/>
          </p:cNvGrpSpPr>
          <p:nvPr/>
        </p:nvGrpSpPr>
        <p:grpSpPr bwMode="auto">
          <a:xfrm>
            <a:off x="0" y="0"/>
            <a:ext cx="1085850" cy="6854825"/>
            <a:chOff x="0" y="0"/>
            <a:chExt cx="684" cy="4318"/>
          </a:xfrm>
        </p:grpSpPr>
        <p:sp>
          <p:nvSpPr>
            <p:cNvPr id="5" name="Rectangle 1027">
              <a:extLst>
                <a:ext uri="{FF2B5EF4-FFF2-40B4-BE49-F238E27FC236}">
                  <a16:creationId xmlns:a16="http://schemas.microsoft.com/office/drawing/2014/main" id="{D45A0F22-5BB7-4608-9957-ACB40CDAC2A0}"/>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endParaRPr>
            </a:p>
          </p:txBody>
        </p:sp>
        <p:grpSp>
          <p:nvGrpSpPr>
            <p:cNvPr id="6" name="Group 1028">
              <a:extLst>
                <a:ext uri="{FF2B5EF4-FFF2-40B4-BE49-F238E27FC236}">
                  <a16:creationId xmlns:a16="http://schemas.microsoft.com/office/drawing/2014/main" id="{344216A8-6F9C-4E8F-B717-0CF09A530853}"/>
                </a:ext>
              </a:extLst>
            </p:cNvPr>
            <p:cNvGrpSpPr>
              <a:grpSpLocks/>
            </p:cNvGrpSpPr>
            <p:nvPr/>
          </p:nvGrpSpPr>
          <p:grpSpPr bwMode="auto">
            <a:xfrm>
              <a:off x="48" y="103"/>
              <a:ext cx="96" cy="4126"/>
              <a:chOff x="48" y="103"/>
              <a:chExt cx="96" cy="4126"/>
            </a:xfrm>
          </p:grpSpPr>
          <p:sp>
            <p:nvSpPr>
              <p:cNvPr id="7" name="Rectangle 1029">
                <a:extLst>
                  <a:ext uri="{FF2B5EF4-FFF2-40B4-BE49-F238E27FC236}">
                    <a16:creationId xmlns:a16="http://schemas.microsoft.com/office/drawing/2014/main" id="{A8A19D88-DF5E-4FF2-A6A9-29276624E4B5}"/>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8" name="Rectangle 1030">
                <a:extLst>
                  <a:ext uri="{FF2B5EF4-FFF2-40B4-BE49-F238E27FC236}">
                    <a16:creationId xmlns:a16="http://schemas.microsoft.com/office/drawing/2014/main" id="{46B9C79C-22FB-4B86-9DE3-8FEE88D297EB}"/>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9" name="Rectangle 1031">
                <a:extLst>
                  <a:ext uri="{FF2B5EF4-FFF2-40B4-BE49-F238E27FC236}">
                    <a16:creationId xmlns:a16="http://schemas.microsoft.com/office/drawing/2014/main" id="{2D165CA8-11CB-4E65-83A1-BBF14F40C115}"/>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 name="Rectangle 1032">
                <a:extLst>
                  <a:ext uri="{FF2B5EF4-FFF2-40B4-BE49-F238E27FC236}">
                    <a16:creationId xmlns:a16="http://schemas.microsoft.com/office/drawing/2014/main" id="{A623806E-B5DB-4147-B662-60A23B33D2C7}"/>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1" name="Rectangle 1033">
                <a:extLst>
                  <a:ext uri="{FF2B5EF4-FFF2-40B4-BE49-F238E27FC236}">
                    <a16:creationId xmlns:a16="http://schemas.microsoft.com/office/drawing/2014/main" id="{3FFA4DC8-C50E-4945-A54F-1C21B2C2A51E}"/>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2" name="Rectangle 1034">
                <a:extLst>
                  <a:ext uri="{FF2B5EF4-FFF2-40B4-BE49-F238E27FC236}">
                    <a16:creationId xmlns:a16="http://schemas.microsoft.com/office/drawing/2014/main" id="{A7668B25-869C-4F55-8497-FB3FF5193FC8}"/>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3" name="Rectangle 1035">
                <a:extLst>
                  <a:ext uri="{FF2B5EF4-FFF2-40B4-BE49-F238E27FC236}">
                    <a16:creationId xmlns:a16="http://schemas.microsoft.com/office/drawing/2014/main" id="{FD7A8083-B7C0-451B-A8A9-993272577D80}"/>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4" name="Rectangle 1036">
                <a:extLst>
                  <a:ext uri="{FF2B5EF4-FFF2-40B4-BE49-F238E27FC236}">
                    <a16:creationId xmlns:a16="http://schemas.microsoft.com/office/drawing/2014/main" id="{4E983BFA-B4E1-4B4E-A230-F5F8948D9995}"/>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5" name="Rectangle 1037">
                <a:extLst>
                  <a:ext uri="{FF2B5EF4-FFF2-40B4-BE49-F238E27FC236}">
                    <a16:creationId xmlns:a16="http://schemas.microsoft.com/office/drawing/2014/main" id="{020EA250-8AA0-465A-8AFB-F856D861F7EB}"/>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6" name="Rectangle 1038">
                <a:extLst>
                  <a:ext uri="{FF2B5EF4-FFF2-40B4-BE49-F238E27FC236}">
                    <a16:creationId xmlns:a16="http://schemas.microsoft.com/office/drawing/2014/main" id="{0EFB7F9B-9E1E-41BF-B424-4D9FBA877180}"/>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7" name="Rectangle 1039">
                <a:extLst>
                  <a:ext uri="{FF2B5EF4-FFF2-40B4-BE49-F238E27FC236}">
                    <a16:creationId xmlns:a16="http://schemas.microsoft.com/office/drawing/2014/main" id="{FDA7E226-FE5C-4A33-B75E-AFF30AF499AB}"/>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8" name="Rectangle 1040">
                <a:extLst>
                  <a:ext uri="{FF2B5EF4-FFF2-40B4-BE49-F238E27FC236}">
                    <a16:creationId xmlns:a16="http://schemas.microsoft.com/office/drawing/2014/main" id="{8C01EFAC-9B44-4D5F-A2F4-86C397B31407}"/>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9" name="Rectangle 1041">
                <a:extLst>
                  <a:ext uri="{FF2B5EF4-FFF2-40B4-BE49-F238E27FC236}">
                    <a16:creationId xmlns:a16="http://schemas.microsoft.com/office/drawing/2014/main" id="{9B9DA0B1-0DED-4937-8772-52CF40C5CF60}"/>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20" name="Rectangle 1042">
                <a:extLst>
                  <a:ext uri="{FF2B5EF4-FFF2-40B4-BE49-F238E27FC236}">
                    <a16:creationId xmlns:a16="http://schemas.microsoft.com/office/drawing/2014/main" id="{5B2B5F70-1AEC-49C4-8097-A08778D4D0DD}"/>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21" name="Rectangle 1043">
                <a:extLst>
                  <a:ext uri="{FF2B5EF4-FFF2-40B4-BE49-F238E27FC236}">
                    <a16:creationId xmlns:a16="http://schemas.microsoft.com/office/drawing/2014/main" id="{A96349C2-19DB-442B-BEE6-3EECACD39BF7}"/>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22" name="Rectangle 1044">
                <a:extLst>
                  <a:ext uri="{FF2B5EF4-FFF2-40B4-BE49-F238E27FC236}">
                    <a16:creationId xmlns:a16="http://schemas.microsoft.com/office/drawing/2014/main" id="{6760A6FC-9CDE-4CFB-B70D-47DA4266D059}"/>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23" name="Rectangle 1045">
                <a:extLst>
                  <a:ext uri="{FF2B5EF4-FFF2-40B4-BE49-F238E27FC236}">
                    <a16:creationId xmlns:a16="http://schemas.microsoft.com/office/drawing/2014/main" id="{29CB786C-CFE9-41A0-9B1A-9182856A1A4E}"/>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24" name="Rectangle 1046">
                <a:extLst>
                  <a:ext uri="{FF2B5EF4-FFF2-40B4-BE49-F238E27FC236}">
                    <a16:creationId xmlns:a16="http://schemas.microsoft.com/office/drawing/2014/main" id="{CFB6FB92-B7C6-4440-B4D9-BDC1987F3AA7}"/>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25" name="Rectangle 1047">
                <a:extLst>
                  <a:ext uri="{FF2B5EF4-FFF2-40B4-BE49-F238E27FC236}">
                    <a16:creationId xmlns:a16="http://schemas.microsoft.com/office/drawing/2014/main" id="{C6F5074C-3EAC-40A0-8120-674405E9B2DF}"/>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26" name="Rectangle 1048">
                <a:extLst>
                  <a:ext uri="{FF2B5EF4-FFF2-40B4-BE49-F238E27FC236}">
                    <a16:creationId xmlns:a16="http://schemas.microsoft.com/office/drawing/2014/main" id="{0ED570FF-38E8-46B1-B754-53719490441A}"/>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27" name="Rectangle 1049">
                <a:extLst>
                  <a:ext uri="{FF2B5EF4-FFF2-40B4-BE49-F238E27FC236}">
                    <a16:creationId xmlns:a16="http://schemas.microsoft.com/office/drawing/2014/main" id="{4AF4D194-2226-44EB-99A6-DAB04ED21A59}"/>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28" name="Rectangle 1050">
                <a:extLst>
                  <a:ext uri="{FF2B5EF4-FFF2-40B4-BE49-F238E27FC236}">
                    <a16:creationId xmlns:a16="http://schemas.microsoft.com/office/drawing/2014/main" id="{D15FE942-59BB-4E14-BB7E-55158D3110D5}"/>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29" name="Rectangle 1051">
                <a:extLst>
                  <a:ext uri="{FF2B5EF4-FFF2-40B4-BE49-F238E27FC236}">
                    <a16:creationId xmlns:a16="http://schemas.microsoft.com/office/drawing/2014/main" id="{7208C35C-E8E9-4BE6-9C4E-9B521977BB9D}"/>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30" name="Rectangle 1052">
                <a:extLst>
                  <a:ext uri="{FF2B5EF4-FFF2-40B4-BE49-F238E27FC236}">
                    <a16:creationId xmlns:a16="http://schemas.microsoft.com/office/drawing/2014/main" id="{70CF484A-6E1A-47B8-96B3-481C2C0B1FED}"/>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31" name="Rectangle 1053">
                <a:extLst>
                  <a:ext uri="{FF2B5EF4-FFF2-40B4-BE49-F238E27FC236}">
                    <a16:creationId xmlns:a16="http://schemas.microsoft.com/office/drawing/2014/main" id="{AAA9C711-56DC-49CF-9038-D2559ED5ABD4}"/>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32" name="Rectangle 1054">
                <a:extLst>
                  <a:ext uri="{FF2B5EF4-FFF2-40B4-BE49-F238E27FC236}">
                    <a16:creationId xmlns:a16="http://schemas.microsoft.com/office/drawing/2014/main" id="{1FBC2B2F-94BA-4A73-99AC-95982AA90899}"/>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33" name="Rectangle 1055">
                <a:extLst>
                  <a:ext uri="{FF2B5EF4-FFF2-40B4-BE49-F238E27FC236}">
                    <a16:creationId xmlns:a16="http://schemas.microsoft.com/office/drawing/2014/main" id="{AE9138DE-6DDF-4005-BD7C-315BDE8F3A44}"/>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34" name="Rectangle 1056">
                <a:extLst>
                  <a:ext uri="{FF2B5EF4-FFF2-40B4-BE49-F238E27FC236}">
                    <a16:creationId xmlns:a16="http://schemas.microsoft.com/office/drawing/2014/main" id="{17111BB4-FD9A-401A-96DC-0AA29B8EEC0F}"/>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35" name="Rectangle 1057">
                <a:extLst>
                  <a:ext uri="{FF2B5EF4-FFF2-40B4-BE49-F238E27FC236}">
                    <a16:creationId xmlns:a16="http://schemas.microsoft.com/office/drawing/2014/main" id="{BA8987E4-7417-4055-B987-BC6C60CC6EE2}"/>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grpSp>
      </p:grpSp>
      <p:sp>
        <p:nvSpPr>
          <p:cNvPr id="21538" name="Rectangle 1058"/>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21539" name="Rectangle 1059"/>
          <p:cNvSpPr>
            <a:spLocks noGrp="1" noChangeArrowheads="1"/>
          </p:cNvSpPr>
          <p:nvPr>
            <p:ph type="subTitle" sz="quarter" idx="1"/>
          </p:nvPr>
        </p:nvSpPr>
        <p:spPr>
          <a:xfrm>
            <a:off x="1828800" y="3886200"/>
            <a:ext cx="6400800" cy="1752600"/>
          </a:xfrm>
        </p:spPr>
        <p:txBody>
          <a:bodyPr/>
          <a:lstStyle>
            <a:lvl1pPr marL="0" indent="0" algn="ctr">
              <a:buFontTx/>
              <a:buNone/>
              <a:defRPr>
                <a:solidFill>
                  <a:srgbClr val="FFFFFF"/>
                </a:solidFill>
              </a:defRPr>
            </a:lvl1pPr>
          </a:lstStyle>
          <a:p>
            <a:r>
              <a:rPr lang="en-US"/>
              <a:t>Click to edit Master subtitle style</a:t>
            </a:r>
          </a:p>
        </p:txBody>
      </p:sp>
      <p:sp>
        <p:nvSpPr>
          <p:cNvPr id="36" name="Rectangle 1060">
            <a:extLst>
              <a:ext uri="{FF2B5EF4-FFF2-40B4-BE49-F238E27FC236}">
                <a16:creationId xmlns:a16="http://schemas.microsoft.com/office/drawing/2014/main" id="{4FA74DDE-DE2D-475F-8A93-D58A9EB08509}"/>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1061">
            <a:extLst>
              <a:ext uri="{FF2B5EF4-FFF2-40B4-BE49-F238E27FC236}">
                <a16:creationId xmlns:a16="http://schemas.microsoft.com/office/drawing/2014/main" id="{BD4F4627-2F66-480C-BAC3-8A3805E8D78B}"/>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1062">
            <a:extLst>
              <a:ext uri="{FF2B5EF4-FFF2-40B4-BE49-F238E27FC236}">
                <a16:creationId xmlns:a16="http://schemas.microsoft.com/office/drawing/2014/main" id="{E8CA6BC0-D04A-478E-B29B-A04AF8EFFA69}"/>
              </a:ext>
            </a:extLst>
          </p:cNvPr>
          <p:cNvSpPr>
            <a:spLocks noGrp="1" noChangeArrowheads="1"/>
          </p:cNvSpPr>
          <p:nvPr>
            <p:ph type="sldNum" sz="quarter" idx="12"/>
          </p:nvPr>
        </p:nvSpPr>
        <p:spPr/>
        <p:txBody>
          <a:bodyPr/>
          <a:lstStyle>
            <a:lvl1pPr>
              <a:defRPr smtClean="0">
                <a:solidFill>
                  <a:srgbClr val="FFFFFF"/>
                </a:solidFill>
              </a:defRPr>
            </a:lvl1pPr>
          </a:lstStyle>
          <a:p>
            <a:pPr>
              <a:defRPr/>
            </a:pPr>
            <a:fld id="{708D0CD5-FAC5-4248-BBAC-26E7C98B5B5B}" type="slidenum">
              <a:rPr lang="en-US" altLang="en-US"/>
              <a:pPr>
                <a:defRPr/>
              </a:pPr>
              <a:t>‹#›</a:t>
            </a:fld>
            <a:endParaRPr lang="en-US" altLang="en-US"/>
          </a:p>
        </p:txBody>
      </p:sp>
    </p:spTree>
    <p:extLst>
      <p:ext uri="{BB962C8B-B14F-4D97-AF65-F5344CB8AC3E}">
        <p14:creationId xmlns:p14="http://schemas.microsoft.com/office/powerpoint/2010/main" val="348946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C6603-96F0-47F6-B36C-E8EB8EE8698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79FCC18-367F-4623-964F-A5F877D4932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2DA1739-4D50-46A0-A1F6-E737069B75DA}"/>
              </a:ext>
            </a:extLst>
          </p:cNvPr>
          <p:cNvSpPr>
            <a:spLocks noGrp="1"/>
          </p:cNvSpPr>
          <p:nvPr>
            <p:ph type="sldNum" sz="quarter" idx="12"/>
          </p:nvPr>
        </p:nvSpPr>
        <p:spPr/>
        <p:txBody>
          <a:bodyPr/>
          <a:lstStyle>
            <a:lvl1pPr>
              <a:defRPr smtClean="0"/>
            </a:lvl1pPr>
          </a:lstStyle>
          <a:p>
            <a:pPr>
              <a:defRPr/>
            </a:pPr>
            <a:fld id="{2D057D79-41A4-4FD1-A9AB-D192625A372C}" type="slidenum">
              <a:rPr lang="en-US" altLang="en-US"/>
              <a:pPr>
                <a:defRPr/>
              </a:pPr>
              <a:t>‹#›</a:t>
            </a:fld>
            <a:endParaRPr lang="en-US" altLang="en-US"/>
          </a:p>
        </p:txBody>
      </p:sp>
    </p:spTree>
    <p:extLst>
      <p:ext uri="{BB962C8B-B14F-4D97-AF65-F5344CB8AC3E}">
        <p14:creationId xmlns:p14="http://schemas.microsoft.com/office/powerpoint/2010/main" val="3271956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A4C60B-343E-44B7-9DE8-F9C0957E1A7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1D4B63B-30AB-4856-8A05-16D85A898E6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4255BCF-007F-4B2A-B0E8-66F94026F693}"/>
              </a:ext>
            </a:extLst>
          </p:cNvPr>
          <p:cNvSpPr>
            <a:spLocks noGrp="1"/>
          </p:cNvSpPr>
          <p:nvPr>
            <p:ph type="sldNum" sz="quarter" idx="12"/>
          </p:nvPr>
        </p:nvSpPr>
        <p:spPr/>
        <p:txBody>
          <a:bodyPr/>
          <a:lstStyle>
            <a:lvl1pPr>
              <a:defRPr smtClean="0"/>
            </a:lvl1pPr>
          </a:lstStyle>
          <a:p>
            <a:pPr>
              <a:defRPr/>
            </a:pPr>
            <a:fld id="{FE2DBC63-2F25-4CA1-973B-CA64789567F0}" type="slidenum">
              <a:rPr lang="en-US" altLang="en-US"/>
              <a:pPr>
                <a:defRPr/>
              </a:pPr>
              <a:t>‹#›</a:t>
            </a:fld>
            <a:endParaRPr lang="en-US" altLang="en-US"/>
          </a:p>
        </p:txBody>
      </p:sp>
    </p:spTree>
    <p:extLst>
      <p:ext uri="{BB962C8B-B14F-4D97-AF65-F5344CB8AC3E}">
        <p14:creationId xmlns:p14="http://schemas.microsoft.com/office/powerpoint/2010/main" val="3762752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430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05400" y="1981200"/>
            <a:ext cx="3810000" cy="4114800"/>
          </a:xfrm>
        </p:spPr>
        <p:txBody>
          <a:bodyPr/>
          <a:lstStyle/>
          <a:p>
            <a:pPr lvl="0"/>
            <a:endParaRPr lang="en-US" noProof="0"/>
          </a:p>
        </p:txBody>
      </p:sp>
      <p:sp>
        <p:nvSpPr>
          <p:cNvPr id="5" name="Date Placeholder 4">
            <a:extLst>
              <a:ext uri="{FF2B5EF4-FFF2-40B4-BE49-F238E27FC236}">
                <a16:creationId xmlns:a16="http://schemas.microsoft.com/office/drawing/2014/main" id="{2609EF66-B7DC-4623-8813-62723FF9419C}"/>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EAA7F6AB-6921-4B19-AB3C-FF6FC225CF6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6CE94435-B581-4957-906A-BC0B10AD2612}"/>
              </a:ext>
            </a:extLst>
          </p:cNvPr>
          <p:cNvSpPr>
            <a:spLocks noGrp="1"/>
          </p:cNvSpPr>
          <p:nvPr>
            <p:ph type="sldNum" sz="quarter" idx="12"/>
          </p:nvPr>
        </p:nvSpPr>
        <p:spPr/>
        <p:txBody>
          <a:bodyPr/>
          <a:lstStyle>
            <a:lvl1pPr>
              <a:defRPr smtClean="0"/>
            </a:lvl1pPr>
          </a:lstStyle>
          <a:p>
            <a:pPr>
              <a:defRPr/>
            </a:pPr>
            <a:fld id="{F392E90D-00CD-4211-BDD3-9C14E9ABAA5E}" type="slidenum">
              <a:rPr lang="en-US" altLang="en-US"/>
              <a:pPr>
                <a:defRPr/>
              </a:pPr>
              <a:t>‹#›</a:t>
            </a:fld>
            <a:endParaRPr lang="en-US" altLang="en-US"/>
          </a:p>
        </p:txBody>
      </p:sp>
    </p:spTree>
    <p:extLst>
      <p:ext uri="{BB962C8B-B14F-4D97-AF65-F5344CB8AC3E}">
        <p14:creationId xmlns:p14="http://schemas.microsoft.com/office/powerpoint/2010/main" val="182701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43000" y="1981200"/>
            <a:ext cx="3810000" cy="4114800"/>
          </a:xfrm>
        </p:spPr>
        <p:txBody>
          <a:bodyPr/>
          <a:lstStyle/>
          <a:p>
            <a:pPr lvl="0"/>
            <a:endParaRPr lang="en-US" noProof="0"/>
          </a:p>
        </p:txBody>
      </p:sp>
      <p:sp>
        <p:nvSpPr>
          <p:cNvPr id="4" name="Text Placeholder 3"/>
          <p:cNvSpPr>
            <a:spLocks noGrp="1"/>
          </p:cNvSpPr>
          <p:nvPr>
            <p:ph type="body" sz="half" idx="2"/>
          </p:nvPr>
        </p:nvSpPr>
        <p:spPr>
          <a:xfrm>
            <a:off x="51054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277FD2-AD7A-46AD-B332-D0505D3E5B4E}"/>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F5D16ED2-3AC4-4A66-B319-5645B4ED956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A1F4C542-89C9-49E8-98C4-B1228343292B}"/>
              </a:ext>
            </a:extLst>
          </p:cNvPr>
          <p:cNvSpPr>
            <a:spLocks noGrp="1"/>
          </p:cNvSpPr>
          <p:nvPr>
            <p:ph type="sldNum" sz="quarter" idx="12"/>
          </p:nvPr>
        </p:nvSpPr>
        <p:spPr/>
        <p:txBody>
          <a:bodyPr/>
          <a:lstStyle>
            <a:lvl1pPr>
              <a:defRPr smtClean="0"/>
            </a:lvl1pPr>
          </a:lstStyle>
          <a:p>
            <a:pPr>
              <a:defRPr/>
            </a:pPr>
            <a:fld id="{B6B91B90-FD9D-40F3-A56C-F6CD875C38E3}" type="slidenum">
              <a:rPr lang="en-US" altLang="en-US"/>
              <a:pPr>
                <a:defRPr/>
              </a:pPr>
              <a:t>‹#›</a:t>
            </a:fld>
            <a:endParaRPr lang="en-US" altLang="en-US"/>
          </a:p>
        </p:txBody>
      </p:sp>
    </p:spTree>
    <p:extLst>
      <p:ext uri="{BB962C8B-B14F-4D97-AF65-F5344CB8AC3E}">
        <p14:creationId xmlns:p14="http://schemas.microsoft.com/office/powerpoint/2010/main" val="37211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361948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346" name="Rectangle 34"/>
          <p:cNvSpPr>
            <a:spLocks noGrp="1" noChangeArrowheads="1"/>
          </p:cNvSpPr>
          <p:nvPr>
            <p:ph type="ctrTitle" sz="quarter"/>
          </p:nvPr>
        </p:nvSpPr>
        <p:spPr>
          <a:xfrm>
            <a:off x="1143000" y="228600"/>
            <a:ext cx="7772400" cy="1143000"/>
          </a:xfrm>
        </p:spPr>
        <p:txBody>
          <a:bodyPr/>
          <a:lstStyle>
            <a:lvl1pPr algn="ctr">
              <a:defRPr sz="3600">
                <a:solidFill>
                  <a:srgbClr val="00FFFF"/>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1334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latin typeface="Calibri" panose="020F0502020204030204" pitchFamily="34" charset="0"/>
                <a:cs typeface="Calibri" panose="020F0502020204030204" pitchFamily="34" charset="0"/>
              </a:defRPr>
            </a:lvl1pPr>
          </a:lstStyle>
          <a:p>
            <a:r>
              <a:rPr lang="en-US"/>
              <a:t>Click to edit Master subtitle style</a:t>
            </a:r>
          </a:p>
        </p:txBody>
      </p:sp>
      <p:sp>
        <p:nvSpPr>
          <p:cNvPr id="4" name="Rectangle 36">
            <a:extLst>
              <a:ext uri="{FF2B5EF4-FFF2-40B4-BE49-F238E27FC236}">
                <a16:creationId xmlns:a16="http://schemas.microsoft.com/office/drawing/2014/main" id="{834FFC53-8F56-461E-9FDB-070B37E1608B}"/>
              </a:ext>
            </a:extLst>
          </p:cNvPr>
          <p:cNvSpPr>
            <a:spLocks noGrp="1" noChangeArrowheads="1"/>
          </p:cNvSpPr>
          <p:nvPr>
            <p:ph type="dt" sz="quarter" idx="10"/>
          </p:nvPr>
        </p:nvSpPr>
        <p:spPr/>
        <p:txBody>
          <a:bodyPr/>
          <a:lstStyle>
            <a:lvl1pPr>
              <a:defRPr>
                <a:solidFill>
                  <a:srgbClr val="FFFFFF"/>
                </a:solidFill>
                <a:latin typeface="Calibri" panose="020F0502020204030204" pitchFamily="34" charset="0"/>
                <a:cs typeface="Calibri" panose="020F0502020204030204" pitchFamily="34" charset="0"/>
              </a:defRPr>
            </a:lvl1pPr>
          </a:lstStyle>
          <a:p>
            <a:pPr>
              <a:defRPr/>
            </a:pPr>
            <a:endParaRPr lang="en-US"/>
          </a:p>
        </p:txBody>
      </p:sp>
      <p:sp>
        <p:nvSpPr>
          <p:cNvPr id="5" name="Rectangle 37">
            <a:extLst>
              <a:ext uri="{FF2B5EF4-FFF2-40B4-BE49-F238E27FC236}">
                <a16:creationId xmlns:a16="http://schemas.microsoft.com/office/drawing/2014/main" id="{26C235F6-5060-4609-A12E-9522F993C998}"/>
              </a:ext>
            </a:extLst>
          </p:cNvPr>
          <p:cNvSpPr>
            <a:spLocks noGrp="1" noChangeArrowheads="1"/>
          </p:cNvSpPr>
          <p:nvPr>
            <p:ph type="ftr" sz="quarter" idx="11"/>
          </p:nvPr>
        </p:nvSpPr>
        <p:spPr/>
        <p:txBody>
          <a:bodyPr/>
          <a:lstStyle>
            <a:lvl1pPr>
              <a:defRPr>
                <a:solidFill>
                  <a:srgbClr val="FFFFFF"/>
                </a:solidFill>
                <a:latin typeface="Calibri" panose="020F0502020204030204" pitchFamily="34" charset="0"/>
                <a:cs typeface="Calibri" panose="020F0502020204030204" pitchFamily="34" charset="0"/>
              </a:defRPr>
            </a:lvl1pPr>
          </a:lstStyle>
          <a:p>
            <a:pPr>
              <a:defRPr/>
            </a:pPr>
            <a:endParaRPr lang="en-US"/>
          </a:p>
        </p:txBody>
      </p:sp>
      <p:sp>
        <p:nvSpPr>
          <p:cNvPr id="6" name="Rectangle 38">
            <a:extLst>
              <a:ext uri="{FF2B5EF4-FFF2-40B4-BE49-F238E27FC236}">
                <a16:creationId xmlns:a16="http://schemas.microsoft.com/office/drawing/2014/main" id="{49859442-3E5E-4EBC-826B-31FBF8CED59D}"/>
              </a:ext>
            </a:extLst>
          </p:cNvPr>
          <p:cNvSpPr>
            <a:spLocks noGrp="1" noChangeArrowheads="1"/>
          </p:cNvSpPr>
          <p:nvPr>
            <p:ph type="sldNum" sz="quarter" idx="12"/>
          </p:nvPr>
        </p:nvSpPr>
        <p:spPr/>
        <p:txBody>
          <a:bodyPr/>
          <a:lstStyle>
            <a:lvl1pPr>
              <a:defRPr>
                <a:solidFill>
                  <a:srgbClr val="FFFFFF"/>
                </a:solidFill>
                <a:latin typeface="Calibri" panose="020F0502020204030204" pitchFamily="34" charset="0"/>
                <a:cs typeface="Calibri" panose="020F0502020204030204" pitchFamily="34" charset="0"/>
              </a:defRPr>
            </a:lvl1pPr>
          </a:lstStyle>
          <a:p>
            <a:pPr>
              <a:defRPr/>
            </a:pPr>
            <a:fld id="{99F9C609-5B3D-4510-A34A-7171D63F9B09}" type="slidenum">
              <a:rPr lang="en-US" altLang="en-US"/>
              <a:pPr>
                <a:defRPr/>
              </a:pPr>
              <a:t>‹#›</a:t>
            </a:fld>
            <a:endParaRPr lang="en-US" altLang="en-US"/>
          </a:p>
        </p:txBody>
      </p:sp>
    </p:spTree>
    <p:extLst>
      <p:ext uri="{BB962C8B-B14F-4D97-AF65-F5344CB8AC3E}">
        <p14:creationId xmlns:p14="http://schemas.microsoft.com/office/powerpoint/2010/main" val="3396057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marL="461963" indent="-461963">
              <a:defRPr>
                <a:latin typeface="Calibri" panose="020F0502020204030204" pitchFamily="34" charset="0"/>
                <a:cs typeface="Calibri" panose="020F0502020204030204" pitchFamily="34" charset="0"/>
              </a:defRPr>
            </a:lvl1pPr>
            <a:lvl2pPr marL="914400" indent="-457200">
              <a:defRPr>
                <a:latin typeface="Calibri" panose="020F0502020204030204" pitchFamily="34" charset="0"/>
                <a:cs typeface="Calibri" panose="020F0502020204030204" pitchFamily="34" charset="0"/>
              </a:defRPr>
            </a:lvl2pPr>
            <a:lvl3pPr marL="1376363" indent="-461963">
              <a:buClr>
                <a:srgbClr val="FFFFCC"/>
              </a:buClr>
              <a:buFont typeface="Wingdings 2" panose="05020102010507070707" pitchFamily="18" charset="2"/>
              <a:buChar char=""/>
              <a:tabLst/>
              <a:defRPr>
                <a:latin typeface="Calibri" panose="020F0502020204030204" pitchFamily="34" charset="0"/>
                <a:cs typeface="Calibri" panose="020F0502020204030204" pitchFamily="34" charset="0"/>
              </a:defRPr>
            </a:lvl3pPr>
            <a:lvl4pPr marL="1828800" indent="-457200">
              <a:buClr>
                <a:srgbClr val="33CC33"/>
              </a:buClr>
              <a:defRPr>
                <a:latin typeface="Calibri" panose="020F0502020204030204" pitchFamily="34" charset="0"/>
                <a:cs typeface="Calibri" panose="020F0502020204030204" pitchFamily="34" charset="0"/>
              </a:defRPr>
            </a:lvl4pPr>
            <a:lvl5pPr marL="2290763" indent="-461963">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5">
            <a:extLst>
              <a:ext uri="{FF2B5EF4-FFF2-40B4-BE49-F238E27FC236}">
                <a16:creationId xmlns:a16="http://schemas.microsoft.com/office/drawing/2014/main" id="{D7B8B73B-05D2-440D-A9A6-2BB47EEEF868}"/>
              </a:ext>
            </a:extLst>
          </p:cNvPr>
          <p:cNvSpPr>
            <a:spLocks noGrp="1" noChangeArrowheads="1"/>
          </p:cNvSpPr>
          <p:nvPr>
            <p:ph type="dt" sz="half" idx="10"/>
          </p:nvPr>
        </p:nvSpPr>
        <p:spPr/>
        <p:txBody>
          <a:bodyPr/>
          <a:lstStyle>
            <a:lvl1pPr>
              <a:defRPr>
                <a:latin typeface="Calibri" panose="020F0502020204030204" pitchFamily="34" charset="0"/>
                <a:cs typeface="Calibri" panose="020F0502020204030204" pitchFamily="34" charset="0"/>
              </a:defRPr>
            </a:lvl1pPr>
          </a:lstStyle>
          <a:p>
            <a:pPr>
              <a:defRPr/>
            </a:pPr>
            <a:endParaRPr lang="en-US"/>
          </a:p>
        </p:txBody>
      </p:sp>
      <p:sp>
        <p:nvSpPr>
          <p:cNvPr id="5" name="Rectangle 36">
            <a:extLst>
              <a:ext uri="{FF2B5EF4-FFF2-40B4-BE49-F238E27FC236}">
                <a16:creationId xmlns:a16="http://schemas.microsoft.com/office/drawing/2014/main" id="{6FD1A78B-6F15-42C1-8756-AF455AA52F0D}"/>
              </a:ext>
            </a:extLst>
          </p:cNvPr>
          <p:cNvSpPr>
            <a:spLocks noGrp="1" noChangeArrowheads="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pPr>
              <a:defRPr/>
            </a:pPr>
            <a:endParaRPr lang="en-US"/>
          </a:p>
        </p:txBody>
      </p:sp>
      <p:sp>
        <p:nvSpPr>
          <p:cNvPr id="6" name="Rectangle 37">
            <a:extLst>
              <a:ext uri="{FF2B5EF4-FFF2-40B4-BE49-F238E27FC236}">
                <a16:creationId xmlns:a16="http://schemas.microsoft.com/office/drawing/2014/main" id="{7162DB09-5F68-4334-80CF-D1ABEDDDD661}"/>
              </a:ext>
            </a:extLst>
          </p:cNvPr>
          <p:cNvSpPr>
            <a:spLocks noGrp="1" noChangeArrowheads="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pPr>
              <a:defRPr/>
            </a:pPr>
            <a:fld id="{36F30758-FC82-4CB4-91F3-44763686E66D}" type="slidenum">
              <a:rPr lang="en-US" altLang="en-US"/>
              <a:pPr>
                <a:defRPr/>
              </a:pPr>
              <a:t>‹#›</a:t>
            </a:fld>
            <a:endParaRPr lang="en-US" altLang="en-US"/>
          </a:p>
        </p:txBody>
      </p:sp>
    </p:spTree>
    <p:extLst>
      <p:ext uri="{BB962C8B-B14F-4D97-AF65-F5344CB8AC3E}">
        <p14:creationId xmlns:p14="http://schemas.microsoft.com/office/powerpoint/2010/main" val="1031060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4F7C2C23-C6D3-4405-A22E-F4F266EBBDB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F07E3352-974C-4BA0-9873-90D1558C62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FB2B5654-E7AA-4331-AA71-8FB0B874766F}"/>
              </a:ext>
            </a:extLst>
          </p:cNvPr>
          <p:cNvSpPr>
            <a:spLocks noGrp="1" noChangeArrowheads="1"/>
          </p:cNvSpPr>
          <p:nvPr>
            <p:ph type="sldNum" sz="quarter" idx="12"/>
          </p:nvPr>
        </p:nvSpPr>
        <p:spPr>
          <a:ln/>
        </p:spPr>
        <p:txBody>
          <a:bodyPr/>
          <a:lstStyle>
            <a:lvl1pPr>
              <a:defRPr/>
            </a:lvl1pPr>
          </a:lstStyle>
          <a:p>
            <a:pPr>
              <a:defRPr/>
            </a:pPr>
            <a:fld id="{0A71DCED-925A-4FD2-BF56-EE79860D5329}" type="slidenum">
              <a:rPr lang="en-US" altLang="en-US"/>
              <a:pPr>
                <a:defRPr/>
              </a:pPr>
              <a:t>‹#›</a:t>
            </a:fld>
            <a:endParaRPr lang="en-US" altLang="en-US" dirty="0"/>
          </a:p>
        </p:txBody>
      </p:sp>
    </p:spTree>
    <p:extLst>
      <p:ext uri="{BB962C8B-B14F-4D97-AF65-F5344CB8AC3E}">
        <p14:creationId xmlns:p14="http://schemas.microsoft.com/office/powerpoint/2010/main" val="5092404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96FA84D9-132E-4797-AD82-CA12575A3B1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A56638F6-4C80-48F1-B168-A9D182F4F4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31CD2D18-DA39-41E4-8FC0-6FE66B5F3FAB}"/>
              </a:ext>
            </a:extLst>
          </p:cNvPr>
          <p:cNvSpPr>
            <a:spLocks noGrp="1" noChangeArrowheads="1"/>
          </p:cNvSpPr>
          <p:nvPr>
            <p:ph type="sldNum" sz="quarter" idx="12"/>
          </p:nvPr>
        </p:nvSpPr>
        <p:spPr>
          <a:ln/>
        </p:spPr>
        <p:txBody>
          <a:bodyPr/>
          <a:lstStyle>
            <a:lvl1pPr>
              <a:defRPr/>
            </a:lvl1pPr>
          </a:lstStyle>
          <a:p>
            <a:pPr>
              <a:defRPr/>
            </a:pPr>
            <a:fld id="{3618726D-19C3-4F49-AAAE-404E3D00292A}" type="slidenum">
              <a:rPr lang="en-US" altLang="en-US"/>
              <a:pPr>
                <a:defRPr/>
              </a:pPr>
              <a:t>‹#›</a:t>
            </a:fld>
            <a:endParaRPr lang="en-US" altLang="en-US" dirty="0"/>
          </a:p>
        </p:txBody>
      </p:sp>
    </p:spTree>
    <p:extLst>
      <p:ext uri="{BB962C8B-B14F-4D97-AF65-F5344CB8AC3E}">
        <p14:creationId xmlns:p14="http://schemas.microsoft.com/office/powerpoint/2010/main" val="14194484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a:extLst>
              <a:ext uri="{FF2B5EF4-FFF2-40B4-BE49-F238E27FC236}">
                <a16:creationId xmlns:a16="http://schemas.microsoft.com/office/drawing/2014/main" id="{8090020A-2C65-4E2B-8151-8B95E9CEA97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6">
            <a:extLst>
              <a:ext uri="{FF2B5EF4-FFF2-40B4-BE49-F238E27FC236}">
                <a16:creationId xmlns:a16="http://schemas.microsoft.com/office/drawing/2014/main" id="{A3CE2DCB-BA42-45E5-8F8B-69FD21C918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37">
            <a:extLst>
              <a:ext uri="{FF2B5EF4-FFF2-40B4-BE49-F238E27FC236}">
                <a16:creationId xmlns:a16="http://schemas.microsoft.com/office/drawing/2014/main" id="{831715E4-FE47-4CFB-A2E1-D41D4D8A435F}"/>
              </a:ext>
            </a:extLst>
          </p:cNvPr>
          <p:cNvSpPr>
            <a:spLocks noGrp="1" noChangeArrowheads="1"/>
          </p:cNvSpPr>
          <p:nvPr>
            <p:ph type="sldNum" sz="quarter" idx="12"/>
          </p:nvPr>
        </p:nvSpPr>
        <p:spPr>
          <a:ln/>
        </p:spPr>
        <p:txBody>
          <a:bodyPr/>
          <a:lstStyle>
            <a:lvl1pPr>
              <a:defRPr/>
            </a:lvl1pPr>
          </a:lstStyle>
          <a:p>
            <a:pPr>
              <a:defRPr/>
            </a:pPr>
            <a:fld id="{304FED25-8F50-446C-BBBC-F304C2B7C166}" type="slidenum">
              <a:rPr lang="en-US" altLang="en-US"/>
              <a:pPr>
                <a:defRPr/>
              </a:pPr>
              <a:t>‹#›</a:t>
            </a:fld>
            <a:endParaRPr lang="en-US" altLang="en-US" dirty="0"/>
          </a:p>
        </p:txBody>
      </p:sp>
    </p:spTree>
    <p:extLst>
      <p:ext uri="{BB962C8B-B14F-4D97-AF65-F5344CB8AC3E}">
        <p14:creationId xmlns:p14="http://schemas.microsoft.com/office/powerpoint/2010/main" val="3019954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D5A391-FF2D-45A6-9B86-DD9EB2FDA9A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0EEA8D3-8EEC-4B12-B537-C134D1C9766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37E0264-042C-4E4B-888B-A038080CE90C}"/>
              </a:ext>
            </a:extLst>
          </p:cNvPr>
          <p:cNvSpPr>
            <a:spLocks noGrp="1"/>
          </p:cNvSpPr>
          <p:nvPr>
            <p:ph type="sldNum" sz="quarter" idx="12"/>
          </p:nvPr>
        </p:nvSpPr>
        <p:spPr/>
        <p:txBody>
          <a:bodyPr/>
          <a:lstStyle>
            <a:lvl1pPr>
              <a:defRPr smtClean="0"/>
            </a:lvl1pPr>
          </a:lstStyle>
          <a:p>
            <a:pPr>
              <a:defRPr/>
            </a:pPr>
            <a:fld id="{BE803D40-476B-4187-BAF6-80D8B865562E}" type="slidenum">
              <a:rPr lang="en-US" altLang="en-US"/>
              <a:pPr>
                <a:defRPr/>
              </a:pPr>
              <a:t>‹#›</a:t>
            </a:fld>
            <a:endParaRPr lang="en-US" altLang="en-US"/>
          </a:p>
        </p:txBody>
      </p:sp>
    </p:spTree>
    <p:extLst>
      <p:ext uri="{BB962C8B-B14F-4D97-AF65-F5344CB8AC3E}">
        <p14:creationId xmlns:p14="http://schemas.microsoft.com/office/powerpoint/2010/main" val="2302392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099ECD85-879D-4F31-AD9C-A99FFBD2D96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01A03C9B-653F-45B3-ADF2-4833A14DB2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39ACD3D7-ED28-4383-A08F-09015A4ED9BF}"/>
              </a:ext>
            </a:extLst>
          </p:cNvPr>
          <p:cNvSpPr>
            <a:spLocks noGrp="1" noChangeArrowheads="1"/>
          </p:cNvSpPr>
          <p:nvPr>
            <p:ph type="sldNum" sz="quarter" idx="12"/>
          </p:nvPr>
        </p:nvSpPr>
        <p:spPr>
          <a:ln/>
        </p:spPr>
        <p:txBody>
          <a:bodyPr/>
          <a:lstStyle>
            <a:lvl1pPr>
              <a:defRPr/>
            </a:lvl1pPr>
          </a:lstStyle>
          <a:p>
            <a:pPr>
              <a:defRPr/>
            </a:pPr>
            <a:fld id="{168D83E4-CA9F-475E-8EFC-F48868B8BDD9}" type="slidenum">
              <a:rPr lang="en-US" altLang="en-US"/>
              <a:pPr>
                <a:defRPr/>
              </a:pPr>
              <a:t>‹#›</a:t>
            </a:fld>
            <a:endParaRPr lang="en-US" altLang="en-US" dirty="0"/>
          </a:p>
        </p:txBody>
      </p:sp>
    </p:spTree>
    <p:extLst>
      <p:ext uri="{BB962C8B-B14F-4D97-AF65-F5344CB8AC3E}">
        <p14:creationId xmlns:p14="http://schemas.microsoft.com/office/powerpoint/2010/main" val="2487085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4AA3933E-84D4-497F-96DE-1E0EC52506D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381608A1-B62E-47AA-BDC3-3E0E6DB305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2B160BF1-DF45-43B6-86C4-075AA6A7B21D}"/>
              </a:ext>
            </a:extLst>
          </p:cNvPr>
          <p:cNvSpPr>
            <a:spLocks noGrp="1" noChangeArrowheads="1"/>
          </p:cNvSpPr>
          <p:nvPr>
            <p:ph type="sldNum" sz="quarter" idx="12"/>
          </p:nvPr>
        </p:nvSpPr>
        <p:spPr>
          <a:ln/>
        </p:spPr>
        <p:txBody>
          <a:bodyPr/>
          <a:lstStyle>
            <a:lvl1pPr>
              <a:defRPr/>
            </a:lvl1pPr>
          </a:lstStyle>
          <a:p>
            <a:pPr>
              <a:defRPr/>
            </a:pPr>
            <a:fld id="{A31EED55-8614-438B-88E7-48AF7C51942C}" type="slidenum">
              <a:rPr lang="en-US" altLang="en-US"/>
              <a:pPr>
                <a:defRPr/>
              </a:pPr>
              <a:t>‹#›</a:t>
            </a:fld>
            <a:endParaRPr lang="en-US" altLang="en-US" dirty="0"/>
          </a:p>
        </p:txBody>
      </p:sp>
    </p:spTree>
    <p:extLst>
      <p:ext uri="{BB962C8B-B14F-4D97-AF65-F5344CB8AC3E}">
        <p14:creationId xmlns:p14="http://schemas.microsoft.com/office/powerpoint/2010/main" val="1694213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773FF946-3DAE-400A-AC29-737788EDF2E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F72DBB6F-E437-4141-B544-8213896055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FDF0423C-F035-4F03-B35E-AC46B33BF214}"/>
              </a:ext>
            </a:extLst>
          </p:cNvPr>
          <p:cNvSpPr>
            <a:spLocks noGrp="1" noChangeArrowheads="1"/>
          </p:cNvSpPr>
          <p:nvPr>
            <p:ph type="sldNum" sz="quarter" idx="12"/>
          </p:nvPr>
        </p:nvSpPr>
        <p:spPr>
          <a:ln/>
        </p:spPr>
        <p:txBody>
          <a:bodyPr/>
          <a:lstStyle>
            <a:lvl1pPr>
              <a:defRPr/>
            </a:lvl1pPr>
          </a:lstStyle>
          <a:p>
            <a:pPr>
              <a:defRPr/>
            </a:pPr>
            <a:fld id="{9E7ACDC3-9E32-4892-A496-11FF47E29531}" type="slidenum">
              <a:rPr lang="en-US" altLang="en-US"/>
              <a:pPr>
                <a:defRPr/>
              </a:pPr>
              <a:t>‹#›</a:t>
            </a:fld>
            <a:endParaRPr lang="en-US" altLang="en-US" dirty="0"/>
          </a:p>
        </p:txBody>
      </p:sp>
    </p:spTree>
    <p:extLst>
      <p:ext uri="{BB962C8B-B14F-4D97-AF65-F5344CB8AC3E}">
        <p14:creationId xmlns:p14="http://schemas.microsoft.com/office/powerpoint/2010/main" val="3727424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C5A9DA7A-7367-4517-B7C2-174F65AF260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4C8475EC-E9C0-4624-A351-59C2441936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531743A2-EA13-4366-890D-8D95617F9F97}"/>
              </a:ext>
            </a:extLst>
          </p:cNvPr>
          <p:cNvSpPr>
            <a:spLocks noGrp="1" noChangeArrowheads="1"/>
          </p:cNvSpPr>
          <p:nvPr>
            <p:ph type="sldNum" sz="quarter" idx="12"/>
          </p:nvPr>
        </p:nvSpPr>
        <p:spPr>
          <a:ln/>
        </p:spPr>
        <p:txBody>
          <a:bodyPr/>
          <a:lstStyle>
            <a:lvl1pPr>
              <a:defRPr/>
            </a:lvl1pPr>
          </a:lstStyle>
          <a:p>
            <a:pPr>
              <a:defRPr/>
            </a:pPr>
            <a:fld id="{5B8B2CBB-0727-4127-8812-099E82599573}" type="slidenum">
              <a:rPr lang="en-US" altLang="en-US"/>
              <a:pPr>
                <a:defRPr/>
              </a:pPr>
              <a:t>‹#›</a:t>
            </a:fld>
            <a:endParaRPr lang="en-US" altLang="en-US" dirty="0"/>
          </a:p>
        </p:txBody>
      </p:sp>
    </p:spTree>
    <p:extLst>
      <p:ext uri="{BB962C8B-B14F-4D97-AF65-F5344CB8AC3E}">
        <p14:creationId xmlns:p14="http://schemas.microsoft.com/office/powerpoint/2010/main" val="20419251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8C78998E-6ADA-4F13-B48E-F3937F099A4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1220E5B6-715A-4A9B-A605-930D538628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6320763A-6574-4203-A5D7-CFDD1209150D}"/>
              </a:ext>
            </a:extLst>
          </p:cNvPr>
          <p:cNvSpPr>
            <a:spLocks noGrp="1" noChangeArrowheads="1"/>
          </p:cNvSpPr>
          <p:nvPr>
            <p:ph type="sldNum" sz="quarter" idx="12"/>
          </p:nvPr>
        </p:nvSpPr>
        <p:spPr>
          <a:ln/>
        </p:spPr>
        <p:txBody>
          <a:bodyPr/>
          <a:lstStyle>
            <a:lvl1pPr>
              <a:defRPr/>
            </a:lvl1pPr>
          </a:lstStyle>
          <a:p>
            <a:pPr>
              <a:defRPr/>
            </a:pPr>
            <a:fld id="{345FA5BA-F0E3-40E2-A6C4-F9A0DFB2817F}" type="slidenum">
              <a:rPr lang="en-US" altLang="en-US"/>
              <a:pPr>
                <a:defRPr/>
              </a:pPr>
              <a:t>‹#›</a:t>
            </a:fld>
            <a:endParaRPr lang="en-US" altLang="en-US" dirty="0"/>
          </a:p>
        </p:txBody>
      </p:sp>
    </p:spTree>
    <p:extLst>
      <p:ext uri="{BB962C8B-B14F-4D97-AF65-F5344CB8AC3E}">
        <p14:creationId xmlns:p14="http://schemas.microsoft.com/office/powerpoint/2010/main" val="6147814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99015B80-3E45-4418-BA82-347890AAA37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B7B46067-8E74-4319-807C-B8B76398A9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43990989-DFD8-43B5-B830-AA667969B659}"/>
              </a:ext>
            </a:extLst>
          </p:cNvPr>
          <p:cNvSpPr>
            <a:spLocks noGrp="1" noChangeArrowheads="1"/>
          </p:cNvSpPr>
          <p:nvPr>
            <p:ph type="sldNum" sz="quarter" idx="12"/>
          </p:nvPr>
        </p:nvSpPr>
        <p:spPr>
          <a:ln/>
        </p:spPr>
        <p:txBody>
          <a:bodyPr/>
          <a:lstStyle>
            <a:lvl1pPr>
              <a:defRPr/>
            </a:lvl1pPr>
          </a:lstStyle>
          <a:p>
            <a:pPr>
              <a:defRPr/>
            </a:pPr>
            <a:fld id="{0ACF2731-F74E-4EC3-B1BE-2208AAF13243}" type="slidenum">
              <a:rPr lang="en-US" altLang="en-US"/>
              <a:pPr>
                <a:defRPr/>
              </a:pPr>
              <a:t>‹#›</a:t>
            </a:fld>
            <a:endParaRPr lang="en-US" altLang="en-US" dirty="0"/>
          </a:p>
        </p:txBody>
      </p:sp>
    </p:spTree>
    <p:extLst>
      <p:ext uri="{BB962C8B-B14F-4D97-AF65-F5344CB8AC3E}">
        <p14:creationId xmlns:p14="http://schemas.microsoft.com/office/powerpoint/2010/main" val="17888039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a:p>
        </p:txBody>
      </p:sp>
      <p:sp>
        <p:nvSpPr>
          <p:cNvPr id="5" name="Rectangle 35">
            <a:extLst>
              <a:ext uri="{FF2B5EF4-FFF2-40B4-BE49-F238E27FC236}">
                <a16:creationId xmlns:a16="http://schemas.microsoft.com/office/drawing/2014/main" id="{C54D25ED-87DB-4E55-82C0-E93F297E74F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F6607DE9-AB86-4D19-BA50-6F79DE15B2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55EFA6A4-2AAA-4418-BF66-907DE1544FC9}"/>
              </a:ext>
            </a:extLst>
          </p:cNvPr>
          <p:cNvSpPr>
            <a:spLocks noGrp="1" noChangeArrowheads="1"/>
          </p:cNvSpPr>
          <p:nvPr>
            <p:ph type="sldNum" sz="quarter" idx="12"/>
          </p:nvPr>
        </p:nvSpPr>
        <p:spPr>
          <a:ln/>
        </p:spPr>
        <p:txBody>
          <a:bodyPr/>
          <a:lstStyle>
            <a:lvl1pPr>
              <a:defRPr/>
            </a:lvl1pPr>
          </a:lstStyle>
          <a:p>
            <a:pPr>
              <a:defRPr/>
            </a:pPr>
            <a:fld id="{BE99427C-57C3-48AE-81D5-D846C08B3266}" type="slidenum">
              <a:rPr lang="en-US" altLang="en-US"/>
              <a:pPr>
                <a:defRPr/>
              </a:pPr>
              <a:t>‹#›</a:t>
            </a:fld>
            <a:endParaRPr lang="en-US" altLang="en-US" dirty="0"/>
          </a:p>
        </p:txBody>
      </p:sp>
    </p:spTree>
    <p:extLst>
      <p:ext uri="{BB962C8B-B14F-4D97-AF65-F5344CB8AC3E}">
        <p14:creationId xmlns:p14="http://schemas.microsoft.com/office/powerpoint/2010/main" val="1246683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905F86B6-607A-4D65-958C-4958B3A95A8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FF2F025-1438-4008-8D81-466D30FDD58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5CDF325-D88B-45A1-82D9-616DA51BD75A}"/>
              </a:ext>
            </a:extLst>
          </p:cNvPr>
          <p:cNvSpPr>
            <a:spLocks noGrp="1"/>
          </p:cNvSpPr>
          <p:nvPr>
            <p:ph type="sldNum" sz="quarter" idx="12"/>
          </p:nvPr>
        </p:nvSpPr>
        <p:spPr/>
        <p:txBody>
          <a:bodyPr/>
          <a:lstStyle>
            <a:lvl1pPr>
              <a:defRPr smtClean="0"/>
            </a:lvl1pPr>
          </a:lstStyle>
          <a:p>
            <a:pPr>
              <a:defRPr/>
            </a:pPr>
            <a:fld id="{D34773C4-BECF-42A0-9058-42FAFC87DDC2}" type="slidenum">
              <a:rPr lang="en-US" altLang="en-US"/>
              <a:pPr>
                <a:defRPr/>
              </a:pPr>
              <a:t>‹#›</a:t>
            </a:fld>
            <a:endParaRPr lang="en-US" altLang="en-US"/>
          </a:p>
        </p:txBody>
      </p:sp>
    </p:spTree>
    <p:extLst>
      <p:ext uri="{BB962C8B-B14F-4D97-AF65-F5344CB8AC3E}">
        <p14:creationId xmlns:p14="http://schemas.microsoft.com/office/powerpoint/2010/main" val="571051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5D6E14-40DF-4AB5-98F2-BCE73C125F79}"/>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A3876B55-BCF8-437C-91F3-C92E03EFD23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26F739B9-D0D4-4C18-B6B4-C3F8ACFE232E}"/>
              </a:ext>
            </a:extLst>
          </p:cNvPr>
          <p:cNvSpPr>
            <a:spLocks noGrp="1"/>
          </p:cNvSpPr>
          <p:nvPr>
            <p:ph type="sldNum" sz="quarter" idx="12"/>
          </p:nvPr>
        </p:nvSpPr>
        <p:spPr/>
        <p:txBody>
          <a:bodyPr/>
          <a:lstStyle>
            <a:lvl1pPr>
              <a:defRPr smtClean="0"/>
            </a:lvl1pPr>
          </a:lstStyle>
          <a:p>
            <a:pPr>
              <a:defRPr/>
            </a:pPr>
            <a:fld id="{8D4E3979-43F9-4BA5-B323-A4053C293259}" type="slidenum">
              <a:rPr lang="en-US" altLang="en-US"/>
              <a:pPr>
                <a:defRPr/>
              </a:pPr>
              <a:t>‹#›</a:t>
            </a:fld>
            <a:endParaRPr lang="en-US" altLang="en-US"/>
          </a:p>
        </p:txBody>
      </p:sp>
    </p:spTree>
    <p:extLst>
      <p:ext uri="{BB962C8B-B14F-4D97-AF65-F5344CB8AC3E}">
        <p14:creationId xmlns:p14="http://schemas.microsoft.com/office/powerpoint/2010/main" val="1751249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EAA76F-9F62-48FE-A7E2-D2164A8DA3D9}"/>
              </a:ext>
            </a:extLst>
          </p:cNvPr>
          <p:cNvSpPr>
            <a:spLocks noGrp="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3C6D7FA7-F703-4818-9097-07599A1AC36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0F7867F3-45A2-44DC-B351-BA5BA12B02D3}"/>
              </a:ext>
            </a:extLst>
          </p:cNvPr>
          <p:cNvSpPr>
            <a:spLocks noGrp="1"/>
          </p:cNvSpPr>
          <p:nvPr>
            <p:ph type="sldNum" sz="quarter" idx="12"/>
          </p:nvPr>
        </p:nvSpPr>
        <p:spPr/>
        <p:txBody>
          <a:bodyPr/>
          <a:lstStyle>
            <a:lvl1pPr>
              <a:defRPr smtClean="0"/>
            </a:lvl1pPr>
          </a:lstStyle>
          <a:p>
            <a:pPr>
              <a:defRPr/>
            </a:pPr>
            <a:fld id="{EC90A80B-2690-414B-981F-52576D600505}" type="slidenum">
              <a:rPr lang="en-US" altLang="en-US"/>
              <a:pPr>
                <a:defRPr/>
              </a:pPr>
              <a:t>‹#›</a:t>
            </a:fld>
            <a:endParaRPr lang="en-US" altLang="en-US"/>
          </a:p>
        </p:txBody>
      </p:sp>
    </p:spTree>
    <p:extLst>
      <p:ext uri="{BB962C8B-B14F-4D97-AF65-F5344CB8AC3E}">
        <p14:creationId xmlns:p14="http://schemas.microsoft.com/office/powerpoint/2010/main" val="302234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BEC165-CBA1-4D0C-91F7-EC5913142ECB}"/>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67BB1772-5E6C-451A-9110-128E44FCD3A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984982EE-DDFE-4029-BA08-30B030DD0B89}"/>
              </a:ext>
            </a:extLst>
          </p:cNvPr>
          <p:cNvSpPr>
            <a:spLocks noGrp="1"/>
          </p:cNvSpPr>
          <p:nvPr>
            <p:ph type="sldNum" sz="quarter" idx="12"/>
          </p:nvPr>
        </p:nvSpPr>
        <p:spPr/>
        <p:txBody>
          <a:bodyPr/>
          <a:lstStyle>
            <a:lvl1pPr>
              <a:defRPr smtClean="0"/>
            </a:lvl1pPr>
          </a:lstStyle>
          <a:p>
            <a:pPr>
              <a:defRPr/>
            </a:pPr>
            <a:fld id="{965DE34D-C112-4D8A-8D0E-D3C50AC5E73A}" type="slidenum">
              <a:rPr lang="en-US" altLang="en-US"/>
              <a:pPr>
                <a:defRPr/>
              </a:pPr>
              <a:t>‹#›</a:t>
            </a:fld>
            <a:endParaRPr lang="en-US" altLang="en-US"/>
          </a:p>
        </p:txBody>
      </p:sp>
    </p:spTree>
    <p:extLst>
      <p:ext uri="{BB962C8B-B14F-4D97-AF65-F5344CB8AC3E}">
        <p14:creationId xmlns:p14="http://schemas.microsoft.com/office/powerpoint/2010/main" val="22295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A83FAC-C66D-422B-B576-3E3193C1D0E6}"/>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E9DD449E-5D38-4D10-A9B4-776000B1E30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BD663291-6859-47CD-A369-A839FB1C99D3}"/>
              </a:ext>
            </a:extLst>
          </p:cNvPr>
          <p:cNvSpPr>
            <a:spLocks noGrp="1"/>
          </p:cNvSpPr>
          <p:nvPr>
            <p:ph type="sldNum" sz="quarter" idx="12"/>
          </p:nvPr>
        </p:nvSpPr>
        <p:spPr/>
        <p:txBody>
          <a:bodyPr/>
          <a:lstStyle>
            <a:lvl1pPr>
              <a:defRPr smtClean="0"/>
            </a:lvl1pPr>
          </a:lstStyle>
          <a:p>
            <a:pPr>
              <a:defRPr/>
            </a:pPr>
            <a:fld id="{27A5A7B2-7648-465A-B4FC-2B665191DD02}" type="slidenum">
              <a:rPr lang="en-US" altLang="en-US"/>
              <a:pPr>
                <a:defRPr/>
              </a:pPr>
              <a:t>‹#›</a:t>
            </a:fld>
            <a:endParaRPr lang="en-US" altLang="en-US"/>
          </a:p>
        </p:txBody>
      </p:sp>
    </p:spTree>
    <p:extLst>
      <p:ext uri="{BB962C8B-B14F-4D97-AF65-F5344CB8AC3E}">
        <p14:creationId xmlns:p14="http://schemas.microsoft.com/office/powerpoint/2010/main" val="3966989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04566D40-8966-4AA6-B2AE-75CCBDA8788A}"/>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18FBE81A-84C9-4839-97C1-2C61189573B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5095C5E2-35D1-4B40-B754-4A46EFBD1053}"/>
              </a:ext>
            </a:extLst>
          </p:cNvPr>
          <p:cNvSpPr>
            <a:spLocks noGrp="1"/>
          </p:cNvSpPr>
          <p:nvPr>
            <p:ph type="sldNum" sz="quarter" idx="12"/>
          </p:nvPr>
        </p:nvSpPr>
        <p:spPr/>
        <p:txBody>
          <a:bodyPr/>
          <a:lstStyle>
            <a:lvl1pPr>
              <a:defRPr smtClean="0"/>
            </a:lvl1pPr>
          </a:lstStyle>
          <a:p>
            <a:pPr>
              <a:defRPr/>
            </a:pPr>
            <a:fld id="{0586A57B-3812-4D30-824D-3C932B37EE96}" type="slidenum">
              <a:rPr lang="en-US" altLang="en-US"/>
              <a:pPr>
                <a:defRPr/>
              </a:pPr>
              <a:t>‹#›</a:t>
            </a:fld>
            <a:endParaRPr lang="en-US" altLang="en-US"/>
          </a:p>
        </p:txBody>
      </p:sp>
    </p:spTree>
    <p:extLst>
      <p:ext uri="{BB962C8B-B14F-4D97-AF65-F5344CB8AC3E}">
        <p14:creationId xmlns:p14="http://schemas.microsoft.com/office/powerpoint/2010/main" val="1706359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5CDD33F1-25CA-45CA-81B6-FB5403F321E0}"/>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09661BCE-29AC-4018-8F4F-76027773568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BD0885B8-7248-4B3B-A8D2-4687FCBFC456}"/>
              </a:ext>
            </a:extLst>
          </p:cNvPr>
          <p:cNvSpPr>
            <a:spLocks noGrp="1"/>
          </p:cNvSpPr>
          <p:nvPr>
            <p:ph type="sldNum" sz="quarter" idx="12"/>
          </p:nvPr>
        </p:nvSpPr>
        <p:spPr/>
        <p:txBody>
          <a:bodyPr/>
          <a:lstStyle>
            <a:lvl1pPr>
              <a:defRPr smtClean="0"/>
            </a:lvl1pPr>
          </a:lstStyle>
          <a:p>
            <a:pPr>
              <a:defRPr/>
            </a:pPr>
            <a:fld id="{16EFECD3-8437-4EBB-A929-0B8CF8E6608B}" type="slidenum">
              <a:rPr lang="en-US" altLang="en-US"/>
              <a:pPr>
                <a:defRPr/>
              </a:pPr>
              <a:t>‹#›</a:t>
            </a:fld>
            <a:endParaRPr lang="en-US" altLang="en-US"/>
          </a:p>
        </p:txBody>
      </p:sp>
    </p:spTree>
    <p:extLst>
      <p:ext uri="{BB962C8B-B14F-4D97-AF65-F5344CB8AC3E}">
        <p14:creationId xmlns:p14="http://schemas.microsoft.com/office/powerpoint/2010/main" val="2449355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FB8E4B69-A549-47EC-B452-55D8824CC88C}"/>
              </a:ext>
            </a:extLst>
          </p:cNvPr>
          <p:cNvGrpSpPr>
            <a:grpSpLocks/>
          </p:cNvGrpSpPr>
          <p:nvPr/>
        </p:nvGrpSpPr>
        <p:grpSpPr bwMode="auto">
          <a:xfrm>
            <a:off x="0" y="0"/>
            <a:ext cx="1085850" cy="6854825"/>
            <a:chOff x="0" y="0"/>
            <a:chExt cx="684" cy="4318"/>
          </a:xfrm>
        </p:grpSpPr>
        <p:sp>
          <p:nvSpPr>
            <p:cNvPr id="20483" name="Rectangle 3">
              <a:extLst>
                <a:ext uri="{FF2B5EF4-FFF2-40B4-BE49-F238E27FC236}">
                  <a16:creationId xmlns:a16="http://schemas.microsoft.com/office/drawing/2014/main" id="{9DD1B25B-CD76-4E49-8F8A-D9832AEC54F0}"/>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endParaRPr>
            </a:p>
          </p:txBody>
        </p:sp>
        <p:grpSp>
          <p:nvGrpSpPr>
            <p:cNvPr id="1033" name="Group 4">
              <a:extLst>
                <a:ext uri="{FF2B5EF4-FFF2-40B4-BE49-F238E27FC236}">
                  <a16:creationId xmlns:a16="http://schemas.microsoft.com/office/drawing/2014/main" id="{0F99C07C-E0DB-4BD3-8191-740FFC0DDFDB}"/>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ADBA6295-6EB1-440A-A588-6953BE511408}"/>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35" name="Rectangle 6">
                <a:extLst>
                  <a:ext uri="{FF2B5EF4-FFF2-40B4-BE49-F238E27FC236}">
                    <a16:creationId xmlns:a16="http://schemas.microsoft.com/office/drawing/2014/main" id="{95226D1F-B39F-4627-85DA-0DF7078E3CB7}"/>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36" name="Rectangle 7">
                <a:extLst>
                  <a:ext uri="{FF2B5EF4-FFF2-40B4-BE49-F238E27FC236}">
                    <a16:creationId xmlns:a16="http://schemas.microsoft.com/office/drawing/2014/main" id="{09065A90-AF9F-4F89-869F-569768AD460E}"/>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37" name="Rectangle 8">
                <a:extLst>
                  <a:ext uri="{FF2B5EF4-FFF2-40B4-BE49-F238E27FC236}">
                    <a16:creationId xmlns:a16="http://schemas.microsoft.com/office/drawing/2014/main" id="{FCD281E1-AC6C-48E9-BB60-0CE4310F87C1}"/>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38" name="Rectangle 9">
                <a:extLst>
                  <a:ext uri="{FF2B5EF4-FFF2-40B4-BE49-F238E27FC236}">
                    <a16:creationId xmlns:a16="http://schemas.microsoft.com/office/drawing/2014/main" id="{A45EF7AE-0E97-49F2-B4FF-2CFFD6F756C7}"/>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39" name="Rectangle 10">
                <a:extLst>
                  <a:ext uri="{FF2B5EF4-FFF2-40B4-BE49-F238E27FC236}">
                    <a16:creationId xmlns:a16="http://schemas.microsoft.com/office/drawing/2014/main" id="{BEF7C518-B4E0-410A-BA01-2727B5FFB3D9}"/>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40" name="Rectangle 11">
                <a:extLst>
                  <a:ext uri="{FF2B5EF4-FFF2-40B4-BE49-F238E27FC236}">
                    <a16:creationId xmlns:a16="http://schemas.microsoft.com/office/drawing/2014/main" id="{D52379BF-E1EC-4D56-BE51-7CE28CF718F7}"/>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41" name="Rectangle 12">
                <a:extLst>
                  <a:ext uri="{FF2B5EF4-FFF2-40B4-BE49-F238E27FC236}">
                    <a16:creationId xmlns:a16="http://schemas.microsoft.com/office/drawing/2014/main" id="{7AF65E2E-EB62-4322-BA32-D97EF1A7E32F}"/>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42" name="Rectangle 13">
                <a:extLst>
                  <a:ext uri="{FF2B5EF4-FFF2-40B4-BE49-F238E27FC236}">
                    <a16:creationId xmlns:a16="http://schemas.microsoft.com/office/drawing/2014/main" id="{0161FC54-CE09-4995-8368-3E465751DC75}"/>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43" name="Rectangle 14">
                <a:extLst>
                  <a:ext uri="{FF2B5EF4-FFF2-40B4-BE49-F238E27FC236}">
                    <a16:creationId xmlns:a16="http://schemas.microsoft.com/office/drawing/2014/main" id="{D604FC7A-5EAF-4030-AA08-D0D65B630825}"/>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44" name="Rectangle 15">
                <a:extLst>
                  <a:ext uri="{FF2B5EF4-FFF2-40B4-BE49-F238E27FC236}">
                    <a16:creationId xmlns:a16="http://schemas.microsoft.com/office/drawing/2014/main" id="{C3A45EE8-D8AD-49E7-A051-6DEF6E7060E7}"/>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45" name="Rectangle 16">
                <a:extLst>
                  <a:ext uri="{FF2B5EF4-FFF2-40B4-BE49-F238E27FC236}">
                    <a16:creationId xmlns:a16="http://schemas.microsoft.com/office/drawing/2014/main" id="{953DD4AD-9A9B-436E-9507-515AEC75D6A8}"/>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46" name="Rectangle 17">
                <a:extLst>
                  <a:ext uri="{FF2B5EF4-FFF2-40B4-BE49-F238E27FC236}">
                    <a16:creationId xmlns:a16="http://schemas.microsoft.com/office/drawing/2014/main" id="{9CC2DF2D-35CC-4011-88E5-7D5BB3D16EC5}"/>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47" name="Rectangle 18">
                <a:extLst>
                  <a:ext uri="{FF2B5EF4-FFF2-40B4-BE49-F238E27FC236}">
                    <a16:creationId xmlns:a16="http://schemas.microsoft.com/office/drawing/2014/main" id="{92778B18-579F-41F0-8D90-E17E8675D75C}"/>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48" name="Rectangle 19">
                <a:extLst>
                  <a:ext uri="{FF2B5EF4-FFF2-40B4-BE49-F238E27FC236}">
                    <a16:creationId xmlns:a16="http://schemas.microsoft.com/office/drawing/2014/main" id="{82BA3BEC-8F4B-4153-8466-10075405EBD7}"/>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49" name="Rectangle 20">
                <a:extLst>
                  <a:ext uri="{FF2B5EF4-FFF2-40B4-BE49-F238E27FC236}">
                    <a16:creationId xmlns:a16="http://schemas.microsoft.com/office/drawing/2014/main" id="{2BADC6D0-172A-4E16-A28B-B4AD5CB4E24D}"/>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50" name="Rectangle 21">
                <a:extLst>
                  <a:ext uri="{FF2B5EF4-FFF2-40B4-BE49-F238E27FC236}">
                    <a16:creationId xmlns:a16="http://schemas.microsoft.com/office/drawing/2014/main" id="{D75916A7-4A1C-461F-B436-2F965A55B22F}"/>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51" name="Rectangle 22">
                <a:extLst>
                  <a:ext uri="{FF2B5EF4-FFF2-40B4-BE49-F238E27FC236}">
                    <a16:creationId xmlns:a16="http://schemas.microsoft.com/office/drawing/2014/main" id="{73F6FAA4-D30C-43FA-9D39-A3DB8F978317}"/>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52" name="Rectangle 23">
                <a:extLst>
                  <a:ext uri="{FF2B5EF4-FFF2-40B4-BE49-F238E27FC236}">
                    <a16:creationId xmlns:a16="http://schemas.microsoft.com/office/drawing/2014/main" id="{DD365943-9BAF-4486-9683-6AB2913BCB9D}"/>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53" name="Rectangle 24">
                <a:extLst>
                  <a:ext uri="{FF2B5EF4-FFF2-40B4-BE49-F238E27FC236}">
                    <a16:creationId xmlns:a16="http://schemas.microsoft.com/office/drawing/2014/main" id="{E0C0C8C9-FF75-4D01-9E19-EDDF5D8DF6A7}"/>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54" name="Rectangle 25">
                <a:extLst>
                  <a:ext uri="{FF2B5EF4-FFF2-40B4-BE49-F238E27FC236}">
                    <a16:creationId xmlns:a16="http://schemas.microsoft.com/office/drawing/2014/main" id="{64D51D1D-CB68-4B1E-8BDD-AE0A87B6E647}"/>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55" name="Rectangle 26">
                <a:extLst>
                  <a:ext uri="{FF2B5EF4-FFF2-40B4-BE49-F238E27FC236}">
                    <a16:creationId xmlns:a16="http://schemas.microsoft.com/office/drawing/2014/main" id="{45CBA588-0DDC-44AD-86D1-02F8AD37DA95}"/>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56" name="Rectangle 27">
                <a:extLst>
                  <a:ext uri="{FF2B5EF4-FFF2-40B4-BE49-F238E27FC236}">
                    <a16:creationId xmlns:a16="http://schemas.microsoft.com/office/drawing/2014/main" id="{DB62BC13-4DF9-44F3-A28E-F2E920C36BC6}"/>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57" name="Rectangle 28">
                <a:extLst>
                  <a:ext uri="{FF2B5EF4-FFF2-40B4-BE49-F238E27FC236}">
                    <a16:creationId xmlns:a16="http://schemas.microsoft.com/office/drawing/2014/main" id="{FD811B42-9F22-44F8-88BB-C08482094C74}"/>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58" name="Rectangle 29">
                <a:extLst>
                  <a:ext uri="{FF2B5EF4-FFF2-40B4-BE49-F238E27FC236}">
                    <a16:creationId xmlns:a16="http://schemas.microsoft.com/office/drawing/2014/main" id="{C8CA4A89-FB5D-4293-8A19-CC0816991E9B}"/>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59" name="Rectangle 30">
                <a:extLst>
                  <a:ext uri="{FF2B5EF4-FFF2-40B4-BE49-F238E27FC236}">
                    <a16:creationId xmlns:a16="http://schemas.microsoft.com/office/drawing/2014/main" id="{FA9D0305-B7BB-4EE2-B6CF-781866009589}"/>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60" name="Rectangle 31">
                <a:extLst>
                  <a:ext uri="{FF2B5EF4-FFF2-40B4-BE49-F238E27FC236}">
                    <a16:creationId xmlns:a16="http://schemas.microsoft.com/office/drawing/2014/main" id="{5D1D9F1A-6E7F-42AA-A12B-BD42EA5558A6}"/>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61" name="Rectangle 32">
                <a:extLst>
                  <a:ext uri="{FF2B5EF4-FFF2-40B4-BE49-F238E27FC236}">
                    <a16:creationId xmlns:a16="http://schemas.microsoft.com/office/drawing/2014/main" id="{3D9A0DA1-FE6B-4D29-B57D-062B4323356E}"/>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62" name="Rectangle 33">
                <a:extLst>
                  <a:ext uri="{FF2B5EF4-FFF2-40B4-BE49-F238E27FC236}">
                    <a16:creationId xmlns:a16="http://schemas.microsoft.com/office/drawing/2014/main" id="{C4F71173-DF24-4E4B-AF71-E294F5C3856C}"/>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grpSp>
      </p:grpSp>
      <p:sp>
        <p:nvSpPr>
          <p:cNvPr id="1027" name="Rectangle 34">
            <a:extLst>
              <a:ext uri="{FF2B5EF4-FFF2-40B4-BE49-F238E27FC236}">
                <a16:creationId xmlns:a16="http://schemas.microsoft.com/office/drawing/2014/main" id="{4BACD184-C1FB-48D8-A1EB-CC9A33826619}"/>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20515" name="Rectangle 35">
            <a:extLst>
              <a:ext uri="{FF2B5EF4-FFF2-40B4-BE49-F238E27FC236}">
                <a16:creationId xmlns:a16="http://schemas.microsoft.com/office/drawing/2014/main" id="{6530D3C9-E2F1-42AF-AC76-53B65828CA4A}"/>
              </a:ext>
            </a:extLst>
          </p:cNvPr>
          <p:cNvSpPr>
            <a:spLocks noGrp="1" noChangeArrowheads="1"/>
          </p:cNvSpPr>
          <p:nvPr>
            <p:ph type="body" idx="1"/>
          </p:nvPr>
        </p:nvSpPr>
        <p:spPr bwMode="auto">
          <a:xfrm>
            <a:off x="11430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516" name="Rectangle 36">
            <a:extLst>
              <a:ext uri="{FF2B5EF4-FFF2-40B4-BE49-F238E27FC236}">
                <a16:creationId xmlns:a16="http://schemas.microsoft.com/office/drawing/2014/main" id="{BE273A69-E521-402D-B0AE-D77805CCBFCD}"/>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dirty="0">
                <a:latin typeface="Calibri" panose="020F0502020204030204" pitchFamily="34" charset="0"/>
              </a:defRPr>
            </a:lvl1pPr>
          </a:lstStyle>
          <a:p>
            <a:pPr>
              <a:defRPr/>
            </a:pPr>
            <a:endParaRPr lang="en-US"/>
          </a:p>
        </p:txBody>
      </p:sp>
      <p:sp>
        <p:nvSpPr>
          <p:cNvPr id="20517" name="Rectangle 37">
            <a:extLst>
              <a:ext uri="{FF2B5EF4-FFF2-40B4-BE49-F238E27FC236}">
                <a16:creationId xmlns:a16="http://schemas.microsoft.com/office/drawing/2014/main" id="{BBB4954E-FA39-488A-AB2E-39C8A627E728}"/>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dirty="0">
                <a:latin typeface="Calibri" panose="020F0502020204030204" pitchFamily="34" charset="0"/>
              </a:defRPr>
            </a:lvl1pPr>
          </a:lstStyle>
          <a:p>
            <a:pPr>
              <a:defRPr/>
            </a:pPr>
            <a:endParaRPr lang="en-US"/>
          </a:p>
        </p:txBody>
      </p:sp>
      <p:sp>
        <p:nvSpPr>
          <p:cNvPr id="20518" name="Rectangle 38">
            <a:extLst>
              <a:ext uri="{FF2B5EF4-FFF2-40B4-BE49-F238E27FC236}">
                <a16:creationId xmlns:a16="http://schemas.microsoft.com/office/drawing/2014/main" id="{9D88A418-6202-43AA-95D2-3E14E638FB65}"/>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smtClean="0">
                <a:latin typeface="Calibri" panose="020F0502020204030204" pitchFamily="34" charset="0"/>
              </a:defRPr>
            </a:lvl1pPr>
          </a:lstStyle>
          <a:p>
            <a:pPr>
              <a:defRPr/>
            </a:pPr>
            <a:fld id="{CA18FE38-2B16-4B1B-A5C0-9B422ACE10C8}" type="slidenum">
              <a:rPr lang="en-US" altLang="en-US"/>
              <a:pPr>
                <a:defRPr/>
              </a:pPr>
              <a:t>‹#›</a:t>
            </a:fld>
            <a:endParaRPr lang="en-US" altLang="en-US" dirty="0"/>
          </a:p>
        </p:txBody>
      </p:sp>
    </p:spTree>
  </p:cSld>
  <p:clrMap bg1="dk2" tx1="lt1" bg2="dk1"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7" r:id="rId14"/>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eaLnBrk="0" fontAlgn="base" hangingPunct="0">
        <a:spcBef>
          <a:spcPct val="0"/>
        </a:spcBef>
        <a:spcAft>
          <a:spcPct val="0"/>
        </a:spcAft>
        <a:defRPr sz="4400">
          <a:solidFill>
            <a:schemeClr val="tx2"/>
          </a:solidFill>
          <a:latin typeface="Times New Roman" charset="0"/>
        </a:defRPr>
      </a:lvl6pPr>
      <a:lvl7pPr marL="914400" algn="l" rtl="0" eaLnBrk="0" fontAlgn="base" hangingPunct="0">
        <a:spcBef>
          <a:spcPct val="0"/>
        </a:spcBef>
        <a:spcAft>
          <a:spcPct val="0"/>
        </a:spcAft>
        <a:defRPr sz="4400">
          <a:solidFill>
            <a:schemeClr val="tx2"/>
          </a:solidFill>
          <a:latin typeface="Times New Roman" charset="0"/>
        </a:defRPr>
      </a:lvl7pPr>
      <a:lvl8pPr marL="1371600" algn="l" rtl="0" eaLnBrk="0" fontAlgn="base" hangingPunct="0">
        <a:spcBef>
          <a:spcPct val="0"/>
        </a:spcBef>
        <a:spcAft>
          <a:spcPct val="0"/>
        </a:spcAft>
        <a:defRPr sz="4400">
          <a:solidFill>
            <a:schemeClr val="tx2"/>
          </a:solidFill>
          <a:latin typeface="Times New Roman" charset="0"/>
        </a:defRPr>
      </a:lvl8pPr>
      <a:lvl9pPr marL="1828800" algn="l"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Char char="•"/>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Char char="•"/>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eaLnBrk="0" fontAlgn="base" hangingPunct="0">
        <a:spcBef>
          <a:spcPct val="20000"/>
        </a:spcBef>
        <a:spcAft>
          <a:spcPct val="0"/>
        </a:spcAft>
        <a:buClr>
          <a:schemeClr val="tx1"/>
        </a:buClr>
        <a:buChar char="•"/>
        <a:defRPr sz="32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32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32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050" name="Rectangle 34">
            <a:extLst>
              <a:ext uri="{FF2B5EF4-FFF2-40B4-BE49-F238E27FC236}">
                <a16:creationId xmlns:a16="http://schemas.microsoft.com/office/drawing/2014/main" id="{C9BF49C0-D25D-4FF4-9DD7-A818FBFF86FD}"/>
              </a:ext>
            </a:extLst>
          </p:cNvPr>
          <p:cNvSpPr>
            <a:spLocks noGrp="1" noChangeArrowheads="1"/>
          </p:cNvSpPr>
          <p:nvPr>
            <p:ph type="title"/>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2323" name="Rectangle 35">
            <a:extLst>
              <a:ext uri="{FF2B5EF4-FFF2-40B4-BE49-F238E27FC236}">
                <a16:creationId xmlns:a16="http://schemas.microsoft.com/office/drawing/2014/main" id="{37AFA021-3EC0-43D6-83CF-DA3E3ADC8FC2}"/>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a:p>
        </p:txBody>
      </p:sp>
      <p:sp>
        <p:nvSpPr>
          <p:cNvPr id="12324" name="Rectangle 36">
            <a:extLst>
              <a:ext uri="{FF2B5EF4-FFF2-40B4-BE49-F238E27FC236}">
                <a16:creationId xmlns:a16="http://schemas.microsoft.com/office/drawing/2014/main" id="{183536FE-EB1C-4CC7-B57D-4055CD106710}"/>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a:p>
        </p:txBody>
      </p:sp>
      <p:sp>
        <p:nvSpPr>
          <p:cNvPr id="12325" name="Rectangle 37">
            <a:extLst>
              <a:ext uri="{FF2B5EF4-FFF2-40B4-BE49-F238E27FC236}">
                <a16:creationId xmlns:a16="http://schemas.microsoft.com/office/drawing/2014/main" id="{E60693DF-639E-49AE-92EA-04744CD7E2BE}"/>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latin typeface="Calibri" panose="020F0502020204030204" pitchFamily="34" charset="0"/>
              </a:defRPr>
            </a:lvl1pPr>
          </a:lstStyle>
          <a:p>
            <a:pPr>
              <a:defRPr/>
            </a:pPr>
            <a:fld id="{0B604801-2CEB-4FC6-A435-A2A5905ED662}" type="slidenum">
              <a:rPr lang="en-US" altLang="en-US"/>
              <a:pPr>
                <a:defRPr/>
              </a:pPr>
              <a:t>‹#›</a:t>
            </a:fld>
            <a:endParaRPr lang="en-US" altLang="en-US" dirty="0"/>
          </a:p>
        </p:txBody>
      </p:sp>
      <p:sp>
        <p:nvSpPr>
          <p:cNvPr id="12326" name="Rectangle 38">
            <a:extLst>
              <a:ext uri="{FF2B5EF4-FFF2-40B4-BE49-F238E27FC236}">
                <a16:creationId xmlns:a16="http://schemas.microsoft.com/office/drawing/2014/main" id="{C66F727D-766A-46C2-BBFA-4E55019C63A3}"/>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795" r:id="rId1"/>
    <p:sldLayoutId id="2147483796"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customXml" Target="../ink/ink2.xml"/><Relationship Id="rId10" Type="http://schemas.openxmlformats.org/officeDocument/2006/relationships/image" Target="../media/image17.jpeg"/><Relationship Id="rId4" Type="http://schemas.openxmlformats.org/officeDocument/2006/relationships/image" Target="../media/image220.png"/><Relationship Id="rId9"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customXml" Target="../ink/ink4.xml"/><Relationship Id="rId7" Type="http://schemas.openxmlformats.org/officeDocument/2006/relationships/customXml" Target="../ink/ink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customXml" Target="../ink/ink5.xml"/><Relationship Id="rId10" Type="http://schemas.openxmlformats.org/officeDocument/2006/relationships/image" Target="../media/image29.jpeg"/><Relationship Id="rId4" Type="http://schemas.openxmlformats.org/officeDocument/2006/relationships/image" Target="../media/image33.emf"/><Relationship Id="rId9" Type="http://schemas.openxmlformats.org/officeDocument/2006/relationships/image" Target="../media/image28.jpe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customXml" Target="../ink/ink7.xml"/><Relationship Id="rId7" Type="http://schemas.openxmlformats.org/officeDocument/2006/relationships/customXml" Target="../ink/ink9.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customXml" Target="../ink/ink8.xml"/><Relationship Id="rId10" Type="http://schemas.openxmlformats.org/officeDocument/2006/relationships/image" Target="../media/image29.jpeg"/><Relationship Id="rId4" Type="http://schemas.openxmlformats.org/officeDocument/2006/relationships/image" Target="../media/image33.emf"/><Relationship Id="rId9" Type="http://schemas.openxmlformats.org/officeDocument/2006/relationships/image" Target="../media/image28.jpeg"/></Relationships>
</file>

<file path=ppt/slides/_rels/slide41.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customXml" Target="../ink/ink10.xml"/><Relationship Id="rId7" Type="http://schemas.openxmlformats.org/officeDocument/2006/relationships/customXml" Target="../ink/ink1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customXml" Target="../ink/ink11.xml"/><Relationship Id="rId10" Type="http://schemas.openxmlformats.org/officeDocument/2006/relationships/image" Target="../media/image29.jpeg"/><Relationship Id="rId4" Type="http://schemas.openxmlformats.org/officeDocument/2006/relationships/image" Target="../media/image33.emf"/><Relationship Id="rId9" Type="http://schemas.openxmlformats.org/officeDocument/2006/relationships/image" Target="../media/image28.jpeg"/></Relationships>
</file>

<file path=ppt/slides/_rels/slide42.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customXml" Target="../ink/ink13.xml"/><Relationship Id="rId7" Type="http://schemas.openxmlformats.org/officeDocument/2006/relationships/customXml" Target="../ink/ink1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customXml" Target="../ink/ink14.xml"/><Relationship Id="rId10" Type="http://schemas.openxmlformats.org/officeDocument/2006/relationships/image" Target="../media/image29.jpeg"/><Relationship Id="rId4" Type="http://schemas.openxmlformats.org/officeDocument/2006/relationships/image" Target="../media/image33.emf"/><Relationship Id="rId9" Type="http://schemas.openxmlformats.org/officeDocument/2006/relationships/image" Target="../media/image28.jpeg"/></Relationships>
</file>

<file path=ppt/slides/_rels/slide43.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customXml" Target="../ink/ink16.xml"/><Relationship Id="rId7" Type="http://schemas.openxmlformats.org/officeDocument/2006/relationships/customXml" Target="../ink/ink1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customXml" Target="../ink/ink17.xml"/><Relationship Id="rId10" Type="http://schemas.openxmlformats.org/officeDocument/2006/relationships/image" Target="../media/image29.jpeg"/><Relationship Id="rId4" Type="http://schemas.openxmlformats.org/officeDocument/2006/relationships/image" Target="../media/image33.emf"/><Relationship Id="rId9" Type="http://schemas.openxmlformats.org/officeDocument/2006/relationships/image" Target="../media/image28.jpeg"/></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customXml" Target="../ink/ink19.xml"/><Relationship Id="rId7" Type="http://schemas.openxmlformats.org/officeDocument/2006/relationships/customXml" Target="../ink/ink2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customXml" Target="../ink/ink20.xml"/><Relationship Id="rId10" Type="http://schemas.openxmlformats.org/officeDocument/2006/relationships/image" Target="../media/image31.jpeg"/><Relationship Id="rId4" Type="http://schemas.openxmlformats.org/officeDocument/2006/relationships/image" Target="../media/image33.emf"/><Relationship Id="rId9" Type="http://schemas.openxmlformats.org/officeDocument/2006/relationships/image" Target="../media/image30.jpeg"/></Relationships>
</file>

<file path=ppt/slides/_rels/slide46.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customXml" Target="../ink/ink22.xml"/><Relationship Id="rId7" Type="http://schemas.openxmlformats.org/officeDocument/2006/relationships/customXml" Target="../ink/ink2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customXml" Target="../ink/ink23.xml"/><Relationship Id="rId10" Type="http://schemas.openxmlformats.org/officeDocument/2006/relationships/image" Target="../media/image31.jpeg"/><Relationship Id="rId4" Type="http://schemas.openxmlformats.org/officeDocument/2006/relationships/image" Target="../media/image33.emf"/><Relationship Id="rId9" Type="http://schemas.openxmlformats.org/officeDocument/2006/relationships/image" Target="../media/image30.jpeg"/></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customXml" Target="../ink/ink25.xml"/><Relationship Id="rId7" Type="http://schemas.openxmlformats.org/officeDocument/2006/relationships/customXml" Target="../ink/ink2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customXml" Target="../ink/ink26.xml"/><Relationship Id="rId10" Type="http://schemas.openxmlformats.org/officeDocument/2006/relationships/image" Target="../media/image29.jpeg"/><Relationship Id="rId4" Type="http://schemas.openxmlformats.org/officeDocument/2006/relationships/image" Target="../media/image33.emf"/><Relationship Id="rId9" Type="http://schemas.openxmlformats.org/officeDocument/2006/relationships/image" Target="../media/image28.jpeg"/></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customXml" Target="../ink/ink28.xml"/><Relationship Id="rId7" Type="http://schemas.openxmlformats.org/officeDocument/2006/relationships/customXml" Target="../ink/ink3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customXml" Target="../ink/ink29.xml"/><Relationship Id="rId10" Type="http://schemas.openxmlformats.org/officeDocument/2006/relationships/image" Target="../media/image29.jpeg"/><Relationship Id="rId4" Type="http://schemas.openxmlformats.org/officeDocument/2006/relationships/image" Target="../media/image33.emf"/><Relationship Id="rId9" Type="http://schemas.openxmlformats.org/officeDocument/2006/relationships/image" Target="../media/image28.jpeg"/></Relationships>
</file>

<file path=ppt/slides/_rels/slide56.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customXml" Target="../ink/ink31.xml"/><Relationship Id="rId7" Type="http://schemas.openxmlformats.org/officeDocument/2006/relationships/customXml" Target="../ink/ink3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customXml" Target="../ink/ink32.xml"/><Relationship Id="rId10" Type="http://schemas.openxmlformats.org/officeDocument/2006/relationships/image" Target="../media/image29.jpeg"/><Relationship Id="rId4" Type="http://schemas.openxmlformats.org/officeDocument/2006/relationships/image" Target="../media/image33.emf"/><Relationship Id="rId9" Type="http://schemas.openxmlformats.org/officeDocument/2006/relationships/image" Target="../media/image28.jpeg"/></Relationships>
</file>

<file path=ppt/slides/_rels/slide5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customXml" Target="../ink/ink34.xml"/><Relationship Id="rId7" Type="http://schemas.openxmlformats.org/officeDocument/2006/relationships/customXml" Target="../ink/ink3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customXml" Target="../ink/ink35.xml"/><Relationship Id="rId10" Type="http://schemas.openxmlformats.org/officeDocument/2006/relationships/image" Target="../media/image36.jpeg"/><Relationship Id="rId4" Type="http://schemas.openxmlformats.org/officeDocument/2006/relationships/image" Target="../media/image33.emf"/><Relationship Id="rId9" Type="http://schemas.openxmlformats.org/officeDocument/2006/relationships/image" Target="../media/image35.jpeg"/></Relationships>
</file>

<file path=ppt/slides/_rels/slide7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3">
            <a:extLst>
              <a:ext uri="{FF2B5EF4-FFF2-40B4-BE49-F238E27FC236}">
                <a16:creationId xmlns:a16="http://schemas.microsoft.com/office/drawing/2014/main" id="{A7205179-77A6-4672-A397-1CFF0A0E42D0}"/>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19200" y="5581650"/>
            <a:ext cx="787400" cy="109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Subtitle 2">
            <a:extLst>
              <a:ext uri="{FF2B5EF4-FFF2-40B4-BE49-F238E27FC236}">
                <a16:creationId xmlns:a16="http://schemas.microsoft.com/office/drawing/2014/main" id="{E07204B0-3B78-40DF-8EF5-BCF72DF11826}"/>
              </a:ext>
            </a:extLst>
          </p:cNvPr>
          <p:cNvSpPr txBox="1">
            <a:spLocks/>
          </p:cNvSpPr>
          <p:nvPr/>
        </p:nvSpPr>
        <p:spPr bwMode="auto">
          <a:xfrm>
            <a:off x="1914525" y="5486400"/>
            <a:ext cx="5314950"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kern="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 Andy Woods</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President – Chafer Theological Seminary</a:t>
            </a:r>
            <a:endParaRPr lang="en-US" altLang="en-US" sz="2000" kern="0" dirty="0">
              <a:solidFill>
                <a:srgbClr val="3333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0484" name="Picture 1">
            <a:extLst>
              <a:ext uri="{FF2B5EF4-FFF2-40B4-BE49-F238E27FC236}">
                <a16:creationId xmlns:a16="http://schemas.microsoft.com/office/drawing/2014/main" id="{C75D11B5-6377-49B1-9803-825BC713F78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47800" y="457200"/>
            <a:ext cx="6248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DA1D56F4-FF7F-46FA-905D-9F00682B8AAA}"/>
              </a:ext>
            </a:extLst>
          </p:cNvPr>
          <p:cNvSpPr>
            <a:spLocks noGrp="1" noChangeArrowheads="1"/>
          </p:cNvSpPr>
          <p:nvPr>
            <p:ph type="body" sz="half" idx="2"/>
          </p:nvPr>
        </p:nvSpPr>
        <p:spPr>
          <a:xfrm>
            <a:off x="76200" y="1143000"/>
            <a:ext cx="8991600" cy="2819400"/>
          </a:xfrm>
        </p:spPr>
        <p:txBody>
          <a:bodyPr/>
          <a:lstStyle/>
          <a:p>
            <a:pPr marL="460375" indent="-460375"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Men (6:1) versus the sons of God (6:2)</a:t>
            </a:r>
          </a:p>
          <a:p>
            <a:pPr marL="460375" indent="-460375"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Old Testament uses (Gen 6:2, 4; Job 1:6; 2:1; 38:7)</a:t>
            </a:r>
          </a:p>
          <a:p>
            <a:pPr marL="460375" indent="-460375"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Septuagint (LXX)</a:t>
            </a:r>
          </a:p>
        </p:txBody>
      </p:sp>
      <p:pic>
        <p:nvPicPr>
          <p:cNvPr id="27651" name="Picture 7" descr="clip0095">
            <a:extLst>
              <a:ext uri="{FF2B5EF4-FFF2-40B4-BE49-F238E27FC236}">
                <a16:creationId xmlns:a16="http://schemas.microsoft.com/office/drawing/2014/main" id="{2E392771-20AC-46B8-B5E4-7D2E1A8FA4F1}"/>
              </a:ext>
            </a:extLst>
          </p:cNvPr>
          <p:cNvPicPr>
            <a:picLocks noGrp="1" noChangeAspect="1" noChangeArrowheads="1"/>
          </p:cNvPicPr>
          <p:nvPr>
            <p:ph type="clipArt" sz="half" idx="1"/>
          </p:nvPr>
        </p:nvPicPr>
        <p:blipFill>
          <a:blip r:embed="rId2" cstate="screen">
            <a:extLst>
              <a:ext uri="{28A0092B-C50C-407E-A947-70E740481C1C}">
                <a14:useLocalDpi xmlns:a14="http://schemas.microsoft.com/office/drawing/2010/main"/>
              </a:ext>
            </a:extLst>
          </a:blip>
          <a:srcRect/>
          <a:stretch>
            <a:fillRect/>
          </a:stretch>
        </p:blipFill>
        <p:spPr>
          <a:xfrm>
            <a:off x="2667000" y="3810000"/>
            <a:ext cx="3810000" cy="2514600"/>
          </a:xfrm>
        </p:spPr>
      </p:pic>
      <p:sp>
        <p:nvSpPr>
          <p:cNvPr id="5" name="Rectangle 2">
            <a:extLst>
              <a:ext uri="{FF2B5EF4-FFF2-40B4-BE49-F238E27FC236}">
                <a16:creationId xmlns:a16="http://schemas.microsoft.com/office/drawing/2014/main" id="{5B2C4A3E-D800-45D9-8788-88FD651A1EA3}"/>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3 Reasons Supporting Sons of God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3DE9AA18-43DB-407B-9EB8-0F7A1DBD53E0}"/>
              </a:ext>
            </a:extLst>
          </p:cNvPr>
          <p:cNvSpPr>
            <a:spLocks noGrp="1" noChangeArrowheads="1"/>
          </p:cNvSpPr>
          <p:nvPr>
            <p:ph type="body" sz="half" idx="1"/>
          </p:nvPr>
        </p:nvSpPr>
        <p:spPr>
          <a:xfrm>
            <a:off x="152400" y="1600200"/>
            <a:ext cx="5486400" cy="3352800"/>
          </a:xfrm>
        </p:spPr>
        <p:txBody>
          <a:bodyPr/>
          <a:lstStyle/>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Nephilim (Gen 6:4)</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Noah’s perfection (6:9)</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Evil of pre-flood humanity (Gen 6:3, 5-7, 11-13)</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Necessity of the flood</a:t>
            </a:r>
          </a:p>
        </p:txBody>
      </p:sp>
      <p:pic>
        <p:nvPicPr>
          <p:cNvPr id="28675" name="Picture 6" descr="clip0099">
            <a:extLst>
              <a:ext uri="{FF2B5EF4-FFF2-40B4-BE49-F238E27FC236}">
                <a16:creationId xmlns:a16="http://schemas.microsoft.com/office/drawing/2014/main" id="{331ED9B0-1C5E-41EB-9770-2DF9765F2028}"/>
              </a:ext>
            </a:extLst>
          </p:cNvPr>
          <p:cNvPicPr>
            <a:picLocks noGrp="1" noChangeAspect="1" noChangeArrowheads="1"/>
          </p:cNvPicPr>
          <p:nvPr>
            <p:ph type="clipArt" sz="half" idx="2"/>
          </p:nvPr>
        </p:nvPicPr>
        <p:blipFill>
          <a:blip r:embed="rId2" cstate="email">
            <a:extLst>
              <a:ext uri="{28A0092B-C50C-407E-A947-70E740481C1C}">
                <a14:useLocalDpi xmlns:a14="http://schemas.microsoft.com/office/drawing/2010/main"/>
              </a:ext>
            </a:extLst>
          </a:blip>
          <a:srcRect/>
          <a:stretch>
            <a:fillRect/>
          </a:stretch>
        </p:blipFill>
        <p:spPr>
          <a:xfrm>
            <a:off x="5829300" y="1600200"/>
            <a:ext cx="3009900" cy="3200400"/>
          </a:xfr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105F3D03-FF25-484A-868A-BF96CE804C89}"/>
              </a:ext>
            </a:extLst>
          </p:cNvPr>
          <p:cNvSpPr txBox="1">
            <a:spLocks noChangeArrowheads="1"/>
          </p:cNvSpPr>
          <p:nvPr/>
        </p:nvSpPr>
        <p:spPr bwMode="auto">
          <a:xfrm>
            <a:off x="342900" y="228600"/>
            <a:ext cx="8458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4 Additional Arguments From Genesis 6</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C064B7D3-C533-44E5-94F3-33E0D367ED31}"/>
              </a:ext>
            </a:extLst>
          </p:cNvPr>
          <p:cNvSpPr>
            <a:spLocks noGrp="1" noChangeArrowheads="1"/>
          </p:cNvSpPr>
          <p:nvPr>
            <p:ph type="body" idx="1"/>
          </p:nvPr>
        </p:nvSpPr>
        <p:spPr>
          <a:xfrm>
            <a:off x="152400" y="1371600"/>
            <a:ext cx="5187950" cy="4419600"/>
          </a:xfrm>
        </p:spPr>
        <p:txBody>
          <a:bodyPr/>
          <a:lstStyle/>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Defense of the Angel View</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dirty="0">
                <a:effectLst>
                  <a:outerShdw blurRad="38100" dist="38100" dir="2700000" algn="tl">
                    <a:srgbClr val="000000">
                      <a:alpha val="43137"/>
                    </a:srgbClr>
                  </a:outerShdw>
                </a:effectLst>
              </a:rPr>
              <a:t>Old Testament</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b="1" u="sng" dirty="0">
                <a:solidFill>
                  <a:srgbClr val="FFFFCC"/>
                </a:solidFill>
                <a:effectLst>
                  <a:outerShdw blurRad="38100" dist="38100" dir="2700000" algn="tl">
                    <a:srgbClr val="000000">
                      <a:alpha val="43137"/>
                    </a:srgbClr>
                  </a:outerShdw>
                </a:effectLst>
              </a:rPr>
              <a:t>New Testament</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dirty="0">
                <a:effectLst>
                  <a:outerShdw blurRad="38100" dist="38100" dir="2700000" algn="tl">
                    <a:srgbClr val="000000">
                      <a:alpha val="43137"/>
                    </a:srgbClr>
                  </a:outerShdw>
                </a:effectLst>
              </a:rPr>
              <a:t>Tradition</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dirty="0">
                <a:effectLst>
                  <a:outerShdw blurRad="38100" dist="38100" dir="2700000" algn="tl">
                    <a:srgbClr val="000000">
                      <a:alpha val="43137"/>
                    </a:srgbClr>
                  </a:outerShdw>
                </a:effectLst>
              </a:rPr>
              <a:t>Objections</a:t>
            </a:r>
          </a:p>
        </p:txBody>
      </p:sp>
      <p:pic>
        <p:nvPicPr>
          <p:cNvPr id="29699" name="Picture 4" descr="clip0098">
            <a:extLst>
              <a:ext uri="{FF2B5EF4-FFF2-40B4-BE49-F238E27FC236}">
                <a16:creationId xmlns:a16="http://schemas.microsoft.com/office/drawing/2014/main" id="{C103C121-8A1D-45B3-ACE2-9AA9277C756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99100" y="1447800"/>
            <a:ext cx="32639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482CB38A-7BA9-4EEE-9B7D-3BC4D36EF182}"/>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Lesson Overview</a:t>
            </a:r>
          </a:p>
        </p:txBody>
      </p:sp>
    </p:spTree>
    <p:extLst>
      <p:ext uri="{BB962C8B-B14F-4D97-AF65-F5344CB8AC3E}">
        <p14:creationId xmlns:p14="http://schemas.microsoft.com/office/powerpoint/2010/main" val="410966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A9A488E0-F182-4983-A185-41EA7C1DAFA2}"/>
              </a:ext>
            </a:extLst>
          </p:cNvPr>
          <p:cNvSpPr>
            <a:spLocks noGrp="1" noChangeArrowheads="1"/>
          </p:cNvSpPr>
          <p:nvPr>
            <p:ph type="body" idx="1"/>
          </p:nvPr>
        </p:nvSpPr>
        <p:spPr>
          <a:xfrm>
            <a:off x="381000" y="2247900"/>
            <a:ext cx="3581400" cy="2362200"/>
          </a:xfrm>
        </p:spPr>
        <p:txBody>
          <a:bodyPr/>
          <a:lstStyle/>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1 Peter 3:19-20</a:t>
            </a:r>
          </a:p>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2 Peter 2:4-5</a:t>
            </a:r>
          </a:p>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Jude 6-7</a:t>
            </a:r>
          </a:p>
        </p:txBody>
      </p:sp>
      <p:pic>
        <p:nvPicPr>
          <p:cNvPr id="25604" name="Picture 5" descr="clip0100">
            <a:extLst>
              <a:ext uri="{FF2B5EF4-FFF2-40B4-BE49-F238E27FC236}">
                <a16:creationId xmlns:a16="http://schemas.microsoft.com/office/drawing/2014/main" id="{5E454E07-A0A2-4CC0-890A-6FA00CF0F0F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27575" y="1600200"/>
            <a:ext cx="3959225" cy="4267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2">
            <a:extLst>
              <a:ext uri="{FF2B5EF4-FFF2-40B4-BE49-F238E27FC236}">
                <a16:creationId xmlns:a16="http://schemas.microsoft.com/office/drawing/2014/main" id="{EEEEAA80-46D8-40C2-BDA7-DE6A3241A21F}"/>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Relevant New Testament Passages</a:t>
            </a:r>
          </a:p>
        </p:txBody>
      </p:sp>
    </p:spTree>
    <p:extLst>
      <p:ext uri="{BB962C8B-B14F-4D97-AF65-F5344CB8AC3E}">
        <p14:creationId xmlns:p14="http://schemas.microsoft.com/office/powerpoint/2010/main" val="2047933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53192C-824F-4A0D-969C-65D8441432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017" y="130778"/>
            <a:ext cx="8839966" cy="6596444"/>
          </a:xfrm>
          <a:prstGeom prst="rect">
            <a:avLst/>
          </a:prstGeom>
        </p:spPr>
      </p:pic>
    </p:spTree>
    <p:extLst>
      <p:ext uri="{BB962C8B-B14F-4D97-AF65-F5344CB8AC3E}">
        <p14:creationId xmlns:p14="http://schemas.microsoft.com/office/powerpoint/2010/main" val="131171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C064B7D3-C533-44E5-94F3-33E0D367ED31}"/>
              </a:ext>
            </a:extLst>
          </p:cNvPr>
          <p:cNvSpPr>
            <a:spLocks noGrp="1" noChangeArrowheads="1"/>
          </p:cNvSpPr>
          <p:nvPr>
            <p:ph type="body" idx="1"/>
          </p:nvPr>
        </p:nvSpPr>
        <p:spPr>
          <a:xfrm>
            <a:off x="152400" y="1371600"/>
            <a:ext cx="5187950" cy="4419600"/>
          </a:xfrm>
        </p:spPr>
        <p:txBody>
          <a:bodyPr/>
          <a:lstStyle/>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Defense of the Angel View</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dirty="0">
                <a:effectLst>
                  <a:outerShdw blurRad="38100" dist="38100" dir="2700000" algn="tl">
                    <a:srgbClr val="000000">
                      <a:alpha val="43137"/>
                    </a:srgbClr>
                  </a:outerShdw>
                </a:effectLst>
              </a:rPr>
              <a:t>Old Testament</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dirty="0">
                <a:effectLst>
                  <a:outerShdw blurRad="38100" dist="38100" dir="2700000" algn="tl">
                    <a:srgbClr val="000000">
                      <a:alpha val="43137"/>
                    </a:srgbClr>
                  </a:outerShdw>
                </a:effectLst>
              </a:rPr>
              <a:t>New Testament</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b="1" u="sng" dirty="0">
                <a:solidFill>
                  <a:srgbClr val="FFFFCC"/>
                </a:solidFill>
                <a:effectLst>
                  <a:outerShdw blurRad="38100" dist="38100" dir="2700000" algn="tl">
                    <a:srgbClr val="000000">
                      <a:alpha val="43137"/>
                    </a:srgbClr>
                  </a:outerShdw>
                </a:effectLst>
              </a:rPr>
              <a:t>Tradition</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dirty="0">
                <a:effectLst>
                  <a:outerShdw blurRad="38100" dist="38100" dir="2700000" algn="tl">
                    <a:srgbClr val="000000">
                      <a:alpha val="43137"/>
                    </a:srgbClr>
                  </a:outerShdw>
                </a:effectLst>
              </a:rPr>
              <a:t>Objections</a:t>
            </a:r>
          </a:p>
        </p:txBody>
      </p:sp>
      <p:pic>
        <p:nvPicPr>
          <p:cNvPr id="31747" name="Picture 4" descr="clip0098">
            <a:extLst>
              <a:ext uri="{FF2B5EF4-FFF2-40B4-BE49-F238E27FC236}">
                <a16:creationId xmlns:a16="http://schemas.microsoft.com/office/drawing/2014/main" id="{13732A33-EA81-4C36-97D3-304553DDBF6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99100" y="1447800"/>
            <a:ext cx="32639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482CB38A-7BA9-4EEE-9B7D-3BC4D36EF182}"/>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Lesson Overview</a:t>
            </a:r>
          </a:p>
        </p:txBody>
      </p:sp>
    </p:spTree>
    <p:extLst>
      <p:ext uri="{BB962C8B-B14F-4D97-AF65-F5344CB8AC3E}">
        <p14:creationId xmlns:p14="http://schemas.microsoft.com/office/powerpoint/2010/main" val="1476119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8DD78F55-87EC-43AC-B760-42FB8103B906}"/>
              </a:ext>
            </a:extLst>
          </p:cNvPr>
          <p:cNvSpPr>
            <a:spLocks noGrp="1" noChangeArrowheads="1"/>
          </p:cNvSpPr>
          <p:nvPr>
            <p:ph type="body" idx="1"/>
          </p:nvPr>
        </p:nvSpPr>
        <p:spPr>
          <a:xfrm>
            <a:off x="457200" y="1371600"/>
            <a:ext cx="4800600" cy="4724400"/>
          </a:xfrm>
        </p:spPr>
        <p:txBody>
          <a:bodyPr/>
          <a:lstStyle/>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Philo</a:t>
            </a:r>
          </a:p>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Josephus</a:t>
            </a:r>
          </a:p>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Most Rabbinical Writers</a:t>
            </a:r>
          </a:p>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Apocrypha</a:t>
            </a:r>
          </a:p>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Pseudepigrapha</a:t>
            </a:r>
          </a:p>
        </p:txBody>
      </p:sp>
      <p:pic>
        <p:nvPicPr>
          <p:cNvPr id="32771" name="Picture 6" descr="clip0102">
            <a:extLst>
              <a:ext uri="{FF2B5EF4-FFF2-40B4-BE49-F238E27FC236}">
                <a16:creationId xmlns:a16="http://schemas.microsoft.com/office/drawing/2014/main" id="{4BD9E0AF-BB98-4131-ABBE-A5E1B6130CC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27663" y="1447800"/>
            <a:ext cx="3335337"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Box 4">
            <a:extLst>
              <a:ext uri="{FF2B5EF4-FFF2-40B4-BE49-F238E27FC236}">
                <a16:creationId xmlns:a16="http://schemas.microsoft.com/office/drawing/2014/main" id="{7D7A43CB-7C80-4E9B-8B0C-985F1B54112A}"/>
              </a:ext>
            </a:extLst>
          </p:cNvPr>
          <p:cNvSpPr txBox="1">
            <a:spLocks noChangeArrowheads="1"/>
          </p:cNvSpPr>
          <p:nvPr/>
        </p:nvSpPr>
        <p:spPr bwMode="auto">
          <a:xfrm>
            <a:off x="1181100" y="6248400"/>
            <a:ext cx="678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r>
              <a:rPr lang="en-US" altLang="en-US" dirty="0" err="1">
                <a:effectLst>
                  <a:outerShdw blurRad="38100" dist="38100" dir="2700000" algn="tl">
                    <a:srgbClr val="000000">
                      <a:alpha val="43137"/>
                    </a:srgbClr>
                  </a:outerShdw>
                </a:effectLst>
                <a:latin typeface="Calibri" panose="020F0502020204030204" pitchFamily="34" charset="0"/>
              </a:rPr>
              <a:t>Renald</a:t>
            </a:r>
            <a:r>
              <a:rPr lang="en-US" altLang="en-US" dirty="0">
                <a:effectLst>
                  <a:outerShdw blurRad="38100" dist="38100" dir="2700000" algn="tl">
                    <a:srgbClr val="000000">
                      <a:alpha val="43137"/>
                    </a:srgbClr>
                  </a:outerShdw>
                </a:effectLst>
                <a:latin typeface="Calibri" panose="020F0502020204030204" pitchFamily="34" charset="0"/>
              </a:rPr>
              <a:t> Showers, </a:t>
            </a:r>
            <a:r>
              <a:rPr lang="en-US" altLang="en-US" i="1" dirty="0">
                <a:effectLst>
                  <a:outerShdw blurRad="38100" dist="38100" dir="2700000" algn="tl">
                    <a:srgbClr val="000000">
                      <a:alpha val="43137"/>
                    </a:srgbClr>
                  </a:outerShdw>
                </a:effectLst>
                <a:latin typeface="Calibri" panose="020F0502020204030204" pitchFamily="34" charset="0"/>
              </a:rPr>
              <a:t>Those Invisible Spirits Called Angels</a:t>
            </a:r>
            <a:r>
              <a:rPr lang="en-US" altLang="en-US" dirty="0">
                <a:effectLst>
                  <a:outerShdw blurRad="38100" dist="38100" dir="2700000" algn="tl">
                    <a:srgbClr val="000000">
                      <a:alpha val="43137"/>
                    </a:srgbClr>
                  </a:outerShdw>
                </a:effectLst>
                <a:latin typeface="Calibri" panose="020F0502020204030204" pitchFamily="34" charset="0"/>
              </a:rPr>
              <a:t>, 93-109</a:t>
            </a:r>
          </a:p>
        </p:txBody>
      </p:sp>
      <p:sp>
        <p:nvSpPr>
          <p:cNvPr id="6" name="Rectangle 2">
            <a:extLst>
              <a:ext uri="{FF2B5EF4-FFF2-40B4-BE49-F238E27FC236}">
                <a16:creationId xmlns:a16="http://schemas.microsoft.com/office/drawing/2014/main" id="{D7785914-BE7B-4B64-A3E5-0A0090035A78}"/>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Jewish Tradition</a:t>
            </a:r>
          </a:p>
        </p:txBody>
      </p:sp>
    </p:spTree>
    <p:extLst>
      <p:ext uri="{BB962C8B-B14F-4D97-AF65-F5344CB8AC3E}">
        <p14:creationId xmlns:p14="http://schemas.microsoft.com/office/powerpoint/2010/main" val="1335985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5C44C9F6-570F-4C9F-B18D-DC275981685F}"/>
              </a:ext>
            </a:extLst>
          </p:cNvPr>
          <p:cNvSpPr>
            <a:spLocks noGrp="1" noChangeArrowheads="1"/>
          </p:cNvSpPr>
          <p:nvPr>
            <p:ph type="body" idx="1"/>
          </p:nvPr>
        </p:nvSpPr>
        <p:spPr>
          <a:xfrm>
            <a:off x="914400" y="1371600"/>
            <a:ext cx="3124200" cy="4724400"/>
          </a:xfrm>
        </p:spPr>
        <p:txBody>
          <a:bodyPr/>
          <a:lstStyle/>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Justin</a:t>
            </a:r>
          </a:p>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Clement</a:t>
            </a:r>
          </a:p>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Tertullian</a:t>
            </a:r>
          </a:p>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Cyprian</a:t>
            </a:r>
          </a:p>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Ambrose</a:t>
            </a:r>
          </a:p>
          <a:p>
            <a:pPr marL="461963" indent="-461963" algn="just" eaLnBrk="1" hangingPunct="1">
              <a:spcBef>
                <a:spcPts val="0"/>
              </a:spcBef>
              <a:spcAft>
                <a:spcPts val="2400"/>
              </a:spcAft>
              <a:buSzPct val="75000"/>
              <a:buFont typeface="Wingdings" panose="05000000000000000000" pitchFamily="2" charset="2"/>
              <a:buChar char="n"/>
              <a:defRPr/>
            </a:pPr>
            <a:r>
              <a:rPr lang="en-US" dirty="0" err="1">
                <a:effectLst>
                  <a:outerShdw blurRad="38100" dist="38100" dir="2700000" algn="tl">
                    <a:srgbClr val="000000">
                      <a:alpha val="43137"/>
                    </a:srgbClr>
                  </a:outerShdw>
                </a:effectLst>
              </a:rPr>
              <a:t>Lactantius</a:t>
            </a:r>
            <a:endParaRPr lang="en-US" dirty="0">
              <a:effectLst>
                <a:outerShdw blurRad="38100" dist="38100" dir="2700000" algn="tl">
                  <a:srgbClr val="000000">
                    <a:alpha val="43137"/>
                  </a:srgbClr>
                </a:outerShdw>
              </a:effectLst>
            </a:endParaRPr>
          </a:p>
        </p:txBody>
      </p:sp>
      <p:pic>
        <p:nvPicPr>
          <p:cNvPr id="33795" name="Picture 4" descr="clip0101">
            <a:extLst>
              <a:ext uri="{FF2B5EF4-FFF2-40B4-BE49-F238E27FC236}">
                <a16:creationId xmlns:a16="http://schemas.microsoft.com/office/drawing/2014/main" id="{9F1FA2F5-9F4D-475D-921F-E964729F92B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837702" y="1562100"/>
            <a:ext cx="339407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Box 4">
            <a:extLst>
              <a:ext uri="{FF2B5EF4-FFF2-40B4-BE49-F238E27FC236}">
                <a16:creationId xmlns:a16="http://schemas.microsoft.com/office/drawing/2014/main" id="{A71D1307-5EE2-4A68-8680-BDC802E5CC25}"/>
              </a:ext>
            </a:extLst>
          </p:cNvPr>
          <p:cNvSpPr txBox="1">
            <a:spLocks noChangeArrowheads="1"/>
          </p:cNvSpPr>
          <p:nvPr/>
        </p:nvSpPr>
        <p:spPr bwMode="auto">
          <a:xfrm>
            <a:off x="1219200" y="6259513"/>
            <a:ext cx="6705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Calibri" panose="020F0502020204030204" pitchFamily="34" charset="0"/>
              </a:defRPr>
            </a:lvl1pPr>
            <a:lvl2pPr marL="742950" indent="-285750">
              <a:spcBef>
                <a:spcPct val="20000"/>
              </a:spcBef>
              <a:buClr>
                <a:schemeClr val="folHlink"/>
              </a:buClr>
              <a:buChar char="•"/>
              <a:defRPr sz="3200">
                <a:solidFill>
                  <a:schemeClr val="tx1"/>
                </a:solidFill>
                <a:latin typeface="Calibri" panose="020F0502020204030204" pitchFamily="34" charset="0"/>
              </a:defRPr>
            </a:lvl2pPr>
            <a:lvl3pPr marL="1143000" indent="-228600">
              <a:spcBef>
                <a:spcPct val="20000"/>
              </a:spcBef>
              <a:buClr>
                <a:schemeClr val="tx2"/>
              </a:buClr>
              <a:buChar char="•"/>
              <a:defRPr sz="3200">
                <a:solidFill>
                  <a:schemeClr val="tx1"/>
                </a:solidFill>
                <a:latin typeface="Calibri" panose="020F0502020204030204" pitchFamily="34" charset="0"/>
              </a:defRPr>
            </a:lvl3pPr>
            <a:lvl4pPr marL="1600200" indent="-228600">
              <a:spcBef>
                <a:spcPct val="20000"/>
              </a:spcBef>
              <a:buClr>
                <a:schemeClr val="tx1"/>
              </a:buClr>
              <a:buChar char="•"/>
              <a:defRPr sz="3200">
                <a:solidFill>
                  <a:schemeClr val="tx1"/>
                </a:solidFill>
                <a:latin typeface="Calibri" panose="020F0502020204030204" pitchFamily="34" charset="0"/>
              </a:defRPr>
            </a:lvl4pPr>
            <a:lvl5pPr marL="2057400" indent="-228600">
              <a:spcBef>
                <a:spcPct val="20000"/>
              </a:spcBef>
              <a:buClr>
                <a:schemeClr val="tx1"/>
              </a:buClr>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9pPr>
          </a:lstStyle>
          <a:p>
            <a:pPr algn="ctr">
              <a:spcBef>
                <a:spcPct val="0"/>
              </a:spcBef>
              <a:buClrTx/>
              <a:buFontTx/>
              <a:buNone/>
            </a:pPr>
            <a:r>
              <a:rPr lang="en-US" altLang="en-US" sz="1800"/>
              <a:t>Renald Showers, </a:t>
            </a:r>
            <a:r>
              <a:rPr lang="en-US" altLang="en-US" sz="1800" i="1"/>
              <a:t>Those Invisible Spirits Called Angels</a:t>
            </a:r>
            <a:r>
              <a:rPr lang="en-US" altLang="en-US" sz="1800"/>
              <a:t>, 93-109</a:t>
            </a:r>
          </a:p>
        </p:txBody>
      </p:sp>
      <p:sp>
        <p:nvSpPr>
          <p:cNvPr id="6" name="Rectangle 2">
            <a:extLst>
              <a:ext uri="{FF2B5EF4-FFF2-40B4-BE49-F238E27FC236}">
                <a16:creationId xmlns:a16="http://schemas.microsoft.com/office/drawing/2014/main" id="{E322F796-C6C1-404C-9020-406CB0F11473}"/>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Christian Tradition</a:t>
            </a:r>
          </a:p>
        </p:txBody>
      </p:sp>
    </p:spTree>
    <p:extLst>
      <p:ext uri="{BB962C8B-B14F-4D97-AF65-F5344CB8AC3E}">
        <p14:creationId xmlns:p14="http://schemas.microsoft.com/office/powerpoint/2010/main" val="3874641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549920"/>
            <a:ext cx="9037560" cy="462228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ts val="0"/>
              </a:spcBef>
              <a:buNone/>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 interesting to note that the Sethite Line-Cainite View does not begin until the fourth century A.D.</a:t>
            </a: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This makes it the newest of the three major views. The New Catholic Encyclopedia states that this view ‘that sees in these sons of God the Sethites and in the daughters of men the Cainites dates from the fourth century and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 influenced by theological concern for maintaining the spirituality of the Angels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seems to imply that the major motivation for starting this view was not exegesis of Scripture but opposition to the angel view...”</a:t>
            </a:r>
            <a:endParaRPr 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pic>
        <p:nvPicPr>
          <p:cNvPr id="3" name="Picture 2">
            <a:extLst>
              <a:ext uri="{FF2B5EF4-FFF2-40B4-BE49-F238E27FC236}">
                <a16:creationId xmlns:a16="http://schemas.microsoft.com/office/drawing/2014/main" id="{56FC29BE-D62D-467C-A0B3-E8A1E43D920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200" y="76200"/>
            <a:ext cx="844062" cy="1097280"/>
          </a:xfrm>
          <a:prstGeom prst="rect">
            <a:avLst/>
          </a:prstGeom>
          <a:ln w="12700">
            <a:solidFill>
              <a:schemeClr val="tx1"/>
            </a:solidFill>
          </a:ln>
        </p:spPr>
      </p:pic>
      <p:sp>
        <p:nvSpPr>
          <p:cNvPr id="2" name="Rectangle 1">
            <a:extLst>
              <a:ext uri="{FF2B5EF4-FFF2-40B4-BE49-F238E27FC236}">
                <a16:creationId xmlns:a16="http://schemas.microsoft.com/office/drawing/2014/main" id="{9833B6BE-F3D5-439A-96B3-B1A1BE27E660}"/>
              </a:ext>
            </a:extLst>
          </p:cNvPr>
          <p:cNvSpPr/>
          <p:nvPr/>
        </p:nvSpPr>
        <p:spPr>
          <a:xfrm>
            <a:off x="2305050" y="217438"/>
            <a:ext cx="4533900" cy="1215717"/>
          </a:xfrm>
          <a:prstGeom prst="rect">
            <a:avLst/>
          </a:prstGeom>
        </p:spPr>
        <p:txBody>
          <a:bodyPr wrap="square">
            <a:spAutoFit/>
          </a:bodyPr>
          <a:lstStyle/>
          <a:p>
            <a:pPr algn="ctr">
              <a:spcBef>
                <a:spcPts val="0"/>
              </a:spcBef>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Renald Showers </a:t>
            </a:r>
          </a:p>
          <a:p>
            <a:pPr algn="ctr">
              <a:spcBef>
                <a:spcPts val="0"/>
              </a:spcBef>
              <a:spcAft>
                <a:spcPts val="0"/>
              </a:spcAft>
            </a:pPr>
            <a:r>
              <a:rPr lang="en-US" sz="1600" i="1" dirty="0">
                <a:effectLst>
                  <a:outerShdw blurRad="38100" dist="38100" dir="2700000" algn="tl">
                    <a:srgbClr val="000000">
                      <a:alpha val="43137"/>
                    </a:srgbClr>
                  </a:outerShdw>
                </a:effectLst>
                <a:latin typeface="Calibri" panose="020F0502020204030204" pitchFamily="34" charset="0"/>
                <a:ea typeface="+mj-ea"/>
                <a:cs typeface="+mj-cs"/>
              </a:rPr>
              <a:t>Those Invisible Spirits Called Angels</a:t>
            </a:r>
            <a:r>
              <a:rPr lang="en-US" sz="1600" dirty="0">
                <a:effectLst>
                  <a:outerShdw blurRad="38100" dist="38100" dir="2700000" algn="tl">
                    <a:srgbClr val="000000">
                      <a:alpha val="43137"/>
                    </a:srgbClr>
                  </a:outerShdw>
                </a:effectLst>
                <a:latin typeface="Calibri" panose="020F0502020204030204" pitchFamily="34" charset="0"/>
                <a:ea typeface="+mj-ea"/>
                <a:cs typeface="+mj-cs"/>
              </a:rPr>
              <a:t> (Bellmawr, NJ: Friends of Israel, 1997), 96-97.</a:t>
            </a:r>
            <a:endParaRPr lang="en-US" sz="1600" dirty="0">
              <a:effectLst>
                <a:outerShdw blurRad="38100" dist="38100" dir="2700000" algn="tl">
                  <a:srgbClr val="000000">
                    <a:alpha val="43137"/>
                  </a:srgbClr>
                </a:outerShdw>
              </a:effectLst>
            </a:endParaRPr>
          </a:p>
        </p:txBody>
      </p:sp>
      <p:pic>
        <p:nvPicPr>
          <p:cNvPr id="1026" name="Picture 2" descr="Image result for renald showers those invisible spirits">
            <a:extLst>
              <a:ext uri="{FF2B5EF4-FFF2-40B4-BE49-F238E27FC236}">
                <a16:creationId xmlns:a16="http://schemas.microsoft.com/office/drawing/2014/main" id="{0A70E25C-575C-4151-9413-4B1196D392D0}"/>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153401" y="76200"/>
            <a:ext cx="914400" cy="1023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876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C064B7D3-C533-44E5-94F3-33E0D367ED31}"/>
              </a:ext>
            </a:extLst>
          </p:cNvPr>
          <p:cNvSpPr>
            <a:spLocks noGrp="1" noChangeArrowheads="1"/>
          </p:cNvSpPr>
          <p:nvPr>
            <p:ph type="body" idx="1"/>
          </p:nvPr>
        </p:nvSpPr>
        <p:spPr>
          <a:xfrm>
            <a:off x="152400" y="1371600"/>
            <a:ext cx="5187950" cy="4419600"/>
          </a:xfrm>
        </p:spPr>
        <p:txBody>
          <a:bodyPr/>
          <a:lstStyle/>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Defense of the Angel View</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dirty="0">
                <a:effectLst>
                  <a:outerShdw blurRad="38100" dist="38100" dir="2700000" algn="tl">
                    <a:srgbClr val="000000">
                      <a:alpha val="43137"/>
                    </a:srgbClr>
                  </a:outerShdw>
                </a:effectLst>
              </a:rPr>
              <a:t>Old Testament</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dirty="0">
                <a:effectLst>
                  <a:outerShdw blurRad="38100" dist="38100" dir="2700000" algn="tl">
                    <a:srgbClr val="000000">
                      <a:alpha val="43137"/>
                    </a:srgbClr>
                  </a:outerShdw>
                </a:effectLst>
              </a:rPr>
              <a:t>New Testament</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dirty="0">
                <a:effectLst>
                  <a:outerShdw blurRad="38100" dist="38100" dir="2700000" algn="tl">
                    <a:srgbClr val="000000">
                      <a:alpha val="43137"/>
                    </a:srgbClr>
                  </a:outerShdw>
                </a:effectLst>
              </a:rPr>
              <a:t>Tradition</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b="1" u="sng" dirty="0">
                <a:solidFill>
                  <a:srgbClr val="FFFFCC"/>
                </a:solidFill>
                <a:effectLst>
                  <a:outerShdw blurRad="38100" dist="38100" dir="2700000" algn="tl">
                    <a:srgbClr val="000000">
                      <a:alpha val="43137"/>
                    </a:srgbClr>
                  </a:outerShdw>
                </a:effectLst>
              </a:rPr>
              <a:t>Objections</a:t>
            </a:r>
          </a:p>
        </p:txBody>
      </p:sp>
      <p:pic>
        <p:nvPicPr>
          <p:cNvPr id="34819" name="Picture 4" descr="clip0098">
            <a:extLst>
              <a:ext uri="{FF2B5EF4-FFF2-40B4-BE49-F238E27FC236}">
                <a16:creationId xmlns:a16="http://schemas.microsoft.com/office/drawing/2014/main" id="{F382E2AF-3EAB-43A3-8189-0E09F76C9AB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99100" y="1447800"/>
            <a:ext cx="32639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482CB38A-7BA9-4EEE-9B7D-3BC4D36EF182}"/>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Lesson Overview</a:t>
            </a:r>
          </a:p>
        </p:txBody>
      </p:sp>
    </p:spTree>
    <p:extLst>
      <p:ext uri="{BB962C8B-B14F-4D97-AF65-F5344CB8AC3E}">
        <p14:creationId xmlns:p14="http://schemas.microsoft.com/office/powerpoint/2010/main" val="3071481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DBCB6478-EB5C-406C-BFD4-02CA6DE300AF}"/>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Preview of Angelology</a:t>
            </a:r>
            <a:endParaRPr lang="en-US" altLang="en-US" sz="4000" dirty="0">
              <a:effectLst>
                <a:outerShdw blurRad="38100" dist="38100" dir="2700000" algn="tl">
                  <a:srgbClr val="000000">
                    <a:alpha val="43137"/>
                  </a:srgbClr>
                </a:outerShdw>
              </a:effectLst>
            </a:endParaRPr>
          </a:p>
        </p:txBody>
      </p:sp>
      <p:sp>
        <p:nvSpPr>
          <p:cNvPr id="17411" name="Rectangle 1027">
            <a:extLst>
              <a:ext uri="{FF2B5EF4-FFF2-40B4-BE49-F238E27FC236}">
                <a16:creationId xmlns:a16="http://schemas.microsoft.com/office/drawing/2014/main" id="{16CA7E4B-935F-4955-9B2D-B5483C9E5EB5}"/>
              </a:ext>
            </a:extLst>
          </p:cNvPr>
          <p:cNvSpPr>
            <a:spLocks noGrp="1" noChangeArrowheads="1"/>
          </p:cNvSpPr>
          <p:nvPr>
            <p:ph type="body" idx="1"/>
          </p:nvPr>
        </p:nvSpPr>
        <p:spPr>
          <a:xfrm>
            <a:off x="457200" y="1428750"/>
            <a:ext cx="5029200" cy="4632325"/>
          </a:xfrm>
        </p:spPr>
        <p:txBody>
          <a:bodyPr/>
          <a:lstStyle/>
          <a:p>
            <a:pPr marL="514350" indent="-5143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Good angels</a:t>
            </a:r>
          </a:p>
          <a:p>
            <a:pPr marL="514350" indent="-5143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Satanology</a:t>
            </a:r>
          </a:p>
          <a:p>
            <a:pPr marL="514350" indent="-5143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Demonology</a:t>
            </a:r>
          </a:p>
          <a:p>
            <a:pPr marL="514350" indent="-514350" eaLnBrk="1" hangingPunct="1">
              <a:spcBef>
                <a:spcPts val="0"/>
              </a:spcBef>
              <a:spcAft>
                <a:spcPts val="36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Gen. 6:1-4 controversy</a:t>
            </a:r>
          </a:p>
        </p:txBody>
      </p:sp>
      <p:pic>
        <p:nvPicPr>
          <p:cNvPr id="2" name="Picture 1">
            <a:extLst>
              <a:ext uri="{FF2B5EF4-FFF2-40B4-BE49-F238E27FC236}">
                <a16:creationId xmlns:a16="http://schemas.microsoft.com/office/drawing/2014/main" id="{78363412-C475-485B-9106-E6F809783A4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586413" y="1428750"/>
            <a:ext cx="3285635" cy="4572000"/>
          </a:xfrm>
          <a:prstGeom prst="ellipse">
            <a:avLst/>
          </a:prstGeom>
        </p:spPr>
      </p:pic>
    </p:spTree>
    <p:extLst>
      <p:ext uri="{BB962C8B-B14F-4D97-AF65-F5344CB8AC3E}">
        <p14:creationId xmlns:p14="http://schemas.microsoft.com/office/powerpoint/2010/main" val="1088343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3C3E2CF9-7429-4191-BE74-712BA647A977}"/>
              </a:ext>
            </a:extLst>
          </p:cNvPr>
          <p:cNvSpPr>
            <a:spLocks noGrp="1" noChangeArrowheads="1"/>
          </p:cNvSpPr>
          <p:nvPr>
            <p:ph type="body" sz="half" idx="1"/>
          </p:nvPr>
        </p:nvSpPr>
        <p:spPr>
          <a:xfrm>
            <a:off x="228600" y="1371600"/>
            <a:ext cx="7467600" cy="4572000"/>
          </a:xfrm>
        </p:spPr>
        <p:txBody>
          <a:bodyPr/>
          <a:lstStyle/>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Angels do not marry? (Matt. 22:30)</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Angels are spirits (</a:t>
            </a:r>
            <a:r>
              <a:rPr lang="en-US" dirty="0" err="1">
                <a:effectLst>
                  <a:outerShdw blurRad="38100" dist="38100" dir="2700000" algn="tl">
                    <a:srgbClr val="000000">
                      <a:alpha val="43137"/>
                    </a:srgbClr>
                  </a:outerShdw>
                </a:effectLst>
              </a:rPr>
              <a:t>Heb</a:t>
            </a:r>
            <a:r>
              <a:rPr lang="en-US" dirty="0">
                <a:effectLst>
                  <a:outerShdw blurRad="38100" dist="38100" dir="2700000" algn="tl">
                    <a:srgbClr val="000000">
                      <a:alpha val="43137"/>
                    </a:srgbClr>
                  </a:outerShdw>
                </a:effectLst>
              </a:rPr>
              <a:t>. 1:14)</a:t>
            </a:r>
          </a:p>
          <a:p>
            <a:pPr marL="514350" indent="-514350" algn="just" eaLnBrk="1" hangingPunct="1">
              <a:lnSpc>
                <a:spcPct val="90000"/>
              </a:lnSpc>
              <a:spcBef>
                <a:spcPts val="0"/>
              </a:spcBef>
              <a:spcAft>
                <a:spcPts val="2400"/>
              </a:spcAft>
              <a:buSzPct val="100000"/>
              <a:buFont typeface="+mj-lt"/>
              <a:buAutoNum type="arabicPeriod"/>
              <a:defRPr/>
            </a:pPr>
            <a:r>
              <a:rPr lang="en-US" dirty="0" err="1">
                <a:effectLst>
                  <a:outerShdw blurRad="38100" dist="38100" dir="2700000" algn="tl">
                    <a:srgbClr val="000000">
                      <a:alpha val="43137"/>
                    </a:srgbClr>
                  </a:outerShdw>
                </a:effectLst>
              </a:rPr>
              <a:t>Nephilim</a:t>
            </a:r>
            <a:r>
              <a:rPr lang="en-US" dirty="0">
                <a:effectLst>
                  <a:outerShdw blurRad="38100" dist="38100" dir="2700000" algn="tl">
                    <a:srgbClr val="000000">
                      <a:alpha val="43137"/>
                    </a:srgbClr>
                  </a:outerShdw>
                </a:effectLst>
              </a:rPr>
              <a:t> in the post – flood world? (Num. 13:33; Gen. 6:4a)</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Nephilim in David’s day? (2 Sam. 21:20)</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Why is this sin not replicated today?</a:t>
            </a:r>
          </a:p>
        </p:txBody>
      </p:sp>
      <p:pic>
        <p:nvPicPr>
          <p:cNvPr id="35843" name="Picture 5" descr="clip0103">
            <a:extLst>
              <a:ext uri="{FF2B5EF4-FFF2-40B4-BE49-F238E27FC236}">
                <a16:creationId xmlns:a16="http://schemas.microsoft.com/office/drawing/2014/main" id="{0941CF93-EAD1-4C59-87BA-F00A7EF781A0}"/>
              </a:ext>
            </a:extLst>
          </p:cNvPr>
          <p:cNvPicPr>
            <a:picLocks noGrp="1" noChangeAspect="1" noChangeArrowheads="1"/>
          </p:cNvPicPr>
          <p:nvPr>
            <p:ph type="clipArt" sz="half" idx="2"/>
          </p:nvPr>
        </p:nvPicPr>
        <p:blipFill>
          <a:blip r:embed="rId2" cstate="email">
            <a:extLst>
              <a:ext uri="{28A0092B-C50C-407E-A947-70E740481C1C}">
                <a14:useLocalDpi xmlns:a14="http://schemas.microsoft.com/office/drawing/2010/main"/>
              </a:ext>
            </a:extLst>
          </a:blip>
          <a:srcRect/>
          <a:stretch>
            <a:fillRect/>
          </a:stretch>
        </p:blipFill>
        <p:spPr>
          <a:xfrm>
            <a:off x="7610760" y="3429000"/>
            <a:ext cx="1364154" cy="1937260"/>
          </a:xfr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0B3A1498-781D-4317-9146-E27A56A89DB6}"/>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Objections</a:t>
            </a:r>
          </a:p>
        </p:txBody>
      </p:sp>
    </p:spTree>
    <p:extLst>
      <p:ext uri="{BB962C8B-B14F-4D97-AF65-F5344CB8AC3E}">
        <p14:creationId xmlns:p14="http://schemas.microsoft.com/office/powerpoint/2010/main" val="3921214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3C3E2CF9-7429-4191-BE74-712BA647A977}"/>
              </a:ext>
            </a:extLst>
          </p:cNvPr>
          <p:cNvSpPr>
            <a:spLocks noGrp="1" noChangeArrowheads="1"/>
          </p:cNvSpPr>
          <p:nvPr>
            <p:ph type="body" sz="half" idx="1"/>
          </p:nvPr>
        </p:nvSpPr>
        <p:spPr>
          <a:xfrm>
            <a:off x="228600" y="1371600"/>
            <a:ext cx="7467600" cy="4572000"/>
          </a:xfrm>
        </p:spPr>
        <p:txBody>
          <a:bodyPr/>
          <a:lstStyle/>
          <a:p>
            <a:pPr marL="514350" indent="-514350" algn="just" eaLnBrk="1" hangingPunct="1">
              <a:lnSpc>
                <a:spcPct val="90000"/>
              </a:lnSpc>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Angels do not marry? (Matt. 22:30)</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Angels are spirits (</a:t>
            </a:r>
            <a:r>
              <a:rPr lang="en-US" dirty="0" err="1">
                <a:effectLst>
                  <a:outerShdw blurRad="38100" dist="38100" dir="2700000" algn="tl">
                    <a:srgbClr val="000000">
                      <a:alpha val="43137"/>
                    </a:srgbClr>
                  </a:outerShdw>
                </a:effectLst>
              </a:rPr>
              <a:t>Heb</a:t>
            </a:r>
            <a:r>
              <a:rPr lang="en-US" dirty="0">
                <a:effectLst>
                  <a:outerShdw blurRad="38100" dist="38100" dir="2700000" algn="tl">
                    <a:srgbClr val="000000">
                      <a:alpha val="43137"/>
                    </a:srgbClr>
                  </a:outerShdw>
                </a:effectLst>
              </a:rPr>
              <a:t>. 1:14)</a:t>
            </a:r>
          </a:p>
          <a:p>
            <a:pPr marL="514350" indent="-514350" algn="just" eaLnBrk="1" hangingPunct="1">
              <a:lnSpc>
                <a:spcPct val="90000"/>
              </a:lnSpc>
              <a:spcBef>
                <a:spcPts val="0"/>
              </a:spcBef>
              <a:spcAft>
                <a:spcPts val="2400"/>
              </a:spcAft>
              <a:buSzPct val="100000"/>
              <a:buFont typeface="+mj-lt"/>
              <a:buAutoNum type="arabicPeriod"/>
              <a:defRPr/>
            </a:pPr>
            <a:r>
              <a:rPr lang="en-US" dirty="0" err="1">
                <a:effectLst>
                  <a:outerShdw blurRad="38100" dist="38100" dir="2700000" algn="tl">
                    <a:srgbClr val="000000">
                      <a:alpha val="43137"/>
                    </a:srgbClr>
                  </a:outerShdw>
                </a:effectLst>
              </a:rPr>
              <a:t>Nephilim</a:t>
            </a:r>
            <a:r>
              <a:rPr lang="en-US" dirty="0">
                <a:effectLst>
                  <a:outerShdw blurRad="38100" dist="38100" dir="2700000" algn="tl">
                    <a:srgbClr val="000000">
                      <a:alpha val="43137"/>
                    </a:srgbClr>
                  </a:outerShdw>
                </a:effectLst>
              </a:rPr>
              <a:t> in the post – flood world? (Num. 13:33; Gen. 6:4a)</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Nephilim in David’s day? (2 Sam. 21:20)</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Why is this sin not replicated today?</a:t>
            </a:r>
          </a:p>
        </p:txBody>
      </p:sp>
      <p:pic>
        <p:nvPicPr>
          <p:cNvPr id="35843" name="Picture 5" descr="clip0103">
            <a:extLst>
              <a:ext uri="{FF2B5EF4-FFF2-40B4-BE49-F238E27FC236}">
                <a16:creationId xmlns:a16="http://schemas.microsoft.com/office/drawing/2014/main" id="{0941CF93-EAD1-4C59-87BA-F00A7EF781A0}"/>
              </a:ext>
            </a:extLst>
          </p:cNvPr>
          <p:cNvPicPr>
            <a:picLocks noGrp="1" noChangeAspect="1" noChangeArrowheads="1"/>
          </p:cNvPicPr>
          <p:nvPr>
            <p:ph type="clipArt" sz="half" idx="2"/>
          </p:nvPr>
        </p:nvPicPr>
        <p:blipFill>
          <a:blip r:embed="rId2" cstate="email">
            <a:extLst>
              <a:ext uri="{28A0092B-C50C-407E-A947-70E740481C1C}">
                <a14:useLocalDpi xmlns:a14="http://schemas.microsoft.com/office/drawing/2010/main"/>
              </a:ext>
            </a:extLst>
          </a:blip>
          <a:srcRect/>
          <a:stretch>
            <a:fillRect/>
          </a:stretch>
        </p:blipFill>
        <p:spPr>
          <a:xfrm>
            <a:off x="7610760" y="3429000"/>
            <a:ext cx="1364154" cy="1937260"/>
          </a:xfr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0B3A1498-781D-4317-9146-E27A56A89DB6}"/>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Objections</a:t>
            </a:r>
          </a:p>
        </p:txBody>
      </p:sp>
    </p:spTree>
    <p:extLst>
      <p:ext uri="{BB962C8B-B14F-4D97-AF65-F5344CB8AC3E}">
        <p14:creationId xmlns:p14="http://schemas.microsoft.com/office/powerpoint/2010/main" val="657019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379DC9-2790-408C-808C-BF3BCF9F3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5240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Aft>
                <a:spcPts val="1200"/>
              </a:spcAft>
            </a:pPr>
            <a:r>
              <a:rPr lang="en-US" sz="27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rPr>
              <a:t>Matthew 22:30</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in the resurrection they neither marry nor are given in marriage, but are like angels in heaven.”</a:t>
            </a:r>
          </a:p>
        </p:txBody>
      </p:sp>
      <p:pic>
        <p:nvPicPr>
          <p:cNvPr id="5" name="Picture 4">
            <a:extLst>
              <a:ext uri="{FF2B5EF4-FFF2-40B4-BE49-F238E27FC236}">
                <a16:creationId xmlns:a16="http://schemas.microsoft.com/office/drawing/2014/main" id="{1C9F031B-59E5-4E09-8AB4-C481FAB9A6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10018" y="2160922"/>
            <a:ext cx="2523963" cy="2536156"/>
          </a:xfrm>
          <a:prstGeom prst="rect">
            <a:avLst/>
          </a:prstGeom>
        </p:spPr>
      </p:pic>
    </p:spTree>
    <p:extLst>
      <p:ext uri="{BB962C8B-B14F-4D97-AF65-F5344CB8AC3E}">
        <p14:creationId xmlns:p14="http://schemas.microsoft.com/office/powerpoint/2010/main" val="73971246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379DC9-2790-408C-808C-BF3BCF9F3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5240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Aft>
                <a:spcPts val="1200"/>
              </a:spcAft>
            </a:pPr>
            <a:r>
              <a:rPr lang="en-US" sz="27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rPr>
              <a:t>Matthew 22:30</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in the resurrection they neither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marry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nor are given in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marriage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are like angels in heaven.”</a:t>
            </a:r>
          </a:p>
        </p:txBody>
      </p:sp>
      <p:pic>
        <p:nvPicPr>
          <p:cNvPr id="5" name="Picture 4">
            <a:extLst>
              <a:ext uri="{FF2B5EF4-FFF2-40B4-BE49-F238E27FC236}">
                <a16:creationId xmlns:a16="http://schemas.microsoft.com/office/drawing/2014/main" id="{1C9F031B-59E5-4E09-8AB4-C481FAB9A6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10018" y="2160922"/>
            <a:ext cx="2523963" cy="2536156"/>
          </a:xfrm>
          <a:prstGeom prst="rect">
            <a:avLst/>
          </a:prstGeom>
        </p:spPr>
      </p:pic>
    </p:spTree>
    <p:extLst>
      <p:ext uri="{BB962C8B-B14F-4D97-AF65-F5344CB8AC3E}">
        <p14:creationId xmlns:p14="http://schemas.microsoft.com/office/powerpoint/2010/main" val="81682653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379DC9-2790-408C-808C-BF3BCF9F3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5240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Aft>
                <a:spcPts val="1200"/>
              </a:spcAft>
            </a:pPr>
            <a:r>
              <a:rPr lang="en-US" sz="27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rPr>
              <a:t>Matthew 22:30</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in the resurrection they neither marry nor are given in marriage, but are like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angels in heaven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1C9F031B-59E5-4E09-8AB4-C481FAB9A6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10018" y="2160922"/>
            <a:ext cx="2523963" cy="2536156"/>
          </a:xfrm>
          <a:prstGeom prst="rect">
            <a:avLst/>
          </a:prstGeom>
        </p:spPr>
      </p:pic>
    </p:spTree>
    <p:extLst>
      <p:ext uri="{BB962C8B-B14F-4D97-AF65-F5344CB8AC3E}">
        <p14:creationId xmlns:p14="http://schemas.microsoft.com/office/powerpoint/2010/main" val="84194719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3C3E2CF9-7429-4191-BE74-712BA647A977}"/>
              </a:ext>
            </a:extLst>
          </p:cNvPr>
          <p:cNvSpPr>
            <a:spLocks noGrp="1" noChangeArrowheads="1"/>
          </p:cNvSpPr>
          <p:nvPr>
            <p:ph type="body" sz="half" idx="1"/>
          </p:nvPr>
        </p:nvSpPr>
        <p:spPr>
          <a:xfrm>
            <a:off x="228600" y="1371600"/>
            <a:ext cx="7467600" cy="4572000"/>
          </a:xfrm>
        </p:spPr>
        <p:txBody>
          <a:bodyPr/>
          <a:lstStyle/>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Angels do not marry? (Matt. 22:30)</a:t>
            </a:r>
          </a:p>
          <a:p>
            <a:pPr marL="514350" indent="-514350" algn="just" eaLnBrk="1" hangingPunct="1">
              <a:lnSpc>
                <a:spcPct val="90000"/>
              </a:lnSpc>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Angels are spirits (</a:t>
            </a:r>
            <a:r>
              <a:rPr lang="en-US" b="1" u="sng" dirty="0" err="1">
                <a:solidFill>
                  <a:srgbClr val="FFFFCC"/>
                </a:solidFill>
                <a:effectLst>
                  <a:outerShdw blurRad="38100" dist="38100" dir="2700000" algn="tl">
                    <a:srgbClr val="000000">
                      <a:alpha val="43137"/>
                    </a:srgbClr>
                  </a:outerShdw>
                </a:effectLst>
              </a:rPr>
              <a:t>Heb</a:t>
            </a:r>
            <a:r>
              <a:rPr lang="en-US" b="1" u="sng" dirty="0">
                <a:solidFill>
                  <a:srgbClr val="FFFFCC"/>
                </a:solidFill>
                <a:effectLst>
                  <a:outerShdw blurRad="38100" dist="38100" dir="2700000" algn="tl">
                    <a:srgbClr val="000000">
                      <a:alpha val="43137"/>
                    </a:srgbClr>
                  </a:outerShdw>
                </a:effectLst>
              </a:rPr>
              <a:t>. 1:14)</a:t>
            </a:r>
          </a:p>
          <a:p>
            <a:pPr marL="514350" indent="-514350" algn="just" eaLnBrk="1" hangingPunct="1">
              <a:lnSpc>
                <a:spcPct val="90000"/>
              </a:lnSpc>
              <a:spcBef>
                <a:spcPts val="0"/>
              </a:spcBef>
              <a:spcAft>
                <a:spcPts val="2400"/>
              </a:spcAft>
              <a:buSzPct val="100000"/>
              <a:buFont typeface="+mj-lt"/>
              <a:buAutoNum type="arabicPeriod"/>
              <a:defRPr/>
            </a:pPr>
            <a:r>
              <a:rPr lang="en-US" dirty="0" err="1">
                <a:effectLst>
                  <a:outerShdw blurRad="38100" dist="38100" dir="2700000" algn="tl">
                    <a:srgbClr val="000000">
                      <a:alpha val="43137"/>
                    </a:srgbClr>
                  </a:outerShdw>
                </a:effectLst>
              </a:rPr>
              <a:t>Nephilim</a:t>
            </a:r>
            <a:r>
              <a:rPr lang="en-US" dirty="0">
                <a:effectLst>
                  <a:outerShdw blurRad="38100" dist="38100" dir="2700000" algn="tl">
                    <a:srgbClr val="000000">
                      <a:alpha val="43137"/>
                    </a:srgbClr>
                  </a:outerShdw>
                </a:effectLst>
              </a:rPr>
              <a:t> in the post – flood world? (Num. 13:33; Gen. 6:4a)</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Nephilim in David’s day? (2 Sam. 21:20)</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Why is this sin not replicated today?</a:t>
            </a:r>
          </a:p>
        </p:txBody>
      </p:sp>
      <p:pic>
        <p:nvPicPr>
          <p:cNvPr id="35843" name="Picture 5" descr="clip0103">
            <a:extLst>
              <a:ext uri="{FF2B5EF4-FFF2-40B4-BE49-F238E27FC236}">
                <a16:creationId xmlns:a16="http://schemas.microsoft.com/office/drawing/2014/main" id="{0941CF93-EAD1-4C59-87BA-F00A7EF781A0}"/>
              </a:ext>
            </a:extLst>
          </p:cNvPr>
          <p:cNvPicPr>
            <a:picLocks noGrp="1" noChangeAspect="1" noChangeArrowheads="1"/>
          </p:cNvPicPr>
          <p:nvPr>
            <p:ph type="clipArt" sz="half" idx="2"/>
          </p:nvPr>
        </p:nvPicPr>
        <p:blipFill>
          <a:blip r:embed="rId2" cstate="email">
            <a:extLst>
              <a:ext uri="{28A0092B-C50C-407E-A947-70E740481C1C}">
                <a14:useLocalDpi xmlns:a14="http://schemas.microsoft.com/office/drawing/2010/main"/>
              </a:ext>
            </a:extLst>
          </a:blip>
          <a:srcRect/>
          <a:stretch>
            <a:fillRect/>
          </a:stretch>
        </p:blipFill>
        <p:spPr>
          <a:xfrm>
            <a:off x="7610760" y="3429000"/>
            <a:ext cx="1364154" cy="1937260"/>
          </a:xfr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0B3A1498-781D-4317-9146-E27A56A89DB6}"/>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Objections</a:t>
            </a:r>
          </a:p>
        </p:txBody>
      </p:sp>
    </p:spTree>
    <p:extLst>
      <p:ext uri="{BB962C8B-B14F-4D97-AF65-F5344CB8AC3E}">
        <p14:creationId xmlns:p14="http://schemas.microsoft.com/office/powerpoint/2010/main" val="1883775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952EC2-7783-4129-AC71-819584C45C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Hebrews 1:14</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Are they not all ministering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spirits</a:t>
            </a:r>
            <a:r>
              <a:rPr lang="en-US" sz="3600" dirty="0">
                <a:effectLst>
                  <a:outerShdw blurRad="38100" dist="38100" dir="2700000" algn="tl">
                    <a:srgbClr val="000000">
                      <a:alpha val="43137"/>
                    </a:srgbClr>
                  </a:outerShdw>
                </a:effectLst>
                <a:latin typeface="Calibri" panose="020F0502020204030204" pitchFamily="34" charset="0"/>
              </a:rPr>
              <a:t>, sent out to render service for the sake of those who will inherit salvation?</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4" name="Picture 3">
            <a:extLst>
              <a:ext uri="{FF2B5EF4-FFF2-40B4-BE49-F238E27FC236}">
                <a16:creationId xmlns:a16="http://schemas.microsoft.com/office/drawing/2014/main" id="{4ED8DE78-5FF8-469E-88CB-B60400A91C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01545" y="2788920"/>
            <a:ext cx="3540911" cy="2011680"/>
          </a:xfrm>
          <a:prstGeom prst="rect">
            <a:avLst/>
          </a:prstGeom>
          <a:effectLst>
            <a:glow rad="101600">
              <a:schemeClr val="tx1">
                <a:alpha val="60000"/>
              </a:schemeClr>
            </a:glow>
          </a:effectLst>
        </p:spPr>
      </p:pic>
    </p:spTree>
    <p:extLst>
      <p:ext uri="{BB962C8B-B14F-4D97-AF65-F5344CB8AC3E}">
        <p14:creationId xmlns:p14="http://schemas.microsoft.com/office/powerpoint/2010/main" val="26429869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952EC2-7783-4129-AC71-819584C45C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18:22; 19:1</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alt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turned away from there and went toward Sodom, while Abraham was still standing before the Lord…</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19:1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two angels</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came to Sodom in the evening as Lot was sitting in the gate of Sodom. When Lot saw them, he rose to meet them and bowed down with his face to the ground.</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7489143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8A90B1-6825-4A4B-9F3D-94FE3F619E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Rectangle 2">
            <a:extLst>
              <a:ext uri="{FF2B5EF4-FFF2-40B4-BE49-F238E27FC236}">
                <a16:creationId xmlns:a16="http://schemas.microsoft.com/office/drawing/2014/main" id="{77E50403-A53D-4015-8F91-5A736C61E6E7}"/>
              </a:ext>
            </a:extLst>
          </p:cNvPr>
          <p:cNvSpPr/>
          <p:nvPr/>
        </p:nvSpPr>
        <p:spPr>
          <a:xfrm>
            <a:off x="0" y="0"/>
            <a:ext cx="9144000" cy="5293757"/>
          </a:xfrm>
          <a:prstGeom prst="rect">
            <a:avLst/>
          </a:prstGeom>
        </p:spPr>
        <p:txBody>
          <a:bodyPr wrap="square">
            <a:spAutoFit/>
          </a:bodyPr>
          <a:lstStyle/>
          <a:p>
            <a:pPr lvl="0"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18:5-8</a:t>
            </a:r>
          </a:p>
          <a:p>
            <a:pPr algn="just"/>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 will bring a piece of bread, that you may refresh yourselves; after that you may go on, since you have visited your servant.” And they said, “So do, as you have said.”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Abraham hurried into the tent to Sarah, and said, “Quickly, prepare three measures of fine flour, knead it and make bread cakes.”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Abraham also ran to the herd, and took a tender and choice calf and gave it to the servant, and he hurried to prepare it.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 took curds and milk and the calf which he had prepared, and placed it before them; and he was standing by them under the tree as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ate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10560427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7FDBEE-F5C2-4410-9AAB-6746770546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Rectangle 2">
            <a:extLst>
              <a:ext uri="{FF2B5EF4-FFF2-40B4-BE49-F238E27FC236}">
                <a16:creationId xmlns:a16="http://schemas.microsoft.com/office/drawing/2014/main" id="{77E50403-A53D-4015-8F91-5A736C61E6E7}"/>
              </a:ext>
            </a:extLst>
          </p:cNvPr>
          <p:cNvSpPr/>
          <p:nvPr/>
        </p:nvSpPr>
        <p:spPr>
          <a:xfrm>
            <a:off x="0" y="0"/>
            <a:ext cx="9144000" cy="5047536"/>
          </a:xfrm>
          <a:prstGeom prst="rect">
            <a:avLst/>
          </a:prstGeom>
        </p:spPr>
        <p:txBody>
          <a:bodyPr wrap="square">
            <a:spAutoFit/>
          </a:bodyPr>
          <a:lstStyle/>
          <a:p>
            <a:pPr lvl="0" algn="ctr" defTabSz="514350">
              <a:spcAft>
                <a:spcPts val="1200"/>
              </a:spcAft>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Genesis 19:4-6</a:t>
            </a:r>
          </a:p>
          <a:p>
            <a:pPr algn="just"/>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Before they lay down, the men of the city, the men of Sodom, surrounded the house, both young and old, all the people from every quarter;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they called to Lot and said to him, “Where are the men who came to you tonight? Bring them out to us that we may have relations with them.”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Lot went out to them at the doorway, and shut the door behind him.</a:t>
            </a:r>
          </a:p>
        </p:txBody>
      </p:sp>
    </p:spTree>
    <p:extLst>
      <p:ext uri="{BB962C8B-B14F-4D97-AF65-F5344CB8AC3E}">
        <p14:creationId xmlns:p14="http://schemas.microsoft.com/office/powerpoint/2010/main" val="212964229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772875-B5BB-4042-BAEF-C990792B03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5486400"/>
          </a:xfrm>
        </p:spPr>
        <p:txBody>
          <a:bodyPr/>
          <a:lstStyle/>
          <a:p>
            <a:pPr marL="0" indent="0" algn="ctr" defTabSz="685800">
              <a:spcBef>
                <a:spcPct val="0"/>
              </a:spcBef>
              <a:spcAft>
                <a:spcPts val="1200"/>
              </a:spcAft>
              <a:buNone/>
              <a:defRPr/>
            </a:pPr>
            <a:r>
              <a:rPr lang="en-US" sz="3600" kern="1200" dirty="0">
                <a:solidFill>
                  <a:schemeClr val="tx2"/>
                </a:solidFill>
                <a:ea typeface="+mj-ea"/>
              </a:rPr>
              <a:t>Genesis 6:1-4</a:t>
            </a:r>
          </a:p>
          <a:p>
            <a:pPr marL="0" indent="0" algn="just">
              <a:spcBef>
                <a:spcPts val="0"/>
              </a:spcBef>
              <a:buNone/>
            </a:pPr>
            <a:r>
              <a:rPr lang="en-US" sz="2750" dirty="0">
                <a:effectLst>
                  <a:outerShdw blurRad="38100" dist="38100" dir="2700000" algn="tl">
                    <a:srgbClr val="000000">
                      <a:alpha val="43137"/>
                    </a:srgbClr>
                  </a:outerShdw>
                </a:effectLst>
              </a:rPr>
              <a:t>“</a:t>
            </a:r>
            <a:r>
              <a:rPr lang="en-US" sz="2750" baseline="30000" dirty="0">
                <a:effectLst/>
              </a:rPr>
              <a:t>1 </a:t>
            </a:r>
            <a:r>
              <a:rPr lang="en-US" sz="2750" dirty="0">
                <a:effectLst>
                  <a:outerShdw blurRad="38100" dist="38100" dir="2700000" algn="tl">
                    <a:srgbClr val="000000">
                      <a:alpha val="43137"/>
                    </a:srgbClr>
                  </a:outerShdw>
                </a:effectLst>
              </a:rPr>
              <a:t>Now it came about, when men began to multiply on the face of the land, and daughters were born to them</a:t>
            </a:r>
            <a:r>
              <a:rPr lang="en-US" sz="2750" dirty="0">
                <a:effectLst/>
              </a:rPr>
              <a:t>, </a:t>
            </a:r>
            <a:r>
              <a:rPr lang="en-US" sz="2750" baseline="30000" dirty="0">
                <a:effectLst/>
              </a:rPr>
              <a:t>2 </a:t>
            </a:r>
            <a:r>
              <a:rPr lang="en-US" sz="2750" dirty="0">
                <a:effectLst>
                  <a:outerShdw blurRad="38100" dist="38100" dir="2700000" algn="tl">
                    <a:srgbClr val="000000">
                      <a:alpha val="43137"/>
                    </a:srgbClr>
                  </a:outerShdw>
                </a:effectLst>
              </a:rPr>
              <a:t>that the sons of God saw that the daughters of men were beautiful; and they took wives for themselves, whomever they chose. </a:t>
            </a:r>
            <a:r>
              <a:rPr lang="en-US" sz="2750" baseline="30000" dirty="0">
                <a:effectLst/>
              </a:rPr>
              <a:t>3</a:t>
            </a:r>
            <a:r>
              <a:rPr lang="en-US" sz="2750" dirty="0">
                <a:effectLst>
                  <a:outerShdw blurRad="38100" dist="38100" dir="2700000" algn="tl">
                    <a:srgbClr val="000000">
                      <a:alpha val="43137"/>
                    </a:srgbClr>
                  </a:outerShdw>
                </a:effectLst>
              </a:rPr>
              <a:t> Then the Lord said, ‘My Spirit shall not strive with man forever, because he also is flesh; nevertheless his days shall be one hundred and twenty years.’ </a:t>
            </a:r>
            <a:r>
              <a:rPr lang="en-US" sz="2750" baseline="30000" dirty="0">
                <a:effectLst/>
              </a:rPr>
              <a:t>4</a:t>
            </a:r>
            <a:r>
              <a:rPr lang="en-US" sz="2750" dirty="0">
                <a:effectLst>
                  <a:outerShdw blurRad="38100" dist="38100" dir="2700000" algn="tl">
                    <a:srgbClr val="000000">
                      <a:alpha val="43137"/>
                    </a:srgbClr>
                  </a:outerShdw>
                </a:effectLst>
              </a:rPr>
              <a:t> The Nephilim were on the earth in those days, and also afterward, when the sons of God came in to the daughters of men, and they bore children to them. Those were the mighty men who were of old, men of renown</a:t>
            </a:r>
            <a:r>
              <a:rPr lang="en-US" sz="275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24355591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952EC2-7783-4129-AC71-819584C45C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Hebrews 13:2</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Do not neglect to show hospitality to strangers, for by this some have entertained angels without knowing it.</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4" name="Picture 3" descr="A person standing on a beach&#10;&#10;Description automatically generated">
            <a:extLst>
              <a:ext uri="{FF2B5EF4-FFF2-40B4-BE49-F238E27FC236}">
                <a16:creationId xmlns:a16="http://schemas.microsoft.com/office/drawing/2014/main" id="{FE9BF9BB-F3E5-47BA-93C0-C950C4CD887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48050" y="2905125"/>
            <a:ext cx="2247900" cy="1971675"/>
          </a:xfrm>
          <a:prstGeom prst="rect">
            <a:avLst/>
          </a:prstGeom>
        </p:spPr>
      </p:pic>
    </p:spTree>
    <p:extLst>
      <p:ext uri="{BB962C8B-B14F-4D97-AF65-F5344CB8AC3E}">
        <p14:creationId xmlns:p14="http://schemas.microsoft.com/office/powerpoint/2010/main" val="202134025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C7BD00-D2BA-4BCB-91C9-127B0754E6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4724400"/>
          </a:xfrm>
        </p:spPr>
        <p:txBody>
          <a:bodyPr/>
          <a:lstStyle/>
          <a:p>
            <a:pPr marL="0" indent="0" algn="ctr" defTabSz="514350">
              <a:spcBef>
                <a:spcPct val="0"/>
              </a:spcBef>
              <a:spcAft>
                <a:spcPts val="1200"/>
              </a:spcAft>
              <a:buNone/>
              <a:defRPr/>
            </a:pPr>
            <a:r>
              <a:rPr lang="en-US" sz="4000" kern="1200" dirty="0">
                <a:solidFill>
                  <a:srgbClr val="00FFFF"/>
                </a:solidFill>
                <a:cs typeface="Calibri" panose="020F0502020204030204" pitchFamily="34" charset="0"/>
              </a:rPr>
              <a:t>2 Peter 2:4-5</a:t>
            </a:r>
          </a:p>
          <a:p>
            <a:pPr marL="0" indent="0" algn="just">
              <a:spcBef>
                <a:spcPts val="0"/>
              </a:spcBef>
              <a:buNone/>
            </a:pPr>
            <a:r>
              <a:rPr lang="en-US" sz="3600" dirty="0">
                <a:effectLst>
                  <a:outerShdw blurRad="38100" dist="38100" dir="2700000" algn="tl">
                    <a:srgbClr val="000000">
                      <a:alpha val="43137"/>
                    </a:srgbClr>
                  </a:outerShdw>
                </a:effectLst>
              </a:rPr>
              <a:t>“</a:t>
            </a:r>
            <a:r>
              <a:rPr lang="en-US" sz="3600" baseline="30000" dirty="0">
                <a:effectLst>
                  <a:outerShdw blurRad="38100" dist="38100" dir="2700000" algn="tl">
                    <a:srgbClr val="000000">
                      <a:alpha val="43137"/>
                    </a:srgbClr>
                  </a:outerShdw>
                </a:effectLst>
              </a:rPr>
              <a:t>4 </a:t>
            </a:r>
            <a:r>
              <a:rPr lang="en-US" sz="3600" dirty="0">
                <a:effectLst>
                  <a:outerShdw blurRad="38100" dist="38100" dir="2700000" algn="tl">
                    <a:srgbClr val="000000">
                      <a:alpha val="43137"/>
                    </a:srgbClr>
                  </a:outerShdw>
                </a:effectLst>
              </a:rPr>
              <a:t>For if God did not spare angels when they sinned, but cast them into hell and </a:t>
            </a:r>
            <a:r>
              <a:rPr lang="en-US" sz="3600" b="1" u="sng" dirty="0">
                <a:solidFill>
                  <a:srgbClr val="FFFFCC"/>
                </a:solidFill>
                <a:effectLst>
                  <a:outerShdw blurRad="38100" dist="38100" dir="2700000" algn="tl">
                    <a:srgbClr val="000000">
                      <a:alpha val="43137"/>
                    </a:srgbClr>
                  </a:outerShdw>
                </a:effectLst>
              </a:rPr>
              <a:t>committed them to pits of darkness</a:t>
            </a:r>
            <a:r>
              <a:rPr lang="en-US" sz="3600" dirty="0">
                <a:effectLst>
                  <a:outerShdw blurRad="38100" dist="38100" dir="2700000" algn="tl">
                    <a:srgbClr val="000000">
                      <a:alpha val="43137"/>
                    </a:srgbClr>
                  </a:outerShdw>
                </a:effectLst>
              </a:rPr>
              <a:t>, reserved for judgment; </a:t>
            </a:r>
            <a:r>
              <a:rPr lang="en-US" sz="3600" baseline="30000" dirty="0">
                <a:effectLst>
                  <a:outerShdw blurRad="38100" dist="38100" dir="2700000" algn="tl">
                    <a:srgbClr val="000000">
                      <a:alpha val="43137"/>
                    </a:srgbClr>
                  </a:outerShdw>
                </a:effectLst>
              </a:rPr>
              <a:t>5 </a:t>
            </a:r>
            <a:r>
              <a:rPr lang="en-US" sz="3600" dirty="0">
                <a:effectLst>
                  <a:outerShdw blurRad="38100" dist="38100" dir="2700000" algn="tl">
                    <a:srgbClr val="000000">
                      <a:alpha val="43137"/>
                    </a:srgbClr>
                  </a:outerShdw>
                </a:effectLst>
              </a:rPr>
              <a:t>and did not spare the ancient world, but preserved Noah, a preacher of righteousness, with seven others, when He brought a flood upon the world of the ungodly.”</a:t>
            </a:r>
          </a:p>
        </p:txBody>
      </p:sp>
    </p:spTree>
    <p:extLst>
      <p:ext uri="{BB962C8B-B14F-4D97-AF65-F5344CB8AC3E}">
        <p14:creationId xmlns:p14="http://schemas.microsoft.com/office/powerpoint/2010/main" val="5458213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211430-F016-455D-9156-FA4453D851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5029200"/>
          </a:xfrm>
        </p:spPr>
        <p:txBody>
          <a:bodyPr/>
          <a:lstStyle/>
          <a:p>
            <a:pPr marL="0" indent="0" algn="ctr" defTabSz="685800">
              <a:spcBef>
                <a:spcPct val="0"/>
              </a:spcBef>
              <a:spcAft>
                <a:spcPts val="1200"/>
              </a:spcAft>
              <a:buNone/>
              <a:defRPr/>
            </a:pPr>
            <a:r>
              <a:rPr lang="en-US" sz="4000" kern="1200" dirty="0">
                <a:solidFill>
                  <a:schemeClr val="tx2"/>
                </a:solidFill>
                <a:ea typeface="+mj-ea"/>
                <a:cs typeface="Calibri" panose="020F0502020204030204" pitchFamily="34" charset="0"/>
              </a:rPr>
              <a:t>Jude 6-7</a:t>
            </a:r>
          </a:p>
          <a:p>
            <a:pPr marL="0" indent="0" algn="just">
              <a:spcBef>
                <a:spcPts val="0"/>
              </a:spcBef>
              <a:buNone/>
            </a:pPr>
            <a:r>
              <a:rPr lang="en-US" sz="3400" dirty="0">
                <a:effectLst>
                  <a:outerShdw blurRad="38100" dist="38100" dir="2700000" algn="tl">
                    <a:srgbClr val="000000">
                      <a:alpha val="43137"/>
                    </a:srgbClr>
                  </a:outerShdw>
                </a:effectLst>
              </a:rPr>
              <a:t>“</a:t>
            </a:r>
            <a:r>
              <a:rPr lang="en-US" sz="3400" baseline="30000" dirty="0">
                <a:effectLst>
                  <a:outerShdw blurRad="38100" dist="38100" dir="2700000" algn="tl">
                    <a:srgbClr val="000000">
                      <a:alpha val="43137"/>
                    </a:srgbClr>
                  </a:outerShdw>
                </a:effectLst>
              </a:rPr>
              <a:t>6 </a:t>
            </a:r>
            <a:r>
              <a:rPr lang="en-US" sz="3400" dirty="0">
                <a:effectLst>
                  <a:outerShdw blurRad="38100" dist="38100" dir="2700000" algn="tl">
                    <a:srgbClr val="000000">
                      <a:alpha val="43137"/>
                    </a:srgbClr>
                  </a:outerShdw>
                </a:effectLst>
              </a:rPr>
              <a:t>And angels who did not keep their own domain, but abandoned their proper abode, He has kept in </a:t>
            </a:r>
            <a:r>
              <a:rPr lang="en-US" sz="3400" b="1" u="sng" dirty="0">
                <a:solidFill>
                  <a:srgbClr val="FFFFCC"/>
                </a:solidFill>
                <a:effectLst>
                  <a:outerShdw blurRad="38100" dist="38100" dir="2700000" algn="tl">
                    <a:srgbClr val="000000">
                      <a:alpha val="43137"/>
                    </a:srgbClr>
                  </a:outerShdw>
                </a:effectLst>
              </a:rPr>
              <a:t>eternal bonds</a:t>
            </a:r>
            <a:r>
              <a:rPr lang="en-US" sz="3400" dirty="0">
                <a:effectLst>
                  <a:outerShdw blurRad="38100" dist="38100" dir="2700000" algn="tl">
                    <a:srgbClr val="000000">
                      <a:alpha val="43137"/>
                    </a:srgbClr>
                  </a:outerShdw>
                </a:effectLst>
              </a:rPr>
              <a:t> under darkness for the judgment of the great day, </a:t>
            </a:r>
            <a:r>
              <a:rPr lang="en-US" sz="3400" baseline="30000" dirty="0">
                <a:effectLst>
                  <a:outerShdw blurRad="38100" dist="38100" dir="2700000" algn="tl">
                    <a:srgbClr val="000000">
                      <a:alpha val="43137"/>
                    </a:srgbClr>
                  </a:outerShdw>
                </a:effectLst>
              </a:rPr>
              <a:t>7 </a:t>
            </a:r>
            <a:r>
              <a:rPr lang="en-US" sz="3400" dirty="0">
                <a:effectLst>
                  <a:outerShdw blurRad="38100" dist="38100" dir="2700000" algn="tl">
                    <a:srgbClr val="000000">
                      <a:alpha val="43137"/>
                    </a:srgbClr>
                  </a:outerShdw>
                </a:effectLst>
              </a:rPr>
              <a:t>just as Sodom and Gomorrah and the cities around them, since they in the same way as these indulged in gross immorality and went after strange flesh, are exhibited as an example in undergoing the punishment of eternal fire.”</a:t>
            </a:r>
          </a:p>
        </p:txBody>
      </p:sp>
    </p:spTree>
    <p:extLst>
      <p:ext uri="{BB962C8B-B14F-4D97-AF65-F5344CB8AC3E}">
        <p14:creationId xmlns:p14="http://schemas.microsoft.com/office/powerpoint/2010/main" val="32075341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3C3E2CF9-7429-4191-BE74-712BA647A977}"/>
              </a:ext>
            </a:extLst>
          </p:cNvPr>
          <p:cNvSpPr>
            <a:spLocks noGrp="1" noChangeArrowheads="1"/>
          </p:cNvSpPr>
          <p:nvPr>
            <p:ph type="body" sz="half" idx="1"/>
          </p:nvPr>
        </p:nvSpPr>
        <p:spPr>
          <a:xfrm>
            <a:off x="228600" y="1371600"/>
            <a:ext cx="7467600" cy="4572000"/>
          </a:xfrm>
        </p:spPr>
        <p:txBody>
          <a:bodyPr/>
          <a:lstStyle/>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Angels do not marry? (Matt. 22:30)</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Angels are spirits (</a:t>
            </a:r>
            <a:r>
              <a:rPr lang="en-US" dirty="0" err="1">
                <a:effectLst>
                  <a:outerShdw blurRad="38100" dist="38100" dir="2700000" algn="tl">
                    <a:srgbClr val="000000">
                      <a:alpha val="43137"/>
                    </a:srgbClr>
                  </a:outerShdw>
                </a:effectLst>
              </a:rPr>
              <a:t>Heb</a:t>
            </a:r>
            <a:r>
              <a:rPr lang="en-US" dirty="0">
                <a:effectLst>
                  <a:outerShdw blurRad="38100" dist="38100" dir="2700000" algn="tl">
                    <a:srgbClr val="000000">
                      <a:alpha val="43137"/>
                    </a:srgbClr>
                  </a:outerShdw>
                </a:effectLst>
              </a:rPr>
              <a:t>. 1:14)</a:t>
            </a:r>
          </a:p>
          <a:p>
            <a:pPr marL="514350" indent="-514350" algn="just" eaLnBrk="1" hangingPunct="1">
              <a:lnSpc>
                <a:spcPct val="90000"/>
              </a:lnSpc>
              <a:spcBef>
                <a:spcPts val="0"/>
              </a:spcBef>
              <a:spcAft>
                <a:spcPts val="2400"/>
              </a:spcAft>
              <a:buSzPct val="100000"/>
              <a:buFont typeface="+mj-lt"/>
              <a:buAutoNum type="arabicPeriod"/>
              <a:defRPr/>
            </a:pPr>
            <a:r>
              <a:rPr lang="en-US" b="1" u="sng" dirty="0" err="1">
                <a:solidFill>
                  <a:srgbClr val="FFFFCC"/>
                </a:solidFill>
                <a:effectLst>
                  <a:outerShdw blurRad="38100" dist="38100" dir="2700000" algn="tl">
                    <a:srgbClr val="000000">
                      <a:alpha val="43137"/>
                    </a:srgbClr>
                  </a:outerShdw>
                </a:effectLst>
              </a:rPr>
              <a:t>Nephilim</a:t>
            </a:r>
            <a:r>
              <a:rPr lang="en-US" b="1" u="sng" dirty="0">
                <a:solidFill>
                  <a:srgbClr val="FFFFCC"/>
                </a:solidFill>
                <a:effectLst>
                  <a:outerShdw blurRad="38100" dist="38100" dir="2700000" algn="tl">
                    <a:srgbClr val="000000">
                      <a:alpha val="43137"/>
                    </a:srgbClr>
                  </a:outerShdw>
                </a:effectLst>
              </a:rPr>
              <a:t> in the post – flood world? (Num. 13:33; Gen. 6:4a)</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Nephilim in David’s day? (2 Sam. 21:20)</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Why is this sin not replicated today?</a:t>
            </a:r>
          </a:p>
        </p:txBody>
      </p:sp>
      <p:pic>
        <p:nvPicPr>
          <p:cNvPr id="35843" name="Picture 5" descr="clip0103">
            <a:extLst>
              <a:ext uri="{FF2B5EF4-FFF2-40B4-BE49-F238E27FC236}">
                <a16:creationId xmlns:a16="http://schemas.microsoft.com/office/drawing/2014/main" id="{0941CF93-EAD1-4C59-87BA-F00A7EF781A0}"/>
              </a:ext>
            </a:extLst>
          </p:cNvPr>
          <p:cNvPicPr>
            <a:picLocks noGrp="1" noChangeAspect="1" noChangeArrowheads="1"/>
          </p:cNvPicPr>
          <p:nvPr>
            <p:ph type="clipArt" sz="half" idx="2"/>
          </p:nvPr>
        </p:nvPicPr>
        <p:blipFill>
          <a:blip r:embed="rId2" cstate="email">
            <a:extLst>
              <a:ext uri="{28A0092B-C50C-407E-A947-70E740481C1C}">
                <a14:useLocalDpi xmlns:a14="http://schemas.microsoft.com/office/drawing/2010/main"/>
              </a:ext>
            </a:extLst>
          </a:blip>
          <a:srcRect/>
          <a:stretch>
            <a:fillRect/>
          </a:stretch>
        </p:blipFill>
        <p:spPr>
          <a:xfrm>
            <a:off x="7610760" y="3429000"/>
            <a:ext cx="1364154" cy="1937260"/>
          </a:xfr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0B3A1498-781D-4317-9146-E27A56A89DB6}"/>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Objections</a:t>
            </a:r>
          </a:p>
        </p:txBody>
      </p:sp>
    </p:spTree>
    <p:extLst>
      <p:ext uri="{BB962C8B-B14F-4D97-AF65-F5344CB8AC3E}">
        <p14:creationId xmlns:p14="http://schemas.microsoft.com/office/powerpoint/2010/main" val="26795605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3">
            <a:extLst>
              <a:ext uri="{FF2B5EF4-FFF2-40B4-BE49-F238E27FC236}">
                <a16:creationId xmlns:a16="http://schemas.microsoft.com/office/drawing/2014/main" id="{B15C7724-D471-43C0-B2F1-68DAB491F05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725A3110-A068-4C56-85E8-E67E2BAF746D}"/>
              </a:ext>
            </a:extLst>
          </p:cNvPr>
          <p:cNvSpPr>
            <a:spLocks noGrp="1"/>
          </p:cNvSpPr>
          <p:nvPr>
            <p:ph idx="1"/>
          </p:nvPr>
        </p:nvSpPr>
        <p:spPr>
          <a:xfrm>
            <a:off x="0" y="0"/>
            <a:ext cx="9144000" cy="4724400"/>
          </a:xfrm>
        </p:spPr>
        <p:txBody>
          <a:bodyPr/>
          <a:lstStyle/>
          <a:p>
            <a:pPr algn="ctr">
              <a:spcBef>
                <a:spcPts val="0"/>
              </a:spcBef>
              <a:spcAft>
                <a:spcPts val="1200"/>
              </a:spcAft>
              <a:buNone/>
              <a:defRPr/>
            </a:pPr>
            <a:r>
              <a:rPr lang="en-US" sz="4000" kern="1200" dirty="0">
                <a:solidFill>
                  <a:srgbClr val="00FFFF"/>
                </a:solidFill>
                <a:cs typeface="Calibri" panose="020F0502020204030204" pitchFamily="34" charset="0"/>
              </a:rPr>
              <a:t>Genesis 7:19-23</a:t>
            </a:r>
          </a:p>
          <a:p>
            <a:pPr marL="0" indent="0" algn="just">
              <a:spcBef>
                <a:spcPts val="0"/>
              </a:spcBef>
              <a:buNone/>
              <a:defRPr/>
            </a:pPr>
            <a:r>
              <a:rPr lang="en-US" sz="2900" dirty="0">
                <a:solidFill>
                  <a:srgbClr val="FFFFFF"/>
                </a:solidFill>
                <a:cs typeface="Calibri" panose="020F0502020204030204" pitchFamily="34" charset="0"/>
              </a:rPr>
              <a:t>“They rose greatly on the earth, and </a:t>
            </a:r>
            <a:r>
              <a:rPr lang="en-US" sz="2900" b="1" u="sng" dirty="0">
                <a:solidFill>
                  <a:srgbClr val="FFFFCC"/>
                </a:solidFill>
                <a:cs typeface="Calibri" panose="020F0502020204030204" pitchFamily="34" charset="0"/>
              </a:rPr>
              <a:t>all</a:t>
            </a:r>
            <a:r>
              <a:rPr lang="en-US" sz="2900" dirty="0">
                <a:solidFill>
                  <a:srgbClr val="FFFFFF"/>
                </a:solidFill>
                <a:cs typeface="Calibri" panose="020F0502020204030204" pitchFamily="34" charset="0"/>
              </a:rPr>
              <a:t> the high mountains under the </a:t>
            </a:r>
            <a:r>
              <a:rPr lang="en-US" sz="2900" b="1" u="sng" dirty="0">
                <a:solidFill>
                  <a:srgbClr val="FFFFCC"/>
                </a:solidFill>
                <a:cs typeface="Calibri" panose="020F0502020204030204" pitchFamily="34" charset="0"/>
              </a:rPr>
              <a:t>entire</a:t>
            </a:r>
            <a:r>
              <a:rPr lang="en-US" sz="2900" dirty="0">
                <a:solidFill>
                  <a:srgbClr val="FFFFFF"/>
                </a:solidFill>
                <a:cs typeface="Calibri" panose="020F0502020204030204" pitchFamily="34" charset="0"/>
              </a:rPr>
              <a:t> heaven were covered…</a:t>
            </a:r>
            <a:r>
              <a:rPr lang="en-US" sz="2900" b="1" u="sng" dirty="0">
                <a:solidFill>
                  <a:srgbClr val="FFFFCC"/>
                </a:solidFill>
                <a:cs typeface="Calibri" panose="020F0502020204030204" pitchFamily="34" charset="0"/>
              </a:rPr>
              <a:t>Every living thing that moved on the earth perished</a:t>
            </a:r>
            <a:r>
              <a:rPr lang="en-US" sz="2900" dirty="0">
                <a:solidFill>
                  <a:srgbClr val="FFFFFF"/>
                </a:solidFill>
                <a:cs typeface="Calibri" panose="020F0502020204030204" pitchFamily="34" charset="0"/>
              </a:rPr>
              <a:t>—birds, livestock, wild animals, </a:t>
            </a:r>
            <a:r>
              <a:rPr lang="en-US" sz="2900" b="1" u="sng" dirty="0">
                <a:solidFill>
                  <a:srgbClr val="FFFFCC"/>
                </a:solidFill>
                <a:cs typeface="Calibri" panose="020F0502020204030204" pitchFamily="34" charset="0"/>
              </a:rPr>
              <a:t>all</a:t>
            </a:r>
            <a:r>
              <a:rPr lang="en-US" sz="2900" dirty="0">
                <a:solidFill>
                  <a:srgbClr val="FFFFFF"/>
                </a:solidFill>
                <a:cs typeface="Calibri" panose="020F0502020204030204" pitchFamily="34" charset="0"/>
              </a:rPr>
              <a:t> the creatures that swarm over the earth, and </a:t>
            </a:r>
            <a:r>
              <a:rPr lang="en-US" sz="2900" b="1" u="sng" dirty="0">
                <a:solidFill>
                  <a:srgbClr val="FFFFCC"/>
                </a:solidFill>
                <a:cs typeface="Calibri" panose="020F0502020204030204" pitchFamily="34" charset="0"/>
              </a:rPr>
              <a:t>all</a:t>
            </a:r>
            <a:r>
              <a:rPr lang="en-US" sz="2900" dirty="0">
                <a:solidFill>
                  <a:srgbClr val="FFFFFF"/>
                </a:solidFill>
                <a:cs typeface="Calibri" panose="020F0502020204030204" pitchFamily="34" charset="0"/>
              </a:rPr>
              <a:t> mankind. </a:t>
            </a:r>
            <a:r>
              <a:rPr lang="en-US" sz="2900" b="1" u="sng" dirty="0">
                <a:solidFill>
                  <a:srgbClr val="FFFFCC"/>
                </a:solidFill>
                <a:cs typeface="Calibri" panose="020F0502020204030204" pitchFamily="34" charset="0"/>
              </a:rPr>
              <a:t>Everything</a:t>
            </a:r>
            <a:r>
              <a:rPr lang="en-US" sz="2900" dirty="0">
                <a:solidFill>
                  <a:srgbClr val="FFFFFF"/>
                </a:solidFill>
                <a:cs typeface="Calibri" panose="020F0502020204030204" pitchFamily="34" charset="0"/>
              </a:rPr>
              <a:t> on dry land that had the breath of life in its nostrils died. </a:t>
            </a:r>
            <a:r>
              <a:rPr lang="en-US" sz="2900" b="1" u="sng" dirty="0">
                <a:solidFill>
                  <a:srgbClr val="FFFFCC"/>
                </a:solidFill>
                <a:cs typeface="Calibri" panose="020F0502020204030204" pitchFamily="34" charset="0"/>
              </a:rPr>
              <a:t>Every</a:t>
            </a:r>
            <a:r>
              <a:rPr lang="en-US" sz="2900" dirty="0">
                <a:solidFill>
                  <a:srgbClr val="FFFFFF"/>
                </a:solidFill>
                <a:cs typeface="Calibri" panose="020F0502020204030204" pitchFamily="34" charset="0"/>
              </a:rPr>
              <a:t> living thing on the face of the earth was wiped out; men and animals and the creatures that move along the ground and the birds of the air were wiped from the earth. </a:t>
            </a:r>
            <a:r>
              <a:rPr lang="en-US" sz="2900" b="1" u="sng" dirty="0">
                <a:solidFill>
                  <a:srgbClr val="FFFFCC"/>
                </a:solidFill>
                <a:cs typeface="Calibri" panose="020F0502020204030204" pitchFamily="34" charset="0"/>
              </a:rPr>
              <a:t>Only</a:t>
            </a:r>
            <a:r>
              <a:rPr lang="en-US" sz="2900" dirty="0">
                <a:solidFill>
                  <a:srgbClr val="FFFFFF"/>
                </a:solidFill>
                <a:cs typeface="Calibri" panose="020F0502020204030204" pitchFamily="34" charset="0"/>
              </a:rPr>
              <a:t> Noah was left, and those with him in the ark.”</a:t>
            </a:r>
            <a:endParaRPr lang="en-US" sz="2900" dirty="0">
              <a:cs typeface="Calibri" panose="020F0502020204030204" pitchFamily="34" charset="0"/>
            </a:endParaRPr>
          </a:p>
        </p:txBody>
      </p:sp>
    </p:spTree>
    <p:extLst>
      <p:ext uri="{BB962C8B-B14F-4D97-AF65-F5344CB8AC3E}">
        <p14:creationId xmlns:p14="http://schemas.microsoft.com/office/powerpoint/2010/main" val="17193583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a:extLst>
              <a:ext uri="{FF2B5EF4-FFF2-40B4-BE49-F238E27FC236}">
                <a16:creationId xmlns:a16="http://schemas.microsoft.com/office/drawing/2014/main" id="{9DB8EC1D-3E22-4188-86AC-B8CA9A77709A}"/>
              </a:ext>
            </a:extLst>
          </p:cNvPr>
          <p:cNvSpPr>
            <a:spLocks noGrp="1" noChangeArrowheads="1"/>
          </p:cNvSpPr>
          <p:nvPr>
            <p:ph type="body" idx="1"/>
          </p:nvPr>
        </p:nvSpPr>
        <p:spPr>
          <a:xfrm>
            <a:off x="0" y="1219200"/>
            <a:ext cx="9144000" cy="4724400"/>
          </a:xfrm>
        </p:spPr>
        <p:txBody>
          <a:bodyPr/>
          <a:lstStyle/>
          <a:p>
            <a:pPr marL="0" indent="0" algn="just" eaLnBrk="1" hangingPunct="1">
              <a:buFont typeface="Wingdings" panose="05000000000000000000" pitchFamily="2" charset="2"/>
              <a:buNone/>
              <a:defRPr/>
            </a:pPr>
            <a:r>
              <a:rPr lang="en-US" sz="2600" dirty="0">
                <a:latin typeface="Abadi MT Condensed Light" pitchFamily="34" charset="0"/>
                <a:cs typeface="Calibri" panose="020F0502020204030204" pitchFamily="34" charset="0"/>
              </a:rPr>
              <a:t>“… ‘</a:t>
            </a:r>
            <a:r>
              <a:rPr lang="en-US" sz="2600" b="1" u="sng" dirty="0">
                <a:solidFill>
                  <a:srgbClr val="FFFFCC"/>
                </a:solidFill>
                <a:latin typeface="Abadi MT Condensed Light" pitchFamily="34" charset="0"/>
                <a:cs typeface="Calibri" panose="020F0502020204030204" pitchFamily="34" charset="0"/>
              </a:rPr>
              <a:t>all</a:t>
            </a:r>
            <a:r>
              <a:rPr lang="en-US" sz="2600" dirty="0">
                <a:latin typeface="Abadi MT Condensed Light" pitchFamily="34" charset="0"/>
                <a:cs typeface="Calibri" panose="020F0502020204030204" pitchFamily="34" charset="0"/>
              </a:rPr>
              <a:t> the high mountains under </a:t>
            </a:r>
            <a:r>
              <a:rPr lang="en-US" sz="2600" b="1" u="sng" dirty="0">
                <a:solidFill>
                  <a:srgbClr val="FFFFCC"/>
                </a:solidFill>
                <a:latin typeface="Abadi MT Condensed Light" pitchFamily="34" charset="0"/>
                <a:cs typeface="Calibri" panose="020F0502020204030204" pitchFamily="34" charset="0"/>
              </a:rPr>
              <a:t>all</a:t>
            </a:r>
            <a:r>
              <a:rPr lang="en-US" sz="2600" dirty="0">
                <a:latin typeface="Abadi MT Condensed Light" pitchFamily="34" charset="0"/>
                <a:cs typeface="Calibri" panose="020F0502020204030204" pitchFamily="34" charset="0"/>
              </a:rPr>
              <a:t> the heavens.’ One of these expressions alone would almost necessitate the impression that the author intends to convey the idea of the absolute universality of the Flood…Yet since ‘all’ is known to be used in a relative sense, the writer removes all ambiguity by adding the phrase ‘under all the heavens.’ </a:t>
            </a:r>
            <a:r>
              <a:rPr lang="en-US" sz="2600" b="1" u="sng" dirty="0">
                <a:solidFill>
                  <a:srgbClr val="FFFFCC"/>
                </a:solidFill>
                <a:latin typeface="Abadi MT Condensed Light" pitchFamily="34" charset="0"/>
                <a:cs typeface="Calibri" panose="020F0502020204030204" pitchFamily="34" charset="0"/>
              </a:rPr>
              <a:t>A double </a:t>
            </a:r>
            <a:r>
              <a:rPr lang="en-US" sz="2600" b="1" i="1" u="sng" dirty="0">
                <a:solidFill>
                  <a:srgbClr val="FFFFCC"/>
                </a:solidFill>
                <a:latin typeface="Abadi MT Condensed Light" pitchFamily="34" charset="0"/>
                <a:cs typeface="Calibri" panose="020F0502020204030204" pitchFamily="34" charset="0"/>
              </a:rPr>
              <a:t>‘all’ </a:t>
            </a:r>
            <a:r>
              <a:rPr lang="en-US" sz="2600" b="1" u="sng" dirty="0">
                <a:solidFill>
                  <a:srgbClr val="FFFFCC"/>
                </a:solidFill>
                <a:latin typeface="Abadi MT Condensed Light" pitchFamily="34" charset="0"/>
                <a:cs typeface="Calibri" panose="020F0502020204030204" pitchFamily="34" charset="0"/>
              </a:rPr>
              <a:t>(</a:t>
            </a:r>
            <a:r>
              <a:rPr lang="en-US" sz="2600" b="1" u="sng" dirty="0" err="1">
                <a:solidFill>
                  <a:srgbClr val="FFFFCC"/>
                </a:solidFill>
                <a:latin typeface="Abadi MT Condensed Light" pitchFamily="34" charset="0"/>
                <a:cs typeface="Calibri" panose="020F0502020204030204" pitchFamily="34" charset="0"/>
              </a:rPr>
              <a:t>kol</a:t>
            </a:r>
            <a:r>
              <a:rPr lang="en-US" sz="2600" b="1" u="sng" dirty="0">
                <a:solidFill>
                  <a:srgbClr val="FFFFCC"/>
                </a:solidFill>
                <a:latin typeface="Abadi MT Condensed Light" pitchFamily="34" charset="0"/>
                <a:cs typeface="Calibri" panose="020F0502020204030204" pitchFamily="34" charset="0"/>
              </a:rPr>
              <a:t>) cannot allow for so relative a sense</a:t>
            </a:r>
            <a:r>
              <a:rPr lang="en-US" sz="2600" dirty="0">
                <a:latin typeface="Abadi MT Condensed Light" pitchFamily="34" charset="0"/>
                <a:cs typeface="Calibri" panose="020F0502020204030204" pitchFamily="34" charset="0"/>
              </a:rPr>
              <a:t>. It almost constitutes a Hebrew superlative. So we believe that the text disposes of the question of the universality of the flood. By way of objection to this interpretation, those who believe in a limited flood…urge the fact that </a:t>
            </a:r>
            <a:r>
              <a:rPr lang="en-US" sz="2600" i="1" dirty="0" err="1">
                <a:latin typeface="Abadi MT Condensed Light" pitchFamily="34" charset="0"/>
                <a:cs typeface="Calibri" panose="020F0502020204030204" pitchFamily="34" charset="0"/>
              </a:rPr>
              <a:t>kol</a:t>
            </a:r>
            <a:r>
              <a:rPr lang="en-US" sz="2600" dirty="0">
                <a:latin typeface="Abadi MT Condensed Light" pitchFamily="34" charset="0"/>
                <a:cs typeface="Calibri" panose="020F0502020204030204" pitchFamily="34" charset="0"/>
              </a:rPr>
              <a:t> is used in a relative sense, as is clearly the case in passages such as Genesis 41:57; Exodus 9:25, 10:15; Deuteronomy 2:25; and 1 Kings 10:24. However, we still insist that this fact could overthrow a single </a:t>
            </a:r>
            <a:r>
              <a:rPr lang="en-US" sz="2600" i="1" dirty="0" err="1">
                <a:latin typeface="Abadi MT Condensed Light" pitchFamily="34" charset="0"/>
                <a:cs typeface="Calibri" panose="020F0502020204030204" pitchFamily="34" charset="0"/>
              </a:rPr>
              <a:t>kol</a:t>
            </a:r>
            <a:r>
              <a:rPr lang="en-US" sz="2600" dirty="0">
                <a:latin typeface="Abadi MT Condensed Light" pitchFamily="34" charset="0"/>
                <a:cs typeface="Calibri" panose="020F0502020204030204" pitchFamily="34" charset="0"/>
              </a:rPr>
              <a:t>, never a double </a:t>
            </a:r>
            <a:r>
              <a:rPr lang="en-US" sz="2600" i="1" dirty="0" err="1">
                <a:latin typeface="Abadi MT Condensed Light" pitchFamily="34" charset="0"/>
                <a:cs typeface="Calibri" panose="020F0502020204030204" pitchFamily="34" charset="0"/>
              </a:rPr>
              <a:t>kol</a:t>
            </a:r>
            <a:r>
              <a:rPr lang="en-US" sz="2600" dirty="0">
                <a:latin typeface="Abadi MT Condensed Light" pitchFamily="34" charset="0"/>
                <a:cs typeface="Calibri" panose="020F0502020204030204" pitchFamily="34" charset="0"/>
              </a:rPr>
              <a:t>, as our verse has it.”</a:t>
            </a:r>
          </a:p>
        </p:txBody>
      </p:sp>
      <p:sp>
        <p:nvSpPr>
          <p:cNvPr id="2" name="Rectangle 1">
            <a:extLst>
              <a:ext uri="{FF2B5EF4-FFF2-40B4-BE49-F238E27FC236}">
                <a16:creationId xmlns:a16="http://schemas.microsoft.com/office/drawing/2014/main" id="{0426777D-C3C0-4103-B3EF-8DD03F2D0191}"/>
              </a:ext>
            </a:extLst>
          </p:cNvPr>
          <p:cNvSpPr/>
          <p:nvPr/>
        </p:nvSpPr>
        <p:spPr>
          <a:xfrm>
            <a:off x="0" y="204281"/>
            <a:ext cx="9144000" cy="938719"/>
          </a:xfrm>
          <a:prstGeom prst="rect">
            <a:avLst/>
          </a:prstGeom>
        </p:spPr>
        <p:txBody>
          <a:bodyPr wrap="square">
            <a:spAutoFit/>
          </a:bodyPr>
          <a:lstStyle/>
          <a:p>
            <a:pPr algn="ctr">
              <a:spcAft>
                <a:spcPts val="600"/>
              </a:spcAft>
            </a:pPr>
            <a:r>
              <a:rPr lang="en-US" sz="3200" dirty="0">
                <a:solidFill>
                  <a:schemeClr val="tx2"/>
                </a:solidFill>
                <a:latin typeface="Calibri" panose="020F0502020204030204" pitchFamily="34" charset="0"/>
                <a:ea typeface="+mj-ea"/>
                <a:cs typeface="Calibri" panose="020F0502020204030204" pitchFamily="34" charset="0"/>
              </a:rPr>
              <a:t>H.C. </a:t>
            </a:r>
            <a:r>
              <a:rPr lang="en-US" sz="3200" dirty="0" err="1">
                <a:solidFill>
                  <a:schemeClr val="tx2"/>
                </a:solidFill>
                <a:latin typeface="Calibri" panose="020F0502020204030204" pitchFamily="34" charset="0"/>
                <a:ea typeface="+mj-ea"/>
                <a:cs typeface="Calibri" panose="020F0502020204030204" pitchFamily="34" charset="0"/>
              </a:rPr>
              <a:t>Leupold</a:t>
            </a:r>
            <a:endParaRPr lang="en-US" sz="3200" dirty="0">
              <a:solidFill>
                <a:schemeClr val="tx2"/>
              </a:solidFill>
              <a:latin typeface="Calibri" panose="020F0502020204030204" pitchFamily="34" charset="0"/>
              <a:ea typeface="+mj-ea"/>
              <a:cs typeface="Calibri" panose="020F0502020204030204" pitchFamily="34" charset="0"/>
            </a:endParaRPr>
          </a:p>
          <a:p>
            <a:pPr algn="ctr"/>
            <a:r>
              <a:rPr lang="en-US" sz="1800" i="1" dirty="0">
                <a:latin typeface="Calibri" panose="020F0502020204030204" pitchFamily="34" charset="0"/>
                <a:ea typeface="+mj-ea"/>
                <a:cs typeface="Calibri" panose="020F0502020204030204" pitchFamily="34" charset="0"/>
              </a:rPr>
              <a:t>Exposition of Genesis </a:t>
            </a:r>
            <a:r>
              <a:rPr lang="en-US" sz="1800" dirty="0">
                <a:latin typeface="Calibri" panose="020F0502020204030204" pitchFamily="34" charset="0"/>
                <a:ea typeface="+mj-ea"/>
                <a:cs typeface="Calibri" panose="020F0502020204030204" pitchFamily="34" charset="0"/>
              </a:rPr>
              <a:t>(Grand Rapids: Baker, 1942), vol. 1, p. 301-302.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9C1E2A-F162-46D2-BA5B-1FB5DA17E2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4876800"/>
          </a:xfrm>
        </p:spPr>
        <p:txBody>
          <a:bodyPr/>
          <a:lstStyle/>
          <a:p>
            <a:pPr marL="0" indent="0" algn="ctr" defTabSz="685800">
              <a:spcBef>
                <a:spcPct val="0"/>
              </a:spcBef>
              <a:spcAft>
                <a:spcPts val="1200"/>
              </a:spcAft>
              <a:buNone/>
              <a:defRPr/>
            </a:pPr>
            <a:r>
              <a:rPr lang="en-US" sz="4000" kern="1200" dirty="0">
                <a:solidFill>
                  <a:schemeClr val="tx2"/>
                </a:solidFill>
                <a:ea typeface="+mj-ea"/>
              </a:rPr>
              <a:t>Numbers 13:32-33</a:t>
            </a:r>
          </a:p>
          <a:p>
            <a:pPr marL="0" indent="0" algn="just">
              <a:spcBef>
                <a:spcPts val="0"/>
              </a:spcBef>
              <a:buNone/>
            </a:pPr>
            <a:r>
              <a:rPr lang="en-US" baseline="30000" dirty="0"/>
              <a:t>32 </a:t>
            </a:r>
            <a:r>
              <a:rPr lang="en-US" dirty="0"/>
              <a:t>So they gave out to the sons of Israel a bad report of the land which they had spied out, saying, “The land through which we have gone, in spying it out, is a land that devours its inhabitants; and all the people whom we saw in it are men of </a:t>
            </a:r>
            <a:r>
              <a:rPr lang="en-US" i="1" dirty="0"/>
              <a:t>great</a:t>
            </a:r>
            <a:r>
              <a:rPr lang="en-US" dirty="0"/>
              <a:t> size. </a:t>
            </a:r>
            <a:r>
              <a:rPr lang="en-US" baseline="30000" dirty="0"/>
              <a:t>33 </a:t>
            </a:r>
            <a:r>
              <a:rPr lang="en-US" dirty="0"/>
              <a:t>There also we saw the </a:t>
            </a:r>
            <a:r>
              <a:rPr lang="en-US" b="1" u="sng" dirty="0">
                <a:solidFill>
                  <a:srgbClr val="FFFFCC"/>
                </a:solidFill>
              </a:rPr>
              <a:t>Nephilim</a:t>
            </a:r>
            <a:r>
              <a:rPr lang="en-US" dirty="0"/>
              <a:t> (the sons of Anak are part of the Nephilim); and we became like grasshoppers in our own sight, and so we were in their sight.”</a:t>
            </a:r>
          </a:p>
        </p:txBody>
      </p:sp>
    </p:spTree>
    <p:extLst>
      <p:ext uri="{BB962C8B-B14F-4D97-AF65-F5344CB8AC3E}">
        <p14:creationId xmlns:p14="http://schemas.microsoft.com/office/powerpoint/2010/main" val="3626501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a:extLst>
              <a:ext uri="{FF2B5EF4-FFF2-40B4-BE49-F238E27FC236}">
                <a16:creationId xmlns:a16="http://schemas.microsoft.com/office/drawing/2014/main" id="{C506E192-E177-4C9C-82CF-A37E487CFAF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3068" y="320040"/>
            <a:ext cx="8657864" cy="6217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6867" name="Oval 7">
            <a:extLst>
              <a:ext uri="{FF2B5EF4-FFF2-40B4-BE49-F238E27FC236}">
                <a16:creationId xmlns:a16="http://schemas.microsoft.com/office/drawing/2014/main" id="{4FEF050F-0ECE-4A79-A9B8-912DA7D10BB5}"/>
              </a:ext>
            </a:extLst>
          </p:cNvPr>
          <p:cNvSpPr>
            <a:spLocks noChangeArrowheads="1"/>
          </p:cNvSpPr>
          <p:nvPr/>
        </p:nvSpPr>
        <p:spPr bwMode="auto">
          <a:xfrm>
            <a:off x="1752600" y="2286000"/>
            <a:ext cx="1600200" cy="914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tx2"/>
              </a:buClr>
              <a:buChar char="•"/>
              <a:defRPr sz="3200">
                <a:solidFill>
                  <a:schemeClr val="tx1"/>
                </a:solidFill>
                <a:latin typeface="Calibri" panose="020F0502020204030204" pitchFamily="34" charset="0"/>
              </a:defRPr>
            </a:lvl1pPr>
            <a:lvl2pPr marL="742950" indent="-285750">
              <a:spcBef>
                <a:spcPct val="20000"/>
              </a:spcBef>
              <a:buClr>
                <a:schemeClr val="folHlink"/>
              </a:buClr>
              <a:buChar char="•"/>
              <a:defRPr sz="3200">
                <a:solidFill>
                  <a:schemeClr val="tx1"/>
                </a:solidFill>
                <a:latin typeface="Calibri" panose="020F0502020204030204" pitchFamily="34" charset="0"/>
              </a:defRPr>
            </a:lvl2pPr>
            <a:lvl3pPr marL="1143000" indent="-228600">
              <a:spcBef>
                <a:spcPct val="20000"/>
              </a:spcBef>
              <a:buClr>
                <a:schemeClr val="tx2"/>
              </a:buClr>
              <a:buChar char="•"/>
              <a:defRPr sz="3200">
                <a:solidFill>
                  <a:schemeClr val="tx1"/>
                </a:solidFill>
                <a:latin typeface="Calibri" panose="020F0502020204030204" pitchFamily="34" charset="0"/>
              </a:defRPr>
            </a:lvl3pPr>
            <a:lvl4pPr marL="1600200" indent="-228600">
              <a:spcBef>
                <a:spcPct val="20000"/>
              </a:spcBef>
              <a:buClr>
                <a:schemeClr val="tx1"/>
              </a:buClr>
              <a:buChar char="•"/>
              <a:defRPr sz="3200">
                <a:solidFill>
                  <a:schemeClr val="tx1"/>
                </a:solidFill>
                <a:latin typeface="Calibri" panose="020F0502020204030204" pitchFamily="34" charset="0"/>
              </a:defRPr>
            </a:lvl4pPr>
            <a:lvl5pPr marL="2057400" indent="-228600">
              <a:spcBef>
                <a:spcPct val="20000"/>
              </a:spcBef>
              <a:buClr>
                <a:schemeClr val="tx1"/>
              </a:buClr>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9pPr>
          </a:lstStyle>
          <a:p>
            <a:pPr>
              <a:spcBef>
                <a:spcPct val="0"/>
              </a:spcBef>
              <a:buClrTx/>
              <a:buFontTx/>
              <a:buNone/>
            </a:pPr>
            <a:endParaRPr lang="en-US" altLang="en-US" sz="1800"/>
          </a:p>
        </p:txBody>
      </p:sp>
      <p:sp>
        <p:nvSpPr>
          <p:cNvPr id="36868" name="Oval 7">
            <a:extLst>
              <a:ext uri="{FF2B5EF4-FFF2-40B4-BE49-F238E27FC236}">
                <a16:creationId xmlns:a16="http://schemas.microsoft.com/office/drawing/2014/main" id="{72C3CCFC-4877-462F-9E3E-F26164D866A3}"/>
              </a:ext>
            </a:extLst>
          </p:cNvPr>
          <p:cNvSpPr>
            <a:spLocks noChangeArrowheads="1"/>
          </p:cNvSpPr>
          <p:nvPr/>
        </p:nvSpPr>
        <p:spPr bwMode="auto">
          <a:xfrm>
            <a:off x="4343400" y="4800600"/>
            <a:ext cx="1600200" cy="914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tx2"/>
              </a:buClr>
              <a:buChar char="•"/>
              <a:defRPr sz="3200">
                <a:solidFill>
                  <a:schemeClr val="tx1"/>
                </a:solidFill>
                <a:latin typeface="Calibri" panose="020F0502020204030204" pitchFamily="34" charset="0"/>
              </a:defRPr>
            </a:lvl1pPr>
            <a:lvl2pPr marL="742950" indent="-285750">
              <a:spcBef>
                <a:spcPct val="20000"/>
              </a:spcBef>
              <a:buClr>
                <a:schemeClr val="folHlink"/>
              </a:buClr>
              <a:buChar char="•"/>
              <a:defRPr sz="3200">
                <a:solidFill>
                  <a:schemeClr val="tx1"/>
                </a:solidFill>
                <a:latin typeface="Calibri" panose="020F0502020204030204" pitchFamily="34" charset="0"/>
              </a:defRPr>
            </a:lvl2pPr>
            <a:lvl3pPr marL="1143000" indent="-228600">
              <a:spcBef>
                <a:spcPct val="20000"/>
              </a:spcBef>
              <a:buClr>
                <a:schemeClr val="tx2"/>
              </a:buClr>
              <a:buChar char="•"/>
              <a:defRPr sz="3200">
                <a:solidFill>
                  <a:schemeClr val="tx1"/>
                </a:solidFill>
                <a:latin typeface="Calibri" panose="020F0502020204030204" pitchFamily="34" charset="0"/>
              </a:defRPr>
            </a:lvl3pPr>
            <a:lvl4pPr marL="1600200" indent="-228600">
              <a:spcBef>
                <a:spcPct val="20000"/>
              </a:spcBef>
              <a:buClr>
                <a:schemeClr val="tx1"/>
              </a:buClr>
              <a:buChar char="•"/>
              <a:defRPr sz="3200">
                <a:solidFill>
                  <a:schemeClr val="tx1"/>
                </a:solidFill>
                <a:latin typeface="Calibri" panose="020F0502020204030204" pitchFamily="34" charset="0"/>
              </a:defRPr>
            </a:lvl4pPr>
            <a:lvl5pPr marL="2057400" indent="-228600">
              <a:spcBef>
                <a:spcPct val="20000"/>
              </a:spcBef>
              <a:buClr>
                <a:schemeClr val="tx1"/>
              </a:buClr>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9pPr>
          </a:lstStyle>
          <a:p>
            <a:pPr>
              <a:spcBef>
                <a:spcPct val="0"/>
              </a:spcBef>
              <a:buClrTx/>
              <a:buFontTx/>
              <a:buNone/>
            </a:pPr>
            <a:endParaRPr lang="en-US" altLang="en-US" sz="1800"/>
          </a:p>
        </p:txBody>
      </p:sp>
      <p:sp>
        <p:nvSpPr>
          <p:cNvPr id="36869" name="Oval 7">
            <a:extLst>
              <a:ext uri="{FF2B5EF4-FFF2-40B4-BE49-F238E27FC236}">
                <a16:creationId xmlns:a16="http://schemas.microsoft.com/office/drawing/2014/main" id="{6AAA5BEA-562D-4E5E-AB31-B9C2CB305F83}"/>
              </a:ext>
            </a:extLst>
          </p:cNvPr>
          <p:cNvSpPr>
            <a:spLocks noChangeArrowheads="1"/>
          </p:cNvSpPr>
          <p:nvPr/>
        </p:nvSpPr>
        <p:spPr bwMode="auto">
          <a:xfrm>
            <a:off x="5105400" y="533400"/>
            <a:ext cx="1600200" cy="914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tx2"/>
              </a:buClr>
              <a:buChar char="•"/>
              <a:defRPr sz="3200">
                <a:solidFill>
                  <a:schemeClr val="tx1"/>
                </a:solidFill>
                <a:latin typeface="Calibri" panose="020F0502020204030204" pitchFamily="34" charset="0"/>
              </a:defRPr>
            </a:lvl1pPr>
            <a:lvl2pPr marL="742950" indent="-285750">
              <a:spcBef>
                <a:spcPct val="20000"/>
              </a:spcBef>
              <a:buClr>
                <a:schemeClr val="folHlink"/>
              </a:buClr>
              <a:buChar char="•"/>
              <a:defRPr sz="3200">
                <a:solidFill>
                  <a:schemeClr val="tx1"/>
                </a:solidFill>
                <a:latin typeface="Calibri" panose="020F0502020204030204" pitchFamily="34" charset="0"/>
              </a:defRPr>
            </a:lvl2pPr>
            <a:lvl3pPr marL="1143000" indent="-228600">
              <a:spcBef>
                <a:spcPct val="20000"/>
              </a:spcBef>
              <a:buClr>
                <a:schemeClr val="tx2"/>
              </a:buClr>
              <a:buChar char="•"/>
              <a:defRPr sz="3200">
                <a:solidFill>
                  <a:schemeClr val="tx1"/>
                </a:solidFill>
                <a:latin typeface="Calibri" panose="020F0502020204030204" pitchFamily="34" charset="0"/>
              </a:defRPr>
            </a:lvl3pPr>
            <a:lvl4pPr marL="1600200" indent="-228600">
              <a:spcBef>
                <a:spcPct val="20000"/>
              </a:spcBef>
              <a:buClr>
                <a:schemeClr val="tx1"/>
              </a:buClr>
              <a:buChar char="•"/>
              <a:defRPr sz="3200">
                <a:solidFill>
                  <a:schemeClr val="tx1"/>
                </a:solidFill>
                <a:latin typeface="Calibri" panose="020F0502020204030204" pitchFamily="34" charset="0"/>
              </a:defRPr>
            </a:lvl4pPr>
            <a:lvl5pPr marL="2057400" indent="-228600">
              <a:spcBef>
                <a:spcPct val="20000"/>
              </a:spcBef>
              <a:buClr>
                <a:schemeClr val="tx1"/>
              </a:buClr>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9pPr>
          </a:lstStyle>
          <a:p>
            <a:pPr>
              <a:spcBef>
                <a:spcPct val="0"/>
              </a:spcBef>
              <a:buClrTx/>
              <a:buFontTx/>
              <a:buNone/>
            </a:pPr>
            <a:endParaRPr lang="en-US" altLang="en-US" sz="18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2A88D-A347-4000-8512-01EE1A3166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017" y="97247"/>
            <a:ext cx="8839966" cy="6663506"/>
          </a:xfrm>
          <a:prstGeom prst="rect">
            <a:avLst/>
          </a:prstGeom>
        </p:spPr>
      </p:pic>
    </p:spTree>
    <p:extLst>
      <p:ext uri="{BB962C8B-B14F-4D97-AF65-F5344CB8AC3E}">
        <p14:creationId xmlns:p14="http://schemas.microsoft.com/office/powerpoint/2010/main" val="2039285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648273"/>
            <a:ext cx="9037560" cy="462228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ts val="0"/>
              </a:spcBef>
              <a:buNone/>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were two eruptions of the fallen angels among men. They produced races of giants on the Earth each time. The first eruption was before the flood, and the second one was after the flood. This is plainly stated in Gen. 6:4: ‘There were giants in the earth in those days [before the flood]; and also after that [after the flood], when the sons of God came in unto the daughters of men, and they bare children to them, the same became mighty men which were of old, men of renown.’”</a:t>
            </a:r>
            <a:endParaRPr 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sp>
        <p:nvSpPr>
          <p:cNvPr id="2" name="Rectangle 1">
            <a:extLst>
              <a:ext uri="{FF2B5EF4-FFF2-40B4-BE49-F238E27FC236}">
                <a16:creationId xmlns:a16="http://schemas.microsoft.com/office/drawing/2014/main" id="{9833B6BE-F3D5-439A-96B3-B1A1BE27E660}"/>
              </a:ext>
            </a:extLst>
          </p:cNvPr>
          <p:cNvSpPr/>
          <p:nvPr/>
        </p:nvSpPr>
        <p:spPr>
          <a:xfrm>
            <a:off x="1638477" y="232083"/>
            <a:ext cx="5867047" cy="1277273"/>
          </a:xfrm>
          <a:prstGeom prst="rect">
            <a:avLst/>
          </a:prstGeom>
        </p:spPr>
        <p:txBody>
          <a:bodyPr wrap="square">
            <a:spAutoFit/>
          </a:bodyPr>
          <a:lstStyle/>
          <a:p>
            <a:pPr algn="ctr">
              <a:spcBef>
                <a:spcPts val="0"/>
              </a:spcBef>
              <a:spcAft>
                <a:spcPts val="600"/>
              </a:spcAft>
            </a:pP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Finis</a:t>
            </a: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Jennings </a:t>
            </a: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Dake</a:t>
            </a: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a:t>
            </a:r>
          </a:p>
          <a:p>
            <a:pPr algn="ctr">
              <a:spcBef>
                <a:spcPts val="0"/>
              </a:spcBef>
              <a:spcAft>
                <a:spcPts val="0"/>
              </a:spcAft>
            </a:pP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God's Plan for Man: Revealing God's Perfect Plan for All Creation</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(Lawrenceville, GA: </a:t>
            </a:r>
            <a:r>
              <a:rPr lang="en-U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Dake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Bible Sales, 1949), 197.</a:t>
            </a:r>
            <a:endParaRPr lang="en-US" sz="160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p:txBody>
      </p:sp>
      <p:pic>
        <p:nvPicPr>
          <p:cNvPr id="2050" name="Picture 2" descr="Image result for God's Plan for Man">
            <a:extLst>
              <a:ext uri="{FF2B5EF4-FFF2-40B4-BE49-F238E27FC236}">
                <a16:creationId xmlns:a16="http://schemas.microsoft.com/office/drawing/2014/main" id="{AE0B1E40-CE41-404C-A19C-79FF49AC4F4D}"/>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153400" y="121920"/>
            <a:ext cx="82716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finis jennings dake">
            <a:extLst>
              <a:ext uri="{FF2B5EF4-FFF2-40B4-BE49-F238E27FC236}">
                <a16:creationId xmlns:a16="http://schemas.microsoft.com/office/drawing/2014/main" id="{1BBAB164-CA9E-4355-868E-15ACEF373A81}"/>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28694" y="121920"/>
            <a:ext cx="785706"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110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772875-B5BB-4042-BAEF-C990792B03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5486400"/>
          </a:xfrm>
        </p:spPr>
        <p:txBody>
          <a:bodyPr/>
          <a:lstStyle/>
          <a:p>
            <a:pPr marL="0" indent="0" algn="ctr" defTabSz="685800">
              <a:spcBef>
                <a:spcPct val="0"/>
              </a:spcBef>
              <a:spcAft>
                <a:spcPts val="1200"/>
              </a:spcAft>
              <a:buNone/>
              <a:defRPr/>
            </a:pPr>
            <a:r>
              <a:rPr lang="en-US" sz="3600" kern="1200" dirty="0">
                <a:solidFill>
                  <a:schemeClr val="tx2"/>
                </a:solidFill>
                <a:ea typeface="+mj-ea"/>
              </a:rPr>
              <a:t>Genesis 6:1-4</a:t>
            </a:r>
          </a:p>
          <a:p>
            <a:pPr marL="0" indent="0" algn="just">
              <a:spcBef>
                <a:spcPts val="0"/>
              </a:spcBef>
              <a:buNone/>
            </a:pPr>
            <a:r>
              <a:rPr lang="en-US" sz="2750" dirty="0">
                <a:effectLst>
                  <a:outerShdw blurRad="38100" dist="38100" dir="2700000" algn="tl">
                    <a:srgbClr val="000000">
                      <a:alpha val="43137"/>
                    </a:srgbClr>
                  </a:outerShdw>
                </a:effectLst>
              </a:rPr>
              <a:t>“</a:t>
            </a:r>
            <a:r>
              <a:rPr lang="en-US" sz="2750" baseline="30000" dirty="0">
                <a:effectLst/>
              </a:rPr>
              <a:t>1 </a:t>
            </a:r>
            <a:r>
              <a:rPr lang="en-US" sz="2750" dirty="0">
                <a:effectLst>
                  <a:outerShdw blurRad="38100" dist="38100" dir="2700000" algn="tl">
                    <a:srgbClr val="000000">
                      <a:alpha val="43137"/>
                    </a:srgbClr>
                  </a:outerShdw>
                </a:effectLst>
              </a:rPr>
              <a:t>Now it came about, when men began to multiply on the face of the land, and daughters were born to them</a:t>
            </a:r>
            <a:r>
              <a:rPr lang="en-US" sz="2750" dirty="0">
                <a:effectLst/>
              </a:rPr>
              <a:t>, </a:t>
            </a:r>
            <a:r>
              <a:rPr lang="en-US" sz="2750" baseline="30000" dirty="0">
                <a:effectLst/>
              </a:rPr>
              <a:t>2 </a:t>
            </a:r>
            <a:r>
              <a:rPr lang="en-US" sz="2750" dirty="0">
                <a:effectLst>
                  <a:outerShdw blurRad="38100" dist="38100" dir="2700000" algn="tl">
                    <a:srgbClr val="000000">
                      <a:alpha val="43137"/>
                    </a:srgbClr>
                  </a:outerShdw>
                </a:effectLst>
              </a:rPr>
              <a:t>that the </a:t>
            </a:r>
            <a:r>
              <a:rPr lang="en-US" sz="2750" b="1" u="sng" dirty="0">
                <a:solidFill>
                  <a:srgbClr val="FFFFCC"/>
                </a:solidFill>
                <a:effectLst>
                  <a:outerShdw blurRad="38100" dist="38100" dir="2700000" algn="tl">
                    <a:srgbClr val="000000">
                      <a:alpha val="43137"/>
                    </a:srgbClr>
                  </a:outerShdw>
                </a:effectLst>
              </a:rPr>
              <a:t>sons of God</a:t>
            </a:r>
            <a:r>
              <a:rPr lang="en-US" sz="2750" dirty="0">
                <a:effectLst>
                  <a:outerShdw blurRad="38100" dist="38100" dir="2700000" algn="tl">
                    <a:srgbClr val="000000">
                      <a:alpha val="43137"/>
                    </a:srgbClr>
                  </a:outerShdw>
                </a:effectLst>
              </a:rPr>
              <a:t> saw that the daughters of men were beautiful; and they took wives for themselves, whomever they chose. </a:t>
            </a:r>
            <a:r>
              <a:rPr lang="en-US" sz="2750" baseline="30000" dirty="0">
                <a:effectLst/>
              </a:rPr>
              <a:t>3</a:t>
            </a:r>
            <a:r>
              <a:rPr lang="en-US" sz="2750" dirty="0">
                <a:effectLst>
                  <a:outerShdw blurRad="38100" dist="38100" dir="2700000" algn="tl">
                    <a:srgbClr val="000000">
                      <a:alpha val="43137"/>
                    </a:srgbClr>
                  </a:outerShdw>
                </a:effectLst>
              </a:rPr>
              <a:t> Then the Lord said, ‘My Spirit shall not strive with man forever, because he also is flesh; nevertheless his days shall be one hundred and twenty years.’ </a:t>
            </a:r>
            <a:r>
              <a:rPr lang="en-US" sz="2750" baseline="30000" dirty="0">
                <a:effectLst/>
              </a:rPr>
              <a:t>4</a:t>
            </a:r>
            <a:r>
              <a:rPr lang="en-US" sz="2750" dirty="0">
                <a:effectLst>
                  <a:outerShdw blurRad="38100" dist="38100" dir="2700000" algn="tl">
                    <a:srgbClr val="000000">
                      <a:alpha val="43137"/>
                    </a:srgbClr>
                  </a:outerShdw>
                </a:effectLst>
              </a:rPr>
              <a:t> The </a:t>
            </a:r>
            <a:r>
              <a:rPr lang="en-US" sz="2750" b="1" u="sng" dirty="0">
                <a:solidFill>
                  <a:srgbClr val="FFFFCC"/>
                </a:solidFill>
                <a:effectLst>
                  <a:outerShdw blurRad="38100" dist="38100" dir="2700000" algn="tl">
                    <a:srgbClr val="000000">
                      <a:alpha val="43137"/>
                    </a:srgbClr>
                  </a:outerShdw>
                </a:effectLst>
              </a:rPr>
              <a:t>Nephilim</a:t>
            </a:r>
            <a:r>
              <a:rPr lang="en-US" sz="2750" dirty="0">
                <a:effectLst>
                  <a:outerShdw blurRad="38100" dist="38100" dir="2700000" algn="tl">
                    <a:srgbClr val="000000">
                      <a:alpha val="43137"/>
                    </a:srgbClr>
                  </a:outerShdw>
                </a:effectLst>
              </a:rPr>
              <a:t> were on the earth in those days, and also afterward, when the </a:t>
            </a:r>
            <a:r>
              <a:rPr lang="en-US" sz="2750" b="1" u="sng" dirty="0">
                <a:solidFill>
                  <a:srgbClr val="FFFFCC"/>
                </a:solidFill>
                <a:effectLst>
                  <a:outerShdw blurRad="38100" dist="38100" dir="2700000" algn="tl">
                    <a:srgbClr val="000000">
                      <a:alpha val="43137"/>
                    </a:srgbClr>
                  </a:outerShdw>
                </a:effectLst>
              </a:rPr>
              <a:t>sons of God </a:t>
            </a:r>
            <a:r>
              <a:rPr lang="en-US" sz="2750" dirty="0">
                <a:effectLst>
                  <a:outerShdw blurRad="38100" dist="38100" dir="2700000" algn="tl">
                    <a:srgbClr val="000000">
                      <a:alpha val="43137"/>
                    </a:srgbClr>
                  </a:outerShdw>
                </a:effectLst>
              </a:rPr>
              <a:t>came in to the daughters of men, and they bore children to them. Those were the mighty men who were of old, men of renown</a:t>
            </a:r>
            <a:r>
              <a:rPr lang="en-US" sz="275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37161190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648273"/>
            <a:ext cx="9037560" cy="462228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ts val="0"/>
              </a:spcBef>
              <a:buNone/>
            </a:pPr>
            <a:r>
              <a:rPr lang="en-US" sz="2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also know from history that there were giants in the Earth both before and after the flood. Genesis 6:4 records the fact that ‘There were giants in the earth in those days’ before the flood, for the whole passage speaks of the time before the flood of Noah and shows why God sent the flood. Then we have many Scriptures of giants in the Earth after the flood, coming from the same source, the sons of God and the daughters of men. There were no daughters of Cain left on Earth after the flood, for only Noah and his family were kept alive in the ark and lived after the flood (Gen. 6:18; 9:1-16; 1 Pet. 3:20).”</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sp>
        <p:nvSpPr>
          <p:cNvPr id="9" name="Rectangle 8">
            <a:extLst>
              <a:ext uri="{FF2B5EF4-FFF2-40B4-BE49-F238E27FC236}">
                <a16:creationId xmlns:a16="http://schemas.microsoft.com/office/drawing/2014/main" id="{D387E183-E8C1-497D-8664-91241A94123F}"/>
              </a:ext>
            </a:extLst>
          </p:cNvPr>
          <p:cNvSpPr/>
          <p:nvPr/>
        </p:nvSpPr>
        <p:spPr>
          <a:xfrm>
            <a:off x="1638477" y="232083"/>
            <a:ext cx="5867047" cy="1277273"/>
          </a:xfrm>
          <a:prstGeom prst="rect">
            <a:avLst/>
          </a:prstGeom>
        </p:spPr>
        <p:txBody>
          <a:bodyPr wrap="square">
            <a:spAutoFit/>
          </a:bodyPr>
          <a:lstStyle/>
          <a:p>
            <a:pPr algn="ctr">
              <a:spcBef>
                <a:spcPts val="0"/>
              </a:spcBef>
              <a:spcAft>
                <a:spcPts val="600"/>
              </a:spcAft>
            </a:pP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Finis</a:t>
            </a: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Jennings </a:t>
            </a: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Dake</a:t>
            </a: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a:t>
            </a:r>
          </a:p>
          <a:p>
            <a:pPr algn="ctr">
              <a:spcBef>
                <a:spcPts val="0"/>
              </a:spcBef>
              <a:spcAft>
                <a:spcPts val="0"/>
              </a:spcAft>
            </a:pP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God's Plan for Man: Revealing God's Perfect Plan for All Creation</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(Lawrenceville, GA: </a:t>
            </a:r>
            <a:r>
              <a:rPr lang="en-U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Dake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Bible Sales, 1949), 197.</a:t>
            </a:r>
            <a:endParaRPr lang="en-US" sz="160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p:txBody>
      </p:sp>
      <p:pic>
        <p:nvPicPr>
          <p:cNvPr id="10" name="Picture 2" descr="Image result for God's Plan for Man">
            <a:extLst>
              <a:ext uri="{FF2B5EF4-FFF2-40B4-BE49-F238E27FC236}">
                <a16:creationId xmlns:a16="http://schemas.microsoft.com/office/drawing/2014/main" id="{256A18E1-AF1E-4076-8B37-AF3851C50BA3}"/>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153400" y="121920"/>
            <a:ext cx="82716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finis jennings dake">
            <a:extLst>
              <a:ext uri="{FF2B5EF4-FFF2-40B4-BE49-F238E27FC236}">
                <a16:creationId xmlns:a16="http://schemas.microsoft.com/office/drawing/2014/main" id="{26EA539E-ED47-4516-9DAC-AF2DDDF627EB}"/>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28694" y="121920"/>
            <a:ext cx="785706"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4213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648273"/>
            <a:ext cx="9037560" cy="462228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ts val="0"/>
              </a:spcBef>
              <a:buNone/>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were two eruptions of fallen angels among men who married the daughters of men and produced two races of giants upon the Earth—one before the flood and the other after the flood. This is what is plainly stated in Gen. 6:4, ‘and also after that,’ that is, after the flood, the sons of God married the daughters of men and they bare children to them who were giants. The second eruption took place in this dispensation, for when Abraham entered the land at the beginning of the next age, it is said that ‘the Canaanite was then [already] in the land’ (Gen. 12:6; 13:7). The Canaanites were the offspring of the sons of God and the daughters of men after the flood, as seen in Lesson Eleven.”</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sp>
        <p:nvSpPr>
          <p:cNvPr id="9" name="Rectangle 8">
            <a:extLst>
              <a:ext uri="{FF2B5EF4-FFF2-40B4-BE49-F238E27FC236}">
                <a16:creationId xmlns:a16="http://schemas.microsoft.com/office/drawing/2014/main" id="{496CCCA9-F866-4613-8230-596BC9B2CC03}"/>
              </a:ext>
            </a:extLst>
          </p:cNvPr>
          <p:cNvSpPr/>
          <p:nvPr/>
        </p:nvSpPr>
        <p:spPr>
          <a:xfrm>
            <a:off x="1596839" y="232083"/>
            <a:ext cx="5950323" cy="1277273"/>
          </a:xfrm>
          <a:prstGeom prst="rect">
            <a:avLst/>
          </a:prstGeom>
        </p:spPr>
        <p:txBody>
          <a:bodyPr wrap="square">
            <a:spAutoFit/>
          </a:bodyPr>
          <a:lstStyle/>
          <a:p>
            <a:pPr algn="ctr">
              <a:spcBef>
                <a:spcPts val="0"/>
              </a:spcBef>
              <a:spcAft>
                <a:spcPts val="600"/>
              </a:spcAft>
            </a:pP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Finis</a:t>
            </a: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Jennings </a:t>
            </a: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Dake</a:t>
            </a: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a:t>
            </a:r>
          </a:p>
          <a:p>
            <a:pPr algn="ctr">
              <a:spcBef>
                <a:spcPts val="0"/>
              </a:spcBef>
              <a:spcAft>
                <a:spcPts val="0"/>
              </a:spcAft>
            </a:pP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God's Plan for Man: Revealing God's Perfect Plan for All Creation</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(Lawrenceville, GA: </a:t>
            </a:r>
            <a:r>
              <a:rPr lang="en-U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Dake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Bible Sales, 1949), 231-32.</a:t>
            </a:r>
            <a:endParaRPr lang="en-US" sz="160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p:txBody>
      </p:sp>
      <p:pic>
        <p:nvPicPr>
          <p:cNvPr id="10" name="Picture 2" descr="Image result for God's Plan for Man">
            <a:extLst>
              <a:ext uri="{FF2B5EF4-FFF2-40B4-BE49-F238E27FC236}">
                <a16:creationId xmlns:a16="http://schemas.microsoft.com/office/drawing/2014/main" id="{2756573A-E8AC-488E-BD59-3BB420DE0CD5}"/>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153400" y="121920"/>
            <a:ext cx="82716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finis jennings dake">
            <a:extLst>
              <a:ext uri="{FF2B5EF4-FFF2-40B4-BE49-F238E27FC236}">
                <a16:creationId xmlns:a16="http://schemas.microsoft.com/office/drawing/2014/main" id="{F6D6DFB1-F49C-4293-AABD-BA1B65D10354}"/>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28694" y="121920"/>
            <a:ext cx="785706"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6473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648272"/>
            <a:ext cx="9037560" cy="5087807"/>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ts val="0"/>
              </a:spcBef>
              <a:buNone/>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“…This second eruption took place soon after the flood, as seems clear from the record of Satan’s quick work to always defeat God if possible. The giant couch that was made in the temple that Nimrod made suggests that giants were already in the Earth at the time of Nimrod, which was about 100 years after the flood, or in the second generation according to Gen. 10:6-10. The second generation in Shem’s line was Salah, who was born 37 years after the flood. If Nimrod was born about this time, he became a great one at least 100 years after the flood. This explains how the whole race was so deep in sin by the time of Abraham, 427 years after the flood.”</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sp>
        <p:nvSpPr>
          <p:cNvPr id="9" name="Rectangle 8">
            <a:extLst>
              <a:ext uri="{FF2B5EF4-FFF2-40B4-BE49-F238E27FC236}">
                <a16:creationId xmlns:a16="http://schemas.microsoft.com/office/drawing/2014/main" id="{952E062E-EC4B-443D-83ED-C7B94B737943}"/>
              </a:ext>
            </a:extLst>
          </p:cNvPr>
          <p:cNvSpPr/>
          <p:nvPr/>
        </p:nvSpPr>
        <p:spPr>
          <a:xfrm>
            <a:off x="1596839" y="232083"/>
            <a:ext cx="5950323" cy="1277273"/>
          </a:xfrm>
          <a:prstGeom prst="rect">
            <a:avLst/>
          </a:prstGeom>
        </p:spPr>
        <p:txBody>
          <a:bodyPr wrap="square">
            <a:spAutoFit/>
          </a:bodyPr>
          <a:lstStyle/>
          <a:p>
            <a:pPr algn="ctr">
              <a:spcBef>
                <a:spcPts val="0"/>
              </a:spcBef>
              <a:spcAft>
                <a:spcPts val="600"/>
              </a:spcAft>
            </a:pP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Finis</a:t>
            </a: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Jennings </a:t>
            </a: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Dake</a:t>
            </a: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a:t>
            </a:r>
          </a:p>
          <a:p>
            <a:pPr algn="ctr">
              <a:spcBef>
                <a:spcPts val="0"/>
              </a:spcBef>
              <a:spcAft>
                <a:spcPts val="0"/>
              </a:spcAft>
            </a:pP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God's Plan for Man: Revealing God's Perfect Plan for All Creation</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(Lawrenceville, GA: </a:t>
            </a:r>
            <a:r>
              <a:rPr lang="en-U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Dake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Bible Sales, 1949), 231-32.</a:t>
            </a:r>
            <a:endParaRPr lang="en-US" sz="160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p:txBody>
      </p:sp>
      <p:pic>
        <p:nvPicPr>
          <p:cNvPr id="10" name="Picture 2" descr="Image result for God's Plan for Man">
            <a:extLst>
              <a:ext uri="{FF2B5EF4-FFF2-40B4-BE49-F238E27FC236}">
                <a16:creationId xmlns:a16="http://schemas.microsoft.com/office/drawing/2014/main" id="{FD0D2B6E-8C71-4BDA-B7CD-4BB6E90C98F3}"/>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153400" y="121920"/>
            <a:ext cx="82716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finis jennings dake">
            <a:extLst>
              <a:ext uri="{FF2B5EF4-FFF2-40B4-BE49-F238E27FC236}">
                <a16:creationId xmlns:a16="http://schemas.microsoft.com/office/drawing/2014/main" id="{9990B377-43AF-42C7-8DDD-5D86E0A20B06}"/>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28694" y="121920"/>
            <a:ext cx="785706"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4072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648273"/>
            <a:ext cx="9037560" cy="462228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ts val="0"/>
              </a:spcBef>
              <a:buNone/>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“…This period as well as the Age of Conscience is referred to in Rom. 1:17-32. God had promised not to send another flood; so Satan attempted a second time to corrupt pure Adamite stock so that the seed of the woman, Christ, could not come into the world to destroy Satan’s hold on the race. Since God could not kill the giants by a flood, He had to do this by other means. God’s plan was to raise up a strong nation through Abraham to kill the second race of giants as the flood had destroyed the first one. Thus the race as a whole became sinful and idolatrous, setting the stage for the next part of God’s program, as will be studied in the next two lessons.”</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sp>
        <p:nvSpPr>
          <p:cNvPr id="9" name="Rectangle 8">
            <a:extLst>
              <a:ext uri="{FF2B5EF4-FFF2-40B4-BE49-F238E27FC236}">
                <a16:creationId xmlns:a16="http://schemas.microsoft.com/office/drawing/2014/main" id="{831E6418-0DF4-4F0A-902B-F2D0D7EE6F6B}"/>
              </a:ext>
            </a:extLst>
          </p:cNvPr>
          <p:cNvSpPr/>
          <p:nvPr/>
        </p:nvSpPr>
        <p:spPr>
          <a:xfrm>
            <a:off x="1596839" y="232083"/>
            <a:ext cx="5950323" cy="1277273"/>
          </a:xfrm>
          <a:prstGeom prst="rect">
            <a:avLst/>
          </a:prstGeom>
        </p:spPr>
        <p:txBody>
          <a:bodyPr wrap="square">
            <a:spAutoFit/>
          </a:bodyPr>
          <a:lstStyle/>
          <a:p>
            <a:pPr algn="ctr">
              <a:spcBef>
                <a:spcPts val="0"/>
              </a:spcBef>
              <a:spcAft>
                <a:spcPts val="600"/>
              </a:spcAft>
            </a:pP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Finis</a:t>
            </a: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Jennings </a:t>
            </a: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Dake</a:t>
            </a: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a:t>
            </a:r>
          </a:p>
          <a:p>
            <a:pPr algn="ctr">
              <a:spcBef>
                <a:spcPts val="0"/>
              </a:spcBef>
              <a:spcAft>
                <a:spcPts val="0"/>
              </a:spcAft>
            </a:pP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God's Plan for Man: Revealing God's Perfect Plan for All Creation</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(Lawrenceville, GA: </a:t>
            </a:r>
            <a:r>
              <a:rPr lang="en-U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Dake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Bible Sales, 1949), 231-32.</a:t>
            </a:r>
            <a:endParaRPr lang="en-US" sz="160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p:txBody>
      </p:sp>
      <p:pic>
        <p:nvPicPr>
          <p:cNvPr id="10" name="Picture 2" descr="Image result for God's Plan for Man">
            <a:extLst>
              <a:ext uri="{FF2B5EF4-FFF2-40B4-BE49-F238E27FC236}">
                <a16:creationId xmlns:a16="http://schemas.microsoft.com/office/drawing/2014/main" id="{0B9ACE79-931E-4E98-A2C5-F956E8808F61}"/>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153400" y="121920"/>
            <a:ext cx="82716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finis jennings dake">
            <a:extLst>
              <a:ext uri="{FF2B5EF4-FFF2-40B4-BE49-F238E27FC236}">
                <a16:creationId xmlns:a16="http://schemas.microsoft.com/office/drawing/2014/main" id="{8C125820-FFC6-4B00-A020-B101B4CDD4EA}"/>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28694" y="121920"/>
            <a:ext cx="785706"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9207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9C1E2A-F162-46D2-BA5B-1FB5DA17E2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4876800"/>
          </a:xfrm>
        </p:spPr>
        <p:txBody>
          <a:bodyPr/>
          <a:lstStyle/>
          <a:p>
            <a:pPr marL="0" indent="0" algn="ctr" defTabSz="685800">
              <a:spcBef>
                <a:spcPct val="0"/>
              </a:spcBef>
              <a:spcAft>
                <a:spcPts val="1200"/>
              </a:spcAft>
              <a:buNone/>
              <a:defRPr/>
            </a:pPr>
            <a:r>
              <a:rPr lang="en-US" sz="4000" kern="1200" dirty="0">
                <a:solidFill>
                  <a:schemeClr val="tx2"/>
                </a:solidFill>
                <a:ea typeface="+mj-ea"/>
              </a:rPr>
              <a:t>Numbers 13:32-33</a:t>
            </a:r>
          </a:p>
          <a:p>
            <a:pPr marL="0" indent="0" algn="just">
              <a:spcBef>
                <a:spcPts val="0"/>
              </a:spcBef>
              <a:buNone/>
            </a:pPr>
            <a:r>
              <a:rPr lang="en-US" baseline="30000" dirty="0"/>
              <a:t>32 </a:t>
            </a:r>
            <a:r>
              <a:rPr lang="en-US" dirty="0"/>
              <a:t>So they gave out to the sons of Israel a bad report of the land which they had </a:t>
            </a:r>
            <a:r>
              <a:rPr lang="en-US" b="1" u="sng" dirty="0">
                <a:solidFill>
                  <a:srgbClr val="FFFFCC"/>
                </a:solidFill>
              </a:rPr>
              <a:t>spied</a:t>
            </a:r>
            <a:r>
              <a:rPr lang="en-US" dirty="0"/>
              <a:t> out, saying, “The land through which we have gone, in spying it out, is a land that devours its inhabitants; and all the people whom we saw in it are men of </a:t>
            </a:r>
            <a:r>
              <a:rPr lang="en-US" i="1" dirty="0"/>
              <a:t>great</a:t>
            </a:r>
            <a:r>
              <a:rPr lang="en-US" dirty="0"/>
              <a:t> size. </a:t>
            </a:r>
            <a:r>
              <a:rPr lang="en-US" baseline="30000" dirty="0"/>
              <a:t>33 </a:t>
            </a:r>
            <a:r>
              <a:rPr lang="en-US" dirty="0"/>
              <a:t>There also we saw the Nephilim (the sons of Anak are part of the Nephilim); and we became like grasshoppers in our own sight, and so we were in their sight.”</a:t>
            </a:r>
          </a:p>
        </p:txBody>
      </p:sp>
    </p:spTree>
    <p:extLst>
      <p:ext uri="{BB962C8B-B14F-4D97-AF65-F5344CB8AC3E}">
        <p14:creationId xmlns:p14="http://schemas.microsoft.com/office/powerpoint/2010/main" val="7679197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549920"/>
            <a:ext cx="9144000" cy="518616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speaking evil concerning the land, the faithless spies were speaking evil of him. At this point their words became exaggerations and distortions. The </a:t>
            </a: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Anakites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were of large size) were now said to be Nephilim, the race of giants described briefly in the mysterious context of the cohabitation of the sons of God and the daughters of men (Gen 6:4). The use of the term Nephilim seems to be deliberately provocative of fear, a term not unlike the concept of bogeymen and hobgoblins.  The exaggeration of the faithless led them to their final folly: ‘We seemed like grasshoppers in our own eyes, and we looked the same to them.’ ”  We have noted the possible use of rhetorical . . .</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sp>
        <p:nvSpPr>
          <p:cNvPr id="2" name="Rectangle 1">
            <a:extLst>
              <a:ext uri="{FF2B5EF4-FFF2-40B4-BE49-F238E27FC236}">
                <a16:creationId xmlns:a16="http://schemas.microsoft.com/office/drawing/2014/main" id="{9833B6BE-F3D5-439A-96B3-B1A1BE27E660}"/>
              </a:ext>
            </a:extLst>
          </p:cNvPr>
          <p:cNvSpPr/>
          <p:nvPr/>
        </p:nvSpPr>
        <p:spPr>
          <a:xfrm>
            <a:off x="1249680" y="228600"/>
            <a:ext cx="6644640" cy="1154162"/>
          </a:xfrm>
          <a:prstGeom prst="rect">
            <a:avLst/>
          </a:prstGeom>
        </p:spPr>
        <p:txBody>
          <a:bodyPr wrap="square">
            <a:spAutoFit/>
          </a:bodyPr>
          <a:lstStyle/>
          <a:p>
            <a:pPr algn="ctr">
              <a:spcBef>
                <a:spcPts val="0"/>
              </a:spcBef>
              <a:spcAft>
                <a:spcPts val="600"/>
              </a:spcAft>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Ronald Allen </a:t>
            </a:r>
          </a:p>
          <a:p>
            <a:pPr algn="ctr">
              <a:spcBef>
                <a:spcPts val="0"/>
              </a:spcBef>
              <a:spcAft>
                <a:spcPts val="0"/>
              </a:spcAft>
            </a:pPr>
            <a:r>
              <a:rPr lang="en-US" sz="1600" dirty="0">
                <a:effectLst>
                  <a:outerShdw blurRad="38100" dist="38100" dir="2700000" algn="tl">
                    <a:srgbClr val="000000">
                      <a:alpha val="43137"/>
                    </a:srgbClr>
                  </a:outerShdw>
                </a:effectLst>
                <a:latin typeface="Calibri" panose="020F0502020204030204" pitchFamily="34" charset="0"/>
                <a:ea typeface="+mj-ea"/>
                <a:cs typeface="+mj-cs"/>
              </a:rPr>
              <a:t>"Numbers," in Expositor's Bible Commentary, ed. Frank E. </a:t>
            </a:r>
            <a:r>
              <a:rPr lang="en-US" sz="1600" dirty="0" err="1">
                <a:effectLst>
                  <a:outerShdw blurRad="38100" dist="38100" dir="2700000" algn="tl">
                    <a:srgbClr val="000000">
                      <a:alpha val="43137"/>
                    </a:srgbClr>
                  </a:outerShdw>
                </a:effectLst>
                <a:latin typeface="Calibri" panose="020F0502020204030204" pitchFamily="34" charset="0"/>
                <a:ea typeface="+mj-ea"/>
                <a:cs typeface="+mj-cs"/>
              </a:rPr>
              <a:t>Gaebelein</a:t>
            </a:r>
            <a:r>
              <a:rPr lang="en-US" sz="1600" dirty="0">
                <a:effectLst>
                  <a:outerShdw blurRad="38100" dist="38100" dir="2700000" algn="tl">
                    <a:srgbClr val="000000">
                      <a:alpha val="43137"/>
                    </a:srgbClr>
                  </a:outerShdw>
                </a:effectLst>
                <a:latin typeface="Calibri" panose="020F0502020204030204" pitchFamily="34" charset="0"/>
                <a:ea typeface="+mj-ea"/>
                <a:cs typeface="+mj-cs"/>
              </a:rPr>
              <a:t> et al (Grand Rapids: Zondervan, 1981), Numbers 13:31-33.</a:t>
            </a:r>
          </a:p>
        </p:txBody>
      </p:sp>
      <p:pic>
        <p:nvPicPr>
          <p:cNvPr id="1030" name="Picture 6" descr="Image result for ronald allen book of numbers">
            <a:extLst>
              <a:ext uri="{FF2B5EF4-FFF2-40B4-BE49-F238E27FC236}">
                <a16:creationId xmlns:a16="http://schemas.microsoft.com/office/drawing/2014/main" id="{88CCB921-41D0-4F93-A40D-C4C5BBC3E22A}"/>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894320" y="100215"/>
            <a:ext cx="1097280" cy="140038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ronald allen book of numbers">
            <a:extLst>
              <a:ext uri="{FF2B5EF4-FFF2-40B4-BE49-F238E27FC236}">
                <a16:creationId xmlns:a16="http://schemas.microsoft.com/office/drawing/2014/main" id="{3878D98D-EA79-4858-A585-C23639203D07}"/>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52400" y="121920"/>
            <a:ext cx="1097280"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5440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524000"/>
            <a:ext cx="9037560" cy="462228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 exaggeration, hyperbole, in the numbers of the tribes of Israel—power numbers to bring encouragement to the nation in the confidence they must have in the fulfillment of the promises of God (see Introduction, sections on large numbers). In the report of the evil spies, we see that rhetorical exaggeration can work both ways. By describing themselves as mere grasshoppers in the sight of the fabulous Nephilim, they frightened the sandals off the people and led a nation to grievous sin of unbelief against their caring God.”</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sp>
        <p:nvSpPr>
          <p:cNvPr id="9" name="Rectangle 8">
            <a:extLst>
              <a:ext uri="{FF2B5EF4-FFF2-40B4-BE49-F238E27FC236}">
                <a16:creationId xmlns:a16="http://schemas.microsoft.com/office/drawing/2014/main" id="{66D16802-B0F3-496D-B45C-BD8E702B9734}"/>
              </a:ext>
            </a:extLst>
          </p:cNvPr>
          <p:cNvSpPr/>
          <p:nvPr/>
        </p:nvSpPr>
        <p:spPr>
          <a:xfrm>
            <a:off x="1249680" y="228600"/>
            <a:ext cx="6644640" cy="1154162"/>
          </a:xfrm>
          <a:prstGeom prst="rect">
            <a:avLst/>
          </a:prstGeom>
        </p:spPr>
        <p:txBody>
          <a:bodyPr wrap="square">
            <a:spAutoFit/>
          </a:bodyPr>
          <a:lstStyle/>
          <a:p>
            <a:pPr algn="ctr">
              <a:spcBef>
                <a:spcPts val="0"/>
              </a:spcBef>
              <a:spcAft>
                <a:spcPts val="600"/>
              </a:spcAft>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Ronald Allen </a:t>
            </a:r>
          </a:p>
          <a:p>
            <a:pPr algn="ctr">
              <a:spcBef>
                <a:spcPts val="0"/>
              </a:spcBef>
              <a:spcAft>
                <a:spcPts val="0"/>
              </a:spcAft>
            </a:pPr>
            <a:r>
              <a:rPr lang="en-US" sz="1600" dirty="0">
                <a:effectLst>
                  <a:outerShdw blurRad="38100" dist="38100" dir="2700000" algn="tl">
                    <a:srgbClr val="000000">
                      <a:alpha val="43137"/>
                    </a:srgbClr>
                  </a:outerShdw>
                </a:effectLst>
                <a:latin typeface="Calibri" panose="020F0502020204030204" pitchFamily="34" charset="0"/>
                <a:ea typeface="+mj-ea"/>
                <a:cs typeface="+mj-cs"/>
              </a:rPr>
              <a:t>"Numbers," in Expositor's Bible Commentary, ed. Frank E. </a:t>
            </a:r>
            <a:r>
              <a:rPr lang="en-US" sz="1600" dirty="0" err="1">
                <a:effectLst>
                  <a:outerShdw blurRad="38100" dist="38100" dir="2700000" algn="tl">
                    <a:srgbClr val="000000">
                      <a:alpha val="43137"/>
                    </a:srgbClr>
                  </a:outerShdw>
                </a:effectLst>
                <a:latin typeface="Calibri" panose="020F0502020204030204" pitchFamily="34" charset="0"/>
                <a:ea typeface="+mj-ea"/>
                <a:cs typeface="+mj-cs"/>
              </a:rPr>
              <a:t>Gaebelein</a:t>
            </a:r>
            <a:r>
              <a:rPr lang="en-US" sz="1600" dirty="0">
                <a:effectLst>
                  <a:outerShdw blurRad="38100" dist="38100" dir="2700000" algn="tl">
                    <a:srgbClr val="000000">
                      <a:alpha val="43137"/>
                    </a:srgbClr>
                  </a:outerShdw>
                </a:effectLst>
                <a:latin typeface="Calibri" panose="020F0502020204030204" pitchFamily="34" charset="0"/>
                <a:ea typeface="+mj-ea"/>
                <a:cs typeface="+mj-cs"/>
              </a:rPr>
              <a:t> et al (Grand Rapids: Zondervan, 1981), Numbers 13:31-33.</a:t>
            </a:r>
          </a:p>
        </p:txBody>
      </p:sp>
      <p:pic>
        <p:nvPicPr>
          <p:cNvPr id="10" name="Picture 6" descr="Image result for ronald allen book of numbers">
            <a:extLst>
              <a:ext uri="{FF2B5EF4-FFF2-40B4-BE49-F238E27FC236}">
                <a16:creationId xmlns:a16="http://schemas.microsoft.com/office/drawing/2014/main" id="{0D7ED1C8-6DAB-417C-B04D-92EA58430A14}"/>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894320" y="100215"/>
            <a:ext cx="1097280" cy="140038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Image result for ronald allen book of numbers">
            <a:extLst>
              <a:ext uri="{FF2B5EF4-FFF2-40B4-BE49-F238E27FC236}">
                <a16:creationId xmlns:a16="http://schemas.microsoft.com/office/drawing/2014/main" id="{DD7DE4DE-6FCF-4719-B128-C7B24FA56920}"/>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52400" y="121920"/>
            <a:ext cx="1097280"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8984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9C1E2A-F162-46D2-BA5B-1FB5DA17E2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4876800"/>
          </a:xfrm>
        </p:spPr>
        <p:txBody>
          <a:bodyPr/>
          <a:lstStyle/>
          <a:p>
            <a:pPr marL="0" indent="0" algn="ctr" defTabSz="685800">
              <a:spcBef>
                <a:spcPct val="0"/>
              </a:spcBef>
              <a:spcAft>
                <a:spcPts val="1200"/>
              </a:spcAft>
              <a:buNone/>
              <a:defRPr/>
            </a:pPr>
            <a:r>
              <a:rPr lang="en-US" sz="4000" kern="1200" dirty="0">
                <a:solidFill>
                  <a:schemeClr val="tx2"/>
                </a:solidFill>
                <a:ea typeface="+mj-ea"/>
              </a:rPr>
              <a:t>Numbers 13:32-33</a:t>
            </a:r>
          </a:p>
          <a:p>
            <a:pPr marL="0" indent="0" algn="just">
              <a:spcBef>
                <a:spcPts val="0"/>
              </a:spcBef>
              <a:buNone/>
            </a:pPr>
            <a:r>
              <a:rPr lang="en-US" baseline="30000" dirty="0"/>
              <a:t>32 </a:t>
            </a:r>
            <a:r>
              <a:rPr lang="en-US" dirty="0"/>
              <a:t>So they gave out to the sons of Israel a </a:t>
            </a:r>
            <a:r>
              <a:rPr lang="en-US" b="1" u="sng" dirty="0">
                <a:solidFill>
                  <a:srgbClr val="FFFFCC"/>
                </a:solidFill>
              </a:rPr>
              <a:t>bad report </a:t>
            </a:r>
            <a:r>
              <a:rPr lang="en-US" dirty="0"/>
              <a:t>of the land which they had </a:t>
            </a:r>
            <a:r>
              <a:rPr lang="en-US" b="1" u="sng" dirty="0">
                <a:solidFill>
                  <a:srgbClr val="FFFFCC"/>
                </a:solidFill>
              </a:rPr>
              <a:t>spied</a:t>
            </a:r>
            <a:r>
              <a:rPr lang="en-US" dirty="0"/>
              <a:t> out, saying, “The land through which we have gone, in spying it out, is a land that devours its inhabitants; and all the people whom we saw in it are men of </a:t>
            </a:r>
            <a:r>
              <a:rPr lang="en-US" i="1" dirty="0"/>
              <a:t>great</a:t>
            </a:r>
            <a:r>
              <a:rPr lang="en-US" dirty="0"/>
              <a:t> size. </a:t>
            </a:r>
            <a:r>
              <a:rPr lang="en-US" baseline="30000" dirty="0"/>
              <a:t>33 </a:t>
            </a:r>
            <a:r>
              <a:rPr lang="en-US" dirty="0"/>
              <a:t>There also we saw the Nephilim (the sons of Anak are part of the Nephilim); and we became like grasshoppers in our own sight, and so we were in their sight.”</a:t>
            </a:r>
          </a:p>
        </p:txBody>
      </p:sp>
    </p:spTree>
    <p:extLst>
      <p:ext uri="{BB962C8B-B14F-4D97-AF65-F5344CB8AC3E}">
        <p14:creationId xmlns:p14="http://schemas.microsoft.com/office/powerpoint/2010/main" val="9661402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9C1E2A-F162-46D2-BA5B-1FB5DA17E2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4876800"/>
          </a:xfrm>
        </p:spPr>
        <p:txBody>
          <a:bodyPr/>
          <a:lstStyle/>
          <a:p>
            <a:pPr marL="0" indent="0" algn="ctr" defTabSz="685800">
              <a:spcBef>
                <a:spcPct val="0"/>
              </a:spcBef>
              <a:spcAft>
                <a:spcPts val="1200"/>
              </a:spcAft>
              <a:buNone/>
              <a:defRPr/>
            </a:pPr>
            <a:r>
              <a:rPr lang="en-US" sz="4000" kern="1200" dirty="0">
                <a:solidFill>
                  <a:schemeClr val="tx2"/>
                </a:solidFill>
                <a:ea typeface="+mj-ea"/>
              </a:rPr>
              <a:t>Numbers 13:32-33</a:t>
            </a:r>
          </a:p>
          <a:p>
            <a:pPr marL="0" indent="0" algn="just">
              <a:spcBef>
                <a:spcPts val="0"/>
              </a:spcBef>
              <a:buNone/>
            </a:pPr>
            <a:r>
              <a:rPr lang="en-US" baseline="30000" dirty="0"/>
              <a:t>32 </a:t>
            </a:r>
            <a:r>
              <a:rPr lang="en-US" dirty="0"/>
              <a:t>So they gave out to the sons of Israel a bad report of the land which they had </a:t>
            </a:r>
            <a:r>
              <a:rPr lang="en-US" b="1" u="sng" dirty="0">
                <a:solidFill>
                  <a:srgbClr val="FFFFCC"/>
                </a:solidFill>
              </a:rPr>
              <a:t>spied</a:t>
            </a:r>
            <a:r>
              <a:rPr lang="en-US" dirty="0"/>
              <a:t> out, saying, “The land through which we have gone, in spying it out, is </a:t>
            </a:r>
            <a:r>
              <a:rPr lang="en-US" b="1" u="sng" dirty="0">
                <a:solidFill>
                  <a:srgbClr val="FFFFCC"/>
                </a:solidFill>
              </a:rPr>
              <a:t>a land that devours its inhabitants</a:t>
            </a:r>
            <a:r>
              <a:rPr lang="en-US" dirty="0"/>
              <a:t>; and all the people whom we saw in it are men of </a:t>
            </a:r>
            <a:r>
              <a:rPr lang="en-US" i="1" dirty="0"/>
              <a:t>great</a:t>
            </a:r>
            <a:r>
              <a:rPr lang="en-US" dirty="0"/>
              <a:t> size. </a:t>
            </a:r>
            <a:r>
              <a:rPr lang="en-US" baseline="30000" dirty="0"/>
              <a:t>33 </a:t>
            </a:r>
            <a:r>
              <a:rPr lang="en-US" dirty="0"/>
              <a:t>There also we saw the Nephilim (the sons of Anak are part of the Nephilim); and we became like grasshoppers in our own sight, and so we were in their sight.”</a:t>
            </a:r>
          </a:p>
        </p:txBody>
      </p:sp>
    </p:spTree>
    <p:extLst>
      <p:ext uri="{BB962C8B-B14F-4D97-AF65-F5344CB8AC3E}">
        <p14:creationId xmlns:p14="http://schemas.microsoft.com/office/powerpoint/2010/main" val="21430138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9C1E2A-F162-46D2-BA5B-1FB5DA17E2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4876800"/>
          </a:xfrm>
        </p:spPr>
        <p:txBody>
          <a:bodyPr/>
          <a:lstStyle/>
          <a:p>
            <a:pPr marL="0" indent="0" algn="ctr" defTabSz="685800">
              <a:spcBef>
                <a:spcPct val="0"/>
              </a:spcBef>
              <a:spcAft>
                <a:spcPts val="1200"/>
              </a:spcAft>
              <a:buNone/>
              <a:defRPr/>
            </a:pPr>
            <a:r>
              <a:rPr lang="en-US" sz="4000" kern="1200" dirty="0">
                <a:solidFill>
                  <a:schemeClr val="tx2"/>
                </a:solidFill>
                <a:ea typeface="+mj-ea"/>
              </a:rPr>
              <a:t>Numbers 13:32-33</a:t>
            </a:r>
          </a:p>
          <a:p>
            <a:pPr marL="0" indent="0" algn="just">
              <a:spcBef>
                <a:spcPts val="0"/>
              </a:spcBef>
              <a:buNone/>
            </a:pPr>
            <a:r>
              <a:rPr lang="en-US" baseline="30000" dirty="0"/>
              <a:t>32 </a:t>
            </a:r>
            <a:r>
              <a:rPr lang="en-US" dirty="0"/>
              <a:t>So they gave out to the sons of Israel a bad report of the land which they had </a:t>
            </a:r>
            <a:r>
              <a:rPr lang="en-US" b="1" u="sng" dirty="0">
                <a:solidFill>
                  <a:srgbClr val="FFFFCC"/>
                </a:solidFill>
              </a:rPr>
              <a:t>spied</a:t>
            </a:r>
            <a:r>
              <a:rPr lang="en-US" dirty="0"/>
              <a:t> out, saying, “The land through which we have gone, in spying it out, is a land that devours its inhabitants; and all the people whom we saw in it are men of </a:t>
            </a:r>
            <a:r>
              <a:rPr lang="en-US" i="1" dirty="0"/>
              <a:t>great</a:t>
            </a:r>
            <a:r>
              <a:rPr lang="en-US" dirty="0"/>
              <a:t> size. </a:t>
            </a:r>
            <a:r>
              <a:rPr lang="en-US" baseline="30000" dirty="0"/>
              <a:t>33 </a:t>
            </a:r>
            <a:r>
              <a:rPr lang="en-US" dirty="0"/>
              <a:t>There also we saw the Nephilim (the sons of Anak are part of the Nephilim); and we became </a:t>
            </a:r>
            <a:r>
              <a:rPr lang="en-US" b="1" u="sng" dirty="0">
                <a:solidFill>
                  <a:srgbClr val="FFFFCC"/>
                </a:solidFill>
              </a:rPr>
              <a:t>like grasshoppers</a:t>
            </a:r>
            <a:r>
              <a:rPr lang="en-US" dirty="0">
                <a:solidFill>
                  <a:srgbClr val="FFFFCC"/>
                </a:solidFill>
              </a:rPr>
              <a:t> </a:t>
            </a:r>
            <a:r>
              <a:rPr lang="en-US" dirty="0"/>
              <a:t>in our own sight, and so we were in their sight.”</a:t>
            </a:r>
          </a:p>
        </p:txBody>
      </p:sp>
    </p:spTree>
    <p:extLst>
      <p:ext uri="{BB962C8B-B14F-4D97-AF65-F5344CB8AC3E}">
        <p14:creationId xmlns:p14="http://schemas.microsoft.com/office/powerpoint/2010/main" val="2076747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1026">
            <a:extLst>
              <a:ext uri="{FF2B5EF4-FFF2-40B4-BE49-F238E27FC236}">
                <a16:creationId xmlns:a16="http://schemas.microsoft.com/office/drawing/2014/main" id="{EC9ADD25-DD80-4505-8DD5-B1AE19FECE68}"/>
              </a:ext>
            </a:extLst>
          </p:cNvPr>
          <p:cNvSpPr>
            <a:spLocks noGrp="1" noChangeArrowheads="1"/>
          </p:cNvSpPr>
          <p:nvPr>
            <p:ph type="title"/>
          </p:nvPr>
        </p:nvSpPr>
        <p:spPr>
          <a:xfrm>
            <a:off x="685800" y="228600"/>
            <a:ext cx="7772400" cy="914400"/>
          </a:xfrm>
        </p:spPr>
        <p:txBody>
          <a:bodyPr/>
          <a:lstStyle/>
          <a:p>
            <a:pPr algn="ctr">
              <a:defRPr/>
            </a:pPr>
            <a:r>
              <a:rPr lang="en-US" altLang="en-US" sz="3600" dirty="0">
                <a:effectLst>
                  <a:outerShdw blurRad="38100" dist="38100" dir="2700000" algn="tl">
                    <a:srgbClr val="000000">
                      <a:alpha val="43137"/>
                    </a:srgbClr>
                  </a:outerShdw>
                </a:effectLst>
              </a:rPr>
              <a:t>3 Major Alternative Views</a:t>
            </a:r>
          </a:p>
        </p:txBody>
      </p:sp>
      <p:sp>
        <p:nvSpPr>
          <p:cNvPr id="7171" name="Rectangle 1027">
            <a:extLst>
              <a:ext uri="{FF2B5EF4-FFF2-40B4-BE49-F238E27FC236}">
                <a16:creationId xmlns:a16="http://schemas.microsoft.com/office/drawing/2014/main" id="{07BDE0F5-5E15-4665-B2BE-7E559ED937F6}"/>
              </a:ext>
            </a:extLst>
          </p:cNvPr>
          <p:cNvSpPr>
            <a:spLocks noGrp="1" noChangeArrowheads="1"/>
          </p:cNvSpPr>
          <p:nvPr>
            <p:ph type="body" sz="half" idx="1"/>
          </p:nvPr>
        </p:nvSpPr>
        <p:spPr>
          <a:xfrm>
            <a:off x="114300" y="1371600"/>
            <a:ext cx="8915400" cy="2971800"/>
          </a:xfrm>
        </p:spPr>
        <p:txBody>
          <a:bodyPr/>
          <a:lstStyle/>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Intermarriage between the Godly line of Seth and the ungodly lines of Cain</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Polygamous Cainite despots</a:t>
            </a:r>
          </a:p>
          <a:p>
            <a:pPr marL="514350" indent="-514350" algn="just"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Fallen angels procreating with human women</a:t>
            </a:r>
          </a:p>
        </p:txBody>
      </p:sp>
      <p:pic>
        <p:nvPicPr>
          <p:cNvPr id="21508" name="Picture 1030" descr="clip0094">
            <a:extLst>
              <a:ext uri="{FF2B5EF4-FFF2-40B4-BE49-F238E27FC236}">
                <a16:creationId xmlns:a16="http://schemas.microsoft.com/office/drawing/2014/main" id="{EDC98274-2DB0-460B-BFA6-799286B8876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57538" y="4267200"/>
            <a:ext cx="28289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31319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304800" y="228600"/>
            <a:ext cx="8534400" cy="6400800"/>
          </a:xfrm>
          <a:prstGeom prst="rect">
            <a:avLst/>
          </a:prstGeom>
          <a:noFill/>
          <a:ln w="9525">
            <a:noFill/>
            <a:miter lim="800000"/>
            <a:headEnd/>
            <a:tailEnd/>
          </a:ln>
        </p:spPr>
      </p:pic>
    </p:spTree>
    <p:extLst>
      <p:ext uri="{BB962C8B-B14F-4D97-AF65-F5344CB8AC3E}">
        <p14:creationId xmlns:p14="http://schemas.microsoft.com/office/powerpoint/2010/main" val="29618297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648273"/>
            <a:ext cx="9037560" cy="462228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ts val="0"/>
              </a:spcBef>
              <a:buNone/>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were two eruptions of the fallen angels among men. They produced races of giants on the Earth each time. The first eruption was before the flood, and the second one was after the flood. This is plainly stated in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6:4: ‘There were giants in the earth in those days [before the flood]</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also after that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 flood]</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when the sons of God came in unto the daughters of men, and they bare children to them, the same became mighty men which were of old, men of renown.’”</a:t>
            </a:r>
            <a:endParaRPr 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sp>
        <p:nvSpPr>
          <p:cNvPr id="2" name="Rectangle 1">
            <a:extLst>
              <a:ext uri="{FF2B5EF4-FFF2-40B4-BE49-F238E27FC236}">
                <a16:creationId xmlns:a16="http://schemas.microsoft.com/office/drawing/2014/main" id="{9833B6BE-F3D5-439A-96B3-B1A1BE27E660}"/>
              </a:ext>
            </a:extLst>
          </p:cNvPr>
          <p:cNvSpPr/>
          <p:nvPr/>
        </p:nvSpPr>
        <p:spPr>
          <a:xfrm>
            <a:off x="1638477" y="232083"/>
            <a:ext cx="5867047" cy="1277273"/>
          </a:xfrm>
          <a:prstGeom prst="rect">
            <a:avLst/>
          </a:prstGeom>
        </p:spPr>
        <p:txBody>
          <a:bodyPr wrap="square">
            <a:spAutoFit/>
          </a:bodyPr>
          <a:lstStyle/>
          <a:p>
            <a:pPr algn="ctr">
              <a:spcBef>
                <a:spcPts val="0"/>
              </a:spcBef>
              <a:spcAft>
                <a:spcPts val="600"/>
              </a:spcAft>
            </a:pP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Finis</a:t>
            </a: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Jennings </a:t>
            </a: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Dake</a:t>
            </a: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a:t>
            </a:r>
          </a:p>
          <a:p>
            <a:pPr algn="ctr">
              <a:spcBef>
                <a:spcPts val="0"/>
              </a:spcBef>
              <a:spcAft>
                <a:spcPts val="0"/>
              </a:spcAft>
            </a:pP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God's Plan for Man: Revealing God's Perfect Plan for All Creation</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(Lawrenceville, GA: </a:t>
            </a:r>
            <a:r>
              <a:rPr lang="en-U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Dake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Bible Sales, 1949), 197.</a:t>
            </a:r>
            <a:endParaRPr lang="en-US" sz="160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p:txBody>
      </p:sp>
      <p:pic>
        <p:nvPicPr>
          <p:cNvPr id="2050" name="Picture 2" descr="Image result for God's Plan for Man">
            <a:extLst>
              <a:ext uri="{FF2B5EF4-FFF2-40B4-BE49-F238E27FC236}">
                <a16:creationId xmlns:a16="http://schemas.microsoft.com/office/drawing/2014/main" id="{AE0B1E40-CE41-404C-A19C-79FF49AC4F4D}"/>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153400" y="121920"/>
            <a:ext cx="82716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finis jennings dake">
            <a:extLst>
              <a:ext uri="{FF2B5EF4-FFF2-40B4-BE49-F238E27FC236}">
                <a16:creationId xmlns:a16="http://schemas.microsoft.com/office/drawing/2014/main" id="{1BBAB164-CA9E-4355-868E-15ACEF373A81}"/>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28694" y="121920"/>
            <a:ext cx="785706"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1410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7DD9A6-C8D8-47AF-9199-3F59CF17DB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5334000"/>
          </a:xfrm>
        </p:spPr>
        <p:txBody>
          <a:bodyPr/>
          <a:lstStyle/>
          <a:p>
            <a:pPr marL="0" indent="0" algn="ctr" defTabSz="685800">
              <a:spcBef>
                <a:spcPct val="0"/>
              </a:spcBef>
              <a:spcAft>
                <a:spcPts val="1200"/>
              </a:spcAft>
              <a:buNone/>
              <a:defRPr/>
            </a:pPr>
            <a:r>
              <a:rPr lang="en-US" sz="4000" kern="1200" dirty="0">
                <a:solidFill>
                  <a:schemeClr val="tx2"/>
                </a:solidFill>
                <a:ea typeface="+mj-ea"/>
              </a:rPr>
              <a:t>Genesis 6:1-4</a:t>
            </a:r>
          </a:p>
          <a:p>
            <a:pPr marL="0" indent="0" algn="just">
              <a:spcBef>
                <a:spcPts val="0"/>
              </a:spcBef>
              <a:buNone/>
            </a:pPr>
            <a:r>
              <a:rPr lang="en-US" sz="2700" dirty="0">
                <a:effectLst>
                  <a:outerShdw blurRad="38100" dist="38100" dir="2700000" algn="tl">
                    <a:srgbClr val="000000">
                      <a:alpha val="43137"/>
                    </a:srgbClr>
                  </a:outerShdw>
                </a:effectLst>
              </a:rPr>
              <a:t>“</a:t>
            </a:r>
            <a:r>
              <a:rPr lang="en-US" sz="2700" baseline="30000" dirty="0">
                <a:effectLst/>
              </a:rPr>
              <a:t>1 </a:t>
            </a:r>
            <a:r>
              <a:rPr lang="en-US" sz="2700" dirty="0">
                <a:effectLst>
                  <a:outerShdw blurRad="38100" dist="38100" dir="2700000" algn="tl">
                    <a:srgbClr val="000000">
                      <a:alpha val="43137"/>
                    </a:srgbClr>
                  </a:outerShdw>
                </a:effectLst>
              </a:rPr>
              <a:t>Now it came about, when men began to multiply on the face of the land, and daughters were born to them</a:t>
            </a:r>
            <a:r>
              <a:rPr lang="en-US" sz="2700" dirty="0">
                <a:effectLst/>
              </a:rPr>
              <a:t>, </a:t>
            </a:r>
            <a:r>
              <a:rPr lang="en-US" sz="2700" baseline="30000" dirty="0">
                <a:effectLst/>
              </a:rPr>
              <a:t>2 </a:t>
            </a:r>
            <a:r>
              <a:rPr lang="en-US" sz="2700" dirty="0">
                <a:effectLst>
                  <a:outerShdw blurRad="38100" dist="38100" dir="2700000" algn="tl">
                    <a:srgbClr val="000000">
                      <a:alpha val="43137"/>
                    </a:srgbClr>
                  </a:outerShdw>
                </a:effectLst>
              </a:rPr>
              <a:t>that the sons of God saw that the daughters of men were beautiful; and they took wives for themselves, whomever they chose. </a:t>
            </a:r>
            <a:r>
              <a:rPr lang="en-US" sz="2700" baseline="30000" dirty="0">
                <a:effectLst/>
              </a:rPr>
              <a:t>3</a:t>
            </a:r>
            <a:r>
              <a:rPr lang="en-US" sz="2700" dirty="0">
                <a:effectLst>
                  <a:outerShdw blurRad="38100" dist="38100" dir="2700000" algn="tl">
                    <a:srgbClr val="000000">
                      <a:alpha val="43137"/>
                    </a:srgbClr>
                  </a:outerShdw>
                </a:effectLst>
              </a:rPr>
              <a:t> Then the Lord said, ‘My Spirit shall not strive with man forever, because he also is flesh; nevertheless his days shall be </a:t>
            </a:r>
            <a:r>
              <a:rPr lang="en-US" sz="2700" b="1" u="sng" dirty="0">
                <a:solidFill>
                  <a:srgbClr val="FFFFCC"/>
                </a:solidFill>
                <a:effectLst>
                  <a:outerShdw blurRad="38100" dist="38100" dir="2700000" algn="tl">
                    <a:srgbClr val="000000">
                      <a:alpha val="43137"/>
                    </a:srgbClr>
                  </a:outerShdw>
                </a:effectLst>
              </a:rPr>
              <a:t>one hundred and twenty years</a:t>
            </a:r>
            <a:r>
              <a:rPr lang="en-US" sz="2700" dirty="0">
                <a:effectLst>
                  <a:outerShdw blurRad="38100" dist="38100" dir="2700000" algn="tl">
                    <a:srgbClr val="000000">
                      <a:alpha val="43137"/>
                    </a:srgbClr>
                  </a:outerShdw>
                </a:effectLst>
              </a:rPr>
              <a:t>.’ </a:t>
            </a:r>
            <a:r>
              <a:rPr lang="en-US" sz="2700" baseline="30000" dirty="0">
                <a:effectLst/>
              </a:rPr>
              <a:t>4</a:t>
            </a:r>
            <a:r>
              <a:rPr lang="en-US" sz="2700" dirty="0">
                <a:effectLst>
                  <a:outerShdw blurRad="38100" dist="38100" dir="2700000" algn="tl">
                    <a:srgbClr val="000000">
                      <a:alpha val="43137"/>
                    </a:srgbClr>
                  </a:outerShdw>
                </a:effectLst>
              </a:rPr>
              <a:t> The Nephilim were on the earth in those days, and also afterward, when the sons of God came in to the daughters of men, and they bore children to them. Those were the mighty men who were of old, men of renown</a:t>
            </a:r>
            <a:r>
              <a:rPr lang="en-US" sz="27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87406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3C3E2CF9-7429-4191-BE74-712BA647A977}"/>
              </a:ext>
            </a:extLst>
          </p:cNvPr>
          <p:cNvSpPr>
            <a:spLocks noGrp="1" noChangeArrowheads="1"/>
          </p:cNvSpPr>
          <p:nvPr>
            <p:ph type="body" sz="half" idx="1"/>
          </p:nvPr>
        </p:nvSpPr>
        <p:spPr>
          <a:xfrm>
            <a:off x="228600" y="1371600"/>
            <a:ext cx="7467600" cy="4572000"/>
          </a:xfrm>
        </p:spPr>
        <p:txBody>
          <a:bodyPr/>
          <a:lstStyle/>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Angels do not marry? (Matt. 22:30)</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Angels are spirits (</a:t>
            </a:r>
            <a:r>
              <a:rPr lang="en-US" dirty="0" err="1">
                <a:effectLst>
                  <a:outerShdw blurRad="38100" dist="38100" dir="2700000" algn="tl">
                    <a:srgbClr val="000000">
                      <a:alpha val="43137"/>
                    </a:srgbClr>
                  </a:outerShdw>
                </a:effectLst>
              </a:rPr>
              <a:t>Heb</a:t>
            </a:r>
            <a:r>
              <a:rPr lang="en-US" dirty="0">
                <a:effectLst>
                  <a:outerShdw blurRad="38100" dist="38100" dir="2700000" algn="tl">
                    <a:srgbClr val="000000">
                      <a:alpha val="43137"/>
                    </a:srgbClr>
                  </a:outerShdw>
                </a:effectLst>
              </a:rPr>
              <a:t>. 1:14)</a:t>
            </a:r>
          </a:p>
          <a:p>
            <a:pPr marL="514350" indent="-514350" algn="just" eaLnBrk="1" hangingPunct="1">
              <a:lnSpc>
                <a:spcPct val="90000"/>
              </a:lnSpc>
              <a:spcBef>
                <a:spcPts val="0"/>
              </a:spcBef>
              <a:spcAft>
                <a:spcPts val="2400"/>
              </a:spcAft>
              <a:buSzPct val="100000"/>
              <a:buFont typeface="+mj-lt"/>
              <a:buAutoNum type="arabicPeriod"/>
              <a:defRPr/>
            </a:pPr>
            <a:r>
              <a:rPr lang="en-US" dirty="0" err="1">
                <a:effectLst>
                  <a:outerShdw blurRad="38100" dist="38100" dir="2700000" algn="tl">
                    <a:srgbClr val="000000">
                      <a:alpha val="43137"/>
                    </a:srgbClr>
                  </a:outerShdw>
                </a:effectLst>
              </a:rPr>
              <a:t>Nephilim</a:t>
            </a:r>
            <a:r>
              <a:rPr lang="en-US" dirty="0">
                <a:effectLst>
                  <a:outerShdw blurRad="38100" dist="38100" dir="2700000" algn="tl">
                    <a:srgbClr val="000000">
                      <a:alpha val="43137"/>
                    </a:srgbClr>
                  </a:outerShdw>
                </a:effectLst>
              </a:rPr>
              <a:t> in the post – flood world? (Num. 13:33; Gen. 6:4a)</a:t>
            </a:r>
          </a:p>
          <a:p>
            <a:pPr marL="514350" indent="-514350" algn="just" eaLnBrk="1" hangingPunct="1">
              <a:lnSpc>
                <a:spcPct val="90000"/>
              </a:lnSpc>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Nephilim in David’s day? (2 Sam. 21:20)</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Why is this sin not replicated today?</a:t>
            </a:r>
          </a:p>
        </p:txBody>
      </p:sp>
      <p:pic>
        <p:nvPicPr>
          <p:cNvPr id="35843" name="Picture 5" descr="clip0103">
            <a:extLst>
              <a:ext uri="{FF2B5EF4-FFF2-40B4-BE49-F238E27FC236}">
                <a16:creationId xmlns:a16="http://schemas.microsoft.com/office/drawing/2014/main" id="{0941CF93-EAD1-4C59-87BA-F00A7EF781A0}"/>
              </a:ext>
            </a:extLst>
          </p:cNvPr>
          <p:cNvPicPr>
            <a:picLocks noGrp="1" noChangeAspect="1" noChangeArrowheads="1"/>
          </p:cNvPicPr>
          <p:nvPr>
            <p:ph type="clipArt" sz="half" idx="2"/>
          </p:nvPr>
        </p:nvPicPr>
        <p:blipFill>
          <a:blip r:embed="rId2" cstate="email">
            <a:extLst>
              <a:ext uri="{28A0092B-C50C-407E-A947-70E740481C1C}">
                <a14:useLocalDpi xmlns:a14="http://schemas.microsoft.com/office/drawing/2010/main"/>
              </a:ext>
            </a:extLst>
          </a:blip>
          <a:srcRect/>
          <a:stretch>
            <a:fillRect/>
          </a:stretch>
        </p:blipFill>
        <p:spPr>
          <a:xfrm>
            <a:off x="7610760" y="3429000"/>
            <a:ext cx="1364154" cy="1937260"/>
          </a:xfr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0B3A1498-781D-4317-9146-E27A56A89DB6}"/>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Objections</a:t>
            </a:r>
          </a:p>
        </p:txBody>
      </p:sp>
    </p:spTree>
    <p:extLst>
      <p:ext uri="{BB962C8B-B14F-4D97-AF65-F5344CB8AC3E}">
        <p14:creationId xmlns:p14="http://schemas.microsoft.com/office/powerpoint/2010/main" val="1016638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379DC9-2790-408C-808C-BF3BCF9F3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831544"/>
          </a:xfrm>
          <a:prstGeom prst="rect">
            <a:avLst/>
          </a:prstGeom>
          <a:noFill/>
          <a:ln w="28575">
            <a:noFill/>
            <a:miter lim="800000"/>
            <a:headEnd/>
            <a:tailEnd/>
          </a:ln>
        </p:spPr>
        <p:txBody>
          <a:bodyPr wrap="square">
            <a:spAutoFit/>
          </a:bodyPr>
          <a:lstStyle/>
          <a:p>
            <a:pPr algn="ctr">
              <a:spcAft>
                <a:spcPts val="1200"/>
              </a:spcAft>
            </a:pPr>
            <a:r>
              <a:rPr lang="en-US" sz="27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rPr>
              <a:t>2 Samuel 21:20</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was war at Gath again, where there was a man of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great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stature who had six fingers on each hand and six toes on each foot, twenty-four in number; and he also had been born to the giant.”</a:t>
            </a:r>
          </a:p>
        </p:txBody>
      </p:sp>
      <p:pic>
        <p:nvPicPr>
          <p:cNvPr id="2" name="Picture 1">
            <a:extLst>
              <a:ext uri="{FF2B5EF4-FFF2-40B4-BE49-F238E27FC236}">
                <a16:creationId xmlns:a16="http://schemas.microsoft.com/office/drawing/2014/main" id="{E880AA31-C511-4834-8746-97014DA027C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50792" y="2743200"/>
            <a:ext cx="1042416" cy="2194560"/>
          </a:xfrm>
          <a:prstGeom prst="rect">
            <a:avLst/>
          </a:prstGeom>
        </p:spPr>
      </p:pic>
    </p:spTree>
    <p:extLst>
      <p:ext uri="{BB962C8B-B14F-4D97-AF65-F5344CB8AC3E}">
        <p14:creationId xmlns:p14="http://schemas.microsoft.com/office/powerpoint/2010/main" val="2902049972"/>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648273"/>
            <a:ext cx="9037560" cy="462228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ct val="0"/>
              </a:spcBef>
              <a:buNone/>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second eruption of fallen angels was evidently smaller in number and more limited in area; they were for the most part confined to the land of Canaan, and their offspring were known as the nations of Canaan. They were known as Rephaim (Gen. 14:5; 15:20; Deut. 2:11, 20, 21; 3:11-13; Josh. 12:4; 13:12; 15:8; 17:15; 18:16); </a:t>
            </a: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Anakim</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(Num. 13:22; Deut. 1:28; 2:10-11, 21; 9:2; Josh. 11:21-22; 14:12-15); </a:t>
            </a: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Horim</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(Gen. 14:6; Deut. 2:12, 20, 21); </a:t>
            </a: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Avim</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(Deut. 2:23; Josh. 13:3); </a:t>
            </a: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Zanzumim</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(Deut. 2:20); and other names. They are enumerated in Gen. 15:18-21; Exod. 3:8, 17; 23:23; Num. 13:22; Deut. 7:1; 20:17; Josh. 12:8...”</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sp>
        <p:nvSpPr>
          <p:cNvPr id="9" name="Rectangle 8">
            <a:extLst>
              <a:ext uri="{FF2B5EF4-FFF2-40B4-BE49-F238E27FC236}">
                <a16:creationId xmlns:a16="http://schemas.microsoft.com/office/drawing/2014/main" id="{CDADBC1D-7B50-4355-9B83-F37EDCC6289E}"/>
              </a:ext>
            </a:extLst>
          </p:cNvPr>
          <p:cNvSpPr/>
          <p:nvPr/>
        </p:nvSpPr>
        <p:spPr>
          <a:xfrm>
            <a:off x="1593479" y="232083"/>
            <a:ext cx="5957043" cy="1277273"/>
          </a:xfrm>
          <a:prstGeom prst="rect">
            <a:avLst/>
          </a:prstGeom>
        </p:spPr>
        <p:txBody>
          <a:bodyPr wrap="square">
            <a:spAutoFit/>
          </a:bodyPr>
          <a:lstStyle/>
          <a:p>
            <a:pPr algn="ctr">
              <a:spcBef>
                <a:spcPts val="0"/>
              </a:spcBef>
              <a:spcAft>
                <a:spcPts val="600"/>
              </a:spcAft>
            </a:pP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Finis</a:t>
            </a: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Jennings </a:t>
            </a: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Dake</a:t>
            </a: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a:t>
            </a:r>
          </a:p>
          <a:p>
            <a:pPr algn="ctr">
              <a:spcBef>
                <a:spcPts val="0"/>
              </a:spcBef>
              <a:spcAft>
                <a:spcPts val="0"/>
              </a:spcAft>
            </a:pP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God's Plan for Man: Revealing God's Perfect Plan for All Creation</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(Lawrenceville, GA: </a:t>
            </a:r>
            <a:r>
              <a:rPr lang="en-U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Dake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Bible Sales, 1949), 197-198.</a:t>
            </a:r>
            <a:endParaRPr lang="en-US" sz="160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p:txBody>
      </p:sp>
      <p:pic>
        <p:nvPicPr>
          <p:cNvPr id="10" name="Picture 2" descr="Image result for God's Plan for Man">
            <a:extLst>
              <a:ext uri="{FF2B5EF4-FFF2-40B4-BE49-F238E27FC236}">
                <a16:creationId xmlns:a16="http://schemas.microsoft.com/office/drawing/2014/main" id="{72280D59-3734-44BB-8473-6513F7FCB806}"/>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153400" y="121920"/>
            <a:ext cx="82716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finis jennings dake">
            <a:extLst>
              <a:ext uri="{FF2B5EF4-FFF2-40B4-BE49-F238E27FC236}">
                <a16:creationId xmlns:a16="http://schemas.microsoft.com/office/drawing/2014/main" id="{0D4836EF-314C-4D13-A5E1-A764BF4880B1}"/>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28694" y="121920"/>
            <a:ext cx="785706"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3300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648273"/>
            <a:ext cx="9037560" cy="462228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“…These were to be utterly destroyed by the sword of Israel just as the flood had destroyed the ones that had lived in the Dispensation of Conscience (Deut. 7:1-5; 20:17; Josh. 3:10). Israel failed in this purpose so the giants were left to test and prove the chosen people (Josh. 13:13; 15:63; 16:10; 17:18; Judg. 1:19-36; 2:1-5; 3:1-7). The giants made trouble for Israel until the time of David when the last of the races of the giants were killed (1 Sam. 17; 2 Sam. 21:15-22; 1 Chron. 20:4-8).”</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sp>
        <p:nvSpPr>
          <p:cNvPr id="9" name="Rectangle 8">
            <a:extLst>
              <a:ext uri="{FF2B5EF4-FFF2-40B4-BE49-F238E27FC236}">
                <a16:creationId xmlns:a16="http://schemas.microsoft.com/office/drawing/2014/main" id="{531C96B6-4D08-4247-A0CB-13736126217B}"/>
              </a:ext>
            </a:extLst>
          </p:cNvPr>
          <p:cNvSpPr/>
          <p:nvPr/>
        </p:nvSpPr>
        <p:spPr>
          <a:xfrm>
            <a:off x="1593479" y="232083"/>
            <a:ext cx="5957043" cy="1277273"/>
          </a:xfrm>
          <a:prstGeom prst="rect">
            <a:avLst/>
          </a:prstGeom>
        </p:spPr>
        <p:txBody>
          <a:bodyPr wrap="square">
            <a:spAutoFit/>
          </a:bodyPr>
          <a:lstStyle/>
          <a:p>
            <a:pPr algn="ctr">
              <a:spcBef>
                <a:spcPts val="0"/>
              </a:spcBef>
              <a:spcAft>
                <a:spcPts val="600"/>
              </a:spcAft>
            </a:pP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Finis</a:t>
            </a: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Jennings </a:t>
            </a: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Dake</a:t>
            </a: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a:t>
            </a:r>
          </a:p>
          <a:p>
            <a:pPr algn="ctr">
              <a:spcBef>
                <a:spcPts val="0"/>
              </a:spcBef>
              <a:spcAft>
                <a:spcPts val="0"/>
              </a:spcAft>
            </a:pP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God's Plan for Man: Revealing God's Perfect Plan for All Creation</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(Lawrenceville, GA: </a:t>
            </a:r>
            <a:r>
              <a:rPr lang="en-U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Dake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Bible Sales, 1949), 197-198.</a:t>
            </a:r>
            <a:endParaRPr lang="en-US" sz="160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p:txBody>
      </p:sp>
      <p:pic>
        <p:nvPicPr>
          <p:cNvPr id="10" name="Picture 2" descr="Image result for God's Plan for Man">
            <a:extLst>
              <a:ext uri="{FF2B5EF4-FFF2-40B4-BE49-F238E27FC236}">
                <a16:creationId xmlns:a16="http://schemas.microsoft.com/office/drawing/2014/main" id="{9A41D3DE-BCA2-4D24-AE2B-57DE04F3A490}"/>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153400" y="121920"/>
            <a:ext cx="82716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finis jennings dake">
            <a:extLst>
              <a:ext uri="{FF2B5EF4-FFF2-40B4-BE49-F238E27FC236}">
                <a16:creationId xmlns:a16="http://schemas.microsoft.com/office/drawing/2014/main" id="{9D44B019-566B-4CD6-9E35-0EC2C3AB1485}"/>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28694" y="121920"/>
            <a:ext cx="785706"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7707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3C3E2CF9-7429-4191-BE74-712BA647A977}"/>
              </a:ext>
            </a:extLst>
          </p:cNvPr>
          <p:cNvSpPr>
            <a:spLocks noGrp="1" noChangeArrowheads="1"/>
          </p:cNvSpPr>
          <p:nvPr>
            <p:ph type="body" sz="half" idx="1"/>
          </p:nvPr>
        </p:nvSpPr>
        <p:spPr>
          <a:xfrm>
            <a:off x="228600" y="1371600"/>
            <a:ext cx="7467600" cy="4572000"/>
          </a:xfrm>
        </p:spPr>
        <p:txBody>
          <a:bodyPr/>
          <a:lstStyle/>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Angels do not marry? (Matt. 22:30)</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Angels are spirits (</a:t>
            </a:r>
            <a:r>
              <a:rPr lang="en-US" dirty="0" err="1">
                <a:effectLst>
                  <a:outerShdw blurRad="38100" dist="38100" dir="2700000" algn="tl">
                    <a:srgbClr val="000000">
                      <a:alpha val="43137"/>
                    </a:srgbClr>
                  </a:outerShdw>
                </a:effectLst>
              </a:rPr>
              <a:t>Heb</a:t>
            </a:r>
            <a:r>
              <a:rPr lang="en-US" dirty="0">
                <a:effectLst>
                  <a:outerShdw blurRad="38100" dist="38100" dir="2700000" algn="tl">
                    <a:srgbClr val="000000">
                      <a:alpha val="43137"/>
                    </a:srgbClr>
                  </a:outerShdw>
                </a:effectLst>
              </a:rPr>
              <a:t>. 1:14)</a:t>
            </a:r>
          </a:p>
          <a:p>
            <a:pPr marL="514350" indent="-514350" algn="just" eaLnBrk="1" hangingPunct="1">
              <a:lnSpc>
                <a:spcPct val="90000"/>
              </a:lnSpc>
              <a:spcBef>
                <a:spcPts val="0"/>
              </a:spcBef>
              <a:spcAft>
                <a:spcPts val="2400"/>
              </a:spcAft>
              <a:buSzPct val="100000"/>
              <a:buFont typeface="+mj-lt"/>
              <a:buAutoNum type="arabicPeriod"/>
              <a:defRPr/>
            </a:pPr>
            <a:r>
              <a:rPr lang="en-US" dirty="0" err="1">
                <a:effectLst>
                  <a:outerShdw blurRad="38100" dist="38100" dir="2700000" algn="tl">
                    <a:srgbClr val="000000">
                      <a:alpha val="43137"/>
                    </a:srgbClr>
                  </a:outerShdw>
                </a:effectLst>
              </a:rPr>
              <a:t>Nephilim</a:t>
            </a:r>
            <a:r>
              <a:rPr lang="en-US" dirty="0">
                <a:effectLst>
                  <a:outerShdw blurRad="38100" dist="38100" dir="2700000" algn="tl">
                    <a:srgbClr val="000000">
                      <a:alpha val="43137"/>
                    </a:srgbClr>
                  </a:outerShdw>
                </a:effectLst>
              </a:rPr>
              <a:t> in the post – flood world? (Num. 13:33; Gen. 6:4a)</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Nephilim in David’s day? (2 Sam. 21:20)</a:t>
            </a:r>
          </a:p>
          <a:p>
            <a:pPr marL="514350" indent="-514350" algn="just" eaLnBrk="1" hangingPunct="1">
              <a:lnSpc>
                <a:spcPct val="90000"/>
              </a:lnSpc>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Why is this sin not replicated today?</a:t>
            </a:r>
          </a:p>
        </p:txBody>
      </p:sp>
      <p:pic>
        <p:nvPicPr>
          <p:cNvPr id="35843" name="Picture 5" descr="clip0103">
            <a:extLst>
              <a:ext uri="{FF2B5EF4-FFF2-40B4-BE49-F238E27FC236}">
                <a16:creationId xmlns:a16="http://schemas.microsoft.com/office/drawing/2014/main" id="{0941CF93-EAD1-4C59-87BA-F00A7EF781A0}"/>
              </a:ext>
            </a:extLst>
          </p:cNvPr>
          <p:cNvPicPr>
            <a:picLocks noGrp="1" noChangeAspect="1" noChangeArrowheads="1"/>
          </p:cNvPicPr>
          <p:nvPr>
            <p:ph type="clipArt" sz="half" idx="2"/>
          </p:nvPr>
        </p:nvPicPr>
        <p:blipFill>
          <a:blip r:embed="rId2" cstate="email">
            <a:extLst>
              <a:ext uri="{28A0092B-C50C-407E-A947-70E740481C1C}">
                <a14:useLocalDpi xmlns:a14="http://schemas.microsoft.com/office/drawing/2010/main"/>
              </a:ext>
            </a:extLst>
          </a:blip>
          <a:srcRect/>
          <a:stretch>
            <a:fillRect/>
          </a:stretch>
        </p:blipFill>
        <p:spPr>
          <a:xfrm>
            <a:off x="7610760" y="3429000"/>
            <a:ext cx="1364154" cy="1937260"/>
          </a:xfr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0B3A1498-781D-4317-9146-E27A56A89DB6}"/>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Objections</a:t>
            </a:r>
          </a:p>
        </p:txBody>
      </p:sp>
    </p:spTree>
    <p:extLst>
      <p:ext uri="{BB962C8B-B14F-4D97-AF65-F5344CB8AC3E}">
        <p14:creationId xmlns:p14="http://schemas.microsoft.com/office/powerpoint/2010/main" val="12213774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9C1E2A-F162-46D2-BA5B-1FB5DA17E2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2819400"/>
          </a:xfrm>
        </p:spPr>
        <p:txBody>
          <a:bodyPr/>
          <a:lstStyle/>
          <a:p>
            <a:pPr marL="0" indent="0" algn="ctr" defTabSz="685800">
              <a:spcBef>
                <a:spcPct val="0"/>
              </a:spcBef>
              <a:spcAft>
                <a:spcPts val="1200"/>
              </a:spcAft>
              <a:buNone/>
              <a:defRPr/>
            </a:pPr>
            <a:r>
              <a:rPr lang="en-US" sz="4000" kern="1200" dirty="0">
                <a:solidFill>
                  <a:schemeClr val="tx2"/>
                </a:solidFill>
                <a:ea typeface="+mj-ea"/>
              </a:rPr>
              <a:t>1 Peter 3:19-20</a:t>
            </a:r>
          </a:p>
          <a:p>
            <a:pPr marL="0" indent="0" algn="just">
              <a:spcBef>
                <a:spcPts val="0"/>
              </a:spcBef>
              <a:buNone/>
            </a:pPr>
            <a:r>
              <a:rPr lang="en-US" sz="3600" dirty="0">
                <a:effectLst>
                  <a:outerShdw blurRad="38100" dist="38100" dir="2700000" algn="tl">
                    <a:srgbClr val="000000">
                      <a:alpha val="43137"/>
                    </a:srgbClr>
                  </a:outerShdw>
                </a:effectLst>
              </a:rPr>
              <a:t>“</a:t>
            </a:r>
            <a:r>
              <a:rPr lang="en-US" sz="3600" baseline="30000" dirty="0">
                <a:effectLst>
                  <a:outerShdw blurRad="38100" dist="38100" dir="2700000" algn="tl">
                    <a:srgbClr val="000000">
                      <a:alpha val="43137"/>
                    </a:srgbClr>
                  </a:outerShdw>
                </a:effectLst>
              </a:rPr>
              <a:t>19 </a:t>
            </a:r>
            <a:r>
              <a:rPr lang="en-US" sz="3600" dirty="0">
                <a:effectLst>
                  <a:outerShdw blurRad="38100" dist="38100" dir="2700000" algn="tl">
                    <a:srgbClr val="000000">
                      <a:alpha val="43137"/>
                    </a:srgbClr>
                  </a:outerShdw>
                </a:effectLst>
              </a:rPr>
              <a:t>in which also He went and made proclamation</a:t>
            </a:r>
            <a:r>
              <a:rPr lang="en-US" sz="3600" dirty="0">
                <a:solidFill>
                  <a:srgbClr val="FFFFCC"/>
                </a:solidFill>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the spirits </a:t>
            </a:r>
            <a:r>
              <a:rPr lang="en-US" sz="3600" i="1" dirty="0">
                <a:effectLst>
                  <a:outerShdw blurRad="38100" dist="38100" dir="2700000" algn="tl">
                    <a:srgbClr val="000000">
                      <a:alpha val="43137"/>
                    </a:srgbClr>
                  </a:outerShdw>
                </a:effectLst>
              </a:rPr>
              <a:t>now</a:t>
            </a:r>
            <a:r>
              <a:rPr lang="en-US" sz="3600" dirty="0">
                <a:effectLst>
                  <a:outerShdw blurRad="38100" dist="38100" dir="2700000" algn="tl">
                    <a:srgbClr val="000000">
                      <a:alpha val="43137"/>
                    </a:srgbClr>
                  </a:outerShdw>
                </a:effectLst>
              </a:rPr>
              <a:t> </a:t>
            </a:r>
            <a:r>
              <a:rPr lang="en-US" sz="3600" b="1" u="sng" dirty="0">
                <a:solidFill>
                  <a:srgbClr val="FFFFCC"/>
                </a:solidFill>
                <a:effectLst>
                  <a:outerShdw blurRad="38100" dist="38100" dir="2700000" algn="tl">
                    <a:srgbClr val="000000">
                      <a:alpha val="43137"/>
                    </a:srgbClr>
                  </a:outerShdw>
                </a:effectLst>
              </a:rPr>
              <a:t>in prison</a:t>
            </a:r>
            <a:r>
              <a:rPr lang="en-US" sz="3600" dirty="0">
                <a:effectLst>
                  <a:outerShdw blurRad="38100" dist="38100" dir="2700000" algn="tl">
                    <a:srgbClr val="000000">
                      <a:alpha val="43137"/>
                    </a:srgbClr>
                  </a:outerShdw>
                </a:effectLst>
              </a:rPr>
              <a:t>, </a:t>
            </a:r>
            <a:r>
              <a:rPr lang="en-US" sz="3600" baseline="30000" dirty="0">
                <a:effectLst>
                  <a:outerShdw blurRad="38100" dist="38100" dir="2700000" algn="tl">
                    <a:srgbClr val="000000">
                      <a:alpha val="43137"/>
                    </a:srgbClr>
                  </a:outerShdw>
                </a:effectLst>
              </a:rPr>
              <a:t>20 </a:t>
            </a:r>
            <a:r>
              <a:rPr lang="en-US" sz="3600" dirty="0">
                <a:effectLst>
                  <a:outerShdw blurRad="38100" dist="38100" dir="2700000" algn="tl">
                    <a:srgbClr val="000000">
                      <a:alpha val="43137"/>
                    </a:srgbClr>
                  </a:outerShdw>
                </a:effectLst>
              </a:rPr>
              <a:t>who once were disobedient, when the patience of God kept waiting in the </a:t>
            </a:r>
            <a:r>
              <a:rPr lang="en-US" sz="3600" b="1" u="sng" dirty="0">
                <a:solidFill>
                  <a:srgbClr val="FFFFCC"/>
                </a:solidFill>
                <a:effectLst>
                  <a:outerShdw blurRad="38100" dist="38100" dir="2700000" algn="tl">
                    <a:srgbClr val="000000">
                      <a:alpha val="43137"/>
                    </a:srgbClr>
                  </a:outerShdw>
                </a:effectLst>
              </a:rPr>
              <a:t>days of Noah</a:t>
            </a:r>
            <a:r>
              <a:rPr lang="en-US" sz="3600" dirty="0">
                <a:effectLst>
                  <a:outerShdw blurRad="38100" dist="38100" dir="2700000" algn="tl">
                    <a:srgbClr val="000000">
                      <a:alpha val="43137"/>
                    </a:srgbClr>
                  </a:outerShdw>
                </a:effectLst>
              </a:rPr>
              <a:t>, during the construction of the ark, in which a few, that is, eight persons, were brought safely through </a:t>
            </a:r>
            <a:r>
              <a:rPr lang="en-US" sz="3600" i="1" dirty="0">
                <a:effectLst>
                  <a:outerShdw blurRad="38100" dist="38100" dir="2700000" algn="tl">
                    <a:srgbClr val="000000">
                      <a:alpha val="43137"/>
                    </a:srgbClr>
                  </a:outerShdw>
                </a:effectLst>
              </a:rPr>
              <a:t>the</a:t>
            </a:r>
            <a:r>
              <a:rPr lang="en-US" sz="3600" dirty="0">
                <a:effectLst>
                  <a:outerShdw blurRad="38100" dist="38100" dir="2700000" algn="tl">
                    <a:srgbClr val="000000">
                      <a:alpha val="43137"/>
                    </a:srgbClr>
                  </a:outerShdw>
                </a:effectLst>
              </a:rPr>
              <a:t> water.”</a:t>
            </a:r>
          </a:p>
        </p:txBody>
      </p:sp>
    </p:spTree>
    <p:extLst>
      <p:ext uri="{BB962C8B-B14F-4D97-AF65-F5344CB8AC3E}">
        <p14:creationId xmlns:p14="http://schemas.microsoft.com/office/powerpoint/2010/main" val="22152868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9C1E2A-F162-46D2-BA5B-1FB5DA17E2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4876800"/>
          </a:xfrm>
        </p:spPr>
        <p:txBody>
          <a:bodyPr/>
          <a:lstStyle/>
          <a:p>
            <a:pPr marL="0" indent="0" algn="ctr" defTabSz="685800">
              <a:spcBef>
                <a:spcPct val="0"/>
              </a:spcBef>
              <a:spcAft>
                <a:spcPts val="1200"/>
              </a:spcAft>
              <a:buNone/>
              <a:defRPr/>
            </a:pPr>
            <a:r>
              <a:rPr lang="en-US" sz="4000" kern="1200" dirty="0">
                <a:solidFill>
                  <a:schemeClr val="tx2"/>
                </a:solidFill>
                <a:ea typeface="+mj-ea"/>
              </a:rPr>
              <a:t>2 Peter 2:4-5</a:t>
            </a:r>
          </a:p>
          <a:p>
            <a:pPr marL="0" indent="0" algn="just">
              <a:spcBef>
                <a:spcPts val="0"/>
              </a:spcBef>
              <a:buNone/>
            </a:pPr>
            <a:r>
              <a:rPr lang="en-US" sz="3600" dirty="0">
                <a:effectLst>
                  <a:outerShdw blurRad="38100" dist="38100" dir="2700000" algn="tl">
                    <a:srgbClr val="000000">
                      <a:alpha val="43137"/>
                    </a:srgbClr>
                  </a:outerShdw>
                </a:effectLst>
              </a:rPr>
              <a:t>“</a:t>
            </a:r>
            <a:r>
              <a:rPr lang="en-US" sz="3600" baseline="30000" dirty="0">
                <a:effectLst>
                  <a:outerShdw blurRad="38100" dist="38100" dir="2700000" algn="tl">
                    <a:srgbClr val="000000">
                      <a:alpha val="43137"/>
                    </a:srgbClr>
                  </a:outerShdw>
                </a:effectLst>
              </a:rPr>
              <a:t>4 </a:t>
            </a:r>
            <a:r>
              <a:rPr lang="en-US" sz="3600" dirty="0">
                <a:effectLst>
                  <a:outerShdw blurRad="38100" dist="38100" dir="2700000" algn="tl">
                    <a:srgbClr val="000000">
                      <a:alpha val="43137"/>
                    </a:srgbClr>
                  </a:outerShdw>
                </a:effectLst>
              </a:rPr>
              <a:t>For if God did not spare angels when they sinned, but cast them into </a:t>
            </a:r>
            <a:r>
              <a:rPr lang="en-US" sz="3600" b="1" u="sng" dirty="0">
                <a:solidFill>
                  <a:srgbClr val="FFFFCC"/>
                </a:solidFill>
                <a:effectLst>
                  <a:outerShdw blurRad="38100" dist="38100" dir="2700000" algn="tl">
                    <a:srgbClr val="000000">
                      <a:alpha val="43137"/>
                    </a:srgbClr>
                  </a:outerShdw>
                </a:effectLst>
              </a:rPr>
              <a:t>hell</a:t>
            </a:r>
            <a:r>
              <a:rPr lang="en-US" sz="3600" dirty="0">
                <a:effectLst>
                  <a:outerShdw blurRad="38100" dist="38100" dir="2700000" algn="tl">
                    <a:srgbClr val="000000">
                      <a:alpha val="43137"/>
                    </a:srgbClr>
                  </a:outerShdw>
                </a:effectLst>
              </a:rPr>
              <a:t> and committed them to </a:t>
            </a:r>
            <a:r>
              <a:rPr lang="en-US" sz="3600" b="1" u="sng" dirty="0">
                <a:solidFill>
                  <a:srgbClr val="FFFFCC"/>
                </a:solidFill>
                <a:effectLst>
                  <a:outerShdw blurRad="38100" dist="38100" dir="2700000" algn="tl">
                    <a:srgbClr val="000000">
                      <a:alpha val="43137"/>
                    </a:srgbClr>
                  </a:outerShdw>
                </a:effectLst>
              </a:rPr>
              <a:t>pits of darkness</a:t>
            </a:r>
            <a:r>
              <a:rPr lang="en-US" sz="3600" dirty="0">
                <a:effectLst>
                  <a:outerShdw blurRad="38100" dist="38100" dir="2700000" algn="tl">
                    <a:srgbClr val="000000">
                      <a:alpha val="43137"/>
                    </a:srgbClr>
                  </a:outerShdw>
                </a:effectLst>
              </a:rPr>
              <a:t>, reserved for judgment; </a:t>
            </a:r>
            <a:r>
              <a:rPr lang="en-US" sz="3600" baseline="30000" dirty="0">
                <a:effectLst>
                  <a:outerShdw blurRad="38100" dist="38100" dir="2700000" algn="tl">
                    <a:srgbClr val="000000">
                      <a:alpha val="43137"/>
                    </a:srgbClr>
                  </a:outerShdw>
                </a:effectLst>
              </a:rPr>
              <a:t>5 </a:t>
            </a:r>
            <a:r>
              <a:rPr lang="en-US" sz="3600" dirty="0">
                <a:effectLst>
                  <a:outerShdw blurRad="38100" dist="38100" dir="2700000" algn="tl">
                    <a:srgbClr val="000000">
                      <a:alpha val="43137"/>
                    </a:srgbClr>
                  </a:outerShdw>
                </a:effectLst>
              </a:rPr>
              <a:t>and did not spare the ancient world, but preserved Noah, a preacher of righteousness, with seven others, when He brought a flood upon the world of the ungodly.”</a:t>
            </a:r>
          </a:p>
        </p:txBody>
      </p:sp>
    </p:spTree>
    <p:extLst>
      <p:ext uri="{BB962C8B-B14F-4D97-AF65-F5344CB8AC3E}">
        <p14:creationId xmlns:p14="http://schemas.microsoft.com/office/powerpoint/2010/main" val="440669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952EC2-7783-4129-AC71-819584C45C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the woman</a:t>
            </a:r>
            <a:r>
              <a:rPr lang="en-US" sz="3600" dirty="0">
                <a:effectLst>
                  <a:outerShdw blurRad="38100" dist="38100" dir="2700000" algn="tl">
                    <a:srgbClr val="000000">
                      <a:alpha val="43137"/>
                    </a:srgbClr>
                  </a:outerShdw>
                </a:effectLst>
                <a:latin typeface="Calibri" panose="020F0502020204030204" pitchFamily="34" charset="0"/>
              </a:rPr>
              <a:t>, And between your seed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her seed; He shall bruise you on the head</a:t>
            </a:r>
            <a:r>
              <a:rPr lang="en-US" sz="3600" dirty="0">
                <a:effectLst>
                  <a:outerShdw blurRad="38100" dist="38100" dir="2700000" algn="tl">
                    <a:srgbClr val="000000">
                      <a:alpha val="43137"/>
                    </a:srgbClr>
                  </a:outerShdw>
                </a:effectLst>
                <a:latin typeface="Calibri" panose="020F0502020204030204" pitchFamily="34" charset="0"/>
              </a:rPr>
              <a:t>,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4" name="Picture 3">
            <a:extLst>
              <a:ext uri="{FF2B5EF4-FFF2-40B4-BE49-F238E27FC236}">
                <a16:creationId xmlns:a16="http://schemas.microsoft.com/office/drawing/2014/main" id="{1C360FCB-D60F-40BB-8DDE-BADB2D2A77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0" y="3048000"/>
            <a:ext cx="1828800" cy="1828800"/>
          </a:xfrm>
          <a:prstGeom prst="rect">
            <a:avLst/>
          </a:prstGeom>
          <a:ln>
            <a:solidFill>
              <a:srgbClr val="FFFF00"/>
            </a:solidFill>
          </a:ln>
          <a:effectLst>
            <a:glow rad="101600">
              <a:srgbClr val="FFFFCC">
                <a:alpha val="60000"/>
              </a:srgbClr>
            </a:glow>
          </a:effectLst>
        </p:spPr>
      </p:pic>
    </p:spTree>
    <p:extLst>
      <p:ext uri="{BB962C8B-B14F-4D97-AF65-F5344CB8AC3E}">
        <p14:creationId xmlns:p14="http://schemas.microsoft.com/office/powerpoint/2010/main" val="1749731882"/>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9C1E2A-F162-46D2-BA5B-1FB5DA17E2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4876800"/>
          </a:xfrm>
        </p:spPr>
        <p:txBody>
          <a:bodyPr/>
          <a:lstStyle/>
          <a:p>
            <a:pPr marL="0" indent="0" algn="ctr" defTabSz="685800">
              <a:spcBef>
                <a:spcPct val="0"/>
              </a:spcBef>
              <a:spcAft>
                <a:spcPts val="1200"/>
              </a:spcAft>
              <a:buNone/>
              <a:defRPr/>
            </a:pPr>
            <a:r>
              <a:rPr lang="en-US" sz="4000" kern="1200" dirty="0">
                <a:solidFill>
                  <a:schemeClr val="tx2"/>
                </a:solidFill>
                <a:ea typeface="+mj-ea"/>
              </a:rPr>
              <a:t>Jude 6-7</a:t>
            </a:r>
          </a:p>
          <a:p>
            <a:pPr marL="0" lvl="0" indent="0" algn="just">
              <a:spcBef>
                <a:spcPts val="0"/>
              </a:spcBef>
              <a:buClr>
                <a:srgbClr val="00FFFF"/>
              </a:buClr>
              <a:buNone/>
            </a:pPr>
            <a:r>
              <a:rPr lang="en-US" sz="3400" dirty="0">
                <a:solidFill>
                  <a:srgbClr val="FFFFFF"/>
                </a:solidFill>
                <a:effectLst>
                  <a:outerShdw blurRad="38100" dist="38100" dir="2700000" algn="tl">
                    <a:srgbClr val="000000">
                      <a:alpha val="43137"/>
                    </a:srgbClr>
                  </a:outerShdw>
                </a:effectLst>
              </a:rPr>
              <a:t>“</a:t>
            </a:r>
            <a:r>
              <a:rPr lang="en-US" sz="3400" baseline="30000" dirty="0">
                <a:solidFill>
                  <a:srgbClr val="FFFFFF"/>
                </a:solidFill>
                <a:effectLst>
                  <a:outerShdw blurRad="38100" dist="38100" dir="2700000" algn="tl">
                    <a:srgbClr val="000000">
                      <a:alpha val="43137"/>
                    </a:srgbClr>
                  </a:outerShdw>
                </a:effectLst>
              </a:rPr>
              <a:t>6 </a:t>
            </a:r>
            <a:r>
              <a:rPr lang="en-US" sz="3400" dirty="0">
                <a:solidFill>
                  <a:srgbClr val="FFFFFF"/>
                </a:solidFill>
                <a:effectLst>
                  <a:outerShdw blurRad="38100" dist="38100" dir="2700000" algn="tl">
                    <a:srgbClr val="000000">
                      <a:alpha val="43137"/>
                    </a:srgbClr>
                  </a:outerShdw>
                </a:effectLst>
              </a:rPr>
              <a:t>And angels who did not keep their own domain, but abandoned their proper abode, He has kept in </a:t>
            </a:r>
            <a:r>
              <a:rPr lang="en-US" sz="3400" b="1" u="sng" dirty="0">
                <a:solidFill>
                  <a:srgbClr val="FFFFCC"/>
                </a:solidFill>
                <a:effectLst>
                  <a:outerShdw blurRad="38100" dist="38100" dir="2700000" algn="tl">
                    <a:srgbClr val="000000">
                      <a:alpha val="43137"/>
                    </a:srgbClr>
                  </a:outerShdw>
                </a:effectLst>
              </a:rPr>
              <a:t>eternal bonds</a:t>
            </a:r>
            <a:r>
              <a:rPr lang="en-US" sz="3400" dirty="0">
                <a:solidFill>
                  <a:srgbClr val="FFFFFF"/>
                </a:solidFill>
                <a:effectLst>
                  <a:outerShdw blurRad="38100" dist="38100" dir="2700000" algn="tl">
                    <a:srgbClr val="000000">
                      <a:alpha val="43137"/>
                    </a:srgbClr>
                  </a:outerShdw>
                </a:effectLst>
              </a:rPr>
              <a:t> under darkness for the judgment of the great day, </a:t>
            </a:r>
            <a:r>
              <a:rPr lang="en-US" sz="3400" baseline="30000" dirty="0">
                <a:solidFill>
                  <a:srgbClr val="FFFFFF"/>
                </a:solidFill>
                <a:effectLst>
                  <a:outerShdw blurRad="38100" dist="38100" dir="2700000" algn="tl">
                    <a:srgbClr val="000000">
                      <a:alpha val="43137"/>
                    </a:srgbClr>
                  </a:outerShdw>
                </a:effectLst>
              </a:rPr>
              <a:t>7 </a:t>
            </a:r>
            <a:r>
              <a:rPr lang="en-US" sz="3400" dirty="0">
                <a:solidFill>
                  <a:srgbClr val="FFFFFF"/>
                </a:solidFill>
                <a:effectLst>
                  <a:outerShdw blurRad="38100" dist="38100" dir="2700000" algn="tl">
                    <a:srgbClr val="000000">
                      <a:alpha val="43137"/>
                    </a:srgbClr>
                  </a:outerShdw>
                </a:effectLst>
              </a:rPr>
              <a:t>just as Sodom and Gomorrah and the cities around them, since they in the same way as these indulged in gross immorality and went after strange flesh, are exhibited as an example in undergoing the punishment of eternal fire.”</a:t>
            </a:r>
          </a:p>
        </p:txBody>
      </p:sp>
    </p:spTree>
    <p:extLst>
      <p:ext uri="{BB962C8B-B14F-4D97-AF65-F5344CB8AC3E}">
        <p14:creationId xmlns:p14="http://schemas.microsoft.com/office/powerpoint/2010/main" val="22647858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53192C-824F-4A0D-969C-65D8441432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017" y="130778"/>
            <a:ext cx="8839966" cy="6596444"/>
          </a:xfrm>
          <a:prstGeom prst="rect">
            <a:avLst/>
          </a:prstGeom>
        </p:spPr>
      </p:pic>
    </p:spTree>
    <p:extLst>
      <p:ext uri="{BB962C8B-B14F-4D97-AF65-F5344CB8AC3E}">
        <p14:creationId xmlns:p14="http://schemas.microsoft.com/office/powerpoint/2010/main" val="1774197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9C1E2A-F162-46D2-BA5B-1FB5DA17E2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2819400"/>
          </a:xfrm>
        </p:spPr>
        <p:txBody>
          <a:bodyPr/>
          <a:lstStyle/>
          <a:p>
            <a:pPr marL="0" indent="0" algn="ctr" defTabSz="685800">
              <a:spcBef>
                <a:spcPct val="0"/>
              </a:spcBef>
              <a:spcAft>
                <a:spcPts val="1200"/>
              </a:spcAft>
              <a:buNone/>
              <a:defRPr/>
            </a:pPr>
            <a:r>
              <a:rPr lang="en-US" sz="4000" kern="1200" dirty="0">
                <a:solidFill>
                  <a:schemeClr val="tx2"/>
                </a:solidFill>
                <a:ea typeface="+mj-ea"/>
              </a:rPr>
              <a:t>1 Peter 3:19-20</a:t>
            </a:r>
          </a:p>
          <a:p>
            <a:pPr marL="0" indent="0" algn="just">
              <a:spcBef>
                <a:spcPts val="0"/>
              </a:spcBef>
              <a:buNone/>
            </a:pPr>
            <a:r>
              <a:rPr lang="en-US" sz="3600" dirty="0">
                <a:effectLst>
                  <a:outerShdw blurRad="38100" dist="38100" dir="2700000" algn="tl">
                    <a:srgbClr val="000000">
                      <a:alpha val="43137"/>
                    </a:srgbClr>
                  </a:outerShdw>
                </a:effectLst>
              </a:rPr>
              <a:t>“</a:t>
            </a:r>
            <a:r>
              <a:rPr lang="en-US" sz="3600" baseline="30000" dirty="0">
                <a:effectLst>
                  <a:outerShdw blurRad="38100" dist="38100" dir="2700000" algn="tl">
                    <a:srgbClr val="000000">
                      <a:alpha val="43137"/>
                    </a:srgbClr>
                  </a:outerShdw>
                </a:effectLst>
              </a:rPr>
              <a:t>19 </a:t>
            </a:r>
            <a:r>
              <a:rPr lang="en-US" sz="3600" dirty="0">
                <a:effectLst>
                  <a:outerShdw blurRad="38100" dist="38100" dir="2700000" algn="tl">
                    <a:srgbClr val="000000">
                      <a:alpha val="43137"/>
                    </a:srgbClr>
                  </a:outerShdw>
                </a:effectLst>
              </a:rPr>
              <a:t>in which also He went and made </a:t>
            </a:r>
            <a:r>
              <a:rPr lang="en-US" sz="3600" b="1" u="sng" dirty="0">
                <a:solidFill>
                  <a:srgbClr val="FFFFCC"/>
                </a:solidFill>
                <a:effectLst>
                  <a:outerShdw blurRad="38100" dist="38100" dir="2700000" algn="tl">
                    <a:srgbClr val="000000">
                      <a:alpha val="43137"/>
                    </a:srgbClr>
                  </a:outerShdw>
                </a:effectLst>
              </a:rPr>
              <a:t>proclamation</a:t>
            </a:r>
            <a:r>
              <a:rPr lang="en-US" sz="3600" dirty="0">
                <a:solidFill>
                  <a:srgbClr val="FFFFCC"/>
                </a:solidFill>
                <a:effectLst>
                  <a:outerShdw blurRad="38100" dist="38100" dir="2700000" algn="tl">
                    <a:srgbClr val="000000">
                      <a:alpha val="43137"/>
                    </a:srgbClr>
                  </a:outerShdw>
                </a:effectLst>
              </a:rPr>
              <a:t> </a:t>
            </a:r>
            <a:r>
              <a:rPr lang="en-US" sz="3600" b="1" u="sng" dirty="0">
                <a:solidFill>
                  <a:srgbClr val="FFFFCC"/>
                </a:solidFill>
                <a:effectLst/>
              </a:rPr>
              <a:t>(</a:t>
            </a:r>
            <a:r>
              <a:rPr lang="en-US" sz="3600" b="1" i="1" u="sng" dirty="0" err="1">
                <a:solidFill>
                  <a:srgbClr val="FFFFCC"/>
                </a:solidFill>
                <a:effectLst/>
              </a:rPr>
              <a:t>kēryssō</a:t>
            </a:r>
            <a:r>
              <a:rPr lang="en-US" sz="3600" b="1" u="sng" dirty="0">
                <a:solidFill>
                  <a:srgbClr val="FFFFCC"/>
                </a:solidFill>
                <a:effectLst/>
              </a:rPr>
              <a:t>; not </a:t>
            </a:r>
            <a:r>
              <a:rPr lang="en-US" sz="3600" b="1" i="1" u="sng" dirty="0" err="1">
                <a:solidFill>
                  <a:srgbClr val="FFFFCC"/>
                </a:solidFill>
                <a:effectLst/>
              </a:rPr>
              <a:t>euanagelizō</a:t>
            </a:r>
            <a:r>
              <a:rPr lang="en-US" sz="3600" b="1" u="sng" dirty="0">
                <a:solidFill>
                  <a:srgbClr val="FFFFCC"/>
                </a:solidFill>
                <a:effectLst/>
              </a:rPr>
              <a:t>) </a:t>
            </a:r>
            <a:r>
              <a:rPr lang="en-US" sz="3600" dirty="0">
                <a:effectLst>
                  <a:outerShdw blurRad="38100" dist="38100" dir="2700000" algn="tl">
                    <a:srgbClr val="000000">
                      <a:alpha val="43137"/>
                    </a:srgbClr>
                  </a:outerShdw>
                </a:effectLst>
              </a:rPr>
              <a:t>the spirits </a:t>
            </a:r>
            <a:r>
              <a:rPr lang="en-US" sz="3600" i="1" dirty="0">
                <a:effectLst>
                  <a:outerShdw blurRad="38100" dist="38100" dir="2700000" algn="tl">
                    <a:srgbClr val="000000">
                      <a:alpha val="43137"/>
                    </a:srgbClr>
                  </a:outerShdw>
                </a:effectLst>
              </a:rPr>
              <a:t>now</a:t>
            </a:r>
            <a:r>
              <a:rPr lang="en-US" sz="3600" dirty="0">
                <a:effectLst>
                  <a:outerShdw blurRad="38100" dist="38100" dir="2700000" algn="tl">
                    <a:srgbClr val="000000">
                      <a:alpha val="43137"/>
                    </a:srgbClr>
                  </a:outerShdw>
                </a:effectLst>
              </a:rPr>
              <a:t> in prison, </a:t>
            </a:r>
            <a:r>
              <a:rPr lang="en-US" sz="3600" baseline="30000" dirty="0">
                <a:effectLst>
                  <a:outerShdw blurRad="38100" dist="38100" dir="2700000" algn="tl">
                    <a:srgbClr val="000000">
                      <a:alpha val="43137"/>
                    </a:srgbClr>
                  </a:outerShdw>
                </a:effectLst>
              </a:rPr>
              <a:t>20 </a:t>
            </a:r>
            <a:r>
              <a:rPr lang="en-US" sz="3600" dirty="0">
                <a:effectLst>
                  <a:outerShdw blurRad="38100" dist="38100" dir="2700000" algn="tl">
                    <a:srgbClr val="000000">
                      <a:alpha val="43137"/>
                    </a:srgbClr>
                  </a:outerShdw>
                </a:effectLst>
              </a:rPr>
              <a:t>who once were disobedient, when the patience of God kept waiting in the days of Noah, during the construction of the ark, in which a few, that is, eight persons, were brought safely through </a:t>
            </a:r>
            <a:r>
              <a:rPr lang="en-US" sz="3600" i="1" dirty="0">
                <a:effectLst>
                  <a:outerShdw blurRad="38100" dist="38100" dir="2700000" algn="tl">
                    <a:srgbClr val="000000">
                      <a:alpha val="43137"/>
                    </a:srgbClr>
                  </a:outerShdw>
                </a:effectLst>
              </a:rPr>
              <a:t>the</a:t>
            </a:r>
            <a:r>
              <a:rPr lang="en-US" sz="3600" dirty="0">
                <a:effectLst>
                  <a:outerShdw blurRad="38100" dist="38100" dir="2700000" algn="tl">
                    <a:srgbClr val="000000">
                      <a:alpha val="43137"/>
                    </a:srgbClr>
                  </a:outerShdw>
                </a:effectLst>
              </a:rPr>
              <a:t> water.”</a:t>
            </a:r>
          </a:p>
        </p:txBody>
      </p:sp>
    </p:spTree>
    <p:extLst>
      <p:ext uri="{BB962C8B-B14F-4D97-AF65-F5344CB8AC3E}">
        <p14:creationId xmlns:p14="http://schemas.microsoft.com/office/powerpoint/2010/main" val="13008659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228600"/>
            <a:ext cx="7772400" cy="838200"/>
          </a:xfrm>
        </p:spPr>
        <p:txBody>
          <a:bodyPr/>
          <a:lstStyle/>
          <a:p>
            <a:pPr algn="ctr" eaLnBrk="1" hangingPunct="1"/>
            <a:r>
              <a:rPr lang="en-US" sz="3600" dirty="0">
                <a:effectLst>
                  <a:outerShdw blurRad="38100" dist="38100" dir="2700000" algn="tl">
                    <a:srgbClr val="000000">
                      <a:alpha val="43137"/>
                    </a:srgbClr>
                  </a:outerShdw>
                </a:effectLst>
              </a:rPr>
              <a:t>Satan’s Two Strategies</a:t>
            </a:r>
          </a:p>
        </p:txBody>
      </p:sp>
      <p:sp>
        <p:nvSpPr>
          <p:cNvPr id="10243" name="Rectangle 3"/>
          <p:cNvSpPr>
            <a:spLocks noGrp="1" noChangeArrowheads="1"/>
          </p:cNvSpPr>
          <p:nvPr>
            <p:ph type="body" idx="1"/>
          </p:nvPr>
        </p:nvSpPr>
        <p:spPr>
          <a:xfrm>
            <a:off x="876300" y="1143000"/>
            <a:ext cx="7391400" cy="1828800"/>
          </a:xfrm>
        </p:spPr>
        <p:txBody>
          <a:bodyPr/>
          <a:lstStyle/>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Rev 12:1-5 – Past failed strategy</a:t>
            </a:r>
          </a:p>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Rev 12:6-17 – Present &amp; future strategy</a:t>
            </a:r>
          </a:p>
        </p:txBody>
      </p:sp>
      <p:pic>
        <p:nvPicPr>
          <p:cNvPr id="10244" name="Picture 8" descr="D:\Powerpoint JPEG Images\2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50109" y="2971800"/>
            <a:ext cx="4843782" cy="3657600"/>
          </a:xfrm>
          <a:prstGeom prst="rect">
            <a:avLst/>
          </a:prstGeom>
          <a:noFill/>
          <a:ln w="9525">
            <a:noFill/>
            <a:miter lim="800000"/>
            <a:headEnd/>
            <a:tailEnd/>
          </a:ln>
        </p:spPr>
      </p:pic>
    </p:spTree>
    <p:extLst>
      <p:ext uri="{BB962C8B-B14F-4D97-AF65-F5344CB8AC3E}">
        <p14:creationId xmlns:p14="http://schemas.microsoft.com/office/powerpoint/2010/main" val="24221466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A9A488E0-F182-4983-A185-41EA7C1DAFA2}"/>
              </a:ext>
            </a:extLst>
          </p:cNvPr>
          <p:cNvSpPr>
            <a:spLocks noGrp="1" noChangeArrowheads="1"/>
          </p:cNvSpPr>
          <p:nvPr>
            <p:ph type="body" idx="1"/>
          </p:nvPr>
        </p:nvSpPr>
        <p:spPr>
          <a:xfrm>
            <a:off x="381000" y="2247900"/>
            <a:ext cx="3810000" cy="2362200"/>
          </a:xfrm>
        </p:spPr>
        <p:txBody>
          <a:bodyPr/>
          <a:lstStyle/>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Genesis 6:4</a:t>
            </a:r>
          </a:p>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Numbers 13:33</a:t>
            </a:r>
          </a:p>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Matthew 24:38-39</a:t>
            </a:r>
          </a:p>
        </p:txBody>
      </p:sp>
      <p:pic>
        <p:nvPicPr>
          <p:cNvPr id="25604" name="Picture 5" descr="clip0100">
            <a:extLst>
              <a:ext uri="{FF2B5EF4-FFF2-40B4-BE49-F238E27FC236}">
                <a16:creationId xmlns:a16="http://schemas.microsoft.com/office/drawing/2014/main" id="{5E454E07-A0A2-4CC0-890A-6FA00CF0F0F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27575" y="1600200"/>
            <a:ext cx="3959225" cy="4267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2">
            <a:extLst>
              <a:ext uri="{FF2B5EF4-FFF2-40B4-BE49-F238E27FC236}">
                <a16:creationId xmlns:a16="http://schemas.microsoft.com/office/drawing/2014/main" id="{EEEEAA80-46D8-40C2-BDA7-DE6A3241A21F}"/>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Modern Angelic Incursions?</a:t>
            </a:r>
          </a:p>
          <a:p>
            <a:pPr algn="ctr" eaLnBrk="1" hangingPunct="1">
              <a:defRPr/>
            </a:pPr>
            <a:r>
              <a:rPr lang="en-US" altLang="en-US" sz="3200" kern="0" dirty="0">
                <a:solidFill>
                  <a:schemeClr val="tx1"/>
                </a:solidFill>
                <a:effectLst>
                  <a:outerShdw blurRad="38100" dist="38100" dir="2700000" algn="tl">
                    <a:srgbClr val="000000">
                      <a:alpha val="43137"/>
                    </a:srgbClr>
                  </a:outerShdw>
                </a:effectLst>
              </a:rPr>
              <a:t>Three Verses Typically Used</a:t>
            </a:r>
          </a:p>
        </p:txBody>
      </p:sp>
    </p:spTree>
    <p:extLst>
      <p:ext uri="{BB962C8B-B14F-4D97-AF65-F5344CB8AC3E}">
        <p14:creationId xmlns:p14="http://schemas.microsoft.com/office/powerpoint/2010/main" val="38078689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A9A488E0-F182-4983-A185-41EA7C1DAFA2}"/>
              </a:ext>
            </a:extLst>
          </p:cNvPr>
          <p:cNvSpPr>
            <a:spLocks noGrp="1" noChangeArrowheads="1"/>
          </p:cNvSpPr>
          <p:nvPr>
            <p:ph type="body" idx="1"/>
          </p:nvPr>
        </p:nvSpPr>
        <p:spPr>
          <a:xfrm>
            <a:off x="381000" y="2247900"/>
            <a:ext cx="3810000" cy="2362200"/>
          </a:xfrm>
        </p:spPr>
        <p:txBody>
          <a:bodyPr/>
          <a:lstStyle/>
          <a:p>
            <a:pPr marL="461963" indent="-461963" algn="just" eaLnBrk="1" hangingPunct="1">
              <a:spcBef>
                <a:spcPts val="0"/>
              </a:spcBef>
              <a:spcAft>
                <a:spcPts val="2400"/>
              </a:spcAft>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rPr>
              <a:t>Genesis 6:4</a:t>
            </a:r>
          </a:p>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Numbers 13:33</a:t>
            </a:r>
          </a:p>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Matthew 24:38-39</a:t>
            </a:r>
          </a:p>
        </p:txBody>
      </p:sp>
      <p:pic>
        <p:nvPicPr>
          <p:cNvPr id="25604" name="Picture 5" descr="clip0100">
            <a:extLst>
              <a:ext uri="{FF2B5EF4-FFF2-40B4-BE49-F238E27FC236}">
                <a16:creationId xmlns:a16="http://schemas.microsoft.com/office/drawing/2014/main" id="{5E454E07-A0A2-4CC0-890A-6FA00CF0F0F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27575" y="1600200"/>
            <a:ext cx="3959225" cy="4267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2">
            <a:extLst>
              <a:ext uri="{FF2B5EF4-FFF2-40B4-BE49-F238E27FC236}">
                <a16:creationId xmlns:a16="http://schemas.microsoft.com/office/drawing/2014/main" id="{EEEEAA80-46D8-40C2-BDA7-DE6A3241A21F}"/>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Modern Angelic Incursions?</a:t>
            </a:r>
          </a:p>
          <a:p>
            <a:pPr algn="ctr" eaLnBrk="1" hangingPunct="1">
              <a:defRPr/>
            </a:pPr>
            <a:r>
              <a:rPr lang="en-US" altLang="en-US" sz="3200" kern="0" dirty="0">
                <a:solidFill>
                  <a:schemeClr val="tx1"/>
                </a:solidFill>
                <a:effectLst>
                  <a:outerShdw blurRad="38100" dist="38100" dir="2700000" algn="tl">
                    <a:srgbClr val="000000">
                      <a:alpha val="43137"/>
                    </a:srgbClr>
                  </a:outerShdw>
                </a:effectLst>
              </a:rPr>
              <a:t>Three Verses Typically Used</a:t>
            </a:r>
          </a:p>
        </p:txBody>
      </p:sp>
    </p:spTree>
    <p:extLst>
      <p:ext uri="{BB962C8B-B14F-4D97-AF65-F5344CB8AC3E}">
        <p14:creationId xmlns:p14="http://schemas.microsoft.com/office/powerpoint/2010/main" val="17383472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7DD9A6-C8D8-47AF-9199-3F59CF17DB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5334000"/>
          </a:xfrm>
        </p:spPr>
        <p:txBody>
          <a:bodyPr/>
          <a:lstStyle/>
          <a:p>
            <a:pPr marL="0" indent="0" algn="ctr" defTabSz="685800">
              <a:spcBef>
                <a:spcPct val="0"/>
              </a:spcBef>
              <a:spcAft>
                <a:spcPts val="1200"/>
              </a:spcAft>
              <a:buNone/>
              <a:defRPr/>
            </a:pPr>
            <a:r>
              <a:rPr lang="en-US" sz="4000" kern="1200" dirty="0">
                <a:solidFill>
                  <a:schemeClr val="tx2"/>
                </a:solidFill>
                <a:ea typeface="+mj-ea"/>
              </a:rPr>
              <a:t>Genesis 6:1-4</a:t>
            </a:r>
          </a:p>
          <a:p>
            <a:pPr marL="0" indent="0" algn="just">
              <a:spcBef>
                <a:spcPts val="0"/>
              </a:spcBef>
              <a:buNone/>
            </a:pPr>
            <a:r>
              <a:rPr lang="en-US" sz="2700" dirty="0">
                <a:effectLst>
                  <a:outerShdw blurRad="38100" dist="38100" dir="2700000" algn="tl">
                    <a:srgbClr val="000000">
                      <a:alpha val="43137"/>
                    </a:srgbClr>
                  </a:outerShdw>
                </a:effectLst>
              </a:rPr>
              <a:t>“</a:t>
            </a:r>
            <a:r>
              <a:rPr lang="en-US" sz="2700" baseline="30000" dirty="0">
                <a:effectLst/>
              </a:rPr>
              <a:t>1 </a:t>
            </a:r>
            <a:r>
              <a:rPr lang="en-US" sz="2700" dirty="0">
                <a:effectLst>
                  <a:outerShdw blurRad="38100" dist="38100" dir="2700000" algn="tl">
                    <a:srgbClr val="000000">
                      <a:alpha val="43137"/>
                    </a:srgbClr>
                  </a:outerShdw>
                </a:effectLst>
              </a:rPr>
              <a:t>Now it came about, when men began to multiply on the face of the land, and daughters were born to them</a:t>
            </a:r>
            <a:r>
              <a:rPr lang="en-US" sz="2700" dirty="0">
                <a:effectLst/>
              </a:rPr>
              <a:t>, </a:t>
            </a:r>
            <a:r>
              <a:rPr lang="en-US" sz="2700" baseline="30000" dirty="0">
                <a:effectLst/>
              </a:rPr>
              <a:t>2 </a:t>
            </a:r>
            <a:r>
              <a:rPr lang="en-US" sz="2700" dirty="0">
                <a:effectLst>
                  <a:outerShdw blurRad="38100" dist="38100" dir="2700000" algn="tl">
                    <a:srgbClr val="000000">
                      <a:alpha val="43137"/>
                    </a:srgbClr>
                  </a:outerShdw>
                </a:effectLst>
              </a:rPr>
              <a:t>that the sons of God saw that the daughters of men were beautiful; and they took wives for themselves, whomever they chose. </a:t>
            </a:r>
            <a:r>
              <a:rPr lang="en-US" sz="2700" baseline="30000" dirty="0">
                <a:effectLst/>
              </a:rPr>
              <a:t>3</a:t>
            </a:r>
            <a:r>
              <a:rPr lang="en-US" sz="2700" dirty="0">
                <a:effectLst>
                  <a:outerShdw blurRad="38100" dist="38100" dir="2700000" algn="tl">
                    <a:srgbClr val="000000">
                      <a:alpha val="43137"/>
                    </a:srgbClr>
                  </a:outerShdw>
                </a:effectLst>
              </a:rPr>
              <a:t> Then the Lord said, ‘My Spirit shall not strive with man forever, because he also is flesh; nevertheless his days shall be one hundred and twenty years.’ </a:t>
            </a:r>
            <a:r>
              <a:rPr lang="en-US" sz="2700" baseline="30000" dirty="0">
                <a:effectLst/>
              </a:rPr>
              <a:t>4</a:t>
            </a:r>
            <a:r>
              <a:rPr lang="en-US" sz="2700" dirty="0">
                <a:effectLst>
                  <a:outerShdw blurRad="38100" dist="38100" dir="2700000" algn="tl">
                    <a:srgbClr val="000000">
                      <a:alpha val="43137"/>
                    </a:srgbClr>
                  </a:outerShdw>
                </a:effectLst>
              </a:rPr>
              <a:t> The Nephilim were on the earth in those days, </a:t>
            </a:r>
            <a:r>
              <a:rPr lang="en-US" sz="2700" b="1" u="sng" dirty="0">
                <a:solidFill>
                  <a:srgbClr val="FFFFCC"/>
                </a:solidFill>
                <a:effectLst>
                  <a:outerShdw blurRad="38100" dist="38100" dir="2700000" algn="tl">
                    <a:srgbClr val="000000">
                      <a:alpha val="43137"/>
                    </a:srgbClr>
                  </a:outerShdw>
                </a:effectLst>
              </a:rPr>
              <a:t>and also afterward</a:t>
            </a:r>
            <a:r>
              <a:rPr lang="en-US" sz="2700" dirty="0">
                <a:effectLst>
                  <a:outerShdw blurRad="38100" dist="38100" dir="2700000" algn="tl">
                    <a:srgbClr val="000000">
                      <a:alpha val="43137"/>
                    </a:srgbClr>
                  </a:outerShdw>
                </a:effectLst>
              </a:rPr>
              <a:t>, when the sons of God came in to the daughters of men, and they bore children to them. Those were the mighty men who were of old, men of renown</a:t>
            </a:r>
            <a:r>
              <a:rPr lang="en-US" sz="27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14497903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7DD9A6-C8D8-47AF-9199-3F59CF17DB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5334000"/>
          </a:xfrm>
        </p:spPr>
        <p:txBody>
          <a:bodyPr/>
          <a:lstStyle/>
          <a:p>
            <a:pPr marL="0" indent="0" algn="ctr" defTabSz="685800">
              <a:spcBef>
                <a:spcPct val="0"/>
              </a:spcBef>
              <a:spcAft>
                <a:spcPts val="1200"/>
              </a:spcAft>
              <a:buNone/>
              <a:defRPr/>
            </a:pPr>
            <a:r>
              <a:rPr lang="en-US" sz="4000" kern="1200" dirty="0">
                <a:solidFill>
                  <a:schemeClr val="tx2"/>
                </a:solidFill>
                <a:ea typeface="+mj-ea"/>
              </a:rPr>
              <a:t>Genesis 6:1-4</a:t>
            </a:r>
          </a:p>
          <a:p>
            <a:pPr marL="0" indent="0" algn="just">
              <a:spcBef>
                <a:spcPts val="0"/>
              </a:spcBef>
              <a:buNone/>
            </a:pPr>
            <a:r>
              <a:rPr lang="en-US" sz="2700" dirty="0">
                <a:effectLst>
                  <a:outerShdw blurRad="38100" dist="38100" dir="2700000" algn="tl">
                    <a:srgbClr val="000000">
                      <a:alpha val="43137"/>
                    </a:srgbClr>
                  </a:outerShdw>
                </a:effectLst>
              </a:rPr>
              <a:t>“</a:t>
            </a:r>
            <a:r>
              <a:rPr lang="en-US" sz="2700" baseline="30000" dirty="0">
                <a:effectLst/>
              </a:rPr>
              <a:t>1 </a:t>
            </a:r>
            <a:r>
              <a:rPr lang="en-US" sz="2700" dirty="0">
                <a:effectLst>
                  <a:outerShdw blurRad="38100" dist="38100" dir="2700000" algn="tl">
                    <a:srgbClr val="000000">
                      <a:alpha val="43137"/>
                    </a:srgbClr>
                  </a:outerShdw>
                </a:effectLst>
              </a:rPr>
              <a:t>Now it came about, when men began to multiply on the face of the land, and daughters were born to them</a:t>
            </a:r>
            <a:r>
              <a:rPr lang="en-US" sz="2700" dirty="0">
                <a:effectLst/>
              </a:rPr>
              <a:t>, </a:t>
            </a:r>
            <a:r>
              <a:rPr lang="en-US" sz="2700" baseline="30000" dirty="0">
                <a:effectLst/>
              </a:rPr>
              <a:t>2 </a:t>
            </a:r>
            <a:r>
              <a:rPr lang="en-US" sz="2700" dirty="0">
                <a:effectLst>
                  <a:outerShdw blurRad="38100" dist="38100" dir="2700000" algn="tl">
                    <a:srgbClr val="000000">
                      <a:alpha val="43137"/>
                    </a:srgbClr>
                  </a:outerShdw>
                </a:effectLst>
              </a:rPr>
              <a:t>that the sons of God saw that the daughters of men were beautiful; and they took wives for themselves, whomever they chose. </a:t>
            </a:r>
            <a:r>
              <a:rPr lang="en-US" sz="2700" baseline="30000" dirty="0">
                <a:effectLst/>
              </a:rPr>
              <a:t>3</a:t>
            </a:r>
            <a:r>
              <a:rPr lang="en-US" sz="2700" dirty="0">
                <a:effectLst>
                  <a:outerShdw blurRad="38100" dist="38100" dir="2700000" algn="tl">
                    <a:srgbClr val="000000">
                      <a:alpha val="43137"/>
                    </a:srgbClr>
                  </a:outerShdw>
                </a:effectLst>
              </a:rPr>
              <a:t> Then the Lord said, ‘My Spirit shall not strive with man forever, because he also is flesh; nevertheless his days shall be </a:t>
            </a:r>
            <a:r>
              <a:rPr lang="en-US" sz="2700" b="1" u="sng" dirty="0">
                <a:solidFill>
                  <a:srgbClr val="FFFFCC"/>
                </a:solidFill>
                <a:effectLst>
                  <a:outerShdw blurRad="38100" dist="38100" dir="2700000" algn="tl">
                    <a:srgbClr val="000000">
                      <a:alpha val="43137"/>
                    </a:srgbClr>
                  </a:outerShdw>
                </a:effectLst>
              </a:rPr>
              <a:t>one hundred and twenty years</a:t>
            </a:r>
            <a:r>
              <a:rPr lang="en-US" sz="2700" dirty="0">
                <a:effectLst>
                  <a:outerShdw blurRad="38100" dist="38100" dir="2700000" algn="tl">
                    <a:srgbClr val="000000">
                      <a:alpha val="43137"/>
                    </a:srgbClr>
                  </a:outerShdw>
                </a:effectLst>
              </a:rPr>
              <a:t>.’ </a:t>
            </a:r>
            <a:r>
              <a:rPr lang="en-US" sz="2700" baseline="30000" dirty="0">
                <a:effectLst/>
              </a:rPr>
              <a:t>4</a:t>
            </a:r>
            <a:r>
              <a:rPr lang="en-US" sz="2700" dirty="0">
                <a:effectLst>
                  <a:outerShdw blurRad="38100" dist="38100" dir="2700000" algn="tl">
                    <a:srgbClr val="000000">
                      <a:alpha val="43137"/>
                    </a:srgbClr>
                  </a:outerShdw>
                </a:effectLst>
              </a:rPr>
              <a:t> The Nephilim were on the earth in those days, and also afterward, when the sons of God came in to the daughters of men, and they bore children to them. Those were the mighty men who were of old, men of renown</a:t>
            </a:r>
            <a:r>
              <a:rPr lang="en-US" sz="27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38296975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A9A488E0-F182-4983-A185-41EA7C1DAFA2}"/>
              </a:ext>
            </a:extLst>
          </p:cNvPr>
          <p:cNvSpPr>
            <a:spLocks noGrp="1" noChangeArrowheads="1"/>
          </p:cNvSpPr>
          <p:nvPr>
            <p:ph type="body" idx="1"/>
          </p:nvPr>
        </p:nvSpPr>
        <p:spPr>
          <a:xfrm>
            <a:off x="381000" y="2247900"/>
            <a:ext cx="3810000" cy="2362200"/>
          </a:xfrm>
        </p:spPr>
        <p:txBody>
          <a:bodyPr/>
          <a:lstStyle/>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Genesis 6:4</a:t>
            </a:r>
          </a:p>
          <a:p>
            <a:pPr marL="461963" indent="-461963" algn="just" eaLnBrk="1" hangingPunct="1">
              <a:spcBef>
                <a:spcPts val="0"/>
              </a:spcBef>
              <a:spcAft>
                <a:spcPts val="2400"/>
              </a:spcAft>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rPr>
              <a:t>Numbers 13:33</a:t>
            </a:r>
          </a:p>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Matthew 24:38-39</a:t>
            </a:r>
          </a:p>
        </p:txBody>
      </p:sp>
      <p:pic>
        <p:nvPicPr>
          <p:cNvPr id="25604" name="Picture 5" descr="clip0100">
            <a:extLst>
              <a:ext uri="{FF2B5EF4-FFF2-40B4-BE49-F238E27FC236}">
                <a16:creationId xmlns:a16="http://schemas.microsoft.com/office/drawing/2014/main" id="{5E454E07-A0A2-4CC0-890A-6FA00CF0F0F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27575" y="1600200"/>
            <a:ext cx="3959225" cy="4267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2">
            <a:extLst>
              <a:ext uri="{FF2B5EF4-FFF2-40B4-BE49-F238E27FC236}">
                <a16:creationId xmlns:a16="http://schemas.microsoft.com/office/drawing/2014/main" id="{EEEEAA80-46D8-40C2-BDA7-DE6A3241A21F}"/>
              </a:ext>
            </a:extLst>
          </p:cNvPr>
          <p:cNvSpPr txBox="1">
            <a:spLocks noChangeArrowheads="1"/>
          </p:cNvSpPr>
          <p:nvPr/>
        </p:nvSpPr>
        <p:spPr bwMode="auto">
          <a:xfrm>
            <a:off x="685800" y="228599"/>
            <a:ext cx="7772400" cy="92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Modern Angelic Incursions?</a:t>
            </a:r>
          </a:p>
          <a:p>
            <a:pPr algn="ctr" eaLnBrk="1" hangingPunct="1">
              <a:defRPr/>
            </a:pPr>
            <a:r>
              <a:rPr lang="en-US" altLang="en-US" sz="3200" kern="0" dirty="0">
                <a:solidFill>
                  <a:schemeClr val="tx1"/>
                </a:solidFill>
                <a:effectLst>
                  <a:outerShdw blurRad="38100" dist="38100" dir="2700000" algn="tl">
                    <a:srgbClr val="000000">
                      <a:alpha val="43137"/>
                    </a:srgbClr>
                  </a:outerShdw>
                </a:effectLst>
              </a:rPr>
              <a:t>Three Verses Typically Used</a:t>
            </a:r>
          </a:p>
        </p:txBody>
      </p:sp>
    </p:spTree>
    <p:extLst>
      <p:ext uri="{BB962C8B-B14F-4D97-AF65-F5344CB8AC3E}">
        <p14:creationId xmlns:p14="http://schemas.microsoft.com/office/powerpoint/2010/main" val="41864125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9C1E2A-F162-46D2-BA5B-1FB5DA17E2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4876800"/>
          </a:xfrm>
        </p:spPr>
        <p:txBody>
          <a:bodyPr/>
          <a:lstStyle/>
          <a:p>
            <a:pPr marL="0" indent="0" algn="ctr" defTabSz="685800">
              <a:spcBef>
                <a:spcPct val="0"/>
              </a:spcBef>
              <a:spcAft>
                <a:spcPts val="1200"/>
              </a:spcAft>
              <a:buNone/>
              <a:defRPr/>
            </a:pPr>
            <a:r>
              <a:rPr lang="en-US" sz="4000" kern="1200" dirty="0">
                <a:solidFill>
                  <a:schemeClr val="tx2"/>
                </a:solidFill>
                <a:ea typeface="+mj-ea"/>
              </a:rPr>
              <a:t>Numbers 13:32-33</a:t>
            </a:r>
          </a:p>
          <a:p>
            <a:pPr marL="0" indent="0" algn="just">
              <a:spcBef>
                <a:spcPts val="0"/>
              </a:spcBef>
              <a:buNone/>
            </a:pPr>
            <a:r>
              <a:rPr lang="en-US" baseline="30000" dirty="0"/>
              <a:t>32 </a:t>
            </a:r>
            <a:r>
              <a:rPr lang="en-US" dirty="0"/>
              <a:t>So they gave out to the sons of Israel a bad report of the land which they had spied out, saying, “The land through which we have gone, in spying it out, is a land that devours its inhabitants; and all the people whom we saw in it are men of </a:t>
            </a:r>
            <a:r>
              <a:rPr lang="en-US" i="1" dirty="0"/>
              <a:t>great</a:t>
            </a:r>
            <a:r>
              <a:rPr lang="en-US" dirty="0"/>
              <a:t> size. </a:t>
            </a:r>
            <a:r>
              <a:rPr lang="en-US" baseline="30000" dirty="0"/>
              <a:t>33 </a:t>
            </a:r>
            <a:r>
              <a:rPr lang="en-US" dirty="0"/>
              <a:t>There also we saw the </a:t>
            </a:r>
            <a:r>
              <a:rPr lang="en-US" b="1" u="sng" dirty="0">
                <a:solidFill>
                  <a:srgbClr val="FFFFCC"/>
                </a:solidFill>
              </a:rPr>
              <a:t>Nephilim</a:t>
            </a:r>
            <a:r>
              <a:rPr lang="en-US" dirty="0"/>
              <a:t> (the sons of Anak are part of the Nephilim); and we became like grasshoppers in our own sight, and so we were in their sight.”</a:t>
            </a:r>
          </a:p>
        </p:txBody>
      </p:sp>
    </p:spTree>
    <p:extLst>
      <p:ext uri="{BB962C8B-B14F-4D97-AF65-F5344CB8AC3E}">
        <p14:creationId xmlns:p14="http://schemas.microsoft.com/office/powerpoint/2010/main" val="2078656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27FAD1D-7023-45DE-9C7F-8D1D8F35DE27}"/>
              </a:ext>
            </a:extLst>
          </p:cNvPr>
          <p:cNvSpPr>
            <a:spLocks noGrp="1" noChangeArrowheads="1"/>
          </p:cNvSpPr>
          <p:nvPr>
            <p:ph type="title" idx="4294967295"/>
          </p:nvPr>
        </p:nvSpPr>
        <p:spPr>
          <a:xfrm>
            <a:off x="685800" y="228600"/>
            <a:ext cx="7772400" cy="914400"/>
          </a:xfrm>
        </p:spPr>
        <p:txBody>
          <a:bodyPr/>
          <a:lstStyle/>
          <a:p>
            <a:pPr algn="ctr">
              <a:defRPr/>
            </a:pPr>
            <a:r>
              <a:rPr lang="en-US" altLang="en-US" sz="3600" dirty="0">
                <a:effectLst>
                  <a:outerShdw blurRad="38100" dist="38100" dir="2700000" algn="tl">
                    <a:srgbClr val="000000">
                      <a:alpha val="43137"/>
                    </a:srgbClr>
                  </a:outerShdw>
                </a:effectLst>
              </a:rPr>
              <a:t>Satanic Attempts to Stop Messiah</a:t>
            </a:r>
          </a:p>
        </p:txBody>
      </p:sp>
      <p:sp>
        <p:nvSpPr>
          <p:cNvPr id="43011" name="Rectangle 3">
            <a:extLst>
              <a:ext uri="{FF2B5EF4-FFF2-40B4-BE49-F238E27FC236}">
                <a16:creationId xmlns:a16="http://schemas.microsoft.com/office/drawing/2014/main" id="{88963A83-39A6-4E42-B253-EEDCA9CBB32B}"/>
              </a:ext>
            </a:extLst>
          </p:cNvPr>
          <p:cNvSpPr>
            <a:spLocks noGrp="1" noChangeArrowheads="1"/>
          </p:cNvSpPr>
          <p:nvPr>
            <p:ph type="body" sz="half" idx="4294967295"/>
          </p:nvPr>
        </p:nvSpPr>
        <p:spPr>
          <a:xfrm>
            <a:off x="152400" y="1371600"/>
            <a:ext cx="4800600" cy="4724400"/>
          </a:xfrm>
        </p:spPr>
        <p:txBody>
          <a:bodyPr lIns="91440" tIns="45720" rIns="91440" bIns="45720"/>
          <a:lstStyle/>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Herod; Mt.2; Rev 12:4</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Cain; Gen. 4, 1 Jn. 3:12</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Pharaoh; Ex. 1</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Athaliah; 2 Chron. 22</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Haman; Esther</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Matt 4:5-7</a:t>
            </a:r>
          </a:p>
        </p:txBody>
      </p:sp>
      <p:pic>
        <p:nvPicPr>
          <p:cNvPr id="22532" name="Picture 4">
            <a:extLst>
              <a:ext uri="{FF2B5EF4-FFF2-40B4-BE49-F238E27FC236}">
                <a16:creationId xmlns:a16="http://schemas.microsoft.com/office/drawing/2014/main" id="{0CFB9F67-BCF8-4DD7-BF66-769AA9463EC8}"/>
              </a:ext>
            </a:extLst>
          </p:cNvPr>
          <p:cNvPicPr>
            <a:picLocks noGrp="1" noChangeAspect="1" noChangeArrowheads="1"/>
          </p:cNvPicPr>
          <p:nvPr>
            <p:ph type="clipArt" sz="half" idx="4294967295"/>
          </p:nvPr>
        </p:nvPicPr>
        <p:blipFill>
          <a:blip r:embed="rId2">
            <a:lum bright="-20000" contrast="20000"/>
            <a:grayscl/>
            <a:extLst>
              <a:ext uri="{28A0092B-C50C-407E-A947-70E740481C1C}">
                <a14:useLocalDpi xmlns:a14="http://schemas.microsoft.com/office/drawing/2010/main"/>
              </a:ext>
            </a:extLst>
          </a:blip>
          <a:srcRect/>
          <a:stretch>
            <a:fillRect/>
          </a:stretch>
        </p:blipFill>
        <p:spPr>
          <a:xfrm>
            <a:off x="5029200" y="1524000"/>
            <a:ext cx="3810000" cy="41148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9C1E2A-F162-46D2-BA5B-1FB5DA17E2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4876800"/>
          </a:xfrm>
        </p:spPr>
        <p:txBody>
          <a:bodyPr/>
          <a:lstStyle/>
          <a:p>
            <a:pPr marL="0" indent="0" algn="ctr" defTabSz="685800">
              <a:spcBef>
                <a:spcPct val="0"/>
              </a:spcBef>
              <a:spcAft>
                <a:spcPts val="1200"/>
              </a:spcAft>
              <a:buNone/>
              <a:defRPr/>
            </a:pPr>
            <a:r>
              <a:rPr lang="en-US" sz="4000" kern="1200" dirty="0">
                <a:solidFill>
                  <a:schemeClr val="tx2"/>
                </a:solidFill>
                <a:ea typeface="+mj-ea"/>
              </a:rPr>
              <a:t>Numbers 13:32-33</a:t>
            </a:r>
          </a:p>
          <a:p>
            <a:pPr marL="0" indent="0" algn="just">
              <a:spcBef>
                <a:spcPts val="0"/>
              </a:spcBef>
              <a:buNone/>
            </a:pPr>
            <a:r>
              <a:rPr lang="en-US" baseline="30000" dirty="0"/>
              <a:t>32 </a:t>
            </a:r>
            <a:r>
              <a:rPr lang="en-US" dirty="0"/>
              <a:t>So they gave out to the sons of Israel a </a:t>
            </a:r>
            <a:r>
              <a:rPr lang="en-US" b="1" u="sng" dirty="0">
                <a:solidFill>
                  <a:srgbClr val="FFFFCC"/>
                </a:solidFill>
              </a:rPr>
              <a:t>bad report </a:t>
            </a:r>
            <a:r>
              <a:rPr lang="en-US" dirty="0"/>
              <a:t>of the land which they had </a:t>
            </a:r>
            <a:r>
              <a:rPr lang="en-US" b="1" u="sng" dirty="0">
                <a:solidFill>
                  <a:srgbClr val="FFFFCC"/>
                </a:solidFill>
              </a:rPr>
              <a:t>spied</a:t>
            </a:r>
            <a:r>
              <a:rPr lang="en-US" dirty="0"/>
              <a:t> out, saying, “The land through which we have gone, in </a:t>
            </a:r>
            <a:r>
              <a:rPr lang="en-US" b="1" u="sng" dirty="0">
                <a:solidFill>
                  <a:srgbClr val="FFFFCC"/>
                </a:solidFill>
              </a:rPr>
              <a:t>spying</a:t>
            </a:r>
            <a:r>
              <a:rPr lang="en-US" dirty="0"/>
              <a:t> it out, is a </a:t>
            </a:r>
            <a:r>
              <a:rPr lang="en-US" b="1" u="sng" dirty="0">
                <a:solidFill>
                  <a:srgbClr val="FFFFCC"/>
                </a:solidFill>
              </a:rPr>
              <a:t>land that devours its inhabitants</a:t>
            </a:r>
            <a:r>
              <a:rPr lang="en-US" dirty="0"/>
              <a:t>; and all the people whom we saw in it are men of </a:t>
            </a:r>
            <a:r>
              <a:rPr lang="en-US" i="1" dirty="0"/>
              <a:t>great</a:t>
            </a:r>
            <a:r>
              <a:rPr lang="en-US" dirty="0"/>
              <a:t> size. </a:t>
            </a:r>
            <a:r>
              <a:rPr lang="en-US" baseline="30000" dirty="0"/>
              <a:t>33 </a:t>
            </a:r>
            <a:r>
              <a:rPr lang="en-US" dirty="0"/>
              <a:t>There also we saw the </a:t>
            </a:r>
            <a:r>
              <a:rPr lang="en-US" b="1" u="sng" dirty="0">
                <a:solidFill>
                  <a:srgbClr val="FFFFCC"/>
                </a:solidFill>
              </a:rPr>
              <a:t>Nephilim</a:t>
            </a:r>
            <a:r>
              <a:rPr lang="en-US" dirty="0"/>
              <a:t> (the sons of Anak are part of the Nephilim); and we became </a:t>
            </a:r>
            <a:r>
              <a:rPr lang="en-US" b="1" u="sng" dirty="0">
                <a:solidFill>
                  <a:srgbClr val="FFFFCC"/>
                </a:solidFill>
              </a:rPr>
              <a:t>like grasshoppers</a:t>
            </a:r>
            <a:r>
              <a:rPr lang="en-US" dirty="0"/>
              <a:t> in our own sight, and so we were in their sight.”</a:t>
            </a:r>
          </a:p>
        </p:txBody>
      </p:sp>
    </p:spTree>
    <p:extLst>
      <p:ext uri="{BB962C8B-B14F-4D97-AF65-F5344CB8AC3E}">
        <p14:creationId xmlns:p14="http://schemas.microsoft.com/office/powerpoint/2010/main" val="32231623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A9A488E0-F182-4983-A185-41EA7C1DAFA2}"/>
              </a:ext>
            </a:extLst>
          </p:cNvPr>
          <p:cNvSpPr>
            <a:spLocks noGrp="1" noChangeArrowheads="1"/>
          </p:cNvSpPr>
          <p:nvPr>
            <p:ph type="body" idx="1"/>
          </p:nvPr>
        </p:nvSpPr>
        <p:spPr>
          <a:xfrm>
            <a:off x="381000" y="2247900"/>
            <a:ext cx="3810000" cy="2362200"/>
          </a:xfrm>
        </p:spPr>
        <p:txBody>
          <a:bodyPr/>
          <a:lstStyle/>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Genesis 6:4</a:t>
            </a:r>
          </a:p>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Numbers 13:33</a:t>
            </a:r>
          </a:p>
          <a:p>
            <a:pPr marL="461963" indent="-461963" algn="just" eaLnBrk="1" hangingPunct="1">
              <a:spcBef>
                <a:spcPts val="0"/>
              </a:spcBef>
              <a:spcAft>
                <a:spcPts val="2400"/>
              </a:spcAft>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rPr>
              <a:t>Matthew 24:38-39</a:t>
            </a:r>
          </a:p>
        </p:txBody>
      </p:sp>
      <p:pic>
        <p:nvPicPr>
          <p:cNvPr id="25604" name="Picture 5" descr="clip0100">
            <a:extLst>
              <a:ext uri="{FF2B5EF4-FFF2-40B4-BE49-F238E27FC236}">
                <a16:creationId xmlns:a16="http://schemas.microsoft.com/office/drawing/2014/main" id="{5E454E07-A0A2-4CC0-890A-6FA00CF0F0F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27575" y="1600200"/>
            <a:ext cx="3959225" cy="4267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2">
            <a:extLst>
              <a:ext uri="{FF2B5EF4-FFF2-40B4-BE49-F238E27FC236}">
                <a16:creationId xmlns:a16="http://schemas.microsoft.com/office/drawing/2014/main" id="{EEEEAA80-46D8-40C2-BDA7-DE6A3241A21F}"/>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Modern Angelic Incursions?</a:t>
            </a:r>
          </a:p>
          <a:p>
            <a:pPr algn="ctr" eaLnBrk="1" hangingPunct="1">
              <a:defRPr/>
            </a:pPr>
            <a:r>
              <a:rPr lang="en-US" altLang="en-US" sz="3200" kern="0" dirty="0">
                <a:solidFill>
                  <a:schemeClr val="tx1"/>
                </a:solidFill>
                <a:effectLst>
                  <a:outerShdw blurRad="38100" dist="38100" dir="2700000" algn="tl">
                    <a:srgbClr val="000000">
                      <a:alpha val="43137"/>
                    </a:srgbClr>
                  </a:outerShdw>
                </a:effectLst>
              </a:rPr>
              <a:t>Three Verses Typically Used</a:t>
            </a:r>
          </a:p>
        </p:txBody>
      </p:sp>
    </p:spTree>
    <p:extLst>
      <p:ext uri="{BB962C8B-B14F-4D97-AF65-F5344CB8AC3E}">
        <p14:creationId xmlns:p14="http://schemas.microsoft.com/office/powerpoint/2010/main" val="9797151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379DC9-2790-408C-808C-BF3BCF9F3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185761"/>
          </a:xfrm>
          <a:prstGeom prst="rect">
            <a:avLst/>
          </a:prstGeom>
          <a:noFill/>
          <a:ln w="28575">
            <a:noFill/>
            <a:miter lim="800000"/>
            <a:headEnd/>
            <a:tailEnd/>
          </a:ln>
        </p:spPr>
        <p:txBody>
          <a:bodyPr wrap="square">
            <a:spAutoFit/>
          </a:bodyPr>
          <a:lstStyle/>
          <a:p>
            <a:pPr marL="0" marR="0" lvl="0" indent="0" algn="ctr" defTabSz="914400" rtl="0" eaLnBrk="0" fontAlgn="base" latinLnBrk="0" hangingPunct="0">
              <a:lnSpc>
                <a:spcPct val="100000"/>
              </a:lnSpc>
              <a:spcBef>
                <a:spcPct val="0"/>
              </a:spcBef>
              <a:spcAft>
                <a:spcPts val="1200"/>
              </a:spcAft>
              <a:buClrTx/>
              <a:buSzTx/>
              <a:buFontTx/>
              <a:buNone/>
              <a:tabLst/>
              <a:defRPr/>
            </a:pPr>
            <a:r>
              <a:rPr kumimoji="0" lang="en-US" sz="2700" b="0" i="0" u="none" strike="noStrike" kern="1200" cap="none" spc="0" normalizeH="0" baseline="3000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en-US" sz="4000" b="0" i="0" u="none" strike="noStrike" kern="1200" cap="none" spc="0" normalizeH="0" baseline="0" noProof="0" dirty="0">
                <a:ln>
                  <a:noFill/>
                </a:ln>
                <a:solidFill>
                  <a:srgbClr val="00FFFF"/>
                </a:solidFill>
                <a:effectLst>
                  <a:outerShdw blurRad="38100" dist="38100" dir="2700000" algn="tl">
                    <a:srgbClr val="000000"/>
                  </a:outerShdw>
                </a:effectLst>
                <a:uLnTx/>
                <a:uFillTx/>
                <a:latin typeface="Calibri" panose="020F0502020204030204" pitchFamily="34" charset="0"/>
                <a:ea typeface="+mn-ea"/>
                <a:cs typeface="Calibri" panose="020F0502020204030204" pitchFamily="34" charset="0"/>
              </a:rPr>
              <a:t>Matthew 24:38-39</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3000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38 </a:t>
            </a:r>
            <a:r>
              <a:rPr kumimoji="0" lang="en-US" sz="3600" b="1" i="0" u="sng"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For as in those days before the flood</a:t>
            </a: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they were eating and drinking, marrying and giving in marriage, until the day that Noah entered the ark, </a:t>
            </a:r>
            <a:r>
              <a:rPr kumimoji="0" lang="en-US" sz="3600" b="0" i="0" u="none" strike="noStrike" kern="1200" cap="none" spc="0" normalizeH="0" baseline="3000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39</a:t>
            </a:r>
            <a:r>
              <a:rPr kumimoji="0" lang="en-US" sz="3600" b="1" i="0" u="none" strike="noStrike" kern="1200" cap="none" spc="0" normalizeH="0" baseline="3000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and they did not understand until the flood came and took them all away; </a:t>
            </a:r>
            <a:r>
              <a:rPr kumimoji="0" lang="en-US" sz="3600" b="1" i="0" u="sng"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so will the coming of the Son of Man be</a:t>
            </a: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a:t>
            </a:r>
          </a:p>
        </p:txBody>
      </p:sp>
    </p:spTree>
    <p:extLst>
      <p:ext uri="{BB962C8B-B14F-4D97-AF65-F5344CB8AC3E}">
        <p14:creationId xmlns:p14="http://schemas.microsoft.com/office/powerpoint/2010/main" val="324808279"/>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379DC9-2790-408C-808C-BF3BCF9F3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185761"/>
          </a:xfrm>
          <a:prstGeom prst="rect">
            <a:avLst/>
          </a:prstGeom>
          <a:noFill/>
          <a:ln w="28575">
            <a:noFill/>
            <a:miter lim="800000"/>
            <a:headEnd/>
            <a:tailEnd/>
          </a:ln>
        </p:spPr>
        <p:txBody>
          <a:bodyPr wrap="square">
            <a:spAutoFit/>
          </a:bodyPr>
          <a:lstStyle/>
          <a:p>
            <a:pPr marL="0" marR="0" lvl="0" indent="0" algn="ctr" defTabSz="914400" rtl="0" eaLnBrk="0" fontAlgn="base" latinLnBrk="0" hangingPunct="0">
              <a:lnSpc>
                <a:spcPct val="100000"/>
              </a:lnSpc>
              <a:spcBef>
                <a:spcPct val="0"/>
              </a:spcBef>
              <a:spcAft>
                <a:spcPts val="1200"/>
              </a:spcAft>
              <a:buClrTx/>
              <a:buSzTx/>
              <a:buFontTx/>
              <a:buNone/>
              <a:tabLst/>
              <a:defRPr/>
            </a:pPr>
            <a:r>
              <a:rPr kumimoji="0" lang="en-US" sz="2700" b="0" i="0" u="none" strike="noStrike" kern="1200" cap="none" spc="0" normalizeH="0" baseline="3000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Matthew 24:32-33</a:t>
            </a:r>
          </a:p>
          <a:p>
            <a:pPr lvl="0" algn="just">
              <a:defRPr/>
            </a:pPr>
            <a:r>
              <a:rPr lang="en-US" sz="3600" baseline="30000" dirty="0">
                <a:latin typeface="Calibri" panose="020F0502020204030204" pitchFamily="34" charset="0"/>
                <a:cs typeface="Calibri" panose="020F0502020204030204" pitchFamily="34" charset="0"/>
              </a:rPr>
              <a:t>32</a:t>
            </a:r>
            <a:r>
              <a:rPr lang="en-US" sz="3600" b="1" baseline="30000" dirty="0">
                <a:latin typeface="Calibri" panose="020F0502020204030204" pitchFamily="34" charset="0"/>
                <a:cs typeface="Calibri" panose="020F0502020204030204" pitchFamily="34" charset="0"/>
              </a:rPr>
              <a:t> </a:t>
            </a:r>
            <a:r>
              <a:rPr lang="en-US" sz="3600" dirty="0">
                <a:latin typeface="Calibri" panose="020F0502020204030204" pitchFamily="34" charset="0"/>
                <a:cs typeface="Calibri" panose="020F0502020204030204" pitchFamily="34" charset="0"/>
              </a:rPr>
              <a:t>“Now learn </a:t>
            </a:r>
            <a:r>
              <a:rPr lang="en-US" sz="3600" b="1" u="sng" dirty="0">
                <a:solidFill>
                  <a:srgbClr val="FFFFCC"/>
                </a:solidFill>
                <a:latin typeface="Calibri" panose="020F0502020204030204" pitchFamily="34" charset="0"/>
                <a:cs typeface="Calibri" panose="020F0502020204030204" pitchFamily="34" charset="0"/>
              </a:rPr>
              <a:t>the parable</a:t>
            </a:r>
            <a:r>
              <a:rPr lang="en-US" sz="3600" dirty="0">
                <a:latin typeface="Calibri" panose="020F0502020204030204" pitchFamily="34" charset="0"/>
                <a:cs typeface="Calibri" panose="020F0502020204030204" pitchFamily="34" charset="0"/>
              </a:rPr>
              <a:t> from the fig tree: when its branch has already become tender and puts forth its leaves, you know that summer is near; </a:t>
            </a:r>
            <a:r>
              <a:rPr lang="en-US" sz="3600" baseline="30000" dirty="0">
                <a:latin typeface="Calibri" panose="020F0502020204030204" pitchFamily="34" charset="0"/>
                <a:cs typeface="Calibri" panose="020F0502020204030204" pitchFamily="34" charset="0"/>
              </a:rPr>
              <a:t>33</a:t>
            </a:r>
            <a:r>
              <a:rPr lang="en-US" sz="3600" b="1" baseline="30000" dirty="0">
                <a:latin typeface="Calibri" panose="020F0502020204030204" pitchFamily="34" charset="0"/>
                <a:cs typeface="Calibri" panose="020F0502020204030204" pitchFamily="34" charset="0"/>
              </a:rPr>
              <a:t> </a:t>
            </a:r>
            <a:r>
              <a:rPr lang="en-US" sz="3600" dirty="0">
                <a:latin typeface="Calibri" panose="020F0502020204030204" pitchFamily="34" charset="0"/>
                <a:cs typeface="Calibri" panose="020F0502020204030204" pitchFamily="34" charset="0"/>
              </a:rPr>
              <a:t>so, you too, when you see all these things, recognize that He is near, </a:t>
            </a:r>
            <a:r>
              <a:rPr lang="en-US" sz="3600" i="1" dirty="0">
                <a:latin typeface="Calibri" panose="020F0502020204030204" pitchFamily="34" charset="0"/>
                <a:cs typeface="Calibri" panose="020F0502020204030204" pitchFamily="34" charset="0"/>
              </a:rPr>
              <a:t>right</a:t>
            </a:r>
            <a:r>
              <a:rPr lang="en-US" sz="3600" dirty="0">
                <a:latin typeface="Calibri" panose="020F0502020204030204" pitchFamily="34" charset="0"/>
                <a:cs typeface="Calibri" panose="020F0502020204030204" pitchFamily="34" charset="0"/>
              </a:rPr>
              <a:t> at the door</a:t>
            </a: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465000197"/>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295400"/>
            <a:ext cx="9144000" cy="547992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ts val="0"/>
              </a:spcBef>
              <a:buNone/>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“﻿Usually a parable, like a sermon illustration, is teaching a single truth. When Jesus explained a number of His parables, He usually…stated one spiritual truth. For example when the man found his one lost sheep, he rejoiced, and Jesus said this illustrates the truth that there is rejoicing in heaven when a sinner repents (Luke 15:7)...He gave one simple spiritual lesson, and made no attempt to see any spiritual significance to the vineyard, the denarius, or the sixth hour, the ninth hour, or the eleventh hour, nor the vineyard foreman…</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hunt for meanings in every detail in the parables is to turn them into allegories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sp>
        <p:nvSpPr>
          <p:cNvPr id="2" name="Rectangle 1">
            <a:extLst>
              <a:ext uri="{FF2B5EF4-FFF2-40B4-BE49-F238E27FC236}">
                <a16:creationId xmlns:a16="http://schemas.microsoft.com/office/drawing/2014/main" id="{9833B6BE-F3D5-439A-96B3-B1A1BE27E660}"/>
              </a:ext>
            </a:extLst>
          </p:cNvPr>
          <p:cNvSpPr/>
          <p:nvPr/>
        </p:nvSpPr>
        <p:spPr>
          <a:xfrm>
            <a:off x="2105025" y="218926"/>
            <a:ext cx="4933950" cy="1000274"/>
          </a:xfrm>
          <a:prstGeom prst="rect">
            <a:avLst/>
          </a:prstGeom>
        </p:spPr>
        <p:txBody>
          <a:bodyPr wrap="square">
            <a:spAutoFit/>
          </a:bodyPr>
          <a:lstStyle/>
          <a:p>
            <a:pPr algn="ctr">
              <a:spcBef>
                <a:spcPts val="0"/>
              </a:spcBef>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Roy B. </a:t>
            </a: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Zuck</a:t>
            </a: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a:t>
            </a:r>
          </a:p>
          <a:p>
            <a:pPr algn="ctr">
              <a:spcBef>
                <a:spcPts val="0"/>
              </a:spcBef>
              <a:spcAft>
                <a:spcPts val="0"/>
              </a:spcAft>
            </a:pPr>
            <a:r>
              <a:rPr lang="en-US" dirty="0">
                <a:latin typeface="Calibri" panose="020F0502020204030204" pitchFamily="34" charset="0"/>
                <a:cs typeface="Calibri" panose="020F0502020204030204" pitchFamily="34" charset="0"/>
              </a:rPr>
              <a:t>Roy B. </a:t>
            </a:r>
            <a:r>
              <a:rPr lang="en-US" dirty="0" err="1">
                <a:latin typeface="Calibri" panose="020F0502020204030204" pitchFamily="34" charset="0"/>
                <a:cs typeface="Calibri" panose="020F0502020204030204" pitchFamily="34" charset="0"/>
              </a:rPr>
              <a:t>Zuck</a:t>
            </a:r>
            <a:r>
              <a:rPr lang="en-US" dirty="0">
                <a:latin typeface="Calibri" panose="020F0502020204030204" pitchFamily="34" charset="0"/>
                <a:cs typeface="Calibri" panose="020F0502020204030204" pitchFamily="34" charset="0"/>
              </a:rPr>
              <a:t>, </a:t>
            </a:r>
            <a:r>
              <a:rPr lang="en-US" i="1" dirty="0">
                <a:latin typeface="Calibri" panose="020F0502020204030204" pitchFamily="34" charset="0"/>
                <a:cs typeface="Calibri" panose="020F0502020204030204" pitchFamily="34" charset="0"/>
              </a:rPr>
              <a:t>Basic Bible Interpretation</a:t>
            </a:r>
            <a:r>
              <a:rPr lang="en-US" dirty="0">
                <a:latin typeface="Calibri" panose="020F0502020204030204" pitchFamily="34" charset="0"/>
                <a:cs typeface="Calibri" panose="020F0502020204030204" pitchFamily="34" charset="0"/>
              </a:rPr>
              <a:t>, p. 215-16.</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2">
            <a:extLst>
              <a:ext uri="{FF2B5EF4-FFF2-40B4-BE49-F238E27FC236}">
                <a16:creationId xmlns:a16="http://schemas.microsoft.com/office/drawing/2014/main" id="{D533C8A8-5FDB-42FC-B4E9-70FDAEA5F8B0}"/>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229600" y="121920"/>
            <a:ext cx="794599" cy="11887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roy zuck basic bible interpretation">
            <a:extLst>
              <a:ext uri="{FF2B5EF4-FFF2-40B4-BE49-F238E27FC236}">
                <a16:creationId xmlns:a16="http://schemas.microsoft.com/office/drawing/2014/main" id="{40886A84-48AB-487C-AD4C-F17BFD9F817C}"/>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76200" y="76200"/>
            <a:ext cx="1045510"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5213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379DC9-2790-408C-808C-BF3BCF9F3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185761"/>
          </a:xfrm>
          <a:prstGeom prst="rect">
            <a:avLst/>
          </a:prstGeom>
          <a:noFill/>
          <a:ln w="28575">
            <a:noFill/>
            <a:miter lim="800000"/>
            <a:headEnd/>
            <a:tailEnd/>
          </a:ln>
        </p:spPr>
        <p:txBody>
          <a:bodyPr wrap="square">
            <a:spAutoFit/>
          </a:bodyPr>
          <a:lstStyle/>
          <a:p>
            <a:pPr marL="0" marR="0" lvl="0" indent="0" algn="ctr" defTabSz="914400" rtl="0" eaLnBrk="0" fontAlgn="base" latinLnBrk="0" hangingPunct="0">
              <a:lnSpc>
                <a:spcPct val="100000"/>
              </a:lnSpc>
              <a:spcBef>
                <a:spcPct val="0"/>
              </a:spcBef>
              <a:spcAft>
                <a:spcPts val="1200"/>
              </a:spcAft>
              <a:buClrTx/>
              <a:buSzTx/>
              <a:buFontTx/>
              <a:buNone/>
              <a:tabLst/>
              <a:defRPr/>
            </a:pPr>
            <a:r>
              <a:rPr kumimoji="0" lang="en-US" sz="2700" b="0" i="0" u="none" strike="noStrike" kern="1200" cap="none" spc="0" normalizeH="0" baseline="3000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en-US" sz="4000" b="0" i="0" u="none" strike="noStrike" kern="1200" cap="none" spc="0" normalizeH="0" baseline="0" noProof="0" dirty="0">
                <a:ln>
                  <a:noFill/>
                </a:ln>
                <a:solidFill>
                  <a:srgbClr val="00FFFF"/>
                </a:solidFill>
                <a:effectLst>
                  <a:outerShdw blurRad="38100" dist="38100" dir="2700000" algn="tl">
                    <a:srgbClr val="000000"/>
                  </a:outerShdw>
                </a:effectLst>
                <a:uLnTx/>
                <a:uFillTx/>
                <a:latin typeface="Calibri" panose="020F0502020204030204" pitchFamily="34" charset="0"/>
                <a:ea typeface="+mn-ea"/>
                <a:cs typeface="Calibri" panose="020F0502020204030204" pitchFamily="34" charset="0"/>
              </a:rPr>
              <a:t>Matthew 24:38-39</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3000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38 </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as in those days before the flood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were eating and drinking, marrying and giving in marriage, until the day that Noah entered the ark</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they did not understand until the flood came and took them all away</a:t>
            </a: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will the coming of the Son of Man be.”</a:t>
            </a:r>
          </a:p>
        </p:txBody>
      </p:sp>
    </p:spTree>
    <p:extLst>
      <p:ext uri="{BB962C8B-B14F-4D97-AF65-F5344CB8AC3E}">
        <p14:creationId xmlns:p14="http://schemas.microsoft.com/office/powerpoint/2010/main" val="746353090"/>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CF24D3D-6812-4B1A-A310-B499ECD65ABE}"/>
              </a:ext>
            </a:extLst>
          </p:cNvPr>
          <p:cNvSpPr>
            <a:spLocks noChangeArrowheads="1"/>
          </p:cNvSpPr>
          <p:nvPr/>
        </p:nvSpPr>
        <p:spPr bwMode="auto">
          <a:xfrm>
            <a:off x="1968760" y="3086100"/>
            <a:ext cx="5206481" cy="685800"/>
          </a:xfrm>
          <a:prstGeom prst="rect">
            <a:avLst/>
          </a:prstGeom>
          <a:noFill/>
          <a:ln w="9525">
            <a:noFill/>
            <a:miter lim="800000"/>
            <a:headEnd/>
            <a:tailEnd/>
          </a:ln>
          <a:effectLst/>
        </p:spPr>
        <p:txBody>
          <a:bodyPr anchor="ctr"/>
          <a:lstStyle/>
          <a:p>
            <a:pPr algn="ctr" eaLnBrk="1" hangingPunct="1">
              <a:defRPr/>
            </a:pPr>
            <a:r>
              <a:rPr lang="en-US" sz="6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CONCLUSION</a:t>
            </a:r>
          </a:p>
        </p:txBody>
      </p:sp>
    </p:spTree>
    <p:extLst>
      <p:ext uri="{BB962C8B-B14F-4D97-AF65-F5344CB8AC3E}">
        <p14:creationId xmlns:p14="http://schemas.microsoft.com/office/powerpoint/2010/main" val="1397084705"/>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3C3E2CF9-7429-4191-BE74-712BA647A977}"/>
              </a:ext>
            </a:extLst>
          </p:cNvPr>
          <p:cNvSpPr>
            <a:spLocks noGrp="1" noChangeArrowheads="1"/>
          </p:cNvSpPr>
          <p:nvPr>
            <p:ph type="body" sz="half" idx="1"/>
          </p:nvPr>
        </p:nvSpPr>
        <p:spPr>
          <a:xfrm>
            <a:off x="228600" y="1371600"/>
            <a:ext cx="7467600" cy="4572000"/>
          </a:xfrm>
        </p:spPr>
        <p:txBody>
          <a:bodyPr/>
          <a:lstStyle/>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Angels do not marry? (Matt. 22:30)</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Angels are spirits (</a:t>
            </a:r>
            <a:r>
              <a:rPr lang="en-US" dirty="0" err="1">
                <a:effectLst>
                  <a:outerShdw blurRad="38100" dist="38100" dir="2700000" algn="tl">
                    <a:srgbClr val="000000">
                      <a:alpha val="43137"/>
                    </a:srgbClr>
                  </a:outerShdw>
                </a:effectLst>
              </a:rPr>
              <a:t>Heb</a:t>
            </a:r>
            <a:r>
              <a:rPr lang="en-US" dirty="0">
                <a:effectLst>
                  <a:outerShdw blurRad="38100" dist="38100" dir="2700000" algn="tl">
                    <a:srgbClr val="000000">
                      <a:alpha val="43137"/>
                    </a:srgbClr>
                  </a:outerShdw>
                </a:effectLst>
              </a:rPr>
              <a:t>. 1:14)</a:t>
            </a:r>
          </a:p>
          <a:p>
            <a:pPr marL="514350" indent="-514350" algn="just" eaLnBrk="1" hangingPunct="1">
              <a:lnSpc>
                <a:spcPct val="90000"/>
              </a:lnSpc>
              <a:spcBef>
                <a:spcPts val="0"/>
              </a:spcBef>
              <a:spcAft>
                <a:spcPts val="2400"/>
              </a:spcAft>
              <a:buSzPct val="100000"/>
              <a:buFont typeface="+mj-lt"/>
              <a:buAutoNum type="arabicPeriod"/>
              <a:defRPr/>
            </a:pPr>
            <a:r>
              <a:rPr lang="en-US" dirty="0" err="1">
                <a:effectLst>
                  <a:outerShdw blurRad="38100" dist="38100" dir="2700000" algn="tl">
                    <a:srgbClr val="000000">
                      <a:alpha val="43137"/>
                    </a:srgbClr>
                  </a:outerShdw>
                </a:effectLst>
              </a:rPr>
              <a:t>Nephilim</a:t>
            </a:r>
            <a:r>
              <a:rPr lang="en-US" dirty="0">
                <a:effectLst>
                  <a:outerShdw blurRad="38100" dist="38100" dir="2700000" algn="tl">
                    <a:srgbClr val="000000">
                      <a:alpha val="43137"/>
                    </a:srgbClr>
                  </a:outerShdw>
                </a:effectLst>
              </a:rPr>
              <a:t> in the post – flood world? (Num. 13:33; Gen. 6:4a)</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Nephilim in David’s day? (2 Sam. 21:20)</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Why is this sin not replicated today?</a:t>
            </a:r>
          </a:p>
        </p:txBody>
      </p:sp>
      <p:pic>
        <p:nvPicPr>
          <p:cNvPr id="35843" name="Picture 5" descr="clip0103">
            <a:extLst>
              <a:ext uri="{FF2B5EF4-FFF2-40B4-BE49-F238E27FC236}">
                <a16:creationId xmlns:a16="http://schemas.microsoft.com/office/drawing/2014/main" id="{0941CF93-EAD1-4C59-87BA-F00A7EF781A0}"/>
              </a:ext>
            </a:extLst>
          </p:cNvPr>
          <p:cNvPicPr>
            <a:picLocks noGrp="1" noChangeAspect="1" noChangeArrowheads="1"/>
          </p:cNvPicPr>
          <p:nvPr>
            <p:ph type="clipArt" sz="half" idx="2"/>
          </p:nvPr>
        </p:nvPicPr>
        <p:blipFill>
          <a:blip r:embed="rId2" cstate="email">
            <a:extLst>
              <a:ext uri="{28A0092B-C50C-407E-A947-70E740481C1C}">
                <a14:useLocalDpi xmlns:a14="http://schemas.microsoft.com/office/drawing/2010/main"/>
              </a:ext>
            </a:extLst>
          </a:blip>
          <a:srcRect/>
          <a:stretch>
            <a:fillRect/>
          </a:stretch>
        </p:blipFill>
        <p:spPr>
          <a:xfrm>
            <a:off x="7610760" y="3429000"/>
            <a:ext cx="1364154" cy="1937260"/>
          </a:xfr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0B3A1498-781D-4317-9146-E27A56A89DB6}"/>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Objections</a:t>
            </a:r>
          </a:p>
        </p:txBody>
      </p:sp>
    </p:spTree>
    <p:extLst>
      <p:ext uri="{BB962C8B-B14F-4D97-AF65-F5344CB8AC3E}">
        <p14:creationId xmlns:p14="http://schemas.microsoft.com/office/powerpoint/2010/main" val="38280770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C064B7D3-C533-44E5-94F3-33E0D367ED31}"/>
              </a:ext>
            </a:extLst>
          </p:cNvPr>
          <p:cNvSpPr>
            <a:spLocks noGrp="1" noChangeArrowheads="1"/>
          </p:cNvSpPr>
          <p:nvPr>
            <p:ph type="body" idx="1"/>
          </p:nvPr>
        </p:nvSpPr>
        <p:spPr>
          <a:xfrm>
            <a:off x="152400" y="1371600"/>
            <a:ext cx="5187950" cy="4419600"/>
          </a:xfrm>
        </p:spPr>
        <p:txBody>
          <a:bodyPr/>
          <a:lstStyle/>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Defense of the Angel View</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dirty="0">
                <a:effectLst>
                  <a:outerShdw blurRad="38100" dist="38100" dir="2700000" algn="tl">
                    <a:srgbClr val="000000">
                      <a:alpha val="43137"/>
                    </a:srgbClr>
                  </a:outerShdw>
                </a:effectLst>
              </a:rPr>
              <a:t>Old Testament</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dirty="0">
                <a:effectLst>
                  <a:outerShdw blurRad="38100" dist="38100" dir="2700000" algn="tl">
                    <a:srgbClr val="000000">
                      <a:alpha val="43137"/>
                    </a:srgbClr>
                  </a:outerShdw>
                </a:effectLst>
              </a:rPr>
              <a:t>New Testament</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dirty="0">
                <a:effectLst>
                  <a:outerShdw blurRad="38100" dist="38100" dir="2700000" algn="tl">
                    <a:srgbClr val="000000">
                      <a:alpha val="43137"/>
                    </a:srgbClr>
                  </a:outerShdw>
                </a:effectLst>
              </a:rPr>
              <a:t>Tradition</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dirty="0">
                <a:effectLst>
                  <a:outerShdw blurRad="38100" dist="38100" dir="2700000" algn="tl">
                    <a:srgbClr val="000000">
                      <a:alpha val="43137"/>
                    </a:srgbClr>
                  </a:outerShdw>
                </a:effectLst>
              </a:rPr>
              <a:t>Objections</a:t>
            </a:r>
          </a:p>
        </p:txBody>
      </p:sp>
      <p:sp>
        <p:nvSpPr>
          <p:cNvPr id="5" name="Rectangle 2">
            <a:extLst>
              <a:ext uri="{FF2B5EF4-FFF2-40B4-BE49-F238E27FC236}">
                <a16:creationId xmlns:a16="http://schemas.microsoft.com/office/drawing/2014/main" id="{482CB38A-7BA9-4EEE-9B7D-3BC4D36EF182}"/>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Lesson Overview</a:t>
            </a:r>
          </a:p>
        </p:txBody>
      </p:sp>
      <p:pic>
        <p:nvPicPr>
          <p:cNvPr id="37892" name="Picture 4" descr="clip0095">
            <a:extLst>
              <a:ext uri="{FF2B5EF4-FFF2-40B4-BE49-F238E27FC236}">
                <a16:creationId xmlns:a16="http://schemas.microsoft.com/office/drawing/2014/main" id="{672BB561-1A22-497A-8B56-AF675C27CE0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953000" y="2171700"/>
            <a:ext cx="3810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C064B7D3-C533-44E5-94F3-33E0D367ED31}"/>
              </a:ext>
            </a:extLst>
          </p:cNvPr>
          <p:cNvSpPr>
            <a:spLocks noGrp="1" noChangeArrowheads="1"/>
          </p:cNvSpPr>
          <p:nvPr>
            <p:ph type="body" idx="1"/>
          </p:nvPr>
        </p:nvSpPr>
        <p:spPr>
          <a:xfrm>
            <a:off x="152400" y="1371600"/>
            <a:ext cx="5187950" cy="4419600"/>
          </a:xfrm>
        </p:spPr>
        <p:txBody>
          <a:bodyPr/>
          <a:lstStyle/>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Defense of the Angel View</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dirty="0">
                <a:effectLst>
                  <a:outerShdw blurRad="38100" dist="38100" dir="2700000" algn="tl">
                    <a:srgbClr val="000000">
                      <a:alpha val="43137"/>
                    </a:srgbClr>
                  </a:outerShdw>
                </a:effectLst>
              </a:rPr>
              <a:t>Old Testament</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dirty="0">
                <a:effectLst>
                  <a:outerShdw blurRad="38100" dist="38100" dir="2700000" algn="tl">
                    <a:srgbClr val="000000">
                      <a:alpha val="43137"/>
                    </a:srgbClr>
                  </a:outerShdw>
                </a:effectLst>
              </a:rPr>
              <a:t>New Testament</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dirty="0">
                <a:effectLst>
                  <a:outerShdw blurRad="38100" dist="38100" dir="2700000" algn="tl">
                    <a:srgbClr val="000000">
                      <a:alpha val="43137"/>
                    </a:srgbClr>
                  </a:outerShdw>
                </a:effectLst>
              </a:rPr>
              <a:t>Tradition</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dirty="0">
                <a:effectLst>
                  <a:outerShdw blurRad="38100" dist="38100" dir="2700000" algn="tl">
                    <a:srgbClr val="000000">
                      <a:alpha val="43137"/>
                    </a:srgbClr>
                  </a:outerShdw>
                </a:effectLst>
              </a:rPr>
              <a:t>Objections</a:t>
            </a:r>
          </a:p>
        </p:txBody>
      </p:sp>
      <p:pic>
        <p:nvPicPr>
          <p:cNvPr id="25603" name="Picture 4" descr="clip0098">
            <a:extLst>
              <a:ext uri="{FF2B5EF4-FFF2-40B4-BE49-F238E27FC236}">
                <a16:creationId xmlns:a16="http://schemas.microsoft.com/office/drawing/2014/main" id="{E64AC0DB-BA52-4623-A9CC-823E4E57C1B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99100" y="1447800"/>
            <a:ext cx="32639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482CB38A-7BA9-4EEE-9B7D-3BC4D36EF182}"/>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Lesson Overview</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C064B7D3-C533-44E5-94F3-33E0D367ED31}"/>
              </a:ext>
            </a:extLst>
          </p:cNvPr>
          <p:cNvSpPr>
            <a:spLocks noGrp="1" noChangeArrowheads="1"/>
          </p:cNvSpPr>
          <p:nvPr>
            <p:ph type="body" idx="1"/>
          </p:nvPr>
        </p:nvSpPr>
        <p:spPr>
          <a:xfrm>
            <a:off x="152400" y="1371600"/>
            <a:ext cx="5187950" cy="4419600"/>
          </a:xfrm>
        </p:spPr>
        <p:txBody>
          <a:bodyPr/>
          <a:lstStyle/>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Defense of the Angel View</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b="1" u="sng" dirty="0">
                <a:solidFill>
                  <a:srgbClr val="FFFFCC"/>
                </a:solidFill>
                <a:effectLst>
                  <a:outerShdw blurRad="38100" dist="38100" dir="2700000" algn="tl">
                    <a:srgbClr val="000000">
                      <a:alpha val="43137"/>
                    </a:srgbClr>
                  </a:outerShdw>
                </a:effectLst>
              </a:rPr>
              <a:t>Old Testament</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dirty="0">
                <a:effectLst>
                  <a:outerShdw blurRad="38100" dist="38100" dir="2700000" algn="tl">
                    <a:srgbClr val="000000">
                      <a:alpha val="43137"/>
                    </a:srgbClr>
                  </a:outerShdw>
                </a:effectLst>
              </a:rPr>
              <a:t>New Testament</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dirty="0">
                <a:effectLst>
                  <a:outerShdw blurRad="38100" dist="38100" dir="2700000" algn="tl">
                    <a:srgbClr val="000000">
                      <a:alpha val="43137"/>
                    </a:srgbClr>
                  </a:outerShdw>
                </a:effectLst>
              </a:rPr>
              <a:t>Tradition</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dirty="0">
                <a:effectLst>
                  <a:outerShdw blurRad="38100" dist="38100" dir="2700000" algn="tl">
                    <a:srgbClr val="000000">
                      <a:alpha val="43137"/>
                    </a:srgbClr>
                  </a:outerShdw>
                </a:effectLst>
              </a:rPr>
              <a:t>Objections</a:t>
            </a:r>
          </a:p>
        </p:txBody>
      </p:sp>
      <p:pic>
        <p:nvPicPr>
          <p:cNvPr id="26627" name="Picture 4" descr="clip0098">
            <a:extLst>
              <a:ext uri="{FF2B5EF4-FFF2-40B4-BE49-F238E27FC236}">
                <a16:creationId xmlns:a16="http://schemas.microsoft.com/office/drawing/2014/main" id="{D627371A-DE74-4416-A114-FC8008A4252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99100" y="1447800"/>
            <a:ext cx="32639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482CB38A-7BA9-4EEE-9B7D-3BC4D36EF182}"/>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Lesson Overview</a:t>
            </a:r>
          </a:p>
        </p:txBody>
      </p:sp>
    </p:spTree>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CC99FF"/>
      </a:accent2>
      <a:accent3>
        <a:srgbClr val="ADADFF"/>
      </a:accent3>
      <a:accent4>
        <a:srgbClr val="DADADA"/>
      </a:accent4>
      <a:accent5>
        <a:srgbClr val="AAE2E2"/>
      </a:accent5>
      <a:accent6>
        <a:srgbClr val="B98AE7"/>
      </a:accent6>
      <a:hlink>
        <a:srgbClr val="6600CC"/>
      </a:hlink>
      <a:folHlink>
        <a:srgbClr val="66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CC99FF"/>
        </a:accent2>
        <a:accent3>
          <a:srgbClr val="ADADFF"/>
        </a:accent3>
        <a:accent4>
          <a:srgbClr val="DADADA"/>
        </a:accent4>
        <a:accent5>
          <a:srgbClr val="AAE2E2"/>
        </a:accent5>
        <a:accent6>
          <a:srgbClr val="B98AE7"/>
        </a:accent6>
        <a:hlink>
          <a:srgbClr val="6600CC"/>
        </a:hlink>
        <a:folHlink>
          <a:srgbClr val="66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Settings\Owner\Application Data\Microsoft\Templates\AZURE.POT</Template>
  <TotalTime>1306</TotalTime>
  <Words>5506</Words>
  <Application>Microsoft Office PowerPoint</Application>
  <PresentationFormat>On-screen Show (4:3)</PresentationFormat>
  <Paragraphs>300</Paragraphs>
  <Slides>78</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78</vt:i4>
      </vt:variant>
    </vt:vector>
  </HeadingPairs>
  <TitlesOfParts>
    <vt:vector size="85" baseType="lpstr">
      <vt:lpstr>Abadi MT Condensed Light</vt:lpstr>
      <vt:lpstr>Calibri</vt:lpstr>
      <vt:lpstr>Times New Roman</vt:lpstr>
      <vt:lpstr>Wingdings</vt:lpstr>
      <vt:lpstr>Wingdings 2</vt:lpstr>
      <vt:lpstr>AZURE</vt:lpstr>
      <vt:lpstr>1_Azure</vt:lpstr>
      <vt:lpstr>PowerPoint Presentation</vt:lpstr>
      <vt:lpstr>Preview of Angelology</vt:lpstr>
      <vt:lpstr>PowerPoint Presentation</vt:lpstr>
      <vt:lpstr>PowerPoint Presentation</vt:lpstr>
      <vt:lpstr>3 Major Alternative Views</vt:lpstr>
      <vt:lpstr>PowerPoint Presentation</vt:lpstr>
      <vt:lpstr>Satanic Attempts to Stop Messiah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Satan’s Two Strategies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Are the Sons of God?</dc:title>
  <dc:creator>A. Woods</dc:creator>
  <cp:lastModifiedBy>Jim McGowan</cp:lastModifiedBy>
  <cp:revision>160</cp:revision>
  <cp:lastPrinted>2020-03-05T14:27:20Z</cp:lastPrinted>
  <dcterms:created xsi:type="dcterms:W3CDTF">2007-07-07T21:29:57Z</dcterms:created>
  <dcterms:modified xsi:type="dcterms:W3CDTF">2020-03-05T14:29:15Z</dcterms:modified>
</cp:coreProperties>
</file>