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70"/>
  </p:notesMasterIdLst>
  <p:handoutMasterIdLst>
    <p:handoutMasterId r:id="rId71"/>
  </p:handoutMasterIdLst>
  <p:sldIdLst>
    <p:sldId id="256" r:id="rId2"/>
    <p:sldId id="5701" r:id="rId3"/>
    <p:sldId id="5725" r:id="rId4"/>
    <p:sldId id="405" r:id="rId5"/>
    <p:sldId id="279" r:id="rId6"/>
    <p:sldId id="6340" r:id="rId7"/>
    <p:sldId id="6351" r:id="rId8"/>
    <p:sldId id="6352" r:id="rId9"/>
    <p:sldId id="6353" r:id="rId10"/>
    <p:sldId id="6348" r:id="rId11"/>
    <p:sldId id="6349" r:id="rId12"/>
    <p:sldId id="294" r:id="rId13"/>
    <p:sldId id="1530" r:id="rId14"/>
    <p:sldId id="1529" r:id="rId15"/>
    <p:sldId id="6354" r:id="rId16"/>
    <p:sldId id="295" r:id="rId17"/>
    <p:sldId id="6360" r:id="rId18"/>
    <p:sldId id="5243" r:id="rId19"/>
    <p:sldId id="1347" r:id="rId20"/>
    <p:sldId id="6361" r:id="rId21"/>
    <p:sldId id="6362" r:id="rId22"/>
    <p:sldId id="6363" r:id="rId23"/>
    <p:sldId id="6364" r:id="rId24"/>
    <p:sldId id="6355" r:id="rId25"/>
    <p:sldId id="296" r:id="rId26"/>
    <p:sldId id="6365" r:id="rId27"/>
    <p:sldId id="6392" r:id="rId28"/>
    <p:sldId id="5600" r:id="rId29"/>
    <p:sldId id="6396" r:id="rId30"/>
    <p:sldId id="6389" r:id="rId31"/>
    <p:sldId id="6398" r:id="rId32"/>
    <p:sldId id="6366" r:id="rId33"/>
    <p:sldId id="6399" r:id="rId34"/>
    <p:sldId id="6400" r:id="rId35"/>
    <p:sldId id="6367" r:id="rId36"/>
    <p:sldId id="4315" r:id="rId37"/>
    <p:sldId id="3399" r:id="rId38"/>
    <p:sldId id="3400" r:id="rId39"/>
    <p:sldId id="5425" r:id="rId40"/>
    <p:sldId id="804" r:id="rId41"/>
    <p:sldId id="4621" r:id="rId42"/>
    <p:sldId id="1166" r:id="rId43"/>
    <p:sldId id="6356" r:id="rId44"/>
    <p:sldId id="297" r:id="rId45"/>
    <p:sldId id="6402" r:id="rId46"/>
    <p:sldId id="5906" r:id="rId47"/>
    <p:sldId id="6368" r:id="rId48"/>
    <p:sldId id="298" r:id="rId49"/>
    <p:sldId id="5890" r:id="rId50"/>
    <p:sldId id="3088" r:id="rId51"/>
    <p:sldId id="6369" r:id="rId52"/>
    <p:sldId id="6370" r:id="rId53"/>
    <p:sldId id="6371" r:id="rId54"/>
    <p:sldId id="6372" r:id="rId55"/>
    <p:sldId id="6401" r:id="rId56"/>
    <p:sldId id="6373" r:id="rId57"/>
    <p:sldId id="6357" r:id="rId58"/>
    <p:sldId id="300" r:id="rId59"/>
    <p:sldId id="6358" r:id="rId60"/>
    <p:sldId id="301" r:id="rId61"/>
    <p:sldId id="6374" r:id="rId62"/>
    <p:sldId id="6375" r:id="rId63"/>
    <p:sldId id="3053" r:id="rId64"/>
    <p:sldId id="3054" r:id="rId65"/>
    <p:sldId id="6376" r:id="rId66"/>
    <p:sldId id="5650" r:id="rId67"/>
    <p:sldId id="5602" r:id="rId68"/>
    <p:sldId id="6359" r:id="rId6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8" autoAdjust="0"/>
    <p:restoredTop sz="96353" autoAdjust="0"/>
  </p:normalViewPr>
  <p:slideViewPr>
    <p:cSldViewPr>
      <p:cViewPr varScale="1">
        <p:scale>
          <a:sx n="57" d="100"/>
          <a:sy n="57" d="100"/>
        </p:scale>
        <p:origin x="13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14B0ED1-CBE6-4161-BDBF-8BDF028832B5}"/>
              </a:ext>
            </a:extLst>
          </p:cNvPr>
          <p:cNvSpPr>
            <a:spLocks noGrp="1"/>
          </p:cNvSpPr>
          <p:nvPr>
            <p:ph type="ftr" sz="quarter" idx="2"/>
          </p:nvPr>
        </p:nvSpPr>
        <p:spPr>
          <a:xfrm>
            <a:off x="0" y="9120188"/>
            <a:ext cx="3170238" cy="481012"/>
          </a:xfrm>
          <a:prstGeom prst="rect">
            <a:avLst/>
          </a:prstGeom>
        </p:spPr>
        <p:txBody>
          <a:bodyPr vert="horz" lIns="96661" tIns="48331" rIns="96661" bIns="48331" rtlCol="0" anchor="b"/>
          <a:lstStyle>
            <a:lvl1pPr algn="l">
              <a:defRPr sz="1300" dirty="0">
                <a:latin typeface="Calibri" panose="020F0502020204030204" pitchFamily="34" charset="0"/>
                <a:cs typeface="Calibri" panose="020F0502020204030204" pitchFamily="34" charset="0"/>
              </a:defRPr>
            </a:lvl1pPr>
          </a:lstStyle>
          <a:p>
            <a:pPr>
              <a:defRPr/>
            </a:pPr>
            <a:r>
              <a:rPr lang="en-US"/>
              <a:t>Sugar Land Bible Church</a:t>
            </a:r>
          </a:p>
        </p:txBody>
      </p:sp>
      <p:sp>
        <p:nvSpPr>
          <p:cNvPr id="5" name="Slide Number Placeholder 4">
            <a:extLst>
              <a:ext uri="{FF2B5EF4-FFF2-40B4-BE49-F238E27FC236}">
                <a16:creationId xmlns:a16="http://schemas.microsoft.com/office/drawing/2014/main" id="{191E65DF-47E6-4F21-9CCD-1F6F4DA94AC4}"/>
              </a:ext>
            </a:extLst>
          </p:cNvPr>
          <p:cNvSpPr>
            <a:spLocks noGrp="1"/>
          </p:cNvSpPr>
          <p:nvPr>
            <p:ph type="sldNum" sz="quarter" idx="3"/>
          </p:nvPr>
        </p:nvSpPr>
        <p:spPr>
          <a:xfrm>
            <a:off x="4143375" y="9120188"/>
            <a:ext cx="3170238" cy="481012"/>
          </a:xfrm>
          <a:prstGeom prst="rect">
            <a:avLst/>
          </a:prstGeom>
        </p:spPr>
        <p:txBody>
          <a:bodyPr vert="horz" lIns="96661" tIns="48331" rIns="96661" bIns="48331" rtlCol="0" anchor="b"/>
          <a:lstStyle>
            <a:lvl1pPr algn="r">
              <a:defRPr sz="1300" smtClean="0"/>
            </a:lvl1pPr>
          </a:lstStyle>
          <a:p>
            <a:pPr>
              <a:defRPr/>
            </a:pPr>
            <a:fld id="{E5F9CD63-06A6-4459-BDCB-DEA0CAD18413}" type="slidenum">
              <a:rPr lang="en-US"/>
              <a:pPr>
                <a:defRPr/>
              </a:pPr>
              <a:t>‹#›</a:t>
            </a:fld>
            <a:endParaRPr lang="en-US"/>
          </a:p>
        </p:txBody>
      </p:sp>
      <p:sp>
        <p:nvSpPr>
          <p:cNvPr id="6" name="Header Placeholder 1">
            <a:extLst>
              <a:ext uri="{FF2B5EF4-FFF2-40B4-BE49-F238E27FC236}">
                <a16:creationId xmlns:a16="http://schemas.microsoft.com/office/drawing/2014/main" id="{1A53B7D8-0198-4E34-B878-990EC5856748}"/>
              </a:ext>
            </a:extLst>
          </p:cNvPr>
          <p:cNvSpPr>
            <a:spLocks noGrp="1"/>
          </p:cNvSpPr>
          <p:nvPr>
            <p:ph type="hdr" sz="quarter"/>
          </p:nvPr>
        </p:nvSpPr>
        <p:spPr>
          <a:xfrm>
            <a:off x="2211388"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2 Peter 08</a:t>
            </a:r>
          </a:p>
          <a:p>
            <a:pPr>
              <a:defRPr/>
            </a:pPr>
            <a:r>
              <a:rPr lang="en-US" dirty="0"/>
              <a:t>03-04-2020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D4CC02A1-7F3D-4E1B-8BCF-293A42A7CB0E}"/>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67" name="Rectangle 3">
            <a:extLst>
              <a:ext uri="{FF2B5EF4-FFF2-40B4-BE49-F238E27FC236}">
                <a16:creationId xmlns:a16="http://schemas.microsoft.com/office/drawing/2014/main" id="{DF2953DC-AAFE-4C13-A2A1-8333654930F8}"/>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Calibri" panose="020F0502020204030204" pitchFamily="34" charset="0"/>
              </a:defRPr>
            </a:lvl1pPr>
          </a:lstStyle>
          <a:p>
            <a:pPr>
              <a:defRPr/>
            </a:pPr>
            <a:fld id="{FDBEA049-136B-4CC2-9698-4F65AE0CB2F9}" type="datetimeFigureOut">
              <a:rPr lang="en-US"/>
              <a:pPr>
                <a:defRPr/>
              </a:pPr>
              <a:t>3/4/2020</a:t>
            </a:fld>
            <a:endParaRPr lang="en-US" dirty="0"/>
          </a:p>
        </p:txBody>
      </p:sp>
      <p:sp>
        <p:nvSpPr>
          <p:cNvPr id="3076" name="Rectangle 4">
            <a:extLst>
              <a:ext uri="{FF2B5EF4-FFF2-40B4-BE49-F238E27FC236}">
                <a16:creationId xmlns:a16="http://schemas.microsoft.com/office/drawing/2014/main" id="{B52E7196-9E8B-484E-BA79-A65D500EFF90}"/>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a:extLst>
              <a:ext uri="{FF2B5EF4-FFF2-40B4-BE49-F238E27FC236}">
                <a16:creationId xmlns:a16="http://schemas.microsoft.com/office/drawing/2014/main" id="{BFA1ACDC-5CE9-4834-B06A-A03A68E47F80}"/>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88070" name="Rectangle 6">
            <a:extLst>
              <a:ext uri="{FF2B5EF4-FFF2-40B4-BE49-F238E27FC236}">
                <a16:creationId xmlns:a16="http://schemas.microsoft.com/office/drawing/2014/main" id="{F33FBF54-73BD-40EF-9449-070FA9D22EA1}"/>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71" name="Rectangle 7">
            <a:extLst>
              <a:ext uri="{FF2B5EF4-FFF2-40B4-BE49-F238E27FC236}">
                <a16:creationId xmlns:a16="http://schemas.microsoft.com/office/drawing/2014/main" id="{2C68375F-FB48-43B5-B2DC-4F060235399F}"/>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888B744C-CCA7-42F0-B026-54AA483E0A4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37</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356481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38</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98863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50F614-E827-47BC-BE7B-BF8F97B141E9}"/>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30FCF259-2034-4054-87A9-5466F1842CF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7A0B702E-AB58-47CB-AEFE-F0E9EFED1F77}"/>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96C0198-EF82-4699-A6BF-3BCEEAD0B3BA}"/>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68B258B8-77B5-4C90-9CB2-83AD422CAEFC}"/>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25D18A30-99B6-4B90-8080-0DCE7AD088BB}"/>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E3F0ED99-912B-48B6-88A1-49FB6E588F17}"/>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0D390E92-210D-4BEE-91B2-904D8FEA65FA}"/>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49E15023-916E-41CD-8863-67933193509A}"/>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E5CD53A4-3941-4379-8793-27BCED8DE6A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FB7D9E5C-2927-4EB8-A9DC-F47DC37AB022}"/>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3012B5F3-8679-42DB-B8DD-DAF0E316E88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F7A7F273-C82E-4601-B808-05B4DADA2075}"/>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F90A35D3-1482-48E6-AE8A-A516F545C537}"/>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5A5B9A46-C7A1-4E7A-B091-A5DE83D0CD47}"/>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5762CC14-19E0-4833-B388-B5882C62541F}"/>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B864788B-C4C6-4F44-87A5-50CB69764FB9}"/>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B20B36C5-7937-477E-A542-040BAD0031E9}"/>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BDF7278-9DBF-4A62-96F1-BF8BFDCA711D}"/>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CCB0F6B9-BD25-4EF5-99A6-22146DEB46E1}"/>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BAF2B939-090E-4706-832D-CDCD7611945A}"/>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EE35447C-DCB4-4A27-BF1B-85BBA2EF07C5}"/>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1EA143CB-7011-46D8-802D-10275202B03C}"/>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42D81E21-2C22-4719-B0B0-7DD5BC8C7EA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A9B89494-BBED-48BA-B8E6-F94AE711EC22}"/>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85E3BD2D-6670-4E20-8310-32FADED73527}"/>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A7937DE-86B9-4C84-B2D4-3A8DCA60CC23}"/>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005E1689-0142-465E-B83E-57C2D7C1230F}"/>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9CA664C4-FD59-4632-8900-E2594BFA945E}"/>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6B3559C-A9B6-4066-854F-8C6CD5E25FA1}"/>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D73385C9-38B2-4183-AD49-601D82465A3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B960A2CE-5D31-4A1C-9709-6F0AB3E466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744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744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ABD1C9DA-0D4D-42CA-8D64-2AAF6FFCF032}"/>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C8203E26-996A-4927-9761-1FADE8C4185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03CBEAB8-6F1E-405F-AAF9-7F7C033BE879}"/>
              </a:ext>
            </a:extLst>
          </p:cNvPr>
          <p:cNvSpPr>
            <a:spLocks noGrp="1" noChangeArrowheads="1"/>
          </p:cNvSpPr>
          <p:nvPr>
            <p:ph type="sldNum" sz="quarter" idx="12"/>
          </p:nvPr>
        </p:nvSpPr>
        <p:spPr/>
        <p:txBody>
          <a:bodyPr/>
          <a:lstStyle>
            <a:lvl1pPr>
              <a:defRPr>
                <a:solidFill>
                  <a:srgbClr val="FFFFFF"/>
                </a:solidFill>
              </a:defRPr>
            </a:lvl1pPr>
          </a:lstStyle>
          <a:p>
            <a:pPr>
              <a:defRPr/>
            </a:pPr>
            <a:fld id="{81F0FBF6-82F7-4760-B034-D77C3C4E42C1}" type="slidenum">
              <a:rPr lang="en-US" altLang="en-US"/>
              <a:pPr>
                <a:defRPr/>
              </a:pPr>
              <a:t>‹#›</a:t>
            </a:fld>
            <a:endParaRPr lang="en-US" altLang="en-US"/>
          </a:p>
        </p:txBody>
      </p:sp>
    </p:spTree>
    <p:extLst>
      <p:ext uri="{BB962C8B-B14F-4D97-AF65-F5344CB8AC3E}">
        <p14:creationId xmlns:p14="http://schemas.microsoft.com/office/powerpoint/2010/main" val="347127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3E0A8-1FEA-4B29-B445-AE9081ED9C02}"/>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BFCFE5-64E5-4159-A5B4-8E335674179D}"/>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94406-043B-4B19-8AE9-988ACC96CBD9}"/>
              </a:ext>
            </a:extLst>
          </p:cNvPr>
          <p:cNvSpPr>
            <a:spLocks noGrp="1"/>
          </p:cNvSpPr>
          <p:nvPr>
            <p:ph type="sldNum" sz="quarter" idx="12"/>
          </p:nvPr>
        </p:nvSpPr>
        <p:spPr>
          <a:ln/>
        </p:spPr>
        <p:txBody>
          <a:bodyPr/>
          <a:lstStyle>
            <a:lvl1pPr>
              <a:defRPr/>
            </a:lvl1pPr>
          </a:lstStyle>
          <a:p>
            <a:pPr>
              <a:defRPr/>
            </a:pPr>
            <a:fld id="{F32FBB96-2CAF-4362-84E8-7C44026281F4}" type="slidenum">
              <a:rPr lang="en-US" altLang="en-US"/>
              <a:pPr>
                <a:defRPr/>
              </a:pPr>
              <a:t>‹#›</a:t>
            </a:fld>
            <a:endParaRPr lang="en-US" altLang="en-US" dirty="0"/>
          </a:p>
        </p:txBody>
      </p:sp>
    </p:spTree>
    <p:extLst>
      <p:ext uri="{BB962C8B-B14F-4D97-AF65-F5344CB8AC3E}">
        <p14:creationId xmlns:p14="http://schemas.microsoft.com/office/powerpoint/2010/main" val="171945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B0C713-C718-4F6F-9A5E-B9ACE923D878}"/>
              </a:ext>
            </a:extLst>
          </p:cNvPr>
          <p:cNvSpPr>
            <a:spLocks noGrp="1"/>
          </p:cNvSpPr>
          <p:nvPr>
            <p:ph type="dt" sz="half" idx="10"/>
          </p:nvPr>
        </p:nvSpPr>
        <p:spPr>
          <a:ln/>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D55F19-33E3-43DD-A16D-E7255A103E24}"/>
              </a:ext>
            </a:extLst>
          </p:cNvPr>
          <p:cNvSpPr>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47F1BD-306A-4103-B9E7-05F17A4F30F2}"/>
              </a:ext>
            </a:extLst>
          </p:cNvPr>
          <p:cNvSpPr>
            <a:spLocks noGrp="1"/>
          </p:cNvSpPr>
          <p:nvPr>
            <p:ph type="sldNum" sz="quarter" idx="12"/>
          </p:nvPr>
        </p:nvSpPr>
        <p:spPr>
          <a:ln/>
        </p:spPr>
        <p:txBody>
          <a:bodyPr/>
          <a:lstStyle>
            <a:lvl1pPr>
              <a:defRPr/>
            </a:lvl1pPr>
          </a:lstStyle>
          <a:p>
            <a:pPr>
              <a:defRPr/>
            </a:pPr>
            <a:fld id="{761CD733-9455-4CFA-8FD5-E1E05E5B36B9}" type="slidenum">
              <a:rPr lang="en-US" altLang="en-US"/>
              <a:pPr>
                <a:defRPr/>
              </a:pPr>
              <a:t>‹#›</a:t>
            </a:fld>
            <a:endParaRPr lang="en-US" altLang="en-US" dirty="0"/>
          </a:p>
        </p:txBody>
      </p:sp>
    </p:spTree>
    <p:extLst>
      <p:ext uri="{BB962C8B-B14F-4D97-AF65-F5344CB8AC3E}">
        <p14:creationId xmlns:p14="http://schemas.microsoft.com/office/powerpoint/2010/main" val="221707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A7CBC6B6-6A9C-4D16-A76B-D6FE586BCA37}"/>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AA322-D5EC-4ABD-BD33-EC5C84C28F25}"/>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B9756A-EBDD-4B32-93C4-1B9A6E613D1E}"/>
              </a:ext>
            </a:extLst>
          </p:cNvPr>
          <p:cNvSpPr>
            <a:spLocks noGrp="1"/>
          </p:cNvSpPr>
          <p:nvPr>
            <p:ph type="sldNum" sz="quarter" idx="12"/>
          </p:nvPr>
        </p:nvSpPr>
        <p:spPr>
          <a:ln/>
        </p:spPr>
        <p:txBody>
          <a:bodyPr/>
          <a:lstStyle>
            <a:lvl1pPr>
              <a:defRPr/>
            </a:lvl1pPr>
          </a:lstStyle>
          <a:p>
            <a:pPr>
              <a:defRPr/>
            </a:pPr>
            <a:fld id="{2EDB0633-5B89-4012-8380-D90D98B698EC}" type="slidenum">
              <a:rPr lang="en-US" altLang="en-US"/>
              <a:pPr>
                <a:defRPr/>
              </a:pPr>
              <a:t>‹#›</a:t>
            </a:fld>
            <a:endParaRPr lang="en-US" altLang="en-US" dirty="0"/>
          </a:p>
        </p:txBody>
      </p:sp>
    </p:spTree>
    <p:extLst>
      <p:ext uri="{BB962C8B-B14F-4D97-AF65-F5344CB8AC3E}">
        <p14:creationId xmlns:p14="http://schemas.microsoft.com/office/powerpoint/2010/main" val="39493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1668653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41161321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17485945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3/4/2020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139837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4">
            <a:extLst>
              <a:ext uri="{FF2B5EF4-FFF2-40B4-BE49-F238E27FC236}">
                <a16:creationId xmlns:a16="http://schemas.microsoft.com/office/drawing/2014/main" id="{F874D755-1183-40D3-B5A2-94754E8F179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6422" name="Rectangle 38">
            <a:extLst>
              <a:ext uri="{FF2B5EF4-FFF2-40B4-BE49-F238E27FC236}">
                <a16:creationId xmlns:a16="http://schemas.microsoft.com/office/drawing/2014/main" id="{0D32768F-A5EF-4C81-98F2-3561FB9B4C2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Date Placeholder 3">
            <a:extLst>
              <a:ext uri="{FF2B5EF4-FFF2-40B4-BE49-F238E27FC236}">
                <a16:creationId xmlns:a16="http://schemas.microsoft.com/office/drawing/2014/main" id="{0C5EB69E-4B1B-4251-B035-828539110E81}"/>
              </a:ext>
            </a:extLst>
          </p:cNvPr>
          <p:cNvSpPr>
            <a:spLocks noGrp="1"/>
          </p:cNvSpPr>
          <p:nvPr>
            <p:ph type="dt" sz="half" idx="2"/>
          </p:nvPr>
        </p:nvSpPr>
        <p:spPr bwMode="auto">
          <a:xfrm>
            <a:off x="11430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40" name="Footer Placeholder 4">
            <a:extLst>
              <a:ext uri="{FF2B5EF4-FFF2-40B4-BE49-F238E27FC236}">
                <a16:creationId xmlns:a16="http://schemas.microsoft.com/office/drawing/2014/main" id="{1FBB85C3-D141-494C-B040-FAFB5FBA4E31}"/>
              </a:ext>
            </a:extLst>
          </p:cNvPr>
          <p:cNvSpPr>
            <a:spLocks noGrp="1"/>
          </p:cNvSpPr>
          <p:nvPr>
            <p:ph type="ftr" sz="quarter" idx="3"/>
          </p:nvPr>
        </p:nvSpPr>
        <p:spPr bwMode="auto">
          <a:xfrm>
            <a:off x="35814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41" name="Slide Number Placeholder 5">
            <a:extLst>
              <a:ext uri="{FF2B5EF4-FFF2-40B4-BE49-F238E27FC236}">
                <a16:creationId xmlns:a16="http://schemas.microsoft.com/office/drawing/2014/main" id="{67D80AE9-DEA3-4EE7-86E0-76DE6F76F244}"/>
              </a:ext>
            </a:extLst>
          </p:cNvPr>
          <p:cNvSpPr>
            <a:spLocks noGrp="1"/>
          </p:cNvSpPr>
          <p:nvPr>
            <p:ph type="sldNum" sz="quarter" idx="4"/>
          </p:nvPr>
        </p:nvSpPr>
        <p:spPr bwMode="auto">
          <a:xfrm>
            <a:off x="70104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FA16C88E-948D-4B3E-91C5-437A0271C801}"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14" r:id="rId1"/>
    <p:sldLayoutId id="2147483810" r:id="rId2"/>
    <p:sldLayoutId id="2147483811" r:id="rId3"/>
    <p:sldLayoutId id="2147483812" r:id="rId4"/>
    <p:sldLayoutId id="2147483815" r:id="rId5"/>
    <p:sldLayoutId id="2147483816" r:id="rId6"/>
    <p:sldLayoutId id="2147483817" r:id="rId7"/>
    <p:sldLayoutId id="2147483818" r:id="rId8"/>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44EDDF4A-5CD1-4A2A-8AA9-8BC4DAB01F2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20700" y="1524000"/>
            <a:ext cx="4302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133AEDA6-7BB4-4E79-AC14-04AB2C744DA1}"/>
              </a:ext>
            </a:extLst>
          </p:cNvPr>
          <p:cNvSpPr>
            <a:spLocks noGrp="1" noChangeArrowheads="1"/>
          </p:cNvSpPr>
          <p:nvPr>
            <p:ph type="ctrTitle"/>
          </p:nvPr>
        </p:nvSpPr>
        <p:spPr>
          <a:xfrm>
            <a:off x="228600" y="228600"/>
            <a:ext cx="8686800" cy="1143000"/>
          </a:xfrm>
        </p:spPr>
        <p:txBody>
          <a:bodyPr/>
          <a:lstStyle/>
          <a:p>
            <a:pPr eaLnBrk="1" hangingPunct="1"/>
            <a:r>
              <a:rPr lang="en-US" altLang="en-US"/>
              <a:t>2 Peter</a:t>
            </a:r>
          </a:p>
        </p:txBody>
      </p:sp>
      <p:pic>
        <p:nvPicPr>
          <p:cNvPr id="5124" name="Picture 3">
            <a:extLst>
              <a:ext uri="{FF2B5EF4-FFF2-40B4-BE49-F238E27FC236}">
                <a16:creationId xmlns:a16="http://schemas.microsoft.com/office/drawing/2014/main" id="{5E274339-128C-478C-8B65-6EC57E34AFD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19200" y="5581650"/>
            <a:ext cx="787400" cy="109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81773D73-C0CF-4879-94E9-8AF355CEE9EE}"/>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t>
            </a:r>
            <a:r>
              <a:rPr lang="en-US" altLang="en-US" kern="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Andy Woods</a:t>
            </a:r>
            <a:endPar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33528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Jeremiah 23:16</a:t>
            </a:r>
          </a:p>
          <a:p>
            <a:pPr marL="0" indent="0" algn="just">
              <a:spcBef>
                <a:spcPts val="0"/>
              </a:spcBef>
              <a:buNone/>
            </a:pPr>
            <a:r>
              <a:rPr lang="en-US" dirty="0">
                <a:effectLst>
                  <a:outerShdw blurRad="38100" dist="38100" dir="2700000" algn="tl">
                    <a:srgbClr val="000000">
                      <a:alpha val="43137"/>
                    </a:srgbClr>
                  </a:outerShdw>
                </a:effectLst>
                <a:cs typeface="Calibri" panose="020F0502020204030204" pitchFamily="34" charset="0"/>
              </a:rPr>
              <a:t>“</a:t>
            </a:r>
            <a:r>
              <a:rPr lang="en-US" dirty="0">
                <a:cs typeface="Calibri" panose="020F0502020204030204" pitchFamily="34" charset="0"/>
              </a:rPr>
              <a:t>Thus says the Lord of hosts, ‘Do not listen to the words of the prophets who are prophesying to you. They are leading you into futility; They speak a vision of their own imagination, </a:t>
            </a:r>
            <a:r>
              <a:rPr lang="en-US" b="1" u="sng" dirty="0">
                <a:solidFill>
                  <a:srgbClr val="FFFFCC"/>
                </a:solidFill>
                <a:cs typeface="Calibri" panose="020F0502020204030204" pitchFamily="34" charset="0"/>
              </a:rPr>
              <a:t>Not from the mouth of the Lord</a:t>
            </a:r>
            <a:r>
              <a:rPr lang="en-US" dirty="0">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a:t>
            </a:r>
          </a:p>
        </p:txBody>
      </p:sp>
      <p:pic>
        <p:nvPicPr>
          <p:cNvPr id="2" name="Picture 1">
            <a:extLst>
              <a:ext uri="{FF2B5EF4-FFF2-40B4-BE49-F238E27FC236}">
                <a16:creationId xmlns:a16="http://schemas.microsoft.com/office/drawing/2014/main" id="{FE58F68A-2000-4EE6-A593-D5393ED9AA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2674" y="3352800"/>
            <a:ext cx="2598652" cy="1463040"/>
          </a:xfrm>
          <a:prstGeom prst="rect">
            <a:avLst/>
          </a:prstGeom>
        </p:spPr>
      </p:pic>
    </p:spTree>
    <p:extLst>
      <p:ext uri="{BB962C8B-B14F-4D97-AF65-F5344CB8AC3E}">
        <p14:creationId xmlns:p14="http://schemas.microsoft.com/office/powerpoint/2010/main" val="2896811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Ezekiel 13:3, 6-7</a:t>
            </a:r>
          </a:p>
          <a:p>
            <a:pPr marL="0" indent="0" algn="just">
              <a:spcBef>
                <a:spcPts val="0"/>
              </a:spcBef>
              <a:buNone/>
            </a:pPr>
            <a:r>
              <a:rPr lang="en-US" dirty="0">
                <a:effectLst>
                  <a:outerShdw blurRad="38100" dist="38100" dir="2700000" algn="tl">
                    <a:srgbClr val="000000">
                      <a:alpha val="43137"/>
                    </a:srgbClr>
                  </a:outerShdw>
                </a:effectLst>
                <a:cs typeface="Calibri" panose="020F0502020204030204" pitchFamily="34" charset="0"/>
              </a:rPr>
              <a:t>“</a:t>
            </a:r>
            <a:r>
              <a:rPr lang="en-US" kern="1200" baseline="30000" dirty="0">
                <a:cs typeface="Calibri" panose="020F0502020204030204" pitchFamily="34" charset="0"/>
              </a:rPr>
              <a:t>3</a:t>
            </a:r>
            <a:r>
              <a:rPr lang="en-US" b="1" dirty="0">
                <a:cs typeface="Calibri" panose="020F0502020204030204" pitchFamily="34" charset="0"/>
              </a:rPr>
              <a:t> </a:t>
            </a:r>
            <a:r>
              <a:rPr lang="en-US" b="0" dirty="0">
                <a:cs typeface="Calibri" panose="020F0502020204030204" pitchFamily="34" charset="0"/>
              </a:rPr>
              <a:t>Thus says the Lord God, “Woe to the foolish prophets who are following their own spirit and have seen nothing.</a:t>
            </a:r>
            <a:r>
              <a:rPr lang="en-US" b="1" dirty="0">
                <a:cs typeface="Calibri" panose="020F0502020204030204" pitchFamily="34" charset="0"/>
              </a:rPr>
              <a:t>..</a:t>
            </a:r>
            <a:r>
              <a:rPr lang="en-US" kern="1200" baseline="30000" dirty="0">
                <a:cs typeface="Calibri" panose="020F0502020204030204" pitchFamily="34" charset="0"/>
              </a:rPr>
              <a:t>6</a:t>
            </a:r>
            <a:r>
              <a:rPr lang="en-US" b="1" dirty="0">
                <a:cs typeface="Calibri" panose="020F0502020204030204" pitchFamily="34" charset="0"/>
              </a:rPr>
              <a:t> </a:t>
            </a:r>
            <a:r>
              <a:rPr lang="en-US" b="0" dirty="0">
                <a:cs typeface="Calibri" panose="020F0502020204030204" pitchFamily="34" charset="0"/>
              </a:rPr>
              <a:t>They see falsehood and lying divination who are saying, ‘The Lord declares,’ when the Lord has not sent them; yet they hope for the fulfillment of </a:t>
            </a:r>
            <a:r>
              <a:rPr lang="en-US" b="0" i="1" dirty="0">
                <a:cs typeface="Calibri" panose="020F0502020204030204" pitchFamily="34" charset="0"/>
              </a:rPr>
              <a:t>their</a:t>
            </a:r>
            <a:r>
              <a:rPr lang="en-US" b="0" i="0" dirty="0">
                <a:cs typeface="Calibri" panose="020F0502020204030204" pitchFamily="34" charset="0"/>
              </a:rPr>
              <a:t> word. </a:t>
            </a:r>
            <a:r>
              <a:rPr lang="en-US" kern="1200" baseline="30000" dirty="0">
                <a:cs typeface="Calibri" panose="020F0502020204030204" pitchFamily="34" charset="0"/>
              </a:rPr>
              <a:t>7</a:t>
            </a:r>
            <a:r>
              <a:rPr lang="en-US" b="1" i="0" dirty="0">
                <a:cs typeface="Calibri" panose="020F0502020204030204" pitchFamily="34" charset="0"/>
              </a:rPr>
              <a:t> </a:t>
            </a:r>
            <a:r>
              <a:rPr lang="en-US" b="0" i="0" dirty="0">
                <a:cs typeface="Calibri" panose="020F0502020204030204" pitchFamily="34" charset="0"/>
              </a:rPr>
              <a:t>Did you not see a false vision and speak a lying divination when you said, ‘The Lord declares,’ but it is not I who have spoken?”’”</a:t>
            </a:r>
            <a:endParaRPr lang="en-US"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3189884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FDF4940-94BD-45C4-B60C-0BCCE03BBA10}"/>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PREDICTED ARRIVAL</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V.1A</a:t>
            </a:r>
          </a:p>
        </p:txBody>
      </p:sp>
      <p:sp>
        <p:nvSpPr>
          <p:cNvPr id="50179" name="Rectangle 3">
            <a:extLst>
              <a:ext uri="{FF2B5EF4-FFF2-40B4-BE49-F238E27FC236}">
                <a16:creationId xmlns:a16="http://schemas.microsoft.com/office/drawing/2014/main" id="{58C7623F-2798-46A6-AF67-E2A7EC3DD163}"/>
              </a:ext>
            </a:extLst>
          </p:cNvPr>
          <p:cNvSpPr>
            <a:spLocks noGrp="1" noChangeArrowheads="1"/>
          </p:cNvSpPr>
          <p:nvPr>
            <p:ph type="body" sz="half" idx="4294967295"/>
          </p:nvPr>
        </p:nvSpPr>
        <p:spPr>
          <a:xfrm>
            <a:off x="4648200" y="2171700"/>
            <a:ext cx="3810000" cy="2514600"/>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Prediction</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False teachers</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Jude 4</a:t>
            </a:r>
          </a:p>
        </p:txBody>
      </p:sp>
      <p:pic>
        <p:nvPicPr>
          <p:cNvPr id="70660" name="Picture 4" descr="BD08222_">
            <a:extLst>
              <a:ext uri="{FF2B5EF4-FFF2-40B4-BE49-F238E27FC236}">
                <a16:creationId xmlns:a16="http://schemas.microsoft.com/office/drawing/2014/main" id="{16E90A30-71A2-4FCA-BDF8-992AC1C1C303}"/>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685800" y="1905000"/>
            <a:ext cx="2981325" cy="27432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4FD97D-F735-4EA0-94C2-045D7B4713EE}"/>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0999" y="1143000"/>
            <a:ext cx="5334001" cy="5257800"/>
          </a:xfrm>
          <a:prstGeom prst="rect">
            <a:avLst/>
          </a:prstGeom>
          <a:noFill/>
          <a:ln w="38100">
            <a:solidFill>
              <a:schemeClr val="bg1"/>
            </a:solidFill>
            <a:miter lim="800000"/>
            <a:headEnd/>
            <a:tailEnd/>
          </a:ln>
        </p:spPr>
      </p:pic>
      <p:sp>
        <p:nvSpPr>
          <p:cNvPr id="28675" name="Rectangle 3"/>
          <p:cNvSpPr>
            <a:spLocks noGrp="1" noChangeArrowheads="1"/>
          </p:cNvSpPr>
          <p:nvPr>
            <p:ph sz="half" idx="1"/>
          </p:nvPr>
        </p:nvSpPr>
        <p:spPr>
          <a:xfrm>
            <a:off x="380999" y="1143000"/>
            <a:ext cx="5333247" cy="2628901"/>
          </a:xfrm>
          <a:noFill/>
          <a:ln w="28575">
            <a:noFill/>
            <a:miter lim="800000"/>
            <a:headEnd/>
            <a:tailEnd/>
          </a:ln>
          <a:effectLst/>
        </p:spPr>
        <p:txBody>
          <a:bodyPr vert="horz" wrap="square" lIns="68580" tIns="34290" rIns="68580" bIns="34290" numCol="1" anchor="t" anchorCtr="0" compatLnSpc="1">
            <a:prstTxWarp prst="textNoShape">
              <a:avLst/>
            </a:prstTxWarp>
          </a:bodyPr>
          <a:lstStyle/>
          <a:p>
            <a:pPr marL="0" indent="0" algn="ctr" eaLnBrk="1" hangingPunct="1">
              <a:spcBef>
                <a:spcPts val="0"/>
              </a:spcBef>
              <a:spcAft>
                <a:spcPts val="600"/>
              </a:spcAft>
              <a:buNone/>
              <a:defRPr/>
            </a:pPr>
            <a:r>
              <a:rPr lang="en-US" sz="3200" kern="1200" dirty="0">
                <a:solidFill>
                  <a:schemeClr val="tx2"/>
                </a:solidFill>
                <a:ea typeface="+mj-ea"/>
                <a:cs typeface="Calibri" panose="020F0502020204030204" pitchFamily="34" charset="0"/>
              </a:rPr>
              <a:t>Jude 4</a:t>
            </a:r>
          </a:p>
          <a:p>
            <a:pPr marL="0" indent="0" algn="just" eaLnBrk="1" hangingPunct="1">
              <a:spcBef>
                <a:spcPts val="0"/>
              </a:spcBef>
              <a:buNone/>
            </a:pPr>
            <a:r>
              <a:rPr lang="en-US" dirty="0">
                <a:effectLst>
                  <a:outerShdw blurRad="38100" dist="38100" dir="2700000" algn="tl">
                    <a:srgbClr val="000000">
                      <a:alpha val="43137"/>
                    </a:srgbClr>
                  </a:outerShdw>
                </a:effectLst>
                <a:latin typeface="Calibri" panose="020F0502020204030204" pitchFamily="34" charset="0"/>
              </a:rPr>
              <a:t>“For certain men </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rPr>
              <a:t>have crept in unnoticed</a:t>
            </a:r>
            <a:r>
              <a:rPr lang="en-US"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rPr>
              <a:t>who long ago were marked out  for this condemnation, ungodly men, who turn the grace of our God into licentiousness and deny the only Lord God and our Lord Jesus Christ” (Italics added).</a:t>
            </a:r>
          </a:p>
        </p:txBody>
      </p:sp>
      <p:pic>
        <p:nvPicPr>
          <p:cNvPr id="3379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1859162"/>
            <a:ext cx="2706624" cy="3474244"/>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2">
            <a:extLst>
              <a:ext uri="{FF2B5EF4-FFF2-40B4-BE49-F238E27FC236}">
                <a16:creationId xmlns:a16="http://schemas.microsoft.com/office/drawing/2014/main" id="{A73776F2-0B6A-4294-A9E1-025F4E1093DD}"/>
              </a:ext>
            </a:extLst>
          </p:cNvPr>
          <p:cNvSpPr>
            <a:spLocks noGrp="1" noChangeArrowheads="1"/>
          </p:cNvSpPr>
          <p:nvPr>
            <p:ph type="title"/>
          </p:nvPr>
        </p:nvSpPr>
        <p:spPr>
          <a:xfrm>
            <a:off x="1485900" y="209550"/>
            <a:ext cx="6172200" cy="857250"/>
          </a:xfrm>
        </p:spPr>
        <p:txBody>
          <a:bodyPr/>
          <a:lstStyle/>
          <a:p>
            <a:pPr algn="ctr" eaLnBrk="1" hangingPunct="1"/>
            <a:r>
              <a:rPr lang="en-US" sz="3600" dirty="0">
                <a:effectLst>
                  <a:outerShdw blurRad="38100" dist="38100" dir="2700000" algn="tl">
                    <a:srgbClr val="000000">
                      <a:alpha val="43137"/>
                    </a:srgbClr>
                  </a:outerShdw>
                </a:effectLst>
              </a:rPr>
              <a:t>APOSTASY IS INTERNAL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D94A45-4C8E-4343-87B4-8A0C085B8EDF}"/>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4800" y="1143000"/>
            <a:ext cx="6477000" cy="5334000"/>
          </a:xfrm>
          <a:prstGeom prst="rect">
            <a:avLst/>
          </a:prstGeom>
          <a:noFill/>
          <a:ln w="38100">
            <a:solidFill>
              <a:schemeClr val="bg1"/>
            </a:solidFill>
            <a:miter lim="800000"/>
            <a:headEnd/>
            <a:tailEnd/>
          </a:ln>
        </p:spPr>
      </p:pic>
      <p:sp>
        <p:nvSpPr>
          <p:cNvPr id="32770" name="Rectangle 2"/>
          <p:cNvSpPr>
            <a:spLocks noGrp="1" noChangeArrowheads="1"/>
          </p:cNvSpPr>
          <p:nvPr>
            <p:ph type="title"/>
          </p:nvPr>
        </p:nvSpPr>
        <p:spPr>
          <a:xfrm>
            <a:off x="1485900" y="209550"/>
            <a:ext cx="6172200" cy="857250"/>
          </a:xfrm>
        </p:spPr>
        <p:txBody>
          <a:bodyPr/>
          <a:lstStyle/>
          <a:p>
            <a:pPr algn="ctr" eaLnBrk="1" hangingPunct="1"/>
            <a:r>
              <a:rPr lang="en-US" sz="3600" dirty="0">
                <a:effectLst>
                  <a:outerShdw blurRad="38100" dist="38100" dir="2700000" algn="tl">
                    <a:srgbClr val="000000">
                      <a:alpha val="43137"/>
                    </a:srgbClr>
                  </a:outerShdw>
                </a:effectLst>
              </a:rPr>
              <a:t>APOSTASY IS INTERNAL</a:t>
            </a:r>
          </a:p>
        </p:txBody>
      </p:sp>
      <p:sp>
        <p:nvSpPr>
          <p:cNvPr id="7" name="Rectangle 3"/>
          <p:cNvSpPr>
            <a:spLocks noGrp="1" noChangeArrowheads="1"/>
          </p:cNvSpPr>
          <p:nvPr>
            <p:ph sz="half" idx="2"/>
          </p:nvPr>
        </p:nvSpPr>
        <p:spPr>
          <a:xfrm>
            <a:off x="304800" y="1143000"/>
            <a:ext cx="6477000" cy="4171950"/>
          </a:xfrm>
          <a:noFill/>
          <a:ln w="28575">
            <a:noFill/>
          </a:ln>
        </p:spPr>
        <p:txBody>
          <a:bodyPr/>
          <a:lstStyle/>
          <a:p>
            <a:pPr marL="0" indent="0" algn="ctr" eaLnBrk="1" hangingPunct="1">
              <a:lnSpc>
                <a:spcPct val="90000"/>
              </a:lnSpc>
              <a:spcBef>
                <a:spcPts val="0"/>
              </a:spcBef>
              <a:spcAft>
                <a:spcPts val="600"/>
              </a:spcAft>
              <a:buNone/>
              <a:defRPr/>
            </a:pPr>
            <a:r>
              <a:rPr lang="en-US" sz="3200" kern="1200" dirty="0">
                <a:solidFill>
                  <a:schemeClr val="tx2"/>
                </a:solidFill>
                <a:ea typeface="+mj-ea"/>
                <a:cs typeface="Calibri" panose="020F0502020204030204" pitchFamily="34" charset="0"/>
              </a:rPr>
              <a:t>Acts 20:29-31</a:t>
            </a:r>
          </a:p>
          <a:p>
            <a:pPr marL="0" indent="0" algn="just" eaLnBrk="1" hangingPunct="1">
              <a:spcBef>
                <a:spcPts val="0"/>
              </a:spcBef>
              <a:buNone/>
              <a:defRPr/>
            </a:pPr>
            <a:r>
              <a:rPr lang="en-US" sz="2550" dirty="0">
                <a:effectLst>
                  <a:outerShdw blurRad="38100" dist="38100" dir="2700000" algn="tl">
                    <a:srgbClr val="000000">
                      <a:alpha val="43137"/>
                    </a:srgbClr>
                  </a:outerShdw>
                </a:effectLst>
              </a:rPr>
              <a:t>“For I know this, that after my departure savage wolves </a:t>
            </a:r>
            <a:r>
              <a:rPr lang="en-US" sz="2550" b="1" i="1" u="sng" dirty="0">
                <a:solidFill>
                  <a:srgbClr val="FFFFCC"/>
                </a:solidFill>
                <a:effectLst>
                  <a:outerShdw blurRad="38100" dist="38100" dir="2700000" algn="tl">
                    <a:srgbClr val="000000">
                      <a:alpha val="43137"/>
                    </a:srgbClr>
                  </a:outerShdw>
                </a:effectLst>
              </a:rPr>
              <a:t>will come in among you</a:t>
            </a:r>
            <a:r>
              <a:rPr lang="en-US" sz="2550" dirty="0">
                <a:effectLst>
                  <a:outerShdw blurRad="38100" dist="38100" dir="2700000" algn="tl">
                    <a:srgbClr val="000000">
                      <a:alpha val="43137"/>
                    </a:srgbClr>
                  </a:outerShdw>
                </a:effectLst>
              </a:rPr>
              <a:t>, not sparing the flock.”Also </a:t>
            </a:r>
            <a:r>
              <a:rPr lang="en-US" sz="2550" b="1" i="1" u="sng" dirty="0">
                <a:solidFill>
                  <a:srgbClr val="FFFFCC"/>
                </a:solidFill>
                <a:effectLst>
                  <a:outerShdw blurRad="38100" dist="38100" dir="2700000" algn="tl">
                    <a:srgbClr val="000000">
                      <a:alpha val="43137"/>
                    </a:srgbClr>
                  </a:outerShdw>
                </a:effectLst>
              </a:rPr>
              <a:t>from among yourselves</a:t>
            </a:r>
            <a:r>
              <a:rPr lang="en-US" sz="2550" b="1" i="1" dirty="0">
                <a:effectLst>
                  <a:outerShdw blurRad="38100" dist="38100" dir="2700000" algn="tl">
                    <a:srgbClr val="000000">
                      <a:alpha val="43137"/>
                    </a:srgbClr>
                  </a:outerShdw>
                </a:effectLst>
              </a:rPr>
              <a:t> </a:t>
            </a:r>
            <a:r>
              <a:rPr lang="en-US" sz="2550" dirty="0">
                <a:effectLst>
                  <a:outerShdw blurRad="38100" dist="38100" dir="2700000" algn="tl">
                    <a:srgbClr val="000000">
                      <a:alpha val="43137"/>
                    </a:srgbClr>
                  </a:outerShdw>
                </a:effectLst>
              </a:rPr>
              <a:t>men will rise up, speaking perverse things, to draw away the disciples after themselves. Therefore be on the alert, remembering that night and day for a period of three years I did not cease to admonish each one with tears.” (Italics added). </a:t>
            </a:r>
          </a:p>
        </p:txBody>
      </p:sp>
      <p:pic>
        <p:nvPicPr>
          <p:cNvPr id="3277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2571750"/>
            <a:ext cx="1741170" cy="1714500"/>
          </a:xfrm>
          <a:prstGeom prst="rect">
            <a:avLst/>
          </a:prstGeom>
          <a:ln w="28575">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F4A0987-2328-4C48-AEED-E94C19CE1786}"/>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kern="1200" dirty="0">
                <a:effectLst>
                  <a:outerShdw blurRad="38100" dist="38100" dir="2700000" algn="tl">
                    <a:srgbClr val="000000">
                      <a:alpha val="43137"/>
                    </a:srgbClr>
                  </a:outerShdw>
                </a:effectLst>
              </a:rPr>
              <a:t>2 PETER 2 OUTLINE</a:t>
            </a:r>
          </a:p>
        </p:txBody>
      </p:sp>
      <p:sp>
        <p:nvSpPr>
          <p:cNvPr id="49155" name="Rectangle 3">
            <a:extLst>
              <a:ext uri="{FF2B5EF4-FFF2-40B4-BE49-F238E27FC236}">
                <a16:creationId xmlns:a16="http://schemas.microsoft.com/office/drawing/2014/main" id="{21191C93-25BF-4B86-83AE-5719A3EC1CD8}"/>
              </a:ext>
            </a:extLst>
          </p:cNvPr>
          <p:cNvSpPr>
            <a:spLocks noGrp="1" noChangeArrowheads="1"/>
          </p:cNvSpPr>
          <p:nvPr>
            <p:ph type="body" idx="4294967295"/>
          </p:nvPr>
        </p:nvSpPr>
        <p:spPr>
          <a:xfrm>
            <a:off x="1995488" y="1371600"/>
            <a:ext cx="5153025" cy="5257800"/>
          </a:xfrm>
        </p:spPr>
        <p:txBody>
          <a:bodyPr/>
          <a:lstStyle/>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Predicted arrival (2:1a)</a:t>
            </a:r>
          </a:p>
          <a:p>
            <a:pPr marL="461963" indent="-461963" eaLnBrk="1" hangingPunct="1">
              <a:spcBef>
                <a:spcPts val="0"/>
              </a:spcBef>
              <a:spcAft>
                <a:spcPts val="30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Devices (2:1b-3)</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Doom (2:4-9)</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Depravity (2:10-16)</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Emptiness (2:17-19)</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Regression (2:20-22)</a:t>
            </a:r>
          </a:p>
        </p:txBody>
      </p:sp>
    </p:spTree>
    <p:extLst>
      <p:ext uri="{BB962C8B-B14F-4D97-AF65-F5344CB8AC3E}">
        <p14:creationId xmlns:p14="http://schemas.microsoft.com/office/powerpoint/2010/main" val="3270028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A94EBD3-557D-4108-8457-3368F3411FA2}"/>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DEVICES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1b-3</a:t>
            </a:r>
          </a:p>
        </p:txBody>
      </p:sp>
      <p:sp>
        <p:nvSpPr>
          <p:cNvPr id="51203" name="Rectangle 3">
            <a:extLst>
              <a:ext uri="{FF2B5EF4-FFF2-40B4-BE49-F238E27FC236}">
                <a16:creationId xmlns:a16="http://schemas.microsoft.com/office/drawing/2014/main" id="{28EB85D4-CD46-41E2-8C62-84F45790D47D}"/>
              </a:ext>
            </a:extLst>
          </p:cNvPr>
          <p:cNvSpPr>
            <a:spLocks noGrp="1" noChangeArrowheads="1"/>
          </p:cNvSpPr>
          <p:nvPr>
            <p:ph type="body" sz="half" idx="4294967295"/>
          </p:nvPr>
        </p:nvSpPr>
        <p:spPr>
          <a:xfrm>
            <a:off x="457200" y="1933575"/>
            <a:ext cx="4522788" cy="3733800"/>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False Teaching</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License</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Greed</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Exploit the Flock</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False words</a:t>
            </a:r>
          </a:p>
        </p:txBody>
      </p:sp>
      <p:pic>
        <p:nvPicPr>
          <p:cNvPr id="71684" name="Picture 4" descr="j0115888">
            <a:extLst>
              <a:ext uri="{FF2B5EF4-FFF2-40B4-BE49-F238E27FC236}">
                <a16:creationId xmlns:a16="http://schemas.microsoft.com/office/drawing/2014/main" id="{F24C7407-D714-4886-9581-E68FC50F47C5}"/>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132388" y="1809750"/>
            <a:ext cx="3810000" cy="398145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A94EBD3-557D-4108-8457-3368F3411FA2}"/>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DEVICES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1b-3</a:t>
            </a:r>
          </a:p>
        </p:txBody>
      </p:sp>
      <p:sp>
        <p:nvSpPr>
          <p:cNvPr id="51203" name="Rectangle 3">
            <a:extLst>
              <a:ext uri="{FF2B5EF4-FFF2-40B4-BE49-F238E27FC236}">
                <a16:creationId xmlns:a16="http://schemas.microsoft.com/office/drawing/2014/main" id="{28EB85D4-CD46-41E2-8C62-84F45790D47D}"/>
              </a:ext>
            </a:extLst>
          </p:cNvPr>
          <p:cNvSpPr>
            <a:spLocks noGrp="1" noChangeArrowheads="1"/>
          </p:cNvSpPr>
          <p:nvPr>
            <p:ph type="body" sz="half" idx="4294967295"/>
          </p:nvPr>
        </p:nvSpPr>
        <p:spPr>
          <a:xfrm>
            <a:off x="457200" y="1933575"/>
            <a:ext cx="4522788" cy="3733800"/>
          </a:xfrm>
        </p:spPr>
        <p:txBody>
          <a:bodyPr/>
          <a:lstStyle/>
          <a:p>
            <a:pPr marL="461963" indent="-461963" eaLnBrk="1" hangingPunct="1">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False Teaching</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License</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Greed</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Exploit the Flock</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False words</a:t>
            </a:r>
          </a:p>
        </p:txBody>
      </p:sp>
      <p:pic>
        <p:nvPicPr>
          <p:cNvPr id="71684" name="Picture 4" descr="j0115888">
            <a:extLst>
              <a:ext uri="{FF2B5EF4-FFF2-40B4-BE49-F238E27FC236}">
                <a16:creationId xmlns:a16="http://schemas.microsoft.com/office/drawing/2014/main" id="{F24C7407-D714-4886-9581-E68FC50F47C5}"/>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132388" y="1809750"/>
            <a:ext cx="3810000" cy="3981450"/>
          </a:xfrm>
        </p:spPr>
      </p:pic>
    </p:spTree>
    <p:extLst>
      <p:ext uri="{BB962C8B-B14F-4D97-AF65-F5344CB8AC3E}">
        <p14:creationId xmlns:p14="http://schemas.microsoft.com/office/powerpoint/2010/main" val="1305599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CB4A20-33A3-4ACE-96DB-5C497EFBB8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6" name="Picture 8">
            <a:extLst>
              <a:ext uri="{FF2B5EF4-FFF2-40B4-BE49-F238E27FC236}">
                <a16:creationId xmlns:a16="http://schemas.microsoft.com/office/drawing/2014/main" id="{95DD8DB8-12CD-4684-8E5F-35BB1CFB51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0" y="3786605"/>
            <a:ext cx="2133600" cy="1090195"/>
          </a:xfrm>
          <a:prstGeom prst="rect">
            <a:avLst/>
          </a:prstGeom>
          <a:noFill/>
          <a:ln w="9525">
            <a:noFill/>
            <a:miter lim="800000"/>
            <a:headEnd/>
            <a:tailEnd/>
          </a:ln>
        </p:spPr>
      </p:pic>
      <p:sp>
        <p:nvSpPr>
          <p:cNvPr id="21507" name="Rectangle 3"/>
          <p:cNvSpPr>
            <a:spLocks noGrp="1" noChangeArrowheads="1"/>
          </p:cNvSpPr>
          <p:nvPr>
            <p:ph type="body" idx="1"/>
          </p:nvPr>
        </p:nvSpPr>
        <p:spPr>
          <a:xfrm>
            <a:off x="0" y="0"/>
            <a:ext cx="9144000" cy="30480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1 John 4:2-3 </a:t>
            </a:r>
          </a:p>
          <a:p>
            <a:pPr marL="0" indent="0" algn="just" eaLnBrk="1" hangingPunct="1">
              <a:spcBef>
                <a:spcPts val="0"/>
              </a:spcBef>
              <a:buFontTx/>
              <a:buNone/>
            </a:pPr>
            <a:r>
              <a:rPr lang="en-US" dirty="0"/>
              <a:t>“</a:t>
            </a:r>
            <a:r>
              <a:rPr lang="en-US" baseline="30000" dirty="0">
                <a:effectLst/>
              </a:rPr>
              <a:t>2 </a:t>
            </a:r>
            <a:r>
              <a:rPr lang="en-US" dirty="0"/>
              <a:t>By this you know the Spirit of God: every spirit that confesses that </a:t>
            </a:r>
            <a:r>
              <a:rPr lang="en-US" b="1" u="sng" dirty="0">
                <a:solidFill>
                  <a:srgbClr val="FFFFCC"/>
                </a:solidFill>
              </a:rPr>
              <a:t>Jesus Christ has come in the flesh </a:t>
            </a:r>
            <a:r>
              <a:rPr lang="en-US" dirty="0"/>
              <a:t>is from God; </a:t>
            </a:r>
            <a:r>
              <a:rPr lang="en-US" baseline="30000" dirty="0">
                <a:effectLst/>
              </a:rPr>
              <a:t>3 </a:t>
            </a:r>
            <a:r>
              <a:rPr lang="en-US" dirty="0"/>
              <a:t>and every spirit that does not confess Jesus is not from God; this is the spirit of the antichrist, of which you have heard that it is coming, and now it is already in the world.”</a:t>
            </a:r>
          </a:p>
        </p:txBody>
      </p:sp>
    </p:spTree>
    <p:extLst>
      <p:ext uri="{BB962C8B-B14F-4D97-AF65-F5344CB8AC3E}">
        <p14:creationId xmlns:p14="http://schemas.microsoft.com/office/powerpoint/2010/main" val="871811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5BECBB-8FEF-422F-9AD2-569056928379}"/>
              </a:ext>
            </a:extLst>
          </p:cNvPr>
          <p:cNvSpPr/>
          <p:nvPr/>
        </p:nvSpPr>
        <p:spPr>
          <a:xfrm>
            <a:off x="0" y="1618595"/>
            <a:ext cx="9143999" cy="4401205"/>
          </a:xfrm>
          <a:prstGeom prst="rect">
            <a:avLst/>
          </a:prstGeom>
        </p:spPr>
        <p:txBody>
          <a:bodyPr wrap="square">
            <a:spAutoFit/>
          </a:bodyPr>
          <a:lstStyle/>
          <a:p>
            <a:pPr algn="jus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counselors, as Christians, are obligated to present the claims of Christ. They must present the good news that Christ Jesus died on the cross in the place of His own, that He bore the guilt and suffered the penalty for their sins. He died that all whom the Father had given to Him might come unto Him and have life everlasting. As a reformed Christian, the writer believes that counselors must not tell any unsaved counselee that Christ </a:t>
            </a:r>
            <a:r>
              <a:rPr lang="en-US" sz="280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died for him,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THEY CANNOT SAY THAT</a:t>
            </a:r>
            <a:r>
              <a:rPr lang="en-US" sz="280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 man knows except Christ Himself who are His elect for whom He died." [emphasis mine]</a:t>
            </a:r>
          </a:p>
        </p:txBody>
      </p:sp>
      <p:sp>
        <p:nvSpPr>
          <p:cNvPr id="5" name="TextBox 4">
            <a:extLst>
              <a:ext uri="{FF2B5EF4-FFF2-40B4-BE49-F238E27FC236}">
                <a16:creationId xmlns:a16="http://schemas.microsoft.com/office/drawing/2014/main" id="{B30D8041-C4E9-43C4-91A8-934E7133E539}"/>
              </a:ext>
            </a:extLst>
          </p:cNvPr>
          <p:cNvSpPr txBox="1"/>
          <p:nvPr/>
        </p:nvSpPr>
        <p:spPr>
          <a:xfrm>
            <a:off x="1559719" y="228600"/>
            <a:ext cx="6024562" cy="1015663"/>
          </a:xfrm>
          <a:prstGeom prst="rect">
            <a:avLst/>
          </a:prstGeom>
          <a:noFill/>
        </p:spPr>
        <p:txBody>
          <a:bodyPr>
            <a:spAutoFit/>
          </a:bodyPr>
          <a:lstStyle/>
          <a:p>
            <a:pPr algn="ctr">
              <a:defRPr/>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Jay Adams </a:t>
            </a:r>
          </a:p>
          <a:p>
            <a:pPr algn="ctr">
              <a:defRPr/>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Competent to Counsel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70. </a:t>
            </a:r>
          </a:p>
        </p:txBody>
      </p:sp>
      <p:pic>
        <p:nvPicPr>
          <p:cNvPr id="3" name="Picture 2">
            <a:extLst>
              <a:ext uri="{FF2B5EF4-FFF2-40B4-BE49-F238E27FC236}">
                <a16:creationId xmlns:a16="http://schemas.microsoft.com/office/drawing/2014/main" id="{5E37B89F-1448-4262-8EA8-2FC706805B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427" y="121920"/>
            <a:ext cx="1094773" cy="10972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265440" y="1143000"/>
            <a:ext cx="7583160" cy="53340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Peter</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Gospels &amp; Acts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 64</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Regenerated, Asia Minor, Hebrews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Babylon</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Incipient Gnosticism</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Insulation from false teaching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 parts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Protection from false teachers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Knowledge</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8037839" y="1936750"/>
            <a:ext cx="837845" cy="2984500"/>
          </a:xfrm>
        </p:spPr>
      </p:pic>
    </p:spTree>
    <p:extLst>
      <p:ext uri="{BB962C8B-B14F-4D97-AF65-F5344CB8AC3E}">
        <p14:creationId xmlns:p14="http://schemas.microsoft.com/office/powerpoint/2010/main" val="2802474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A94EBD3-557D-4108-8457-3368F3411FA2}"/>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DEVICES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1b-3</a:t>
            </a:r>
          </a:p>
        </p:txBody>
      </p:sp>
      <p:sp>
        <p:nvSpPr>
          <p:cNvPr id="51203" name="Rectangle 3">
            <a:extLst>
              <a:ext uri="{FF2B5EF4-FFF2-40B4-BE49-F238E27FC236}">
                <a16:creationId xmlns:a16="http://schemas.microsoft.com/office/drawing/2014/main" id="{28EB85D4-CD46-41E2-8C62-84F45790D47D}"/>
              </a:ext>
            </a:extLst>
          </p:cNvPr>
          <p:cNvSpPr>
            <a:spLocks noGrp="1" noChangeArrowheads="1"/>
          </p:cNvSpPr>
          <p:nvPr>
            <p:ph type="body" sz="half" idx="4294967295"/>
          </p:nvPr>
        </p:nvSpPr>
        <p:spPr>
          <a:xfrm>
            <a:off x="457200" y="1933575"/>
            <a:ext cx="4522788" cy="3733800"/>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False Teaching</a:t>
            </a:r>
          </a:p>
          <a:p>
            <a:pPr marL="461963" indent="-461963" eaLnBrk="1" hangingPunct="1">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License</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Greed</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Exploit the Flock</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False words</a:t>
            </a:r>
          </a:p>
        </p:txBody>
      </p:sp>
      <p:pic>
        <p:nvPicPr>
          <p:cNvPr id="71684" name="Picture 4" descr="j0115888">
            <a:extLst>
              <a:ext uri="{FF2B5EF4-FFF2-40B4-BE49-F238E27FC236}">
                <a16:creationId xmlns:a16="http://schemas.microsoft.com/office/drawing/2014/main" id="{F24C7407-D714-4886-9581-E68FC50F47C5}"/>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132388" y="1809750"/>
            <a:ext cx="3810000" cy="3981450"/>
          </a:xfrm>
        </p:spPr>
      </p:pic>
    </p:spTree>
    <p:extLst>
      <p:ext uri="{BB962C8B-B14F-4D97-AF65-F5344CB8AC3E}">
        <p14:creationId xmlns:p14="http://schemas.microsoft.com/office/powerpoint/2010/main" val="2020598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A94EBD3-557D-4108-8457-3368F3411FA2}"/>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DEVICES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1b-3</a:t>
            </a:r>
          </a:p>
        </p:txBody>
      </p:sp>
      <p:sp>
        <p:nvSpPr>
          <p:cNvPr id="51203" name="Rectangle 3">
            <a:extLst>
              <a:ext uri="{FF2B5EF4-FFF2-40B4-BE49-F238E27FC236}">
                <a16:creationId xmlns:a16="http://schemas.microsoft.com/office/drawing/2014/main" id="{28EB85D4-CD46-41E2-8C62-84F45790D47D}"/>
              </a:ext>
            </a:extLst>
          </p:cNvPr>
          <p:cNvSpPr>
            <a:spLocks noGrp="1" noChangeArrowheads="1"/>
          </p:cNvSpPr>
          <p:nvPr>
            <p:ph type="body" sz="half" idx="4294967295"/>
          </p:nvPr>
        </p:nvSpPr>
        <p:spPr>
          <a:xfrm>
            <a:off x="457200" y="1933575"/>
            <a:ext cx="4522788" cy="3733800"/>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False Teaching</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License</a:t>
            </a:r>
          </a:p>
          <a:p>
            <a:pPr marL="461963" indent="-461963" eaLnBrk="1" hangingPunct="1">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Greed</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Exploit the Flock</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False words</a:t>
            </a:r>
          </a:p>
        </p:txBody>
      </p:sp>
      <p:pic>
        <p:nvPicPr>
          <p:cNvPr id="71684" name="Picture 4" descr="j0115888">
            <a:extLst>
              <a:ext uri="{FF2B5EF4-FFF2-40B4-BE49-F238E27FC236}">
                <a16:creationId xmlns:a16="http://schemas.microsoft.com/office/drawing/2014/main" id="{F24C7407-D714-4886-9581-E68FC50F47C5}"/>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132388" y="1809750"/>
            <a:ext cx="3810000" cy="3981450"/>
          </a:xfrm>
        </p:spPr>
      </p:pic>
    </p:spTree>
    <p:extLst>
      <p:ext uri="{BB962C8B-B14F-4D97-AF65-F5344CB8AC3E}">
        <p14:creationId xmlns:p14="http://schemas.microsoft.com/office/powerpoint/2010/main" val="1376359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A94EBD3-557D-4108-8457-3368F3411FA2}"/>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DEVICES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1b-3</a:t>
            </a:r>
          </a:p>
        </p:txBody>
      </p:sp>
      <p:sp>
        <p:nvSpPr>
          <p:cNvPr id="51203" name="Rectangle 3">
            <a:extLst>
              <a:ext uri="{FF2B5EF4-FFF2-40B4-BE49-F238E27FC236}">
                <a16:creationId xmlns:a16="http://schemas.microsoft.com/office/drawing/2014/main" id="{28EB85D4-CD46-41E2-8C62-84F45790D47D}"/>
              </a:ext>
            </a:extLst>
          </p:cNvPr>
          <p:cNvSpPr>
            <a:spLocks noGrp="1" noChangeArrowheads="1"/>
          </p:cNvSpPr>
          <p:nvPr>
            <p:ph type="body" sz="half" idx="4294967295"/>
          </p:nvPr>
        </p:nvSpPr>
        <p:spPr>
          <a:xfrm>
            <a:off x="457200" y="1933575"/>
            <a:ext cx="4522788" cy="3733800"/>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False Teaching</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License</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Greed</a:t>
            </a:r>
          </a:p>
          <a:p>
            <a:pPr marL="461963" indent="-461963" eaLnBrk="1" hangingPunct="1">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Exploit the Flock</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False words</a:t>
            </a:r>
          </a:p>
        </p:txBody>
      </p:sp>
      <p:pic>
        <p:nvPicPr>
          <p:cNvPr id="71684" name="Picture 4" descr="j0115888">
            <a:extLst>
              <a:ext uri="{FF2B5EF4-FFF2-40B4-BE49-F238E27FC236}">
                <a16:creationId xmlns:a16="http://schemas.microsoft.com/office/drawing/2014/main" id="{F24C7407-D714-4886-9581-E68FC50F47C5}"/>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132388" y="1809750"/>
            <a:ext cx="3810000" cy="3981450"/>
          </a:xfrm>
        </p:spPr>
      </p:pic>
    </p:spTree>
    <p:extLst>
      <p:ext uri="{BB962C8B-B14F-4D97-AF65-F5344CB8AC3E}">
        <p14:creationId xmlns:p14="http://schemas.microsoft.com/office/powerpoint/2010/main" val="2170387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A94EBD3-557D-4108-8457-3368F3411FA2}"/>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DEVICES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1b-3</a:t>
            </a:r>
          </a:p>
        </p:txBody>
      </p:sp>
      <p:sp>
        <p:nvSpPr>
          <p:cNvPr id="51203" name="Rectangle 3">
            <a:extLst>
              <a:ext uri="{FF2B5EF4-FFF2-40B4-BE49-F238E27FC236}">
                <a16:creationId xmlns:a16="http://schemas.microsoft.com/office/drawing/2014/main" id="{28EB85D4-CD46-41E2-8C62-84F45790D47D}"/>
              </a:ext>
            </a:extLst>
          </p:cNvPr>
          <p:cNvSpPr>
            <a:spLocks noGrp="1" noChangeArrowheads="1"/>
          </p:cNvSpPr>
          <p:nvPr>
            <p:ph type="body" sz="half" idx="4294967295"/>
          </p:nvPr>
        </p:nvSpPr>
        <p:spPr>
          <a:xfrm>
            <a:off x="457200" y="1933575"/>
            <a:ext cx="4522788" cy="3733800"/>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False Teaching</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License</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Greed</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Exploit the Flock</a:t>
            </a:r>
          </a:p>
          <a:p>
            <a:pPr marL="461963" indent="-461963" eaLnBrk="1" hangingPunct="1">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False words</a:t>
            </a:r>
          </a:p>
        </p:txBody>
      </p:sp>
      <p:pic>
        <p:nvPicPr>
          <p:cNvPr id="71684" name="Picture 4" descr="j0115888">
            <a:extLst>
              <a:ext uri="{FF2B5EF4-FFF2-40B4-BE49-F238E27FC236}">
                <a16:creationId xmlns:a16="http://schemas.microsoft.com/office/drawing/2014/main" id="{F24C7407-D714-4886-9581-E68FC50F47C5}"/>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132388" y="1809750"/>
            <a:ext cx="3810000" cy="3981450"/>
          </a:xfrm>
        </p:spPr>
      </p:pic>
    </p:spTree>
    <p:extLst>
      <p:ext uri="{BB962C8B-B14F-4D97-AF65-F5344CB8AC3E}">
        <p14:creationId xmlns:p14="http://schemas.microsoft.com/office/powerpoint/2010/main" val="1458005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F4A0987-2328-4C48-AEED-E94C19CE1786}"/>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kern="1200" dirty="0">
                <a:effectLst>
                  <a:outerShdw blurRad="38100" dist="38100" dir="2700000" algn="tl">
                    <a:srgbClr val="000000">
                      <a:alpha val="43137"/>
                    </a:srgbClr>
                  </a:outerShdw>
                </a:effectLst>
              </a:rPr>
              <a:t>2 PETER 2 OUTLINE</a:t>
            </a:r>
          </a:p>
        </p:txBody>
      </p:sp>
      <p:sp>
        <p:nvSpPr>
          <p:cNvPr id="49155" name="Rectangle 3">
            <a:extLst>
              <a:ext uri="{FF2B5EF4-FFF2-40B4-BE49-F238E27FC236}">
                <a16:creationId xmlns:a16="http://schemas.microsoft.com/office/drawing/2014/main" id="{21191C93-25BF-4B86-83AE-5719A3EC1CD8}"/>
              </a:ext>
            </a:extLst>
          </p:cNvPr>
          <p:cNvSpPr>
            <a:spLocks noGrp="1" noChangeArrowheads="1"/>
          </p:cNvSpPr>
          <p:nvPr>
            <p:ph type="body" idx="4294967295"/>
          </p:nvPr>
        </p:nvSpPr>
        <p:spPr>
          <a:xfrm>
            <a:off x="1995488" y="1371600"/>
            <a:ext cx="5153025" cy="5257800"/>
          </a:xfrm>
        </p:spPr>
        <p:txBody>
          <a:bodyPr/>
          <a:lstStyle/>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Predicted arrival (2:1a)</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Devices (2:1b-3)</a:t>
            </a:r>
          </a:p>
          <a:p>
            <a:pPr marL="461963" indent="-461963" eaLnBrk="1" hangingPunct="1">
              <a:spcBef>
                <a:spcPts val="0"/>
              </a:spcBef>
              <a:spcAft>
                <a:spcPts val="30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Doom (2:4-9)</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Depravity (2:10-16)</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Emptiness (2:17-19)</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Regression (2:20-22)</a:t>
            </a:r>
          </a:p>
        </p:txBody>
      </p:sp>
    </p:spTree>
    <p:extLst>
      <p:ext uri="{BB962C8B-B14F-4D97-AF65-F5344CB8AC3E}">
        <p14:creationId xmlns:p14="http://schemas.microsoft.com/office/powerpoint/2010/main" val="1185105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8A39758-2930-4519-8466-53999180BA5C}"/>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DOOM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V.4-9</a:t>
            </a:r>
          </a:p>
        </p:txBody>
      </p:sp>
      <p:sp>
        <p:nvSpPr>
          <p:cNvPr id="2053" name="Rectangle 5">
            <a:extLst>
              <a:ext uri="{FF2B5EF4-FFF2-40B4-BE49-F238E27FC236}">
                <a16:creationId xmlns:a16="http://schemas.microsoft.com/office/drawing/2014/main" id="{7D63C0C4-BF61-4BE6-A011-90A5C95D38DA}"/>
              </a:ext>
            </a:extLst>
          </p:cNvPr>
          <p:cNvSpPr>
            <a:spLocks noGrp="1" noChangeArrowheads="1"/>
          </p:cNvSpPr>
          <p:nvPr>
            <p:ph type="body" sz="half" idx="4294967295"/>
          </p:nvPr>
        </p:nvSpPr>
        <p:spPr>
          <a:xfrm>
            <a:off x="476250" y="1600200"/>
            <a:ext cx="8191500" cy="3698875"/>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Judgment of God – </a:t>
            </a:r>
            <a:r>
              <a:rPr lang="en-US" altLang="en-US" b="1" u="sng" dirty="0">
                <a:solidFill>
                  <a:srgbClr val="FFFFCC"/>
                </a:solidFill>
                <a:effectLst/>
              </a:rPr>
              <a:t>3 Historical Examples </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Fallen angels</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Flood</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Sodom &amp; Gomorrah</a:t>
            </a:r>
          </a:p>
        </p:txBody>
      </p:sp>
      <p:pic>
        <p:nvPicPr>
          <p:cNvPr id="72708" name="Picture 1">
            <a:extLst>
              <a:ext uri="{FF2B5EF4-FFF2-40B4-BE49-F238E27FC236}">
                <a16:creationId xmlns:a16="http://schemas.microsoft.com/office/drawing/2014/main" id="{481FCD66-0449-42EA-871A-88DBD3AE4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590800"/>
            <a:ext cx="29813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8A39758-2930-4519-8466-53999180BA5C}"/>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DOOM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V.4-9</a:t>
            </a:r>
          </a:p>
        </p:txBody>
      </p:sp>
      <p:sp>
        <p:nvSpPr>
          <p:cNvPr id="2053" name="Rectangle 5">
            <a:extLst>
              <a:ext uri="{FF2B5EF4-FFF2-40B4-BE49-F238E27FC236}">
                <a16:creationId xmlns:a16="http://schemas.microsoft.com/office/drawing/2014/main" id="{7D63C0C4-BF61-4BE6-A011-90A5C95D38DA}"/>
              </a:ext>
            </a:extLst>
          </p:cNvPr>
          <p:cNvSpPr>
            <a:spLocks noGrp="1" noChangeArrowheads="1"/>
          </p:cNvSpPr>
          <p:nvPr>
            <p:ph type="body" sz="half" idx="4294967295"/>
          </p:nvPr>
        </p:nvSpPr>
        <p:spPr>
          <a:xfrm>
            <a:off x="476250" y="1600200"/>
            <a:ext cx="8191500" cy="3698875"/>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Judgment of God – </a:t>
            </a:r>
            <a:r>
              <a:rPr lang="en-US" altLang="en-US" b="1" u="sng" dirty="0">
                <a:solidFill>
                  <a:srgbClr val="FFFFCC"/>
                </a:solidFill>
                <a:effectLst/>
              </a:rPr>
              <a:t>3 Historical Examples </a:t>
            </a:r>
          </a:p>
          <a:p>
            <a:pPr marL="914400" lvl="1" indent="-457200">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Fallen angels</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Flood</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Sodom &amp; Gomorrah</a:t>
            </a:r>
          </a:p>
        </p:txBody>
      </p:sp>
      <p:pic>
        <p:nvPicPr>
          <p:cNvPr id="72708" name="Picture 1">
            <a:extLst>
              <a:ext uri="{FF2B5EF4-FFF2-40B4-BE49-F238E27FC236}">
                <a16:creationId xmlns:a16="http://schemas.microsoft.com/office/drawing/2014/main" id="{481FCD66-0449-42EA-871A-88DBD3AE4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590800"/>
            <a:ext cx="29813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507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2 Peter 2:4-5</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4 </a:t>
            </a:r>
            <a:r>
              <a:rPr lang="en-US" sz="3600" dirty="0">
                <a:effectLst>
                  <a:outerShdw blurRad="38100" dist="38100" dir="2700000" algn="tl">
                    <a:srgbClr val="000000">
                      <a:alpha val="43137"/>
                    </a:srgbClr>
                  </a:outerShdw>
                </a:effectLst>
              </a:rPr>
              <a:t>For if God did not spare angels when they sinned, but cast them into hell and committed them to pits of darkness, reserved for judgment; </a:t>
            </a:r>
            <a:r>
              <a:rPr lang="en-US" sz="3600" baseline="30000" dirty="0">
                <a:effectLst>
                  <a:outerShdw blurRad="38100" dist="38100" dir="2700000" algn="tl">
                    <a:srgbClr val="000000">
                      <a:alpha val="43137"/>
                    </a:srgbClr>
                  </a:outerShdw>
                </a:effectLst>
              </a:rPr>
              <a:t>5 </a:t>
            </a:r>
            <a:r>
              <a:rPr lang="en-US" sz="3600" dirty="0">
                <a:effectLst>
                  <a:outerShdw blurRad="38100" dist="38100" dir="2700000" algn="tl">
                    <a:srgbClr val="000000">
                      <a:alpha val="43137"/>
                    </a:srgbClr>
                  </a:outerShdw>
                </a:effectLst>
              </a:rPr>
              <a:t>and did not spare the ancient world, but preserved Noah, a preacher of righteousness, with seven others, when He brought a flood upon the world of the ungodly.”</a:t>
            </a:r>
          </a:p>
        </p:txBody>
      </p:sp>
    </p:spTree>
    <p:extLst>
      <p:ext uri="{BB962C8B-B14F-4D97-AF65-F5344CB8AC3E}">
        <p14:creationId xmlns:p14="http://schemas.microsoft.com/office/powerpoint/2010/main" val="216668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6:1-4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n-US" sz="2750" dirty="0">
                <a:effectLst>
                  <a:outerShdw blurRad="38100" dist="38100" dir="2700000" algn="tl">
                    <a:srgbClr val="000000">
                      <a:alpha val="43137"/>
                    </a:srgbClr>
                  </a:outerShdw>
                </a:effectLst>
              </a:rPr>
              <a:t>Now it came about, when men began to multiply on the face of the land, and daughters were born to them</a:t>
            </a:r>
            <a:r>
              <a:rPr lang="en-US" sz="2750" dirty="0">
                <a:effectLst/>
              </a:rPr>
              <a:t>, </a:t>
            </a:r>
            <a:r>
              <a:rPr lang="en-US" sz="2750" baseline="30000" dirty="0">
                <a:effectLst/>
              </a:rPr>
              <a:t>2 </a:t>
            </a:r>
            <a:r>
              <a:rPr lang="en-US" sz="2750" dirty="0">
                <a:effectLst>
                  <a:outerShdw blurRad="38100" dist="38100" dir="2700000" algn="tl">
                    <a:srgbClr val="000000">
                      <a:alpha val="43137"/>
                    </a:srgbClr>
                  </a:outerShdw>
                </a:effectLst>
              </a:rPr>
              <a:t>that the </a:t>
            </a:r>
            <a:r>
              <a:rPr lang="en-US" sz="2750" b="1" u="sng" dirty="0">
                <a:solidFill>
                  <a:srgbClr val="FFFFCC"/>
                </a:solidFill>
                <a:effectLst>
                  <a:outerShdw blurRad="38100" dist="38100" dir="2700000" algn="tl">
                    <a:srgbClr val="000000">
                      <a:alpha val="43137"/>
                    </a:srgbClr>
                  </a:outerShdw>
                </a:effectLst>
              </a:rPr>
              <a:t>sons of God</a:t>
            </a:r>
            <a:r>
              <a:rPr lang="en-US" sz="2750" dirty="0">
                <a:effectLst>
                  <a:outerShdw blurRad="38100" dist="38100" dir="2700000" algn="tl">
                    <a:srgbClr val="000000">
                      <a:alpha val="43137"/>
                    </a:srgbClr>
                  </a:outerShdw>
                </a:effectLst>
              </a:rPr>
              <a:t> saw that the daughters of men were beautiful; and they took wives for themselves, whomever they chose. </a:t>
            </a:r>
            <a:r>
              <a:rPr lang="en-US" sz="2750" baseline="30000" dirty="0">
                <a:effectLst/>
              </a:rPr>
              <a:t>3</a:t>
            </a:r>
            <a:r>
              <a:rPr lang="en-US" sz="2750" dirty="0">
                <a:effectLst>
                  <a:outerShdw blurRad="38100" dist="38100" dir="2700000" algn="tl">
                    <a:srgbClr val="000000">
                      <a:alpha val="43137"/>
                    </a:srgbClr>
                  </a:outerShdw>
                </a:effectLst>
              </a:rPr>
              <a:t> Then the Lord said, ‘My Spirit shall not strive with man forever, because he also is flesh; nevertheless his days shall be one hundred and twenty years.’ </a:t>
            </a:r>
            <a:r>
              <a:rPr lang="en-US" sz="2750" baseline="30000" dirty="0">
                <a:effectLst/>
              </a:rPr>
              <a:t>4</a:t>
            </a:r>
            <a:r>
              <a:rPr lang="en-US" sz="2750" dirty="0">
                <a:effectLst>
                  <a:outerShdw blurRad="38100" dist="38100" dir="2700000" algn="tl">
                    <a:srgbClr val="000000">
                      <a:alpha val="43137"/>
                    </a:srgbClr>
                  </a:outerShdw>
                </a:effectLst>
              </a:rPr>
              <a:t> The </a:t>
            </a:r>
            <a:r>
              <a:rPr lang="en-US" sz="2750" b="1" u="sng" dirty="0">
                <a:solidFill>
                  <a:srgbClr val="FFFFCC"/>
                </a:solidFill>
                <a:effectLst>
                  <a:outerShdw blurRad="38100" dist="38100" dir="2700000" algn="tl">
                    <a:srgbClr val="000000">
                      <a:alpha val="43137"/>
                    </a:srgbClr>
                  </a:outerShdw>
                </a:effectLst>
              </a:rPr>
              <a:t>Nephilim</a:t>
            </a:r>
            <a:r>
              <a:rPr lang="en-US" sz="2750" dirty="0">
                <a:effectLst>
                  <a:outerShdw blurRad="38100" dist="38100" dir="2700000" algn="tl">
                    <a:srgbClr val="000000">
                      <a:alpha val="43137"/>
                    </a:srgbClr>
                  </a:outerShdw>
                </a:effectLst>
              </a:rPr>
              <a:t> were on the earth in those days, and also afterward, when the </a:t>
            </a:r>
            <a:r>
              <a:rPr lang="en-US" sz="2750" b="1" u="sng" dirty="0">
                <a:solidFill>
                  <a:srgbClr val="FFFFCC"/>
                </a:solidFill>
                <a:effectLst>
                  <a:outerShdw blurRad="38100" dist="38100" dir="2700000" algn="tl">
                    <a:srgbClr val="000000">
                      <a:alpha val="43137"/>
                    </a:srgbClr>
                  </a:outerShdw>
                </a:effectLst>
              </a:rPr>
              <a:t>sons of God </a:t>
            </a:r>
            <a:r>
              <a:rPr lang="en-US" sz="2750" dirty="0">
                <a:effectLst>
                  <a:outerShdw blurRad="38100" dist="38100" dir="2700000" algn="tl">
                    <a:srgbClr val="000000">
                      <a:alpha val="43137"/>
                    </a:srgbClr>
                  </a:outerShdw>
                </a:effectLst>
              </a:rPr>
              <a:t>came in to the daughters of men, and they bore children to them. Those were the mighty men who were of old, men of renown</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716119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53192C-824F-4A0D-969C-65D84414328F}"/>
              </a:ext>
            </a:extLst>
          </p:cNvPr>
          <p:cNvPicPr>
            <a:picLocks noChangeAspect="1"/>
          </p:cNvPicPr>
          <p:nvPr/>
        </p:nvPicPr>
        <p:blipFill>
          <a:blip r:embed="rId2"/>
          <a:stretch>
            <a:fillRect/>
          </a:stretch>
        </p:blipFill>
        <p:spPr>
          <a:xfrm>
            <a:off x="152017" y="130778"/>
            <a:ext cx="8839966" cy="6596444"/>
          </a:xfrm>
          <a:prstGeom prst="rect">
            <a:avLst/>
          </a:prstGeom>
        </p:spPr>
      </p:pic>
    </p:spTree>
    <p:extLst>
      <p:ext uri="{BB962C8B-B14F-4D97-AF65-F5344CB8AC3E}">
        <p14:creationId xmlns:p14="http://schemas.microsoft.com/office/powerpoint/2010/main" val="13117119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22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1 Peter 3:19-20</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19 </a:t>
            </a:r>
            <a:r>
              <a:rPr lang="en-US" sz="3600" dirty="0">
                <a:effectLst>
                  <a:outerShdw blurRad="38100" dist="38100" dir="2700000" algn="tl">
                    <a:srgbClr val="000000">
                      <a:alpha val="43137"/>
                    </a:srgbClr>
                  </a:outerShdw>
                </a:effectLst>
              </a:rPr>
              <a:t>in which also He went and made proclamation</a:t>
            </a:r>
            <a:r>
              <a:rPr lang="en-US" sz="3600"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the spirits </a:t>
            </a:r>
            <a:r>
              <a:rPr lang="en-US" sz="3600" i="1" dirty="0">
                <a:effectLst>
                  <a:outerShdw blurRad="38100" dist="38100" dir="2700000" algn="tl">
                    <a:srgbClr val="000000">
                      <a:alpha val="43137"/>
                    </a:srgbClr>
                  </a:outerShdw>
                </a:effectLst>
              </a:rPr>
              <a:t>now</a:t>
            </a:r>
            <a:r>
              <a:rPr lang="en-US" sz="3600" dirty="0">
                <a:effectLst>
                  <a:outerShdw blurRad="38100" dist="38100" dir="2700000" algn="tl">
                    <a:srgbClr val="000000">
                      <a:alpha val="43137"/>
                    </a:srgbClr>
                  </a:outerShdw>
                </a:effectLst>
              </a:rPr>
              <a:t> in prison, </a:t>
            </a:r>
            <a:r>
              <a:rPr lang="en-US" sz="3600" baseline="30000" dirty="0">
                <a:effectLst>
                  <a:outerShdw blurRad="38100" dist="38100" dir="2700000" algn="tl">
                    <a:srgbClr val="000000">
                      <a:alpha val="43137"/>
                    </a:srgbClr>
                  </a:outerShdw>
                </a:effectLst>
              </a:rPr>
              <a:t>20 </a:t>
            </a:r>
            <a:r>
              <a:rPr lang="en-US" sz="3600" dirty="0">
                <a:effectLst>
                  <a:outerShdw blurRad="38100" dist="38100" dir="2700000" algn="tl">
                    <a:srgbClr val="000000">
                      <a:alpha val="43137"/>
                    </a:srgbClr>
                  </a:outerShdw>
                </a:effectLst>
              </a:rPr>
              <a:t>who once were disobedient, when the patience of God kept waiting in the days of Noah, during the construction of the ark, in which a few, that is, eight persons, were brought safely through </a:t>
            </a:r>
            <a:r>
              <a:rPr lang="en-US" sz="3600" i="1" dirty="0">
                <a:effectLst>
                  <a:outerShdw blurRad="38100" dist="38100" dir="2700000" algn="tl">
                    <a:srgbClr val="000000">
                      <a:alpha val="43137"/>
                    </a:srgbClr>
                  </a:outerShdw>
                </a:effectLst>
              </a:rPr>
              <a:t>the</a:t>
            </a:r>
            <a:r>
              <a:rPr lang="en-US" sz="3600" dirty="0">
                <a:effectLst>
                  <a:outerShdw blurRad="38100" dist="38100" dir="2700000" algn="tl">
                    <a:srgbClr val="000000">
                      <a:alpha val="43137"/>
                    </a:srgbClr>
                  </a:outerShdw>
                </a:effectLst>
              </a:rPr>
              <a:t> water.”</a:t>
            </a:r>
          </a:p>
        </p:txBody>
      </p:sp>
    </p:spTree>
    <p:extLst>
      <p:ext uri="{BB962C8B-B14F-4D97-AF65-F5344CB8AC3E}">
        <p14:creationId xmlns:p14="http://schemas.microsoft.com/office/powerpoint/2010/main" val="2975143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rPr>
              <a:t>Jude 6-7</a:t>
            </a:r>
          </a:p>
          <a:p>
            <a:pPr marL="0" lvl="0" indent="0" algn="just">
              <a:spcBef>
                <a:spcPts val="0"/>
              </a:spcBef>
              <a:buClr>
                <a:srgbClr val="00FFFF"/>
              </a:buClr>
              <a:buNone/>
            </a:pPr>
            <a:r>
              <a:rPr lang="en-US" sz="3400" dirty="0">
                <a:solidFill>
                  <a:srgbClr val="FFFFFF"/>
                </a:solidFill>
                <a:effectLst>
                  <a:outerShdw blurRad="38100" dist="38100" dir="2700000" algn="tl">
                    <a:srgbClr val="000000">
                      <a:alpha val="43137"/>
                    </a:srgbClr>
                  </a:outerShdw>
                </a:effectLst>
              </a:rPr>
              <a:t>“</a:t>
            </a:r>
            <a:r>
              <a:rPr lang="en-US" sz="3400" baseline="30000" dirty="0">
                <a:solidFill>
                  <a:srgbClr val="FFFFFF"/>
                </a:solidFill>
                <a:effectLst>
                  <a:outerShdw blurRad="38100" dist="38100" dir="2700000" algn="tl">
                    <a:srgbClr val="000000">
                      <a:alpha val="43137"/>
                    </a:srgbClr>
                  </a:outerShdw>
                </a:effectLst>
              </a:rPr>
              <a:t>6 </a:t>
            </a:r>
            <a:r>
              <a:rPr lang="en-US" sz="3400" dirty="0">
                <a:solidFill>
                  <a:srgbClr val="FFFFFF"/>
                </a:solidFill>
                <a:effectLst>
                  <a:outerShdw blurRad="38100" dist="38100" dir="2700000" algn="tl">
                    <a:srgbClr val="000000">
                      <a:alpha val="43137"/>
                    </a:srgbClr>
                  </a:outerShdw>
                </a:effectLst>
              </a:rPr>
              <a:t>And angels who did not keep their own domain, but abandoned their proper abode, He has kept in eternal bonds under darkness for the judgment of the great day, </a:t>
            </a:r>
            <a:r>
              <a:rPr lang="en-US" sz="3400" baseline="30000" dirty="0">
                <a:solidFill>
                  <a:srgbClr val="FFFFFF"/>
                </a:solidFill>
                <a:effectLst>
                  <a:outerShdw blurRad="38100" dist="38100" dir="2700000" algn="tl">
                    <a:srgbClr val="000000">
                      <a:alpha val="43137"/>
                    </a:srgbClr>
                  </a:outerShdw>
                </a:effectLst>
              </a:rPr>
              <a:t>7 </a:t>
            </a:r>
            <a:r>
              <a:rPr lang="en-US" sz="3400" dirty="0">
                <a:solidFill>
                  <a:srgbClr val="FFFFFF"/>
                </a:solidFill>
                <a:effectLst>
                  <a:outerShdw blurRad="38100" dist="38100" dir="2700000" algn="tl">
                    <a:srgbClr val="000000">
                      <a:alpha val="43137"/>
                    </a:srgbClr>
                  </a:outerShdw>
                </a:effectLst>
              </a:rPr>
              <a:t>just as Sodom and Gomorrah and the cities around them, since they in the same way as these indulged in gross immorality and went after strange flesh, are exhibited as an example in undergoing the punishment of eternal fire.”</a:t>
            </a:r>
          </a:p>
        </p:txBody>
      </p:sp>
    </p:spTree>
    <p:extLst>
      <p:ext uri="{BB962C8B-B14F-4D97-AF65-F5344CB8AC3E}">
        <p14:creationId xmlns:p14="http://schemas.microsoft.com/office/powerpoint/2010/main" val="3764615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8A39758-2930-4519-8466-53999180BA5C}"/>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DOOM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V.4-9</a:t>
            </a:r>
          </a:p>
        </p:txBody>
      </p:sp>
      <p:sp>
        <p:nvSpPr>
          <p:cNvPr id="2053" name="Rectangle 5">
            <a:extLst>
              <a:ext uri="{FF2B5EF4-FFF2-40B4-BE49-F238E27FC236}">
                <a16:creationId xmlns:a16="http://schemas.microsoft.com/office/drawing/2014/main" id="{7D63C0C4-BF61-4BE6-A011-90A5C95D38DA}"/>
              </a:ext>
            </a:extLst>
          </p:cNvPr>
          <p:cNvSpPr>
            <a:spLocks noGrp="1" noChangeArrowheads="1"/>
          </p:cNvSpPr>
          <p:nvPr>
            <p:ph type="body" sz="half" idx="4294967295"/>
          </p:nvPr>
        </p:nvSpPr>
        <p:spPr>
          <a:xfrm>
            <a:off x="476250" y="1600200"/>
            <a:ext cx="8191500" cy="3698875"/>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Judgment of God – </a:t>
            </a:r>
            <a:r>
              <a:rPr lang="en-US" altLang="en-US" b="1" u="sng" dirty="0">
                <a:solidFill>
                  <a:srgbClr val="FFFFCC"/>
                </a:solidFill>
                <a:effectLst/>
              </a:rPr>
              <a:t>3 Historical Examples </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Fallen angels</a:t>
            </a:r>
          </a:p>
          <a:p>
            <a:pPr marL="914400" lvl="1" indent="-457200">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Flood</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Sodom &amp; Gomorrah</a:t>
            </a:r>
          </a:p>
        </p:txBody>
      </p:sp>
      <p:pic>
        <p:nvPicPr>
          <p:cNvPr id="72708" name="Picture 1">
            <a:extLst>
              <a:ext uri="{FF2B5EF4-FFF2-40B4-BE49-F238E27FC236}">
                <a16:creationId xmlns:a16="http://schemas.microsoft.com/office/drawing/2014/main" id="{481FCD66-0449-42EA-871A-88DBD3AE4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590800"/>
            <a:ext cx="29813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257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rPr>
              <a:t>2 Peter 2:4-5</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4 </a:t>
            </a:r>
            <a:r>
              <a:rPr lang="en-US" sz="3600" dirty="0">
                <a:effectLst>
                  <a:outerShdw blurRad="38100" dist="38100" dir="2700000" algn="tl">
                    <a:srgbClr val="000000">
                      <a:alpha val="43137"/>
                    </a:srgbClr>
                  </a:outerShdw>
                </a:effectLst>
              </a:rPr>
              <a:t>For if God did not spare angels when they sinned, but cast them into hell and committed them to pits of darkness, reserved for judgment; </a:t>
            </a:r>
            <a:r>
              <a:rPr lang="en-US" sz="3600" baseline="30000" dirty="0">
                <a:effectLst>
                  <a:outerShdw blurRad="38100" dist="38100" dir="2700000" algn="tl">
                    <a:srgbClr val="000000">
                      <a:alpha val="43137"/>
                    </a:srgbClr>
                  </a:outerShdw>
                </a:effectLst>
              </a:rPr>
              <a:t>5 </a:t>
            </a:r>
            <a:r>
              <a:rPr lang="en-US" sz="3600" dirty="0">
                <a:effectLst>
                  <a:outerShdw blurRad="38100" dist="38100" dir="2700000" algn="tl">
                    <a:srgbClr val="000000">
                      <a:alpha val="43137"/>
                    </a:srgbClr>
                  </a:outerShdw>
                </a:effectLst>
              </a:rPr>
              <a:t>and did not spare the ancient world, but preserved Noah, a preacher of righteousness, with seven others, when He brought a flood upon the world of the ungodly.”</a:t>
            </a:r>
          </a:p>
        </p:txBody>
      </p:sp>
    </p:spTree>
    <p:extLst>
      <p:ext uri="{BB962C8B-B14F-4D97-AF65-F5344CB8AC3E}">
        <p14:creationId xmlns:p14="http://schemas.microsoft.com/office/powerpoint/2010/main" val="4212950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1 Peter 3:19-20</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19 </a:t>
            </a:r>
            <a:r>
              <a:rPr lang="en-US" sz="3600" dirty="0">
                <a:effectLst>
                  <a:outerShdw blurRad="38100" dist="38100" dir="2700000" algn="tl">
                    <a:srgbClr val="000000">
                      <a:alpha val="43137"/>
                    </a:srgbClr>
                  </a:outerShdw>
                </a:effectLst>
              </a:rPr>
              <a:t>in which also He went and made proclamation</a:t>
            </a:r>
            <a:r>
              <a:rPr lang="en-US" sz="3600"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the spirits </a:t>
            </a:r>
            <a:r>
              <a:rPr lang="en-US" sz="3600" i="1" dirty="0">
                <a:effectLst>
                  <a:outerShdw blurRad="38100" dist="38100" dir="2700000" algn="tl">
                    <a:srgbClr val="000000">
                      <a:alpha val="43137"/>
                    </a:srgbClr>
                  </a:outerShdw>
                </a:effectLst>
              </a:rPr>
              <a:t>now</a:t>
            </a:r>
            <a:r>
              <a:rPr lang="en-US" sz="3600" dirty="0">
                <a:effectLst>
                  <a:outerShdw blurRad="38100" dist="38100" dir="2700000" algn="tl">
                    <a:srgbClr val="000000">
                      <a:alpha val="43137"/>
                    </a:srgbClr>
                  </a:outerShdw>
                </a:effectLst>
              </a:rPr>
              <a:t> in prison, </a:t>
            </a:r>
            <a:r>
              <a:rPr lang="en-US" sz="3600" baseline="30000" dirty="0">
                <a:effectLst>
                  <a:outerShdw blurRad="38100" dist="38100" dir="2700000" algn="tl">
                    <a:srgbClr val="000000">
                      <a:alpha val="43137"/>
                    </a:srgbClr>
                  </a:outerShdw>
                </a:effectLst>
              </a:rPr>
              <a:t>20 </a:t>
            </a:r>
            <a:r>
              <a:rPr lang="en-US" sz="3600" dirty="0">
                <a:effectLst>
                  <a:outerShdw blurRad="38100" dist="38100" dir="2700000" algn="tl">
                    <a:srgbClr val="000000">
                      <a:alpha val="43137"/>
                    </a:srgbClr>
                  </a:outerShdw>
                </a:effectLst>
              </a:rPr>
              <a:t>who once were disobedient, when the patience of God kept waiting in the days of Noah, during the construction of the ark, in which a few, that is, eight persons, were brought safely through </a:t>
            </a:r>
            <a:r>
              <a:rPr lang="en-US" sz="3600" i="1" dirty="0">
                <a:effectLst>
                  <a:outerShdw blurRad="38100" dist="38100" dir="2700000" algn="tl">
                    <a:srgbClr val="000000">
                      <a:alpha val="43137"/>
                    </a:srgbClr>
                  </a:outerShdw>
                </a:effectLst>
              </a:rPr>
              <a:t>the</a:t>
            </a:r>
            <a:r>
              <a:rPr lang="en-US" sz="3600" dirty="0">
                <a:effectLst>
                  <a:outerShdw blurRad="38100" dist="38100" dir="2700000" algn="tl">
                    <a:srgbClr val="000000">
                      <a:alpha val="43137"/>
                    </a:srgbClr>
                  </a:outerShdw>
                </a:effectLst>
              </a:rPr>
              <a:t> water.”</a:t>
            </a:r>
          </a:p>
        </p:txBody>
      </p:sp>
    </p:spTree>
    <p:extLst>
      <p:ext uri="{BB962C8B-B14F-4D97-AF65-F5344CB8AC3E}">
        <p14:creationId xmlns:p14="http://schemas.microsoft.com/office/powerpoint/2010/main" val="2683319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8A39758-2930-4519-8466-53999180BA5C}"/>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DOOM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V.4-9</a:t>
            </a:r>
          </a:p>
        </p:txBody>
      </p:sp>
      <p:sp>
        <p:nvSpPr>
          <p:cNvPr id="2053" name="Rectangle 5">
            <a:extLst>
              <a:ext uri="{FF2B5EF4-FFF2-40B4-BE49-F238E27FC236}">
                <a16:creationId xmlns:a16="http://schemas.microsoft.com/office/drawing/2014/main" id="{7D63C0C4-BF61-4BE6-A011-90A5C95D38DA}"/>
              </a:ext>
            </a:extLst>
          </p:cNvPr>
          <p:cNvSpPr>
            <a:spLocks noGrp="1" noChangeArrowheads="1"/>
          </p:cNvSpPr>
          <p:nvPr>
            <p:ph type="body" sz="half" idx="4294967295"/>
          </p:nvPr>
        </p:nvSpPr>
        <p:spPr>
          <a:xfrm>
            <a:off x="476250" y="1600200"/>
            <a:ext cx="8191500" cy="3698875"/>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Judgment of God – </a:t>
            </a:r>
            <a:r>
              <a:rPr lang="en-US" altLang="en-US" b="1" u="sng" dirty="0">
                <a:solidFill>
                  <a:srgbClr val="FFFFCC"/>
                </a:solidFill>
                <a:effectLst/>
              </a:rPr>
              <a:t>3 Historical Examples </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Fallen angels</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Flood</a:t>
            </a:r>
          </a:p>
          <a:p>
            <a:pPr marL="914400" lvl="1" indent="-457200">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Sodom &amp; Gomorrah</a:t>
            </a:r>
          </a:p>
        </p:txBody>
      </p:sp>
      <p:pic>
        <p:nvPicPr>
          <p:cNvPr id="72708" name="Picture 1">
            <a:extLst>
              <a:ext uri="{FF2B5EF4-FFF2-40B4-BE49-F238E27FC236}">
                <a16:creationId xmlns:a16="http://schemas.microsoft.com/office/drawing/2014/main" id="{481FCD66-0449-42EA-871A-88DBD3AE4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590800"/>
            <a:ext cx="29813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521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258102-820B-4AE0-B6C6-3B0531C864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39157"/>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3:15</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If any man’s work is burned up, he will suffer loss; but he himself will be saved, yet so as through fire.”</a:t>
            </a:r>
          </a:p>
        </p:txBody>
      </p:sp>
      <p:pic>
        <p:nvPicPr>
          <p:cNvPr id="4" name="Picture 3">
            <a:extLst>
              <a:ext uri="{FF2B5EF4-FFF2-40B4-BE49-F238E27FC236}">
                <a16:creationId xmlns:a16="http://schemas.microsoft.com/office/drawing/2014/main" id="{4AD8C88E-3F45-4661-815D-165E3C29CE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95600" y="2865120"/>
            <a:ext cx="3352800" cy="2011680"/>
          </a:xfrm>
          <a:prstGeom prst="rect">
            <a:avLst/>
          </a:prstGeom>
        </p:spPr>
      </p:pic>
    </p:spTree>
    <p:extLst>
      <p:ext uri="{BB962C8B-B14F-4D97-AF65-F5344CB8AC3E}">
        <p14:creationId xmlns:p14="http://schemas.microsoft.com/office/powerpoint/2010/main" val="339065612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Corinthians 3:1-3 (NKJV)</a:t>
            </a:r>
          </a:p>
          <a:p>
            <a:pPr marL="0" indent="0" algn="just">
              <a:spcBef>
                <a:spcPts val="0"/>
              </a:spcBef>
              <a:buNone/>
            </a:pPr>
            <a:r>
              <a:rPr lang="en-US" sz="3400" baseline="30000" dirty="0">
                <a:latin typeface="Calibri" panose="020F0502020204030204" pitchFamily="34" charset="0"/>
                <a:cs typeface="Calibri" panose="020F0502020204030204" pitchFamily="34" charset="0"/>
              </a:rPr>
              <a:t>1</a:t>
            </a:r>
            <a:r>
              <a:rPr lang="en-US" sz="3400" dirty="0">
                <a:latin typeface="Calibri" panose="020F0502020204030204" pitchFamily="34" charset="0"/>
                <a:cs typeface="Calibri" panose="020F0502020204030204" pitchFamily="34" charset="0"/>
              </a:rPr>
              <a:t> And I, brethren, could not speak to you as to </a:t>
            </a:r>
            <a:r>
              <a:rPr lang="en-US" sz="3400" b="1" dirty="0">
                <a:solidFill>
                  <a:srgbClr val="FFFFCC"/>
                </a:solidFill>
                <a:latin typeface="Calibri" panose="020F0502020204030204" pitchFamily="34" charset="0"/>
                <a:cs typeface="Calibri" panose="020F0502020204030204" pitchFamily="34" charset="0"/>
              </a:rPr>
              <a:t>spiritual</a:t>
            </a:r>
            <a:r>
              <a:rPr lang="en-US" sz="3400" dirty="0">
                <a:latin typeface="Calibri" panose="020F0502020204030204" pitchFamily="34" charset="0"/>
                <a:cs typeface="Calibri" panose="020F0502020204030204" pitchFamily="34" charset="0"/>
              </a:rPr>
              <a:t> </a:t>
            </a:r>
            <a:r>
              <a:rPr lang="en-US" sz="3400" i="1" dirty="0">
                <a:latin typeface="Calibri" panose="020F0502020204030204" pitchFamily="34" charset="0"/>
                <a:cs typeface="Calibri" panose="020F0502020204030204" pitchFamily="34" charset="0"/>
              </a:rPr>
              <a:t>people</a:t>
            </a:r>
            <a:r>
              <a:rPr lang="en-US" sz="3400" dirty="0">
                <a:latin typeface="Calibri" panose="020F0502020204030204" pitchFamily="34" charset="0"/>
                <a:cs typeface="Calibri" panose="020F0502020204030204" pitchFamily="34" charset="0"/>
              </a:rPr>
              <a:t> but as to </a:t>
            </a:r>
            <a:r>
              <a:rPr lang="en-US" sz="3400" b="1" dirty="0">
                <a:solidFill>
                  <a:srgbClr val="FFFFCC"/>
                </a:solidFill>
                <a:latin typeface="Calibri" panose="020F0502020204030204" pitchFamily="34" charset="0"/>
                <a:cs typeface="Calibri" panose="020F0502020204030204" pitchFamily="34" charset="0"/>
              </a:rPr>
              <a:t>carnal</a:t>
            </a:r>
            <a:r>
              <a:rPr lang="en-US" sz="3400" dirty="0">
                <a:latin typeface="Calibri" panose="020F0502020204030204" pitchFamily="34" charset="0"/>
                <a:cs typeface="Calibri" panose="020F0502020204030204" pitchFamily="34" charset="0"/>
              </a:rPr>
              <a:t>, as to </a:t>
            </a:r>
            <a:r>
              <a:rPr lang="en-US" sz="3400" b="1" dirty="0">
                <a:solidFill>
                  <a:srgbClr val="FFFFCC"/>
                </a:solidFill>
                <a:latin typeface="Calibri" panose="020F0502020204030204" pitchFamily="34" charset="0"/>
                <a:cs typeface="Calibri" panose="020F0502020204030204" pitchFamily="34" charset="0"/>
              </a:rPr>
              <a:t>babes</a:t>
            </a:r>
            <a:r>
              <a:rPr lang="en-US" sz="3400" dirty="0">
                <a:latin typeface="Calibri" panose="020F0502020204030204" pitchFamily="34" charset="0"/>
                <a:cs typeface="Calibri" panose="020F0502020204030204" pitchFamily="34" charset="0"/>
              </a:rPr>
              <a:t> in Christ. </a:t>
            </a:r>
            <a:r>
              <a:rPr lang="en-US" sz="3400" baseline="30000" dirty="0">
                <a:latin typeface="Calibri" panose="020F0502020204030204" pitchFamily="34" charset="0"/>
                <a:cs typeface="Calibri" panose="020F0502020204030204" pitchFamily="34" charset="0"/>
              </a:rPr>
              <a:t>2</a:t>
            </a:r>
            <a:r>
              <a:rPr lang="en-US" sz="3400" dirty="0">
                <a:latin typeface="Calibri" panose="020F0502020204030204" pitchFamily="34" charset="0"/>
                <a:cs typeface="Calibri" panose="020F0502020204030204" pitchFamily="34" charset="0"/>
              </a:rPr>
              <a:t> I fed you with milk and not with solid food; for until now you were not able </a:t>
            </a:r>
            <a:r>
              <a:rPr lang="en-US" sz="3400" i="1" dirty="0">
                <a:latin typeface="Calibri" panose="020F0502020204030204" pitchFamily="34" charset="0"/>
                <a:cs typeface="Calibri" panose="020F0502020204030204" pitchFamily="34" charset="0"/>
              </a:rPr>
              <a:t>to receive it,</a:t>
            </a:r>
            <a:r>
              <a:rPr lang="en-US" sz="3400" dirty="0">
                <a:latin typeface="Calibri" panose="020F0502020204030204" pitchFamily="34" charset="0"/>
                <a:cs typeface="Calibri" panose="020F0502020204030204" pitchFamily="34" charset="0"/>
              </a:rPr>
              <a:t> and even now you are still not able; </a:t>
            </a:r>
            <a:r>
              <a:rPr lang="en-US" sz="3400" baseline="30000" dirty="0">
                <a:latin typeface="Calibri" panose="020F0502020204030204" pitchFamily="34" charset="0"/>
                <a:cs typeface="Calibri" panose="020F0502020204030204" pitchFamily="34" charset="0"/>
              </a:rPr>
              <a:t>3</a:t>
            </a:r>
            <a:r>
              <a:rPr lang="en-US" sz="3400" dirty="0">
                <a:latin typeface="Calibri" panose="020F0502020204030204" pitchFamily="34" charset="0"/>
                <a:cs typeface="Calibri" panose="020F0502020204030204" pitchFamily="34" charset="0"/>
              </a:rPr>
              <a:t> for you are still carnal. For where </a:t>
            </a:r>
            <a:r>
              <a:rPr lang="en-US" sz="3400" i="1" dirty="0">
                <a:latin typeface="Calibri" panose="020F0502020204030204" pitchFamily="34" charset="0"/>
                <a:cs typeface="Calibri" panose="020F0502020204030204" pitchFamily="34" charset="0"/>
              </a:rPr>
              <a:t>there are</a:t>
            </a:r>
            <a:r>
              <a:rPr lang="en-US" sz="3400" dirty="0">
                <a:latin typeface="Calibri" panose="020F0502020204030204" pitchFamily="34" charset="0"/>
                <a:cs typeface="Calibri" panose="020F0502020204030204" pitchFamily="34" charset="0"/>
              </a:rPr>
              <a:t> envy, strife, and divisions among you, are you not carnal and behaving like </a:t>
            </a:r>
            <a:r>
              <a:rPr lang="en-US" sz="3400" i="1" dirty="0">
                <a:latin typeface="Calibri" panose="020F0502020204030204" pitchFamily="34" charset="0"/>
                <a:cs typeface="Calibri" panose="020F0502020204030204" pitchFamily="34" charset="0"/>
              </a:rPr>
              <a:t>mere</a:t>
            </a:r>
            <a:r>
              <a:rPr lang="en-US" sz="3400" dirty="0">
                <a:latin typeface="Calibri" panose="020F0502020204030204" pitchFamily="34" charset="0"/>
                <a:cs typeface="Calibri" panose="020F0502020204030204" pitchFamily="34" charset="0"/>
              </a:rPr>
              <a:t> </a:t>
            </a:r>
            <a:r>
              <a:rPr lang="en-US" sz="3400" b="1" dirty="0">
                <a:solidFill>
                  <a:srgbClr val="FFFFCC"/>
                </a:solidFill>
                <a:latin typeface="Calibri" panose="020F0502020204030204" pitchFamily="34" charset="0"/>
                <a:cs typeface="Calibri" panose="020F0502020204030204" pitchFamily="34" charset="0"/>
              </a:rPr>
              <a:t>men</a:t>
            </a:r>
            <a:r>
              <a:rPr lang="en-US" sz="3400" dirty="0">
                <a:latin typeface="Calibri" panose="020F0502020204030204" pitchFamily="34" charset="0"/>
                <a:cs typeface="Calibri" panose="020F0502020204030204" pitchFamily="34" charset="0"/>
              </a:rPr>
              <a:t>?</a:t>
            </a: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722482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6746740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4294967295"/>
            <p:extLst>
              <p:ext uri="{D42A27DB-BD31-4B8C-83A1-F6EECF244321}">
                <p14:modId xmlns:p14="http://schemas.microsoft.com/office/powerpoint/2010/main" val="2357640775"/>
              </p:ext>
            </p:extLst>
          </p:nvPr>
        </p:nvGraphicFramePr>
        <p:xfrm>
          <a:off x="95250" y="205928"/>
          <a:ext cx="8953500" cy="6446144"/>
        </p:xfrm>
        <a:graphic>
          <a:graphicData uri="http://schemas.openxmlformats.org/drawingml/2006/table">
            <a:tbl>
              <a:tblPr firstRow="1" bandRow="1">
                <a:tableStyleId>{073A0DAA-6AF3-43AB-8588-CEC1D06C72B9}</a:tableStyleId>
              </a:tblPr>
              <a:tblGrid>
                <a:gridCol w="4019550">
                  <a:extLst>
                    <a:ext uri="{9D8B030D-6E8A-4147-A177-3AD203B41FA5}">
                      <a16:colId xmlns:a16="http://schemas.microsoft.com/office/drawing/2014/main" val="20000"/>
                    </a:ext>
                  </a:extLst>
                </a:gridCol>
                <a:gridCol w="4933950">
                  <a:extLst>
                    <a:ext uri="{9D8B030D-6E8A-4147-A177-3AD203B41FA5}">
                      <a16:colId xmlns:a16="http://schemas.microsoft.com/office/drawing/2014/main" val="20001"/>
                    </a:ext>
                  </a:extLst>
                </a:gridCol>
              </a:tblGrid>
              <a:tr h="838200">
                <a:tc gridSpan="2">
                  <a:txBody>
                    <a:bodyPr/>
                    <a:lstStyle/>
                    <a:p>
                      <a:pPr marL="0" algn="ctr" defTabSz="914400" rtl="0" eaLnBrk="1" latinLnBrk="0" hangingPunct="1"/>
                      <a:r>
                        <a:rPr lang="en-US" altLang="en-US" sz="3600" b="0" kern="120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YIELDING TO THE OLD (SIN) NATURE</a:t>
                      </a:r>
                      <a:endParaRPr lang="en-US" sz="3600" b="0" kern="120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endParaRPr>
                    </a:p>
                  </a:txBody>
                  <a:tcPr anchor="ctr"/>
                </a:tc>
                <a:tc hMerge="1">
                  <a:txBody>
                    <a:bodyPr/>
                    <a:lstStyle/>
                    <a:p>
                      <a:pPr algn="ctr"/>
                      <a:endParaRPr lang="en-US" sz="200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0000"/>
                  </a:ext>
                </a:extLst>
              </a:tr>
              <a:tr h="640080">
                <a:tc>
                  <a:txBody>
                    <a:bodyPr/>
                    <a:lstStyle/>
                    <a:p>
                      <a:pPr marL="0" algn="ctr" defTabSz="914377" rtl="0" eaLnBrk="1" latinLnBrk="0" hangingPunct="1"/>
                      <a:r>
                        <a:rPr lang="en-US" altLang="en-US" sz="2400" b="1" kern="1200" dirty="0">
                          <a:solidFill>
                            <a:srgbClr val="0000CC"/>
                          </a:solidFill>
                          <a:latin typeface="Calibri" panose="020F0502020204030204" pitchFamily="34" charset="0"/>
                          <a:cs typeface="Calibri" panose="020F0502020204030204" pitchFamily="34" charset="0"/>
                        </a:rPr>
                        <a:t>BELIEVER’S CONSEQUENCES</a:t>
                      </a:r>
                      <a:endParaRPr lang="en-US" sz="2400" b="1" kern="1200" dirty="0">
                        <a:solidFill>
                          <a:srgbClr val="0000CC"/>
                        </a:solidFill>
                        <a:latin typeface="Calibri" panose="020F0502020204030204" pitchFamily="34" charset="0"/>
                        <a:ea typeface="+mn-ea"/>
                        <a:cs typeface="Calibri" panose="020F0502020204030204" pitchFamily="34" charset="0"/>
                      </a:endParaRPr>
                    </a:p>
                  </a:txBody>
                  <a:tcPr anchor="ctr"/>
                </a:tc>
                <a:tc>
                  <a:txBody>
                    <a:bodyPr/>
                    <a:lstStyle/>
                    <a:p>
                      <a:pPr marL="0" algn="ctr" defTabSz="914377" rtl="0" eaLnBrk="1" latinLnBrk="0" hangingPunct="1"/>
                      <a:r>
                        <a:rPr lang="en-US" sz="2400" b="1" kern="1200" dirty="0">
                          <a:solidFill>
                            <a:srgbClr val="0000CC"/>
                          </a:solidFill>
                          <a:latin typeface="Calibri" panose="020F0502020204030204" pitchFamily="34" charset="0"/>
                          <a:cs typeface="Calibri" panose="020F0502020204030204" pitchFamily="34" charset="0"/>
                        </a:rPr>
                        <a:t>PASSAGE(S)</a:t>
                      </a:r>
                      <a:endParaRPr lang="en-US" sz="2400" b="1" kern="1200" dirty="0">
                        <a:solidFill>
                          <a:srgbClr val="0000CC"/>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1"/>
                  </a:ext>
                </a:extLst>
              </a:tr>
              <a:tr h="431695">
                <a:tc>
                  <a:txBody>
                    <a:bodyPr/>
                    <a:lstStyle/>
                    <a:p>
                      <a:pPr marL="112713" indent="0" algn="l" defTabSz="914377" rtl="0" eaLnBrk="1" latinLnBrk="0" hangingPunct="1">
                        <a:buFont typeface="Arial" panose="020B0604020202020204" pitchFamily="34" charset="0"/>
                        <a:buNone/>
                      </a:pPr>
                      <a:r>
                        <a:rPr lang="fr-FR" sz="2600" kern="1200" dirty="0" err="1">
                          <a:latin typeface="Calibri" panose="020F0502020204030204" pitchFamily="34" charset="0"/>
                          <a:cs typeface="Calibri" panose="020F0502020204030204" pitchFamily="34" charset="0"/>
                        </a:rPr>
                        <a:t>Lack</a:t>
                      </a:r>
                      <a:r>
                        <a:rPr lang="fr-FR" sz="2600" kern="1200" dirty="0">
                          <a:latin typeface="Calibri" panose="020F0502020204030204" pitchFamily="34" charset="0"/>
                          <a:cs typeface="Calibri" panose="020F0502020204030204" pitchFamily="34" charset="0"/>
                        </a:rPr>
                        <a:t> of power</a:t>
                      </a:r>
                      <a:endParaRPr lang="fr-FR"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600" kern="1200" dirty="0">
                          <a:latin typeface="Calibri" panose="020F0502020204030204" pitchFamily="34" charset="0"/>
                          <a:cs typeface="Calibri" panose="020F0502020204030204" pitchFamily="34" charset="0"/>
                        </a:rPr>
                        <a:t>(Gal 5:16; 1 </a:t>
                      </a:r>
                      <a:r>
                        <a:rPr lang="fr-FR" sz="2600" kern="1200" dirty="0" err="1">
                          <a:latin typeface="Calibri" panose="020F0502020204030204" pitchFamily="34" charset="0"/>
                          <a:cs typeface="Calibri" panose="020F0502020204030204" pitchFamily="34" charset="0"/>
                        </a:rPr>
                        <a:t>Thess</a:t>
                      </a:r>
                      <a:r>
                        <a:rPr lang="fr-FR" sz="2600" kern="1200" dirty="0">
                          <a:latin typeface="Calibri" panose="020F0502020204030204" pitchFamily="34" charset="0"/>
                          <a:cs typeface="Calibri" panose="020F0502020204030204" pitchFamily="34" charset="0"/>
                        </a:rPr>
                        <a:t>. 5:19)</a:t>
                      </a:r>
                      <a:endParaRPr lang="fr-FR"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2"/>
                  </a:ext>
                </a:extLst>
              </a:tr>
              <a:tr h="431695">
                <a:tc>
                  <a:txBody>
                    <a:bodyPr/>
                    <a:lstStyle/>
                    <a:p>
                      <a:pPr marL="112713" indent="0" algn="l" defTabSz="914377" rtl="0" eaLnBrk="1" latinLnBrk="0" hangingPunct="1">
                        <a:buFont typeface="Arial" panose="020B0604020202020204" pitchFamily="34" charset="0"/>
                        <a:buNone/>
                      </a:pPr>
                      <a:r>
                        <a:rPr lang="en-US" sz="2600" kern="1200" dirty="0">
                          <a:latin typeface="Calibri" panose="020F0502020204030204" pitchFamily="34" charset="0"/>
                          <a:cs typeface="Calibri" panose="020F0502020204030204" pitchFamily="34" charset="0"/>
                        </a:rPr>
                        <a:t>Grieving the Holy Spirit</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(Eph 4:30-32)</a:t>
                      </a:r>
                      <a:endParaRPr lang="fr-FR"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3"/>
                  </a:ext>
                </a:extLst>
              </a:tr>
              <a:tr h="777052">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Loss of joy</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(Ps. 51:4, 12; Gal. 5:22-23)</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4"/>
                  </a:ext>
                </a:extLst>
              </a:tr>
              <a:tr h="777052">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Loss of spiritual sight</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(2 Pet. 1:8-10; Luke 15:18-19)</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5"/>
                  </a:ext>
                </a:extLst>
              </a:tr>
              <a:tr h="431695">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Lack of growth</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(1 Pet. 2:1-2)</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6"/>
                  </a:ext>
                </a:extLst>
              </a:tr>
              <a:tr h="431695">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Carnality</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(1 </a:t>
                      </a:r>
                      <a:r>
                        <a:rPr lang="en-US" sz="2600" kern="1200" dirty="0" err="1">
                          <a:latin typeface="Calibri" panose="020F0502020204030204" pitchFamily="34" charset="0"/>
                          <a:cs typeface="Calibri" panose="020F0502020204030204" pitchFamily="34" charset="0"/>
                        </a:rPr>
                        <a:t>Cor</a:t>
                      </a:r>
                      <a:r>
                        <a:rPr lang="en-US" sz="2600" kern="1200" dirty="0">
                          <a:latin typeface="Calibri" panose="020F0502020204030204" pitchFamily="34" charset="0"/>
                          <a:cs typeface="Calibri" panose="020F0502020204030204" pitchFamily="34" charset="0"/>
                        </a:rPr>
                        <a:t> 3:1-3)</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7"/>
                  </a:ext>
                </a:extLst>
              </a:tr>
              <a:tr h="431695">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Unfruitfulness</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(John 15:5, 8)</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8"/>
                  </a:ext>
                </a:extLst>
              </a:tr>
              <a:tr h="431695">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Lack of purpose </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(Eccles. 1:2-3, 8; Mark 8:35)</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9"/>
                  </a:ext>
                </a:extLst>
              </a:tr>
              <a:tr h="431695">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Lack of stability</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(Gal. 3:3; 2 Tim. 2:18; 2 Pet. 3:17)</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18136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4294967295"/>
            <p:extLst>
              <p:ext uri="{D42A27DB-BD31-4B8C-83A1-F6EECF244321}">
                <p14:modId xmlns:p14="http://schemas.microsoft.com/office/powerpoint/2010/main" val="1126160114"/>
              </p:ext>
            </p:extLst>
          </p:nvPr>
        </p:nvGraphicFramePr>
        <p:xfrm>
          <a:off x="95250" y="45720"/>
          <a:ext cx="8953500" cy="6766560"/>
        </p:xfrm>
        <a:graphic>
          <a:graphicData uri="http://schemas.openxmlformats.org/drawingml/2006/table">
            <a:tbl>
              <a:tblPr firstRow="1" bandRow="1">
                <a:tableStyleId>{073A0DAA-6AF3-43AB-8588-CEC1D06C72B9}</a:tableStyleId>
              </a:tblPr>
              <a:tblGrid>
                <a:gridCol w="4081849">
                  <a:extLst>
                    <a:ext uri="{9D8B030D-6E8A-4147-A177-3AD203B41FA5}">
                      <a16:colId xmlns:a16="http://schemas.microsoft.com/office/drawing/2014/main" val="20000"/>
                    </a:ext>
                  </a:extLst>
                </a:gridCol>
                <a:gridCol w="4871651">
                  <a:extLst>
                    <a:ext uri="{9D8B030D-6E8A-4147-A177-3AD203B41FA5}">
                      <a16:colId xmlns:a16="http://schemas.microsoft.com/office/drawing/2014/main" val="20001"/>
                    </a:ext>
                  </a:extLst>
                </a:gridCol>
              </a:tblGrid>
              <a:tr h="0">
                <a:tc gridSpan="2">
                  <a:txBody>
                    <a:bodyPr/>
                    <a:lstStyle/>
                    <a:p>
                      <a:pPr algn="ctr"/>
                      <a:r>
                        <a:rPr lang="en-US" altLang="en-US" sz="3600" b="0" kern="120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YIELDING TO THE OLD (SIN) NATURE</a:t>
                      </a:r>
                      <a:endParaRPr lang="en-US" sz="3600" b="0" kern="120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endParaRPr>
                    </a:p>
                  </a:txBody>
                  <a:tcPr anchor="ctr"/>
                </a:tc>
                <a:tc hMerge="1">
                  <a:txBody>
                    <a:bodyPr/>
                    <a:lstStyle/>
                    <a:p>
                      <a:pPr algn="ctr"/>
                      <a:endParaRPr lang="en-US" sz="200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0000"/>
                  </a:ext>
                </a:extLst>
              </a:tr>
              <a:tr h="0">
                <a:tc>
                  <a:txBody>
                    <a:bodyPr/>
                    <a:lstStyle/>
                    <a:p>
                      <a:pPr marL="0" algn="ctr" defTabSz="914377" rtl="0" eaLnBrk="1" latinLnBrk="0" hangingPunct="1"/>
                      <a:r>
                        <a:rPr lang="en-US" altLang="en-US" sz="2400" b="1" kern="1200" dirty="0">
                          <a:solidFill>
                            <a:srgbClr val="0000CC"/>
                          </a:solidFill>
                          <a:latin typeface="Calibri" panose="020F0502020204030204" pitchFamily="34" charset="0"/>
                          <a:ea typeface="+mn-ea"/>
                          <a:cs typeface="Calibri" panose="020F0502020204030204" pitchFamily="34" charset="0"/>
                        </a:rPr>
                        <a:t>BELIEVER’S CONSEQUENCES</a:t>
                      </a:r>
                      <a:endParaRPr lang="en-US" sz="2400" b="1" kern="1200" dirty="0">
                        <a:solidFill>
                          <a:srgbClr val="0000CC"/>
                        </a:solidFill>
                        <a:latin typeface="Calibri" panose="020F0502020204030204" pitchFamily="34" charset="0"/>
                        <a:ea typeface="+mn-ea"/>
                        <a:cs typeface="Calibri" panose="020F0502020204030204" pitchFamily="34" charset="0"/>
                      </a:endParaRPr>
                    </a:p>
                  </a:txBody>
                  <a:tcPr anchor="ctr"/>
                </a:tc>
                <a:tc>
                  <a:txBody>
                    <a:bodyPr/>
                    <a:lstStyle/>
                    <a:p>
                      <a:pPr marL="0" algn="ctr" defTabSz="914377" rtl="0" eaLnBrk="1" latinLnBrk="0" hangingPunct="1"/>
                      <a:r>
                        <a:rPr lang="en-US" sz="2400" b="1" kern="1200" dirty="0">
                          <a:solidFill>
                            <a:srgbClr val="0000CC"/>
                          </a:solidFill>
                          <a:latin typeface="Calibri" panose="020F0502020204030204" pitchFamily="34" charset="0"/>
                          <a:ea typeface="+mn-ea"/>
                          <a:cs typeface="Calibri" panose="020F0502020204030204" pitchFamily="34" charset="0"/>
                        </a:rPr>
                        <a:t>PASSAGE(S)</a:t>
                      </a:r>
                    </a:p>
                  </a:txBody>
                  <a:tcPr anchor="ctr"/>
                </a:tc>
                <a:extLst>
                  <a:ext uri="{0D108BD9-81ED-4DB2-BD59-A6C34878D82A}">
                    <a16:rowId xmlns:a16="http://schemas.microsoft.com/office/drawing/2014/main" val="10001"/>
                  </a:ext>
                </a:extLst>
              </a:tr>
              <a:tr h="0">
                <a:tc>
                  <a:txBody>
                    <a:bodyPr/>
                    <a:lstStyle/>
                    <a:p>
                      <a:pPr marL="112713" indent="0" algn="l" defTabSz="914377" rtl="0" eaLnBrk="1" latinLnBrk="0" hangingPunct="1">
                        <a:buFont typeface="Arial" panose="020B0604020202020204" pitchFamily="34" charset="0"/>
                        <a:buNone/>
                      </a:pPr>
                      <a:r>
                        <a:rPr lang="fr-FR" sz="2600" kern="1200" dirty="0">
                          <a:solidFill>
                            <a:schemeClr val="dk1"/>
                          </a:solidFill>
                          <a:latin typeface="Calibri" panose="020F0502020204030204" pitchFamily="34" charset="0"/>
                          <a:ea typeface="+mn-ea"/>
                          <a:cs typeface="Calibri" panose="020F0502020204030204" pitchFamily="34" charset="0"/>
                        </a:rPr>
                        <a:t>Conviction</a:t>
                      </a:r>
                      <a:r>
                        <a:rPr lang="fr-FR" sz="2600" kern="1200" dirty="0">
                          <a:latin typeface="Calibri" panose="020F0502020204030204" pitchFamily="34" charset="0"/>
                          <a:cs typeface="Calibri" panose="020F0502020204030204" pitchFamily="34" charset="0"/>
                        </a:rPr>
                        <a:t> </a:t>
                      </a:r>
                      <a:endParaRPr lang="fr-FR"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600" kern="1200" dirty="0">
                          <a:latin typeface="Calibri" panose="020F0502020204030204" pitchFamily="34" charset="0"/>
                          <a:cs typeface="Calibri" panose="020F0502020204030204" pitchFamily="34" charset="0"/>
                        </a:rPr>
                        <a:t>(2 Pet 2:7-8; Ps 32:1-5)</a:t>
                      </a:r>
                      <a:endParaRPr lang="fr-FR"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2"/>
                  </a:ext>
                </a:extLst>
              </a:tr>
              <a:tr h="0">
                <a:tc>
                  <a:txBody>
                    <a:bodyPr/>
                    <a:lstStyle/>
                    <a:p>
                      <a:pPr marL="112713" indent="0" algn="l" defTabSz="914377" rtl="0" eaLnBrk="1" latinLnBrk="0" hangingPunct="1">
                        <a:buFont typeface="Arial" panose="020B0604020202020204" pitchFamily="34" charset="0"/>
                        <a:buNone/>
                      </a:pPr>
                      <a:r>
                        <a:rPr lang="en-US" sz="2600" kern="1200" dirty="0">
                          <a:latin typeface="Calibri" panose="020F0502020204030204" pitchFamily="34" charset="0"/>
                          <a:cs typeface="Calibri" panose="020F0502020204030204" pitchFamily="34" charset="0"/>
                        </a:rPr>
                        <a:t>Divine discipline</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(Heb. 12:5-11; Rev. 3:19)</a:t>
                      </a:r>
                      <a:endParaRPr lang="fr-FR"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3"/>
                  </a:ext>
                </a:extLst>
              </a:tr>
              <a:tr h="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Premature death</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(Acts 5:1-11; 1 </a:t>
                      </a:r>
                      <a:r>
                        <a:rPr lang="en-US" sz="2600" kern="1200" dirty="0" err="1">
                          <a:latin typeface="Calibri" panose="020F0502020204030204" pitchFamily="34" charset="0"/>
                          <a:cs typeface="Calibri" panose="020F0502020204030204" pitchFamily="34" charset="0"/>
                        </a:rPr>
                        <a:t>Cor</a:t>
                      </a:r>
                      <a:r>
                        <a:rPr lang="en-US" sz="2600" kern="1200" dirty="0">
                          <a:latin typeface="Calibri" panose="020F0502020204030204" pitchFamily="34" charset="0"/>
                          <a:cs typeface="Calibri" panose="020F0502020204030204" pitchFamily="34" charset="0"/>
                        </a:rPr>
                        <a:t> 11:30; 1 John 5:16; Rev 2:22-23)</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4"/>
                  </a:ext>
                </a:extLst>
              </a:tr>
              <a:tr h="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Loss of reward</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(1 Cor. 3:15; 9:27; 2 John 8; Rev 3:11)</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5"/>
                  </a:ext>
                </a:extLst>
              </a:tr>
              <a:tr h="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Loss of fellowship</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(1 John 1:9)</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6"/>
                  </a:ext>
                </a:extLst>
              </a:tr>
              <a:tr h="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Excommunication</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(1 </a:t>
                      </a:r>
                      <a:r>
                        <a:rPr lang="en-US" sz="2600" kern="1200" dirty="0" err="1">
                          <a:latin typeface="Calibri" panose="020F0502020204030204" pitchFamily="34" charset="0"/>
                          <a:cs typeface="Calibri" panose="020F0502020204030204" pitchFamily="34" charset="0"/>
                        </a:rPr>
                        <a:t>Cor</a:t>
                      </a:r>
                      <a:r>
                        <a:rPr lang="en-US" sz="2600" kern="1200" dirty="0">
                          <a:latin typeface="Calibri" panose="020F0502020204030204" pitchFamily="34" charset="0"/>
                          <a:cs typeface="Calibri" panose="020F0502020204030204" pitchFamily="34" charset="0"/>
                        </a:rPr>
                        <a:t> 5:4-5; Matt 18:15-17)</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7"/>
                  </a:ext>
                </a:extLst>
              </a:tr>
              <a:tr h="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Temporal consequences</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(Gal 6:7-8)</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8"/>
                  </a:ext>
                </a:extLst>
              </a:tr>
              <a:tr h="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Unanswered prayer </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(Ps 66:18; 1 Pet 3:7)</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9"/>
                  </a:ext>
                </a:extLst>
              </a:tr>
              <a:tr h="0">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Loss of testimony</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600" kern="1200" dirty="0">
                          <a:latin typeface="Calibri" panose="020F0502020204030204" pitchFamily="34" charset="0"/>
                          <a:cs typeface="Calibri" panose="020F0502020204030204" pitchFamily="34" charset="0"/>
                        </a:rPr>
                        <a:t>(Gen 19:14)</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10"/>
                  </a:ext>
                </a:extLst>
              </a:tr>
              <a:tr h="0">
                <a:tc>
                  <a:txBody>
                    <a:bodyPr/>
                    <a:lstStyle/>
                    <a:p>
                      <a:pPr marL="112713" indent="0" algn="l" defTabSz="914377" rtl="0" eaLnBrk="1" latinLnBrk="0" hangingPunct="1">
                        <a:buFont typeface="Arial" panose="020B0604020202020204" pitchFamily="34" charset="0"/>
                        <a:buNone/>
                      </a:pPr>
                      <a:r>
                        <a:rPr lang="en-US" sz="2600" kern="1200" dirty="0">
                          <a:latin typeface="Calibri" panose="020F0502020204030204" pitchFamily="34" charset="0"/>
                          <a:cs typeface="Calibri" panose="020F0502020204030204" pitchFamily="34" charset="0"/>
                        </a:rPr>
                        <a:t>Loss of leadership privileges</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marL="112713" indent="0" algn="l" defTabSz="914377" rtl="0" eaLnBrk="1" latinLnBrk="0" hangingPunct="1">
                        <a:buFont typeface="Arial" panose="020B0604020202020204" pitchFamily="34" charset="0"/>
                        <a:buNone/>
                      </a:pPr>
                      <a:r>
                        <a:rPr lang="en-US" sz="2600" kern="1200" dirty="0">
                          <a:latin typeface="Calibri" panose="020F0502020204030204" pitchFamily="34" charset="0"/>
                          <a:cs typeface="Calibri" panose="020F0502020204030204" pitchFamily="34" charset="0"/>
                        </a:rPr>
                        <a:t>(1 Tim 3:1-13; 2 Sam. 12)</a:t>
                      </a:r>
                      <a:endParaRPr lang="en-US" sz="26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11"/>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371600" y="228600"/>
            <a:ext cx="6204177" cy="114300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When Will the Rapture Take Place Relative to the Tribulation Period?</a:t>
            </a:r>
          </a:p>
        </p:txBody>
      </p:sp>
      <p:sp>
        <p:nvSpPr>
          <p:cNvPr id="19459" name="Rectangle 3"/>
          <p:cNvSpPr>
            <a:spLocks noGrp="1" noChangeArrowheads="1"/>
          </p:cNvSpPr>
          <p:nvPr>
            <p:ph type="body" idx="1"/>
          </p:nvPr>
        </p:nvSpPr>
        <p:spPr>
          <a:xfrm>
            <a:off x="1568223" y="1600200"/>
            <a:ext cx="6007555" cy="36576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Partial rapture theory </a:t>
            </a:r>
          </a:p>
        </p:txBody>
      </p:sp>
      <p:pic>
        <p:nvPicPr>
          <p:cNvPr id="2" name="Picture 1">
            <a:extLst>
              <a:ext uri="{FF2B5EF4-FFF2-40B4-BE49-F238E27FC236}">
                <a16:creationId xmlns:a16="http://schemas.microsoft.com/office/drawing/2014/main" id="{0F5D8890-1922-43E6-BDBE-829C58F22E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181600"/>
            <a:ext cx="1828800" cy="1371600"/>
          </a:xfrm>
          <a:prstGeom prst="rect">
            <a:avLst/>
          </a:prstGeom>
        </p:spPr>
      </p:pic>
    </p:spTree>
    <p:extLst>
      <p:ext uri="{BB962C8B-B14F-4D97-AF65-F5344CB8AC3E}">
        <p14:creationId xmlns:p14="http://schemas.microsoft.com/office/powerpoint/2010/main" val="134911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212480"/>
            <a:ext cx="8305800" cy="6492606"/>
          </a:xfrm>
          <a:prstGeom prst="rect">
            <a:avLst/>
          </a:prstGeom>
          <a:ln w="28575">
            <a:solidFill>
              <a:srgbClr val="FFFFCC"/>
            </a:solidFill>
          </a:ln>
        </p:spPr>
      </p:pic>
    </p:spTree>
    <p:extLst>
      <p:ext uri="{BB962C8B-B14F-4D97-AF65-F5344CB8AC3E}">
        <p14:creationId xmlns:p14="http://schemas.microsoft.com/office/powerpoint/2010/main" val="2011491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F4A0987-2328-4C48-AEED-E94C19CE1786}"/>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kern="1200" dirty="0">
                <a:effectLst>
                  <a:outerShdw blurRad="38100" dist="38100" dir="2700000" algn="tl">
                    <a:srgbClr val="000000">
                      <a:alpha val="43137"/>
                    </a:srgbClr>
                  </a:outerShdw>
                </a:effectLst>
              </a:rPr>
              <a:t>2 PETER 2 OUTLINE</a:t>
            </a:r>
          </a:p>
        </p:txBody>
      </p:sp>
      <p:sp>
        <p:nvSpPr>
          <p:cNvPr id="49155" name="Rectangle 3">
            <a:extLst>
              <a:ext uri="{FF2B5EF4-FFF2-40B4-BE49-F238E27FC236}">
                <a16:creationId xmlns:a16="http://schemas.microsoft.com/office/drawing/2014/main" id="{21191C93-25BF-4B86-83AE-5719A3EC1CD8}"/>
              </a:ext>
            </a:extLst>
          </p:cNvPr>
          <p:cNvSpPr>
            <a:spLocks noGrp="1" noChangeArrowheads="1"/>
          </p:cNvSpPr>
          <p:nvPr>
            <p:ph type="body" idx="4294967295"/>
          </p:nvPr>
        </p:nvSpPr>
        <p:spPr>
          <a:xfrm>
            <a:off x="1995488" y="1371600"/>
            <a:ext cx="5153025" cy="5257800"/>
          </a:xfrm>
        </p:spPr>
        <p:txBody>
          <a:bodyPr/>
          <a:lstStyle/>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Predicted arrival (2:1a)</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Devices (2:1b-3)</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Doom (2:4-9)</a:t>
            </a:r>
          </a:p>
          <a:p>
            <a:pPr marL="461963" indent="-461963" eaLnBrk="1" hangingPunct="1">
              <a:spcBef>
                <a:spcPts val="0"/>
              </a:spcBef>
              <a:spcAft>
                <a:spcPts val="30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Depravity (2:10-16)</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Emptiness (2:17-19)</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Regression (2:20-22)</a:t>
            </a:r>
          </a:p>
        </p:txBody>
      </p:sp>
    </p:spTree>
    <p:extLst>
      <p:ext uri="{BB962C8B-B14F-4D97-AF65-F5344CB8AC3E}">
        <p14:creationId xmlns:p14="http://schemas.microsoft.com/office/powerpoint/2010/main" val="1989396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3368143-02EC-4FEE-ADA1-3F3172E04A05}"/>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DEPRAVITY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V.10-16</a:t>
            </a:r>
          </a:p>
        </p:txBody>
      </p:sp>
      <p:sp>
        <p:nvSpPr>
          <p:cNvPr id="52227" name="Rectangle 3">
            <a:extLst>
              <a:ext uri="{FF2B5EF4-FFF2-40B4-BE49-F238E27FC236}">
                <a16:creationId xmlns:a16="http://schemas.microsoft.com/office/drawing/2014/main" id="{872C5AAA-7B9A-49C8-8E7B-2A00C7B3DADC}"/>
              </a:ext>
            </a:extLst>
          </p:cNvPr>
          <p:cNvSpPr>
            <a:spLocks noGrp="1" noChangeArrowheads="1"/>
          </p:cNvSpPr>
          <p:nvPr>
            <p:ph type="body" sz="half" idx="4294967295"/>
          </p:nvPr>
        </p:nvSpPr>
        <p:spPr>
          <a:xfrm>
            <a:off x="304800" y="1600200"/>
            <a:ext cx="5410200" cy="4572000"/>
          </a:xfrm>
        </p:spPr>
        <p:txBody>
          <a:bodyPr/>
          <a:lstStyle/>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Licentious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Lawless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Animalistic</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Shameless pleasure seekers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Eyes full of adultery</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Entice unstable souls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Greedy</a:t>
            </a:r>
          </a:p>
        </p:txBody>
      </p:sp>
      <p:pic>
        <p:nvPicPr>
          <p:cNvPr id="73732" name="Picture 4" descr="j0275638">
            <a:extLst>
              <a:ext uri="{FF2B5EF4-FFF2-40B4-BE49-F238E27FC236}">
                <a16:creationId xmlns:a16="http://schemas.microsoft.com/office/drawing/2014/main" id="{39DF7B14-767D-487A-A61D-2F6484C218A6}"/>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867400" y="2286000"/>
            <a:ext cx="3071813" cy="22860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3368143-02EC-4FEE-ADA1-3F3172E04A05}"/>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DEPRAVITY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V.10-16</a:t>
            </a:r>
          </a:p>
        </p:txBody>
      </p:sp>
      <p:sp>
        <p:nvSpPr>
          <p:cNvPr id="52227" name="Rectangle 3">
            <a:extLst>
              <a:ext uri="{FF2B5EF4-FFF2-40B4-BE49-F238E27FC236}">
                <a16:creationId xmlns:a16="http://schemas.microsoft.com/office/drawing/2014/main" id="{872C5AAA-7B9A-49C8-8E7B-2A00C7B3DADC}"/>
              </a:ext>
            </a:extLst>
          </p:cNvPr>
          <p:cNvSpPr>
            <a:spLocks noGrp="1" noChangeArrowheads="1"/>
          </p:cNvSpPr>
          <p:nvPr>
            <p:ph type="body" sz="half" idx="4294967295"/>
          </p:nvPr>
        </p:nvSpPr>
        <p:spPr>
          <a:xfrm>
            <a:off x="304800" y="1600200"/>
            <a:ext cx="5410200" cy="4572000"/>
          </a:xfrm>
        </p:spPr>
        <p:txBody>
          <a:bodyPr/>
          <a:lstStyle/>
          <a:p>
            <a:pPr marL="461963" indent="-461963"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Licentious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Lawless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Animalistic</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Shameless pleasure seekers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Eyes full of adultery</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Entice unstable souls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Greedy</a:t>
            </a:r>
          </a:p>
        </p:txBody>
      </p:sp>
      <p:pic>
        <p:nvPicPr>
          <p:cNvPr id="73732" name="Picture 4" descr="j0275638">
            <a:extLst>
              <a:ext uri="{FF2B5EF4-FFF2-40B4-BE49-F238E27FC236}">
                <a16:creationId xmlns:a16="http://schemas.microsoft.com/office/drawing/2014/main" id="{39DF7B14-767D-487A-A61D-2F6484C218A6}"/>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867400" y="2286000"/>
            <a:ext cx="3071813" cy="2286000"/>
          </a:xfrm>
        </p:spPr>
      </p:pic>
    </p:spTree>
    <p:extLst>
      <p:ext uri="{BB962C8B-B14F-4D97-AF65-F5344CB8AC3E}">
        <p14:creationId xmlns:p14="http://schemas.microsoft.com/office/powerpoint/2010/main" val="3028753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A5408C-F4A1-45E3-8E77-4E54C6E8691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7" name="Rectangle 6">
            <a:extLst>
              <a:ext uri="{FF2B5EF4-FFF2-40B4-BE49-F238E27FC236}">
                <a16:creationId xmlns:a16="http://schemas.microsoft.com/office/drawing/2014/main" id="{7CDEAED3-01F1-4371-916A-19B18503684B}"/>
              </a:ext>
            </a:extLst>
          </p:cNvPr>
          <p:cNvSpPr/>
          <p:nvPr/>
        </p:nvSpPr>
        <p:spPr>
          <a:xfrm>
            <a:off x="0" y="0"/>
            <a:ext cx="9144000" cy="4801314"/>
          </a:xfrm>
          <a:prstGeom prst="rect">
            <a:avLst/>
          </a:prstGeom>
        </p:spPr>
        <p:txBody>
          <a:bodyPr wrap="square">
            <a:spAutoFit/>
          </a:bodyPr>
          <a:lstStyle/>
          <a:p>
            <a:pPr marL="342900" lvl="0" indent="-342900" algn="ctr" defTabSz="68580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Mark 7:20-23</a:t>
            </a:r>
            <a:endPar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was saying, ‘That which proceeds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 of the man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is what defiles the man.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within, out of the heart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men, proceed the evil thoughts, fornications, thefts, murders, adulteries,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deeds of coveting and wickedness, as well as deceit, sensuality, envy, slander, pride and foolishness.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these evil things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proceed from within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defile the man.’”</a:t>
            </a:r>
          </a:p>
        </p:txBody>
      </p:sp>
    </p:spTree>
    <p:extLst>
      <p:ext uri="{BB962C8B-B14F-4D97-AF65-F5344CB8AC3E}">
        <p14:creationId xmlns:p14="http://schemas.microsoft.com/office/powerpoint/2010/main" val="27458521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3368143-02EC-4FEE-ADA1-3F3172E04A05}"/>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DEPRAVITY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V.10-16</a:t>
            </a:r>
          </a:p>
        </p:txBody>
      </p:sp>
      <p:sp>
        <p:nvSpPr>
          <p:cNvPr id="52227" name="Rectangle 3">
            <a:extLst>
              <a:ext uri="{FF2B5EF4-FFF2-40B4-BE49-F238E27FC236}">
                <a16:creationId xmlns:a16="http://schemas.microsoft.com/office/drawing/2014/main" id="{872C5AAA-7B9A-49C8-8E7B-2A00C7B3DADC}"/>
              </a:ext>
            </a:extLst>
          </p:cNvPr>
          <p:cNvSpPr>
            <a:spLocks noGrp="1" noChangeArrowheads="1"/>
          </p:cNvSpPr>
          <p:nvPr>
            <p:ph type="body" sz="half" idx="4294967295"/>
          </p:nvPr>
        </p:nvSpPr>
        <p:spPr>
          <a:xfrm>
            <a:off x="304800" y="1600200"/>
            <a:ext cx="5410200" cy="4572000"/>
          </a:xfrm>
        </p:spPr>
        <p:txBody>
          <a:bodyPr/>
          <a:lstStyle/>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Licentious</a:t>
            </a:r>
          </a:p>
          <a:p>
            <a:pPr marL="461963" indent="-461963"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Lawless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Animalistic</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Shameless pleasure seekers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Eyes full of adultery</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Entice unstable souls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Greedy</a:t>
            </a:r>
          </a:p>
        </p:txBody>
      </p:sp>
      <p:pic>
        <p:nvPicPr>
          <p:cNvPr id="73732" name="Picture 4" descr="j0275638">
            <a:extLst>
              <a:ext uri="{FF2B5EF4-FFF2-40B4-BE49-F238E27FC236}">
                <a16:creationId xmlns:a16="http://schemas.microsoft.com/office/drawing/2014/main" id="{39DF7B14-767D-487A-A61D-2F6484C218A6}"/>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867400" y="2286000"/>
            <a:ext cx="3071813" cy="2286000"/>
          </a:xfrm>
        </p:spPr>
      </p:pic>
    </p:spTree>
    <p:extLst>
      <p:ext uri="{BB962C8B-B14F-4D97-AF65-F5344CB8AC3E}">
        <p14:creationId xmlns:p14="http://schemas.microsoft.com/office/powerpoint/2010/main" val="1965531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C2DA1A1D-97A9-440B-9419-F409DDC4649A}"/>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ARROGANCE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V.10b-11</a:t>
            </a:r>
          </a:p>
        </p:txBody>
      </p:sp>
      <p:sp>
        <p:nvSpPr>
          <p:cNvPr id="53251" name="Rectangle 3">
            <a:extLst>
              <a:ext uri="{FF2B5EF4-FFF2-40B4-BE49-F238E27FC236}">
                <a16:creationId xmlns:a16="http://schemas.microsoft.com/office/drawing/2014/main" id="{EC7720D2-16BC-4422-B04B-B5F88D6C0F12}"/>
              </a:ext>
            </a:extLst>
          </p:cNvPr>
          <p:cNvSpPr>
            <a:spLocks noGrp="1" noChangeArrowheads="1"/>
          </p:cNvSpPr>
          <p:nvPr>
            <p:ph type="body" sz="half" idx="4294967295"/>
          </p:nvPr>
        </p:nvSpPr>
        <p:spPr>
          <a:xfrm>
            <a:off x="457200" y="2171700"/>
            <a:ext cx="4522788" cy="2514600"/>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Despise Authority </a:t>
            </a:r>
          </a:p>
          <a:p>
            <a:pPr marL="914400" lvl="1" indent="-457200">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Slander fallen angels</a:t>
            </a:r>
          </a:p>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Daring and Self-willed</a:t>
            </a:r>
          </a:p>
        </p:txBody>
      </p:sp>
      <p:pic>
        <p:nvPicPr>
          <p:cNvPr id="74756" name="Picture 1">
            <a:extLst>
              <a:ext uri="{FF2B5EF4-FFF2-40B4-BE49-F238E27FC236}">
                <a16:creationId xmlns:a16="http://schemas.microsoft.com/office/drawing/2014/main" id="{4679F7D6-ED73-4B26-80E2-4C467F69D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057400"/>
            <a:ext cx="3724275"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B7774E78-6F3A-41BB-BA5B-A7CAAFEC9A4E}"/>
              </a:ext>
            </a:extLst>
          </p:cNvPr>
          <p:cNvSpPr>
            <a:spLocks noGrp="1" noChangeArrowheads="1"/>
          </p:cNvSpPr>
          <p:nvPr>
            <p:ph type="body" idx="4294967295"/>
          </p:nvPr>
        </p:nvSpPr>
        <p:spPr>
          <a:xfrm>
            <a:off x="304800" y="1325563"/>
            <a:ext cx="7162800" cy="5227637"/>
          </a:xfrm>
        </p:spPr>
        <p:txBody>
          <a:bodyPr/>
          <a:lstStyle/>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Initial eviction from heaven (Isa 14:12-15; Ezek 28:12-17)</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Eden (Gen 3:15)</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Pre-diluvian world (1 Pet 3:19-20)</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Cross (John 12:31; 16:11; Col 2:15; Heb 2:14; 1 John 3:8)</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Mid point of the Tribulation (Rev 12:9)</a:t>
            </a:r>
          </a:p>
          <a:p>
            <a:pPr marL="514350" indent="-514350" algn="just" eaLnBrk="1" hangingPunct="1">
              <a:spcBef>
                <a:spcPts val="0"/>
              </a:spcBef>
              <a:spcAft>
                <a:spcPts val="1800"/>
              </a:spcAft>
              <a:buSzPct val="100000"/>
              <a:buFont typeface="+mj-lt"/>
              <a:buAutoNum type="arabicPeriod"/>
              <a:defRPr/>
            </a:pPr>
            <a:r>
              <a:rPr lang="en-US" sz="2800" b="1" u="sng" kern="1200" dirty="0">
                <a:solidFill>
                  <a:srgbClr val="FFFFCC"/>
                </a:solidFill>
                <a:effectLst>
                  <a:outerShdw blurRad="38100" dist="38100" dir="2700000" algn="tl">
                    <a:srgbClr val="000000">
                      <a:alpha val="43137"/>
                    </a:srgbClr>
                  </a:outerShdw>
                </a:effectLst>
              </a:rPr>
              <a:t>Beginning of millennium (Rev 20:2-3)</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End of millennium (Rev 20:10)</a:t>
            </a:r>
          </a:p>
        </p:txBody>
      </p:sp>
      <p:pic>
        <p:nvPicPr>
          <p:cNvPr id="47107" name="Picture 4">
            <a:extLst>
              <a:ext uri="{FF2B5EF4-FFF2-40B4-BE49-F238E27FC236}">
                <a16:creationId xmlns:a16="http://schemas.microsoft.com/office/drawing/2014/main" id="{ED3568EC-6C27-4A0B-A1CD-705A0DE67E4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00" y="2438400"/>
            <a:ext cx="1371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a:extLst>
              <a:ext uri="{FF2B5EF4-FFF2-40B4-BE49-F238E27FC236}">
                <a16:creationId xmlns:a16="http://schemas.microsoft.com/office/drawing/2014/main" id="{6C9EF90B-FAB1-480C-84C2-7BB4DA4D060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a:extLst>
              <a:ext uri="{FF2B5EF4-FFF2-40B4-BE49-F238E27FC236}">
                <a16:creationId xmlns:a16="http://schemas.microsoft.com/office/drawing/2014/main" id="{99F689D4-12FF-4D81-B949-67DDCE03EB4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759ADDC8-F772-454F-9B93-5B498C01320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Satan’s Progressive Defeat</a:t>
            </a:r>
          </a:p>
        </p:txBody>
      </p:sp>
    </p:spTree>
    <p:extLst>
      <p:ext uri="{BB962C8B-B14F-4D97-AF65-F5344CB8AC3E}">
        <p14:creationId xmlns:p14="http://schemas.microsoft.com/office/powerpoint/2010/main" val="21749165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 name="Picture 4" descr="j0193970">
            <a:extLst>
              <a:ext uri="{FF2B5EF4-FFF2-40B4-BE49-F238E27FC236}">
                <a16:creationId xmlns:a16="http://schemas.microsoft.com/office/drawing/2014/main" id="{3FDB8E2B-E3C5-4230-9001-DF40597EC2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D511D5-16F7-4D62-A7B6-5B2BB5761BE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95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a:t>
            </a: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20:1-3</a:t>
            </a:r>
          </a:p>
          <a:p>
            <a:pPr algn="just">
              <a:spcBef>
                <a:spcPts val="0"/>
              </a:spcBef>
              <a:spcAft>
                <a:spcPts val="0"/>
              </a:spcAft>
            </a:pPr>
            <a:r>
              <a:rPr lang="en-US" sz="3200" dirty="0">
                <a:latin typeface="Calibri" panose="020F0502020204030204" pitchFamily="34" charset="0"/>
                <a:cs typeface="Calibri" panose="020F0502020204030204" pitchFamily="34" charset="0"/>
              </a:rPr>
              <a:t>“Then I saw an angel coming down from heaven, holding the key of the abyss and a great chain in his hand. </a:t>
            </a:r>
            <a:r>
              <a:rPr lang="en-US" sz="3200" baseline="30000" dirty="0">
                <a:latin typeface="Calibri" panose="020F0502020204030204" pitchFamily="34" charset="0"/>
                <a:cs typeface="Calibri" panose="020F0502020204030204" pitchFamily="34" charset="0"/>
              </a:rPr>
              <a:t>2 </a:t>
            </a:r>
            <a:r>
              <a:rPr lang="en-US" sz="3200" dirty="0">
                <a:latin typeface="Calibri" panose="020F0502020204030204" pitchFamily="34" charset="0"/>
                <a:cs typeface="Calibri" panose="020F0502020204030204" pitchFamily="34" charset="0"/>
              </a:rPr>
              <a:t>And he laid hold of the dragon, the serpent of old, who is the devil and Satan, and </a:t>
            </a:r>
            <a:r>
              <a:rPr lang="en-US" sz="3200" b="1" u="sng" dirty="0">
                <a:solidFill>
                  <a:srgbClr val="FFFFCC"/>
                </a:solidFill>
                <a:latin typeface="Calibri" panose="020F0502020204030204" pitchFamily="34" charset="0"/>
                <a:cs typeface="Calibri" panose="020F0502020204030204" pitchFamily="34" charset="0"/>
              </a:rPr>
              <a:t>bound him for a thousand years</a:t>
            </a:r>
            <a:r>
              <a:rPr lang="en-US" sz="3200" dirty="0">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3 </a:t>
            </a:r>
            <a:r>
              <a:rPr lang="en-US" sz="3200" dirty="0">
                <a:latin typeface="Calibri" panose="020F0502020204030204" pitchFamily="34" charset="0"/>
                <a:cs typeface="Calibri" panose="020F0502020204030204" pitchFamily="34" charset="0"/>
              </a:rPr>
              <a:t>and he threw him into the abyss, and shut </a:t>
            </a:r>
            <a:r>
              <a:rPr lang="en-US" sz="3200" i="1" dirty="0">
                <a:latin typeface="Calibri" panose="020F0502020204030204" pitchFamily="34" charset="0"/>
                <a:cs typeface="Calibri" panose="020F0502020204030204" pitchFamily="34" charset="0"/>
              </a:rPr>
              <a:t>it</a:t>
            </a:r>
            <a:r>
              <a:rPr lang="en-US" sz="3200" dirty="0">
                <a:latin typeface="Calibri" panose="020F0502020204030204" pitchFamily="34" charset="0"/>
                <a:cs typeface="Calibri" panose="020F0502020204030204" pitchFamily="34" charset="0"/>
              </a:rPr>
              <a:t> and sealed </a:t>
            </a:r>
            <a:r>
              <a:rPr lang="en-US" sz="3200" i="1" dirty="0">
                <a:latin typeface="Calibri" panose="020F0502020204030204" pitchFamily="34" charset="0"/>
                <a:cs typeface="Calibri" panose="020F0502020204030204" pitchFamily="34" charset="0"/>
              </a:rPr>
              <a:t>it</a:t>
            </a:r>
            <a:r>
              <a:rPr lang="en-US" sz="3200" dirty="0">
                <a:latin typeface="Calibri" panose="020F0502020204030204" pitchFamily="34" charset="0"/>
                <a:cs typeface="Calibri" panose="020F0502020204030204" pitchFamily="34" charset="0"/>
              </a:rPr>
              <a:t> over him, so that he would not deceive the nations any longer, until the thousand years were completed; after these things he must be released for a short time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750139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3368143-02EC-4FEE-ADA1-3F3172E04A05}"/>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DEPRAVITY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V.10-16</a:t>
            </a:r>
          </a:p>
        </p:txBody>
      </p:sp>
      <p:sp>
        <p:nvSpPr>
          <p:cNvPr id="52227" name="Rectangle 3">
            <a:extLst>
              <a:ext uri="{FF2B5EF4-FFF2-40B4-BE49-F238E27FC236}">
                <a16:creationId xmlns:a16="http://schemas.microsoft.com/office/drawing/2014/main" id="{872C5AAA-7B9A-49C8-8E7B-2A00C7B3DADC}"/>
              </a:ext>
            </a:extLst>
          </p:cNvPr>
          <p:cNvSpPr>
            <a:spLocks noGrp="1" noChangeArrowheads="1"/>
          </p:cNvSpPr>
          <p:nvPr>
            <p:ph type="body" sz="half" idx="4294967295"/>
          </p:nvPr>
        </p:nvSpPr>
        <p:spPr>
          <a:xfrm>
            <a:off x="304800" y="1600200"/>
            <a:ext cx="5410200" cy="4572000"/>
          </a:xfrm>
        </p:spPr>
        <p:txBody>
          <a:bodyPr/>
          <a:lstStyle/>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Licentious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Lawless</a:t>
            </a:r>
          </a:p>
          <a:p>
            <a:pPr marL="461963" indent="-461963"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Animalistic</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Shameless pleasure seekers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Eyes full of adultery</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Entice unstable souls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Greedy</a:t>
            </a:r>
          </a:p>
        </p:txBody>
      </p:sp>
      <p:pic>
        <p:nvPicPr>
          <p:cNvPr id="73732" name="Picture 4" descr="j0275638">
            <a:extLst>
              <a:ext uri="{FF2B5EF4-FFF2-40B4-BE49-F238E27FC236}">
                <a16:creationId xmlns:a16="http://schemas.microsoft.com/office/drawing/2014/main" id="{39DF7B14-767D-487A-A61D-2F6484C218A6}"/>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867400" y="2286000"/>
            <a:ext cx="3071813" cy="2286000"/>
          </a:xfrm>
        </p:spPr>
      </p:pic>
    </p:spTree>
    <p:extLst>
      <p:ext uri="{BB962C8B-B14F-4D97-AF65-F5344CB8AC3E}">
        <p14:creationId xmlns:p14="http://schemas.microsoft.com/office/powerpoint/2010/main" val="489490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3368143-02EC-4FEE-ADA1-3F3172E04A05}"/>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DEPRAVITY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V.10-16</a:t>
            </a:r>
          </a:p>
        </p:txBody>
      </p:sp>
      <p:sp>
        <p:nvSpPr>
          <p:cNvPr id="52227" name="Rectangle 3">
            <a:extLst>
              <a:ext uri="{FF2B5EF4-FFF2-40B4-BE49-F238E27FC236}">
                <a16:creationId xmlns:a16="http://schemas.microsoft.com/office/drawing/2014/main" id="{872C5AAA-7B9A-49C8-8E7B-2A00C7B3DADC}"/>
              </a:ext>
            </a:extLst>
          </p:cNvPr>
          <p:cNvSpPr>
            <a:spLocks noGrp="1" noChangeArrowheads="1"/>
          </p:cNvSpPr>
          <p:nvPr>
            <p:ph type="body" sz="half" idx="4294967295"/>
          </p:nvPr>
        </p:nvSpPr>
        <p:spPr>
          <a:xfrm>
            <a:off x="304800" y="1600200"/>
            <a:ext cx="5410200" cy="4572000"/>
          </a:xfrm>
        </p:spPr>
        <p:txBody>
          <a:bodyPr/>
          <a:lstStyle/>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Licentious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Lawless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Animalistic</a:t>
            </a:r>
          </a:p>
          <a:p>
            <a:pPr marL="461963" indent="-461963"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Shameless pleasure seekers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Eyes full of adultery</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Entice unstable souls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Greedy</a:t>
            </a:r>
          </a:p>
        </p:txBody>
      </p:sp>
      <p:pic>
        <p:nvPicPr>
          <p:cNvPr id="73732" name="Picture 4" descr="j0275638">
            <a:extLst>
              <a:ext uri="{FF2B5EF4-FFF2-40B4-BE49-F238E27FC236}">
                <a16:creationId xmlns:a16="http://schemas.microsoft.com/office/drawing/2014/main" id="{39DF7B14-767D-487A-A61D-2F6484C218A6}"/>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867400" y="2286000"/>
            <a:ext cx="3071813" cy="2286000"/>
          </a:xfrm>
        </p:spPr>
      </p:pic>
    </p:spTree>
    <p:extLst>
      <p:ext uri="{BB962C8B-B14F-4D97-AF65-F5344CB8AC3E}">
        <p14:creationId xmlns:p14="http://schemas.microsoft.com/office/powerpoint/2010/main" val="1973326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3368143-02EC-4FEE-ADA1-3F3172E04A05}"/>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DEPRAVITY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V.10-16</a:t>
            </a:r>
          </a:p>
        </p:txBody>
      </p:sp>
      <p:sp>
        <p:nvSpPr>
          <p:cNvPr id="52227" name="Rectangle 3">
            <a:extLst>
              <a:ext uri="{FF2B5EF4-FFF2-40B4-BE49-F238E27FC236}">
                <a16:creationId xmlns:a16="http://schemas.microsoft.com/office/drawing/2014/main" id="{872C5AAA-7B9A-49C8-8E7B-2A00C7B3DADC}"/>
              </a:ext>
            </a:extLst>
          </p:cNvPr>
          <p:cNvSpPr>
            <a:spLocks noGrp="1" noChangeArrowheads="1"/>
          </p:cNvSpPr>
          <p:nvPr>
            <p:ph type="body" sz="half" idx="4294967295"/>
          </p:nvPr>
        </p:nvSpPr>
        <p:spPr>
          <a:xfrm>
            <a:off x="304800" y="1600200"/>
            <a:ext cx="5410200" cy="4572000"/>
          </a:xfrm>
        </p:spPr>
        <p:txBody>
          <a:bodyPr/>
          <a:lstStyle/>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Licentious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Lawless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Animalistic</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Shameless pleasure seekers</a:t>
            </a:r>
          </a:p>
          <a:p>
            <a:pPr marL="461963" indent="-461963"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Eyes full of adultery</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Entice unstable souls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Greedy</a:t>
            </a:r>
          </a:p>
        </p:txBody>
      </p:sp>
      <p:pic>
        <p:nvPicPr>
          <p:cNvPr id="73732" name="Picture 4" descr="j0275638">
            <a:extLst>
              <a:ext uri="{FF2B5EF4-FFF2-40B4-BE49-F238E27FC236}">
                <a16:creationId xmlns:a16="http://schemas.microsoft.com/office/drawing/2014/main" id="{39DF7B14-767D-487A-A61D-2F6484C218A6}"/>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867400" y="2286000"/>
            <a:ext cx="3071813" cy="2286000"/>
          </a:xfrm>
        </p:spPr>
      </p:pic>
    </p:spTree>
    <p:extLst>
      <p:ext uri="{BB962C8B-B14F-4D97-AF65-F5344CB8AC3E}">
        <p14:creationId xmlns:p14="http://schemas.microsoft.com/office/powerpoint/2010/main" val="2111423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3368143-02EC-4FEE-ADA1-3F3172E04A05}"/>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DEPRAVITY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V.10-16</a:t>
            </a:r>
          </a:p>
        </p:txBody>
      </p:sp>
      <p:sp>
        <p:nvSpPr>
          <p:cNvPr id="52227" name="Rectangle 3">
            <a:extLst>
              <a:ext uri="{FF2B5EF4-FFF2-40B4-BE49-F238E27FC236}">
                <a16:creationId xmlns:a16="http://schemas.microsoft.com/office/drawing/2014/main" id="{872C5AAA-7B9A-49C8-8E7B-2A00C7B3DADC}"/>
              </a:ext>
            </a:extLst>
          </p:cNvPr>
          <p:cNvSpPr>
            <a:spLocks noGrp="1" noChangeArrowheads="1"/>
          </p:cNvSpPr>
          <p:nvPr>
            <p:ph type="body" sz="half" idx="4294967295"/>
          </p:nvPr>
        </p:nvSpPr>
        <p:spPr>
          <a:xfrm>
            <a:off x="304800" y="1600200"/>
            <a:ext cx="5410200" cy="4572000"/>
          </a:xfrm>
        </p:spPr>
        <p:txBody>
          <a:bodyPr/>
          <a:lstStyle/>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Licentious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Lawless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Animalistic</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Shameless pleasure seekers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Eyes full of adultery</a:t>
            </a:r>
          </a:p>
          <a:p>
            <a:pPr marL="461963" indent="-461963"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Entice unstable souls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Greedy</a:t>
            </a:r>
          </a:p>
        </p:txBody>
      </p:sp>
      <p:pic>
        <p:nvPicPr>
          <p:cNvPr id="73732" name="Picture 4" descr="j0275638">
            <a:extLst>
              <a:ext uri="{FF2B5EF4-FFF2-40B4-BE49-F238E27FC236}">
                <a16:creationId xmlns:a16="http://schemas.microsoft.com/office/drawing/2014/main" id="{39DF7B14-767D-487A-A61D-2F6484C218A6}"/>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867400" y="2286000"/>
            <a:ext cx="3071813" cy="2286000"/>
          </a:xfrm>
        </p:spPr>
      </p:pic>
    </p:spTree>
    <p:extLst>
      <p:ext uri="{BB962C8B-B14F-4D97-AF65-F5344CB8AC3E}">
        <p14:creationId xmlns:p14="http://schemas.microsoft.com/office/powerpoint/2010/main" val="10205457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969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3368143-02EC-4FEE-ADA1-3F3172E04A05}"/>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DEPRAVITY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V.10-16</a:t>
            </a:r>
          </a:p>
        </p:txBody>
      </p:sp>
      <p:sp>
        <p:nvSpPr>
          <p:cNvPr id="52227" name="Rectangle 3">
            <a:extLst>
              <a:ext uri="{FF2B5EF4-FFF2-40B4-BE49-F238E27FC236}">
                <a16:creationId xmlns:a16="http://schemas.microsoft.com/office/drawing/2014/main" id="{872C5AAA-7B9A-49C8-8E7B-2A00C7B3DADC}"/>
              </a:ext>
            </a:extLst>
          </p:cNvPr>
          <p:cNvSpPr>
            <a:spLocks noGrp="1" noChangeArrowheads="1"/>
          </p:cNvSpPr>
          <p:nvPr>
            <p:ph type="body" sz="half" idx="4294967295"/>
          </p:nvPr>
        </p:nvSpPr>
        <p:spPr>
          <a:xfrm>
            <a:off x="304800" y="1600200"/>
            <a:ext cx="5410200" cy="4572000"/>
          </a:xfrm>
        </p:spPr>
        <p:txBody>
          <a:bodyPr/>
          <a:lstStyle/>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Licentious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Lawless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Animalistic</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Shameless pleasure seekers</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Eyes full of adultery</a:t>
            </a:r>
          </a:p>
          <a:p>
            <a:pPr marL="461963" indent="-461963" eaLnBrk="1" hangingPunct="1">
              <a:lnSpc>
                <a:spcPct val="90000"/>
              </a:lnSpc>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Entice unstable souls</a:t>
            </a:r>
          </a:p>
          <a:p>
            <a:pPr marL="461963" indent="-461963" eaLnBrk="1" hangingPunct="1">
              <a:lnSpc>
                <a:spcPct val="90000"/>
              </a:lnSpc>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Greedy</a:t>
            </a:r>
          </a:p>
        </p:txBody>
      </p:sp>
      <p:pic>
        <p:nvPicPr>
          <p:cNvPr id="73732" name="Picture 4" descr="j0275638">
            <a:extLst>
              <a:ext uri="{FF2B5EF4-FFF2-40B4-BE49-F238E27FC236}">
                <a16:creationId xmlns:a16="http://schemas.microsoft.com/office/drawing/2014/main" id="{39DF7B14-767D-487A-A61D-2F6484C218A6}"/>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867400" y="2286000"/>
            <a:ext cx="3071813" cy="2286000"/>
          </a:xfrm>
        </p:spPr>
      </p:pic>
    </p:spTree>
    <p:extLst>
      <p:ext uri="{BB962C8B-B14F-4D97-AF65-F5344CB8AC3E}">
        <p14:creationId xmlns:p14="http://schemas.microsoft.com/office/powerpoint/2010/main" val="36745144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F4A0987-2328-4C48-AEED-E94C19CE1786}"/>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kern="1200" dirty="0">
                <a:effectLst>
                  <a:outerShdw blurRad="38100" dist="38100" dir="2700000" algn="tl">
                    <a:srgbClr val="000000">
                      <a:alpha val="43137"/>
                    </a:srgbClr>
                  </a:outerShdw>
                </a:effectLst>
              </a:rPr>
              <a:t>2 PETER 2 OUTLINE</a:t>
            </a:r>
          </a:p>
        </p:txBody>
      </p:sp>
      <p:sp>
        <p:nvSpPr>
          <p:cNvPr id="49155" name="Rectangle 3">
            <a:extLst>
              <a:ext uri="{FF2B5EF4-FFF2-40B4-BE49-F238E27FC236}">
                <a16:creationId xmlns:a16="http://schemas.microsoft.com/office/drawing/2014/main" id="{21191C93-25BF-4B86-83AE-5719A3EC1CD8}"/>
              </a:ext>
            </a:extLst>
          </p:cNvPr>
          <p:cNvSpPr>
            <a:spLocks noGrp="1" noChangeArrowheads="1"/>
          </p:cNvSpPr>
          <p:nvPr>
            <p:ph type="body" idx="4294967295"/>
          </p:nvPr>
        </p:nvSpPr>
        <p:spPr>
          <a:xfrm>
            <a:off x="1995488" y="1371600"/>
            <a:ext cx="5153025" cy="5257800"/>
          </a:xfrm>
        </p:spPr>
        <p:txBody>
          <a:bodyPr/>
          <a:lstStyle/>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Predicted arrival (2:1a)</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Devices (2:1b-3)</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Doom (2:4-9)</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Depravity (2:10-16)</a:t>
            </a:r>
          </a:p>
          <a:p>
            <a:pPr marL="461963" indent="-461963" eaLnBrk="1" hangingPunct="1">
              <a:spcBef>
                <a:spcPts val="0"/>
              </a:spcBef>
              <a:spcAft>
                <a:spcPts val="30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Emptiness (2:17-19)</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Regression (2:20-22)</a:t>
            </a:r>
          </a:p>
        </p:txBody>
      </p:sp>
    </p:spTree>
    <p:extLst>
      <p:ext uri="{BB962C8B-B14F-4D97-AF65-F5344CB8AC3E}">
        <p14:creationId xmlns:p14="http://schemas.microsoft.com/office/powerpoint/2010/main" val="29170949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3C3DD5FD-EEE9-4C8B-B511-F5CB60BF67C0}"/>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EMPTINESS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17-19</a:t>
            </a:r>
          </a:p>
        </p:txBody>
      </p:sp>
      <p:sp>
        <p:nvSpPr>
          <p:cNvPr id="76803" name="Rectangle 3">
            <a:extLst>
              <a:ext uri="{FF2B5EF4-FFF2-40B4-BE49-F238E27FC236}">
                <a16:creationId xmlns:a16="http://schemas.microsoft.com/office/drawing/2014/main" id="{6CC951E5-1309-43AA-9C30-5D6FFBC2EBD0}"/>
              </a:ext>
            </a:extLst>
          </p:cNvPr>
          <p:cNvSpPr>
            <a:spLocks noGrp="1" noChangeArrowheads="1"/>
          </p:cNvSpPr>
          <p:nvPr>
            <p:ph type="body" sz="half" idx="4294967295"/>
          </p:nvPr>
        </p:nvSpPr>
        <p:spPr>
          <a:xfrm>
            <a:off x="4343400" y="1946275"/>
            <a:ext cx="4495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gn="just" eaLnBrk="1" hangingPunct="1">
              <a:spcBef>
                <a:spcPts val="0"/>
              </a:spcBef>
              <a:spcAft>
                <a:spcPts val="2400"/>
              </a:spcAft>
              <a:defRPr/>
            </a:pPr>
            <a:r>
              <a:rPr lang="en-US" altLang="en-US" dirty="0">
                <a:effectLst>
                  <a:outerShdw blurRad="38100" dist="38100" dir="2700000" algn="tl">
                    <a:srgbClr val="000000">
                      <a:alpha val="43137"/>
                    </a:srgbClr>
                  </a:outerShdw>
                </a:effectLst>
                <a:cs typeface="Calibri" panose="020F0502020204030204" pitchFamily="34" charset="0"/>
              </a:rPr>
              <a:t>Offer Nothing that is Permanently Satisfying</a:t>
            </a:r>
          </a:p>
          <a:p>
            <a:pPr marL="914400" lvl="1" indent="-457200" algn="just">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Spring w/o water</a:t>
            </a:r>
          </a:p>
          <a:p>
            <a:pPr marL="914400" lvl="1" indent="-457200" algn="just">
              <a:spcBef>
                <a:spcPts val="0"/>
              </a:spcBef>
              <a:spcAft>
                <a:spcPts val="2400"/>
              </a:spcAft>
              <a:defRPr/>
            </a:pPr>
            <a:r>
              <a:rPr lang="en-US" altLang="en-US" dirty="0">
                <a:effectLst>
                  <a:outerShdw blurRad="38100" dist="38100" dir="2700000" algn="tl">
                    <a:srgbClr val="000000">
                      <a:alpha val="43137"/>
                    </a:srgbClr>
                  </a:outerShdw>
                </a:effectLst>
                <a:ea typeface="+mn-ea"/>
                <a:cs typeface="Calibri" panose="020F0502020204030204" pitchFamily="34" charset="0"/>
              </a:rPr>
              <a:t>Mist</a:t>
            </a:r>
          </a:p>
        </p:txBody>
      </p:sp>
      <p:pic>
        <p:nvPicPr>
          <p:cNvPr id="2" name="Picture 1">
            <a:extLst>
              <a:ext uri="{FF2B5EF4-FFF2-40B4-BE49-F238E27FC236}">
                <a16:creationId xmlns:a16="http://schemas.microsoft.com/office/drawing/2014/main" id="{F98A51FB-7188-482E-B1DB-F8912374753B}"/>
              </a:ext>
            </a:extLst>
          </p:cNvPr>
          <p:cNvPicPr>
            <a:picLocks noChangeAspect="1"/>
          </p:cNvPicPr>
          <p:nvPr/>
        </p:nvPicPr>
        <p:blipFill>
          <a:blip r:embed="rId2"/>
          <a:stretch>
            <a:fillRect/>
          </a:stretch>
        </p:blipFill>
        <p:spPr>
          <a:xfrm>
            <a:off x="228600" y="2057400"/>
            <a:ext cx="3754981" cy="32004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F4A0987-2328-4C48-AEED-E94C19CE1786}"/>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kern="1200" dirty="0">
                <a:effectLst>
                  <a:outerShdw blurRad="38100" dist="38100" dir="2700000" algn="tl">
                    <a:srgbClr val="000000">
                      <a:alpha val="43137"/>
                    </a:srgbClr>
                  </a:outerShdw>
                </a:effectLst>
              </a:rPr>
              <a:t>2 PETER 2 OUTLINE</a:t>
            </a:r>
          </a:p>
        </p:txBody>
      </p:sp>
      <p:sp>
        <p:nvSpPr>
          <p:cNvPr id="49155" name="Rectangle 3">
            <a:extLst>
              <a:ext uri="{FF2B5EF4-FFF2-40B4-BE49-F238E27FC236}">
                <a16:creationId xmlns:a16="http://schemas.microsoft.com/office/drawing/2014/main" id="{21191C93-25BF-4B86-83AE-5719A3EC1CD8}"/>
              </a:ext>
            </a:extLst>
          </p:cNvPr>
          <p:cNvSpPr>
            <a:spLocks noGrp="1" noChangeArrowheads="1"/>
          </p:cNvSpPr>
          <p:nvPr>
            <p:ph type="body" idx="4294967295"/>
          </p:nvPr>
        </p:nvSpPr>
        <p:spPr>
          <a:xfrm>
            <a:off x="1995488" y="1371600"/>
            <a:ext cx="5153025" cy="5257800"/>
          </a:xfrm>
        </p:spPr>
        <p:txBody>
          <a:bodyPr/>
          <a:lstStyle/>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Predicted arrival (2:1a)</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Devices (2:1b-3)</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Doom (2:4-9)</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Depravity (2:10-16)</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Emptiness (2:17-19)</a:t>
            </a:r>
          </a:p>
          <a:p>
            <a:pPr marL="461963" indent="-461963" eaLnBrk="1" hangingPunct="1">
              <a:spcBef>
                <a:spcPts val="0"/>
              </a:spcBef>
              <a:spcAft>
                <a:spcPts val="30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Regression (2:20-22)</a:t>
            </a:r>
          </a:p>
        </p:txBody>
      </p:sp>
    </p:spTree>
    <p:extLst>
      <p:ext uri="{BB962C8B-B14F-4D97-AF65-F5344CB8AC3E}">
        <p14:creationId xmlns:p14="http://schemas.microsoft.com/office/powerpoint/2010/main" val="2386864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3711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FDDAF878-7B05-4BB2-B071-A829EB84CB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REGRESSION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20-22</a:t>
            </a:r>
          </a:p>
        </p:txBody>
      </p:sp>
      <p:sp>
        <p:nvSpPr>
          <p:cNvPr id="77827" name="Rectangle 3">
            <a:extLst>
              <a:ext uri="{FF2B5EF4-FFF2-40B4-BE49-F238E27FC236}">
                <a16:creationId xmlns:a16="http://schemas.microsoft.com/office/drawing/2014/main" id="{E649CCF4-39DE-4EAF-B066-6F68D0D3DB23}"/>
              </a:ext>
            </a:extLst>
          </p:cNvPr>
          <p:cNvSpPr>
            <a:spLocks noGrp="1" noChangeArrowheads="1"/>
          </p:cNvSpPr>
          <p:nvPr>
            <p:ph type="body" sz="half" idx="4294967295"/>
          </p:nvPr>
        </p:nvSpPr>
        <p:spPr>
          <a:xfrm>
            <a:off x="1104900" y="1981200"/>
            <a:ext cx="69342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Wingdings" panose="05000000000000000000" pitchFamily="2" charset="2"/>
              <a:buNone/>
            </a:pPr>
            <a:endParaRPr lang="en-US" altLang="en-US" sz="1400" dirty="0">
              <a:effectLst/>
            </a:endParaRP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Return (20)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Accountability to God is Greater (21)</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Two illustrations (22)</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FDDAF878-7B05-4BB2-B071-A829EB84CB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REGRESSION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20-22</a:t>
            </a:r>
          </a:p>
        </p:txBody>
      </p:sp>
      <p:sp>
        <p:nvSpPr>
          <p:cNvPr id="77827" name="Rectangle 3">
            <a:extLst>
              <a:ext uri="{FF2B5EF4-FFF2-40B4-BE49-F238E27FC236}">
                <a16:creationId xmlns:a16="http://schemas.microsoft.com/office/drawing/2014/main" id="{E649CCF4-39DE-4EAF-B066-6F68D0D3DB23}"/>
              </a:ext>
            </a:extLst>
          </p:cNvPr>
          <p:cNvSpPr>
            <a:spLocks noGrp="1" noChangeArrowheads="1"/>
          </p:cNvSpPr>
          <p:nvPr>
            <p:ph type="body" sz="half" idx="4294967295"/>
          </p:nvPr>
        </p:nvSpPr>
        <p:spPr>
          <a:xfrm>
            <a:off x="1104900" y="1981200"/>
            <a:ext cx="69342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Wingdings" panose="05000000000000000000" pitchFamily="2" charset="2"/>
              <a:buNone/>
            </a:pPr>
            <a:endParaRPr lang="en-US" altLang="en-US" sz="1400" dirty="0">
              <a:effectLst/>
            </a:endParaRP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Return (20)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Accountability to God is Greater (21)</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Two illustrations (22)</a:t>
            </a:r>
          </a:p>
        </p:txBody>
      </p:sp>
    </p:spTree>
    <p:extLst>
      <p:ext uri="{BB962C8B-B14F-4D97-AF65-F5344CB8AC3E}">
        <p14:creationId xmlns:p14="http://schemas.microsoft.com/office/powerpoint/2010/main" val="39907973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FDDAF878-7B05-4BB2-B071-A829EB84CB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REGRESSION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20-22</a:t>
            </a:r>
          </a:p>
        </p:txBody>
      </p:sp>
      <p:sp>
        <p:nvSpPr>
          <p:cNvPr id="77827" name="Rectangle 3">
            <a:extLst>
              <a:ext uri="{FF2B5EF4-FFF2-40B4-BE49-F238E27FC236}">
                <a16:creationId xmlns:a16="http://schemas.microsoft.com/office/drawing/2014/main" id="{E649CCF4-39DE-4EAF-B066-6F68D0D3DB23}"/>
              </a:ext>
            </a:extLst>
          </p:cNvPr>
          <p:cNvSpPr>
            <a:spLocks noGrp="1" noChangeArrowheads="1"/>
          </p:cNvSpPr>
          <p:nvPr>
            <p:ph type="body" sz="half" idx="4294967295"/>
          </p:nvPr>
        </p:nvSpPr>
        <p:spPr>
          <a:xfrm>
            <a:off x="1104900" y="1981200"/>
            <a:ext cx="69342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Wingdings" panose="05000000000000000000" pitchFamily="2" charset="2"/>
              <a:buNone/>
            </a:pPr>
            <a:endParaRPr lang="en-US" altLang="en-US" sz="1400" dirty="0">
              <a:effectLst/>
            </a:endParaRP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Return (20)</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Accountability to God is Greater (21)</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Two illustrations (22)</a:t>
            </a:r>
          </a:p>
        </p:txBody>
      </p:sp>
    </p:spTree>
    <p:extLst>
      <p:ext uri="{BB962C8B-B14F-4D97-AF65-F5344CB8AC3E}">
        <p14:creationId xmlns:p14="http://schemas.microsoft.com/office/powerpoint/2010/main" val="26496551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E71C2D-CDFB-45CB-902C-345A87FA6F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48782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Matthew 11:20-24</a:t>
            </a:r>
          </a:p>
          <a:p>
            <a:pPr algn="just">
              <a:spcBef>
                <a:spcPts val="600"/>
              </a:spcBef>
              <a:spcAft>
                <a:spcPts val="600"/>
              </a:spcAft>
            </a:pPr>
            <a:r>
              <a:rPr lang="en-US" sz="3200" baseline="30000" dirty="0">
                <a:latin typeface="Calibri" panose="020F0502020204030204" pitchFamily="34" charset="0"/>
              </a:rPr>
              <a:t>20</a:t>
            </a:r>
            <a:r>
              <a:rPr lang="en-US" sz="3200" dirty="0">
                <a:latin typeface="Calibri" panose="020F0502020204030204" pitchFamily="34" charset="0"/>
              </a:rPr>
              <a:t> “Then He began to denounce the cities in which most of His miracles were done, because they did not repent. </a:t>
            </a:r>
            <a:r>
              <a:rPr lang="en-US" sz="3200" baseline="30000" dirty="0">
                <a:latin typeface="Calibri" panose="020F0502020204030204" pitchFamily="34" charset="0"/>
              </a:rPr>
              <a:t>21 ’</a:t>
            </a:r>
            <a:r>
              <a:rPr lang="en-US" sz="3200" dirty="0">
                <a:latin typeface="Calibri" panose="020F0502020204030204" pitchFamily="34" charset="0"/>
              </a:rPr>
              <a:t>Woe to you, </a:t>
            </a:r>
            <a:r>
              <a:rPr lang="en-US" sz="3200" dirty="0" err="1">
                <a:latin typeface="Calibri" panose="020F0502020204030204" pitchFamily="34" charset="0"/>
              </a:rPr>
              <a:t>Chorazin</a:t>
            </a:r>
            <a:r>
              <a:rPr lang="en-US" sz="3200" dirty="0">
                <a:latin typeface="Calibri" panose="020F0502020204030204" pitchFamily="34" charset="0"/>
              </a:rPr>
              <a:t>! Woe to you, Bethsaida! For if the miracles had occurred in </a:t>
            </a:r>
            <a:r>
              <a:rPr lang="en-US" sz="3200" dirty="0" err="1">
                <a:latin typeface="Calibri" panose="020F0502020204030204" pitchFamily="34" charset="0"/>
              </a:rPr>
              <a:t>Tyre</a:t>
            </a:r>
            <a:r>
              <a:rPr lang="en-US" sz="3200" dirty="0">
                <a:latin typeface="Calibri" panose="020F0502020204030204" pitchFamily="34" charset="0"/>
              </a:rPr>
              <a:t> and Sidon which occurred in you, they would have repented long ago in sackcloth and ashes. </a:t>
            </a:r>
            <a:r>
              <a:rPr lang="en-US" sz="3200" baseline="30000" dirty="0">
                <a:latin typeface="Calibri" panose="020F0502020204030204" pitchFamily="34" charset="0"/>
              </a:rPr>
              <a:t>22 </a:t>
            </a:r>
            <a:r>
              <a:rPr lang="en-US" sz="3200" dirty="0">
                <a:latin typeface="Calibri" panose="020F0502020204030204" pitchFamily="34" charset="0"/>
              </a:rPr>
              <a:t>Nevertheless I say to you, it will be more tolerable for </a:t>
            </a:r>
            <a:r>
              <a:rPr lang="en-US" sz="3200" dirty="0" err="1">
                <a:latin typeface="Calibri" panose="020F0502020204030204" pitchFamily="34" charset="0"/>
              </a:rPr>
              <a:t>Tyre</a:t>
            </a:r>
            <a:r>
              <a:rPr lang="en-US" sz="3200" dirty="0">
                <a:latin typeface="Calibri" panose="020F0502020204030204" pitchFamily="34" charset="0"/>
              </a:rPr>
              <a:t> and Sidon in </a:t>
            </a:r>
            <a:r>
              <a:rPr lang="en-US" sz="3200" i="1" dirty="0">
                <a:latin typeface="Calibri" panose="020F0502020204030204" pitchFamily="34" charset="0"/>
              </a:rPr>
              <a:t>the</a:t>
            </a:r>
            <a:r>
              <a:rPr lang="en-US" sz="3200" dirty="0">
                <a:latin typeface="Calibri" panose="020F0502020204030204" pitchFamily="34" charset="0"/>
              </a:rPr>
              <a:t> day of judgment than for…</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125537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15D1A5-4ED4-4FB1-B79A-2FEF647615E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438581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Matthew 11:20-24</a:t>
            </a:r>
          </a:p>
          <a:p>
            <a:pPr algn="just">
              <a:spcBef>
                <a:spcPts val="600"/>
              </a:spcBef>
              <a:spcAft>
                <a:spcPts val="600"/>
              </a:spcAft>
            </a:pPr>
            <a:r>
              <a:rPr lang="en-US" sz="3200" dirty="0">
                <a:latin typeface="Calibri" panose="020F0502020204030204" pitchFamily="34" charset="0"/>
              </a:rPr>
              <a:t>…you</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latin typeface="Calibri" panose="020F0502020204030204" pitchFamily="34" charset="0"/>
              </a:rPr>
              <a:t>“</a:t>
            </a:r>
            <a:r>
              <a:rPr lang="en-US" sz="3200" baseline="30000" dirty="0">
                <a:latin typeface="Calibri" panose="020F0502020204030204" pitchFamily="34" charset="0"/>
              </a:rPr>
              <a:t>23</a:t>
            </a:r>
            <a:r>
              <a:rPr lang="en-US" sz="3200" dirty="0">
                <a:latin typeface="Calibri" panose="020F0502020204030204" pitchFamily="34" charset="0"/>
              </a:rPr>
              <a:t>And you, Capernaum, will not be exalted to heaven, will you? You will descend to Hades; for if the miracles had occurred in Sodom which occurred in you, it would have remained to this day. </a:t>
            </a:r>
            <a:r>
              <a:rPr lang="en-US" sz="3200" baseline="30000" dirty="0">
                <a:latin typeface="Calibri" panose="020F0502020204030204" pitchFamily="34" charset="0"/>
              </a:rPr>
              <a:t>24</a:t>
            </a:r>
            <a:r>
              <a:rPr lang="en-US" sz="3200" dirty="0">
                <a:latin typeface="Calibri" panose="020F0502020204030204" pitchFamily="34" charset="0"/>
              </a:rPr>
              <a:t>Nevertheless I say to you that it will be more tolerable for the land of Sodom in </a:t>
            </a:r>
            <a:r>
              <a:rPr lang="en-US" sz="3200" i="1" dirty="0">
                <a:latin typeface="Calibri" panose="020F0502020204030204" pitchFamily="34" charset="0"/>
              </a:rPr>
              <a:t>the</a:t>
            </a:r>
            <a:r>
              <a:rPr lang="en-US" sz="3200" dirty="0">
                <a:latin typeface="Calibri" panose="020F0502020204030204" pitchFamily="34" charset="0"/>
              </a:rPr>
              <a:t> day of judgment, than for you</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117017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FDDAF878-7B05-4BB2-B071-A829EB84CB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kern="1200" dirty="0">
                <a:effectLst>
                  <a:outerShdw blurRad="38100" dist="38100" dir="2700000" algn="tl">
                    <a:srgbClr val="000000">
                      <a:alpha val="43137"/>
                    </a:srgbClr>
                  </a:outerShdw>
                </a:effectLst>
              </a:rPr>
              <a:t>REGRESSION OF FALSE TEACHERS </a:t>
            </a:r>
            <a:br>
              <a:rPr lang="en-US" altLang="en-US" sz="3600" kern="12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20-22</a:t>
            </a:r>
          </a:p>
        </p:txBody>
      </p:sp>
      <p:sp>
        <p:nvSpPr>
          <p:cNvPr id="77827" name="Rectangle 3">
            <a:extLst>
              <a:ext uri="{FF2B5EF4-FFF2-40B4-BE49-F238E27FC236}">
                <a16:creationId xmlns:a16="http://schemas.microsoft.com/office/drawing/2014/main" id="{E649CCF4-39DE-4EAF-B066-6F68D0D3DB23}"/>
              </a:ext>
            </a:extLst>
          </p:cNvPr>
          <p:cNvSpPr>
            <a:spLocks noGrp="1" noChangeArrowheads="1"/>
          </p:cNvSpPr>
          <p:nvPr>
            <p:ph type="body" sz="half" idx="4294967295"/>
          </p:nvPr>
        </p:nvSpPr>
        <p:spPr>
          <a:xfrm>
            <a:off x="1104900" y="1981200"/>
            <a:ext cx="69342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Wingdings" panose="05000000000000000000" pitchFamily="2" charset="2"/>
              <a:buNone/>
            </a:pPr>
            <a:endParaRPr lang="en-US" altLang="en-US" sz="1400" dirty="0">
              <a:effectLst/>
            </a:endParaRP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Return (20)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Accountability to God is Greater (21)</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Two illustrations (22)</a:t>
            </a:r>
          </a:p>
        </p:txBody>
      </p:sp>
    </p:spTree>
    <p:extLst>
      <p:ext uri="{BB962C8B-B14F-4D97-AF65-F5344CB8AC3E}">
        <p14:creationId xmlns:p14="http://schemas.microsoft.com/office/powerpoint/2010/main" val="33671738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31E3095-4D57-4C0A-B114-982189459F99}"/>
              </a:ext>
            </a:extLst>
          </p:cNvPr>
          <p:cNvGraphicFramePr>
            <a:graphicFrameLocks noGrp="1"/>
          </p:cNvGraphicFramePr>
          <p:nvPr/>
        </p:nvGraphicFramePr>
        <p:xfrm>
          <a:off x="228600" y="288925"/>
          <a:ext cx="8686800" cy="5516912"/>
        </p:xfrm>
        <a:graphic>
          <a:graphicData uri="http://schemas.openxmlformats.org/drawingml/2006/table">
            <a:tbl>
              <a:tblPr>
                <a:tableStyleId>{D7AC3CCA-C797-4891-BE02-D94E43425B78}</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91440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BELIEVER OR UNBELIEVER?</a:t>
                      </a: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extLst>
                  <a:ext uri="{0D108BD9-81ED-4DB2-BD59-A6C34878D82A}">
                    <a16:rowId xmlns:a16="http://schemas.microsoft.com/office/drawing/2014/main" val="10000"/>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BELIEVER</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UNBELIEVER</a:t>
                      </a: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10001"/>
                  </a:ext>
                </a:extLst>
              </a:tr>
              <a:tr h="73152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Purchased (1)</a:t>
                      </a: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Dogs/pigs (22)</a:t>
                      </a:r>
                    </a:p>
                  </a:txBody>
                  <a:tcPr marT="45736" marB="45736" anchor="ctr" horzOverflow="overflow"/>
                </a:tc>
                <a:extLst>
                  <a:ext uri="{0D108BD9-81ED-4DB2-BD59-A6C34878D82A}">
                    <a16:rowId xmlns:a16="http://schemas.microsoft.com/office/drawing/2014/main" val="10002"/>
                  </a:ext>
                </a:extLst>
              </a:tr>
              <a:tr h="73152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Knowledge of Christ (20)</a:t>
                      </a: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Overcome (20)</a:t>
                      </a:r>
                    </a:p>
                  </a:txBody>
                  <a:tcPr marT="45736" marB="45736" anchor="ctr" horzOverflow="overflow"/>
                </a:tc>
                <a:extLst>
                  <a:ext uri="{0D108BD9-81ED-4DB2-BD59-A6C34878D82A}">
                    <a16:rowId xmlns:a16="http://schemas.microsoft.com/office/drawing/2014/main" val="10003"/>
                  </a:ext>
                </a:extLst>
              </a:tr>
              <a:tr h="73152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Believers can sin (1:8-10)</a:t>
                      </a: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Other unbelievers (4-6)</a:t>
                      </a:r>
                    </a:p>
                  </a:txBody>
                  <a:tcPr marT="45736" marB="45736" anchor="ctr" horzOverflow="overflow"/>
                </a:tc>
                <a:extLst>
                  <a:ext uri="{0D108BD9-81ED-4DB2-BD59-A6C34878D82A}">
                    <a16:rowId xmlns:a16="http://schemas.microsoft.com/office/drawing/2014/main" val="10004"/>
                  </a:ext>
                </a:extLst>
              </a:tr>
              <a:tr h="73152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Examples of Lot and Balaam (7-8, 15-16)</a:t>
                      </a: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Last state worse than the first (20)</a:t>
                      </a:r>
                    </a:p>
                  </a:txBody>
                  <a:tcPr marT="45736" marB="45736" anchor="ctr" horzOverflow="overflow"/>
                </a:tc>
                <a:extLst>
                  <a:ext uri="{0D108BD9-81ED-4DB2-BD59-A6C34878D82A}">
                    <a16:rowId xmlns:a16="http://schemas.microsoft.com/office/drawing/2014/main" val="10005"/>
                  </a:ext>
                </a:extLst>
              </a:tr>
              <a:tr h="73152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Darkness reserved (17)</a:t>
                      </a:r>
                    </a:p>
                  </a:txBody>
                  <a:tcPr marT="45736" marB="45736" anchor="ctr" horzOverflow="overflow"/>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30386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0DBB-C819-4D37-A0DD-EC97388EE450}"/>
              </a:ext>
            </a:extLst>
          </p:cNvPr>
          <p:cNvSpPr>
            <a:spLocks noGrp="1"/>
          </p:cNvSpPr>
          <p:nvPr>
            <p:ph type="title"/>
          </p:nvPr>
        </p:nvSpPr>
        <p:spPr>
          <a:xfrm>
            <a:off x="685800" y="2857500"/>
            <a:ext cx="7772400" cy="1143000"/>
          </a:xfrm>
        </p:spPr>
        <p:txBody>
          <a:bodyPr/>
          <a:lstStyle/>
          <a:p>
            <a:pPr algn="ctr">
              <a:defRPr/>
            </a:pPr>
            <a:r>
              <a:rPr lang="en-US" sz="6000" dirty="0">
                <a:effectLst>
                  <a:outerShdw blurRad="38100" dist="38100" dir="2700000" algn="tl">
                    <a:srgbClr val="000000">
                      <a:alpha val="43137"/>
                    </a:srgbClr>
                  </a:outerShdw>
                </a:effectLst>
              </a:rPr>
              <a:t>CONCLUSION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F4A0987-2328-4C48-AEED-E94C19CE1786}"/>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kern="1200" dirty="0">
                <a:effectLst>
                  <a:outerShdw blurRad="38100" dist="38100" dir="2700000" algn="tl">
                    <a:srgbClr val="000000">
                      <a:alpha val="43137"/>
                    </a:srgbClr>
                  </a:outerShdw>
                </a:effectLst>
              </a:rPr>
              <a:t>2 PETER 2 OUTLINE</a:t>
            </a:r>
          </a:p>
        </p:txBody>
      </p:sp>
      <p:sp>
        <p:nvSpPr>
          <p:cNvPr id="49155" name="Rectangle 3">
            <a:extLst>
              <a:ext uri="{FF2B5EF4-FFF2-40B4-BE49-F238E27FC236}">
                <a16:creationId xmlns:a16="http://schemas.microsoft.com/office/drawing/2014/main" id="{21191C93-25BF-4B86-83AE-5719A3EC1CD8}"/>
              </a:ext>
            </a:extLst>
          </p:cNvPr>
          <p:cNvSpPr>
            <a:spLocks noGrp="1" noChangeArrowheads="1"/>
          </p:cNvSpPr>
          <p:nvPr>
            <p:ph type="body" idx="4294967295"/>
          </p:nvPr>
        </p:nvSpPr>
        <p:spPr>
          <a:xfrm>
            <a:off x="1995488" y="1371600"/>
            <a:ext cx="5153025" cy="5257800"/>
          </a:xfrm>
        </p:spPr>
        <p:txBody>
          <a:bodyPr/>
          <a:lstStyle/>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Predicted arrival (2:1a)</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Devices (2:1b-3)</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Doom (2:4-9)</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Depravity (2:10-16)</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Emptiness (2:17-19)</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Regression (2:20-22)</a:t>
            </a:r>
          </a:p>
        </p:txBody>
      </p:sp>
    </p:spTree>
    <p:extLst>
      <p:ext uri="{BB962C8B-B14F-4D97-AF65-F5344CB8AC3E}">
        <p14:creationId xmlns:p14="http://schemas.microsoft.com/office/powerpoint/2010/main" val="3315707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9398A22-EBA4-4791-8803-F52C74008F7D}"/>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67587" name="Rectangle 3">
            <a:extLst>
              <a:ext uri="{FF2B5EF4-FFF2-40B4-BE49-F238E27FC236}">
                <a16:creationId xmlns:a16="http://schemas.microsoft.com/office/drawing/2014/main" id="{69AF28FF-0512-4D4F-8710-E4F5B2967F55}"/>
              </a:ext>
            </a:extLst>
          </p:cNvPr>
          <p:cNvSpPr>
            <a:spLocks noChangeArrowheads="1"/>
          </p:cNvSpPr>
          <p:nvPr/>
        </p:nvSpPr>
        <p:spPr bwMode="auto">
          <a:xfrm>
            <a:off x="457200" y="2705100"/>
            <a:ext cx="5715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buClrTx/>
              <a:buSzTx/>
              <a:buFontTx/>
              <a:buNone/>
            </a:pPr>
            <a:r>
              <a:rPr lang="en-US" altLang="en-US">
                <a:cs typeface="Calibri" panose="020F0502020204030204" pitchFamily="34" charset="0"/>
              </a:rPr>
              <a:t>Characteristics of false teachers </a:t>
            </a:r>
          </a:p>
          <a:p>
            <a:pPr eaLnBrk="1" hangingPunct="1">
              <a:buClrTx/>
              <a:buSzTx/>
              <a:buFontTx/>
              <a:buNone/>
            </a:pPr>
            <a:r>
              <a:rPr lang="en-US" altLang="en-US">
                <a:cs typeface="Calibri" panose="020F0502020204030204" pitchFamily="34" charset="0"/>
              </a:rPr>
              <a:t>(2 Peter 2)</a:t>
            </a:r>
          </a:p>
        </p:txBody>
      </p:sp>
      <p:pic>
        <p:nvPicPr>
          <p:cNvPr id="67588" name="Picture 4" descr="j0193970">
            <a:extLst>
              <a:ext uri="{FF2B5EF4-FFF2-40B4-BE49-F238E27FC236}">
                <a16:creationId xmlns:a16="http://schemas.microsoft.com/office/drawing/2014/main" id="{2EA65837-BF00-49DB-899B-157275C2B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938" y="1600200"/>
            <a:ext cx="283686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F4A0987-2328-4C48-AEED-E94C19CE1786}"/>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kern="1200" dirty="0">
                <a:effectLst>
                  <a:outerShdw blurRad="38100" dist="38100" dir="2700000" algn="tl">
                    <a:srgbClr val="000000">
                      <a:alpha val="43137"/>
                    </a:srgbClr>
                  </a:outerShdw>
                </a:effectLst>
              </a:rPr>
              <a:t>2 PETER 2 OUTLINE</a:t>
            </a:r>
          </a:p>
        </p:txBody>
      </p:sp>
      <p:sp>
        <p:nvSpPr>
          <p:cNvPr id="49155" name="Rectangle 3">
            <a:extLst>
              <a:ext uri="{FF2B5EF4-FFF2-40B4-BE49-F238E27FC236}">
                <a16:creationId xmlns:a16="http://schemas.microsoft.com/office/drawing/2014/main" id="{21191C93-25BF-4B86-83AE-5719A3EC1CD8}"/>
              </a:ext>
            </a:extLst>
          </p:cNvPr>
          <p:cNvSpPr>
            <a:spLocks noGrp="1" noChangeArrowheads="1"/>
          </p:cNvSpPr>
          <p:nvPr>
            <p:ph type="body" idx="4294967295"/>
          </p:nvPr>
        </p:nvSpPr>
        <p:spPr>
          <a:xfrm>
            <a:off x="1995488" y="1371600"/>
            <a:ext cx="5153025" cy="5257800"/>
          </a:xfrm>
        </p:spPr>
        <p:txBody>
          <a:bodyPr/>
          <a:lstStyle/>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Predicted arrival (2:1a)</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Devices (2:1b-3)</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Doom (2:4-9)</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Depravity (2:10-16)</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Emptiness (2:17-19)</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Regression (2:20-22)</a:t>
            </a:r>
          </a:p>
        </p:txBody>
      </p:sp>
    </p:spTree>
    <p:extLst>
      <p:ext uri="{BB962C8B-B14F-4D97-AF65-F5344CB8AC3E}">
        <p14:creationId xmlns:p14="http://schemas.microsoft.com/office/powerpoint/2010/main" val="3569003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F4A0987-2328-4C48-AEED-E94C19CE1786}"/>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kern="1200" dirty="0">
                <a:effectLst>
                  <a:outerShdw blurRad="38100" dist="38100" dir="2700000" algn="tl">
                    <a:srgbClr val="000000">
                      <a:alpha val="43137"/>
                    </a:srgbClr>
                  </a:outerShdw>
                </a:effectLst>
              </a:rPr>
              <a:t>2 PETER 2 OUTLINE</a:t>
            </a:r>
          </a:p>
        </p:txBody>
      </p:sp>
      <p:sp>
        <p:nvSpPr>
          <p:cNvPr id="49155" name="Rectangle 3">
            <a:extLst>
              <a:ext uri="{FF2B5EF4-FFF2-40B4-BE49-F238E27FC236}">
                <a16:creationId xmlns:a16="http://schemas.microsoft.com/office/drawing/2014/main" id="{21191C93-25BF-4B86-83AE-5719A3EC1CD8}"/>
              </a:ext>
            </a:extLst>
          </p:cNvPr>
          <p:cNvSpPr>
            <a:spLocks noGrp="1" noChangeArrowheads="1"/>
          </p:cNvSpPr>
          <p:nvPr>
            <p:ph type="body" idx="4294967295"/>
          </p:nvPr>
        </p:nvSpPr>
        <p:spPr>
          <a:xfrm>
            <a:off x="1995488" y="1371600"/>
            <a:ext cx="5153025" cy="5257800"/>
          </a:xfrm>
        </p:spPr>
        <p:txBody>
          <a:bodyPr/>
          <a:lstStyle/>
          <a:p>
            <a:pPr marL="461963" indent="-461963" eaLnBrk="1" hangingPunct="1">
              <a:spcBef>
                <a:spcPts val="0"/>
              </a:spcBef>
              <a:spcAft>
                <a:spcPts val="30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Predicted arrival (2:1a)</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Devices (2:1b-3)</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Doom (2:4-9)</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Depravity (2:10-16)</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Emptiness (2:17-19)</a:t>
            </a:r>
          </a:p>
          <a:p>
            <a:pPr marL="461963" indent="-461963" eaLnBrk="1" hangingPunct="1">
              <a:spcBef>
                <a:spcPts val="0"/>
              </a:spcBef>
              <a:spcAft>
                <a:spcPts val="3000"/>
              </a:spcAft>
              <a:defRPr/>
            </a:pPr>
            <a:r>
              <a:rPr lang="en-US" altLang="en-US" dirty="0">
                <a:effectLst>
                  <a:outerShdw blurRad="38100" dist="38100" dir="2700000" algn="tl">
                    <a:srgbClr val="000000">
                      <a:alpha val="43137"/>
                    </a:srgbClr>
                  </a:outerShdw>
                </a:effectLst>
                <a:cs typeface="Calibri" panose="020F0502020204030204" pitchFamily="34" charset="0"/>
              </a:rPr>
              <a:t>Regression (2:20-22)</a:t>
            </a:r>
          </a:p>
        </p:txBody>
      </p:sp>
    </p:spTree>
    <p:extLst>
      <p:ext uri="{BB962C8B-B14F-4D97-AF65-F5344CB8AC3E}">
        <p14:creationId xmlns:p14="http://schemas.microsoft.com/office/powerpoint/2010/main" val="2341054203"/>
      </p:ext>
    </p:extLst>
  </p:cSld>
  <p:clrMapOvr>
    <a:masterClrMapping/>
  </p:clrMapOvr>
</p:sld>
</file>

<file path=ppt/theme/theme1.xml><?xml version="1.0" encoding="utf-8"?>
<a:theme xmlns:a="http://schemas.openxmlformats.org/drawingml/2006/main" name="1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3_Az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2760</TotalTime>
  <Words>2912</Words>
  <Application>Microsoft Office PowerPoint</Application>
  <PresentationFormat>On-screen Show (4:3)</PresentationFormat>
  <Paragraphs>372</Paragraphs>
  <Slides>68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Times New Roman</vt:lpstr>
      <vt:lpstr>Wingdings</vt:lpstr>
      <vt:lpstr>13_Azure</vt:lpstr>
      <vt:lpstr>2 Peter</vt:lpstr>
      <vt:lpstr>INTRODUCTORY MATTERS</vt:lpstr>
      <vt:lpstr>STRUCTURE</vt:lpstr>
      <vt:lpstr>STRUCTURE</vt:lpstr>
      <vt:lpstr>PowerPoint Presentation</vt:lpstr>
      <vt:lpstr>STRUCTURE</vt:lpstr>
      <vt:lpstr>PowerPoint Presentation</vt:lpstr>
      <vt:lpstr>2 PETER 2 OUTLINE</vt:lpstr>
      <vt:lpstr>2 PETER 2 OUTLINE</vt:lpstr>
      <vt:lpstr>PowerPoint Presentation</vt:lpstr>
      <vt:lpstr>PowerPoint Presentation</vt:lpstr>
      <vt:lpstr>PREDICTED ARRIVAL V.1A</vt:lpstr>
      <vt:lpstr>APOSTASY IS INTERNAL</vt:lpstr>
      <vt:lpstr>APOSTASY IS INTERNAL</vt:lpstr>
      <vt:lpstr>2 PETER 2 OUTLINE</vt:lpstr>
      <vt:lpstr>DEVICES OF FALSE TEACHERS  V. 1b-3</vt:lpstr>
      <vt:lpstr>DEVICES OF FALSE TEACHERS  V. 1b-3</vt:lpstr>
      <vt:lpstr>PowerPoint Presentation</vt:lpstr>
      <vt:lpstr>PowerPoint Presentation</vt:lpstr>
      <vt:lpstr>DEVICES OF FALSE TEACHERS  V. 1b-3</vt:lpstr>
      <vt:lpstr>DEVICES OF FALSE TEACHERS  V. 1b-3</vt:lpstr>
      <vt:lpstr>DEVICES OF FALSE TEACHERS  V. 1b-3</vt:lpstr>
      <vt:lpstr>DEVICES OF FALSE TEACHERS  V. 1b-3</vt:lpstr>
      <vt:lpstr>2 PETER 2 OUTLINE</vt:lpstr>
      <vt:lpstr>DOOM OF FALSE TEACHERS  V.4-9</vt:lpstr>
      <vt:lpstr>DOOM OF FALSE TEACHERS  V.4-9</vt:lpstr>
      <vt:lpstr>PowerPoint Presentation</vt:lpstr>
      <vt:lpstr>PowerPoint Presentation</vt:lpstr>
      <vt:lpstr>PowerPoint Presentation</vt:lpstr>
      <vt:lpstr>PowerPoint Presentation</vt:lpstr>
      <vt:lpstr>PowerPoint Presentation</vt:lpstr>
      <vt:lpstr>DOOM OF FALSE TEACHERS  V.4-9</vt:lpstr>
      <vt:lpstr>PowerPoint Presentation</vt:lpstr>
      <vt:lpstr>PowerPoint Presentation</vt:lpstr>
      <vt:lpstr>DOOM OF FALSE TEACHERS  V.4-9</vt:lpstr>
      <vt:lpstr>PowerPoint Presentation</vt:lpstr>
      <vt:lpstr>PowerPoint Presentation</vt:lpstr>
      <vt:lpstr>PowerPoint Presentation</vt:lpstr>
      <vt:lpstr>PowerPoint Presentation</vt:lpstr>
      <vt:lpstr>PowerPoint Presentation</vt:lpstr>
      <vt:lpstr>When Will the Rapture Take Place Relative to the Tribulation Period?</vt:lpstr>
      <vt:lpstr>PowerPoint Presentation</vt:lpstr>
      <vt:lpstr>2 PETER 2 OUTLINE</vt:lpstr>
      <vt:lpstr>DEPRAVITY OF FALSE TEACHERS  V.10-16</vt:lpstr>
      <vt:lpstr>DEPRAVITY OF FALSE TEACHERS  V.10-16</vt:lpstr>
      <vt:lpstr>PowerPoint Presentation</vt:lpstr>
      <vt:lpstr>DEPRAVITY OF FALSE TEACHERS  V.10-16</vt:lpstr>
      <vt:lpstr>ARROGANCE OF FALSE TEACHERS  V.10b-11</vt:lpstr>
      <vt:lpstr>PowerPoint Presentation</vt:lpstr>
      <vt:lpstr>PowerPoint Presentation</vt:lpstr>
      <vt:lpstr>DEPRAVITY OF FALSE TEACHERS  V.10-16</vt:lpstr>
      <vt:lpstr>DEPRAVITY OF FALSE TEACHERS  V.10-16</vt:lpstr>
      <vt:lpstr>DEPRAVITY OF FALSE TEACHERS  V.10-16</vt:lpstr>
      <vt:lpstr>DEPRAVITY OF FALSE TEACHERS  V.10-16</vt:lpstr>
      <vt:lpstr>STRUCTURE</vt:lpstr>
      <vt:lpstr>DEPRAVITY OF FALSE TEACHERS  V.10-16</vt:lpstr>
      <vt:lpstr>2 PETER 2 OUTLINE</vt:lpstr>
      <vt:lpstr>EMPTINESS OF FALSE TEACHERS  V. 17-19</vt:lpstr>
      <vt:lpstr>2 PETER 2 OUTLINE</vt:lpstr>
      <vt:lpstr>REGRESSION OF FALSE TEACHERS  V. 20-22</vt:lpstr>
      <vt:lpstr>REGRESSION OF FALSE TEACHERS  V. 20-22</vt:lpstr>
      <vt:lpstr>REGRESSION OF FALSE TEACHERS  V. 20-22</vt:lpstr>
      <vt:lpstr>PowerPoint Presentation</vt:lpstr>
      <vt:lpstr>PowerPoint Presentation</vt:lpstr>
      <vt:lpstr>REGRESSION OF FALSE TEACHERS  V. 20-22</vt:lpstr>
      <vt:lpstr>PowerPoint Presentation</vt:lpstr>
      <vt:lpstr>CONCLUSION</vt:lpstr>
      <vt:lpstr>2 PETER 2 OUTLINE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08-2-Peter 2v1-22</dc:title>
  <dc:creator>A. Woods</dc:creator>
  <cp:lastModifiedBy>Andy Woods</cp:lastModifiedBy>
  <cp:revision>241</cp:revision>
  <cp:lastPrinted>2020-03-04T15:12:36Z</cp:lastPrinted>
  <dcterms:created xsi:type="dcterms:W3CDTF">2008-02-23T18:28:51Z</dcterms:created>
  <dcterms:modified xsi:type="dcterms:W3CDTF">2020-03-04T16:36:00Z</dcterms:modified>
</cp:coreProperties>
</file>