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2067" r:id="rId2"/>
    <p:sldId id="6406" r:id="rId3"/>
    <p:sldId id="6299" r:id="rId4"/>
    <p:sldId id="6446" r:id="rId5"/>
    <p:sldId id="6297" r:id="rId6"/>
    <p:sldId id="6447" r:id="rId7"/>
    <p:sldId id="6407" r:id="rId8"/>
    <p:sldId id="6486" r:id="rId9"/>
    <p:sldId id="6465" r:id="rId10"/>
    <p:sldId id="6487" r:id="rId11"/>
    <p:sldId id="6508" r:id="rId12"/>
    <p:sldId id="505" r:id="rId13"/>
    <p:sldId id="1422" r:id="rId14"/>
    <p:sldId id="3913" r:id="rId15"/>
    <p:sldId id="6509" r:id="rId16"/>
    <p:sldId id="1316" r:id="rId17"/>
    <p:sldId id="1318" r:id="rId18"/>
    <p:sldId id="1319" r:id="rId19"/>
    <p:sldId id="6488" r:id="rId20"/>
    <p:sldId id="3922" r:id="rId21"/>
    <p:sldId id="6498" r:id="rId22"/>
    <p:sldId id="6489" r:id="rId23"/>
    <p:sldId id="6485" r:id="rId24"/>
    <p:sldId id="3850" r:id="rId25"/>
    <p:sldId id="6490" r:id="rId26"/>
    <p:sldId id="6467" r:id="rId27"/>
    <p:sldId id="6468" r:id="rId28"/>
    <p:sldId id="6466" r:id="rId29"/>
    <p:sldId id="6491" r:id="rId30"/>
    <p:sldId id="6499" r:id="rId31"/>
    <p:sldId id="6500" r:id="rId32"/>
    <p:sldId id="2878" r:id="rId33"/>
    <p:sldId id="6501" r:id="rId34"/>
    <p:sldId id="6502" r:id="rId35"/>
    <p:sldId id="6503" r:id="rId36"/>
    <p:sldId id="6504" r:id="rId37"/>
    <p:sldId id="6505" r:id="rId38"/>
    <p:sldId id="6506" r:id="rId39"/>
    <p:sldId id="6337" r:id="rId40"/>
    <p:sldId id="6456" r:id="rId41"/>
    <p:sldId id="5413" r:id="rId42"/>
    <p:sldId id="6331" r:id="rId43"/>
    <p:sldId id="6474" r:id="rId44"/>
    <p:sldId id="4972" r:id="rId45"/>
    <p:sldId id="6401" r:id="rId46"/>
    <p:sldId id="6494" r:id="rId47"/>
    <p:sldId id="6495" r:id="rId48"/>
    <p:sldId id="6459" r:id="rId49"/>
    <p:sldId id="6460" r:id="rId50"/>
    <p:sldId id="6510" r:id="rId51"/>
    <p:sldId id="2921" r:id="rId52"/>
    <p:sldId id="6507" r:id="rId53"/>
    <p:sldId id="6511" r:id="rId54"/>
    <p:sldId id="6461" r:id="rId55"/>
    <p:sldId id="6476" r:id="rId56"/>
    <p:sldId id="6477" r:id="rId57"/>
    <p:sldId id="6497" r:id="rId58"/>
    <p:sldId id="6478" r:id="rId59"/>
    <p:sldId id="6462" r:id="rId60"/>
    <p:sldId id="6479" r:id="rId61"/>
    <p:sldId id="6480" r:id="rId62"/>
    <p:sldId id="6463" r:id="rId63"/>
    <p:sldId id="6512" r:id="rId64"/>
    <p:sldId id="811" r:id="rId65"/>
    <p:sldId id="6483" r:id="rId66"/>
    <p:sldId id="6481" r:id="rId67"/>
    <p:sldId id="6482" r:id="rId68"/>
    <p:sldId id="1343" r:id="rId69"/>
    <p:sldId id="6289" r:id="rId70"/>
    <p:sldId id="6496" r:id="rId71"/>
    <p:sldId id="6290"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323" autoAdjust="0"/>
  </p:normalViewPr>
  <p:slideViewPr>
    <p:cSldViewPr>
      <p:cViewPr varScale="1">
        <p:scale>
          <a:sx n="57" d="100"/>
          <a:sy n="57" d="100"/>
        </p:scale>
        <p:origin x="13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D2A78F-A95A-4355-A160-3D855756867F}" type="slidenum">
              <a:rPr lang="en-US" altLang="en-US" sz="1300" smtClean="0">
                <a:latin typeface="Calibri" panose="020F0502020204030204" pitchFamily="34" charset="0"/>
              </a:rPr>
              <a:pPr/>
              <a:t>17</a:t>
            </a:fld>
            <a:endParaRPr lang="en-US" altLang="en-US" sz="1300" dirty="0">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34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rPr>
              <a:pPr/>
              <a:t>18</a:t>
            </a:fld>
            <a:endParaRPr lang="en-US" altLang="en-US" sz="1300" dirty="0">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28</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83348461-0D45-477B-B677-45B54E0DBFDB}"/>
              </a:ext>
            </a:extLst>
          </p:cNvPr>
          <p:cNvSpPr txBox="1">
            <a:spLocks noChangeArrowheads="1"/>
          </p:cNvSpPr>
          <p:nvPr/>
        </p:nvSpPr>
        <p:spPr bwMode="auto">
          <a:xfrm>
            <a:off x="2151063" y="706438"/>
            <a:ext cx="2579687" cy="3486150"/>
          </a:xfrm>
          <a:prstGeom prst="rect">
            <a:avLst/>
          </a:prstGeom>
          <a:solidFill>
            <a:srgbClr val="FFFFFF"/>
          </a:solidFill>
          <a:ln w="9525">
            <a:solidFill>
              <a:srgbClr val="000000"/>
            </a:solidFill>
            <a:miter lim="800000"/>
            <a:headEnd/>
            <a:tailEnd/>
          </a:ln>
        </p:spPr>
        <p:txBody>
          <a:bodyPr wrap="none" lIns="92444" tIns="46222" rIns="92444" bIns="46222"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4995" name="Rectangle 3">
            <a:extLst>
              <a:ext uri="{FF2B5EF4-FFF2-40B4-BE49-F238E27FC236}">
                <a16:creationId xmlns:a16="http://schemas.microsoft.com/office/drawing/2014/main" id="{54C03DD5-C218-4980-B39D-0C1E57AE80F4}"/>
              </a:ext>
            </a:extLst>
          </p:cNvPr>
          <p:cNvSpPr>
            <a:spLocks noGrp="1" noChangeArrowheads="1"/>
          </p:cNvSpPr>
          <p:nvPr>
            <p:ph type="body"/>
          </p:nvPr>
        </p:nvSpPr>
        <p:spPr>
          <a:xfrm>
            <a:off x="688975" y="4416425"/>
            <a:ext cx="55022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43" tIns="46572" rIns="93143" bIns="46572"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2/29/2020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2/29/2020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65619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249EB065-0C78-4F1E-A561-73C4A7263910}" type="slidenum">
              <a:rPr lang="en-US" altLang="en-US"/>
              <a:pPr>
                <a:defRPr/>
              </a:pPr>
              <a:t>‹#›</a:t>
            </a:fld>
            <a:endParaRPr lang="en-US" altLang="en-US"/>
          </a:p>
        </p:txBody>
      </p:sp>
    </p:spTree>
    <p:extLst>
      <p:ext uri="{BB962C8B-B14F-4D97-AF65-F5344CB8AC3E}">
        <p14:creationId xmlns:p14="http://schemas.microsoft.com/office/powerpoint/2010/main" val="343915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 id="214748392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a:solidFill>
                  <a:schemeClr val="tx1"/>
                </a:solidFill>
                <a:effectLst>
                  <a:outerShdw blurRad="38100" dist="38100" dir="2700000" algn="tl">
                    <a:srgbClr val="000000">
                      <a:alpha val="43137"/>
                    </a:srgbClr>
                  </a:outerShdw>
                </a:effectLst>
              </a:rPr>
              <a:t>Dr</a:t>
            </a:r>
            <a:r>
              <a:rPr lang="en-US" altLang="en-US" kern="0" dirty="0">
                <a:solidFill>
                  <a:schemeClr val="tx1"/>
                </a:solidFill>
                <a:effectLst>
                  <a:outerShdw blurRad="38100" dist="38100" dir="2700000" algn="tl">
                    <a:srgbClr val="000000">
                      <a:alpha val="43137"/>
                    </a:srgbClr>
                  </a:outerShdw>
                </a:effectLst>
              </a:rPr>
              <a:t>.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82342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1320866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914400" y="1155414"/>
            <a:ext cx="69723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ndParaRPr>
          </a:p>
          <a:p>
            <a:pPr marL="0" indent="0" eaLnBrk="1" hangingPunct="1">
              <a:buFont typeface="Arial" charset="0"/>
              <a:buNone/>
              <a:defRPr/>
            </a:pP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1461" y="2057400"/>
            <a:ext cx="2658139" cy="2743200"/>
          </a:xfrm>
          <a:prstGeom prst="rect">
            <a:avLst/>
          </a:prstGeom>
        </p:spPr>
      </p:pic>
    </p:spTree>
    <p:extLst>
      <p:ext uri="{BB962C8B-B14F-4D97-AF65-F5344CB8AC3E}">
        <p14:creationId xmlns:p14="http://schemas.microsoft.com/office/powerpoint/2010/main" val="41995976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F1E1A6-AAC4-4D81-997E-8551932A6197}"/>
              </a:ext>
            </a:extLst>
          </p:cNvPr>
          <p:cNvGraphicFramePr>
            <a:graphicFrameLocks noGrp="1"/>
          </p:cNvGraphicFramePr>
          <p:nvPr>
            <p:extLst>
              <p:ext uri="{D42A27DB-BD31-4B8C-83A1-F6EECF244321}">
                <p14:modId xmlns:p14="http://schemas.microsoft.com/office/powerpoint/2010/main" val="2676384729"/>
              </p:ext>
            </p:extLst>
          </p:nvPr>
        </p:nvGraphicFramePr>
        <p:xfrm>
          <a:off x="257175" y="60969"/>
          <a:ext cx="8629650" cy="6736062"/>
        </p:xfrm>
        <a:graphic>
          <a:graphicData uri="http://schemas.openxmlformats.org/drawingml/2006/table">
            <a:tbl>
              <a:tblPr firstRow="1" bandRow="1">
                <a:tableStyleId>{073A0DAA-6AF3-43AB-8588-CEC1D06C72B9}</a:tableStyleId>
              </a:tblPr>
              <a:tblGrid>
                <a:gridCol w="1543050">
                  <a:extLst>
                    <a:ext uri="{9D8B030D-6E8A-4147-A177-3AD203B41FA5}">
                      <a16:colId xmlns:a16="http://schemas.microsoft.com/office/drawing/2014/main" val="693548043"/>
                    </a:ext>
                  </a:extLst>
                </a:gridCol>
                <a:gridCol w="7086600">
                  <a:extLst>
                    <a:ext uri="{9D8B030D-6E8A-4147-A177-3AD203B41FA5}">
                      <a16:colId xmlns:a16="http://schemas.microsoft.com/office/drawing/2014/main" val="676529059"/>
                    </a:ext>
                  </a:extLst>
                </a:gridCol>
              </a:tblGrid>
              <a:tr h="914400">
                <a:tc gridSpan="2">
                  <a:txBody>
                    <a:bodyPr/>
                    <a:lstStyle/>
                    <a:p>
                      <a:pPr marL="0" indent="0" algn="ctr" rtl="0" eaLnBrk="0" fontAlgn="base" hangingPunct="0">
                        <a:lnSpc>
                          <a:spcPct val="100000"/>
                        </a:lnSpc>
                        <a:spcBef>
                          <a:spcPct val="0"/>
                        </a:spcBef>
                        <a:spcAft>
                          <a:spcPct val="0"/>
                        </a:spcAft>
                        <a:buFontTx/>
                        <a:buNone/>
                      </a:pPr>
                      <a:r>
                        <a:rPr lang="en-US" sz="3600" b="0" noProof="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“TIME-TEXTS” IN REVELATION</a:t>
                      </a:r>
                    </a:p>
                    <a:p>
                      <a:pPr marL="0" indent="0" algn="ctr" rtl="0" eaLnBrk="0" fontAlgn="base" hangingPunct="0">
                        <a:lnSpc>
                          <a:spcPct val="100000"/>
                        </a:lnSpc>
                        <a:spcBef>
                          <a:spcPct val="0"/>
                        </a:spcBef>
                        <a:spcAft>
                          <a:spcPct val="0"/>
                        </a:spcAft>
                        <a:buFontTx/>
                        <a:buNone/>
                      </a:pPr>
                      <a:r>
                        <a:rPr lang="en-US" sz="2000" b="0" noProof="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R.C. Sproul, The Last Days According to Jesus, p.139</a:t>
                      </a:r>
                      <a:endParaRPr lang="en-US" altLang="en-US" sz="2000" b="0" noProof="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hMerge="1">
                  <a:txBody>
                    <a:bodyPr/>
                    <a:lstStyle/>
                    <a:p>
                      <a:pPr marL="0" indent="0" algn="ctr" rtl="0" eaLnBrk="0" fontAlgn="base" hangingPunct="0">
                        <a:lnSpc>
                          <a:spcPct val="100000"/>
                        </a:lnSpc>
                        <a:spcBef>
                          <a:spcPct val="0"/>
                        </a:spcBef>
                        <a:spcAft>
                          <a:spcPct val="0"/>
                        </a:spcAft>
                        <a:buFontTx/>
                        <a:buNone/>
                      </a:pPr>
                      <a:endParaRPr lang="en-US" altLang="en-US" sz="200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72506135"/>
                  </a:ext>
                </a:extLst>
              </a:tr>
              <a:tr h="3200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SHORTLY, QUICKLY</a:t>
                      </a:r>
                      <a:r>
                        <a:rPr kumimoji="0" lang="en-US" sz="2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TACOS”</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5767282"/>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…Things which must shortly take place</a:t>
                      </a:r>
                    </a:p>
                  </a:txBody>
                  <a:tcPr marT="45719" marB="45719" horzOverflow="overflow"/>
                </a:tc>
                <a:extLst>
                  <a:ext uri="{0D108BD9-81ED-4DB2-BD59-A6C34878D82A}">
                    <a16:rowId xmlns:a16="http://schemas.microsoft.com/office/drawing/2014/main" val="671669581"/>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2:16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Repent, or else I will come to you quickly.</a:t>
                      </a:r>
                    </a:p>
                  </a:txBody>
                  <a:tcPr marT="45719" marB="45719" horzOverflow="overflow"/>
                </a:tc>
                <a:extLst>
                  <a:ext uri="{0D108BD9-81ED-4DB2-BD59-A6C34878D82A}">
                    <a16:rowId xmlns:a16="http://schemas.microsoft.com/office/drawing/2014/main" val="114569575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come quickly!</a:t>
                      </a:r>
                    </a:p>
                  </a:txBody>
                  <a:tcPr marT="45719" marB="45719" horzOverflow="overflow"/>
                </a:tc>
                <a:extLst>
                  <a:ext uri="{0D108BD9-81ED-4DB2-BD59-A6C34878D82A}">
                    <a16:rowId xmlns:a16="http://schemas.microsoft.com/office/drawing/2014/main" val="291402366"/>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…Which must shortly take place.</a:t>
                      </a:r>
                    </a:p>
                  </a:txBody>
                  <a:tcPr marT="45719" marB="45719" horzOverflow="overflow"/>
                </a:tc>
                <a:extLst>
                  <a:ext uri="{0D108BD9-81ED-4DB2-BD59-A6C34878D82A}">
                    <a16:rowId xmlns:a16="http://schemas.microsoft.com/office/drawing/2014/main" val="868546251"/>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22:7</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come quickly!</a:t>
                      </a:r>
                    </a:p>
                  </a:txBody>
                  <a:tcPr marT="45719" marB="45719" horzOverflow="overflow"/>
                </a:tc>
                <a:extLst>
                  <a:ext uri="{0D108BD9-81ED-4DB2-BD59-A6C34878D82A}">
                    <a16:rowId xmlns:a16="http://schemas.microsoft.com/office/drawing/2014/main" val="31905764"/>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22:12</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am coming quickly!</a:t>
                      </a:r>
                    </a:p>
                  </a:txBody>
                  <a:tcPr marT="45719" marB="45719" horzOverflow="overflow"/>
                </a:tc>
                <a:extLst>
                  <a:ext uri="{0D108BD9-81ED-4DB2-BD59-A6C34878D82A}">
                    <a16:rowId xmlns:a16="http://schemas.microsoft.com/office/drawing/2014/main" val="3420923367"/>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22:20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Surely, I am coming quickly!</a:t>
                      </a:r>
                    </a:p>
                  </a:txBody>
                  <a:tcPr marT="45719" marB="45719" horzOverflow="overflow"/>
                </a:tc>
                <a:extLst>
                  <a:ext uri="{0D108BD9-81ED-4DB2-BD59-A6C34878D82A}">
                    <a16:rowId xmlns:a16="http://schemas.microsoft.com/office/drawing/2014/main" val="107307765"/>
                  </a:ext>
                </a:extLst>
              </a:tr>
              <a:tr h="32004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NEAR, AT HAND</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ENGYS”</a:t>
                      </a: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6312682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1:3</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time is near.</a:t>
                      </a:r>
                    </a:p>
                  </a:txBody>
                  <a:tcPr marT="45719" marB="45719" horzOverflow="overflow"/>
                </a:tc>
                <a:extLst>
                  <a:ext uri="{0D108BD9-81ED-4DB2-BD59-A6C34878D82A}">
                    <a16:rowId xmlns:a16="http://schemas.microsoft.com/office/drawing/2014/main" val="343178189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time is at hand.</a:t>
                      </a:r>
                    </a:p>
                  </a:txBody>
                  <a:tcPr marT="45719" marB="45719" horzOverflow="overflow"/>
                </a:tc>
                <a:extLst>
                  <a:ext uri="{0D108BD9-81ED-4DB2-BD59-A6C34878D82A}">
                    <a16:rowId xmlns:a16="http://schemas.microsoft.com/office/drawing/2014/main" val="848364506"/>
                  </a:ext>
                </a:extLst>
              </a:tr>
              <a:tr h="32004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ABOUT TO, ON THE POINT OF</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MELLŌ”</a:t>
                      </a: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47053232"/>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1:19</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Write…the things that are about to take place.</a:t>
                      </a:r>
                    </a:p>
                  </a:txBody>
                  <a:tcPr marL="0" marR="0" marT="0" marB="0" horzOverflow="overflow"/>
                </a:tc>
                <a:extLst>
                  <a:ext uri="{0D108BD9-81ED-4DB2-BD59-A6C34878D82A}">
                    <a16:rowId xmlns:a16="http://schemas.microsoft.com/office/drawing/2014/main" val="2210550183"/>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3:10</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hour of trial…is about to come upon the whole world.</a:t>
                      </a:r>
                    </a:p>
                  </a:txBody>
                  <a:tcPr marL="0" marR="0" marT="0" marB="0" horzOverflow="overflow"/>
                </a:tc>
                <a:extLst>
                  <a:ext uri="{0D108BD9-81ED-4DB2-BD59-A6C34878D82A}">
                    <a16:rowId xmlns:a16="http://schemas.microsoft.com/office/drawing/2014/main" val="1530404097"/>
                  </a:ext>
                </a:extLst>
              </a:tr>
            </a:tbl>
          </a:graphicData>
        </a:graphic>
      </p:graphicFrame>
    </p:spTree>
    <p:extLst>
      <p:ext uri="{BB962C8B-B14F-4D97-AF65-F5344CB8AC3E}">
        <p14:creationId xmlns:p14="http://schemas.microsoft.com/office/powerpoint/2010/main" val="268767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5942049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reads and those who hear the words of the prophecy, and heed the things which are written in it; for the time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C375B2A-9CAF-4241-A693-822A714653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5074698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09900" y="228600"/>
            <a:ext cx="3124200" cy="762000"/>
          </a:xfrm>
        </p:spPr>
        <p:txBody>
          <a:bodyPr/>
          <a:lstStyle/>
          <a:p>
            <a:r>
              <a:rPr lang="en-US" altLang="en-US" sz="4000" dirty="0">
                <a:effectLst>
                  <a:outerShdw blurRad="38100" dist="38100" dir="2700000" algn="tl">
                    <a:srgbClr val="000000">
                      <a:alpha val="43137"/>
                    </a:srgbClr>
                  </a:outerShdw>
                </a:effectLst>
              </a:rPr>
              <a:t>“Time Texts”</a:t>
            </a:r>
          </a:p>
        </p:txBody>
      </p:sp>
      <p:sp>
        <p:nvSpPr>
          <p:cNvPr id="3" name="Content Placeholder 2">
            <a:extLst>
              <a:ext uri="{FF2B5EF4-FFF2-40B4-BE49-F238E27FC236}">
                <a16:creationId xmlns:a16="http://schemas.microsoft.com/office/drawing/2014/main" id="{529291C6-57FB-492F-904D-4DF36118B283}"/>
              </a:ext>
            </a:extLst>
          </p:cNvPr>
          <p:cNvSpPr>
            <a:spLocks noGrp="1"/>
          </p:cNvSpPr>
          <p:nvPr>
            <p:ph idx="1"/>
          </p:nvPr>
        </p:nvSpPr>
        <p:spPr>
          <a:xfrm>
            <a:off x="457200" y="1143000"/>
            <a:ext cx="7772400" cy="4918075"/>
          </a:xfrm>
        </p:spPr>
        <p:txBody>
          <a:bodyPr/>
          <a:lstStyle/>
          <a:p>
            <a:pPr marL="461963" indent="-461963">
              <a:spcBef>
                <a:spcPts val="0"/>
              </a:spcBef>
              <a:spcAft>
                <a:spcPts val="3600"/>
              </a:spcAft>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Preterist</a:t>
            </a:r>
            <a:r>
              <a:rPr lang="en-US" dirty="0"/>
              <a:t> = chronological</a:t>
            </a:r>
          </a:p>
          <a:p>
            <a:pPr marL="461963" indent="-461963">
              <a:spcBef>
                <a:spcPts val="0"/>
              </a:spcBef>
              <a:spcAft>
                <a:spcPts val="3600"/>
              </a:spcAft>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Futurist</a:t>
            </a:r>
            <a:r>
              <a:rPr lang="en-US" dirty="0">
                <a:solidFill>
                  <a:srgbClr val="FFFF99"/>
                </a:solidFill>
              </a:rPr>
              <a:t> </a:t>
            </a:r>
            <a:r>
              <a:rPr lang="en-US" dirty="0"/>
              <a:t>= adverbial, qualitative, imminent</a:t>
            </a:r>
          </a:p>
        </p:txBody>
      </p:sp>
      <p:pic>
        <p:nvPicPr>
          <p:cNvPr id="4" name="Picture 3" descr="05.JPG">
            <a:extLst>
              <a:ext uri="{FF2B5EF4-FFF2-40B4-BE49-F238E27FC236}">
                <a16:creationId xmlns:a16="http://schemas.microsoft.com/office/drawing/2014/main" id="{E997B192-B999-42EF-BA18-3C8675AFA2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76381" y="3522785"/>
            <a:ext cx="4329219" cy="3106615"/>
          </a:xfrm>
          <a:prstGeom prst="rect">
            <a:avLst/>
          </a:prstGeom>
          <a:effectLst>
            <a:softEdge rad="63500"/>
          </a:effectLst>
        </p:spPr>
      </p:pic>
    </p:spTree>
    <p:extLst>
      <p:ext uri="{BB962C8B-B14F-4D97-AF65-F5344CB8AC3E}">
        <p14:creationId xmlns:p14="http://schemas.microsoft.com/office/powerpoint/2010/main" val="33746508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2900" y="228600"/>
            <a:ext cx="8458200" cy="533400"/>
          </a:xfrm>
        </p:spPr>
        <p:txBody>
          <a:bodyPr/>
          <a:lstStyle/>
          <a:p>
            <a:pPr algn="ctr" eaLnBrk="1" hangingPunct="1"/>
            <a:r>
              <a:rPr lang="en-US" altLang="en-US" sz="3600" dirty="0">
                <a:effectLst>
                  <a:outerShdw blurRad="38100" dist="38100" dir="2700000" algn="tl">
                    <a:srgbClr val="000000">
                      <a:alpha val="43137"/>
                    </a:srgbClr>
                  </a:outerShdw>
                </a:effectLst>
              </a:rPr>
              <a:t>Chronological vs. Adverbial Use of </a:t>
            </a:r>
            <a:r>
              <a:rPr lang="en-US" altLang="en-US" sz="36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t>Tacos</a:t>
            </a:r>
            <a:endParaRPr lang="en-US" altLang="en-US" sz="32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DEE5B66A-1EC2-460D-B8AE-73F3730CBCF5}"/>
              </a:ext>
            </a:extLst>
          </p:cNvPr>
          <p:cNvSpPr>
            <a:spLocks noGrp="1" noChangeArrowheads="1"/>
          </p:cNvSpPr>
          <p:nvPr>
            <p:ph type="body" idx="1"/>
          </p:nvPr>
        </p:nvSpPr>
        <p:spPr>
          <a:xfrm>
            <a:off x="143830" y="1143001"/>
            <a:ext cx="8856341" cy="4343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 hope to come to you </a:t>
            </a:r>
            <a:r>
              <a:rPr lang="en-US" sz="2800" i="1" dirty="0">
                <a:effectLst>
                  <a:outerShdw blurRad="38100" dist="38100" dir="2700000" algn="tl">
                    <a:srgbClr val="000000">
                      <a:alpha val="43137"/>
                    </a:srgbClr>
                  </a:outerShdw>
                </a:effectLst>
              </a:rPr>
              <a:t>soon</a:t>
            </a:r>
            <a:r>
              <a:rPr lang="en-US" sz="2800" dirty="0">
                <a:effectLst>
                  <a:outerShdw blurRad="38100" dist="38100" dir="2700000" algn="tl">
                    <a:srgbClr val="000000">
                      <a:alpha val="43137"/>
                    </a:srgbClr>
                  </a:outerShdw>
                </a:effectLst>
              </a:rPr>
              <a:t>” (1 Tim 3:14) vs. “Leave Jerusalem </a:t>
            </a:r>
            <a:r>
              <a:rPr lang="en-US" sz="2800" i="1" dirty="0">
                <a:effectLst>
                  <a:outerShdw blurRad="38100" dist="38100" dir="2700000" algn="tl">
                    <a:srgbClr val="000000">
                      <a:alpha val="43137"/>
                    </a:srgbClr>
                  </a:outerShdw>
                </a:effectLst>
              </a:rPr>
              <a:t>quickly</a:t>
            </a:r>
            <a:r>
              <a:rPr lang="en-US" sz="2800" dirty="0">
                <a:effectLst>
                  <a:outerShdw blurRad="38100" dist="38100" dir="2700000" algn="tl">
                    <a:srgbClr val="000000">
                      <a:alpha val="43137"/>
                    </a:srgbClr>
                  </a:outerShdw>
                </a:effectLst>
              </a:rPr>
              <a:t>” (Acts 22:18)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LXX</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13:22: “Her fateful time also will </a:t>
            </a:r>
            <a:r>
              <a:rPr lang="en-US" sz="2800" i="1" dirty="0">
                <a:effectLst>
                  <a:outerShdw blurRad="38100" dist="38100" dir="2700000" algn="tl">
                    <a:srgbClr val="000000">
                      <a:alpha val="43137"/>
                    </a:srgbClr>
                  </a:outerShdw>
                </a:effectLst>
              </a:rPr>
              <a:t>soon </a:t>
            </a:r>
            <a:r>
              <a:rPr lang="en-US" sz="2800" dirty="0">
                <a:effectLst>
                  <a:outerShdw blurRad="38100" dist="38100" dir="2700000" algn="tl">
                    <a:srgbClr val="000000">
                      <a:alpha val="43137"/>
                    </a:srgbClr>
                  </a:outerShdw>
                </a:effectLst>
              </a:rPr>
              <a:t>come”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51:5: “My righteous is </a:t>
            </a:r>
            <a:r>
              <a:rPr lang="en-US" sz="2800" i="1" dirty="0">
                <a:effectLst>
                  <a:outerShdw blurRad="38100" dist="38100" dir="2700000" algn="tl">
                    <a:srgbClr val="000000">
                      <a:alpha val="43137"/>
                    </a:srgbClr>
                  </a:outerShdw>
                </a:effectLst>
              </a:rPr>
              <a:t>near</a:t>
            </a:r>
            <a:r>
              <a:rPr lang="en-US" sz="2800" dirty="0">
                <a:effectLst>
                  <a:outerShdw blurRad="38100" dist="38100" dir="2700000" algn="tl">
                    <a:srgbClr val="000000">
                      <a:alpha val="43137"/>
                    </a:srgbClr>
                  </a:outerShdw>
                </a:effectLst>
              </a:rPr>
              <a:t>, My salvation has gone forth, And my arms will judge the peoples; The coastlands will wait upon me, And on My arms they will trust.”</a:t>
            </a:r>
          </a:p>
        </p:txBody>
      </p:sp>
      <p:pic>
        <p:nvPicPr>
          <p:cNvPr id="53252" name="Picture 4" descr="Upon His Retur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82142" y="5151120"/>
            <a:ext cx="162659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2209800" y="6324600"/>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effectLst>
                  <a:outerShdw blurRad="38100" dist="38100" dir="2700000" algn="tl">
                    <a:srgbClr val="000000">
                      <a:alpha val="43137"/>
                    </a:srgbClr>
                  </a:outerShdw>
                </a:effectLst>
                <a:latin typeface="Calibri" panose="020F0502020204030204" pitchFamily="34" charset="0"/>
              </a:rPr>
              <a:t>Thomas Ice, </a:t>
            </a:r>
            <a:r>
              <a:rPr lang="en-US" altLang="en-US" sz="1800" i="1" dirty="0">
                <a:effectLst>
                  <a:outerShdw blurRad="38100" dist="38100" dir="2700000" algn="tl">
                    <a:srgbClr val="000000">
                      <a:alpha val="43137"/>
                    </a:srgbClr>
                  </a:outerShdw>
                </a:effectLst>
                <a:latin typeface="Calibri" panose="020F0502020204030204" pitchFamily="34" charset="0"/>
              </a:rPr>
              <a:t>End Times Controversy,</a:t>
            </a:r>
            <a:r>
              <a:rPr lang="en-US" altLang="en-US" sz="1800" dirty="0">
                <a:effectLst>
                  <a:outerShdw blurRad="38100" dist="38100" dir="2700000" algn="tl">
                    <a:srgbClr val="000000">
                      <a:alpha val="43137"/>
                    </a:srgbClr>
                  </a:outerShdw>
                </a:effectLst>
                <a:latin typeface="Calibri" panose="020F0502020204030204" pitchFamily="34" charset="0"/>
              </a:rPr>
              <a:t> pp.102-108</a:t>
            </a:r>
          </a:p>
        </p:txBody>
      </p:sp>
    </p:spTree>
    <p:extLst>
      <p:ext uri="{BB962C8B-B14F-4D97-AF65-F5344CB8AC3E}">
        <p14:creationId xmlns:p14="http://schemas.microsoft.com/office/powerpoint/2010/main" val="179357021"/>
      </p:ext>
    </p:extLst>
  </p:cSld>
  <p:clrMapOvr>
    <a:masterClrMapping/>
  </p:clrMapOvr>
  <mc:AlternateContent xmlns:mc="http://schemas.openxmlformats.org/markup-compatibility/2006" xmlns:p14="http://schemas.microsoft.com/office/powerpoint/2010/main">
    <mc:Choice Requires="p14">
      <p:transition p14:dur="0" advTm="116591"/>
    </mc:Choice>
    <mc:Fallback xmlns="">
      <p:transition advTm="11659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a:effectLst>
                  <a:outerShdw blurRad="38100" dist="38100" dir="2700000" algn="tl">
                    <a:srgbClr val="000000">
                      <a:alpha val="43137"/>
                    </a:srgbClr>
                  </a:outerShdw>
                </a:effectLst>
              </a:rPr>
              <a:t>Imminency</a:t>
            </a: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2743200"/>
          </a:xfrm>
        </p:spPr>
        <p:txBody>
          <a:bodyPr/>
          <a:lstStyle/>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Engys</a:t>
            </a:r>
            <a:r>
              <a:rPr lang="en-US" dirty="0">
                <a:effectLst>
                  <a:outerShdw blurRad="38100" dist="38100" dir="2700000" algn="tl">
                    <a:srgbClr val="000000">
                      <a:alpha val="43137"/>
                    </a:srgbClr>
                  </a:outerShdw>
                </a:effectLst>
              </a:rPr>
              <a:t>: “The Lord is </a:t>
            </a:r>
            <a:r>
              <a:rPr lang="en-US" i="1" dirty="0">
                <a:effectLst>
                  <a:outerShdw blurRad="38100" dist="38100" dir="2700000" algn="tl">
                    <a:srgbClr val="000000">
                      <a:alpha val="43137"/>
                    </a:srgbClr>
                  </a:outerShdw>
                </a:effectLst>
              </a:rPr>
              <a:t>near</a:t>
            </a:r>
            <a:r>
              <a:rPr lang="en-US" dirty="0">
                <a:effectLst>
                  <a:outerShdw blurRad="38100" dist="38100" dir="2700000" algn="tl">
                    <a:srgbClr val="000000">
                      <a:alpha val="43137"/>
                    </a:srgbClr>
                  </a:outerShdw>
                </a:effectLst>
              </a:rPr>
              <a:t>” (Phil 4:5)</a:t>
            </a:r>
          </a:p>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Mellō</a:t>
            </a:r>
            <a:r>
              <a:rPr lang="en-US" dirty="0">
                <a:effectLst>
                  <a:outerShdw blurRad="38100" dist="38100" dir="2700000" algn="tl">
                    <a:srgbClr val="000000">
                      <a:alpha val="43137"/>
                    </a:srgbClr>
                  </a:outerShdw>
                </a:effectLst>
              </a:rPr>
              <a:t>: “and one who will share in the glory to be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7988" y="3048000"/>
            <a:ext cx="25480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4123707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3048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those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words of the prophecy,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things which are written in it; for the time is near.”</a:t>
            </a:r>
          </a:p>
        </p:txBody>
      </p:sp>
      <p:pic>
        <p:nvPicPr>
          <p:cNvPr id="6" name="Picture 5">
            <a:extLst>
              <a:ext uri="{FF2B5EF4-FFF2-40B4-BE49-F238E27FC236}">
                <a16:creationId xmlns:a16="http://schemas.microsoft.com/office/drawing/2014/main" id="{9C375B2A-9CAF-4241-A693-822A714653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9226435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7" name="Picture 2" descr="http://walvoordhistory.com/wp-content/uploads/2009/11/JohnFWalvoord-e1419653447886.jpg">
            <a:extLst>
              <a:ext uri="{FF2B5EF4-FFF2-40B4-BE49-F238E27FC236}">
                <a16:creationId xmlns:a16="http://schemas.microsoft.com/office/drawing/2014/main" id="{C1E2F2E9-EAA9-4EA9-AC91-2EC468527D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19305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3028719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ndParaRPr>
          </a:p>
          <a:p>
            <a:pPr marL="0" indent="0" eaLnBrk="1" hangingPunct="1">
              <a:buFont typeface="Arial" charset="0"/>
              <a:buNone/>
              <a:defRPr/>
            </a:pP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19558493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1568466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50286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4000" cy="5486400"/>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“When the disciples wanted to talk about prophecy, Jesus quickly switched the conversation to </a:t>
            </a:r>
            <a:r>
              <a:rPr lang="en-US" sz="2700" b="1" u="sng" dirty="0">
                <a:solidFill>
                  <a:srgbClr val="FFFFCC"/>
                </a:solidFill>
                <a:effectLst>
                  <a:outerShdw blurRad="38100" dist="38100" dir="2700000" algn="tl">
                    <a:srgbClr val="000000">
                      <a:alpha val="43137"/>
                    </a:srgbClr>
                  </a:outerShdw>
                </a:effectLst>
              </a:rPr>
              <a:t>evangelism</a:t>
            </a:r>
            <a:r>
              <a:rPr lang="en-US" sz="2700" dirty="0">
                <a:effectLst>
                  <a:outerShdw blurRad="38100" dist="38100" dir="2700000" algn="tl">
                    <a:srgbClr val="000000">
                      <a:alpha val="43137"/>
                    </a:srgbClr>
                  </a:outerShdw>
                </a:effectLst>
              </a:rPr>
              <a:t>. He wanted them to concentrate on their mission in the world. He said in essence, “</a:t>
            </a:r>
            <a:r>
              <a:rPr lang="en-US" sz="2700" b="1" u="sng" dirty="0">
                <a:solidFill>
                  <a:srgbClr val="FFFFCC"/>
                </a:solidFill>
                <a:effectLst>
                  <a:outerShdw blurRad="38100" dist="38100" dir="2700000" algn="tl">
                    <a:srgbClr val="000000">
                      <a:alpha val="43137"/>
                    </a:srgbClr>
                  </a:outerShdw>
                </a:effectLst>
              </a:rPr>
              <a:t>The details of my return are none of your business</a:t>
            </a:r>
            <a:r>
              <a:rPr lang="en-US" sz="2700" dirty="0">
                <a:effectLst>
                  <a:outerShdw blurRad="38100" dist="38100" dir="2700000" algn="tl">
                    <a:srgbClr val="000000">
                      <a:alpha val="43137"/>
                    </a:srgbClr>
                  </a:outerShdw>
                </a:effectLst>
              </a:rPr>
              <a:t>. What is your business is the mission I have given you. Focus on that!” If you want Jesus to come back sooner, focus on fulfilling your mission, not figuring out prophecy. </a:t>
            </a:r>
            <a:r>
              <a:rPr lang="en-US" sz="2700" b="1" u="sng" dirty="0">
                <a:solidFill>
                  <a:srgbClr val="FFFFCC"/>
                </a:solidFill>
                <a:effectLst>
                  <a:outerShdw blurRad="38100" dist="38100" dir="2700000" algn="tl">
                    <a:srgbClr val="000000">
                      <a:alpha val="43137"/>
                    </a:srgbClr>
                  </a:outerShdw>
                </a:effectLst>
              </a:rPr>
              <a:t>Speculating on the exact timing of Christ’s return</a:t>
            </a:r>
            <a:r>
              <a:rPr lang="en-US" sz="2700" dirty="0">
                <a:effectLst>
                  <a:outerShdw blurRad="38100" dist="38100" dir="2700000" algn="tl">
                    <a:srgbClr val="000000">
                      <a:alpha val="43137"/>
                    </a:srgbClr>
                  </a:outerShdw>
                </a:effectLst>
              </a:rPr>
              <a:t> is futile, because Jesus said, “No one knows about that day or hour, not even the angels in heaven, nor the Son, but only the Father.” Since Jesus said He didn’t know the day or hour, why should you try to figure it out? What we do know for sure is this: Jesus will not return until everyone God wants to hear the Good News has heard it.”</a:t>
            </a:r>
          </a:p>
        </p:txBody>
      </p:sp>
      <p:sp>
        <p:nvSpPr>
          <p:cNvPr id="80900" name="Text Box 4"/>
          <p:cNvSpPr txBox="1">
            <a:spLocks noChangeArrowheads="1"/>
          </p:cNvSpPr>
          <p:nvPr/>
        </p:nvSpPr>
        <p:spPr bwMode="auto">
          <a:xfrm>
            <a:off x="2984948" y="68309"/>
            <a:ext cx="3174105"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45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ts val="0"/>
              </a:spcBef>
            </a:pP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44" y="168904"/>
            <a:ext cx="909891" cy="69392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626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4000" cy="37719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Jesus said, “The Good News about God’s kingdom will be preached in all the world, to every nation. Then the end will come.” If you want Jesus to come back sooner, focus on fulfilling your mission, not figuring out prophecy. It is easy to get </a:t>
            </a:r>
            <a:r>
              <a:rPr lang="en-US" sz="2800" b="1" u="sng" dirty="0">
                <a:solidFill>
                  <a:srgbClr val="FFFFCC"/>
                </a:solidFill>
                <a:effectLst>
                  <a:outerShdw blurRad="38100" dist="38100" dir="2700000" algn="tl">
                    <a:srgbClr val="000000">
                      <a:alpha val="43137"/>
                    </a:srgbClr>
                  </a:outerShdw>
                </a:effectLst>
              </a:rPr>
              <a:t>distracted</a:t>
            </a:r>
            <a:r>
              <a:rPr lang="en-US" sz="2800" dirty="0">
                <a:effectLst>
                  <a:outerShdw blurRad="38100" dist="38100" dir="2700000" algn="tl">
                    <a:srgbClr val="000000">
                      <a:alpha val="43137"/>
                    </a:srgbClr>
                  </a:outerShdw>
                </a:effectLst>
              </a:rPr>
              <a:t> and sidetracked from your mission because </a:t>
            </a:r>
            <a:r>
              <a:rPr lang="en-US" sz="2800" b="1" u="sng" dirty="0">
                <a:solidFill>
                  <a:srgbClr val="FFFFCC"/>
                </a:solidFill>
                <a:effectLst>
                  <a:outerShdw blurRad="38100" dist="38100" dir="2700000" algn="tl">
                    <a:srgbClr val="000000">
                      <a:alpha val="43137"/>
                    </a:srgbClr>
                  </a:outerShdw>
                </a:effectLst>
              </a:rPr>
              <a:t>Satan</a:t>
            </a:r>
            <a:r>
              <a:rPr lang="en-US" sz="2800" dirty="0">
                <a:effectLst>
                  <a:outerShdw blurRad="38100" dist="38100" dir="2700000" algn="tl">
                    <a:srgbClr val="000000">
                      <a:alpha val="43137"/>
                    </a:srgbClr>
                  </a:outerShdw>
                </a:effectLst>
              </a:rPr>
              <a:t> would rather have you do anything besides sharing your faith. He will let you do all kinds of good things as long as you don’t take anyone to heaven with you. But the moment you become </a:t>
            </a:r>
            <a:r>
              <a:rPr lang="en-US" sz="2800" b="1" u="sng" dirty="0">
                <a:solidFill>
                  <a:srgbClr val="FFFFCC"/>
                </a:solidFill>
                <a:effectLst>
                  <a:outerShdw blurRad="38100" dist="38100" dir="2700000" algn="tl">
                    <a:srgbClr val="000000">
                      <a:alpha val="43137"/>
                    </a:srgbClr>
                  </a:outerShdw>
                </a:effectLst>
              </a:rPr>
              <a:t>serious about your mission,</a:t>
            </a:r>
            <a:r>
              <a:rPr lang="en-US" sz="2800" dirty="0">
                <a:effectLst>
                  <a:outerShdw blurRad="38100" dist="38100" dir="2700000" algn="tl">
                    <a:srgbClr val="000000">
                      <a:alpha val="43137"/>
                    </a:srgbClr>
                  </a:outerShdw>
                </a:effectLst>
              </a:rPr>
              <a:t> expect the Devil to throw all kinds of diversions at you. When that happens, remember the words of Jesus: “Anyone who lets himself be distracted from the work I plan for him is </a:t>
            </a:r>
            <a:r>
              <a:rPr lang="en-US" sz="2800" b="1" u="sng" dirty="0">
                <a:solidFill>
                  <a:srgbClr val="FFFFCC"/>
                </a:solidFill>
                <a:effectLst>
                  <a:outerShdw blurRad="38100" dist="38100" dir="2700000" algn="tl">
                    <a:srgbClr val="000000">
                      <a:alpha val="43137"/>
                    </a:srgbClr>
                  </a:outerShdw>
                </a:effectLst>
              </a:rPr>
              <a:t>not fit for the Kingdom of God</a:t>
            </a:r>
            <a:r>
              <a:rPr lang="en-US" sz="2800" dirty="0">
                <a:effectLst>
                  <a:outerShdw blurRad="38100" dist="38100" dir="2700000" algn="tl">
                    <a:srgbClr val="000000">
                      <a:alpha val="43137"/>
                    </a:srgbClr>
                  </a:outerShdw>
                </a:effectLst>
              </a:rPr>
              <a:t>.”</a:t>
            </a:r>
          </a:p>
        </p:txBody>
      </p:sp>
      <p:sp>
        <p:nvSpPr>
          <p:cNvPr id="6" name="Text Box 4">
            <a:extLst>
              <a:ext uri="{FF2B5EF4-FFF2-40B4-BE49-F238E27FC236}">
                <a16:creationId xmlns:a16="http://schemas.microsoft.com/office/drawing/2014/main" id="{BB2387C0-796C-4DD2-BD01-25348958E1C4}"/>
              </a:ext>
            </a:extLst>
          </p:cNvPr>
          <p:cNvSpPr txBox="1">
            <a:spLocks noChangeArrowheads="1"/>
          </p:cNvSpPr>
          <p:nvPr/>
        </p:nvSpPr>
        <p:spPr bwMode="auto">
          <a:xfrm>
            <a:off x="2984948" y="68309"/>
            <a:ext cx="3174105"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45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ts val="0"/>
              </a:spcBef>
            </a:pP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8" name="Picture 7">
            <a:extLst>
              <a:ext uri="{FF2B5EF4-FFF2-40B4-BE49-F238E27FC236}">
                <a16:creationId xmlns:a16="http://schemas.microsoft.com/office/drawing/2014/main" id="{E0A5EE68-D93E-4C84-BA5E-9A68284E4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44" y="168904"/>
            <a:ext cx="909891" cy="69392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878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54643"/>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dirty="0">
                <a:latin typeface="Calibri" panose="020F0502020204030204" pitchFamily="34" charset="0"/>
                <a:cs typeface="Calibri" panose="020F0502020204030204" pitchFamily="34" charset="0"/>
              </a:rPr>
              <a:t>Therefore, I conclude that it is sin to divide the body of Christ—to divide the body that he prayed would be united.</a:t>
            </a:r>
            <a:r>
              <a:rPr lang="en-US" sz="2600" dirty="0">
                <a:latin typeface="Calibri" panose="020F0502020204030204" pitchFamily="34" charset="0"/>
                <a:cs typeface="Calibri" panose="020F0502020204030204" pitchFamily="34" charset="0"/>
              </a:rPr>
              <a:t> Therefore for us to conclude that we must agree upon a certain view of alcohol, or a certain view of schooling, or a certain view of meat sacrificed to idols, or </a:t>
            </a:r>
            <a:r>
              <a:rPr lang="en-US" sz="2600" i="1" dirty="0">
                <a:latin typeface="Calibri" panose="020F0502020204030204" pitchFamily="34" charset="0"/>
                <a:cs typeface="Calibri" panose="020F0502020204030204" pitchFamily="34" charset="0"/>
              </a:rPr>
              <a:t>a certain view of the millennium</a:t>
            </a:r>
            <a:r>
              <a:rPr lang="en-US" sz="2600" dirty="0">
                <a:latin typeface="Calibri" panose="020F0502020204030204" pitchFamily="34" charset="0"/>
                <a:cs typeface="Calibri" panose="020F0502020204030204" pitchFamily="34" charset="0"/>
              </a:rPr>
              <a:t> in order to have fellowship together is, I think, not only unnecessary for the body of Christ, but </a:t>
            </a:r>
            <a:r>
              <a:rPr lang="en-US" sz="2600" i="1" dirty="0">
                <a:latin typeface="Calibri" panose="020F0502020204030204" pitchFamily="34" charset="0"/>
                <a:cs typeface="Calibri" panose="020F0502020204030204" pitchFamily="34" charset="0"/>
              </a:rPr>
              <a:t>it is therefore both unwarranted and therefore condemned by scripture</a:t>
            </a:r>
            <a:r>
              <a:rPr lang="en-US" sz="2600" dirty="0">
                <a:latin typeface="Calibri" panose="020F0502020204030204" pitchFamily="34" charset="0"/>
                <a:cs typeface="Calibri" panose="020F0502020204030204" pitchFamily="34" charset="0"/>
              </a:rPr>
              <a:t>. </a:t>
            </a:r>
            <a:r>
              <a:rPr lang="en-US" sz="2600" b="1" u="sng" dirty="0">
                <a:solidFill>
                  <a:srgbClr val="FFFFCC"/>
                </a:solidFill>
                <a:latin typeface="Calibri" panose="020F0502020204030204" pitchFamily="34" charset="0"/>
                <a:cs typeface="Calibri" panose="020F0502020204030204" pitchFamily="34" charset="0"/>
              </a:rPr>
              <a:t>So if you’re a pastor and you’re listening to me, </a:t>
            </a:r>
            <a:r>
              <a:rPr lang="en-US" sz="2600" b="1" i="1" u="sng" dirty="0">
                <a:solidFill>
                  <a:srgbClr val="FFFFCC"/>
                </a:solidFill>
                <a:latin typeface="Calibri" panose="020F0502020204030204" pitchFamily="34" charset="0"/>
                <a:cs typeface="Calibri" panose="020F0502020204030204" pitchFamily="34" charset="0"/>
              </a:rPr>
              <a:t>you understand me correctly if you think I’m saying you are in sin if you lead your congregation to have a statement of faith that requires a particular millennial view</a:t>
            </a:r>
            <a:r>
              <a:rPr lang="en-US" sz="2600" i="1" dirty="0">
                <a:latin typeface="Calibri" panose="020F0502020204030204" pitchFamily="34" charset="0"/>
                <a:cs typeface="Calibri" panose="020F0502020204030204" pitchFamily="34" charset="0"/>
              </a:rPr>
              <a:t>.</a:t>
            </a:r>
            <a:r>
              <a:rPr lang="en-US" sz="2600" dirty="0">
                <a:latin typeface="Calibri" panose="020F0502020204030204" pitchFamily="34" charset="0"/>
                <a:cs typeface="Calibri" panose="020F0502020204030204" pitchFamily="34" charset="0"/>
              </a:rPr>
              <a:t> I do not understand why that has to be a matter of uniformity in order to have Christian unity in a local congregation</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11FC28F-DD68-4692-A3DD-FD767CDA8B62}"/>
              </a:ext>
            </a:extLst>
          </p:cNvPr>
          <p:cNvSpPr/>
          <p:nvPr/>
        </p:nvSpPr>
        <p:spPr>
          <a:xfrm>
            <a:off x="1104900" y="228600"/>
            <a:ext cx="6858000" cy="584775"/>
          </a:xfrm>
          <a:prstGeom prst="rect">
            <a:avLst/>
          </a:prstGeom>
        </p:spPr>
        <p:txBody>
          <a:bodyPr wrap="square">
            <a:spAutoFit/>
          </a:bodyPr>
          <a:lstStyle/>
          <a:p>
            <a:pPr algn="ctr">
              <a:spcAft>
                <a:spcPts val="9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p:txBody>
      </p:sp>
      <p:sp>
        <p:nvSpPr>
          <p:cNvPr id="8" name="Rectangle 7">
            <a:extLst>
              <a:ext uri="{FF2B5EF4-FFF2-40B4-BE49-F238E27FC236}">
                <a16:creationId xmlns:a16="http://schemas.microsoft.com/office/drawing/2014/main" id="{525AEB49-AE4E-4731-A3B3-C44C1B2F0773}"/>
              </a:ext>
            </a:extLst>
          </p:cNvPr>
          <p:cNvSpPr/>
          <p:nvPr/>
        </p:nvSpPr>
        <p:spPr>
          <a:xfrm>
            <a:off x="932683" y="6296234"/>
            <a:ext cx="6845300" cy="369332"/>
          </a:xfrm>
          <a:prstGeom prst="rect">
            <a:avLst/>
          </a:prstGeom>
        </p:spPr>
        <p:txBody>
          <a:bodyPr wrap="square">
            <a:spAutoFit/>
          </a:bodyPr>
          <a:lstStyle/>
          <a:p>
            <a:pPr algn="ctr"/>
            <a:r>
              <a:rPr lang="en-US" sz="900" dirty="0">
                <a:latin typeface="Calibri" panose="020F0502020204030204" pitchFamily="34" charset="0"/>
                <a:cs typeface="Calibri" panose="020F0502020204030204" pitchFamily="34" charset="0"/>
              </a:rPr>
              <a:t>Justin Taylor, “</a:t>
            </a:r>
            <a:r>
              <a:rPr lang="en-US" sz="900" dirty="0" err="1">
                <a:latin typeface="Calibri" panose="020F0502020204030204" pitchFamily="34" charset="0"/>
                <a:cs typeface="Calibri" panose="020F0502020204030204" pitchFamily="34" charset="0"/>
              </a:rPr>
              <a:t>Dever</a:t>
            </a:r>
            <a:r>
              <a:rPr lang="en-US" sz="900" dirty="0">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9" name="Picture 2" descr="Image result for mark dever">
            <a:extLst>
              <a:ext uri="{FF2B5EF4-FFF2-40B4-BE49-F238E27FC236}">
                <a16:creationId xmlns:a16="http://schemas.microsoft.com/office/drawing/2014/main" id="{89D78CB9-172B-44E4-A3EB-1566BD6717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1">
            <a:extLst>
              <a:ext uri="{FF2B5EF4-FFF2-40B4-BE49-F238E27FC236}">
                <a16:creationId xmlns:a16="http://schemas.microsoft.com/office/drawing/2014/main" id="{A1129BB0-3407-4743-9B8E-DA0B2B57D5BA}"/>
              </a:ext>
            </a:extLst>
          </p:cNvPr>
          <p:cNvSpPr txBox="1">
            <a:spLocks/>
          </p:cNvSpPr>
          <p:nvPr/>
        </p:nvSpPr>
        <p:spPr>
          <a:xfrm>
            <a:off x="7010400" y="5543550"/>
            <a:ext cx="1905000" cy="3429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200" b="1">
                <a:latin typeface="Calibri" panose="020F0502020204030204" pitchFamily="34" charset="0"/>
                <a:cs typeface="Calibri" panose="020F0502020204030204" pitchFamily="34" charset="0"/>
              </a:rPr>
              <a:pPr algn="r">
                <a:defRPr/>
              </a:pPr>
              <a:t>28</a:t>
            </a:fld>
            <a:endParaRPr lang="en-US"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85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414436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28458" y="1752600"/>
            <a:ext cx="5486400" cy="2743200"/>
          </a:xfrm>
        </p:spPr>
        <p:txBody>
          <a:bodyPr/>
          <a:lstStyle/>
          <a:p>
            <a:pPr marL="0" indent="0" algn="just">
              <a:spcBef>
                <a:spcPts val="0"/>
              </a:spcBef>
              <a:buFontTx/>
              <a:buNone/>
              <a:defRPr/>
            </a:pPr>
            <a:r>
              <a:rPr lang="en-US" b="1" dirty="0">
                <a:solidFill>
                  <a:srgbClr val="FFFFCC"/>
                </a:solidFill>
                <a:effectLst>
                  <a:outerShdw blurRad="38100" dist="38100" dir="2700000" algn="tl">
                    <a:srgbClr val="000000">
                      <a:alpha val="43137"/>
                    </a:srgbClr>
                  </a:outerShdw>
                </a:effectLst>
              </a:rPr>
              <a:t>Revelation 22:11</a:t>
            </a:r>
            <a:r>
              <a:rPr lang="en-US" dirty="0">
                <a:effectLst/>
              </a:rPr>
              <a:t>. “When Christ comes there will be no more opportunity for a man to change his destiny. What he is then he will be forever</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23887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146638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04" y="3276600"/>
            <a:ext cx="2450592" cy="1645920"/>
          </a:xfrm>
          <a:prstGeom prst="rect">
            <a:avLst/>
          </a:prstGeom>
        </p:spPr>
      </p:pic>
    </p:spTree>
    <p:extLst>
      <p:ext uri="{BB962C8B-B14F-4D97-AF65-F5344CB8AC3E}">
        <p14:creationId xmlns:p14="http://schemas.microsoft.com/office/powerpoint/2010/main" val="7732119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algn="ctr" eaLnBrk="1" fontAlgn="auto" hangingPunct="1">
              <a:spcAft>
                <a:spcPts val="0"/>
              </a:spcAft>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5432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6025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2167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40446239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19954011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John 8</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“Watch yourselves, that you do not lose what we have accomplished, but that you may receive a full reward.”</a:t>
            </a:r>
          </a:p>
        </p:txBody>
      </p:sp>
      <p:pic>
        <p:nvPicPr>
          <p:cNvPr id="4" name="Picture 3" descr="A picture containing accessory, shirt, table&#10;&#10;Description automatically generated">
            <a:extLst>
              <a:ext uri="{FF2B5EF4-FFF2-40B4-BE49-F238E27FC236}">
                <a16:creationId xmlns:a16="http://schemas.microsoft.com/office/drawing/2014/main" id="{F37DE43F-09FC-4D8A-9575-F4529CF79C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8700" y="2934478"/>
            <a:ext cx="7086600" cy="186612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647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“I am coming quickly; hold fast what you have, so that no one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take your crown</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icture containing accessory, shirt, table&#10;&#10;Description automatically generated">
            <a:extLst>
              <a:ext uri="{FF2B5EF4-FFF2-40B4-BE49-F238E27FC236}">
                <a16:creationId xmlns:a16="http://schemas.microsoft.com/office/drawing/2014/main" id="{F37DE43F-09FC-4D8A-9575-F4529CF79C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8700" y="2934478"/>
            <a:ext cx="7086600" cy="186612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886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5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94767" y="1094129"/>
            <a:ext cx="5583387" cy="4876800"/>
          </a:xfrm>
        </p:spPr>
        <p:txBody>
          <a:bodyPr/>
          <a:lstStyle/>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8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Redeemed Blessed (14-15)</a:t>
            </a:r>
          </a:p>
          <a:p>
            <a:pPr marL="571500" indent="-571500">
              <a:spcBef>
                <a:spcPts val="0"/>
              </a:spcBef>
              <a:spcAft>
                <a:spcPts val="18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77406"/>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250355" y="2265664"/>
            <a:ext cx="3662232" cy="2743804"/>
          </a:xfrm>
          <a:prstGeom prst="rect">
            <a:avLst/>
          </a:prstGeom>
        </p:spPr>
      </p:pic>
    </p:spTree>
    <p:extLst>
      <p:ext uri="{BB962C8B-B14F-4D97-AF65-F5344CB8AC3E}">
        <p14:creationId xmlns:p14="http://schemas.microsoft.com/office/powerpoint/2010/main" val="84829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7" name="Picture 2" descr="http://walvoordhistory.com/wp-content/uploads/2009/11/JohnFWalvoord-e1419653447886.jpg">
            <a:extLst>
              <a:ext uri="{FF2B5EF4-FFF2-40B4-BE49-F238E27FC236}">
                <a16:creationId xmlns:a16="http://schemas.microsoft.com/office/drawing/2014/main" id="{2A3CDD34-9520-4634-B0FD-7DD5F7EF7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56193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734776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0" y="2476500"/>
            <a:ext cx="5638800" cy="19050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Revelation 22:15</a:t>
            </a:r>
            <a:r>
              <a:rPr lang="en-US" dirty="0">
                <a:effectLst/>
              </a:rPr>
              <a:t>. “dogs. Not animals, but people of low character (cf. Phil. 3:2).</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800044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a:t>
            </a:r>
            <a:r>
              <a:rPr lang="en-US" b="1" u="sng" dirty="0">
                <a:solidFill>
                  <a:srgbClr val="FFFFCC"/>
                </a:solidFill>
                <a:effectLst>
                  <a:outerShdw blurRad="38100" dist="38100" dir="2700000" algn="tl">
                    <a:srgbClr val="000000">
                      <a:alpha val="43137"/>
                    </a:srgbClr>
                  </a:outerShdw>
                </a:effectLst>
              </a:rPr>
              <a:t>worship demons</a:t>
            </a:r>
            <a:r>
              <a:rPr lang="en-US" dirty="0">
                <a:effectLst>
                  <a:outerShdw blurRad="38100" dist="38100" dir="2700000" algn="tl">
                    <a:srgbClr val="000000">
                      <a:alpha val="43137"/>
                    </a:srgbClr>
                  </a:outerShdw>
                </a:effectLst>
              </a:rPr>
              <a:t>, and the </a:t>
            </a:r>
            <a:r>
              <a:rPr lang="en-US" b="1" u="sng" dirty="0">
                <a:solidFill>
                  <a:srgbClr val="FFFFCC"/>
                </a:solidFill>
                <a:effectLst>
                  <a:outerShdw blurRad="38100" dist="38100" dir="2700000" algn="tl">
                    <a:srgbClr val="000000">
                      <a:alpha val="43137"/>
                    </a:srgbClr>
                  </a:outerShdw>
                </a:effectLst>
              </a:rPr>
              <a:t>idols</a:t>
            </a:r>
            <a:r>
              <a:rPr lang="en-US" dirty="0">
                <a:effectLst>
                  <a:outerShdw blurRad="38100" dist="38100" dir="2700000" algn="tl">
                    <a:srgbClr val="000000">
                      <a:alpha val="43137"/>
                    </a:srgbClr>
                  </a:outerShdw>
                </a:effectLst>
              </a:rPr>
              <a:t>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thefts</a:t>
            </a:r>
            <a:r>
              <a:rPr lang="en-US" dirty="0">
                <a:effectLst>
                  <a:outerShdw blurRad="38100" dist="38100" dir="2700000" algn="tl">
                    <a:srgbClr val="000000">
                      <a:alpha val="43137"/>
                    </a:srgbClr>
                  </a:outerShdw>
                </a:effectLst>
              </a:rPr>
              <a:t>.</a:t>
            </a: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rPr>
              <a:t>For this reason a man shall leave his father and his mother, and be joined to his wife; and they shall become one flesh.”</a:t>
            </a:r>
          </a:p>
        </p:txBody>
      </p:sp>
      <p:pic>
        <p:nvPicPr>
          <p:cNvPr id="2" name="Picture 1">
            <a:extLst>
              <a:ext uri="{FF2B5EF4-FFF2-40B4-BE49-F238E27FC236}">
                <a16:creationId xmlns:a16="http://schemas.microsoft.com/office/drawing/2014/main" id="{4F512149-D32F-4667-B9B2-3208008DF9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4100" y="2667000"/>
            <a:ext cx="1955801" cy="2194560"/>
          </a:xfrm>
          <a:prstGeom prst="rect">
            <a:avLst/>
          </a:prstGeom>
        </p:spPr>
      </p:pic>
    </p:spTree>
    <p:extLst>
      <p:ext uri="{BB962C8B-B14F-4D97-AF65-F5344CB8AC3E}">
        <p14:creationId xmlns:p14="http://schemas.microsoft.com/office/powerpoint/2010/main" val="10514142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59623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124200" y="1562100"/>
            <a:ext cx="5791200" cy="44577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Revelation 22:16–17</a:t>
            </a:r>
            <a:r>
              <a:rPr lang="en-US" dirty="0">
                <a:effectLst>
                  <a:outerShdw blurRad="38100" dist="38100" dir="2700000" algn="tl">
                    <a:srgbClr val="000000">
                      <a:alpha val="43137"/>
                    </a:srgbClr>
                  </a:outerShdw>
                </a:effectLst>
              </a:rPr>
              <a:t>. “Jesus is gracious because (1) He gave the book of Revelation to the churches, (2) as the son of David He will fulfill Israel’s promises, (3) He is the morning star, the precursor of the new day, and (4) He offers the water of life freely.</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844145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33712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275998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40676886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19200"/>
            <a:ext cx="9144000" cy="51816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must be stressed that Revelation means “unveiling,” not “veiling</a:t>
            </a:r>
            <a:r>
              <a:rPr lang="en-US" sz="2800" dirty="0">
                <a:effectLst>
                  <a:outerShdw blurRad="38100" dist="38100" dir="2700000" algn="tl">
                    <a:srgbClr val="000000">
                      <a:alpha val="43137"/>
                    </a:srgbClr>
                  </a:outerShdw>
                </a:effectLst>
                <a:cs typeface="Calibri" panose="020F0502020204030204" pitchFamily="34" charset="0"/>
              </a:rPr>
              <a:t>.</a:t>
            </a:r>
            <a:r>
              <a:rPr lang="en-US" altLang="en-US" sz="28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3162300" y="219670"/>
            <a:ext cx="2819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76200"/>
            <a:ext cx="738834" cy="1097280"/>
          </a:xfrm>
          <a:prstGeom prst="rect">
            <a:avLst/>
          </a:prstGeom>
        </p:spPr>
      </p:pic>
    </p:spTree>
    <p:extLst>
      <p:ext uri="{BB962C8B-B14F-4D97-AF65-F5344CB8AC3E}">
        <p14:creationId xmlns:p14="http://schemas.microsoft.com/office/powerpoint/2010/main" val="40922817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ndParaRPr>
          </a:p>
          <a:p>
            <a:pPr marL="0" indent="0" eaLnBrk="1" hangingPunct="1">
              <a:buFont typeface="Arial" charset="0"/>
              <a:buNone/>
              <a:defRPr/>
            </a:pP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232835058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9782378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124949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10F13-5A17-4F00-8559-ABA872A7C1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24579" name="Rectangle 3"/>
          <p:cNvSpPr>
            <a:spLocks noGrp="1"/>
          </p:cNvSpPr>
          <p:nvPr>
            <p:ph type="body" idx="4294967295"/>
          </p:nvPr>
        </p:nvSpPr>
        <p:spPr>
          <a:xfrm>
            <a:off x="0" y="0"/>
            <a:ext cx="9144000" cy="4724400"/>
          </a:xfrm>
        </p:spPr>
        <p:txBody>
          <a:bodyPr/>
          <a:lstStyle/>
          <a:p>
            <a:pPr marL="0" indent="0" algn="ctr" eaLnBrk="1" fontAlgn="auto" hangingPunct="1">
              <a:spcBef>
                <a:spcPts val="0"/>
              </a:spcBef>
              <a:spcAft>
                <a:spcPts val="1200"/>
              </a:spcAft>
              <a:buNone/>
              <a:defRPr/>
            </a:pPr>
            <a:r>
              <a:rPr lang="en-US" altLang="en-US" sz="4000" kern="1200" dirty="0">
                <a:solidFill>
                  <a:srgbClr val="00FFFF"/>
                </a:solidFill>
                <a:cs typeface="Calibri" panose="020F0502020204030204" pitchFamily="34" charset="0"/>
              </a:rPr>
              <a:t>2 Samuel 7:12-16</a:t>
            </a:r>
          </a:p>
          <a:p>
            <a:pPr marL="0" indent="0" algn="just">
              <a:spcBef>
                <a:spcPts val="0"/>
              </a:spcBef>
              <a:buNone/>
              <a:defRPr/>
            </a:pPr>
            <a:r>
              <a:rPr lang="en-US" baseline="30000" dirty="0">
                <a:cs typeface="Calibri" panose="020F0502020204030204" pitchFamily="34" charset="0"/>
              </a:rPr>
              <a:t>12</a:t>
            </a:r>
            <a:r>
              <a:rPr lang="en-US" dirty="0">
                <a:cs typeface="Calibri" panose="020F0502020204030204" pitchFamily="34" charset="0"/>
              </a:rPr>
              <a:t>“When your days are complete and you lie down with your fathers, I will raise up your </a:t>
            </a:r>
            <a:r>
              <a:rPr lang="en-US" b="1" u="sng" dirty="0">
                <a:solidFill>
                  <a:srgbClr val="FFFFCC"/>
                </a:solidFill>
                <a:cs typeface="Calibri" panose="020F0502020204030204" pitchFamily="34" charset="0"/>
              </a:rPr>
              <a:t>descendant</a:t>
            </a:r>
            <a:r>
              <a:rPr lang="en-US" dirty="0">
                <a:cs typeface="Calibri" panose="020F0502020204030204" pitchFamily="34" charset="0"/>
              </a:rPr>
              <a:t> after you, who will come forth from you, and I will establish his kingdom. </a:t>
            </a:r>
            <a:r>
              <a:rPr lang="en-US" baseline="30000" dirty="0">
                <a:cs typeface="Calibri" panose="020F0502020204030204" pitchFamily="34" charset="0"/>
              </a:rPr>
              <a:t>13 </a:t>
            </a:r>
            <a:r>
              <a:rPr lang="en-US" dirty="0">
                <a:cs typeface="Calibri" panose="020F0502020204030204" pitchFamily="34" charset="0"/>
              </a:rPr>
              <a:t>He shall build a house for My name, and I will establish </a:t>
            </a:r>
            <a:r>
              <a:rPr lang="en-US" b="1" u="sng" dirty="0">
                <a:solidFill>
                  <a:srgbClr val="FFFFCC"/>
                </a:solidFill>
                <a:cs typeface="Calibri" panose="020F0502020204030204" pitchFamily="34" charset="0"/>
              </a:rPr>
              <a:t>the</a:t>
            </a:r>
            <a:r>
              <a:rPr lang="en-US" b="1" u="sng" dirty="0">
                <a:cs typeface="Calibri" panose="020F0502020204030204" pitchFamily="34" charset="0"/>
              </a:rPr>
              <a:t> </a:t>
            </a:r>
            <a:r>
              <a:rPr lang="en-US" b="1" u="sng" dirty="0">
                <a:solidFill>
                  <a:srgbClr val="FFFFCC"/>
                </a:solidFill>
                <a:cs typeface="Calibri" panose="020F0502020204030204" pitchFamily="34" charset="0"/>
              </a:rPr>
              <a:t>throne of his kingdom forever</a:t>
            </a:r>
            <a:r>
              <a:rPr lang="en-US" dirty="0">
                <a:cs typeface="Calibri" panose="020F0502020204030204" pitchFamily="34" charset="0"/>
              </a:rPr>
              <a:t>. </a:t>
            </a:r>
            <a:r>
              <a:rPr lang="en-US" baseline="30000" dirty="0">
                <a:cs typeface="Calibri" panose="020F0502020204030204" pitchFamily="34" charset="0"/>
              </a:rPr>
              <a:t>14 </a:t>
            </a:r>
            <a:r>
              <a:rPr lang="en-US" dirty="0">
                <a:cs typeface="Calibri" panose="020F0502020204030204" pitchFamily="34" charset="0"/>
              </a:rPr>
              <a:t>I will be a father to him and he will be a son to Me; when he commits iniquity, I will correct him with the rod of men and the strokes of the . . .</a:t>
            </a:r>
          </a:p>
        </p:txBody>
      </p:sp>
    </p:spTree>
    <p:extLst>
      <p:ext uri="{BB962C8B-B14F-4D97-AF65-F5344CB8AC3E}">
        <p14:creationId xmlns:p14="http://schemas.microsoft.com/office/powerpoint/2010/main" val="3500163114"/>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10F13-5A17-4F00-8559-ABA872A7C1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24579" name="Rectangle 3"/>
          <p:cNvSpPr>
            <a:spLocks noGrp="1"/>
          </p:cNvSpPr>
          <p:nvPr>
            <p:ph type="body" idx="4294967295"/>
          </p:nvPr>
        </p:nvSpPr>
        <p:spPr>
          <a:xfrm>
            <a:off x="0" y="0"/>
            <a:ext cx="9144000" cy="4419600"/>
          </a:xfrm>
        </p:spPr>
        <p:txBody>
          <a:bodyPr/>
          <a:lstStyle/>
          <a:p>
            <a:pPr marL="0" indent="0" algn="ctr" eaLnBrk="1" fontAlgn="auto" hangingPunct="1">
              <a:spcBef>
                <a:spcPts val="0"/>
              </a:spcBef>
              <a:spcAft>
                <a:spcPts val="1200"/>
              </a:spcAft>
              <a:buNone/>
              <a:defRPr/>
            </a:pPr>
            <a:r>
              <a:rPr lang="en-US" altLang="en-US" sz="4000" kern="1200" dirty="0">
                <a:solidFill>
                  <a:srgbClr val="00FFFF"/>
                </a:solidFill>
                <a:cs typeface="Calibri" panose="020F0502020204030204" pitchFamily="34" charset="0"/>
              </a:rPr>
              <a:t>2 Samuel 7:12-16</a:t>
            </a:r>
          </a:p>
          <a:p>
            <a:pPr marL="0" indent="0" algn="just">
              <a:spcBef>
                <a:spcPts val="0"/>
              </a:spcBef>
              <a:buNone/>
              <a:defRPr/>
            </a:pPr>
            <a:r>
              <a:rPr lang="en-US" dirty="0">
                <a:cs typeface="Calibri" panose="020F0502020204030204" pitchFamily="34" charset="0"/>
              </a:rPr>
              <a:t>. . . sons of men, </a:t>
            </a:r>
            <a:r>
              <a:rPr lang="en-US" baseline="30000" dirty="0">
                <a:cs typeface="Calibri" panose="020F0502020204030204" pitchFamily="34" charset="0"/>
              </a:rPr>
              <a:t>15 </a:t>
            </a:r>
            <a:r>
              <a:rPr lang="en-US" dirty="0">
                <a:cs typeface="Calibri" panose="020F0502020204030204" pitchFamily="34" charset="0"/>
              </a:rPr>
              <a:t>but My lovingkindness shall not depart from him, as I took </a:t>
            </a:r>
            <a:r>
              <a:rPr lang="en-US" i="1" dirty="0">
                <a:cs typeface="Calibri" panose="020F0502020204030204" pitchFamily="34" charset="0"/>
              </a:rPr>
              <a:t>it</a:t>
            </a:r>
            <a:r>
              <a:rPr lang="en-US" dirty="0">
                <a:cs typeface="Calibri" panose="020F0502020204030204" pitchFamily="34" charset="0"/>
              </a:rPr>
              <a:t> away from Saul, whom I removed from before you. </a:t>
            </a:r>
            <a:r>
              <a:rPr lang="en-US" baseline="30000" dirty="0">
                <a:cs typeface="Calibri" panose="020F0502020204030204" pitchFamily="34" charset="0"/>
              </a:rPr>
              <a:t>16 </a:t>
            </a:r>
            <a:r>
              <a:rPr lang="en-US" b="1" u="sng" dirty="0">
                <a:solidFill>
                  <a:srgbClr val="FFFFCC"/>
                </a:solidFill>
                <a:cs typeface="Calibri" panose="020F0502020204030204" pitchFamily="34" charset="0"/>
              </a:rPr>
              <a:t>Your house and your kingdom shall endure before Me forever; your throne shall be established forever</a:t>
            </a:r>
            <a:r>
              <a:rPr lang="en-US" dirty="0">
                <a:cs typeface="Calibri" panose="020F0502020204030204" pitchFamily="34" charset="0"/>
              </a:rPr>
              <a:t>.” </a:t>
            </a:r>
            <a:r>
              <a:rPr lang="en-US" baseline="30000" dirty="0">
                <a:cs typeface="Calibri" panose="020F0502020204030204" pitchFamily="34" charset="0"/>
              </a:rPr>
              <a:t>17 </a:t>
            </a:r>
            <a:r>
              <a:rPr lang="en-US" dirty="0">
                <a:cs typeface="Calibri" panose="020F0502020204030204" pitchFamily="34" charset="0"/>
              </a:rPr>
              <a:t>In accordance with all these words and all this vision, so Nathan spoke </a:t>
            </a:r>
            <a:r>
              <a:rPr lang="en-US" b="1" u="sng" dirty="0">
                <a:solidFill>
                  <a:srgbClr val="FFFFCC"/>
                </a:solidFill>
                <a:cs typeface="Calibri" panose="020F0502020204030204" pitchFamily="34" charset="0"/>
              </a:rPr>
              <a:t>to David</a:t>
            </a:r>
            <a:r>
              <a:rPr lang="en-US" dirty="0">
                <a:cs typeface="Calibri" panose="020F0502020204030204" pitchFamily="34" charset="0"/>
              </a:rPr>
              <a:t>.”</a:t>
            </a:r>
          </a:p>
        </p:txBody>
      </p:sp>
    </p:spTree>
    <p:extLst>
      <p:ext uri="{BB962C8B-B14F-4D97-AF65-F5344CB8AC3E}">
        <p14:creationId xmlns:p14="http://schemas.microsoft.com/office/powerpoint/2010/main" val="4106761597"/>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5334000"/>
          </a:xfrm>
        </p:spPr>
        <p:txBody>
          <a:bodyPr/>
          <a:lstStyle/>
          <a:p>
            <a:pPr marL="0" indent="0" algn="just">
              <a:buFontTx/>
              <a:buNone/>
              <a:defRPr/>
            </a:pPr>
            <a:r>
              <a:rPr lang="en-US" sz="2700" b="1"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covenant with David is not only given twice in its major content— namely, </a:t>
            </a:r>
            <a:r>
              <a:rPr lang="en-US" sz="2700" b="1" u="sng" dirty="0">
                <a:solidFill>
                  <a:srgbClr val="FFFFCC"/>
                </a:solidFill>
                <a:effectLst>
                  <a:outerShdw blurRad="38100" dist="38100" dir="2700000" algn="tl">
                    <a:srgbClr val="000000">
                      <a:alpha val="43137"/>
                    </a:srgbClr>
                  </a:outerShdw>
                </a:effectLst>
              </a:rPr>
              <a:t>II Samuel 7</a:t>
            </a:r>
            <a:r>
              <a:rPr lang="en-US" sz="2700" b="1" dirty="0">
                <a:solidFill>
                  <a:srgbClr val="FFFFCC"/>
                </a:solidFill>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and </a:t>
            </a:r>
            <a:r>
              <a:rPr lang="en-US" sz="2700" b="1" u="sng" dirty="0">
                <a:solidFill>
                  <a:srgbClr val="FFFFCC"/>
                </a:solidFill>
                <a:effectLst>
                  <a:outerShdw blurRad="38100" dist="38100" dir="2700000" algn="tl">
                    <a:srgbClr val="000000">
                      <a:alpha val="43137"/>
                    </a:srgbClr>
                  </a:outerShdw>
                </a:effectLst>
              </a:rPr>
              <a:t>I Chronicles 17</a:t>
            </a:r>
            <a:r>
              <a:rPr lang="en-US" sz="2700" dirty="0">
                <a:effectLst>
                  <a:outerShdw blurRad="38100" dist="38100" dir="2700000" algn="tl">
                    <a:srgbClr val="000000">
                      <a:alpha val="43137"/>
                    </a:srgbClr>
                  </a:outerShdw>
                </a:effectLst>
              </a:rPr>
              <a:t>—but it is also confirmed in </a:t>
            </a:r>
            <a:r>
              <a:rPr lang="en-US" sz="2700" b="1" u="sng" dirty="0">
                <a:solidFill>
                  <a:srgbClr val="FFFFCC"/>
                </a:solidFill>
                <a:effectLst>
                  <a:outerShdw blurRad="38100" dist="38100" dir="2700000" algn="tl">
                    <a:srgbClr val="000000">
                      <a:alpha val="43137"/>
                    </a:srgbClr>
                  </a:outerShdw>
                </a:effectLst>
              </a:rPr>
              <a:t>Psalm 89</a:t>
            </a:r>
            <a:r>
              <a:rPr lang="en-US" sz="2700" dirty="0">
                <a:effectLst>
                  <a:outerShdw blurRad="38100" dist="38100" dir="2700000" algn="tl">
                    <a:srgbClr val="000000">
                      <a:alpha val="43137"/>
                    </a:srgbClr>
                  </a:outerShdw>
                </a:effectLst>
              </a:rPr>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103101BF-EF72-4524-98C9-3E3C2B6D445F}"/>
              </a:ext>
            </a:extLst>
          </p:cNvPr>
          <p:cNvSpPr/>
          <p:nvPr/>
        </p:nvSpPr>
        <p:spPr>
          <a:xfrm>
            <a:off x="1257300" y="247471"/>
            <a:ext cx="6629400" cy="103105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F. Walvoord</a:t>
            </a:r>
          </a:p>
          <a:p>
            <a:r>
              <a:rPr lang="en-US" sz="1800" i="1" dirty="0">
                <a:effectLst>
                  <a:outerShdw blurRad="38100" dist="38100" dir="2700000" algn="tl">
                    <a:srgbClr val="000000">
                      <a:alpha val="43137"/>
                    </a:srgbClr>
                  </a:outerShdw>
                </a:effectLst>
                <a:latin typeface="Calibri" panose="020F0502020204030204" pitchFamily="34" charset="0"/>
                <a:cs typeface="+mn-cs"/>
              </a:rPr>
              <a:t>Israel in Prophecy </a:t>
            </a:r>
            <a:r>
              <a:rPr lang="en-US" sz="1800" dirty="0">
                <a:effectLst>
                  <a:outerShdw blurRad="38100" dist="38100" dir="2700000" algn="tl">
                    <a:srgbClr val="000000">
                      <a:alpha val="43137"/>
                    </a:srgbClr>
                  </a:outerShdw>
                </a:effectLst>
                <a:latin typeface="Calibri" panose="020F0502020204030204" pitchFamily="34" charset="0"/>
                <a:cs typeface="+mn-cs"/>
              </a:rPr>
              <a:t>(Grand Rapids: Zondervan, 1962), 84-85, 87.</a:t>
            </a:r>
          </a:p>
        </p:txBody>
      </p:sp>
    </p:spTree>
    <p:extLst>
      <p:ext uri="{BB962C8B-B14F-4D97-AF65-F5344CB8AC3E}">
        <p14:creationId xmlns:p14="http://schemas.microsoft.com/office/powerpoint/2010/main" val="2031184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78276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224580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morning star</a:t>
            </a:r>
            <a:r>
              <a:rPr lang="en-US" sz="3200" dirty="0">
                <a:effectLst>
                  <a:outerShdw blurRad="38100" dist="38100" dir="2700000" algn="tl">
                    <a:srgbClr val="000000">
                      <a:alpha val="43137"/>
                    </a:srgbClr>
                  </a:outerShdw>
                </a:effectLst>
                <a:latin typeface="Calibri" panose="020F0502020204030204" pitchFamily="34" charset="0"/>
              </a:rPr>
              <a:t>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07525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1766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B039-472B-4434-9B59-0569949574A5}"/>
              </a:ext>
            </a:extLst>
          </p:cNvPr>
          <p:cNvPicPr>
            <a:picLocks noChangeAspect="1"/>
          </p:cNvPicPr>
          <p:nvPr/>
        </p:nvPicPr>
        <p:blipFill>
          <a:blip r:embed="rId2"/>
          <a:stretch>
            <a:fillRect/>
          </a:stretch>
        </p:blipFill>
        <p:spPr>
          <a:xfrm>
            <a:off x="0" y="0"/>
            <a:ext cx="9144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8930" y="2590800"/>
            <a:ext cx="1886141"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849786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73D35-111F-4BE4-A286-8F9442323E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6499" name="Rectangle 3"/>
          <p:cNvSpPr>
            <a:spLocks noGrp="1"/>
          </p:cNvSpPr>
          <p:nvPr>
            <p:ph type="body" idx="4294967295"/>
          </p:nvPr>
        </p:nvSpPr>
        <p:spPr>
          <a:xfrm>
            <a:off x="0" y="0"/>
            <a:ext cx="9144000" cy="3429000"/>
          </a:xfrm>
        </p:spPr>
        <p:txBody>
          <a:bodyPr/>
          <a:lstStyle/>
          <a:p>
            <a:pPr marL="0" indent="0" algn="ctr" defTabSz="685800">
              <a:spcBef>
                <a:spcPts val="0"/>
              </a:spcBef>
              <a:spcAft>
                <a:spcPts val="1200"/>
              </a:spcAft>
              <a:buNone/>
              <a:defRPr/>
            </a:pPr>
            <a:r>
              <a:rPr lang="en-US" altLang="en-US" sz="4000" kern="1200" dirty="0">
                <a:solidFill>
                  <a:schemeClr val="tx2"/>
                </a:solidFill>
                <a:ea typeface="+mj-ea"/>
                <a:cs typeface="Calibri" panose="020F0502020204030204" pitchFamily="34" charset="0"/>
              </a:rPr>
              <a:t>Romans 4:4-5</a:t>
            </a:r>
          </a:p>
          <a:p>
            <a:pPr marL="0" indent="0" algn="just">
              <a:spcBef>
                <a:spcPts val="0"/>
              </a:spcBef>
              <a:buFont typeface="Wingdings" pitchFamily="2" charset="2"/>
              <a:buNone/>
            </a:pPr>
            <a:r>
              <a:rPr lang="en-US" altLang="en-US" sz="3400" dirty="0">
                <a:cs typeface="Calibri" panose="020F0502020204030204" pitchFamily="34" charset="0"/>
              </a:rPr>
              <a:t>“</a:t>
            </a:r>
            <a:r>
              <a:rPr lang="en-US" altLang="en-US" sz="3400" dirty="0"/>
              <a:t>Now to the one who works, his wage is not credited as a favor, but as what is due. </a:t>
            </a:r>
            <a:r>
              <a:rPr lang="en-US" altLang="en-US" sz="3400" b="1" u="sng" dirty="0">
                <a:solidFill>
                  <a:srgbClr val="FFFFCC"/>
                </a:solidFill>
              </a:rPr>
              <a:t>But to the one who does not work, but believes in Him</a:t>
            </a:r>
            <a:r>
              <a:rPr lang="en-US" altLang="en-US" sz="3400" b="1" dirty="0">
                <a:solidFill>
                  <a:srgbClr val="FFFFCC"/>
                </a:solidFill>
              </a:rPr>
              <a:t> </a:t>
            </a:r>
            <a:r>
              <a:rPr lang="en-US" altLang="en-US" sz="3400" dirty="0"/>
              <a:t>who justifies the ungodly, his faith is credited as righteousness</a:t>
            </a:r>
            <a:r>
              <a:rPr lang="en-US" altLang="en-US" sz="3400" dirty="0">
                <a:cs typeface="Calibri" panose="020F0502020204030204" pitchFamily="34" charset="0"/>
              </a:rPr>
              <a:t>.”</a:t>
            </a:r>
          </a:p>
        </p:txBody>
      </p:sp>
      <p:pic>
        <p:nvPicPr>
          <p:cNvPr id="106500"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0298" y="3200400"/>
            <a:ext cx="1123404" cy="1645920"/>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B039-472B-4434-9B59-0569949574A5}"/>
              </a:ext>
            </a:extLst>
          </p:cNvPr>
          <p:cNvPicPr>
            <a:picLocks noChangeAspect="1"/>
          </p:cNvPicPr>
          <p:nvPr/>
        </p:nvPicPr>
        <p:blipFill>
          <a:blip r:embed="rId2"/>
          <a:stretch>
            <a:fillRect/>
          </a:stretch>
        </p:blipFill>
        <p:spPr>
          <a:xfrm>
            <a:off x="0" y="0"/>
            <a:ext cx="9144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8930" y="2590800"/>
            <a:ext cx="1886141"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3592980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304800" y="1295400"/>
            <a:ext cx="6400800" cy="1295400"/>
          </a:xfrm>
          <a:solidFill>
            <a:schemeClr val="bg1"/>
          </a:solidFill>
          <a:ln w="28575">
            <a:solidFill>
              <a:srgbClr val="FF0000"/>
            </a:solidFill>
          </a:ln>
        </p:spPr>
        <p:txBody>
          <a:bodyPr/>
          <a:lstStyle/>
          <a:p>
            <a:pPr marL="0" indent="0" algn="ctr">
              <a:spcBef>
                <a:spcPts val="0"/>
              </a:spcBef>
              <a:spcAft>
                <a:spcPts val="0"/>
              </a:spcAft>
              <a:buNone/>
              <a:defRPr/>
            </a:pPr>
            <a:r>
              <a:rPr lang="en-US" altLang="en-US" sz="2600" b="1" dirty="0"/>
              <a:t>Gen 15:6</a:t>
            </a:r>
          </a:p>
          <a:p>
            <a:pPr marL="0" indent="0" algn="just">
              <a:spcBef>
                <a:spcPts val="0"/>
              </a:spcBef>
              <a:spcAft>
                <a:spcPts val="0"/>
              </a:spcAft>
              <a:buNone/>
              <a:defRPr/>
            </a:pPr>
            <a:r>
              <a:rPr lang="en-US" altLang="en-US" sz="2400" dirty="0"/>
              <a:t>Then he </a:t>
            </a:r>
            <a:r>
              <a:rPr lang="en-US" altLang="en-US" sz="2400" b="1" u="sng" kern="1200" dirty="0">
                <a:solidFill>
                  <a:srgbClr val="FFFFCC"/>
                </a:solidFill>
              </a:rPr>
              <a:t>believed</a:t>
            </a:r>
            <a:r>
              <a:rPr lang="en-US" altLang="en-US" sz="24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7224" y="2328715"/>
            <a:ext cx="1778793" cy="2200569"/>
          </a:xfrm>
          <a:prstGeom prst="rect">
            <a:avLst/>
          </a:prstGeom>
          <a:noFill/>
          <a:ln w="9525">
            <a:noFill/>
            <a:miter lim="800000"/>
            <a:headEnd/>
            <a:tailEnd/>
          </a:ln>
        </p:spPr>
      </p:pic>
      <p:sp>
        <p:nvSpPr>
          <p:cNvPr id="4" name="Title 1"/>
          <p:cNvSpPr txBox="1">
            <a:spLocks/>
          </p:cNvSpPr>
          <p:nvPr/>
        </p:nvSpPr>
        <p:spPr>
          <a:xfrm>
            <a:off x="0" y="228600"/>
            <a:ext cx="9143999"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304800" y="2857500"/>
            <a:ext cx="6400800" cy="1562100"/>
          </a:xfrm>
          <a:prstGeom prst="rect">
            <a:avLst/>
          </a:prstGeom>
          <a:solidFill>
            <a:schemeClr val="bg1"/>
          </a:solidFill>
          <a:ln w="28575">
            <a:solidFill>
              <a:srgbClr val="FF0000"/>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600" b="1" dirty="0">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4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4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4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304800" y="4648200"/>
            <a:ext cx="6400800" cy="1562100"/>
          </a:xfrm>
          <a:prstGeom prst="rect">
            <a:avLst/>
          </a:prstGeom>
          <a:solidFill>
            <a:schemeClr val="bg1"/>
          </a:solidFill>
          <a:ln w="28575">
            <a:solidFill>
              <a:srgbClr val="FF0000"/>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600" b="1" dirty="0">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400" dirty="0">
                <a:effectLst>
                  <a:outerShdw blurRad="38100" dist="38100" dir="2700000" algn="tl">
                    <a:srgbClr val="000000"/>
                  </a:outerShdw>
                </a:effectLst>
                <a:latin typeface="Calibri" panose="020F0502020204030204" pitchFamily="34" charset="0"/>
              </a:rPr>
              <a:t>"Sirs, what must I do to be saved?" They said, "</a:t>
            </a:r>
            <a:r>
              <a:rPr lang="en-US" altLang="en-US" sz="24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4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392130851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485900" y="6172200"/>
            <a:ext cx="6172200" cy="536972"/>
          </a:xfrm>
        </p:spPr>
        <p:txBody>
          <a:bodyPr/>
          <a:lstStyle/>
          <a:p>
            <a:pPr algn="ctr" eaLnBrk="1" hangingPunct="1"/>
            <a:r>
              <a:rPr lang="en-US" altLang="en-US" sz="1500" dirty="0">
                <a:solidFill>
                  <a:schemeClr val="tx1"/>
                </a:solidFill>
              </a:rPr>
              <a:t>Lewis Sperry Chafer, vol. 7, </a:t>
            </a:r>
            <a:r>
              <a:rPr lang="en-US" altLang="en-US" sz="1500" i="1" dirty="0">
                <a:solidFill>
                  <a:schemeClr val="tx1"/>
                </a:solidFill>
              </a:rPr>
              <a:t>Systematic Theology</a:t>
            </a:r>
            <a:br>
              <a:rPr lang="en-US" altLang="en-US" sz="1500" dirty="0">
                <a:solidFill>
                  <a:schemeClr val="tx1"/>
                </a:solidFill>
              </a:rPr>
            </a:br>
            <a:r>
              <a:rPr lang="en-US" altLang="en-US" sz="1500" dirty="0">
                <a:solidFill>
                  <a:schemeClr val="tx1"/>
                </a:solidFill>
              </a:rPr>
              <a:t>(Grand Rapids, MI: Kregel Publications, 1993), 265-66.</a:t>
            </a:r>
          </a:p>
        </p:txBody>
      </p:sp>
      <p:sp>
        <p:nvSpPr>
          <p:cNvPr id="105475" name="Content Placeholder 2"/>
          <p:cNvSpPr>
            <a:spLocks noGrp="1"/>
          </p:cNvSpPr>
          <p:nvPr>
            <p:ph idx="1"/>
          </p:nvPr>
        </p:nvSpPr>
        <p:spPr>
          <a:xfrm>
            <a:off x="2819400" y="2008514"/>
            <a:ext cx="5562600" cy="2106285"/>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2" cstate="print"/>
          <a:srcRect/>
          <a:stretch>
            <a:fillRect/>
          </a:stretch>
        </p:blipFill>
        <p:spPr bwMode="auto">
          <a:xfrm>
            <a:off x="750115" y="2192085"/>
            <a:ext cx="1459685"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3BA25E32-265F-4D36-847C-425EFBC29831}"/>
              </a:ext>
            </a:extLst>
          </p:cNvPr>
          <p:cNvSpPr txBox="1">
            <a:spLocks/>
          </p:cNvSpPr>
          <p:nvPr/>
        </p:nvSpPr>
        <p:spPr>
          <a:xfrm>
            <a:off x="0" y="228600"/>
            <a:ext cx="9143999"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Tree>
    <p:extLst>
      <p:ext uri="{BB962C8B-B14F-4D97-AF65-F5344CB8AC3E}">
        <p14:creationId xmlns:p14="http://schemas.microsoft.com/office/powerpoint/2010/main" val="2587413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a:extLst>
              <a:ext uri="{FF2B5EF4-FFF2-40B4-BE49-F238E27FC236}">
                <a16:creationId xmlns:a16="http://schemas.microsoft.com/office/drawing/2014/main" id="{8D8E4346-FD6B-4722-961D-AA7C1EC42385}"/>
              </a:ext>
            </a:extLst>
          </p:cNvPr>
          <p:cNvSpPr txBox="1">
            <a:spLocks noChangeArrowheads="1"/>
          </p:cNvSpPr>
          <p:nvPr/>
        </p:nvSpPr>
        <p:spPr bwMode="auto">
          <a:xfrm>
            <a:off x="1905000" y="63960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a:t>Chart courtesy of Thomas Stegall</a:t>
            </a:r>
            <a:r>
              <a:rPr lang="en-US" altLang="en-US" sz="2400"/>
              <a:t> </a:t>
            </a:r>
          </a:p>
        </p:txBody>
      </p:sp>
      <p:pic>
        <p:nvPicPr>
          <p:cNvPr id="83971" name="Picture 2">
            <a:extLst>
              <a:ext uri="{FF2B5EF4-FFF2-40B4-BE49-F238E27FC236}">
                <a16:creationId xmlns:a16="http://schemas.microsoft.com/office/drawing/2014/main" id="{9B521B87-66C0-42C7-868B-DC23FB18D3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9050"/>
            <a:ext cx="74390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51054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34991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600200"/>
            <a:ext cx="5583387" cy="4876800"/>
          </a:xfrm>
        </p:spPr>
        <p:txBody>
          <a:bodyPr/>
          <a:lstStyle/>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3239587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prophetic word made more sure</a:t>
            </a:r>
            <a:r>
              <a:rPr lang="en-US" sz="3200" dirty="0">
                <a:effectLst>
                  <a:outerShdw blurRad="38100" dist="38100" dir="2700000" algn="tl">
                    <a:srgbClr val="000000">
                      <a:alpha val="43137"/>
                    </a:srgbClr>
                  </a:outerShdw>
                </a:effectLst>
                <a:latin typeface="Calibri" panose="020F0502020204030204" pitchFamily="34" charset="0"/>
              </a:rPr>
              <a:t>,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29787</TotalTime>
  <Words>4154</Words>
  <Application>Microsoft Office PowerPoint</Application>
  <PresentationFormat>On-screen Show (4:3)</PresentationFormat>
  <Paragraphs>358</Paragraphs>
  <Slides>71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Times New Roman</vt:lpstr>
      <vt:lpstr>Wingdings</vt:lpstr>
      <vt:lpstr>Azure</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Texts”</vt:lpstr>
      <vt:lpstr>Chronological vs. Adverbial Use of Tacos</vt:lpstr>
      <vt:lpstr>Imminency</vt:lpstr>
      <vt:lpstr>PowerPoint Presentation</vt:lpstr>
      <vt:lpstr>PowerPoint Presentation</vt:lpstr>
      <vt:lpstr>Seven Beatitudes of Revelation: “Blessed” (makarios)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Beatitudes of Revelation: “Blessed” (makarios)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73-Revelation-22v6-17</dc:title>
  <dc:subject>Revelation</dc:subject>
  <dc:creator>A. Woods</dc:creator>
  <dc:description>Modified by Jim McGowan</dc:description>
  <cp:lastModifiedBy>Andy Woods</cp:lastModifiedBy>
  <cp:revision>3375</cp:revision>
  <cp:lastPrinted>2019-01-24T17:00:53Z</cp:lastPrinted>
  <dcterms:created xsi:type="dcterms:W3CDTF">2009-03-17T12:21:13Z</dcterms:created>
  <dcterms:modified xsi:type="dcterms:W3CDTF">2020-02-29T18:08:58Z</dcterms:modified>
</cp:coreProperties>
</file>