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62" r:id="rId2"/>
  </p:sldMasterIdLst>
  <p:notesMasterIdLst>
    <p:notesMasterId r:id="rId76"/>
  </p:notesMasterIdLst>
  <p:handoutMasterIdLst>
    <p:handoutMasterId r:id="rId77"/>
  </p:handoutMasterIdLst>
  <p:sldIdLst>
    <p:sldId id="492" r:id="rId3"/>
    <p:sldId id="506" r:id="rId4"/>
    <p:sldId id="500" r:id="rId5"/>
    <p:sldId id="501" r:id="rId6"/>
    <p:sldId id="502" r:id="rId7"/>
    <p:sldId id="503" r:id="rId8"/>
    <p:sldId id="504" r:id="rId9"/>
    <p:sldId id="505" r:id="rId10"/>
    <p:sldId id="257" r:id="rId11"/>
    <p:sldId id="259" r:id="rId12"/>
    <p:sldId id="275" r:id="rId13"/>
    <p:sldId id="283" r:id="rId14"/>
    <p:sldId id="270" r:id="rId15"/>
    <p:sldId id="317" r:id="rId16"/>
    <p:sldId id="319" r:id="rId17"/>
    <p:sldId id="339" r:id="rId18"/>
    <p:sldId id="277" r:id="rId19"/>
    <p:sldId id="288" r:id="rId20"/>
    <p:sldId id="271" r:id="rId21"/>
    <p:sldId id="286" r:id="rId22"/>
    <p:sldId id="285" r:id="rId23"/>
    <p:sldId id="521" r:id="rId24"/>
    <p:sldId id="290" r:id="rId25"/>
    <p:sldId id="291" r:id="rId26"/>
    <p:sldId id="292" r:id="rId27"/>
    <p:sldId id="293" r:id="rId28"/>
    <p:sldId id="512" r:id="rId29"/>
    <p:sldId id="301" r:id="rId30"/>
    <p:sldId id="295" r:id="rId31"/>
    <p:sldId id="294" r:id="rId32"/>
    <p:sldId id="513" r:id="rId33"/>
    <p:sldId id="514" r:id="rId34"/>
    <p:sldId id="431" r:id="rId35"/>
    <p:sldId id="535" r:id="rId36"/>
    <p:sldId id="262" r:id="rId37"/>
    <p:sldId id="302" r:id="rId38"/>
    <p:sldId id="536" r:id="rId39"/>
    <p:sldId id="303" r:id="rId40"/>
    <p:sldId id="515" r:id="rId41"/>
    <p:sldId id="522" r:id="rId42"/>
    <p:sldId id="304" r:id="rId43"/>
    <p:sldId id="523" r:id="rId44"/>
    <p:sldId id="305" r:id="rId45"/>
    <p:sldId id="516" r:id="rId46"/>
    <p:sldId id="517" r:id="rId47"/>
    <p:sldId id="518" r:id="rId48"/>
    <p:sldId id="496" r:id="rId49"/>
    <p:sldId id="307" r:id="rId50"/>
    <p:sldId id="519" r:id="rId51"/>
    <p:sldId id="338" r:id="rId52"/>
    <p:sldId id="507" r:id="rId53"/>
    <p:sldId id="263" r:id="rId54"/>
    <p:sldId id="267" r:id="rId55"/>
    <p:sldId id="309" r:id="rId56"/>
    <p:sldId id="520" r:id="rId57"/>
    <p:sldId id="310" r:id="rId58"/>
    <p:sldId id="508" r:id="rId59"/>
    <p:sldId id="311" r:id="rId60"/>
    <p:sldId id="264" r:id="rId61"/>
    <p:sldId id="273" r:id="rId62"/>
    <p:sldId id="526" r:id="rId63"/>
    <p:sldId id="524" r:id="rId64"/>
    <p:sldId id="527" r:id="rId65"/>
    <p:sldId id="531" r:id="rId66"/>
    <p:sldId id="312" r:id="rId67"/>
    <p:sldId id="528" r:id="rId68"/>
    <p:sldId id="529" r:id="rId69"/>
    <p:sldId id="533" r:id="rId70"/>
    <p:sldId id="532" r:id="rId71"/>
    <p:sldId id="313" r:id="rId72"/>
    <p:sldId id="510" r:id="rId73"/>
    <p:sldId id="335" r:id="rId74"/>
    <p:sldId id="268" r:id="rId7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CC"/>
    <a:srgbClr val="CC00FF"/>
    <a:srgbClr val="FF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D66BB8-DFA1-4183-8979-5E6D023A603E}" v="53" dt="2020-02-05T01:09:43.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5773" autoAdjust="0"/>
  </p:normalViewPr>
  <p:slideViewPr>
    <p:cSldViewPr snapToGrid="0">
      <p:cViewPr varScale="1">
        <p:scale>
          <a:sx n="108" d="100"/>
          <a:sy n="108" d="100"/>
        </p:scale>
        <p:origin x="1224" y="96"/>
      </p:cViewPr>
      <p:guideLst/>
    </p:cSldViewPr>
  </p:slideViewPr>
  <p:notesTextViewPr>
    <p:cViewPr>
      <p:scale>
        <a:sx n="1" d="1"/>
        <a:sy n="1" d="1"/>
      </p:scale>
      <p:origin x="0" y="0"/>
    </p:cViewPr>
  </p:notesTextViewPr>
  <p:notesViewPr>
    <p:cSldViewPr snapToGrid="0">
      <p:cViewPr varScale="1">
        <p:scale>
          <a:sx n="91" d="100"/>
          <a:sy n="91" d="100"/>
        </p:scale>
        <p:origin x="3540"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microsoft.com/office/2016/11/relationships/changesInfo" Target="changesInfos/changesInfo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4DD66BB8-DFA1-4183-8979-5E6D023A603E}"/>
    <pc:docChg chg="undo custSel addSld modSld sldOrd">
      <pc:chgData name="Jim McGowan" userId="e2c7446dd3aca506" providerId="LiveId" clId="{4DD66BB8-DFA1-4183-8979-5E6D023A603E}" dt="2020-02-05T01:11:23.164" v="233"/>
      <pc:docMkLst>
        <pc:docMk/>
      </pc:docMkLst>
      <pc:sldChg chg="modSp">
        <pc:chgData name="Jim McGowan" userId="e2c7446dd3aca506" providerId="LiveId" clId="{4DD66BB8-DFA1-4183-8979-5E6D023A603E}" dt="2020-02-05T00:35:35.663" v="113" actId="6549"/>
        <pc:sldMkLst>
          <pc:docMk/>
          <pc:sldMk cId="3604390448" sldId="258"/>
        </pc:sldMkLst>
        <pc:spChg chg="mod">
          <ac:chgData name="Jim McGowan" userId="e2c7446dd3aca506" providerId="LiveId" clId="{4DD66BB8-DFA1-4183-8979-5E6D023A603E}" dt="2020-02-05T00:35:35.663" v="113" actId="6549"/>
          <ac:spMkLst>
            <pc:docMk/>
            <pc:sldMk cId="3604390448" sldId="258"/>
            <ac:spMk id="3" creationId="{00000000-0000-0000-0000-000000000000}"/>
          </ac:spMkLst>
        </pc:spChg>
      </pc:sldChg>
      <pc:sldChg chg="modSp">
        <pc:chgData name="Jim McGowan" userId="e2c7446dd3aca506" providerId="LiveId" clId="{4DD66BB8-DFA1-4183-8979-5E6D023A603E}" dt="2020-02-05T00:35:56.776" v="114"/>
        <pc:sldMkLst>
          <pc:docMk/>
          <pc:sldMk cId="192595633" sldId="259"/>
        </pc:sldMkLst>
        <pc:spChg chg="mod">
          <ac:chgData name="Jim McGowan" userId="e2c7446dd3aca506" providerId="LiveId" clId="{4DD66BB8-DFA1-4183-8979-5E6D023A603E}" dt="2020-02-05T00:35:56.776" v="114"/>
          <ac:spMkLst>
            <pc:docMk/>
            <pc:sldMk cId="192595633" sldId="259"/>
            <ac:spMk id="3" creationId="{00000000-0000-0000-0000-000000000000}"/>
          </ac:spMkLst>
        </pc:spChg>
      </pc:sldChg>
      <pc:sldChg chg="modSp">
        <pc:chgData name="Jim McGowan" userId="e2c7446dd3aca506" providerId="LiveId" clId="{4DD66BB8-DFA1-4183-8979-5E6D023A603E}" dt="2020-02-05T00:36:06.833" v="115"/>
        <pc:sldMkLst>
          <pc:docMk/>
          <pc:sldMk cId="2704573285" sldId="260"/>
        </pc:sldMkLst>
        <pc:spChg chg="mod">
          <ac:chgData name="Jim McGowan" userId="e2c7446dd3aca506" providerId="LiveId" clId="{4DD66BB8-DFA1-4183-8979-5E6D023A603E}" dt="2020-02-05T00:36:06.833" v="115"/>
          <ac:spMkLst>
            <pc:docMk/>
            <pc:sldMk cId="2704573285" sldId="260"/>
            <ac:spMk id="3" creationId="{00000000-0000-0000-0000-000000000000}"/>
          </ac:spMkLst>
        </pc:spChg>
      </pc:sldChg>
      <pc:sldChg chg="modSp">
        <pc:chgData name="Jim McGowan" userId="e2c7446dd3aca506" providerId="LiveId" clId="{4DD66BB8-DFA1-4183-8979-5E6D023A603E}" dt="2020-02-05T00:36:27.272" v="121" actId="6549"/>
        <pc:sldMkLst>
          <pc:docMk/>
          <pc:sldMk cId="1859569431" sldId="261"/>
        </pc:sldMkLst>
        <pc:spChg chg="mod">
          <ac:chgData name="Jim McGowan" userId="e2c7446dd3aca506" providerId="LiveId" clId="{4DD66BB8-DFA1-4183-8979-5E6D023A603E}" dt="2020-02-05T00:36:27.272" v="121" actId="6549"/>
          <ac:spMkLst>
            <pc:docMk/>
            <pc:sldMk cId="1859569431" sldId="261"/>
            <ac:spMk id="3" creationId="{00000000-0000-0000-0000-000000000000}"/>
          </ac:spMkLst>
        </pc:spChg>
      </pc:sldChg>
      <pc:sldChg chg="modSp">
        <pc:chgData name="Jim McGowan" userId="e2c7446dd3aca506" providerId="LiveId" clId="{4DD66BB8-DFA1-4183-8979-5E6D023A603E}" dt="2020-02-05T01:00:16.691" v="219"/>
        <pc:sldMkLst>
          <pc:docMk/>
          <pc:sldMk cId="2132669780" sldId="271"/>
        </pc:sldMkLst>
        <pc:spChg chg="mod">
          <ac:chgData name="Jim McGowan" userId="e2c7446dd3aca506" providerId="LiveId" clId="{4DD66BB8-DFA1-4183-8979-5E6D023A603E}" dt="2020-02-05T00:56:04.477" v="159" actId="14100"/>
          <ac:spMkLst>
            <pc:docMk/>
            <pc:sldMk cId="2132669780" sldId="271"/>
            <ac:spMk id="3" creationId="{00000000-0000-0000-0000-000000000000}"/>
          </ac:spMkLst>
        </pc:spChg>
        <pc:spChg chg="mod">
          <ac:chgData name="Jim McGowan" userId="e2c7446dd3aca506" providerId="LiveId" clId="{4DD66BB8-DFA1-4183-8979-5E6D023A603E}" dt="2020-02-05T01:00:16.691" v="219"/>
          <ac:spMkLst>
            <pc:docMk/>
            <pc:sldMk cId="2132669780" sldId="271"/>
            <ac:spMk id="4" creationId="{00000000-0000-0000-0000-000000000000}"/>
          </ac:spMkLst>
        </pc:spChg>
      </pc:sldChg>
      <pc:sldChg chg="modSp add">
        <pc:chgData name="Jim McGowan" userId="e2c7446dd3aca506" providerId="LiveId" clId="{4DD66BB8-DFA1-4183-8979-5E6D023A603E}" dt="2020-02-05T00:54:35.115" v="151" actId="14100"/>
        <pc:sldMkLst>
          <pc:docMk/>
          <pc:sldMk cId="1976406562" sldId="285"/>
        </pc:sldMkLst>
        <pc:spChg chg="mod">
          <ac:chgData name="Jim McGowan" userId="e2c7446dd3aca506" providerId="LiveId" clId="{4DD66BB8-DFA1-4183-8979-5E6D023A603E}" dt="2020-02-05T00:54:35.115" v="151" actId="14100"/>
          <ac:spMkLst>
            <pc:docMk/>
            <pc:sldMk cId="1976406562" sldId="285"/>
            <ac:spMk id="7" creationId="{00000000-0000-0000-0000-000000000000}"/>
          </ac:spMkLst>
        </pc:spChg>
      </pc:sldChg>
      <pc:sldChg chg="modSp add ord">
        <pc:chgData name="Jim McGowan" userId="e2c7446dd3aca506" providerId="LiveId" clId="{4DD66BB8-DFA1-4183-8979-5E6D023A603E}" dt="2020-02-05T00:53:13.861" v="149" actId="948"/>
        <pc:sldMkLst>
          <pc:docMk/>
          <pc:sldMk cId="3838937820" sldId="286"/>
        </pc:sldMkLst>
        <pc:spChg chg="mod">
          <ac:chgData name="Jim McGowan" userId="e2c7446dd3aca506" providerId="LiveId" clId="{4DD66BB8-DFA1-4183-8979-5E6D023A603E}" dt="2020-02-05T00:53:13.861" v="149" actId="948"/>
          <ac:spMkLst>
            <pc:docMk/>
            <pc:sldMk cId="3838937820" sldId="286"/>
            <ac:spMk id="7" creationId="{00000000-0000-0000-0000-000000000000}"/>
          </ac:spMkLst>
        </pc:spChg>
      </pc:sldChg>
      <pc:sldChg chg="delSp modSp add">
        <pc:chgData name="Jim McGowan" userId="e2c7446dd3aca506" providerId="LiveId" clId="{4DD66BB8-DFA1-4183-8979-5E6D023A603E}" dt="2020-02-05T01:00:37.753" v="220" actId="1076"/>
        <pc:sldMkLst>
          <pc:docMk/>
          <pc:sldMk cId="1478955837" sldId="288"/>
        </pc:sldMkLst>
        <pc:spChg chg="mod">
          <ac:chgData name="Jim McGowan" userId="e2c7446dd3aca506" providerId="LiveId" clId="{4DD66BB8-DFA1-4183-8979-5E6D023A603E}" dt="2020-02-05T01:00:37.753" v="220" actId="1076"/>
          <ac:spMkLst>
            <pc:docMk/>
            <pc:sldMk cId="1478955837" sldId="288"/>
            <ac:spMk id="3" creationId="{00000000-0000-0000-0000-000000000000}"/>
          </ac:spMkLst>
        </pc:spChg>
        <pc:spChg chg="mod">
          <ac:chgData name="Jim McGowan" userId="e2c7446dd3aca506" providerId="LiveId" clId="{4DD66BB8-DFA1-4183-8979-5E6D023A603E}" dt="2020-02-05T00:59:48.057" v="217" actId="115"/>
          <ac:spMkLst>
            <pc:docMk/>
            <pc:sldMk cId="1478955837" sldId="288"/>
            <ac:spMk id="6" creationId="{0C00F120-3DAB-4015-9ACA-7A17495DB0C4}"/>
          </ac:spMkLst>
        </pc:spChg>
        <pc:spChg chg="del">
          <ac:chgData name="Jim McGowan" userId="e2c7446dd3aca506" providerId="LiveId" clId="{4DD66BB8-DFA1-4183-8979-5E6D023A603E}" dt="2020-02-05T00:59:03.906" v="189" actId="478"/>
          <ac:spMkLst>
            <pc:docMk/>
            <pc:sldMk cId="1478955837" sldId="288"/>
            <ac:spMk id="8" creationId="{7A5EE9AB-63BC-4B05-8EC4-B637C90B7C75}"/>
          </ac:spMkLst>
        </pc:spChg>
      </pc:sldChg>
      <pc:sldChg chg="modSp">
        <pc:chgData name="Jim McGowan" userId="e2c7446dd3aca506" providerId="LiveId" clId="{4DD66BB8-DFA1-4183-8979-5E6D023A603E}" dt="2020-02-05T01:03:41.927" v="222"/>
        <pc:sldMkLst>
          <pc:docMk/>
          <pc:sldMk cId="3089633232" sldId="290"/>
        </pc:sldMkLst>
        <pc:spChg chg="mod">
          <ac:chgData name="Jim McGowan" userId="e2c7446dd3aca506" providerId="LiveId" clId="{4DD66BB8-DFA1-4183-8979-5E6D023A603E}" dt="2020-02-05T01:03:41.927" v="222"/>
          <ac:spMkLst>
            <pc:docMk/>
            <pc:sldMk cId="3089633232" sldId="290"/>
            <ac:spMk id="7" creationId="{524217B2-9AB8-4DE7-901C-48450CABFBB0}"/>
          </ac:spMkLst>
        </pc:spChg>
      </pc:sldChg>
      <pc:sldChg chg="modSp">
        <pc:chgData name="Jim McGowan" userId="e2c7446dd3aca506" providerId="LiveId" clId="{4DD66BB8-DFA1-4183-8979-5E6D023A603E}" dt="2020-02-05T01:04:24.570" v="223"/>
        <pc:sldMkLst>
          <pc:docMk/>
          <pc:sldMk cId="2920182371" sldId="291"/>
        </pc:sldMkLst>
        <pc:spChg chg="mod">
          <ac:chgData name="Jim McGowan" userId="e2c7446dd3aca506" providerId="LiveId" clId="{4DD66BB8-DFA1-4183-8979-5E6D023A603E}" dt="2020-02-05T01:04:24.570" v="223"/>
          <ac:spMkLst>
            <pc:docMk/>
            <pc:sldMk cId="2920182371" sldId="291"/>
            <ac:spMk id="4" creationId="{00000000-0000-0000-0000-000000000000}"/>
          </ac:spMkLst>
        </pc:spChg>
      </pc:sldChg>
      <pc:sldChg chg="modSp">
        <pc:chgData name="Jim McGowan" userId="e2c7446dd3aca506" providerId="LiveId" clId="{4DD66BB8-DFA1-4183-8979-5E6D023A603E}" dt="2020-02-05T01:04:44.183" v="224"/>
        <pc:sldMkLst>
          <pc:docMk/>
          <pc:sldMk cId="1028367085" sldId="292"/>
        </pc:sldMkLst>
        <pc:spChg chg="mod">
          <ac:chgData name="Jim McGowan" userId="e2c7446dd3aca506" providerId="LiveId" clId="{4DD66BB8-DFA1-4183-8979-5E6D023A603E}" dt="2020-02-05T01:04:44.183" v="224"/>
          <ac:spMkLst>
            <pc:docMk/>
            <pc:sldMk cId="1028367085" sldId="292"/>
            <ac:spMk id="4" creationId="{00000000-0000-0000-0000-000000000000}"/>
          </ac:spMkLst>
        </pc:spChg>
      </pc:sldChg>
      <pc:sldChg chg="modSp">
        <pc:chgData name="Jim McGowan" userId="e2c7446dd3aca506" providerId="LiveId" clId="{4DD66BB8-DFA1-4183-8979-5E6D023A603E}" dt="2020-02-05T01:04:49.778" v="225"/>
        <pc:sldMkLst>
          <pc:docMk/>
          <pc:sldMk cId="1459672738" sldId="293"/>
        </pc:sldMkLst>
        <pc:spChg chg="mod">
          <ac:chgData name="Jim McGowan" userId="e2c7446dd3aca506" providerId="LiveId" clId="{4DD66BB8-DFA1-4183-8979-5E6D023A603E}" dt="2020-02-05T01:04:49.778" v="225"/>
          <ac:spMkLst>
            <pc:docMk/>
            <pc:sldMk cId="1459672738" sldId="293"/>
            <ac:spMk id="4" creationId="{00000000-0000-0000-0000-000000000000}"/>
          </ac:spMkLst>
        </pc:spChg>
      </pc:sldChg>
      <pc:sldChg chg="modSp">
        <pc:chgData name="Jim McGowan" userId="e2c7446dd3aca506" providerId="LiveId" clId="{4DD66BB8-DFA1-4183-8979-5E6D023A603E}" dt="2020-02-05T01:09:43.468" v="227"/>
        <pc:sldMkLst>
          <pc:docMk/>
          <pc:sldMk cId="2617535566" sldId="295"/>
        </pc:sldMkLst>
        <pc:spChg chg="mod">
          <ac:chgData name="Jim McGowan" userId="e2c7446dd3aca506" providerId="LiveId" clId="{4DD66BB8-DFA1-4183-8979-5E6D023A603E}" dt="2020-02-05T01:09:43.468" v="227"/>
          <ac:spMkLst>
            <pc:docMk/>
            <pc:sldMk cId="2617535566" sldId="295"/>
            <ac:spMk id="4" creationId="{00000000-0000-0000-0000-000000000000}"/>
          </ac:spMkLst>
        </pc:spChg>
      </pc:sldChg>
      <pc:sldChg chg="addSp delSp modSp ord">
        <pc:chgData name="Jim McGowan" userId="e2c7446dd3aca506" providerId="LiveId" clId="{4DD66BB8-DFA1-4183-8979-5E6D023A603E}" dt="2020-02-05T01:11:23.164" v="233"/>
        <pc:sldMkLst>
          <pc:docMk/>
          <pc:sldMk cId="1393979467" sldId="301"/>
        </pc:sldMkLst>
        <pc:spChg chg="add del mod">
          <ac:chgData name="Jim McGowan" userId="e2c7446dd3aca506" providerId="LiveId" clId="{4DD66BB8-DFA1-4183-8979-5E6D023A603E}" dt="2020-02-05T00:29:33.139" v="17" actId="478"/>
          <ac:spMkLst>
            <pc:docMk/>
            <pc:sldMk cId="1393979467" sldId="301"/>
            <ac:spMk id="3" creationId="{E3EA7042-DA3F-4D7E-9EB3-1ED8584114B7}"/>
          </ac:spMkLst>
        </pc:spChg>
        <pc:spChg chg="del">
          <ac:chgData name="Jim McGowan" userId="e2c7446dd3aca506" providerId="LiveId" clId="{4DD66BB8-DFA1-4183-8979-5E6D023A603E}" dt="2020-02-05T00:29:31.335" v="16" actId="478"/>
          <ac:spMkLst>
            <pc:docMk/>
            <pc:sldMk cId="1393979467" sldId="301"/>
            <ac:spMk id="4" creationId="{00000000-0000-0000-0000-000000000000}"/>
          </ac:spMkLst>
        </pc:spChg>
        <pc:spChg chg="add mod">
          <ac:chgData name="Jim McGowan" userId="e2c7446dd3aca506" providerId="LiveId" clId="{4DD66BB8-DFA1-4183-8979-5E6D023A603E}" dt="2020-02-05T00:31:42.151" v="82" actId="207"/>
          <ac:spMkLst>
            <pc:docMk/>
            <pc:sldMk cId="1393979467" sldId="301"/>
            <ac:spMk id="6" creationId="{AF911483-95A1-47C9-B129-857C05B236F5}"/>
          </ac:spMkLst>
        </pc:spChg>
        <pc:spChg chg="mod">
          <ac:chgData name="Jim McGowan" userId="e2c7446dd3aca506" providerId="LiveId" clId="{4DD66BB8-DFA1-4183-8979-5E6D023A603E}" dt="2020-02-05T00:32:01.857" v="83" actId="108"/>
          <ac:spMkLst>
            <pc:docMk/>
            <pc:sldMk cId="1393979467" sldId="301"/>
            <ac:spMk id="7" creationId="{00000000-0000-0000-0000-000000000000}"/>
          </ac:spMkLst>
        </pc:spChg>
      </pc:sldChg>
      <pc:sldChg chg="modSp">
        <pc:chgData name="Jim McGowan" userId="e2c7446dd3aca506" providerId="LiveId" clId="{4DD66BB8-DFA1-4183-8979-5E6D023A603E}" dt="2020-02-05T00:24:12.735" v="2" actId="6549"/>
        <pc:sldMkLst>
          <pc:docMk/>
          <pc:sldMk cId="1390596463" sldId="511"/>
        </pc:sldMkLst>
        <pc:spChg chg="mod">
          <ac:chgData name="Jim McGowan" userId="e2c7446dd3aca506" providerId="LiveId" clId="{4DD66BB8-DFA1-4183-8979-5E6D023A603E}" dt="2020-02-05T00:24:12.735" v="2" actId="6549"/>
          <ac:spMkLst>
            <pc:docMk/>
            <pc:sldMk cId="1390596463" sldId="511"/>
            <ac:spMk id="11" creationId="{47F64DB3-D3C6-4A28-9CF8-F4B2552C15E5}"/>
          </ac:spMkLst>
        </pc:spChg>
      </pc:sldChg>
      <pc:sldChg chg="modSp">
        <pc:chgData name="Jim McGowan" userId="e2c7446dd3aca506" providerId="LiveId" clId="{4DD66BB8-DFA1-4183-8979-5E6D023A603E}" dt="2020-02-05T01:05:50.893" v="226"/>
        <pc:sldMkLst>
          <pc:docMk/>
          <pc:sldMk cId="1233757760" sldId="512"/>
        </pc:sldMkLst>
        <pc:spChg chg="mod">
          <ac:chgData name="Jim McGowan" userId="e2c7446dd3aca506" providerId="LiveId" clId="{4DD66BB8-DFA1-4183-8979-5E6D023A603E}" dt="2020-02-05T01:05:50.893" v="226"/>
          <ac:spMkLst>
            <pc:docMk/>
            <pc:sldMk cId="1233757760" sldId="512"/>
            <ac:spMk id="4" creationId="{00000000-0000-0000-0000-000000000000}"/>
          </ac:spMkLst>
        </pc:spChg>
      </pc:sldChg>
      <pc:sldChg chg="delSp modSp add ord">
        <pc:chgData name="Jim McGowan" userId="e2c7446dd3aca506" providerId="LiveId" clId="{4DD66BB8-DFA1-4183-8979-5E6D023A603E}" dt="2020-02-05T01:03:14.878" v="221"/>
        <pc:sldMkLst>
          <pc:docMk/>
          <pc:sldMk cId="435080504" sldId="521"/>
        </pc:sldMkLst>
        <pc:spChg chg="del">
          <ac:chgData name="Jim McGowan" userId="e2c7446dd3aca506" providerId="LiveId" clId="{4DD66BB8-DFA1-4183-8979-5E6D023A603E}" dt="2020-02-05T00:56:15.511" v="160" actId="478"/>
          <ac:spMkLst>
            <pc:docMk/>
            <pc:sldMk cId="435080504" sldId="521"/>
            <ac:spMk id="2" creationId="{DD971D52-A8D2-4791-951E-FFF4CF8698CD}"/>
          </ac:spMkLst>
        </pc:spChg>
        <pc:spChg chg="mod">
          <ac:chgData name="Jim McGowan" userId="e2c7446dd3aca506" providerId="LiveId" clId="{4DD66BB8-DFA1-4183-8979-5E6D023A603E}" dt="2020-02-05T00:57:11.838" v="185" actId="14100"/>
          <ac:spMkLst>
            <pc:docMk/>
            <pc:sldMk cId="435080504" sldId="521"/>
            <ac:spMk id="3" creationId="{00000000-0000-0000-0000-000000000000}"/>
          </ac:spMkLst>
        </pc:spChg>
        <pc:spChg chg="mod">
          <ac:chgData name="Jim McGowan" userId="e2c7446dd3aca506" providerId="LiveId" clId="{4DD66BB8-DFA1-4183-8979-5E6D023A603E}" dt="2020-02-05T01:03:14.878" v="221"/>
          <ac:spMkLst>
            <pc:docMk/>
            <pc:sldMk cId="435080504" sldId="521"/>
            <ac:spMk id="4" creationId="{00000000-0000-0000-0000-000000000000}"/>
          </ac:spMkLst>
        </pc:spChg>
      </pc:sldChg>
    </pc:docChg>
  </pc:docChgLst>
  <pc:docChgLst>
    <pc:chgData name="Jim McGowan" userId="e2c7446dd3aca506" providerId="LiveId" clId="{DEFA40DC-47C0-47B4-9593-BE9C4EA212E6}"/>
    <pc:docChg chg="custSel addSld delSld modSld sldOrd">
      <pc:chgData name="Jim McGowan" userId="e2c7446dd3aca506" providerId="LiveId" clId="{DEFA40DC-47C0-47B4-9593-BE9C4EA212E6}" dt="2019-10-08T17:16:50.154" v="413" actId="1037"/>
      <pc:docMkLst>
        <pc:docMk/>
      </pc:docMkLst>
      <pc:sldChg chg="modSp">
        <pc:chgData name="Jim McGowan" userId="e2c7446dd3aca506" providerId="LiveId" clId="{DEFA40DC-47C0-47B4-9593-BE9C4EA212E6}" dt="2019-10-08T16:40:22.298" v="18" actId="20577"/>
        <pc:sldMkLst>
          <pc:docMk/>
          <pc:sldMk cId="561225022" sldId="257"/>
        </pc:sldMkLst>
        <pc:spChg chg="mod">
          <ac:chgData name="Jim McGowan" userId="e2c7446dd3aca506" providerId="LiveId" clId="{DEFA40DC-47C0-47B4-9593-BE9C4EA212E6}" dt="2019-10-08T16:40:22.298" v="18" actId="20577"/>
          <ac:spMkLst>
            <pc:docMk/>
            <pc:sldMk cId="561225022" sldId="257"/>
            <ac:spMk id="3" creationId="{00000000-0000-0000-0000-000000000000}"/>
          </ac:spMkLst>
        </pc:spChg>
      </pc:sldChg>
      <pc:sldChg chg="modSp">
        <pc:chgData name="Jim McGowan" userId="e2c7446dd3aca506" providerId="LiveId" clId="{DEFA40DC-47C0-47B4-9593-BE9C4EA212E6}" dt="2019-10-08T16:45:42.256" v="74" actId="108"/>
        <pc:sldMkLst>
          <pc:docMk/>
          <pc:sldMk cId="3604390448" sldId="258"/>
        </pc:sldMkLst>
        <pc:spChg chg="mod">
          <ac:chgData name="Jim McGowan" userId="e2c7446dd3aca506" providerId="LiveId" clId="{DEFA40DC-47C0-47B4-9593-BE9C4EA212E6}" dt="2019-10-08T16:41:08.024" v="29" actId="27636"/>
          <ac:spMkLst>
            <pc:docMk/>
            <pc:sldMk cId="3604390448" sldId="258"/>
            <ac:spMk id="2" creationId="{00000000-0000-0000-0000-000000000000}"/>
          </ac:spMkLst>
        </pc:spChg>
        <pc:spChg chg="mod">
          <ac:chgData name="Jim McGowan" userId="e2c7446dd3aca506" providerId="LiveId" clId="{DEFA40DC-47C0-47B4-9593-BE9C4EA212E6}" dt="2019-10-08T16:45:42.256" v="74" actId="108"/>
          <ac:spMkLst>
            <pc:docMk/>
            <pc:sldMk cId="3604390448" sldId="258"/>
            <ac:spMk id="3" creationId="{00000000-0000-0000-0000-000000000000}"/>
          </ac:spMkLst>
        </pc:spChg>
      </pc:sldChg>
      <pc:sldChg chg="modSp">
        <pc:chgData name="Jim McGowan" userId="e2c7446dd3aca506" providerId="LiveId" clId="{DEFA40DC-47C0-47B4-9593-BE9C4EA212E6}" dt="2019-10-08T16:40:56.148" v="27"/>
        <pc:sldMkLst>
          <pc:docMk/>
          <pc:sldMk cId="192595633" sldId="259"/>
        </pc:sldMkLst>
        <pc:spChg chg="mod">
          <ac:chgData name="Jim McGowan" userId="e2c7446dd3aca506" providerId="LiveId" clId="{DEFA40DC-47C0-47B4-9593-BE9C4EA212E6}" dt="2019-10-08T16:40:56.148" v="27"/>
          <ac:spMkLst>
            <pc:docMk/>
            <pc:sldMk cId="192595633" sldId="259"/>
            <ac:spMk id="2" creationId="{00000000-0000-0000-0000-000000000000}"/>
          </ac:spMkLst>
        </pc:spChg>
      </pc:sldChg>
      <pc:sldChg chg="modSp">
        <pc:chgData name="Jim McGowan" userId="e2c7446dd3aca506" providerId="LiveId" clId="{DEFA40DC-47C0-47B4-9593-BE9C4EA212E6}" dt="2019-10-08T16:41:31.659" v="36" actId="20577"/>
        <pc:sldMkLst>
          <pc:docMk/>
          <pc:sldMk cId="2704573285" sldId="260"/>
        </pc:sldMkLst>
        <pc:spChg chg="mod">
          <ac:chgData name="Jim McGowan" userId="e2c7446dd3aca506" providerId="LiveId" clId="{DEFA40DC-47C0-47B4-9593-BE9C4EA212E6}" dt="2019-10-08T16:41:31.659" v="36" actId="20577"/>
          <ac:spMkLst>
            <pc:docMk/>
            <pc:sldMk cId="2704573285" sldId="260"/>
            <ac:spMk id="2" creationId="{00000000-0000-0000-0000-000000000000}"/>
          </ac:spMkLst>
        </pc:spChg>
      </pc:sldChg>
      <pc:sldChg chg="modSp">
        <pc:chgData name="Jim McGowan" userId="e2c7446dd3aca506" providerId="LiveId" clId="{DEFA40DC-47C0-47B4-9593-BE9C4EA212E6}" dt="2019-10-08T16:42:03.180" v="43" actId="20577"/>
        <pc:sldMkLst>
          <pc:docMk/>
          <pc:sldMk cId="1859569431" sldId="261"/>
        </pc:sldMkLst>
        <pc:spChg chg="mod">
          <ac:chgData name="Jim McGowan" userId="e2c7446dd3aca506" providerId="LiveId" clId="{DEFA40DC-47C0-47B4-9593-BE9C4EA212E6}" dt="2019-10-08T16:42:03.180" v="43" actId="20577"/>
          <ac:spMkLst>
            <pc:docMk/>
            <pc:sldMk cId="1859569431" sldId="261"/>
            <ac:spMk id="2" creationId="{00000000-0000-0000-0000-000000000000}"/>
          </ac:spMkLst>
        </pc:spChg>
      </pc:sldChg>
      <pc:sldChg chg="modSp">
        <pc:chgData name="Jim McGowan" userId="e2c7446dd3aca506" providerId="LiveId" clId="{DEFA40DC-47C0-47B4-9593-BE9C4EA212E6}" dt="2019-10-08T17:01:57.286" v="160" actId="123"/>
        <pc:sldMkLst>
          <pc:docMk/>
          <pc:sldMk cId="3192396301" sldId="262"/>
        </pc:sldMkLst>
        <pc:spChg chg="mod">
          <ac:chgData name="Jim McGowan" userId="e2c7446dd3aca506" providerId="LiveId" clId="{DEFA40DC-47C0-47B4-9593-BE9C4EA212E6}" dt="2019-10-08T16:42:45.107" v="44" actId="20577"/>
          <ac:spMkLst>
            <pc:docMk/>
            <pc:sldMk cId="3192396301" sldId="262"/>
            <ac:spMk id="2" creationId="{00000000-0000-0000-0000-000000000000}"/>
          </ac:spMkLst>
        </pc:spChg>
        <pc:spChg chg="mod">
          <ac:chgData name="Jim McGowan" userId="e2c7446dd3aca506" providerId="LiveId" clId="{DEFA40DC-47C0-47B4-9593-BE9C4EA212E6}" dt="2019-10-08T17:01:57.286" v="160" actId="123"/>
          <ac:spMkLst>
            <pc:docMk/>
            <pc:sldMk cId="3192396301" sldId="262"/>
            <ac:spMk id="3" creationId="{00000000-0000-0000-0000-000000000000}"/>
          </ac:spMkLst>
        </pc:spChg>
      </pc:sldChg>
      <pc:sldChg chg="modSp">
        <pc:chgData name="Jim McGowan" userId="e2c7446dd3aca506" providerId="LiveId" clId="{DEFA40DC-47C0-47B4-9593-BE9C4EA212E6}" dt="2019-10-08T16:42:57.355" v="46" actId="6549"/>
        <pc:sldMkLst>
          <pc:docMk/>
          <pc:sldMk cId="2250154513" sldId="263"/>
        </pc:sldMkLst>
        <pc:spChg chg="mod">
          <ac:chgData name="Jim McGowan" userId="e2c7446dd3aca506" providerId="LiveId" clId="{DEFA40DC-47C0-47B4-9593-BE9C4EA212E6}" dt="2019-10-08T16:42:57.355" v="46" actId="6549"/>
          <ac:spMkLst>
            <pc:docMk/>
            <pc:sldMk cId="2250154513" sldId="263"/>
            <ac:spMk id="2" creationId="{00000000-0000-0000-0000-000000000000}"/>
          </ac:spMkLst>
        </pc:spChg>
      </pc:sldChg>
      <pc:sldChg chg="modSp">
        <pc:chgData name="Jim McGowan" userId="e2c7446dd3aca506" providerId="LiveId" clId="{DEFA40DC-47C0-47B4-9593-BE9C4EA212E6}" dt="2019-10-08T16:43:05.548" v="48" actId="6549"/>
        <pc:sldMkLst>
          <pc:docMk/>
          <pc:sldMk cId="3842682532" sldId="264"/>
        </pc:sldMkLst>
        <pc:spChg chg="mod">
          <ac:chgData name="Jim McGowan" userId="e2c7446dd3aca506" providerId="LiveId" clId="{DEFA40DC-47C0-47B4-9593-BE9C4EA212E6}" dt="2019-10-08T16:43:05.548" v="48" actId="6549"/>
          <ac:spMkLst>
            <pc:docMk/>
            <pc:sldMk cId="3842682532" sldId="264"/>
            <ac:spMk id="2" creationId="{00000000-0000-0000-0000-000000000000}"/>
          </ac:spMkLst>
        </pc:spChg>
      </pc:sldChg>
      <pc:sldChg chg="modSp">
        <pc:chgData name="Jim McGowan" userId="e2c7446dd3aca506" providerId="LiveId" clId="{DEFA40DC-47C0-47B4-9593-BE9C4EA212E6}" dt="2019-10-08T16:43:12.524" v="50" actId="6549"/>
        <pc:sldMkLst>
          <pc:docMk/>
          <pc:sldMk cId="4086495553" sldId="265"/>
        </pc:sldMkLst>
        <pc:spChg chg="mod">
          <ac:chgData name="Jim McGowan" userId="e2c7446dd3aca506" providerId="LiveId" clId="{DEFA40DC-47C0-47B4-9593-BE9C4EA212E6}" dt="2019-10-08T16:43:12.524" v="50" actId="6549"/>
          <ac:spMkLst>
            <pc:docMk/>
            <pc:sldMk cId="4086495553" sldId="265"/>
            <ac:spMk id="2" creationId="{00000000-0000-0000-0000-000000000000}"/>
          </ac:spMkLst>
        </pc:spChg>
      </pc:sldChg>
      <pc:sldChg chg="modSp">
        <pc:chgData name="Jim McGowan" userId="e2c7446dd3aca506" providerId="LiveId" clId="{DEFA40DC-47C0-47B4-9593-BE9C4EA212E6}" dt="2019-10-08T16:43:26.123" v="52" actId="6549"/>
        <pc:sldMkLst>
          <pc:docMk/>
          <pc:sldMk cId="3853847009" sldId="266"/>
        </pc:sldMkLst>
        <pc:spChg chg="mod">
          <ac:chgData name="Jim McGowan" userId="e2c7446dd3aca506" providerId="LiveId" clId="{DEFA40DC-47C0-47B4-9593-BE9C4EA212E6}" dt="2019-10-08T16:43:26.123" v="52" actId="6549"/>
          <ac:spMkLst>
            <pc:docMk/>
            <pc:sldMk cId="3853847009" sldId="266"/>
            <ac:spMk id="2" creationId="{00000000-0000-0000-0000-000000000000}"/>
          </ac:spMkLst>
        </pc:spChg>
      </pc:sldChg>
      <pc:sldChg chg="modSp">
        <pc:chgData name="Jim McGowan" userId="e2c7446dd3aca506" providerId="LiveId" clId="{DEFA40DC-47C0-47B4-9593-BE9C4EA212E6}" dt="2019-10-08T17:05:48.348" v="270" actId="115"/>
        <pc:sldMkLst>
          <pc:docMk/>
          <pc:sldMk cId="3793781592" sldId="267"/>
        </pc:sldMkLst>
        <pc:spChg chg="mod">
          <ac:chgData name="Jim McGowan" userId="e2c7446dd3aca506" providerId="LiveId" clId="{DEFA40DC-47C0-47B4-9593-BE9C4EA212E6}" dt="2019-10-08T17:05:48.348" v="270" actId="115"/>
          <ac:spMkLst>
            <pc:docMk/>
            <pc:sldMk cId="3793781592" sldId="267"/>
            <ac:spMk id="3" creationId="{00000000-0000-0000-0000-000000000000}"/>
          </ac:spMkLst>
        </pc:spChg>
      </pc:sldChg>
      <pc:sldChg chg="del">
        <pc:chgData name="Jim McGowan" userId="e2c7446dd3aca506" providerId="LiveId" clId="{DEFA40DC-47C0-47B4-9593-BE9C4EA212E6}" dt="2019-10-08T16:46:11.878" v="75" actId="2696"/>
        <pc:sldMkLst>
          <pc:docMk/>
          <pc:sldMk cId="1477632443" sldId="269"/>
        </pc:sldMkLst>
      </pc:sldChg>
      <pc:sldChg chg="delSp modSp">
        <pc:chgData name="Jim McGowan" userId="e2c7446dd3aca506" providerId="LiveId" clId="{DEFA40DC-47C0-47B4-9593-BE9C4EA212E6}" dt="2019-10-08T16:48:55.938" v="88" actId="108"/>
        <pc:sldMkLst>
          <pc:docMk/>
          <pc:sldMk cId="2132669780" sldId="271"/>
        </pc:sldMkLst>
        <pc:spChg chg="mod">
          <ac:chgData name="Jim McGowan" userId="e2c7446dd3aca506" providerId="LiveId" clId="{DEFA40DC-47C0-47B4-9593-BE9C4EA212E6}" dt="2019-10-08T16:48:55.938" v="88" actId="108"/>
          <ac:spMkLst>
            <pc:docMk/>
            <pc:sldMk cId="2132669780" sldId="271"/>
            <ac:spMk id="3" creationId="{00000000-0000-0000-0000-000000000000}"/>
          </ac:spMkLst>
        </pc:spChg>
        <pc:picChg chg="del">
          <ac:chgData name="Jim McGowan" userId="e2c7446dd3aca506" providerId="LiveId" clId="{DEFA40DC-47C0-47B4-9593-BE9C4EA212E6}" dt="2019-10-08T16:47:57.891" v="82" actId="478"/>
          <ac:picMkLst>
            <pc:docMk/>
            <pc:sldMk cId="2132669780" sldId="271"/>
            <ac:picMk id="2" creationId="{4E8883A5-F8A2-441E-BF33-E7C5879810FC}"/>
          </ac:picMkLst>
        </pc:picChg>
      </pc:sldChg>
      <pc:sldChg chg="modSp">
        <pc:chgData name="Jim McGowan" userId="e2c7446dd3aca506" providerId="LiveId" clId="{DEFA40DC-47C0-47B4-9593-BE9C4EA212E6}" dt="2019-10-08T17:09:46.187" v="301" actId="20577"/>
        <pc:sldMkLst>
          <pc:docMk/>
          <pc:sldMk cId="3308253513" sldId="274"/>
        </pc:sldMkLst>
        <pc:spChg chg="mod">
          <ac:chgData name="Jim McGowan" userId="e2c7446dd3aca506" providerId="LiveId" clId="{DEFA40DC-47C0-47B4-9593-BE9C4EA212E6}" dt="2019-10-08T17:09:46.187" v="301" actId="20577"/>
          <ac:spMkLst>
            <pc:docMk/>
            <pc:sldMk cId="3308253513" sldId="274"/>
            <ac:spMk id="3" creationId="{00000000-0000-0000-0000-000000000000}"/>
          </ac:spMkLst>
        </pc:spChg>
      </pc:sldChg>
      <pc:sldChg chg="del">
        <pc:chgData name="Jim McGowan" userId="e2c7446dd3aca506" providerId="LiveId" clId="{DEFA40DC-47C0-47B4-9593-BE9C4EA212E6}" dt="2019-10-08T16:46:17.543" v="76" actId="2696"/>
        <pc:sldMkLst>
          <pc:docMk/>
          <pc:sldMk cId="2903780865" sldId="276"/>
        </pc:sldMkLst>
      </pc:sldChg>
      <pc:sldChg chg="del">
        <pc:chgData name="Jim McGowan" userId="e2c7446dd3aca506" providerId="LiveId" clId="{DEFA40DC-47C0-47B4-9593-BE9C4EA212E6}" dt="2019-10-08T16:48:22.898" v="85" actId="2696"/>
        <pc:sldMkLst>
          <pc:docMk/>
          <pc:sldMk cId="2755604716" sldId="284"/>
        </pc:sldMkLst>
      </pc:sldChg>
      <pc:sldChg chg="del">
        <pc:chgData name="Jim McGowan" userId="e2c7446dd3aca506" providerId="LiveId" clId="{DEFA40DC-47C0-47B4-9593-BE9C4EA212E6}" dt="2019-10-08T16:47:11.533" v="77" actId="2696"/>
        <pc:sldMkLst>
          <pc:docMk/>
          <pc:sldMk cId="1976406562" sldId="285"/>
        </pc:sldMkLst>
      </pc:sldChg>
      <pc:sldChg chg="del">
        <pc:chgData name="Jim McGowan" userId="e2c7446dd3aca506" providerId="LiveId" clId="{DEFA40DC-47C0-47B4-9593-BE9C4EA212E6}" dt="2019-10-08T16:47:25.468" v="78" actId="2696"/>
        <pc:sldMkLst>
          <pc:docMk/>
          <pc:sldMk cId="3838937820" sldId="286"/>
        </pc:sldMkLst>
      </pc:sldChg>
      <pc:sldChg chg="del">
        <pc:chgData name="Jim McGowan" userId="e2c7446dd3aca506" providerId="LiveId" clId="{DEFA40DC-47C0-47B4-9593-BE9C4EA212E6}" dt="2019-10-08T16:49:01.459" v="89" actId="2696"/>
        <pc:sldMkLst>
          <pc:docMk/>
          <pc:sldMk cId="3331064858" sldId="287"/>
        </pc:sldMkLst>
      </pc:sldChg>
      <pc:sldChg chg="del">
        <pc:chgData name="Jim McGowan" userId="e2c7446dd3aca506" providerId="LiveId" clId="{DEFA40DC-47C0-47B4-9593-BE9C4EA212E6}" dt="2019-10-08T16:49:21.637" v="90" actId="2696"/>
        <pc:sldMkLst>
          <pc:docMk/>
          <pc:sldMk cId="1478955837" sldId="288"/>
        </pc:sldMkLst>
      </pc:sldChg>
      <pc:sldChg chg="del">
        <pc:chgData name="Jim McGowan" userId="e2c7446dd3aca506" providerId="LiveId" clId="{DEFA40DC-47C0-47B4-9593-BE9C4EA212E6}" dt="2019-10-08T16:47:36.922" v="79" actId="2696"/>
        <pc:sldMkLst>
          <pc:docMk/>
          <pc:sldMk cId="729252540" sldId="289"/>
        </pc:sldMkLst>
      </pc:sldChg>
      <pc:sldChg chg="delSp modSp">
        <pc:chgData name="Jim McGowan" userId="e2c7446dd3aca506" providerId="LiveId" clId="{DEFA40DC-47C0-47B4-9593-BE9C4EA212E6}" dt="2019-10-08T16:55:49.872" v="155" actId="948"/>
        <pc:sldMkLst>
          <pc:docMk/>
          <pc:sldMk cId="2896984509" sldId="294"/>
        </pc:sldMkLst>
        <pc:spChg chg="mod">
          <ac:chgData name="Jim McGowan" userId="e2c7446dd3aca506" providerId="LiveId" clId="{DEFA40DC-47C0-47B4-9593-BE9C4EA212E6}" dt="2019-10-08T16:55:49.872" v="155" actId="948"/>
          <ac:spMkLst>
            <pc:docMk/>
            <pc:sldMk cId="2896984509" sldId="294"/>
            <ac:spMk id="3" creationId="{00000000-0000-0000-0000-000000000000}"/>
          </ac:spMkLst>
        </pc:spChg>
        <pc:picChg chg="del">
          <ac:chgData name="Jim McGowan" userId="e2c7446dd3aca506" providerId="LiveId" clId="{DEFA40DC-47C0-47B4-9593-BE9C4EA212E6}" dt="2019-10-08T16:53:09.331" v="138" actId="478"/>
          <ac:picMkLst>
            <pc:docMk/>
            <pc:sldMk cId="2896984509" sldId="294"/>
            <ac:picMk id="5" creationId="{7013B73E-D877-455A-BDD9-E33D927C2529}"/>
          </ac:picMkLst>
        </pc:picChg>
      </pc:sldChg>
      <pc:sldChg chg="del">
        <pc:chgData name="Jim McGowan" userId="e2c7446dd3aca506" providerId="LiveId" clId="{DEFA40DC-47C0-47B4-9593-BE9C4EA212E6}" dt="2019-10-08T16:50:29.490" v="94" actId="2696"/>
        <pc:sldMkLst>
          <pc:docMk/>
          <pc:sldMk cId="1650015423" sldId="296"/>
        </pc:sldMkLst>
      </pc:sldChg>
      <pc:sldChg chg="del">
        <pc:chgData name="Jim McGowan" userId="e2c7446dd3aca506" providerId="LiveId" clId="{DEFA40DC-47C0-47B4-9593-BE9C4EA212E6}" dt="2019-10-08T16:50:51.448" v="96" actId="2696"/>
        <pc:sldMkLst>
          <pc:docMk/>
          <pc:sldMk cId="1621662324" sldId="297"/>
        </pc:sldMkLst>
      </pc:sldChg>
      <pc:sldChg chg="del">
        <pc:chgData name="Jim McGowan" userId="e2c7446dd3aca506" providerId="LiveId" clId="{DEFA40DC-47C0-47B4-9593-BE9C4EA212E6}" dt="2019-10-08T16:51:37.519" v="103" actId="2696"/>
        <pc:sldMkLst>
          <pc:docMk/>
          <pc:sldMk cId="2195800198" sldId="298"/>
        </pc:sldMkLst>
      </pc:sldChg>
      <pc:sldChg chg="del">
        <pc:chgData name="Jim McGowan" userId="e2c7446dd3aca506" providerId="LiveId" clId="{DEFA40DC-47C0-47B4-9593-BE9C4EA212E6}" dt="2019-10-08T16:52:42.644" v="135" actId="2696"/>
        <pc:sldMkLst>
          <pc:docMk/>
          <pc:sldMk cId="3629737055" sldId="299"/>
        </pc:sldMkLst>
      </pc:sldChg>
      <pc:sldChg chg="del">
        <pc:chgData name="Jim McGowan" userId="e2c7446dd3aca506" providerId="LiveId" clId="{DEFA40DC-47C0-47B4-9593-BE9C4EA212E6}" dt="2019-10-08T16:53:24.583" v="142" actId="2696"/>
        <pc:sldMkLst>
          <pc:docMk/>
          <pc:sldMk cId="974050016" sldId="300"/>
        </pc:sldMkLst>
      </pc:sldChg>
      <pc:sldChg chg="modSp">
        <pc:chgData name="Jim McGowan" userId="e2c7446dd3aca506" providerId="LiveId" clId="{DEFA40DC-47C0-47B4-9593-BE9C4EA212E6}" dt="2019-10-08T16:54:49.170" v="153" actId="5793"/>
        <pc:sldMkLst>
          <pc:docMk/>
          <pc:sldMk cId="1393979467" sldId="301"/>
        </pc:sldMkLst>
        <pc:spChg chg="mod">
          <ac:chgData name="Jim McGowan" userId="e2c7446dd3aca506" providerId="LiveId" clId="{DEFA40DC-47C0-47B4-9593-BE9C4EA212E6}" dt="2019-10-08T16:54:49.170" v="153" actId="5793"/>
          <ac:spMkLst>
            <pc:docMk/>
            <pc:sldMk cId="1393979467" sldId="301"/>
            <ac:spMk id="4" creationId="{00000000-0000-0000-0000-000000000000}"/>
          </ac:spMkLst>
        </pc:spChg>
        <pc:spChg chg="mod">
          <ac:chgData name="Jim McGowan" userId="e2c7446dd3aca506" providerId="LiveId" clId="{DEFA40DC-47C0-47B4-9593-BE9C4EA212E6}" dt="2019-10-08T16:54:37.973" v="146"/>
          <ac:spMkLst>
            <pc:docMk/>
            <pc:sldMk cId="1393979467" sldId="301"/>
            <ac:spMk id="7" creationId="{00000000-0000-0000-0000-000000000000}"/>
          </ac:spMkLst>
        </pc:spChg>
      </pc:sldChg>
      <pc:sldChg chg="del">
        <pc:chgData name="Jim McGowan" userId="e2c7446dd3aca506" providerId="LiveId" clId="{DEFA40DC-47C0-47B4-9593-BE9C4EA212E6}" dt="2019-10-08T16:47:36.938" v="80" actId="2696"/>
        <pc:sldMkLst>
          <pc:docMk/>
          <pc:sldMk cId="2834999770" sldId="321"/>
        </pc:sldMkLst>
      </pc:sldChg>
      <pc:sldChg chg="modSp">
        <pc:chgData name="Jim McGowan" userId="e2c7446dd3aca506" providerId="LiveId" clId="{DEFA40DC-47C0-47B4-9593-BE9C4EA212E6}" dt="2019-10-08T17:10:01.833" v="303"/>
        <pc:sldMkLst>
          <pc:docMk/>
          <pc:sldMk cId="3120167670" sldId="322"/>
        </pc:sldMkLst>
        <pc:spChg chg="mod">
          <ac:chgData name="Jim McGowan" userId="e2c7446dd3aca506" providerId="LiveId" clId="{DEFA40DC-47C0-47B4-9593-BE9C4EA212E6}" dt="2019-10-08T17:10:01.833" v="303"/>
          <ac:spMkLst>
            <pc:docMk/>
            <pc:sldMk cId="3120167670" sldId="322"/>
            <ac:spMk id="3" creationId="{00000000-0000-0000-0000-000000000000}"/>
          </ac:spMkLst>
        </pc:spChg>
      </pc:sldChg>
      <pc:sldChg chg="modSp ord">
        <pc:chgData name="Jim McGowan" userId="e2c7446dd3aca506" providerId="LiveId" clId="{DEFA40DC-47C0-47B4-9593-BE9C4EA212E6}" dt="2019-10-08T17:11:21.854" v="318" actId="115"/>
        <pc:sldMkLst>
          <pc:docMk/>
          <pc:sldMk cId="2024127319" sldId="323"/>
        </pc:sldMkLst>
        <pc:spChg chg="mod">
          <ac:chgData name="Jim McGowan" userId="e2c7446dd3aca506" providerId="LiveId" clId="{DEFA40DC-47C0-47B4-9593-BE9C4EA212E6}" dt="2019-10-08T17:11:21.854" v="318" actId="115"/>
          <ac:spMkLst>
            <pc:docMk/>
            <pc:sldMk cId="2024127319" sldId="323"/>
            <ac:spMk id="3" creationId="{00000000-0000-0000-0000-000000000000}"/>
          </ac:spMkLst>
        </pc:spChg>
      </pc:sldChg>
      <pc:sldChg chg="modSp">
        <pc:chgData name="Jim McGowan" userId="e2c7446dd3aca506" providerId="LiveId" clId="{DEFA40DC-47C0-47B4-9593-BE9C4EA212E6}" dt="2019-10-08T17:12:09.110" v="320" actId="14100"/>
        <pc:sldMkLst>
          <pc:docMk/>
          <pc:sldMk cId="472351334" sldId="326"/>
        </pc:sldMkLst>
        <pc:spChg chg="mod">
          <ac:chgData name="Jim McGowan" userId="e2c7446dd3aca506" providerId="LiveId" clId="{DEFA40DC-47C0-47B4-9593-BE9C4EA212E6}" dt="2019-10-08T17:12:09.110" v="320" actId="14100"/>
          <ac:spMkLst>
            <pc:docMk/>
            <pc:sldMk cId="472351334" sldId="326"/>
            <ac:spMk id="9" creationId="{65AF020C-ED12-40DB-A0ED-DC0BBF7BAAE2}"/>
          </ac:spMkLst>
        </pc:spChg>
      </pc:sldChg>
      <pc:sldChg chg="modSp">
        <pc:chgData name="Jim McGowan" userId="e2c7446dd3aca506" providerId="LiveId" clId="{DEFA40DC-47C0-47B4-9593-BE9C4EA212E6}" dt="2019-10-08T17:13:06.571" v="321" actId="108"/>
        <pc:sldMkLst>
          <pc:docMk/>
          <pc:sldMk cId="1695346727" sldId="327"/>
        </pc:sldMkLst>
        <pc:spChg chg="mod">
          <ac:chgData name="Jim McGowan" userId="e2c7446dd3aca506" providerId="LiveId" clId="{DEFA40DC-47C0-47B4-9593-BE9C4EA212E6}" dt="2019-10-08T17:13:06.571" v="321" actId="108"/>
          <ac:spMkLst>
            <pc:docMk/>
            <pc:sldMk cId="1695346727" sldId="327"/>
            <ac:spMk id="3" creationId="{00000000-0000-0000-0000-000000000000}"/>
          </ac:spMkLst>
        </pc:spChg>
      </pc:sldChg>
      <pc:sldChg chg="modSp">
        <pc:chgData name="Jim McGowan" userId="e2c7446dd3aca506" providerId="LiveId" clId="{DEFA40DC-47C0-47B4-9593-BE9C4EA212E6}" dt="2019-10-08T17:13:49.090" v="323"/>
        <pc:sldMkLst>
          <pc:docMk/>
          <pc:sldMk cId="2076276717" sldId="328"/>
        </pc:sldMkLst>
        <pc:spChg chg="mod">
          <ac:chgData name="Jim McGowan" userId="e2c7446dd3aca506" providerId="LiveId" clId="{DEFA40DC-47C0-47B4-9593-BE9C4EA212E6}" dt="2019-10-08T17:13:49.090" v="323"/>
          <ac:spMkLst>
            <pc:docMk/>
            <pc:sldMk cId="2076276717" sldId="328"/>
            <ac:spMk id="3" creationId="{00000000-0000-0000-0000-000000000000}"/>
          </ac:spMkLst>
        </pc:spChg>
      </pc:sldChg>
      <pc:sldChg chg="modSp">
        <pc:chgData name="Jim McGowan" userId="e2c7446dd3aca506" providerId="LiveId" clId="{DEFA40DC-47C0-47B4-9593-BE9C4EA212E6}" dt="2019-10-08T17:14:30.261" v="377" actId="6549"/>
        <pc:sldMkLst>
          <pc:docMk/>
          <pc:sldMk cId="1122299197" sldId="329"/>
        </pc:sldMkLst>
        <pc:spChg chg="mod">
          <ac:chgData name="Jim McGowan" userId="e2c7446dd3aca506" providerId="LiveId" clId="{DEFA40DC-47C0-47B4-9593-BE9C4EA212E6}" dt="2019-10-08T17:14:30.261" v="377" actId="6549"/>
          <ac:spMkLst>
            <pc:docMk/>
            <pc:sldMk cId="1122299197" sldId="329"/>
            <ac:spMk id="3" creationId="{00000000-0000-0000-0000-000000000000}"/>
          </ac:spMkLst>
        </pc:spChg>
        <pc:spChg chg="mod">
          <ac:chgData name="Jim McGowan" userId="e2c7446dd3aca506" providerId="LiveId" clId="{DEFA40DC-47C0-47B4-9593-BE9C4EA212E6}" dt="2019-10-08T17:14:23.627" v="373" actId="1036"/>
          <ac:spMkLst>
            <pc:docMk/>
            <pc:sldMk cId="1122299197" sldId="329"/>
            <ac:spMk id="4" creationId="{3882281F-B6FA-4972-B1C0-2DF305923149}"/>
          </ac:spMkLst>
        </pc:spChg>
      </pc:sldChg>
      <pc:sldChg chg="addSp modSp">
        <pc:chgData name="Jim McGowan" userId="e2c7446dd3aca506" providerId="LiveId" clId="{DEFA40DC-47C0-47B4-9593-BE9C4EA212E6}" dt="2019-10-08T17:16:50.154" v="413" actId="1037"/>
        <pc:sldMkLst>
          <pc:docMk/>
          <pc:sldMk cId="3338368143" sldId="335"/>
        </pc:sldMkLst>
        <pc:spChg chg="mod">
          <ac:chgData name="Jim McGowan" userId="e2c7446dd3aca506" providerId="LiveId" clId="{DEFA40DC-47C0-47B4-9593-BE9C4EA212E6}" dt="2019-10-08T16:43:38.491" v="55" actId="20577"/>
          <ac:spMkLst>
            <pc:docMk/>
            <pc:sldMk cId="3338368143" sldId="335"/>
            <ac:spMk id="2" creationId="{00000000-0000-0000-0000-000000000000}"/>
          </ac:spMkLst>
        </pc:spChg>
        <pc:picChg chg="add mod">
          <ac:chgData name="Jim McGowan" userId="e2c7446dd3aca506" providerId="LiveId" clId="{DEFA40DC-47C0-47B4-9593-BE9C4EA212E6}" dt="2019-10-08T17:16:45.579" v="403" actId="1038"/>
          <ac:picMkLst>
            <pc:docMk/>
            <pc:sldMk cId="3338368143" sldId="335"/>
            <ac:picMk id="4" creationId="{5C40B0D2-D3A3-4459-8AA9-25920C0DC1B8}"/>
          </ac:picMkLst>
        </pc:picChg>
        <pc:picChg chg="add mod">
          <ac:chgData name="Jim McGowan" userId="e2c7446dd3aca506" providerId="LiveId" clId="{DEFA40DC-47C0-47B4-9593-BE9C4EA212E6}" dt="2019-10-08T17:16:50.154" v="413" actId="1037"/>
          <ac:picMkLst>
            <pc:docMk/>
            <pc:sldMk cId="3338368143" sldId="335"/>
            <ac:picMk id="5" creationId="{7C7FCC0B-2472-44C4-A1FA-A6E79E9DDFC3}"/>
          </ac:picMkLst>
        </pc:picChg>
      </pc:sldChg>
      <pc:sldChg chg="addSp delSp modSp add">
        <pc:chgData name="Jim McGowan" userId="e2c7446dd3aca506" providerId="LiveId" clId="{DEFA40DC-47C0-47B4-9593-BE9C4EA212E6}" dt="2019-10-08T17:01:09.524" v="159" actId="208"/>
        <pc:sldMkLst>
          <pc:docMk/>
          <pc:sldMk cId="963207703" sldId="431"/>
        </pc:sldMkLst>
        <pc:picChg chg="del">
          <ac:chgData name="Jim McGowan" userId="e2c7446dd3aca506" providerId="LiveId" clId="{DEFA40DC-47C0-47B4-9593-BE9C4EA212E6}" dt="2019-10-08T17:00:54.859" v="156" actId="478"/>
          <ac:picMkLst>
            <pc:docMk/>
            <pc:sldMk cId="963207703" sldId="431"/>
            <ac:picMk id="2" creationId="{8D956B2F-85C4-4B6C-8B43-93C2BE8C2CC0}"/>
          </ac:picMkLst>
        </pc:picChg>
        <pc:picChg chg="add mod">
          <ac:chgData name="Jim McGowan" userId="e2c7446dd3aca506" providerId="LiveId" clId="{DEFA40DC-47C0-47B4-9593-BE9C4EA212E6}" dt="2019-10-08T17:01:09.524" v="159" actId="208"/>
          <ac:picMkLst>
            <pc:docMk/>
            <pc:sldMk cId="963207703" sldId="431"/>
            <ac:picMk id="4" creationId="{7A2F8562-D97E-4207-9488-F7706D8E4FC6}"/>
          </ac:picMkLst>
        </pc:picChg>
      </pc:sldChg>
      <pc:sldChg chg="del">
        <pc:chgData name="Jim McGowan" userId="e2c7446dd3aca506" providerId="LiveId" clId="{DEFA40DC-47C0-47B4-9593-BE9C4EA212E6}" dt="2019-10-08T16:39:13.349" v="7" actId="2696"/>
        <pc:sldMkLst>
          <pc:docMk/>
          <pc:sldMk cId="1222573025" sldId="431"/>
        </pc:sldMkLst>
      </pc:sldChg>
      <pc:sldChg chg="modSp">
        <pc:chgData name="Jim McGowan" userId="e2c7446dd3aca506" providerId="LiveId" clId="{DEFA40DC-47C0-47B4-9593-BE9C4EA212E6}" dt="2019-10-08T17:04:59.304" v="269" actId="115"/>
        <pc:sldMkLst>
          <pc:docMk/>
          <pc:sldMk cId="2795344010" sldId="493"/>
        </pc:sldMkLst>
        <pc:spChg chg="mod">
          <ac:chgData name="Jim McGowan" userId="e2c7446dd3aca506" providerId="LiveId" clId="{DEFA40DC-47C0-47B4-9593-BE9C4EA212E6}" dt="2019-10-08T17:04:59.304" v="269" actId="115"/>
          <ac:spMkLst>
            <pc:docMk/>
            <pc:sldMk cId="2795344010" sldId="493"/>
            <ac:spMk id="3" creationId="{D91DD85E-70B1-41FC-A9A3-1BAD2C6B1792}"/>
          </ac:spMkLst>
        </pc:spChg>
        <pc:spChg chg="mod">
          <ac:chgData name="Jim McGowan" userId="e2c7446dd3aca506" providerId="LiveId" clId="{DEFA40DC-47C0-47B4-9593-BE9C4EA212E6}" dt="2019-10-08T17:02:45.333" v="162" actId="6549"/>
          <ac:spMkLst>
            <pc:docMk/>
            <pc:sldMk cId="2795344010" sldId="493"/>
            <ac:spMk id="7" creationId="{00000000-0000-0000-0000-000000000000}"/>
          </ac:spMkLst>
        </pc:spChg>
      </pc:sldChg>
      <pc:sldChg chg="modSp">
        <pc:chgData name="Jim McGowan" userId="e2c7446dd3aca506" providerId="LiveId" clId="{DEFA40DC-47C0-47B4-9593-BE9C4EA212E6}" dt="2019-10-08T17:15:25.440" v="378" actId="948"/>
        <pc:sldMkLst>
          <pc:docMk/>
          <pc:sldMk cId="4124859143" sldId="495"/>
        </pc:sldMkLst>
        <pc:spChg chg="mod">
          <ac:chgData name="Jim McGowan" userId="e2c7446dd3aca506" providerId="LiveId" clId="{DEFA40DC-47C0-47B4-9593-BE9C4EA212E6}" dt="2019-10-08T17:15:25.440" v="378" actId="948"/>
          <ac:spMkLst>
            <pc:docMk/>
            <pc:sldMk cId="4124859143" sldId="495"/>
            <ac:spMk id="3" creationId="{00000000-0000-0000-0000-000000000000}"/>
          </ac:spMkLst>
        </pc:spChg>
      </pc:sldChg>
      <pc:sldChg chg="del">
        <pc:chgData name="Jim McGowan" userId="e2c7446dd3aca506" providerId="LiveId" clId="{DEFA40DC-47C0-47B4-9593-BE9C4EA212E6}" dt="2019-10-08T16:39:09.044" v="1" actId="2696"/>
        <pc:sldMkLst>
          <pc:docMk/>
          <pc:sldMk cId="2013199380" sldId="500"/>
        </pc:sldMkLst>
      </pc:sldChg>
      <pc:sldChg chg="del">
        <pc:chgData name="Jim McGowan" userId="e2c7446dd3aca506" providerId="LiveId" clId="{DEFA40DC-47C0-47B4-9593-BE9C4EA212E6}" dt="2019-10-08T16:39:09.095" v="2" actId="2696"/>
        <pc:sldMkLst>
          <pc:docMk/>
          <pc:sldMk cId="1300143140" sldId="501"/>
        </pc:sldMkLst>
      </pc:sldChg>
      <pc:sldChg chg="del">
        <pc:chgData name="Jim McGowan" userId="e2c7446dd3aca506" providerId="LiveId" clId="{DEFA40DC-47C0-47B4-9593-BE9C4EA212E6}" dt="2019-10-08T16:39:09.104" v="3" actId="2696"/>
        <pc:sldMkLst>
          <pc:docMk/>
          <pc:sldMk cId="2009539925" sldId="502"/>
        </pc:sldMkLst>
      </pc:sldChg>
      <pc:sldChg chg="del">
        <pc:chgData name="Jim McGowan" userId="e2c7446dd3aca506" providerId="LiveId" clId="{DEFA40DC-47C0-47B4-9593-BE9C4EA212E6}" dt="2019-10-08T16:39:09.113" v="4" actId="2696"/>
        <pc:sldMkLst>
          <pc:docMk/>
          <pc:sldMk cId="4066561687" sldId="503"/>
        </pc:sldMkLst>
      </pc:sldChg>
      <pc:sldChg chg="del">
        <pc:chgData name="Jim McGowan" userId="e2c7446dd3aca506" providerId="LiveId" clId="{DEFA40DC-47C0-47B4-9593-BE9C4EA212E6}" dt="2019-10-08T16:39:09.121" v="5" actId="2696"/>
        <pc:sldMkLst>
          <pc:docMk/>
          <pc:sldMk cId="2200248375" sldId="504"/>
        </pc:sldMkLst>
      </pc:sldChg>
      <pc:sldChg chg="del">
        <pc:chgData name="Jim McGowan" userId="e2c7446dd3aca506" providerId="LiveId" clId="{DEFA40DC-47C0-47B4-9593-BE9C4EA212E6}" dt="2019-10-08T16:39:09.126" v="6" actId="2696"/>
        <pc:sldMkLst>
          <pc:docMk/>
          <pc:sldMk cId="1239498641" sldId="505"/>
        </pc:sldMkLst>
      </pc:sldChg>
      <pc:sldChg chg="del">
        <pc:chgData name="Jim McGowan" userId="e2c7446dd3aca506" providerId="LiveId" clId="{DEFA40DC-47C0-47B4-9593-BE9C4EA212E6}" dt="2019-10-08T16:39:09.035" v="0" actId="2696"/>
        <pc:sldMkLst>
          <pc:docMk/>
          <pc:sldMk cId="494885455" sldId="506"/>
        </pc:sldMkLst>
      </pc:sldChg>
      <pc:sldChg chg="del">
        <pc:chgData name="Jim McGowan" userId="e2c7446dd3aca506" providerId="LiveId" clId="{DEFA40DC-47C0-47B4-9593-BE9C4EA212E6}" dt="2019-10-08T16:52:32.201" v="134" actId="2696"/>
        <pc:sldMkLst>
          <pc:docMk/>
          <pc:sldMk cId="760416381" sldId="509"/>
        </pc:sldMkLst>
      </pc:sldChg>
      <pc:sldChg chg="delSp modSp add">
        <pc:chgData name="Jim McGowan" userId="e2c7446dd3aca506" providerId="LiveId" clId="{DEFA40DC-47C0-47B4-9593-BE9C4EA212E6}" dt="2019-10-08T16:44:09.105" v="72" actId="12789"/>
        <pc:sldMkLst>
          <pc:docMk/>
          <pc:sldMk cId="2522438398" sldId="510"/>
        </pc:sldMkLst>
        <pc:spChg chg="mod">
          <ac:chgData name="Jim McGowan" userId="e2c7446dd3aca506" providerId="LiveId" clId="{DEFA40DC-47C0-47B4-9593-BE9C4EA212E6}" dt="2019-10-08T16:44:09.105" v="72" actId="12789"/>
          <ac:spMkLst>
            <pc:docMk/>
            <pc:sldMk cId="2522438398" sldId="510"/>
            <ac:spMk id="2" creationId="{6E2DA28C-4C19-4184-B761-A035A2C7D5B4}"/>
          </ac:spMkLst>
        </pc:spChg>
        <pc:spChg chg="del">
          <ac:chgData name="Jim McGowan" userId="e2c7446dd3aca506" providerId="LiveId" clId="{DEFA40DC-47C0-47B4-9593-BE9C4EA212E6}" dt="2019-10-08T16:43:48.563" v="57" actId="478"/>
          <ac:spMkLst>
            <pc:docMk/>
            <pc:sldMk cId="2522438398" sldId="510"/>
            <ac:spMk id="3" creationId="{792FE67B-0AA9-4711-BD6A-886A2C9C82FF}"/>
          </ac:spMkLst>
        </pc:spChg>
      </pc:sldChg>
      <pc:sldChg chg="add">
        <pc:chgData name="Jim McGowan" userId="e2c7446dd3aca506" providerId="LiveId" clId="{DEFA40DC-47C0-47B4-9593-BE9C4EA212E6}" dt="2019-10-08T16:45:09.253" v="73"/>
        <pc:sldMkLst>
          <pc:docMk/>
          <pc:sldMk cId="1390596463" sldId="511"/>
        </pc:sldMkLst>
      </pc:sldChg>
    </pc:docChg>
  </pc:docChgLst>
  <pc:docChgLst>
    <pc:chgData name="Jim McGowan" userId="e2c7446dd3aca506" providerId="LiveId" clId="{D72A2C3E-C17C-4A61-990E-C3055CD9683F}"/>
    <pc:docChg chg="undo custSel delSld modSld">
      <pc:chgData name="Jim McGowan" userId="e2c7446dd3aca506" providerId="LiveId" clId="{D72A2C3E-C17C-4A61-990E-C3055CD9683F}" dt="2017-08-24T15:26:41.054" v="520" actId="114"/>
      <pc:docMkLst>
        <pc:docMk/>
      </pc:docMkLst>
      <pc:sldChg chg="modSp">
        <pc:chgData name="Jim McGowan" userId="e2c7446dd3aca506" providerId="LiveId" clId="{D72A2C3E-C17C-4A61-990E-C3055CD9683F}" dt="2017-08-24T14:46:12.331" v="3" actId="20577"/>
        <pc:sldMkLst>
          <pc:docMk/>
          <pc:sldMk cId="561225022" sldId="257"/>
        </pc:sldMkLst>
        <pc:spChg chg="mod">
          <ac:chgData name="Jim McGowan" userId="e2c7446dd3aca506" providerId="LiveId" clId="{D72A2C3E-C17C-4A61-990E-C3055CD9683F}" dt="2017-08-24T14:45:54.706" v="0" actId="113"/>
          <ac:spMkLst>
            <pc:docMk/>
            <pc:sldMk cId="561225022" sldId="257"/>
            <ac:spMk id="2" creationId="{00000000-0000-0000-0000-000000000000}"/>
          </ac:spMkLst>
        </pc:spChg>
        <pc:spChg chg="mod">
          <ac:chgData name="Jim McGowan" userId="e2c7446dd3aca506" providerId="LiveId" clId="{D72A2C3E-C17C-4A61-990E-C3055CD9683F}" dt="2017-08-24T14:46:12.331" v="3" actId="20577"/>
          <ac:spMkLst>
            <pc:docMk/>
            <pc:sldMk cId="561225022" sldId="257"/>
            <ac:spMk id="3" creationId="{00000000-0000-0000-0000-000000000000}"/>
          </ac:spMkLst>
        </pc:spChg>
      </pc:sldChg>
      <pc:sldChg chg="addSp delSp modSp delAnim">
        <pc:chgData name="Jim McGowan" userId="e2c7446dd3aca506" providerId="LiveId" clId="{D72A2C3E-C17C-4A61-990E-C3055CD9683F}" dt="2017-08-24T15:04:42.157" v="252" actId="114"/>
        <pc:sldMkLst>
          <pc:docMk/>
          <pc:sldMk cId="3911343613" sldId="270"/>
        </pc:sldMkLst>
        <pc:spChg chg="mod">
          <ac:chgData name="Jim McGowan" userId="e2c7446dd3aca506" providerId="LiveId" clId="{D72A2C3E-C17C-4A61-990E-C3055CD9683F}" dt="2017-08-24T15:01:26.879" v="233" actId="14100"/>
          <ac:spMkLst>
            <pc:docMk/>
            <pc:sldMk cId="3911343613" sldId="270"/>
            <ac:spMk id="3" creationId="{00000000-0000-0000-0000-000000000000}"/>
          </ac:spMkLst>
        </pc:spChg>
        <pc:spChg chg="add del mod">
          <ac:chgData name="Jim McGowan" userId="e2c7446dd3aca506" providerId="LiveId" clId="{D72A2C3E-C17C-4A61-990E-C3055CD9683F}" dt="2017-08-24T14:50:05.845" v="127" actId="478"/>
          <ac:spMkLst>
            <pc:docMk/>
            <pc:sldMk cId="3911343613" sldId="270"/>
            <ac:spMk id="4" creationId="{7550C6DF-57FD-45DA-BA88-B5BA181B6A51}"/>
          </ac:spMkLst>
        </pc:spChg>
        <pc:spChg chg="del">
          <ac:chgData name="Jim McGowan" userId="e2c7446dd3aca506" providerId="LiveId" clId="{D72A2C3E-C17C-4A61-990E-C3055CD9683F}" dt="2017-08-24T14:49:55.138" v="126" actId="478"/>
          <ac:spMkLst>
            <pc:docMk/>
            <pc:sldMk cId="3911343613" sldId="270"/>
            <ac:spMk id="6" creationId="{07310DFB-C0B2-4EFE-8CBD-19C3436DE034}"/>
          </ac:spMkLst>
        </pc:spChg>
        <pc:spChg chg="add del mod">
          <ac:chgData name="Jim McGowan" userId="e2c7446dd3aca506" providerId="LiveId" clId="{D72A2C3E-C17C-4A61-990E-C3055CD9683F}" dt="2017-08-24T15:04:07.232" v="249" actId="478"/>
          <ac:spMkLst>
            <pc:docMk/>
            <pc:sldMk cId="3911343613" sldId="270"/>
            <ac:spMk id="6" creationId="{1F9ABDA8-B85F-4336-99B2-DF4EB19911C1}"/>
          </ac:spMkLst>
        </pc:spChg>
        <pc:spChg chg="add del mod">
          <ac:chgData name="Jim McGowan" userId="e2c7446dd3aca506" providerId="LiveId" clId="{D72A2C3E-C17C-4A61-990E-C3055CD9683F}" dt="2017-08-24T15:04:07.232" v="249" actId="478"/>
          <ac:spMkLst>
            <pc:docMk/>
            <pc:sldMk cId="3911343613" sldId="270"/>
            <ac:spMk id="7" creationId="{00BD2A65-D98E-4C07-98AB-AD19B04E4380}"/>
          </ac:spMkLst>
        </pc:spChg>
        <pc:picChg chg="add del mod">
          <ac:chgData name="Jim McGowan" userId="e2c7446dd3aca506" providerId="LiveId" clId="{D72A2C3E-C17C-4A61-990E-C3055CD9683F}" dt="2017-08-24T15:04:07.232" v="249" actId="478"/>
          <ac:picMkLst>
            <pc:docMk/>
            <pc:sldMk cId="3911343613" sldId="270"/>
            <ac:picMk id="4" creationId="{6F8165F5-229F-44B6-8FDB-B76337A8A8BE}"/>
          </ac:picMkLst>
        </pc:picChg>
        <pc:picChg chg="add del">
          <ac:chgData name="Jim McGowan" userId="e2c7446dd3aca506" providerId="LiveId" clId="{D72A2C3E-C17C-4A61-990E-C3055CD9683F}" dt="2017-08-24T15:04:07.232" v="249" actId="478"/>
          <ac:picMkLst>
            <pc:docMk/>
            <pc:sldMk cId="3911343613" sldId="270"/>
            <ac:picMk id="5" creationId="{9EC8E753-4B51-48C1-BCF0-C96453159B1E}"/>
          </ac:picMkLst>
        </pc:picChg>
        <pc:picChg chg="add mod">
          <ac:chgData name="Jim McGowan" userId="e2c7446dd3aca506" providerId="LiveId" clId="{D72A2C3E-C17C-4A61-990E-C3055CD9683F}" dt="2017-08-24T15:04:42.157" v="252" actId="114"/>
          <ac:picMkLst>
            <pc:docMk/>
            <pc:sldMk cId="3911343613" sldId="270"/>
            <ac:picMk id="8" creationId="{2A4233CE-3715-4026-86D9-E81580841A21}"/>
          </ac:picMkLst>
        </pc:picChg>
      </pc:sldChg>
      <pc:sldChg chg="modSp">
        <pc:chgData name="Jim McGowan" userId="e2c7446dd3aca506" providerId="LiveId" clId="{D72A2C3E-C17C-4A61-990E-C3055CD9683F}" dt="2017-08-24T15:17:08.472" v="451" actId="123"/>
        <pc:sldMkLst>
          <pc:docMk/>
          <pc:sldMk cId="2755604716" sldId="284"/>
        </pc:sldMkLst>
        <pc:spChg chg="mod">
          <ac:chgData name="Jim McGowan" userId="e2c7446dd3aca506" providerId="LiveId" clId="{D72A2C3E-C17C-4A61-990E-C3055CD9683F}" dt="2017-08-24T15:17:08.472" v="451" actId="123"/>
          <ac:spMkLst>
            <pc:docMk/>
            <pc:sldMk cId="2755604716" sldId="284"/>
            <ac:spMk id="3" creationId="{00000000-0000-0000-0000-000000000000}"/>
          </ac:spMkLst>
        </pc:spChg>
      </pc:sldChg>
      <pc:sldChg chg="addSp modSp">
        <pc:chgData name="Jim McGowan" userId="e2c7446dd3aca506" providerId="LiveId" clId="{D72A2C3E-C17C-4A61-990E-C3055CD9683F}" dt="2017-08-24T15:22:45.096" v="512" actId="6549"/>
        <pc:sldMkLst>
          <pc:docMk/>
          <pc:sldMk cId="1976406562" sldId="285"/>
        </pc:sldMkLst>
        <pc:spChg chg="mod">
          <ac:chgData name="Jim McGowan" userId="e2c7446dd3aca506" providerId="LiveId" clId="{D72A2C3E-C17C-4A61-990E-C3055CD9683F}" dt="2017-08-24T15:22:45.096" v="512" actId="6549"/>
          <ac:spMkLst>
            <pc:docMk/>
            <pc:sldMk cId="1976406562" sldId="285"/>
            <ac:spMk id="7" creationId="{00000000-0000-0000-0000-000000000000}"/>
          </ac:spMkLst>
        </pc:spChg>
        <pc:picChg chg="add mod">
          <ac:chgData name="Jim McGowan" userId="e2c7446dd3aca506" providerId="LiveId" clId="{D72A2C3E-C17C-4A61-990E-C3055CD9683F}" dt="2017-08-24T15:16:23.191" v="450" actId="6549"/>
          <ac:picMkLst>
            <pc:docMk/>
            <pc:sldMk cId="1976406562" sldId="285"/>
            <ac:picMk id="2" creationId="{72060BB8-86E4-482F-9F4D-819403F09F79}"/>
          </ac:picMkLst>
        </pc:picChg>
      </pc:sldChg>
      <pc:sldChg chg="modSp">
        <pc:chgData name="Jim McGowan" userId="e2c7446dd3aca506" providerId="LiveId" clId="{D72A2C3E-C17C-4A61-990E-C3055CD9683F}" dt="2017-08-24T15:17:23.457" v="452" actId="6549"/>
        <pc:sldMkLst>
          <pc:docMk/>
          <pc:sldMk cId="3838937820" sldId="286"/>
        </pc:sldMkLst>
        <pc:spChg chg="mod">
          <ac:chgData name="Jim McGowan" userId="e2c7446dd3aca506" providerId="LiveId" clId="{D72A2C3E-C17C-4A61-990E-C3055CD9683F}" dt="2017-08-24T15:17:23.457" v="452" actId="6549"/>
          <ac:spMkLst>
            <pc:docMk/>
            <pc:sldMk cId="3838937820" sldId="286"/>
            <ac:spMk id="7" creationId="{00000000-0000-0000-0000-000000000000}"/>
          </ac:spMkLst>
        </pc:spChg>
      </pc:sldChg>
      <pc:sldChg chg="addSp delSp modSp">
        <pc:chgData name="Jim McGowan" userId="e2c7446dd3aca506" providerId="LiveId" clId="{D72A2C3E-C17C-4A61-990E-C3055CD9683F}" dt="2017-08-24T15:11:04.481" v="322" actId="403"/>
        <pc:sldMkLst>
          <pc:docMk/>
          <pc:sldMk cId="2378681131" sldId="316"/>
        </pc:sldMkLst>
        <pc:spChg chg="add del mod">
          <ac:chgData name="Jim McGowan" userId="e2c7446dd3aca506" providerId="LiveId" clId="{D72A2C3E-C17C-4A61-990E-C3055CD9683F}" dt="2017-08-24T15:10:58.665" v="321" actId="478"/>
          <ac:spMkLst>
            <pc:docMk/>
            <pc:sldMk cId="2378681131" sldId="316"/>
            <ac:spMk id="4" creationId="{D2F9DC57-167D-4432-B4C1-42C44D58754B}"/>
          </ac:spMkLst>
        </pc:spChg>
        <pc:spChg chg="mod">
          <ac:chgData name="Jim McGowan" userId="e2c7446dd3aca506" providerId="LiveId" clId="{D72A2C3E-C17C-4A61-990E-C3055CD9683F}" dt="2017-08-24T15:11:04.481" v="322" actId="403"/>
          <ac:spMkLst>
            <pc:docMk/>
            <pc:sldMk cId="2378681131" sldId="316"/>
            <ac:spMk id="7" creationId="{00000000-0000-0000-0000-000000000000}"/>
          </ac:spMkLst>
        </pc:spChg>
      </pc:sldChg>
      <pc:sldChg chg="addSp modSp">
        <pc:chgData name="Jim McGowan" userId="e2c7446dd3aca506" providerId="LiveId" clId="{D72A2C3E-C17C-4A61-990E-C3055CD9683F}" dt="2017-08-24T15:12:52.012" v="379" actId="313"/>
        <pc:sldMkLst>
          <pc:docMk/>
          <pc:sldMk cId="1168402030" sldId="317"/>
        </pc:sldMkLst>
        <pc:spChg chg="add mod">
          <ac:chgData name="Jim McGowan" userId="e2c7446dd3aca506" providerId="LiveId" clId="{D72A2C3E-C17C-4A61-990E-C3055CD9683F}" dt="2017-08-24T15:12:52.012" v="379" actId="313"/>
          <ac:spMkLst>
            <pc:docMk/>
            <pc:sldMk cId="1168402030" sldId="317"/>
            <ac:spMk id="5" creationId="{8F7C1380-141E-4A27-8026-898696AE8855}"/>
          </ac:spMkLst>
        </pc:spChg>
        <pc:spChg chg="mod">
          <ac:chgData name="Jim McGowan" userId="e2c7446dd3aca506" providerId="LiveId" clId="{D72A2C3E-C17C-4A61-990E-C3055CD9683F}" dt="2017-08-24T15:12:49.020" v="377" actId="313"/>
          <ac:spMkLst>
            <pc:docMk/>
            <pc:sldMk cId="1168402030" sldId="317"/>
            <ac:spMk id="7" creationId="{00000000-0000-0000-0000-000000000000}"/>
          </ac:spMkLst>
        </pc:spChg>
      </pc:sldChg>
      <pc:sldChg chg="modSp del">
        <pc:chgData name="Jim McGowan" userId="e2c7446dd3aca506" providerId="LiveId" clId="{D72A2C3E-C17C-4A61-990E-C3055CD9683F}" dt="2017-08-24T15:12:59.785" v="380" actId="2696"/>
        <pc:sldMkLst>
          <pc:docMk/>
          <pc:sldMk cId="809671053" sldId="318"/>
        </pc:sldMkLst>
        <pc:spChg chg="mod">
          <ac:chgData name="Jim McGowan" userId="e2c7446dd3aca506" providerId="LiveId" clId="{D72A2C3E-C17C-4A61-990E-C3055CD9683F}" dt="2017-08-24T15:11:20.452" v="323" actId="255"/>
          <ac:spMkLst>
            <pc:docMk/>
            <pc:sldMk cId="809671053" sldId="318"/>
            <ac:spMk id="7" creationId="{00000000-0000-0000-0000-000000000000}"/>
          </ac:spMkLst>
        </pc:spChg>
      </pc:sldChg>
      <pc:sldChg chg="addSp delSp modSp">
        <pc:chgData name="Jim McGowan" userId="e2c7446dd3aca506" providerId="LiveId" clId="{D72A2C3E-C17C-4A61-990E-C3055CD9683F}" dt="2017-08-24T15:19:57.410" v="505" actId="6549"/>
        <pc:sldMkLst>
          <pc:docMk/>
          <pc:sldMk cId="374184187" sldId="319"/>
        </pc:sldMkLst>
        <pc:spChg chg="add mod">
          <ac:chgData name="Jim McGowan" userId="e2c7446dd3aca506" providerId="LiveId" clId="{D72A2C3E-C17C-4A61-990E-C3055CD9683F}" dt="2017-08-24T15:19:49.868" v="502" actId="1036"/>
          <ac:spMkLst>
            <pc:docMk/>
            <pc:sldMk cId="374184187" sldId="319"/>
            <ac:spMk id="5" creationId="{3D31057A-74F1-4983-9F47-35135AD22276}"/>
          </ac:spMkLst>
        </pc:spChg>
        <pc:spChg chg="mod">
          <ac:chgData name="Jim McGowan" userId="e2c7446dd3aca506" providerId="LiveId" clId="{D72A2C3E-C17C-4A61-990E-C3055CD9683F}" dt="2017-08-24T15:19:57.410" v="505" actId="6549"/>
          <ac:spMkLst>
            <pc:docMk/>
            <pc:sldMk cId="374184187" sldId="319"/>
            <ac:spMk id="7" creationId="{00000000-0000-0000-0000-000000000000}"/>
          </ac:spMkLst>
        </pc:spChg>
        <pc:picChg chg="add del mod">
          <ac:chgData name="Jim McGowan" userId="e2c7446dd3aca506" providerId="LiveId" clId="{D72A2C3E-C17C-4A61-990E-C3055CD9683F}" dt="2017-08-24T15:13:54.257" v="386" actId="6549"/>
          <ac:picMkLst>
            <pc:docMk/>
            <pc:sldMk cId="374184187" sldId="319"/>
            <ac:picMk id="2" creationId="{38AD5CDD-5B0B-44D9-98DB-D71888110F3E}"/>
          </ac:picMkLst>
        </pc:picChg>
      </pc:sldChg>
      <pc:sldChg chg="modSp del">
        <pc:chgData name="Jim McGowan" userId="e2c7446dd3aca506" providerId="LiveId" clId="{D72A2C3E-C17C-4A61-990E-C3055CD9683F}" dt="2017-08-24T15:14:12.373" v="439" actId="2696"/>
        <pc:sldMkLst>
          <pc:docMk/>
          <pc:sldMk cId="4081128652" sldId="320"/>
        </pc:sldMkLst>
        <pc:spChg chg="mod">
          <ac:chgData name="Jim McGowan" userId="e2c7446dd3aca506" providerId="LiveId" clId="{D72A2C3E-C17C-4A61-990E-C3055CD9683F}" dt="2017-08-24T15:13:31.828" v="382" actId="255"/>
          <ac:spMkLst>
            <pc:docMk/>
            <pc:sldMk cId="4081128652" sldId="320"/>
            <ac:spMk id="7" creationId="{00000000-0000-0000-0000-000000000000}"/>
          </ac:spMkLst>
        </pc:spChg>
      </pc:sldChg>
      <pc:sldChg chg="modSp">
        <pc:chgData name="Jim McGowan" userId="e2c7446dd3aca506" providerId="LiveId" clId="{D72A2C3E-C17C-4A61-990E-C3055CD9683F}" dt="2017-08-24T15:24:18.792" v="518" actId="114"/>
        <pc:sldMkLst>
          <pc:docMk/>
          <pc:sldMk cId="1041914318" sldId="325"/>
        </pc:sldMkLst>
        <pc:spChg chg="mod">
          <ac:chgData name="Jim McGowan" userId="e2c7446dd3aca506" providerId="LiveId" clId="{D72A2C3E-C17C-4A61-990E-C3055CD9683F}" dt="2017-08-24T15:24:18.792" v="518" actId="114"/>
          <ac:spMkLst>
            <pc:docMk/>
            <pc:sldMk cId="1041914318" sldId="325"/>
            <ac:spMk id="9" creationId="{65AF020C-ED12-40DB-A0ED-DC0BBF7BAAE2}"/>
          </ac:spMkLst>
        </pc:spChg>
      </pc:sldChg>
      <pc:sldChg chg="modSp">
        <pc:chgData name="Jim McGowan" userId="e2c7446dd3aca506" providerId="LiveId" clId="{D72A2C3E-C17C-4A61-990E-C3055CD9683F}" dt="2017-08-24T15:25:22.713" v="519" actId="2710"/>
        <pc:sldMkLst>
          <pc:docMk/>
          <pc:sldMk cId="472351334" sldId="326"/>
        </pc:sldMkLst>
        <pc:spChg chg="mod">
          <ac:chgData name="Jim McGowan" userId="e2c7446dd3aca506" providerId="LiveId" clId="{D72A2C3E-C17C-4A61-990E-C3055CD9683F}" dt="2017-08-24T15:25:22.713" v="519" actId="2710"/>
          <ac:spMkLst>
            <pc:docMk/>
            <pc:sldMk cId="472351334" sldId="326"/>
            <ac:spMk id="9" creationId="{65AF020C-ED12-40DB-A0ED-DC0BBF7BAAE2}"/>
          </ac:spMkLst>
        </pc:spChg>
      </pc:sldChg>
      <pc:sldChg chg="modSp">
        <pc:chgData name="Jim McGowan" userId="e2c7446dd3aca506" providerId="LiveId" clId="{D72A2C3E-C17C-4A61-990E-C3055CD9683F}" dt="2017-08-24T15:26:41.054" v="520" actId="114"/>
        <pc:sldMkLst>
          <pc:docMk/>
          <pc:sldMk cId="1215906475" sldId="333"/>
        </pc:sldMkLst>
        <pc:spChg chg="mod">
          <ac:chgData name="Jim McGowan" userId="e2c7446dd3aca506" providerId="LiveId" clId="{D72A2C3E-C17C-4A61-990E-C3055CD9683F}" dt="2017-08-24T15:26:41.054" v="520" actId="114"/>
          <ac:spMkLst>
            <pc:docMk/>
            <pc:sldMk cId="1215906475" sldId="33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F6A8AE-AD01-4ED1-8485-5EBC8204D4EF}"/>
              </a:ext>
            </a:extLst>
          </p:cNvPr>
          <p:cNvSpPr>
            <a:spLocks noGrp="1"/>
          </p:cNvSpPr>
          <p:nvPr>
            <p:ph type="hdr" sz="quarter"/>
          </p:nvPr>
        </p:nvSpPr>
        <p:spPr>
          <a:xfrm>
            <a:off x="1097280" y="180856"/>
            <a:ext cx="5120640" cy="611243"/>
          </a:xfrm>
          <a:prstGeom prst="rect">
            <a:avLst/>
          </a:prstGeom>
        </p:spPr>
        <p:txBody>
          <a:bodyPr vert="horz" lIns="96653" tIns="48327" rIns="96653" bIns="48327" rtlCol="0"/>
          <a:lstStyle>
            <a:lvl1pPr algn="l">
              <a:defRPr sz="1200"/>
            </a:lvl1pPr>
          </a:lstStyle>
          <a:p>
            <a:pPr algn="ctr"/>
            <a:r>
              <a:rPr lang="en-US" dirty="0"/>
              <a:t>Jim McGowan, Th.D. - Session 9</a:t>
            </a:r>
          </a:p>
          <a:p>
            <a:pPr algn="ctr"/>
            <a:r>
              <a:rPr lang="en-US" dirty="0"/>
              <a:t> </a:t>
            </a:r>
            <a:r>
              <a:rPr lang="en-US" b="1" dirty="0"/>
              <a:t>False Charges Against Dispensationalism– Part 2</a:t>
            </a:r>
          </a:p>
          <a:p>
            <a:pPr algn="ctr"/>
            <a:r>
              <a:rPr lang="en-US" dirty="0"/>
              <a:t>02/26/2020</a:t>
            </a:r>
          </a:p>
        </p:txBody>
      </p:sp>
      <p:sp>
        <p:nvSpPr>
          <p:cNvPr id="4" name="Footer Placeholder 3">
            <a:extLst>
              <a:ext uri="{FF2B5EF4-FFF2-40B4-BE49-F238E27FC236}">
                <a16:creationId xmlns:a16="http://schemas.microsoft.com/office/drawing/2014/main" id="{E49BA04C-A295-4CBC-AA48-17755A513FC2}"/>
              </a:ext>
            </a:extLst>
          </p:cNvPr>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r>
              <a:rPr lang="en-US" dirty="0"/>
              <a:t>Sugar Land Bible Church</a:t>
            </a:r>
          </a:p>
        </p:txBody>
      </p:sp>
      <p:sp>
        <p:nvSpPr>
          <p:cNvPr id="5" name="Slide Number Placeholder 4">
            <a:extLst>
              <a:ext uri="{FF2B5EF4-FFF2-40B4-BE49-F238E27FC236}">
                <a16:creationId xmlns:a16="http://schemas.microsoft.com/office/drawing/2014/main" id="{66C3AC21-D38D-445B-8685-32DE9C3D4263}"/>
              </a:ext>
            </a:extLst>
          </p:cNvPr>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558D951F-F42A-4670-B511-317D0149C8D3}" type="slidenum">
              <a:rPr lang="en-US" smtClean="0"/>
              <a:t>‹#›</a:t>
            </a:fld>
            <a:endParaRPr lang="en-US"/>
          </a:p>
        </p:txBody>
      </p:sp>
    </p:spTree>
    <p:extLst>
      <p:ext uri="{BB962C8B-B14F-4D97-AF65-F5344CB8AC3E}">
        <p14:creationId xmlns:p14="http://schemas.microsoft.com/office/powerpoint/2010/main" val="361017596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r>
              <a:rPr lang="en-US" dirty="0"/>
              <a:t>Sugar Land Bible Church</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FDB32C7B-119E-4056-A523-4B0123AAD9C6}" type="slidenum">
              <a:rPr lang="en-US" smtClean="0"/>
              <a:t>‹#›</a:t>
            </a:fld>
            <a:endParaRPr lang="en-US"/>
          </a:p>
        </p:txBody>
      </p:sp>
      <p:sp>
        <p:nvSpPr>
          <p:cNvPr id="8" name="Header Placeholder 3">
            <a:extLst>
              <a:ext uri="{FF2B5EF4-FFF2-40B4-BE49-F238E27FC236}">
                <a16:creationId xmlns:a16="http://schemas.microsoft.com/office/drawing/2014/main" id="{226105B4-7EFA-4A60-8A93-02746823CDB9}"/>
              </a:ext>
            </a:extLst>
          </p:cNvPr>
          <p:cNvSpPr>
            <a:spLocks noGrp="1"/>
          </p:cNvSpPr>
          <p:nvPr>
            <p:ph type="hdr" sz="quarter"/>
          </p:nvPr>
        </p:nvSpPr>
        <p:spPr>
          <a:xfrm>
            <a:off x="1024759" y="252240"/>
            <a:ext cx="5265683" cy="662152"/>
          </a:xfrm>
          <a:prstGeom prst="rect">
            <a:avLst/>
          </a:prstGeom>
        </p:spPr>
        <p:txBody>
          <a:bodyPr/>
          <a:lstStyle>
            <a:lvl1pPr>
              <a:defRPr sz="1200"/>
            </a:lvl1p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274218469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
        <p:nvSpPr>
          <p:cNvPr id="6" name="Footer Placeholder 5"/>
          <p:cNvSpPr>
            <a:spLocks noGrp="1"/>
          </p:cNvSpPr>
          <p:nvPr>
            <p:ph type="ftr" sz="quarter" idx="4"/>
          </p:nvPr>
        </p:nvSpPr>
        <p:spPr/>
        <p:txBody>
          <a:bodyPr/>
          <a:lstStyle/>
          <a:p>
            <a:pPr defTabSz="483265">
              <a:defRPr/>
            </a:pPr>
            <a:r>
              <a:rPr lang="en-US">
                <a:solidFill>
                  <a:prstClr val="black"/>
                </a:solidFill>
                <a:latin typeface="Calibri" panose="020F0502020204030204"/>
              </a:rPr>
              <a:t>Sugar Land Bible Church</a:t>
            </a:r>
          </a:p>
        </p:txBody>
      </p:sp>
      <p:sp>
        <p:nvSpPr>
          <p:cNvPr id="7" name="Slide Number Placeholder 6"/>
          <p:cNvSpPr>
            <a:spLocks noGrp="1"/>
          </p:cNvSpPr>
          <p:nvPr>
            <p:ph type="sldNum" sz="quarter" idx="5"/>
          </p:nvPr>
        </p:nvSpPr>
        <p:spPr/>
        <p:txBody>
          <a:bodyPr/>
          <a:lstStyle/>
          <a:p>
            <a:pPr defTabSz="483265">
              <a:defRPr/>
            </a:pPr>
            <a:fld id="{593BF39D-59FE-4703-8D79-4FF36B8C7479}" type="slidenum">
              <a:rPr lang="en-US">
                <a:solidFill>
                  <a:prstClr val="black"/>
                </a:solidFill>
                <a:latin typeface="Calibri" panose="020F0502020204030204"/>
              </a:rPr>
              <a:pPr defTabSz="483265">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167724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Antinomianism (from the Greek: </a:t>
            </a:r>
            <a:r>
              <a:rPr lang="en-US" sz="1600" b="1" dirty="0" err="1"/>
              <a:t>ἀντί</a:t>
            </a:r>
            <a:r>
              <a:rPr lang="en-US" sz="1600" b="1" dirty="0"/>
              <a:t>, "against" + </a:t>
            </a:r>
            <a:r>
              <a:rPr lang="en-US" sz="1600" b="1" dirty="0" err="1"/>
              <a:t>νόμος</a:t>
            </a:r>
            <a:r>
              <a:rPr lang="en-US" sz="1600" b="1" dirty="0"/>
              <a:t>, "law") </a:t>
            </a:r>
          </a:p>
        </p:txBody>
      </p:sp>
      <p:sp>
        <p:nvSpPr>
          <p:cNvPr id="7" name="Slide Number Placeholder 6"/>
          <p:cNvSpPr>
            <a:spLocks noGrp="1"/>
          </p:cNvSpPr>
          <p:nvPr>
            <p:ph type="sldNum" sz="quarter" idx="5"/>
          </p:nvPr>
        </p:nvSpPr>
        <p:spPr/>
        <p:txBody>
          <a:bodyPr/>
          <a:lstStyle/>
          <a:p>
            <a:fld id="{FDB32C7B-119E-4056-A523-4B0123AAD9C6}" type="slidenum">
              <a:rPr lang="en-US" smtClean="0"/>
              <a:t>10</a:t>
            </a:fld>
            <a:endParaRPr lang="en-US"/>
          </a:p>
        </p:txBody>
      </p:sp>
      <p:sp>
        <p:nvSpPr>
          <p:cNvPr id="9" name="Footer Placeholder 9">
            <a:extLst>
              <a:ext uri="{FF2B5EF4-FFF2-40B4-BE49-F238E27FC236}">
                <a16:creationId xmlns:a16="http://schemas.microsoft.com/office/drawing/2014/main" id="{D5E120A4-C9D7-4053-9EAF-E058423825F6}"/>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10" name="Header Placeholder 3">
            <a:extLst>
              <a:ext uri="{FF2B5EF4-FFF2-40B4-BE49-F238E27FC236}">
                <a16:creationId xmlns:a16="http://schemas.microsoft.com/office/drawing/2014/main" id="{9B698BBF-A01A-46BD-9205-990DAC197438}"/>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720039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11</a:t>
            </a:fld>
            <a:endParaRPr lang="en-US"/>
          </a:p>
        </p:txBody>
      </p:sp>
      <p:sp>
        <p:nvSpPr>
          <p:cNvPr id="9" name="Footer Placeholder 9">
            <a:extLst>
              <a:ext uri="{FF2B5EF4-FFF2-40B4-BE49-F238E27FC236}">
                <a16:creationId xmlns:a16="http://schemas.microsoft.com/office/drawing/2014/main" id="{8F71353C-3B89-4CC5-B053-B685D485AD04}"/>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10" name="Header Placeholder 3">
            <a:extLst>
              <a:ext uri="{FF2B5EF4-FFF2-40B4-BE49-F238E27FC236}">
                <a16:creationId xmlns:a16="http://schemas.microsoft.com/office/drawing/2014/main" id="{23C6FDFE-A208-4277-9E4F-F59EF08D5505}"/>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1482514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12</a:t>
            </a:fld>
            <a:endParaRPr lang="en-US"/>
          </a:p>
        </p:txBody>
      </p:sp>
      <p:sp>
        <p:nvSpPr>
          <p:cNvPr id="8" name="Footer Placeholder 9">
            <a:extLst>
              <a:ext uri="{FF2B5EF4-FFF2-40B4-BE49-F238E27FC236}">
                <a16:creationId xmlns:a16="http://schemas.microsoft.com/office/drawing/2014/main" id="{C01F69A6-4555-4AB9-BD16-336DBC2B0564}"/>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F331E5F0-01D8-465A-8E90-08BC0F5DB873}"/>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1139345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13</a:t>
            </a:fld>
            <a:endParaRPr lang="en-US"/>
          </a:p>
        </p:txBody>
      </p:sp>
      <p:sp>
        <p:nvSpPr>
          <p:cNvPr id="9" name="Footer Placeholder 9">
            <a:extLst>
              <a:ext uri="{FF2B5EF4-FFF2-40B4-BE49-F238E27FC236}">
                <a16:creationId xmlns:a16="http://schemas.microsoft.com/office/drawing/2014/main" id="{E5ADFD02-BC2E-49FC-9808-36EC4112FF7F}"/>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10" name="Header Placeholder 3">
            <a:extLst>
              <a:ext uri="{FF2B5EF4-FFF2-40B4-BE49-F238E27FC236}">
                <a16:creationId xmlns:a16="http://schemas.microsoft.com/office/drawing/2014/main" id="{AC54857A-665F-4056-AB79-15635A993071}"/>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602886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14</a:t>
            </a:fld>
            <a:endParaRPr lang="en-US"/>
          </a:p>
        </p:txBody>
      </p:sp>
      <p:sp>
        <p:nvSpPr>
          <p:cNvPr id="8" name="Footer Placeholder 9">
            <a:extLst>
              <a:ext uri="{FF2B5EF4-FFF2-40B4-BE49-F238E27FC236}">
                <a16:creationId xmlns:a16="http://schemas.microsoft.com/office/drawing/2014/main" id="{CD9F4464-E09C-43DD-8D0D-337F738C2EC1}"/>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34F5EDAE-646B-4F31-990E-B6CEABAE600D}"/>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1022014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15</a:t>
            </a:fld>
            <a:endParaRPr lang="en-US"/>
          </a:p>
        </p:txBody>
      </p:sp>
      <p:sp>
        <p:nvSpPr>
          <p:cNvPr id="8" name="Footer Placeholder 9">
            <a:extLst>
              <a:ext uri="{FF2B5EF4-FFF2-40B4-BE49-F238E27FC236}">
                <a16:creationId xmlns:a16="http://schemas.microsoft.com/office/drawing/2014/main" id="{8EE2E235-96FC-4FE6-A937-A644727BB444}"/>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DA74B730-CCF0-45EC-A6AF-E4E7990690EE}"/>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1504800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16</a:t>
            </a:fld>
            <a:endParaRPr lang="en-US"/>
          </a:p>
        </p:txBody>
      </p:sp>
      <p:sp>
        <p:nvSpPr>
          <p:cNvPr id="8" name="Footer Placeholder 9">
            <a:extLst>
              <a:ext uri="{FF2B5EF4-FFF2-40B4-BE49-F238E27FC236}">
                <a16:creationId xmlns:a16="http://schemas.microsoft.com/office/drawing/2014/main" id="{BAA07B47-BFCD-474B-86C3-022B2700E71F}"/>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F34A91B4-633C-408A-97B6-A44B41C0DB0D}"/>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43688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17</a:t>
            </a:fld>
            <a:endParaRPr lang="en-US"/>
          </a:p>
        </p:txBody>
      </p:sp>
      <p:sp>
        <p:nvSpPr>
          <p:cNvPr id="8" name="Footer Placeholder 9">
            <a:extLst>
              <a:ext uri="{FF2B5EF4-FFF2-40B4-BE49-F238E27FC236}">
                <a16:creationId xmlns:a16="http://schemas.microsoft.com/office/drawing/2014/main" id="{E8EFF3BC-5D21-49A1-9C48-11316F500B5D}"/>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CAA02E1D-3C4D-4A06-B663-FDB99A67AC80}"/>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777796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18</a:t>
            </a:fld>
            <a:endParaRPr lang="en-US"/>
          </a:p>
        </p:txBody>
      </p:sp>
      <p:sp>
        <p:nvSpPr>
          <p:cNvPr id="8" name="Footer Placeholder 9">
            <a:extLst>
              <a:ext uri="{FF2B5EF4-FFF2-40B4-BE49-F238E27FC236}">
                <a16:creationId xmlns:a16="http://schemas.microsoft.com/office/drawing/2014/main" id="{DF0A6E8E-9F22-4813-B33D-0B5DA470911C}"/>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161704A8-4E11-434F-861B-10031D92F90C}"/>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748677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19</a:t>
            </a:fld>
            <a:endParaRPr lang="en-US"/>
          </a:p>
        </p:txBody>
      </p:sp>
      <p:sp>
        <p:nvSpPr>
          <p:cNvPr id="8" name="Footer Placeholder 9">
            <a:extLst>
              <a:ext uri="{FF2B5EF4-FFF2-40B4-BE49-F238E27FC236}">
                <a16:creationId xmlns:a16="http://schemas.microsoft.com/office/drawing/2014/main" id="{D9298121-3381-4607-9C00-0CB37C032B02}"/>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B1814CC9-3A95-481B-ABD0-2BF1F4A8BFBE}"/>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144980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Footer Placeholder 9">
            <a:extLst>
              <a:ext uri="{FF2B5EF4-FFF2-40B4-BE49-F238E27FC236}">
                <a16:creationId xmlns:a16="http://schemas.microsoft.com/office/drawing/2014/main" id="{A3CD1F21-7392-46DD-A2AB-56288D5BF8C3}"/>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CDD0E6E4-0CFF-413D-8B94-A5FFA7C64BAB}"/>
              </a:ext>
            </a:extLst>
          </p:cNvPr>
          <p:cNvSpPr>
            <a:spLocks noGrp="1"/>
          </p:cNvSpPr>
          <p:nvPr>
            <p:ph type="sldNum" sz="quarter" idx="5"/>
          </p:nvPr>
        </p:nvSpPr>
        <p:spPr/>
        <p:txBody>
          <a:bodyPr/>
          <a:lstStyle/>
          <a:p>
            <a:fld id="{593BF39D-59FE-4703-8D79-4FF36B8C7479}" type="slidenum">
              <a:rPr lang="en-US" smtClean="0"/>
              <a:t>2</a:t>
            </a:fld>
            <a:endParaRPr lang="en-US"/>
          </a:p>
        </p:txBody>
      </p:sp>
      <p:sp>
        <p:nvSpPr>
          <p:cNvPr id="8" name="Header Placeholder 3">
            <a:extLst>
              <a:ext uri="{FF2B5EF4-FFF2-40B4-BE49-F238E27FC236}">
                <a16:creationId xmlns:a16="http://schemas.microsoft.com/office/drawing/2014/main" id="{E50045B3-7AA6-4467-838B-6126CC2E5FDF}"/>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156887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20</a:t>
            </a:fld>
            <a:endParaRPr lang="en-US"/>
          </a:p>
        </p:txBody>
      </p:sp>
      <p:sp>
        <p:nvSpPr>
          <p:cNvPr id="8" name="Footer Placeholder 9">
            <a:extLst>
              <a:ext uri="{FF2B5EF4-FFF2-40B4-BE49-F238E27FC236}">
                <a16:creationId xmlns:a16="http://schemas.microsoft.com/office/drawing/2014/main" id="{6FA116A8-4237-4E4E-A125-779097B16690}"/>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5FC50947-A175-4889-9DE3-E094DE75EC20}"/>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2908303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21</a:t>
            </a:fld>
            <a:endParaRPr lang="en-US"/>
          </a:p>
        </p:txBody>
      </p:sp>
      <p:sp>
        <p:nvSpPr>
          <p:cNvPr id="8" name="Footer Placeholder 9">
            <a:extLst>
              <a:ext uri="{FF2B5EF4-FFF2-40B4-BE49-F238E27FC236}">
                <a16:creationId xmlns:a16="http://schemas.microsoft.com/office/drawing/2014/main" id="{641F0AFF-8056-4B10-B904-9F1247FC5870}"/>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0EB562F9-D192-440B-BDBA-E5371E4A44F9}"/>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3626066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22</a:t>
            </a:fld>
            <a:endParaRPr lang="en-US"/>
          </a:p>
        </p:txBody>
      </p:sp>
      <p:sp>
        <p:nvSpPr>
          <p:cNvPr id="8" name="Footer Placeholder 9">
            <a:extLst>
              <a:ext uri="{FF2B5EF4-FFF2-40B4-BE49-F238E27FC236}">
                <a16:creationId xmlns:a16="http://schemas.microsoft.com/office/drawing/2014/main" id="{ADC47AAD-82CB-4CA8-9340-D6982BD179D0}"/>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D19FF10E-ABDF-4FE7-94F9-0B9ADDA1C822}"/>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1623181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23</a:t>
            </a:fld>
            <a:endParaRPr lang="en-US"/>
          </a:p>
        </p:txBody>
      </p:sp>
      <p:sp>
        <p:nvSpPr>
          <p:cNvPr id="8" name="Footer Placeholder 9">
            <a:extLst>
              <a:ext uri="{FF2B5EF4-FFF2-40B4-BE49-F238E27FC236}">
                <a16:creationId xmlns:a16="http://schemas.microsoft.com/office/drawing/2014/main" id="{8F1B5715-20C8-47FB-9646-02DCE2227A62}"/>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D98447D3-CD18-4BC9-BC5A-64238CF070E0}"/>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3305204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24</a:t>
            </a:fld>
            <a:endParaRPr lang="en-US"/>
          </a:p>
        </p:txBody>
      </p:sp>
      <p:sp>
        <p:nvSpPr>
          <p:cNvPr id="8" name="Footer Placeholder 9">
            <a:extLst>
              <a:ext uri="{FF2B5EF4-FFF2-40B4-BE49-F238E27FC236}">
                <a16:creationId xmlns:a16="http://schemas.microsoft.com/office/drawing/2014/main" id="{0CAD6EF9-D72C-4EEE-8DD2-3F5A578284B5}"/>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9F9128FA-2B7A-4B55-B7AA-70C753A637BB}"/>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3399784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25</a:t>
            </a:fld>
            <a:endParaRPr lang="en-US"/>
          </a:p>
        </p:txBody>
      </p:sp>
      <p:sp>
        <p:nvSpPr>
          <p:cNvPr id="8" name="Footer Placeholder 9">
            <a:extLst>
              <a:ext uri="{FF2B5EF4-FFF2-40B4-BE49-F238E27FC236}">
                <a16:creationId xmlns:a16="http://schemas.microsoft.com/office/drawing/2014/main" id="{B1772190-6932-4356-95BA-C6C1B9404BCE}"/>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A475A406-B849-447A-AD21-64643D383D18}"/>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4284240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26</a:t>
            </a:fld>
            <a:endParaRPr lang="en-US"/>
          </a:p>
        </p:txBody>
      </p:sp>
      <p:sp>
        <p:nvSpPr>
          <p:cNvPr id="8" name="Footer Placeholder 9">
            <a:extLst>
              <a:ext uri="{FF2B5EF4-FFF2-40B4-BE49-F238E27FC236}">
                <a16:creationId xmlns:a16="http://schemas.microsoft.com/office/drawing/2014/main" id="{81DEA528-214D-4D1A-B358-40C72DDE4D6B}"/>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D87EBA9C-EA3C-4603-B30C-894478FC28C4}"/>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154028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27</a:t>
            </a:fld>
            <a:endParaRPr lang="en-US"/>
          </a:p>
        </p:txBody>
      </p:sp>
      <p:sp>
        <p:nvSpPr>
          <p:cNvPr id="8" name="Footer Placeholder 9">
            <a:extLst>
              <a:ext uri="{FF2B5EF4-FFF2-40B4-BE49-F238E27FC236}">
                <a16:creationId xmlns:a16="http://schemas.microsoft.com/office/drawing/2014/main" id="{CDF35BCD-344A-4B1B-97AB-DF97796CF73C}"/>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77D7344E-2E60-418B-9F0A-18A7B270BBF1}"/>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2999053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28</a:t>
            </a:fld>
            <a:endParaRPr lang="en-US"/>
          </a:p>
        </p:txBody>
      </p:sp>
      <p:sp>
        <p:nvSpPr>
          <p:cNvPr id="8" name="Footer Placeholder 9">
            <a:extLst>
              <a:ext uri="{FF2B5EF4-FFF2-40B4-BE49-F238E27FC236}">
                <a16:creationId xmlns:a16="http://schemas.microsoft.com/office/drawing/2014/main" id="{B01451DB-7BC1-4041-943F-2A2443DC52AB}"/>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84D01C63-959E-4F64-A218-969857CDC472}"/>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4070225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29</a:t>
            </a:fld>
            <a:endParaRPr lang="en-US"/>
          </a:p>
        </p:txBody>
      </p:sp>
      <p:sp>
        <p:nvSpPr>
          <p:cNvPr id="8" name="Footer Placeholder 9">
            <a:extLst>
              <a:ext uri="{FF2B5EF4-FFF2-40B4-BE49-F238E27FC236}">
                <a16:creationId xmlns:a16="http://schemas.microsoft.com/office/drawing/2014/main" id="{0B97377C-C372-4874-835E-14CDBDFC0CF1}"/>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4B619734-4D31-4EF8-B564-BF6D7159751C}"/>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33581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Footer Placeholder 9">
            <a:extLst>
              <a:ext uri="{FF2B5EF4-FFF2-40B4-BE49-F238E27FC236}">
                <a16:creationId xmlns:a16="http://schemas.microsoft.com/office/drawing/2014/main" id="{A3CD1F21-7392-46DD-A2AB-56288D5BF8C3}"/>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CDD0E6E4-0CFF-413D-8B94-A5FFA7C64BAB}"/>
              </a:ext>
            </a:extLst>
          </p:cNvPr>
          <p:cNvSpPr>
            <a:spLocks noGrp="1"/>
          </p:cNvSpPr>
          <p:nvPr>
            <p:ph type="sldNum" sz="quarter" idx="5"/>
          </p:nvPr>
        </p:nvSpPr>
        <p:spPr/>
        <p:txBody>
          <a:bodyPr/>
          <a:lstStyle/>
          <a:p>
            <a:fld id="{593BF39D-59FE-4703-8D79-4FF36B8C7479}" type="slidenum">
              <a:rPr lang="en-US" smtClean="0"/>
              <a:t>3</a:t>
            </a:fld>
            <a:endParaRPr lang="en-US"/>
          </a:p>
        </p:txBody>
      </p:sp>
      <p:sp>
        <p:nvSpPr>
          <p:cNvPr id="8" name="Header Placeholder 3">
            <a:extLst>
              <a:ext uri="{FF2B5EF4-FFF2-40B4-BE49-F238E27FC236}">
                <a16:creationId xmlns:a16="http://schemas.microsoft.com/office/drawing/2014/main" id="{7B0C0A87-A105-4272-9529-D081CC513A30}"/>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1296618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30</a:t>
            </a:fld>
            <a:endParaRPr lang="en-US"/>
          </a:p>
        </p:txBody>
      </p:sp>
      <p:sp>
        <p:nvSpPr>
          <p:cNvPr id="8" name="Footer Placeholder 9">
            <a:extLst>
              <a:ext uri="{FF2B5EF4-FFF2-40B4-BE49-F238E27FC236}">
                <a16:creationId xmlns:a16="http://schemas.microsoft.com/office/drawing/2014/main" id="{CC2CD626-3816-473D-A44D-0602A0E60B66}"/>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001FD5CE-4E38-4CCF-A499-F01685488DFD}"/>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2409624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31</a:t>
            </a:fld>
            <a:endParaRPr lang="en-US"/>
          </a:p>
        </p:txBody>
      </p:sp>
      <p:sp>
        <p:nvSpPr>
          <p:cNvPr id="8" name="Footer Placeholder 9">
            <a:extLst>
              <a:ext uri="{FF2B5EF4-FFF2-40B4-BE49-F238E27FC236}">
                <a16:creationId xmlns:a16="http://schemas.microsoft.com/office/drawing/2014/main" id="{A25B1805-A744-4790-997F-7891CE03BA9D}"/>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88F5A9F1-DAA1-441A-94C3-1442A6CE76A0}"/>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3698144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32</a:t>
            </a:fld>
            <a:endParaRPr lang="en-US"/>
          </a:p>
        </p:txBody>
      </p:sp>
      <p:sp>
        <p:nvSpPr>
          <p:cNvPr id="8" name="Footer Placeholder 9">
            <a:extLst>
              <a:ext uri="{FF2B5EF4-FFF2-40B4-BE49-F238E27FC236}">
                <a16:creationId xmlns:a16="http://schemas.microsoft.com/office/drawing/2014/main" id="{FD33A19F-90E7-4D48-B01A-F36E7B7CD572}"/>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2EC5A71C-FE64-4E41-83DC-195E82545E49}"/>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3018464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1" name="Slide Number Placeholder 10">
            <a:extLst>
              <a:ext uri="{FF2B5EF4-FFF2-40B4-BE49-F238E27FC236}">
                <a16:creationId xmlns:a16="http://schemas.microsoft.com/office/drawing/2014/main" id="{E1ED93B7-590F-46C8-8B12-A312042660A5}"/>
              </a:ext>
            </a:extLst>
          </p:cNvPr>
          <p:cNvSpPr>
            <a:spLocks noGrp="1"/>
          </p:cNvSpPr>
          <p:nvPr>
            <p:ph type="sldNum" sz="quarter" idx="5"/>
          </p:nvPr>
        </p:nvSpPr>
        <p:spPr/>
        <p:txBody>
          <a:bodyPr/>
          <a:lstStyle/>
          <a:p>
            <a:fld id="{593BF39D-59FE-4703-8D79-4FF36B8C7479}" type="slidenum">
              <a:rPr lang="en-US" smtClean="0"/>
              <a:t>33</a:t>
            </a:fld>
            <a:endParaRPr lang="en-US"/>
          </a:p>
        </p:txBody>
      </p:sp>
      <p:sp>
        <p:nvSpPr>
          <p:cNvPr id="8" name="Footer Placeholder 9">
            <a:extLst>
              <a:ext uri="{FF2B5EF4-FFF2-40B4-BE49-F238E27FC236}">
                <a16:creationId xmlns:a16="http://schemas.microsoft.com/office/drawing/2014/main" id="{30F42935-E467-4B25-A27B-37029BA48360}"/>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2EDC4FE3-4F4A-4CA3-A375-9D67E71FDCD1}"/>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2051922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34</a:t>
            </a:fld>
            <a:endParaRPr lang="en-US"/>
          </a:p>
        </p:txBody>
      </p:sp>
      <p:sp>
        <p:nvSpPr>
          <p:cNvPr id="8" name="Footer Placeholder 9">
            <a:extLst>
              <a:ext uri="{FF2B5EF4-FFF2-40B4-BE49-F238E27FC236}">
                <a16:creationId xmlns:a16="http://schemas.microsoft.com/office/drawing/2014/main" id="{436CC103-E898-41AC-922A-E6F6C4561273}"/>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C7285FB7-D44D-4462-8EE9-2C983CA1A172}"/>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222306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35</a:t>
            </a:fld>
            <a:endParaRPr lang="en-US"/>
          </a:p>
        </p:txBody>
      </p:sp>
      <p:sp>
        <p:nvSpPr>
          <p:cNvPr id="8" name="Footer Placeholder 9">
            <a:extLst>
              <a:ext uri="{FF2B5EF4-FFF2-40B4-BE49-F238E27FC236}">
                <a16:creationId xmlns:a16="http://schemas.microsoft.com/office/drawing/2014/main" id="{7E444879-18E9-4EAC-BA38-E14E360E599C}"/>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2D150330-80F1-41D4-8303-E22A3BA8A82E}"/>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3654881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5"/>
          </p:nvPr>
        </p:nvSpPr>
        <p:spPr/>
        <p:txBody>
          <a:bodyPr/>
          <a:lstStyle/>
          <a:p>
            <a:fld id="{FDB32C7B-119E-4056-A523-4B0123AAD9C6}" type="slidenum">
              <a:rPr lang="en-US" smtClean="0"/>
              <a:t>36</a:t>
            </a:fld>
            <a:endParaRPr lang="en-US"/>
          </a:p>
        </p:txBody>
      </p:sp>
      <p:sp>
        <p:nvSpPr>
          <p:cNvPr id="8" name="Footer Placeholder 9">
            <a:extLst>
              <a:ext uri="{FF2B5EF4-FFF2-40B4-BE49-F238E27FC236}">
                <a16:creationId xmlns:a16="http://schemas.microsoft.com/office/drawing/2014/main" id="{FFAC03CA-47E7-48FF-836B-D372A9E0E85D}"/>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8479726C-2D38-4FAC-A8C3-185F2A65A39E}"/>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653473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RT – Holds the view that God’s Ultimate Purpose is Christological!</a:t>
            </a:r>
          </a:p>
          <a:p>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DT - Holds the view that God’s Ultimate Purpose is Doxological!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RT – does not rightly understand the theological definition of a “mystery”!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endParaRPr lang="en-US" dirty="0"/>
          </a:p>
        </p:txBody>
      </p:sp>
      <p:sp>
        <p:nvSpPr>
          <p:cNvPr id="7" name="Slide Number Placeholder 6"/>
          <p:cNvSpPr>
            <a:spLocks noGrp="1"/>
          </p:cNvSpPr>
          <p:nvPr>
            <p:ph type="sldNum" sz="quarter" idx="5"/>
          </p:nvPr>
        </p:nvSpPr>
        <p:spPr/>
        <p:txBody>
          <a:bodyPr/>
          <a:lstStyle/>
          <a:p>
            <a:fld id="{FDB32C7B-119E-4056-A523-4B0123AAD9C6}" type="slidenum">
              <a:rPr lang="en-US" smtClean="0"/>
              <a:t>37</a:t>
            </a:fld>
            <a:endParaRPr lang="en-US"/>
          </a:p>
        </p:txBody>
      </p:sp>
      <p:sp>
        <p:nvSpPr>
          <p:cNvPr id="8" name="Footer Placeholder 9">
            <a:extLst>
              <a:ext uri="{FF2B5EF4-FFF2-40B4-BE49-F238E27FC236}">
                <a16:creationId xmlns:a16="http://schemas.microsoft.com/office/drawing/2014/main" id="{5C15E67A-153E-4B2C-A422-7172D5DA6C71}"/>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C357A299-788A-4696-8FB6-A4D82326AF28}"/>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26370006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5"/>
          </p:nvPr>
        </p:nvSpPr>
        <p:spPr/>
        <p:txBody>
          <a:bodyPr/>
          <a:lstStyle/>
          <a:p>
            <a:fld id="{FDB32C7B-119E-4056-A523-4B0123AAD9C6}" type="slidenum">
              <a:rPr lang="en-US" smtClean="0"/>
              <a:t>38</a:t>
            </a:fld>
            <a:endParaRPr lang="en-US"/>
          </a:p>
        </p:txBody>
      </p:sp>
      <p:sp>
        <p:nvSpPr>
          <p:cNvPr id="8" name="Footer Placeholder 9">
            <a:extLst>
              <a:ext uri="{FF2B5EF4-FFF2-40B4-BE49-F238E27FC236}">
                <a16:creationId xmlns:a16="http://schemas.microsoft.com/office/drawing/2014/main" id="{6297BD05-746D-4740-8DEC-CA22F4BC9C76}"/>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03250225-9954-44E8-89BD-DF98F257BAED}"/>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2386922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39</a:t>
            </a:fld>
            <a:endParaRPr lang="en-US"/>
          </a:p>
        </p:txBody>
      </p:sp>
      <p:sp>
        <p:nvSpPr>
          <p:cNvPr id="8" name="Footer Placeholder 9">
            <a:extLst>
              <a:ext uri="{FF2B5EF4-FFF2-40B4-BE49-F238E27FC236}">
                <a16:creationId xmlns:a16="http://schemas.microsoft.com/office/drawing/2014/main" id="{5529CB6E-8E57-4DF4-B048-7925AA2B4A85}"/>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AF473F13-AD25-486E-87D8-BD71516FBAAF}"/>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3389286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Footer Placeholder 9">
            <a:extLst>
              <a:ext uri="{FF2B5EF4-FFF2-40B4-BE49-F238E27FC236}">
                <a16:creationId xmlns:a16="http://schemas.microsoft.com/office/drawing/2014/main" id="{A3CD1F21-7392-46DD-A2AB-56288D5BF8C3}"/>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CDD0E6E4-0CFF-413D-8B94-A5FFA7C64BAB}"/>
              </a:ext>
            </a:extLst>
          </p:cNvPr>
          <p:cNvSpPr>
            <a:spLocks noGrp="1"/>
          </p:cNvSpPr>
          <p:nvPr>
            <p:ph type="sldNum" sz="quarter" idx="5"/>
          </p:nvPr>
        </p:nvSpPr>
        <p:spPr/>
        <p:txBody>
          <a:bodyPr/>
          <a:lstStyle/>
          <a:p>
            <a:fld id="{593BF39D-59FE-4703-8D79-4FF36B8C7479}" type="slidenum">
              <a:rPr lang="en-US" smtClean="0"/>
              <a:t>4</a:t>
            </a:fld>
            <a:endParaRPr lang="en-US"/>
          </a:p>
        </p:txBody>
      </p:sp>
      <p:sp>
        <p:nvSpPr>
          <p:cNvPr id="8" name="Header Placeholder 3">
            <a:extLst>
              <a:ext uri="{FF2B5EF4-FFF2-40B4-BE49-F238E27FC236}">
                <a16:creationId xmlns:a16="http://schemas.microsoft.com/office/drawing/2014/main" id="{FB4B8976-7748-49B8-B514-0A0E197AF992}"/>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35403534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40</a:t>
            </a:fld>
            <a:endParaRPr lang="en-US"/>
          </a:p>
        </p:txBody>
      </p:sp>
      <p:sp>
        <p:nvSpPr>
          <p:cNvPr id="8" name="Footer Placeholder 9">
            <a:extLst>
              <a:ext uri="{FF2B5EF4-FFF2-40B4-BE49-F238E27FC236}">
                <a16:creationId xmlns:a16="http://schemas.microsoft.com/office/drawing/2014/main" id="{6E38812C-EF94-4BF2-925E-806344DB1ABB}"/>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39B807A9-52FD-4FF9-A0F2-C262F7115A92}"/>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27893421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41</a:t>
            </a:fld>
            <a:endParaRPr lang="en-US"/>
          </a:p>
        </p:txBody>
      </p:sp>
      <p:sp>
        <p:nvSpPr>
          <p:cNvPr id="8" name="Footer Placeholder 9">
            <a:extLst>
              <a:ext uri="{FF2B5EF4-FFF2-40B4-BE49-F238E27FC236}">
                <a16:creationId xmlns:a16="http://schemas.microsoft.com/office/drawing/2014/main" id="{83B29C9E-9F3A-4C11-B3BC-3B19731C237D}"/>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1036DE04-CB50-4FC0-A8AF-A9079752339A}"/>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3240914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42</a:t>
            </a:fld>
            <a:endParaRPr lang="en-US"/>
          </a:p>
        </p:txBody>
      </p:sp>
      <p:sp>
        <p:nvSpPr>
          <p:cNvPr id="8" name="Footer Placeholder 9">
            <a:extLst>
              <a:ext uri="{FF2B5EF4-FFF2-40B4-BE49-F238E27FC236}">
                <a16:creationId xmlns:a16="http://schemas.microsoft.com/office/drawing/2014/main" id="{1C8E6FBF-D69B-4E8F-937B-4D964F01D73B}"/>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16407D98-D5E4-4A50-9277-5BB35E4BC5D3}"/>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2588761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43</a:t>
            </a:fld>
            <a:endParaRPr lang="en-US"/>
          </a:p>
        </p:txBody>
      </p:sp>
      <p:sp>
        <p:nvSpPr>
          <p:cNvPr id="8" name="Footer Placeholder 9">
            <a:extLst>
              <a:ext uri="{FF2B5EF4-FFF2-40B4-BE49-F238E27FC236}">
                <a16:creationId xmlns:a16="http://schemas.microsoft.com/office/drawing/2014/main" id="{841B4B3C-1D05-4EE8-BCDE-17440AE3B00B}"/>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7BA6D103-73A5-4678-B7E6-E05ED2109957}"/>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32676023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44</a:t>
            </a:fld>
            <a:endParaRPr lang="en-US"/>
          </a:p>
        </p:txBody>
      </p:sp>
      <p:sp>
        <p:nvSpPr>
          <p:cNvPr id="8" name="Footer Placeholder 9">
            <a:extLst>
              <a:ext uri="{FF2B5EF4-FFF2-40B4-BE49-F238E27FC236}">
                <a16:creationId xmlns:a16="http://schemas.microsoft.com/office/drawing/2014/main" id="{57F14DC8-FBD8-45CC-B0C2-6C370B938F09}"/>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8B24949B-99E5-4671-AB1F-18A27BD8429D}"/>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15427336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45</a:t>
            </a:fld>
            <a:endParaRPr lang="en-US"/>
          </a:p>
        </p:txBody>
      </p:sp>
      <p:sp>
        <p:nvSpPr>
          <p:cNvPr id="8" name="Footer Placeholder 9">
            <a:extLst>
              <a:ext uri="{FF2B5EF4-FFF2-40B4-BE49-F238E27FC236}">
                <a16:creationId xmlns:a16="http://schemas.microsoft.com/office/drawing/2014/main" id="{52C2E978-D260-4356-BFFD-5951278C568D}"/>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5D56AE07-89BF-4EB9-B3F3-3E25B6206705}"/>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17340054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46</a:t>
            </a:fld>
            <a:endParaRPr lang="en-US"/>
          </a:p>
        </p:txBody>
      </p:sp>
      <p:sp>
        <p:nvSpPr>
          <p:cNvPr id="8" name="Footer Placeholder 9">
            <a:extLst>
              <a:ext uri="{FF2B5EF4-FFF2-40B4-BE49-F238E27FC236}">
                <a16:creationId xmlns:a16="http://schemas.microsoft.com/office/drawing/2014/main" id="{D14618DD-5757-49D9-8D18-3EB7042FD935}"/>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806D9705-DCDA-4876-858F-52EADF5D060E}"/>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38871871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47</a:t>
            </a:fld>
            <a:endParaRPr lang="en-US"/>
          </a:p>
        </p:txBody>
      </p:sp>
      <p:sp>
        <p:nvSpPr>
          <p:cNvPr id="8" name="Footer Placeholder 9">
            <a:extLst>
              <a:ext uri="{FF2B5EF4-FFF2-40B4-BE49-F238E27FC236}">
                <a16:creationId xmlns:a16="http://schemas.microsoft.com/office/drawing/2014/main" id="{CDC509AE-D9FA-4A8F-9EAC-A1229A2666E0}"/>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A620C72F-4261-4E4E-BE13-D97211E83CA8}"/>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33619565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48</a:t>
            </a:fld>
            <a:endParaRPr lang="en-US"/>
          </a:p>
        </p:txBody>
      </p:sp>
      <p:sp>
        <p:nvSpPr>
          <p:cNvPr id="8" name="Footer Placeholder 9">
            <a:extLst>
              <a:ext uri="{FF2B5EF4-FFF2-40B4-BE49-F238E27FC236}">
                <a16:creationId xmlns:a16="http://schemas.microsoft.com/office/drawing/2014/main" id="{7A20860C-0D6D-4693-9A16-8CCFD2B510EE}"/>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19080443-DE4D-430A-8793-B978A4B0DAAE}"/>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3637670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49</a:t>
            </a:fld>
            <a:endParaRPr lang="en-US"/>
          </a:p>
        </p:txBody>
      </p:sp>
      <p:sp>
        <p:nvSpPr>
          <p:cNvPr id="8" name="Footer Placeholder 9">
            <a:extLst>
              <a:ext uri="{FF2B5EF4-FFF2-40B4-BE49-F238E27FC236}">
                <a16:creationId xmlns:a16="http://schemas.microsoft.com/office/drawing/2014/main" id="{F4868C4A-BB42-4CF0-A665-BE55ED6A92F5}"/>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114BB043-6474-4B97-B17C-C3DDBD79B658}"/>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317802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The Roman Church taught that the foundation for faith and practice was a combination of the scriptures, sacred tradition, and the teachings of the magisterium and the pope.</a:t>
            </a:r>
          </a:p>
        </p:txBody>
      </p:sp>
      <p:sp>
        <p:nvSpPr>
          <p:cNvPr id="10" name="Footer Placeholder 9">
            <a:extLst>
              <a:ext uri="{FF2B5EF4-FFF2-40B4-BE49-F238E27FC236}">
                <a16:creationId xmlns:a16="http://schemas.microsoft.com/office/drawing/2014/main" id="{A3CD1F21-7392-46DD-A2AB-56288D5BF8C3}"/>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CDD0E6E4-0CFF-413D-8B94-A5FFA7C64BAB}"/>
              </a:ext>
            </a:extLst>
          </p:cNvPr>
          <p:cNvSpPr>
            <a:spLocks noGrp="1"/>
          </p:cNvSpPr>
          <p:nvPr>
            <p:ph type="sldNum" sz="quarter" idx="5"/>
          </p:nvPr>
        </p:nvSpPr>
        <p:spPr/>
        <p:txBody>
          <a:bodyPr/>
          <a:lstStyle/>
          <a:p>
            <a:fld id="{593BF39D-59FE-4703-8D79-4FF36B8C7479}" type="slidenum">
              <a:rPr lang="en-US" smtClean="0"/>
              <a:t>5</a:t>
            </a:fld>
            <a:endParaRPr lang="en-US"/>
          </a:p>
        </p:txBody>
      </p:sp>
      <p:sp>
        <p:nvSpPr>
          <p:cNvPr id="8" name="Header Placeholder 3">
            <a:extLst>
              <a:ext uri="{FF2B5EF4-FFF2-40B4-BE49-F238E27FC236}">
                <a16:creationId xmlns:a16="http://schemas.microsoft.com/office/drawing/2014/main" id="{0154FDD2-1493-4B76-BA04-965936304812}"/>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23255976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50</a:t>
            </a:fld>
            <a:endParaRPr lang="en-US"/>
          </a:p>
        </p:txBody>
      </p:sp>
      <p:sp>
        <p:nvSpPr>
          <p:cNvPr id="8" name="Footer Placeholder 9">
            <a:extLst>
              <a:ext uri="{FF2B5EF4-FFF2-40B4-BE49-F238E27FC236}">
                <a16:creationId xmlns:a16="http://schemas.microsoft.com/office/drawing/2014/main" id="{2D889CC2-9D44-413B-B9FE-33506BFE7BA0}"/>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EC3BC1F4-586A-4881-8D8D-6652BE912C6F}"/>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16119651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51</a:t>
            </a:fld>
            <a:endParaRPr lang="en-US"/>
          </a:p>
        </p:txBody>
      </p:sp>
      <p:sp>
        <p:nvSpPr>
          <p:cNvPr id="8" name="Footer Placeholder 9">
            <a:extLst>
              <a:ext uri="{FF2B5EF4-FFF2-40B4-BE49-F238E27FC236}">
                <a16:creationId xmlns:a16="http://schemas.microsoft.com/office/drawing/2014/main" id="{5933C20C-4D70-4885-AB61-D917AA63BD0F}"/>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3BA847AA-426D-48CA-B9E1-649C68B7D760}"/>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17979235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52</a:t>
            </a:fld>
            <a:endParaRPr lang="en-US"/>
          </a:p>
        </p:txBody>
      </p:sp>
      <p:sp>
        <p:nvSpPr>
          <p:cNvPr id="8" name="Footer Placeholder 9">
            <a:extLst>
              <a:ext uri="{FF2B5EF4-FFF2-40B4-BE49-F238E27FC236}">
                <a16:creationId xmlns:a16="http://schemas.microsoft.com/office/drawing/2014/main" id="{125B21F5-9466-4B94-B5B6-CCF00BDA0601}"/>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FC216CC3-CD7D-4B0E-B426-39648B31054E}"/>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13862154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53</a:t>
            </a:fld>
            <a:endParaRPr lang="en-US"/>
          </a:p>
        </p:txBody>
      </p:sp>
      <p:sp>
        <p:nvSpPr>
          <p:cNvPr id="8" name="Footer Placeholder 9">
            <a:extLst>
              <a:ext uri="{FF2B5EF4-FFF2-40B4-BE49-F238E27FC236}">
                <a16:creationId xmlns:a16="http://schemas.microsoft.com/office/drawing/2014/main" id="{A283AFD6-5D75-4C34-AC27-6BF28113067F}"/>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347EC60A-42E3-4EDC-BAE6-300855519D99}"/>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33615835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54</a:t>
            </a:fld>
            <a:endParaRPr lang="en-US"/>
          </a:p>
        </p:txBody>
      </p:sp>
      <p:sp>
        <p:nvSpPr>
          <p:cNvPr id="8" name="Footer Placeholder 9">
            <a:extLst>
              <a:ext uri="{FF2B5EF4-FFF2-40B4-BE49-F238E27FC236}">
                <a16:creationId xmlns:a16="http://schemas.microsoft.com/office/drawing/2014/main" id="{0A8F5BD1-28DB-4F92-9468-3A63DADF8E0A}"/>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330BDBCA-6647-47F0-B004-62737CED36F9}"/>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28251612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55</a:t>
            </a:fld>
            <a:endParaRPr lang="en-US"/>
          </a:p>
        </p:txBody>
      </p:sp>
      <p:sp>
        <p:nvSpPr>
          <p:cNvPr id="8" name="Footer Placeholder 9">
            <a:extLst>
              <a:ext uri="{FF2B5EF4-FFF2-40B4-BE49-F238E27FC236}">
                <a16:creationId xmlns:a16="http://schemas.microsoft.com/office/drawing/2014/main" id="{0B71B295-E9BE-4978-A0A4-C7354BF72CB9}"/>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F05D68EA-7E04-48CD-9877-365021AABC79}"/>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39697468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56</a:t>
            </a:fld>
            <a:endParaRPr lang="en-US"/>
          </a:p>
        </p:txBody>
      </p:sp>
      <p:sp>
        <p:nvSpPr>
          <p:cNvPr id="8" name="Footer Placeholder 9">
            <a:extLst>
              <a:ext uri="{FF2B5EF4-FFF2-40B4-BE49-F238E27FC236}">
                <a16:creationId xmlns:a16="http://schemas.microsoft.com/office/drawing/2014/main" id="{DF6C449B-4FFD-4C1F-8EFA-17AE378796C5}"/>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8984B090-C75A-4BE1-B6B2-3CF8AE7BD397}"/>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16807239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57</a:t>
            </a:fld>
            <a:endParaRPr lang="en-US"/>
          </a:p>
        </p:txBody>
      </p:sp>
      <p:sp>
        <p:nvSpPr>
          <p:cNvPr id="8" name="Footer Placeholder 9">
            <a:extLst>
              <a:ext uri="{FF2B5EF4-FFF2-40B4-BE49-F238E27FC236}">
                <a16:creationId xmlns:a16="http://schemas.microsoft.com/office/drawing/2014/main" id="{1C5F03FF-8075-4DB6-82C8-7BE1FE855E8A}"/>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CE5025F8-49C8-43FA-8B47-1D3DC79FCE28}"/>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27420023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58</a:t>
            </a:fld>
            <a:endParaRPr lang="en-US"/>
          </a:p>
        </p:txBody>
      </p:sp>
      <p:sp>
        <p:nvSpPr>
          <p:cNvPr id="8" name="Footer Placeholder 9">
            <a:extLst>
              <a:ext uri="{FF2B5EF4-FFF2-40B4-BE49-F238E27FC236}">
                <a16:creationId xmlns:a16="http://schemas.microsoft.com/office/drawing/2014/main" id="{D6891479-4082-414E-90D3-6577F87A6862}"/>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AD62F162-2000-41F1-B34F-06172BE33D46}"/>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19725397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59</a:t>
            </a:fld>
            <a:endParaRPr lang="en-US"/>
          </a:p>
        </p:txBody>
      </p:sp>
      <p:sp>
        <p:nvSpPr>
          <p:cNvPr id="8" name="Footer Placeholder 9">
            <a:extLst>
              <a:ext uri="{FF2B5EF4-FFF2-40B4-BE49-F238E27FC236}">
                <a16:creationId xmlns:a16="http://schemas.microsoft.com/office/drawing/2014/main" id="{1BC4E921-230F-4685-B772-33EBAAC0D52F}"/>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85168AA7-C02B-4A4A-9742-3723116E9991}"/>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3133036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Footer Placeholder 9">
            <a:extLst>
              <a:ext uri="{FF2B5EF4-FFF2-40B4-BE49-F238E27FC236}">
                <a16:creationId xmlns:a16="http://schemas.microsoft.com/office/drawing/2014/main" id="{A3CD1F21-7392-46DD-A2AB-56288D5BF8C3}"/>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CDD0E6E4-0CFF-413D-8B94-A5FFA7C64BAB}"/>
              </a:ext>
            </a:extLst>
          </p:cNvPr>
          <p:cNvSpPr>
            <a:spLocks noGrp="1"/>
          </p:cNvSpPr>
          <p:nvPr>
            <p:ph type="sldNum" sz="quarter" idx="5"/>
          </p:nvPr>
        </p:nvSpPr>
        <p:spPr/>
        <p:txBody>
          <a:bodyPr/>
          <a:lstStyle/>
          <a:p>
            <a:fld id="{593BF39D-59FE-4703-8D79-4FF36B8C7479}" type="slidenum">
              <a:rPr lang="en-US" smtClean="0"/>
              <a:t>6</a:t>
            </a:fld>
            <a:endParaRPr lang="en-US"/>
          </a:p>
        </p:txBody>
      </p:sp>
      <p:sp>
        <p:nvSpPr>
          <p:cNvPr id="8" name="Header Placeholder 3">
            <a:extLst>
              <a:ext uri="{FF2B5EF4-FFF2-40B4-BE49-F238E27FC236}">
                <a16:creationId xmlns:a16="http://schemas.microsoft.com/office/drawing/2014/main" id="{E22E56DE-EFA1-4DBC-9CEB-F85F6E95FB60}"/>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16662789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60</a:t>
            </a:fld>
            <a:endParaRPr lang="en-US"/>
          </a:p>
        </p:txBody>
      </p:sp>
      <p:sp>
        <p:nvSpPr>
          <p:cNvPr id="8" name="Footer Placeholder 9">
            <a:extLst>
              <a:ext uri="{FF2B5EF4-FFF2-40B4-BE49-F238E27FC236}">
                <a16:creationId xmlns:a16="http://schemas.microsoft.com/office/drawing/2014/main" id="{7FFB16E4-CA30-4F24-AAE4-0752CD68E966}"/>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3CD6E6CA-D56D-42E9-B056-97A0D3FF68B6}"/>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227516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61</a:t>
            </a:fld>
            <a:endParaRPr lang="en-US"/>
          </a:p>
        </p:txBody>
      </p:sp>
      <p:sp>
        <p:nvSpPr>
          <p:cNvPr id="8" name="Footer Placeholder 9">
            <a:extLst>
              <a:ext uri="{FF2B5EF4-FFF2-40B4-BE49-F238E27FC236}">
                <a16:creationId xmlns:a16="http://schemas.microsoft.com/office/drawing/2014/main" id="{CAE6E0E2-DDA4-4D03-AAE4-3E35C6AEF8C1}"/>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B2C32FC1-E6E7-4E59-BEEC-F9CE1711CD1A}"/>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5936701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62</a:t>
            </a:fld>
            <a:endParaRPr lang="en-US"/>
          </a:p>
        </p:txBody>
      </p:sp>
      <p:sp>
        <p:nvSpPr>
          <p:cNvPr id="8" name="Footer Placeholder 9">
            <a:extLst>
              <a:ext uri="{FF2B5EF4-FFF2-40B4-BE49-F238E27FC236}">
                <a16:creationId xmlns:a16="http://schemas.microsoft.com/office/drawing/2014/main" id="{18FD4BF1-8A99-4EC0-BBD2-3E013074A30C}"/>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6D87ABBD-5AC7-4355-8F68-4228AFDFDADE}"/>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34549520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63</a:t>
            </a:fld>
            <a:endParaRPr lang="en-US"/>
          </a:p>
        </p:txBody>
      </p:sp>
      <p:sp>
        <p:nvSpPr>
          <p:cNvPr id="8" name="Footer Placeholder 9">
            <a:extLst>
              <a:ext uri="{FF2B5EF4-FFF2-40B4-BE49-F238E27FC236}">
                <a16:creationId xmlns:a16="http://schemas.microsoft.com/office/drawing/2014/main" id="{204716EB-B5CE-4477-B156-8A68DDC6C2AC}"/>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568626AA-FBF6-4651-9BD6-D2896099F21F}"/>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4682695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64</a:t>
            </a:fld>
            <a:endParaRPr lang="en-US"/>
          </a:p>
        </p:txBody>
      </p:sp>
      <p:sp>
        <p:nvSpPr>
          <p:cNvPr id="8" name="Footer Placeholder 9">
            <a:extLst>
              <a:ext uri="{FF2B5EF4-FFF2-40B4-BE49-F238E27FC236}">
                <a16:creationId xmlns:a16="http://schemas.microsoft.com/office/drawing/2014/main" id="{B984EE76-A1EB-4F32-8F93-7A87FEF993A5}"/>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DF06FB78-7F42-4CF8-804E-25FD3C9BEEAD}"/>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29149176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65</a:t>
            </a:fld>
            <a:endParaRPr lang="en-US"/>
          </a:p>
        </p:txBody>
      </p:sp>
      <p:sp>
        <p:nvSpPr>
          <p:cNvPr id="8" name="Footer Placeholder 9">
            <a:extLst>
              <a:ext uri="{FF2B5EF4-FFF2-40B4-BE49-F238E27FC236}">
                <a16:creationId xmlns:a16="http://schemas.microsoft.com/office/drawing/2014/main" id="{F81487F8-C3E6-453F-9582-E53B61F40106}"/>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6E85B4BA-7B30-4616-9523-498DEB7C5270}"/>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29042713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66</a:t>
            </a:fld>
            <a:endParaRPr lang="en-US"/>
          </a:p>
        </p:txBody>
      </p:sp>
      <p:sp>
        <p:nvSpPr>
          <p:cNvPr id="8" name="Footer Placeholder 9">
            <a:extLst>
              <a:ext uri="{FF2B5EF4-FFF2-40B4-BE49-F238E27FC236}">
                <a16:creationId xmlns:a16="http://schemas.microsoft.com/office/drawing/2014/main" id="{096D1A09-4E96-43F2-B0EC-4E389AA7AA54}"/>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81886048-213A-4628-A756-3AC86D25D2C4}"/>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1531436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67</a:t>
            </a:fld>
            <a:endParaRPr lang="en-US"/>
          </a:p>
        </p:txBody>
      </p:sp>
      <p:sp>
        <p:nvSpPr>
          <p:cNvPr id="8" name="Footer Placeholder 9">
            <a:extLst>
              <a:ext uri="{FF2B5EF4-FFF2-40B4-BE49-F238E27FC236}">
                <a16:creationId xmlns:a16="http://schemas.microsoft.com/office/drawing/2014/main" id="{433992B1-982A-4074-88F9-7A6A0F1EA10C}"/>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C37EE808-01DD-4C37-B88D-B67A5C0FAF78}"/>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20147424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68</a:t>
            </a:fld>
            <a:endParaRPr lang="en-US"/>
          </a:p>
        </p:txBody>
      </p:sp>
      <p:sp>
        <p:nvSpPr>
          <p:cNvPr id="8" name="Footer Placeholder 9">
            <a:extLst>
              <a:ext uri="{FF2B5EF4-FFF2-40B4-BE49-F238E27FC236}">
                <a16:creationId xmlns:a16="http://schemas.microsoft.com/office/drawing/2014/main" id="{D08D035D-B57C-46B5-A29C-BCB5DDDAF016}"/>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6004132B-B231-408F-9C57-231D263A34EA}"/>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7511294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69</a:t>
            </a:fld>
            <a:endParaRPr lang="en-US"/>
          </a:p>
        </p:txBody>
      </p:sp>
      <p:sp>
        <p:nvSpPr>
          <p:cNvPr id="8" name="Footer Placeholder 9">
            <a:extLst>
              <a:ext uri="{FF2B5EF4-FFF2-40B4-BE49-F238E27FC236}">
                <a16:creationId xmlns:a16="http://schemas.microsoft.com/office/drawing/2014/main" id="{2267D6C8-27FC-46E7-84BC-7B1A62034EA8}"/>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E841B821-2938-40C0-B8C6-00E1268B1502}"/>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3613852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Footer Placeholder 9">
            <a:extLst>
              <a:ext uri="{FF2B5EF4-FFF2-40B4-BE49-F238E27FC236}">
                <a16:creationId xmlns:a16="http://schemas.microsoft.com/office/drawing/2014/main" id="{A3CD1F21-7392-46DD-A2AB-56288D5BF8C3}"/>
              </a:ext>
            </a:extLst>
          </p:cNvPr>
          <p:cNvSpPr>
            <a:spLocks noGrp="1"/>
          </p:cNvSpPr>
          <p:nvPr>
            <p:ph type="ftr" sz="quarter" idx="4"/>
          </p:nvPr>
        </p:nvSpPr>
        <p:spPr/>
        <p:txBody>
          <a:bodyPr/>
          <a:lstStyle/>
          <a:p>
            <a:r>
              <a:rPr lang="en-US"/>
              <a:t>Sugar Land Bible Church</a:t>
            </a:r>
          </a:p>
        </p:txBody>
      </p:sp>
      <p:sp>
        <p:nvSpPr>
          <p:cNvPr id="11" name="Slide Number Placeholder 10">
            <a:extLst>
              <a:ext uri="{FF2B5EF4-FFF2-40B4-BE49-F238E27FC236}">
                <a16:creationId xmlns:a16="http://schemas.microsoft.com/office/drawing/2014/main" id="{CDD0E6E4-0CFF-413D-8B94-A5FFA7C64BAB}"/>
              </a:ext>
            </a:extLst>
          </p:cNvPr>
          <p:cNvSpPr>
            <a:spLocks noGrp="1"/>
          </p:cNvSpPr>
          <p:nvPr>
            <p:ph type="sldNum" sz="quarter" idx="5"/>
          </p:nvPr>
        </p:nvSpPr>
        <p:spPr/>
        <p:txBody>
          <a:bodyPr/>
          <a:lstStyle/>
          <a:p>
            <a:fld id="{593BF39D-59FE-4703-8D79-4FF36B8C7479}" type="slidenum">
              <a:rPr lang="en-US" smtClean="0"/>
              <a:t>7</a:t>
            </a:fld>
            <a:endParaRPr lang="en-US"/>
          </a:p>
        </p:txBody>
      </p:sp>
      <p:sp>
        <p:nvSpPr>
          <p:cNvPr id="8" name="Header Placeholder 3">
            <a:extLst>
              <a:ext uri="{FF2B5EF4-FFF2-40B4-BE49-F238E27FC236}">
                <a16:creationId xmlns:a16="http://schemas.microsoft.com/office/drawing/2014/main" id="{14C18B09-CCA9-4CC9-8791-94D43C2B057B}"/>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25282517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70</a:t>
            </a:fld>
            <a:endParaRPr lang="en-US"/>
          </a:p>
        </p:txBody>
      </p:sp>
      <p:sp>
        <p:nvSpPr>
          <p:cNvPr id="8" name="Footer Placeholder 9">
            <a:extLst>
              <a:ext uri="{FF2B5EF4-FFF2-40B4-BE49-F238E27FC236}">
                <a16:creationId xmlns:a16="http://schemas.microsoft.com/office/drawing/2014/main" id="{F6EC18DC-3690-4E3B-9D4D-B48ACE6C5D91}"/>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883947EC-52AB-4522-ACB0-1B25BD7366A6}"/>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10639470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71</a:t>
            </a:fld>
            <a:endParaRPr lang="en-US"/>
          </a:p>
        </p:txBody>
      </p:sp>
      <p:sp>
        <p:nvSpPr>
          <p:cNvPr id="8" name="Footer Placeholder 9">
            <a:extLst>
              <a:ext uri="{FF2B5EF4-FFF2-40B4-BE49-F238E27FC236}">
                <a16:creationId xmlns:a16="http://schemas.microsoft.com/office/drawing/2014/main" id="{5F4C1929-E039-443A-889E-3AE2CE95FA2D}"/>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C6E82C71-4F97-4A9C-975D-66A3E5648799}"/>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29408586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72</a:t>
            </a:fld>
            <a:endParaRPr lang="en-US"/>
          </a:p>
        </p:txBody>
      </p:sp>
      <p:sp>
        <p:nvSpPr>
          <p:cNvPr id="8" name="Footer Placeholder 9">
            <a:extLst>
              <a:ext uri="{FF2B5EF4-FFF2-40B4-BE49-F238E27FC236}">
                <a16:creationId xmlns:a16="http://schemas.microsoft.com/office/drawing/2014/main" id="{B15A05C1-1905-4B95-AB02-033B54B81B14}"/>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8D4A2BC6-1631-4F0A-AD78-11551C94F5C5}"/>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37724641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73</a:t>
            </a:fld>
            <a:endParaRPr lang="en-US"/>
          </a:p>
        </p:txBody>
      </p:sp>
      <p:sp>
        <p:nvSpPr>
          <p:cNvPr id="8" name="Footer Placeholder 9">
            <a:extLst>
              <a:ext uri="{FF2B5EF4-FFF2-40B4-BE49-F238E27FC236}">
                <a16:creationId xmlns:a16="http://schemas.microsoft.com/office/drawing/2014/main" id="{9B87A1DB-D372-454E-B859-2E832BE0469B}"/>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9" name="Header Placeholder 3">
            <a:extLst>
              <a:ext uri="{FF2B5EF4-FFF2-40B4-BE49-F238E27FC236}">
                <a16:creationId xmlns:a16="http://schemas.microsoft.com/office/drawing/2014/main" id="{F2829B50-2688-41BA-AA07-89FCC75B179B}"/>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1559711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Footer Placeholder 9">
            <a:extLst>
              <a:ext uri="{FF2B5EF4-FFF2-40B4-BE49-F238E27FC236}">
                <a16:creationId xmlns:a16="http://schemas.microsoft.com/office/drawing/2014/main" id="{A3CD1F21-7392-46DD-A2AB-56288D5BF8C3}"/>
              </a:ext>
            </a:extLst>
          </p:cNvPr>
          <p:cNvSpPr>
            <a:spLocks noGrp="1"/>
          </p:cNvSpPr>
          <p:nvPr>
            <p:ph type="ftr" sz="quarter" idx="4"/>
          </p:nvPr>
        </p:nvSpPr>
        <p:spPr/>
        <p:txBody>
          <a:bodyPr/>
          <a:lstStyle/>
          <a:p>
            <a:r>
              <a:rPr lang="en-US" dirty="0"/>
              <a:t>Sugar Land Bible Church</a:t>
            </a:r>
          </a:p>
        </p:txBody>
      </p:sp>
      <p:sp>
        <p:nvSpPr>
          <p:cNvPr id="11" name="Slide Number Placeholder 10">
            <a:extLst>
              <a:ext uri="{FF2B5EF4-FFF2-40B4-BE49-F238E27FC236}">
                <a16:creationId xmlns:a16="http://schemas.microsoft.com/office/drawing/2014/main" id="{CDD0E6E4-0CFF-413D-8B94-A5FFA7C64BAB}"/>
              </a:ext>
            </a:extLst>
          </p:cNvPr>
          <p:cNvSpPr>
            <a:spLocks noGrp="1"/>
          </p:cNvSpPr>
          <p:nvPr>
            <p:ph type="sldNum" sz="quarter" idx="5"/>
          </p:nvPr>
        </p:nvSpPr>
        <p:spPr/>
        <p:txBody>
          <a:bodyPr/>
          <a:lstStyle/>
          <a:p>
            <a:fld id="{593BF39D-59FE-4703-8D79-4FF36B8C7479}" type="slidenum">
              <a:rPr lang="en-US" smtClean="0"/>
              <a:t>8</a:t>
            </a:fld>
            <a:endParaRPr lang="en-US"/>
          </a:p>
        </p:txBody>
      </p:sp>
      <p:sp>
        <p:nvSpPr>
          <p:cNvPr id="8" name="Header Placeholder 3">
            <a:extLst>
              <a:ext uri="{FF2B5EF4-FFF2-40B4-BE49-F238E27FC236}">
                <a16:creationId xmlns:a16="http://schemas.microsoft.com/office/drawing/2014/main" id="{EADB890D-9803-4D50-9621-E6B535709549}"/>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982894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5"/>
          </p:nvPr>
        </p:nvSpPr>
        <p:spPr/>
        <p:txBody>
          <a:bodyPr/>
          <a:lstStyle/>
          <a:p>
            <a:fld id="{FDB32C7B-119E-4056-A523-4B0123AAD9C6}" type="slidenum">
              <a:rPr lang="en-US" smtClean="0"/>
              <a:t>9</a:t>
            </a:fld>
            <a:endParaRPr lang="en-US"/>
          </a:p>
        </p:txBody>
      </p:sp>
      <p:sp>
        <p:nvSpPr>
          <p:cNvPr id="9" name="Footer Placeholder 9">
            <a:extLst>
              <a:ext uri="{FF2B5EF4-FFF2-40B4-BE49-F238E27FC236}">
                <a16:creationId xmlns:a16="http://schemas.microsoft.com/office/drawing/2014/main" id="{DB4F9635-210F-49BC-9D75-9400FD0CAFCD}"/>
              </a:ext>
            </a:extLst>
          </p:cNvPr>
          <p:cNvSpPr>
            <a:spLocks noGrp="1"/>
          </p:cNvSpPr>
          <p:nvPr>
            <p:ph type="ftr" sz="quarter" idx="4"/>
          </p:nvPr>
        </p:nvSpPr>
        <p:spPr>
          <a:xfrm>
            <a:off x="0" y="9119475"/>
            <a:ext cx="3169920" cy="481726"/>
          </a:xfrm>
        </p:spPr>
        <p:txBody>
          <a:bodyPr/>
          <a:lstStyle/>
          <a:p>
            <a:r>
              <a:rPr lang="en-US" dirty="0"/>
              <a:t>Sugar Land Bible Church</a:t>
            </a:r>
          </a:p>
        </p:txBody>
      </p:sp>
      <p:sp>
        <p:nvSpPr>
          <p:cNvPr id="10" name="Header Placeholder 3">
            <a:extLst>
              <a:ext uri="{FF2B5EF4-FFF2-40B4-BE49-F238E27FC236}">
                <a16:creationId xmlns:a16="http://schemas.microsoft.com/office/drawing/2014/main" id="{2AE063F5-DFDB-4CF4-B61E-672A3E5C2CCE}"/>
              </a:ext>
            </a:extLst>
          </p:cNvPr>
          <p:cNvSpPr>
            <a:spLocks noGrp="1"/>
          </p:cNvSpPr>
          <p:nvPr>
            <p:ph type="hdr" sz="quarter"/>
          </p:nvPr>
        </p:nvSpPr>
        <p:spPr>
          <a:xfrm>
            <a:off x="1024759" y="252240"/>
            <a:ext cx="5265683" cy="662152"/>
          </a:xfrm>
          <a:prstGeom prst="rect">
            <a:avLst/>
          </a:prstGeom>
        </p:spPr>
        <p:txBody>
          <a:bodyPr/>
          <a:lstStyle/>
          <a:p>
            <a:pPr algn="ctr" defTabSz="483265">
              <a:defRPr/>
            </a:pPr>
            <a:r>
              <a:rPr lang="en-US" dirty="0">
                <a:solidFill>
                  <a:prstClr val="black"/>
                </a:solidFill>
              </a:rPr>
              <a:t>Jim McGowan, Th.D. – Session 9</a:t>
            </a:r>
          </a:p>
          <a:p>
            <a:pPr algn="ctr" defTabSz="483265">
              <a:defRPr/>
            </a:pPr>
            <a:r>
              <a:rPr lang="en-US" b="1" dirty="0">
                <a:solidFill>
                  <a:prstClr val="black"/>
                </a:solidFill>
              </a:rPr>
              <a:t>False Charges Against Biblical Dispensationalism – Part 2</a:t>
            </a:r>
          </a:p>
          <a:p>
            <a:pPr algn="ctr" defTabSz="483265">
              <a:defRPr/>
            </a:pPr>
            <a:r>
              <a:rPr lang="en-US" dirty="0">
                <a:solidFill>
                  <a:prstClr val="black"/>
                </a:solidFill>
              </a:rPr>
              <a:t>02-26-2020</a:t>
            </a:r>
          </a:p>
        </p:txBody>
      </p:sp>
    </p:spTree>
    <p:extLst>
      <p:ext uri="{BB962C8B-B14F-4D97-AF65-F5344CB8AC3E}">
        <p14:creationId xmlns:p14="http://schemas.microsoft.com/office/powerpoint/2010/main" val="1907122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368AAA5-9D9B-4212-A0D0-090DC4D09D65}"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18819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79146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602899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805368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368AAA5-9D9B-4212-A0D0-090DC4D09D65}"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950083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578071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68AAA5-9D9B-4212-A0D0-090DC4D09D65}"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256394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68AAA5-9D9B-4212-A0D0-090DC4D09D65}"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952920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68AAA5-9D9B-4212-A0D0-090DC4D09D65}" type="datetimeFigureOut">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830088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68AAA5-9D9B-4212-A0D0-090DC4D09D65}"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273123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8AAA5-9D9B-4212-A0D0-090DC4D09D65}" type="datetimeFigureOut">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82422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477831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55229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577520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330069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434741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52459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68AAA5-9D9B-4212-A0D0-090DC4D09D65}" type="datetimeFigureOut">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98997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68AAA5-9D9B-4212-A0D0-090DC4D09D65}"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01520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68AAA5-9D9B-4212-A0D0-090DC4D09D65}" type="datetimeFigureOut">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42073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68AAA5-9D9B-4212-A0D0-090DC4D09D65}" type="datetimeFigureOut">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453151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8AAA5-9D9B-4212-A0D0-090DC4D09D65}" type="datetimeFigureOut">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96989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59937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08189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68AAA5-9D9B-4212-A0D0-090DC4D09D65}" type="datetimeFigureOut">
              <a:rPr lang="en-US" smtClean="0"/>
              <a:t>2/26/2020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5C52A3-9897-47E2-BB87-DD2693676B83}" type="slidenum">
              <a:rPr lang="en-US" smtClean="0"/>
              <a:t>‹#›</a:t>
            </a:fld>
            <a:endParaRPr lang="en-US"/>
          </a:p>
        </p:txBody>
      </p:sp>
    </p:spTree>
    <p:extLst>
      <p:ext uri="{BB962C8B-B14F-4D97-AF65-F5344CB8AC3E}">
        <p14:creationId xmlns:p14="http://schemas.microsoft.com/office/powerpoint/2010/main" val="172291165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68AAA5-9D9B-4212-A0D0-090DC4D09D65}" type="datetimeFigureOut">
              <a:rPr lang="en-US" smtClean="0"/>
              <a:t>2/26/2020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5C52A3-9897-47E2-BB87-DD2693676B83}" type="slidenum">
              <a:rPr lang="en-US" smtClean="0"/>
              <a:t>‹#›</a:t>
            </a:fld>
            <a:endParaRPr lang="en-US"/>
          </a:p>
        </p:txBody>
      </p:sp>
    </p:spTree>
    <p:extLst>
      <p:ext uri="{BB962C8B-B14F-4D97-AF65-F5344CB8AC3E}">
        <p14:creationId xmlns:p14="http://schemas.microsoft.com/office/powerpoint/2010/main" val="302715745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middletownbiblechurch.org/dispen/dispensa.htm"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www.slbc.org/"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hyperlink" Target="http://www.middletownbiblechurch.org/" TargetMode="External"/><Relationship Id="rId4" Type="http://schemas.openxmlformats.org/officeDocument/2006/relationships/hyperlink" Target="http://www.hollyhillsbiblechurch.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middletownbiblechurch.org/dispen/dispensa.ht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06195"/>
            <a:ext cx="6858000" cy="1024071"/>
          </a:xfrm>
        </p:spPr>
        <p:txBody>
          <a:bodyPr anchor="ctr"/>
          <a:lstStyle/>
          <a:p>
            <a:pPr>
              <a:lnSpc>
                <a:spcPct val="100000"/>
              </a:lnSpc>
            </a:pPr>
            <a:r>
              <a:rPr lang="en-US" b="1" dirty="0">
                <a:latin typeface="+mn-lt"/>
              </a:rPr>
              <a:t>Biblical Dispensationalism</a:t>
            </a:r>
          </a:p>
        </p:txBody>
      </p:sp>
      <p:pic>
        <p:nvPicPr>
          <p:cNvPr id="4" name="Picture 3" descr="A person in a blue shirt is smiling at the camera&#10;&#10;Description generated with very high confidence">
            <a:extLst>
              <a:ext uri="{FF2B5EF4-FFF2-40B4-BE49-F238E27FC236}">
                <a16:creationId xmlns:a16="http://schemas.microsoft.com/office/drawing/2014/main" id="{33C2754A-9E63-4CE6-8EF8-3F30A4F037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5687" y="5671070"/>
            <a:ext cx="977315" cy="1097280"/>
          </a:xfrm>
          <a:prstGeom prst="ellipse">
            <a:avLst/>
          </a:prstGeom>
        </p:spPr>
      </p:pic>
      <p:sp>
        <p:nvSpPr>
          <p:cNvPr id="5" name="Title 1">
            <a:extLst>
              <a:ext uri="{FF2B5EF4-FFF2-40B4-BE49-F238E27FC236}">
                <a16:creationId xmlns:a16="http://schemas.microsoft.com/office/drawing/2014/main" id="{97EC0916-2A0D-4634-84DA-E34C1BFBF1BC}"/>
              </a:ext>
            </a:extLst>
          </p:cNvPr>
          <p:cNvSpPr txBox="1">
            <a:spLocks/>
          </p:cNvSpPr>
          <p:nvPr/>
        </p:nvSpPr>
        <p:spPr>
          <a:xfrm>
            <a:off x="2138311" y="6030540"/>
            <a:ext cx="4867375" cy="73781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j-ea"/>
                <a:cs typeface="Arial" charset="0"/>
              </a:rPr>
              <a:t>Jim McGowan, MTS, Th.D.</a:t>
            </a:r>
          </a:p>
        </p:txBody>
      </p:sp>
      <p:pic>
        <p:nvPicPr>
          <p:cNvPr id="6" name="Picture 5">
            <a:extLst>
              <a:ext uri="{FF2B5EF4-FFF2-40B4-BE49-F238E27FC236}">
                <a16:creationId xmlns:a16="http://schemas.microsoft.com/office/drawing/2014/main" id="{5EBA679E-129E-4650-B9A3-7EE27D58FFB2}"/>
              </a:ext>
            </a:extLst>
          </p:cNvPr>
          <p:cNvPicPr>
            <a:picLocks noChangeAspect="1"/>
          </p:cNvPicPr>
          <p:nvPr/>
        </p:nvPicPr>
        <p:blipFill>
          <a:blip r:embed="rId4"/>
          <a:stretch>
            <a:fillRect/>
          </a:stretch>
        </p:blipFill>
        <p:spPr>
          <a:xfrm>
            <a:off x="194692" y="1999364"/>
            <a:ext cx="8754615" cy="2859272"/>
          </a:xfrm>
          <a:prstGeom prst="rect">
            <a:avLst/>
          </a:prstGeom>
          <a:solidFill>
            <a:schemeClr val="bg1"/>
          </a:solidFill>
        </p:spPr>
      </p:pic>
    </p:spTree>
    <p:extLst>
      <p:ext uri="{BB962C8B-B14F-4D97-AF65-F5344CB8AC3E}">
        <p14:creationId xmlns:p14="http://schemas.microsoft.com/office/powerpoint/2010/main" val="1011186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66"/>
            <a:ext cx="9144000" cy="851721"/>
          </a:xfrm>
        </p:spPr>
        <p:txBody>
          <a:bodyPr anchor="ctr">
            <a:normAutofit fontScale="90000"/>
          </a:bodyPr>
          <a:lstStyle/>
          <a:p>
            <a:pPr>
              <a:lnSpc>
                <a:spcPct val="100000"/>
              </a:lnSpc>
            </a:pPr>
            <a:r>
              <a:rPr lang="en-US" sz="3600" b="1" dirty="0">
                <a:latin typeface="+mn-lt"/>
              </a:rPr>
              <a:t>Session 8</a:t>
            </a:r>
            <a:br>
              <a:rPr lang="en-US" sz="3600" b="1" dirty="0">
                <a:latin typeface="+mn-lt"/>
              </a:rPr>
            </a:br>
            <a:r>
              <a:rPr lang="en-US" sz="3200" b="1" dirty="0">
                <a:latin typeface="+mn-lt"/>
              </a:rPr>
              <a:t>Outline</a:t>
            </a:r>
            <a:endParaRPr lang="en-US" sz="3100" b="1" dirty="0">
              <a:latin typeface="+mn-lt"/>
            </a:endParaRPr>
          </a:p>
        </p:txBody>
      </p:sp>
      <p:sp>
        <p:nvSpPr>
          <p:cNvPr id="3" name="Subtitle 2"/>
          <p:cNvSpPr>
            <a:spLocks noGrp="1"/>
          </p:cNvSpPr>
          <p:nvPr>
            <p:ph type="subTitle" idx="1"/>
          </p:nvPr>
        </p:nvSpPr>
        <p:spPr>
          <a:xfrm>
            <a:off x="128187" y="1145135"/>
            <a:ext cx="8904718" cy="5469309"/>
          </a:xfrm>
        </p:spPr>
        <p:txBody>
          <a:bodyPr>
            <a:noAutofit/>
          </a:bodyPr>
          <a:lstStyle/>
          <a:p>
            <a:pPr marL="457200" lvl="1" indent="-457200" algn="l">
              <a:lnSpc>
                <a:spcPct val="100000"/>
              </a:lnSpc>
              <a:spcBef>
                <a:spcPts val="0"/>
              </a:spcBef>
              <a:spcAft>
                <a:spcPts val="1200"/>
              </a:spcAft>
              <a:buFont typeface="+mj-lt"/>
              <a:buAutoNum type="arabicParenR"/>
            </a:pPr>
            <a:r>
              <a:rPr lang="en-US" sz="2400" b="1" dirty="0">
                <a:solidFill>
                  <a:srgbClr val="0000CC"/>
                </a:solidFill>
                <a:highlight>
                  <a:srgbClr val="FFFF00"/>
                </a:highlight>
                <a:cs typeface="Calibri" panose="020F0502020204030204" pitchFamily="34" charset="0"/>
              </a:rPr>
              <a:t>Dispensationalists Teach More Than One Way of Salvation.</a:t>
            </a:r>
          </a:p>
          <a:p>
            <a:pPr marL="457200" lvl="1" indent="-457200" algn="l">
              <a:lnSpc>
                <a:spcPct val="100000"/>
              </a:lnSpc>
              <a:spcBef>
                <a:spcPts val="0"/>
              </a:spcBef>
              <a:spcAft>
                <a:spcPts val="1200"/>
              </a:spcAft>
              <a:buFont typeface="+mj-lt"/>
              <a:buAutoNum type="arabicParenR"/>
            </a:pPr>
            <a:r>
              <a:rPr lang="en-US" sz="2400" b="1" dirty="0">
                <a:solidFill>
                  <a:srgbClr val="0000CC"/>
                </a:solidFill>
                <a:highlight>
                  <a:srgbClr val="FFFF00"/>
                </a:highlight>
                <a:cs typeface="Calibri" panose="020F0502020204030204" pitchFamily="34" charset="0"/>
              </a:rPr>
              <a:t>Dispensationalists are Guilty of Antinomianism</a:t>
            </a:r>
          </a:p>
          <a:p>
            <a:pPr marL="457200" lvl="1" indent="-457200" algn="l">
              <a:lnSpc>
                <a:spcPct val="100000"/>
              </a:lnSpc>
              <a:spcBef>
                <a:spcPts val="0"/>
              </a:spcBef>
              <a:spcAft>
                <a:spcPts val="1200"/>
              </a:spcAft>
              <a:buFont typeface="+mj-lt"/>
              <a:buAutoNum type="arabicParenR"/>
            </a:pPr>
            <a:r>
              <a:rPr lang="en-US" sz="2400" b="1" dirty="0">
                <a:solidFill>
                  <a:srgbClr val="0000CC"/>
                </a:solidFill>
                <a:highlight>
                  <a:srgbClr val="FFFF00"/>
                </a:highlight>
                <a:cs typeface="Calibri" panose="020F0502020204030204" pitchFamily="34" charset="0"/>
              </a:rPr>
              <a:t>Dispensationalists Teach that the Sermon on the Mount is Not for the Church Today – “TRUE” and “FALSE”!</a:t>
            </a:r>
          </a:p>
          <a:p>
            <a:pPr marL="457200" lvl="1" indent="-457200" algn="l">
              <a:lnSpc>
                <a:spcPct val="100000"/>
              </a:lnSpc>
              <a:spcBef>
                <a:spcPts val="0"/>
              </a:spcBef>
              <a:spcAft>
                <a:spcPts val="1200"/>
              </a:spcAft>
              <a:buFont typeface="+mj-lt"/>
              <a:buAutoNum type="arabicParenR"/>
            </a:pPr>
            <a:r>
              <a:rPr lang="en-US" sz="2400" dirty="0"/>
              <a:t>Dispensationalists Teach that the Death of Christ was an Afterthought and that the Church is "Plan B" in God's program.</a:t>
            </a:r>
          </a:p>
          <a:p>
            <a:pPr marL="457200" lvl="1" indent="-457200" algn="l">
              <a:lnSpc>
                <a:spcPct val="100000"/>
              </a:lnSpc>
              <a:spcBef>
                <a:spcPts val="0"/>
              </a:spcBef>
              <a:spcAft>
                <a:spcPts val="1200"/>
              </a:spcAft>
              <a:buFont typeface="+mj-lt"/>
              <a:buAutoNum type="arabicParenR"/>
            </a:pPr>
            <a:r>
              <a:rPr lang="en-US" sz="2400" dirty="0"/>
              <a:t> Dispensationalism is a ‘</a:t>
            </a:r>
            <a:r>
              <a:rPr lang="en-US" sz="2400" u="sng" dirty="0"/>
              <a:t>New</a:t>
            </a:r>
            <a:r>
              <a:rPr lang="en-US" sz="2400" dirty="0"/>
              <a:t>’ doctrine.</a:t>
            </a:r>
          </a:p>
          <a:p>
            <a:pPr marL="457200" lvl="1" indent="-457200" algn="l">
              <a:lnSpc>
                <a:spcPct val="100000"/>
              </a:lnSpc>
              <a:spcBef>
                <a:spcPts val="0"/>
              </a:spcBef>
              <a:spcAft>
                <a:spcPts val="1200"/>
              </a:spcAft>
              <a:buFont typeface="+mj-lt"/>
              <a:buAutoNum type="arabicParenR"/>
            </a:pPr>
            <a:r>
              <a:rPr lang="en-US" sz="2400" dirty="0"/>
              <a:t>Dispensationalism Teaches a ‘Secret Rapture’.</a:t>
            </a:r>
          </a:p>
          <a:p>
            <a:pPr marL="457200" lvl="1" indent="-457200" algn="l">
              <a:lnSpc>
                <a:spcPct val="100000"/>
              </a:lnSpc>
              <a:spcBef>
                <a:spcPts val="0"/>
              </a:spcBef>
              <a:spcAft>
                <a:spcPts val="1200"/>
              </a:spcAft>
              <a:buFont typeface="+mj-lt"/>
              <a:buAutoNum type="arabicParenR"/>
            </a:pPr>
            <a:r>
              <a:rPr lang="en-US" sz="2400" dirty="0"/>
              <a:t>Dispensationalism falsely claims that God made a bona fide offer of the kingdom to Israel.</a:t>
            </a:r>
          </a:p>
          <a:p>
            <a:pPr marL="457200" lvl="1" indent="-457200" algn="l">
              <a:lnSpc>
                <a:spcPct val="100000"/>
              </a:lnSpc>
              <a:spcBef>
                <a:spcPts val="0"/>
              </a:spcBef>
              <a:spcAft>
                <a:spcPts val="1200"/>
              </a:spcAft>
              <a:buFont typeface="+mj-lt"/>
              <a:buAutoNum type="arabicParenR"/>
            </a:pPr>
            <a:r>
              <a:rPr lang="en-US" sz="2400" dirty="0"/>
              <a:t>Dispensationalists revere C. I. Scofield but he was an immoral man, not qualified to be a spiritual leader.</a:t>
            </a:r>
          </a:p>
        </p:txBody>
      </p:sp>
    </p:spTree>
    <p:extLst>
      <p:ext uri="{BB962C8B-B14F-4D97-AF65-F5344CB8AC3E}">
        <p14:creationId xmlns:p14="http://schemas.microsoft.com/office/powerpoint/2010/main" val="192595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suit and tie&#10;&#10;Description generated with very high confidence">
            <a:extLst>
              <a:ext uri="{FF2B5EF4-FFF2-40B4-BE49-F238E27FC236}">
                <a16:creationId xmlns:a16="http://schemas.microsoft.com/office/drawing/2014/main" id="{BD41886D-905C-4309-9553-0DC1D0D20A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16194" y="1801730"/>
            <a:ext cx="2672190" cy="3657600"/>
          </a:xfrm>
          <a:prstGeom prst="rect">
            <a:avLst/>
          </a:prstGeom>
        </p:spPr>
      </p:pic>
      <p:sp>
        <p:nvSpPr>
          <p:cNvPr id="2" name="Title 1"/>
          <p:cNvSpPr>
            <a:spLocks noGrp="1"/>
          </p:cNvSpPr>
          <p:nvPr>
            <p:ph type="title"/>
          </p:nvPr>
        </p:nvSpPr>
        <p:spPr>
          <a:xfrm>
            <a:off x="628650" y="202752"/>
            <a:ext cx="7886700" cy="1325563"/>
          </a:xfrm>
        </p:spPr>
        <p:txBody>
          <a:bodyPr>
            <a:normAutofit/>
          </a:bodyPr>
          <a:lstStyle/>
          <a:p>
            <a:pPr marL="514350" indent="-514350" algn="ctr">
              <a:lnSpc>
                <a:spcPct val="100000"/>
              </a:lnSpc>
              <a:buFont typeface="+mj-lt"/>
              <a:buAutoNum type="arabicParenR"/>
            </a:pPr>
            <a:r>
              <a:rPr lang="en-US" sz="3200" b="1" dirty="0">
                <a:latin typeface="+mn-lt"/>
              </a:rPr>
              <a:t>Dispensationalists Teach More </a:t>
            </a:r>
            <a:br>
              <a:rPr lang="en-US" sz="3200" b="1" dirty="0">
                <a:latin typeface="+mn-lt"/>
              </a:rPr>
            </a:br>
            <a:r>
              <a:rPr lang="en-US" sz="3200" b="1" dirty="0">
                <a:latin typeface="+mn-lt"/>
              </a:rPr>
              <a:t>Than One Way of Salvation.</a:t>
            </a:r>
          </a:p>
        </p:txBody>
      </p:sp>
      <p:sp>
        <p:nvSpPr>
          <p:cNvPr id="3" name="Content Placeholder 2"/>
          <p:cNvSpPr>
            <a:spLocks noGrp="1"/>
          </p:cNvSpPr>
          <p:nvPr>
            <p:ph idx="1"/>
          </p:nvPr>
        </p:nvSpPr>
        <p:spPr>
          <a:xfrm>
            <a:off x="111095" y="1589518"/>
            <a:ext cx="5917087" cy="4587445"/>
          </a:xfrm>
        </p:spPr>
        <p:txBody>
          <a:bodyPr>
            <a:noAutofit/>
          </a:bodyPr>
          <a:lstStyle/>
          <a:p>
            <a:pPr marL="0" indent="0" algn="just">
              <a:lnSpc>
                <a:spcPct val="100000"/>
              </a:lnSpc>
              <a:spcBef>
                <a:spcPts val="0"/>
              </a:spcBef>
              <a:spcAft>
                <a:spcPts val="600"/>
              </a:spcAft>
              <a:buNone/>
            </a:pPr>
            <a:r>
              <a:rPr lang="en-US" sz="2800" dirty="0"/>
              <a:t>“The different dispensations are different ways of God's administering His rule over the world. They are not different ways of salvation. Throughout history God has employed several dispensations but only one way of salvation. </a:t>
            </a:r>
            <a:r>
              <a:rPr lang="en-US" sz="2800" b="1" dirty="0">
                <a:solidFill>
                  <a:srgbClr val="0000CC"/>
                </a:solidFill>
                <a:latin typeface="Calibri" panose="020F0502020204030204" pitchFamily="34" charset="0"/>
                <a:cs typeface="Calibri" panose="020F0502020204030204" pitchFamily="34" charset="0"/>
              </a:rPr>
              <a:t>Salvation has always been by the grace of God through faith in the Word of God, and God has based salvation on the work of Jesus Christ</a:t>
            </a:r>
            <a:r>
              <a:rPr lang="en-US" sz="2800" dirty="0"/>
              <a:t>”.</a:t>
            </a:r>
          </a:p>
        </p:txBody>
      </p:sp>
      <p:sp>
        <p:nvSpPr>
          <p:cNvPr id="7" name="Rectangle 6">
            <a:extLst>
              <a:ext uri="{FF2B5EF4-FFF2-40B4-BE49-F238E27FC236}">
                <a16:creationId xmlns:a16="http://schemas.microsoft.com/office/drawing/2014/main" id="{092CAF5B-AEB3-453E-928A-34CE72072018}"/>
              </a:ext>
            </a:extLst>
          </p:cNvPr>
          <p:cNvSpPr/>
          <p:nvPr/>
        </p:nvSpPr>
        <p:spPr>
          <a:xfrm>
            <a:off x="6216194" y="5459330"/>
            <a:ext cx="2672190" cy="646331"/>
          </a:xfrm>
          <a:prstGeom prst="rect">
            <a:avLst/>
          </a:prstGeom>
        </p:spPr>
        <p:txBody>
          <a:bodyPr wrap="square">
            <a:spAutoFit/>
          </a:bodyPr>
          <a:lstStyle/>
          <a:p>
            <a:pPr algn="ctr"/>
            <a:r>
              <a:rPr lang="en-US" dirty="0"/>
              <a:t>Dr. </a:t>
            </a:r>
            <a:r>
              <a:rPr lang="en-US" dirty="0" err="1"/>
              <a:t>Renald</a:t>
            </a:r>
            <a:r>
              <a:rPr lang="en-US" dirty="0"/>
              <a:t> Showers - </a:t>
            </a:r>
            <a:r>
              <a:rPr lang="en-US" i="1" dirty="0"/>
              <a:t>There Really is a Difference</a:t>
            </a:r>
            <a:r>
              <a:rPr lang="en-US" dirty="0"/>
              <a:t>, p. 31</a:t>
            </a:r>
          </a:p>
        </p:txBody>
      </p:sp>
    </p:spTree>
    <p:extLst>
      <p:ext uri="{BB962C8B-B14F-4D97-AF65-F5344CB8AC3E}">
        <p14:creationId xmlns:p14="http://schemas.microsoft.com/office/powerpoint/2010/main" val="1039478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116" y="209858"/>
            <a:ext cx="5835769" cy="825312"/>
          </a:xfrm>
        </p:spPr>
        <p:txBody>
          <a:bodyPr>
            <a:noAutofit/>
          </a:bodyPr>
          <a:lstStyle/>
          <a:p>
            <a:pPr marL="514350" indent="-514350">
              <a:lnSpc>
                <a:spcPct val="100000"/>
              </a:lnSpc>
              <a:buFont typeface="+mj-lt"/>
              <a:buAutoNum type="arabicParenR"/>
            </a:pPr>
            <a:r>
              <a:rPr lang="en-US" sz="3200" b="1" dirty="0">
                <a:latin typeface="+mn-lt"/>
              </a:rPr>
              <a:t>Dispensationalists Teach More Than One Way of Salvation.</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1394" y="1117114"/>
            <a:ext cx="6581213" cy="5486400"/>
          </a:xfrm>
          <a:prstGeom prst="rect">
            <a:avLst/>
          </a:prstGeom>
        </p:spPr>
      </p:pic>
    </p:spTree>
    <p:extLst>
      <p:ext uri="{BB962C8B-B14F-4D97-AF65-F5344CB8AC3E}">
        <p14:creationId xmlns:p14="http://schemas.microsoft.com/office/powerpoint/2010/main" val="39891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284" y="202752"/>
            <a:ext cx="8571432" cy="677465"/>
          </a:xfrm>
        </p:spPr>
        <p:txBody>
          <a:bodyPr>
            <a:normAutofit/>
          </a:bodyPr>
          <a:lstStyle/>
          <a:p>
            <a:pPr marL="457200" indent="-457200" algn="ctr">
              <a:lnSpc>
                <a:spcPct val="100000"/>
              </a:lnSpc>
              <a:buFont typeface="+mj-lt"/>
              <a:buAutoNum type="arabicParenR" startAt="2"/>
            </a:pPr>
            <a:r>
              <a:rPr lang="en-US" sz="3200" b="1" dirty="0">
                <a:latin typeface="+mn-lt"/>
              </a:rPr>
              <a:t>Dispensationalists are Guilty of Antinomianism</a:t>
            </a:r>
          </a:p>
        </p:txBody>
      </p:sp>
      <p:sp>
        <p:nvSpPr>
          <p:cNvPr id="3" name="Content Placeholder 2"/>
          <p:cNvSpPr>
            <a:spLocks noGrp="1"/>
          </p:cNvSpPr>
          <p:nvPr>
            <p:ph idx="1"/>
          </p:nvPr>
        </p:nvSpPr>
        <p:spPr>
          <a:xfrm>
            <a:off x="2879933" y="1145137"/>
            <a:ext cx="6058968" cy="3714246"/>
          </a:xfrm>
        </p:spPr>
        <p:txBody>
          <a:bodyPr>
            <a:noAutofit/>
          </a:bodyPr>
          <a:lstStyle/>
          <a:p>
            <a:pPr marL="0" indent="0" algn="just">
              <a:lnSpc>
                <a:spcPct val="100000"/>
              </a:lnSpc>
              <a:spcBef>
                <a:spcPts val="0"/>
              </a:spcBef>
              <a:spcAft>
                <a:spcPts val="1200"/>
              </a:spcAft>
              <a:buNone/>
            </a:pPr>
            <a:r>
              <a:rPr lang="en-US" sz="2800" i="1" dirty="0"/>
              <a:t>“Some dispensationalists have held that since Christians live under a dispensation of grace, not law, keeping the moral law is at no stage necessary for them” (New Geneva Study Bible, p. 1990).</a:t>
            </a:r>
          </a:p>
          <a:p>
            <a:pPr marL="0" indent="0" algn="just">
              <a:lnSpc>
                <a:spcPct val="100000"/>
              </a:lnSpc>
              <a:spcBef>
                <a:spcPts val="0"/>
              </a:spcBef>
              <a:spcAft>
                <a:spcPts val="1200"/>
              </a:spcAft>
              <a:buNone/>
            </a:pPr>
            <a:r>
              <a:rPr lang="en-US" sz="2800" dirty="0"/>
              <a:t>The argument is this: </a:t>
            </a:r>
            <a:r>
              <a:rPr lang="en-US" sz="2800" b="1" i="1" dirty="0">
                <a:solidFill>
                  <a:srgbClr val="0000CC"/>
                </a:solidFill>
                <a:latin typeface="Calibri" panose="020F0502020204030204" pitchFamily="34" charset="0"/>
                <a:cs typeface="Calibri" panose="020F0502020204030204" pitchFamily="34" charset="0"/>
              </a:rPr>
              <a:t>If you are not under the law then you must be </a:t>
            </a:r>
            <a:r>
              <a:rPr lang="en-US" sz="2800" b="1" i="1" u="sng" dirty="0">
                <a:solidFill>
                  <a:srgbClr val="0000CC"/>
                </a:solidFill>
                <a:latin typeface="Calibri" panose="020F0502020204030204" pitchFamily="34" charset="0"/>
                <a:cs typeface="Calibri" panose="020F0502020204030204" pitchFamily="34" charset="0"/>
              </a:rPr>
              <a:t>lawless</a:t>
            </a:r>
            <a:r>
              <a:rPr lang="en-US" sz="2800" dirty="0"/>
              <a:t>. The Bible, however, gives this answer:</a:t>
            </a:r>
          </a:p>
        </p:txBody>
      </p:sp>
      <p:pic>
        <p:nvPicPr>
          <p:cNvPr id="8" name="Picture 7">
            <a:extLst>
              <a:ext uri="{FF2B5EF4-FFF2-40B4-BE49-F238E27FC236}">
                <a16:creationId xmlns:a16="http://schemas.microsoft.com/office/drawing/2014/main" id="{2A4233CE-3715-4026-86D9-E81580841A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476" y="1145137"/>
            <a:ext cx="2523963" cy="5450296"/>
          </a:xfrm>
          <a:prstGeom prst="rect">
            <a:avLst/>
          </a:prstGeom>
        </p:spPr>
      </p:pic>
      <p:pic>
        <p:nvPicPr>
          <p:cNvPr id="5" name="Picture 4">
            <a:extLst>
              <a:ext uri="{FF2B5EF4-FFF2-40B4-BE49-F238E27FC236}">
                <a16:creationId xmlns:a16="http://schemas.microsoft.com/office/drawing/2014/main" id="{01EEDA44-7166-4AD3-937C-C57260BDF7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59200" y="5485056"/>
            <a:ext cx="1625600" cy="914400"/>
          </a:xfrm>
          <a:prstGeom prst="rect">
            <a:avLst/>
          </a:prstGeom>
          <a:ln w="28575">
            <a:solidFill>
              <a:srgbClr val="FF0000"/>
            </a:solidFill>
          </a:ln>
        </p:spPr>
      </p:pic>
    </p:spTree>
    <p:extLst>
      <p:ext uri="{BB962C8B-B14F-4D97-AF65-F5344CB8AC3E}">
        <p14:creationId xmlns:p14="http://schemas.microsoft.com/office/powerpoint/2010/main" val="3911343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5B32A-9229-4D39-BD90-1FB77420BD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8F7C1380-141E-4A27-8026-898696AE8855}"/>
              </a:ext>
            </a:extLst>
          </p:cNvPr>
          <p:cNvSpPr/>
          <p:nvPr/>
        </p:nvSpPr>
        <p:spPr>
          <a:xfrm>
            <a:off x="123937" y="138020"/>
            <a:ext cx="8896125" cy="3000821"/>
          </a:xfrm>
          <a:prstGeom prst="rect">
            <a:avLst/>
          </a:prstGeom>
        </p:spPr>
        <p:txBody>
          <a:bodyPr wrap="square">
            <a:spAutoFit/>
          </a:bodyPr>
          <a:lstStyle/>
          <a:p>
            <a:pPr algn="ctr">
              <a:spcBef>
                <a:spcPts val="600"/>
              </a:spcBef>
              <a:spcAft>
                <a:spcPts val="600"/>
              </a:spcAft>
            </a:pPr>
            <a:r>
              <a:rPr lang="en-US" sz="3200" b="1" dirty="0"/>
              <a:t>Romans 7:4</a:t>
            </a:r>
          </a:p>
          <a:p>
            <a:pPr algn="just"/>
            <a:r>
              <a:rPr lang="en-US" sz="3000" dirty="0"/>
              <a:t>“Therefore, my brethren, </a:t>
            </a:r>
            <a:r>
              <a:rPr lang="en-US" sz="3000" b="1" u="sng" dirty="0">
                <a:solidFill>
                  <a:srgbClr val="0000CC"/>
                </a:solidFill>
                <a:cs typeface="Calibri" panose="020F0502020204030204" pitchFamily="34" charset="0"/>
              </a:rPr>
              <a:t>you also were made to die to the Law</a:t>
            </a:r>
            <a:r>
              <a:rPr lang="en-US" sz="3000" b="1" dirty="0">
                <a:solidFill>
                  <a:srgbClr val="0000FF"/>
                </a:solidFill>
              </a:rPr>
              <a:t> </a:t>
            </a:r>
            <a:r>
              <a:rPr lang="en-US" sz="3000" dirty="0"/>
              <a:t>through the body of Christ, so that you might be joined to another, to Him who was raised from the dead, in order that we might bear fruit for God.”</a:t>
            </a:r>
          </a:p>
          <a:p>
            <a:pPr algn="just"/>
            <a:endParaRPr lang="en-US" sz="3200" dirty="0"/>
          </a:p>
        </p:txBody>
      </p:sp>
      <p:sp>
        <p:nvSpPr>
          <p:cNvPr id="8" name="Rectangle 7">
            <a:extLst>
              <a:ext uri="{FF2B5EF4-FFF2-40B4-BE49-F238E27FC236}">
                <a16:creationId xmlns:a16="http://schemas.microsoft.com/office/drawing/2014/main" id="{738A9A56-1303-4C87-A372-02656011B3BA}"/>
              </a:ext>
            </a:extLst>
          </p:cNvPr>
          <p:cNvSpPr/>
          <p:nvPr/>
        </p:nvSpPr>
        <p:spPr>
          <a:xfrm>
            <a:off x="123936" y="3303916"/>
            <a:ext cx="8896124" cy="1646605"/>
          </a:xfrm>
          <a:prstGeom prst="rect">
            <a:avLst/>
          </a:prstGeom>
        </p:spPr>
        <p:txBody>
          <a:bodyPr wrap="square">
            <a:spAutoFit/>
          </a:bodyPr>
          <a:lstStyle/>
          <a:p>
            <a:pPr algn="ctr">
              <a:spcBef>
                <a:spcPts val="600"/>
              </a:spcBef>
              <a:spcAft>
                <a:spcPts val="600"/>
              </a:spcAft>
            </a:pPr>
            <a:r>
              <a:rPr lang="en-US" sz="3200" b="1" dirty="0"/>
              <a:t>Galatians 2:19</a:t>
            </a:r>
          </a:p>
          <a:p>
            <a:pPr algn="just"/>
            <a:r>
              <a:rPr lang="en-US" sz="3000" dirty="0"/>
              <a:t>“For through the Law </a:t>
            </a:r>
            <a:r>
              <a:rPr lang="en-US" sz="3000" b="1" u="sng" dirty="0">
                <a:solidFill>
                  <a:srgbClr val="0000CC"/>
                </a:solidFill>
                <a:cs typeface="Calibri" panose="020F0502020204030204" pitchFamily="34" charset="0"/>
              </a:rPr>
              <a:t>I died to the Law</a:t>
            </a:r>
            <a:r>
              <a:rPr lang="en-US" sz="3000" dirty="0"/>
              <a:t>, so that I might live to God.”</a:t>
            </a:r>
          </a:p>
        </p:txBody>
      </p:sp>
      <p:sp>
        <p:nvSpPr>
          <p:cNvPr id="6" name="TextBox 5">
            <a:extLst>
              <a:ext uri="{FF2B5EF4-FFF2-40B4-BE49-F238E27FC236}">
                <a16:creationId xmlns:a16="http://schemas.microsoft.com/office/drawing/2014/main" id="{DE6C423E-E292-4E42-8BC0-33EBBDF92F06}"/>
              </a:ext>
            </a:extLst>
          </p:cNvPr>
          <p:cNvSpPr txBox="1"/>
          <p:nvPr/>
        </p:nvSpPr>
        <p:spPr>
          <a:xfrm>
            <a:off x="204652" y="2673869"/>
            <a:ext cx="8734696" cy="400110"/>
          </a:xfrm>
          <a:prstGeom prst="rect">
            <a:avLst/>
          </a:prstGeom>
          <a:noFill/>
        </p:spPr>
        <p:txBody>
          <a:bodyPr wrap="square" rtlCol="0">
            <a:spAutoFit/>
          </a:bodyPr>
          <a:lstStyle/>
          <a:p>
            <a:pPr algn="ctr"/>
            <a:r>
              <a:rPr lang="en-US" sz="2000" b="1" dirty="0">
                <a:solidFill>
                  <a:srgbClr val="0000CC"/>
                </a:solidFill>
                <a:cs typeface="Calibri" panose="020F0502020204030204" pitchFamily="34" charset="0"/>
              </a:rPr>
              <a:t>* </a:t>
            </a:r>
            <a:r>
              <a:rPr lang="el-GR" sz="2000" b="1" u="sng" dirty="0">
                <a:solidFill>
                  <a:srgbClr val="0000CC"/>
                </a:solidFill>
                <a:cs typeface="Calibri" panose="020F0502020204030204" pitchFamily="34" charset="0"/>
              </a:rPr>
              <a:t>θανατόω</a:t>
            </a:r>
            <a:r>
              <a:rPr lang="en-US" sz="2000" b="1" dirty="0">
                <a:solidFill>
                  <a:srgbClr val="0000CC"/>
                </a:solidFill>
                <a:cs typeface="Calibri" panose="020F0502020204030204" pitchFamily="34" charset="0"/>
              </a:rPr>
              <a:t> </a:t>
            </a:r>
            <a:r>
              <a:rPr lang="en-US" sz="2000" b="1" dirty="0"/>
              <a:t>- </a:t>
            </a:r>
            <a:r>
              <a:rPr lang="en-US" sz="2000" b="1" u="sng" dirty="0">
                <a:solidFill>
                  <a:srgbClr val="C00000"/>
                </a:solidFill>
              </a:rPr>
              <a:t>aorist</a:t>
            </a:r>
            <a:r>
              <a:rPr lang="en-US" sz="2000" b="1" dirty="0"/>
              <a:t>, passive, indicative, 2</a:t>
            </a:r>
            <a:r>
              <a:rPr lang="en-US" sz="2000" b="1" baseline="30000" dirty="0"/>
              <a:t>nd</a:t>
            </a:r>
            <a:r>
              <a:rPr lang="en-US" sz="2000" b="1" dirty="0"/>
              <a:t>, plural – a past, completed, action</a:t>
            </a:r>
          </a:p>
        </p:txBody>
      </p:sp>
    </p:spTree>
    <p:extLst>
      <p:ext uri="{BB962C8B-B14F-4D97-AF65-F5344CB8AC3E}">
        <p14:creationId xmlns:p14="http://schemas.microsoft.com/office/powerpoint/2010/main" val="116840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358E73-C88A-45AD-B2DF-F8584AD87E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0E15B8F0-775B-47FA-855B-8FF7FC43B8A4}"/>
              </a:ext>
            </a:extLst>
          </p:cNvPr>
          <p:cNvSpPr/>
          <p:nvPr/>
        </p:nvSpPr>
        <p:spPr>
          <a:xfrm>
            <a:off x="123937" y="2967784"/>
            <a:ext cx="8896125" cy="1646605"/>
          </a:xfrm>
          <a:prstGeom prst="rect">
            <a:avLst/>
          </a:prstGeom>
        </p:spPr>
        <p:txBody>
          <a:bodyPr wrap="square">
            <a:spAutoFit/>
          </a:bodyPr>
          <a:lstStyle/>
          <a:p>
            <a:pPr algn="ctr">
              <a:spcBef>
                <a:spcPts val="600"/>
              </a:spcBef>
              <a:spcAft>
                <a:spcPts val="600"/>
              </a:spcAft>
            </a:pPr>
            <a:r>
              <a:rPr lang="en-US" sz="3200" b="1" dirty="0"/>
              <a:t>Romans 10:4</a:t>
            </a:r>
          </a:p>
          <a:p>
            <a:pPr algn="just">
              <a:spcAft>
                <a:spcPts val="1000"/>
              </a:spcAft>
            </a:pPr>
            <a:r>
              <a:rPr lang="en-US" sz="3000" dirty="0">
                <a:solidFill>
                  <a:prstClr val="black"/>
                </a:solidFill>
              </a:rPr>
              <a:t>For Christ is </a:t>
            </a:r>
            <a:r>
              <a:rPr lang="en-US" sz="3000" b="1" u="sng" dirty="0">
                <a:solidFill>
                  <a:srgbClr val="0000CC"/>
                </a:solidFill>
                <a:cs typeface="Calibri" panose="020F0502020204030204" pitchFamily="34" charset="0"/>
              </a:rPr>
              <a:t>the</a:t>
            </a:r>
            <a:r>
              <a:rPr lang="en-US" sz="3000" u="sng" dirty="0">
                <a:solidFill>
                  <a:prstClr val="black"/>
                </a:solidFill>
              </a:rPr>
              <a:t> </a:t>
            </a:r>
            <a:r>
              <a:rPr lang="en-US" sz="3000" b="1" u="sng" dirty="0">
                <a:solidFill>
                  <a:srgbClr val="0000CC"/>
                </a:solidFill>
                <a:cs typeface="Calibri" panose="020F0502020204030204" pitchFamily="34" charset="0"/>
              </a:rPr>
              <a:t>end of the law</a:t>
            </a:r>
            <a:r>
              <a:rPr lang="en-US" sz="3000" b="1" dirty="0">
                <a:solidFill>
                  <a:srgbClr val="0000CC"/>
                </a:solidFill>
                <a:cs typeface="Calibri" panose="020F0502020204030204" pitchFamily="34" charset="0"/>
              </a:rPr>
              <a:t> for righteousness </a:t>
            </a:r>
            <a:r>
              <a:rPr lang="en-US" sz="3000" dirty="0">
                <a:solidFill>
                  <a:prstClr val="black"/>
                </a:solidFill>
              </a:rPr>
              <a:t>to everyone who believes.</a:t>
            </a:r>
          </a:p>
        </p:txBody>
      </p:sp>
      <p:sp>
        <p:nvSpPr>
          <p:cNvPr id="8" name="Rectangle 7">
            <a:extLst>
              <a:ext uri="{FF2B5EF4-FFF2-40B4-BE49-F238E27FC236}">
                <a16:creationId xmlns:a16="http://schemas.microsoft.com/office/drawing/2014/main" id="{DDBCDFCC-7485-44C3-B10A-E21DAF3913CA}"/>
              </a:ext>
            </a:extLst>
          </p:cNvPr>
          <p:cNvSpPr/>
          <p:nvPr/>
        </p:nvSpPr>
        <p:spPr>
          <a:xfrm>
            <a:off x="123937" y="146615"/>
            <a:ext cx="8896125" cy="2139047"/>
          </a:xfrm>
          <a:prstGeom prst="rect">
            <a:avLst/>
          </a:prstGeom>
        </p:spPr>
        <p:txBody>
          <a:bodyPr wrap="square">
            <a:spAutoFit/>
          </a:bodyPr>
          <a:lstStyle/>
          <a:p>
            <a:pPr lvl="0" algn="ctr">
              <a:spcBef>
                <a:spcPts val="600"/>
              </a:spcBef>
              <a:spcAft>
                <a:spcPts val="600"/>
              </a:spcAft>
            </a:pPr>
            <a:r>
              <a:rPr lang="en-US" sz="3200" b="1" dirty="0"/>
              <a:t>Romans 8:4</a:t>
            </a:r>
          </a:p>
          <a:p>
            <a:pPr algn="just">
              <a:spcAft>
                <a:spcPts val="1000"/>
              </a:spcAft>
            </a:pPr>
            <a:r>
              <a:rPr lang="en-US" sz="3200" dirty="0">
                <a:solidFill>
                  <a:prstClr val="black"/>
                </a:solidFill>
              </a:rPr>
              <a:t>“</a:t>
            </a:r>
            <a:r>
              <a:rPr lang="en-US" sz="3200" dirty="0">
                <a:latin typeface="Calibri" panose="020F0502020204030204" pitchFamily="34" charset="0"/>
              </a:rPr>
              <a:t>so that </a:t>
            </a:r>
            <a:r>
              <a:rPr lang="en-US" sz="3200" b="1" dirty="0">
                <a:solidFill>
                  <a:srgbClr val="0000CC"/>
                </a:solidFill>
                <a:latin typeface="Calibri" panose="020F0502020204030204" pitchFamily="34" charset="0"/>
                <a:cs typeface="Calibri" panose="020F0502020204030204" pitchFamily="34" charset="0"/>
              </a:rPr>
              <a:t>the requirement of the Law </a:t>
            </a:r>
            <a:r>
              <a:rPr lang="en-US" sz="3200" b="1" u="sng" dirty="0">
                <a:solidFill>
                  <a:srgbClr val="0000CC"/>
                </a:solidFill>
                <a:latin typeface="Calibri" panose="020F0502020204030204" pitchFamily="34" charset="0"/>
                <a:cs typeface="Calibri" panose="020F0502020204030204" pitchFamily="34" charset="0"/>
              </a:rPr>
              <a:t>might be fulfilled</a:t>
            </a:r>
            <a:r>
              <a:rPr lang="en-US" sz="3200" b="1" dirty="0">
                <a:solidFill>
                  <a:srgbClr val="0000CC"/>
                </a:solidFill>
                <a:latin typeface="Calibri" panose="020F0502020204030204" pitchFamily="34" charset="0"/>
                <a:cs typeface="Calibri" panose="020F0502020204030204" pitchFamily="34" charset="0"/>
              </a:rPr>
              <a:t>* in us</a:t>
            </a:r>
            <a:r>
              <a:rPr lang="en-US" sz="3200" dirty="0">
                <a:latin typeface="Calibri" panose="020F0502020204030204" pitchFamily="34" charset="0"/>
              </a:rPr>
              <a:t>, who do not walk according to the flesh but according to the Spirit.</a:t>
            </a:r>
            <a:r>
              <a:rPr lang="en-US" sz="3200" dirty="0">
                <a:solidFill>
                  <a:prstClr val="black"/>
                </a:solidFill>
              </a:rPr>
              <a:t>”</a:t>
            </a:r>
          </a:p>
        </p:txBody>
      </p:sp>
      <p:sp>
        <p:nvSpPr>
          <p:cNvPr id="2" name="TextBox 1">
            <a:extLst>
              <a:ext uri="{FF2B5EF4-FFF2-40B4-BE49-F238E27FC236}">
                <a16:creationId xmlns:a16="http://schemas.microsoft.com/office/drawing/2014/main" id="{55C8CABA-2929-45D4-BB8A-F07585A877CA}"/>
              </a:ext>
            </a:extLst>
          </p:cNvPr>
          <p:cNvSpPr txBox="1"/>
          <p:nvPr/>
        </p:nvSpPr>
        <p:spPr>
          <a:xfrm>
            <a:off x="204652" y="2308109"/>
            <a:ext cx="8734696" cy="400110"/>
          </a:xfrm>
          <a:prstGeom prst="rect">
            <a:avLst/>
          </a:prstGeom>
          <a:noFill/>
        </p:spPr>
        <p:txBody>
          <a:bodyPr wrap="square" rtlCol="0">
            <a:spAutoFit/>
          </a:bodyPr>
          <a:lstStyle/>
          <a:p>
            <a:pPr algn="ctr"/>
            <a:r>
              <a:rPr lang="en-US" sz="2000" b="1" dirty="0">
                <a:solidFill>
                  <a:srgbClr val="0000CC"/>
                </a:solidFill>
                <a:latin typeface="Calibri" panose="020F0502020204030204" pitchFamily="34" charset="0"/>
                <a:cs typeface="Calibri" panose="020F0502020204030204" pitchFamily="34" charset="0"/>
              </a:rPr>
              <a:t>* </a:t>
            </a:r>
            <a:r>
              <a:rPr lang="el-GR" sz="2000" b="1" u="sng" dirty="0">
                <a:solidFill>
                  <a:srgbClr val="0000CC"/>
                </a:solidFill>
                <a:latin typeface="Calibri" panose="020F0502020204030204" pitchFamily="34" charset="0"/>
                <a:cs typeface="Calibri" panose="020F0502020204030204" pitchFamily="34" charset="0"/>
              </a:rPr>
              <a:t>πληρόω</a:t>
            </a:r>
            <a:r>
              <a:rPr lang="en-US" sz="2000" b="1" dirty="0">
                <a:solidFill>
                  <a:srgbClr val="0000CC"/>
                </a:solidFill>
                <a:latin typeface="Calibri" panose="020F0502020204030204" pitchFamily="34" charset="0"/>
                <a:cs typeface="Calibri" panose="020F0502020204030204" pitchFamily="34" charset="0"/>
              </a:rPr>
              <a:t> </a:t>
            </a:r>
            <a:r>
              <a:rPr lang="en-US" sz="2000" b="1" dirty="0"/>
              <a:t>- </a:t>
            </a:r>
            <a:r>
              <a:rPr lang="en-US" sz="2000" b="1" u="sng" dirty="0">
                <a:solidFill>
                  <a:srgbClr val="C00000"/>
                </a:solidFill>
              </a:rPr>
              <a:t>aorist</a:t>
            </a:r>
            <a:r>
              <a:rPr lang="en-US" sz="2000" b="1" dirty="0"/>
              <a:t>, passive, subjunctive, 3</a:t>
            </a:r>
            <a:r>
              <a:rPr lang="en-US" sz="2000" b="1" baseline="30000" dirty="0"/>
              <a:t>rd</a:t>
            </a:r>
            <a:r>
              <a:rPr lang="en-US" sz="2000" b="1" dirty="0"/>
              <a:t>, singular – </a:t>
            </a:r>
            <a:r>
              <a:rPr lang="en-US" sz="2000" b="1" dirty="0">
                <a:solidFill>
                  <a:srgbClr val="0000CC"/>
                </a:solidFill>
                <a:latin typeface="Calibri" panose="020F0502020204030204" pitchFamily="34" charset="0"/>
                <a:cs typeface="Calibri" panose="020F0502020204030204" pitchFamily="34" charset="0"/>
              </a:rPr>
              <a:t>a past, completed, action</a:t>
            </a:r>
          </a:p>
        </p:txBody>
      </p:sp>
    </p:spTree>
    <p:extLst>
      <p:ext uri="{BB962C8B-B14F-4D97-AF65-F5344CB8AC3E}">
        <p14:creationId xmlns:p14="http://schemas.microsoft.com/office/powerpoint/2010/main" val="374184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358E73-C88A-45AD-B2DF-F8584AD87E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3D31057A-74F1-4983-9F47-35135AD22276}"/>
              </a:ext>
            </a:extLst>
          </p:cNvPr>
          <p:cNvSpPr/>
          <p:nvPr/>
        </p:nvSpPr>
        <p:spPr>
          <a:xfrm>
            <a:off x="123937" y="147877"/>
            <a:ext cx="8896125" cy="2508379"/>
          </a:xfrm>
          <a:prstGeom prst="rect">
            <a:avLst/>
          </a:prstGeom>
        </p:spPr>
        <p:txBody>
          <a:bodyPr wrap="square">
            <a:spAutoFit/>
          </a:bodyPr>
          <a:lstStyle/>
          <a:p>
            <a:pPr algn="ctr">
              <a:spcBef>
                <a:spcPts val="600"/>
              </a:spcBef>
              <a:spcAft>
                <a:spcPts val="600"/>
              </a:spcAft>
            </a:pPr>
            <a:r>
              <a:rPr lang="en-US" sz="3200" b="1" dirty="0"/>
              <a:t>Galatians 5:22-23</a:t>
            </a:r>
          </a:p>
          <a:p>
            <a:pPr lvl="0" algn="just"/>
            <a:r>
              <a:rPr lang="en-US" sz="3000" dirty="0">
                <a:solidFill>
                  <a:prstClr val="black"/>
                </a:solidFill>
              </a:rPr>
              <a:t>“</a:t>
            </a:r>
            <a:r>
              <a:rPr lang="en-US" sz="3000" baseline="30000" dirty="0"/>
              <a:t>22</a:t>
            </a:r>
            <a:r>
              <a:rPr lang="en-US" sz="3000" dirty="0"/>
              <a:t> But </a:t>
            </a:r>
            <a:r>
              <a:rPr lang="en-US" sz="3000" b="1" u="sng" dirty="0">
                <a:solidFill>
                  <a:srgbClr val="0000CC"/>
                </a:solidFill>
                <a:highlight>
                  <a:srgbClr val="FFFF00"/>
                </a:highlight>
                <a:cs typeface="Calibri" panose="020F0502020204030204" pitchFamily="34" charset="0"/>
              </a:rPr>
              <a:t>the fruit of the Spirit</a:t>
            </a:r>
            <a:r>
              <a:rPr lang="en-US" sz="3000" dirty="0"/>
              <a:t> is love, joy, peace, patience, kindness, goodness, faithfulness, </a:t>
            </a:r>
            <a:r>
              <a:rPr lang="en-US" sz="3000" baseline="30000" dirty="0"/>
              <a:t>23</a:t>
            </a:r>
            <a:r>
              <a:rPr lang="en-US" sz="3000" dirty="0"/>
              <a:t> gentleness, self-control; </a:t>
            </a:r>
            <a:r>
              <a:rPr lang="en-US" sz="3000" b="1" u="sng" dirty="0">
                <a:solidFill>
                  <a:srgbClr val="0000CC"/>
                </a:solidFill>
                <a:cs typeface="Calibri" panose="020F0502020204030204" pitchFamily="34" charset="0"/>
              </a:rPr>
              <a:t>against such things there is no law</a:t>
            </a:r>
            <a:r>
              <a:rPr lang="en-US" sz="3000" dirty="0"/>
              <a:t>.” </a:t>
            </a:r>
            <a:endParaRPr lang="en-US" sz="3000" dirty="0">
              <a:solidFill>
                <a:prstClr val="black"/>
              </a:solidFill>
            </a:endParaRPr>
          </a:p>
        </p:txBody>
      </p:sp>
      <p:sp>
        <p:nvSpPr>
          <p:cNvPr id="7" name="Rectangle 6">
            <a:extLst>
              <a:ext uri="{FF2B5EF4-FFF2-40B4-BE49-F238E27FC236}">
                <a16:creationId xmlns:a16="http://schemas.microsoft.com/office/drawing/2014/main" id="{69996689-7924-4779-891F-4DDA4263008B}"/>
              </a:ext>
            </a:extLst>
          </p:cNvPr>
          <p:cNvSpPr/>
          <p:nvPr/>
        </p:nvSpPr>
        <p:spPr>
          <a:xfrm>
            <a:off x="123937" y="2509276"/>
            <a:ext cx="8896124" cy="2508379"/>
          </a:xfrm>
          <a:prstGeom prst="rect">
            <a:avLst/>
          </a:prstGeom>
        </p:spPr>
        <p:txBody>
          <a:bodyPr wrap="square">
            <a:spAutoFit/>
          </a:bodyPr>
          <a:lstStyle/>
          <a:p>
            <a:pPr algn="ctr">
              <a:spcBef>
                <a:spcPts val="600"/>
              </a:spcBef>
              <a:spcAft>
                <a:spcPts val="600"/>
              </a:spcAft>
            </a:pPr>
            <a:r>
              <a:rPr lang="en-US" sz="3200" b="1" dirty="0"/>
              <a:t>Titus 2:11-12</a:t>
            </a:r>
          </a:p>
          <a:p>
            <a:pPr algn="just">
              <a:spcAft>
                <a:spcPts val="1000"/>
              </a:spcAft>
            </a:pPr>
            <a:r>
              <a:rPr lang="en-US" sz="3000" baseline="30000" dirty="0"/>
              <a:t>11</a:t>
            </a:r>
            <a:r>
              <a:rPr lang="en-US" sz="3000" dirty="0"/>
              <a:t> For </a:t>
            </a:r>
            <a:r>
              <a:rPr lang="en-US" sz="3000" b="1" u="sng" dirty="0">
                <a:solidFill>
                  <a:srgbClr val="0000CC"/>
                </a:solidFill>
                <a:cs typeface="Calibri" panose="020F0502020204030204" pitchFamily="34" charset="0"/>
              </a:rPr>
              <a:t>THE GRACE OF GOD</a:t>
            </a:r>
            <a:r>
              <a:rPr lang="en-US" sz="3000" dirty="0"/>
              <a:t> has appeared, bringing salvation to all men, </a:t>
            </a:r>
            <a:r>
              <a:rPr lang="en-US" sz="3000" baseline="30000" dirty="0"/>
              <a:t>12</a:t>
            </a:r>
            <a:r>
              <a:rPr lang="en-US" sz="3000" dirty="0"/>
              <a:t> </a:t>
            </a:r>
            <a:r>
              <a:rPr lang="en-US" sz="3000" b="1" u="sng" dirty="0">
                <a:solidFill>
                  <a:srgbClr val="0000CC"/>
                </a:solidFill>
                <a:highlight>
                  <a:srgbClr val="FFFF00"/>
                </a:highlight>
                <a:cs typeface="Calibri" panose="020F0502020204030204" pitchFamily="34" charset="0"/>
              </a:rPr>
              <a:t>instructing us to deny ungodliness and worldly desires</a:t>
            </a:r>
            <a:r>
              <a:rPr lang="en-US" sz="3000" dirty="0"/>
              <a:t> and to live sensibly, righteously and godly in the present age, </a:t>
            </a:r>
            <a:endParaRPr lang="en-US" sz="3000" dirty="0">
              <a:effectLst/>
            </a:endParaRPr>
          </a:p>
        </p:txBody>
      </p:sp>
    </p:spTree>
    <p:extLst>
      <p:ext uri="{BB962C8B-B14F-4D97-AF65-F5344CB8AC3E}">
        <p14:creationId xmlns:p14="http://schemas.microsoft.com/office/powerpoint/2010/main" val="3537704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732" y="192607"/>
            <a:ext cx="8600536" cy="678662"/>
          </a:xfrm>
        </p:spPr>
        <p:txBody>
          <a:bodyPr>
            <a:normAutofit/>
          </a:bodyPr>
          <a:lstStyle/>
          <a:p>
            <a:pPr marL="457200" indent="-457200">
              <a:lnSpc>
                <a:spcPct val="100000"/>
              </a:lnSpc>
              <a:buFont typeface="+mj-lt"/>
              <a:buAutoNum type="arabicParenR" startAt="2"/>
            </a:pPr>
            <a:r>
              <a:rPr lang="en-US" sz="3200" b="1" dirty="0">
                <a:latin typeface="+mn-lt"/>
              </a:rPr>
              <a:t>Dispensationalists are Guilty of Antinomianism</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9874" y="866708"/>
            <a:ext cx="6584251" cy="5486876"/>
          </a:xfrm>
          <a:prstGeom prst="rect">
            <a:avLst/>
          </a:prstGeom>
        </p:spPr>
      </p:pic>
    </p:spTree>
    <p:extLst>
      <p:ext uri="{BB962C8B-B14F-4D97-AF65-F5344CB8AC3E}">
        <p14:creationId xmlns:p14="http://schemas.microsoft.com/office/powerpoint/2010/main" val="4196597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43" y="1388076"/>
            <a:ext cx="8919713" cy="4336041"/>
          </a:xfrm>
        </p:spPr>
        <p:txBody>
          <a:bodyPr>
            <a:noAutofit/>
          </a:bodyPr>
          <a:lstStyle/>
          <a:p>
            <a:pPr marL="457200" indent="-457200" algn="just">
              <a:lnSpc>
                <a:spcPct val="100000"/>
              </a:lnSpc>
              <a:spcBef>
                <a:spcPts val="0"/>
              </a:spcBef>
              <a:spcAft>
                <a:spcPts val="1200"/>
              </a:spcAft>
            </a:pPr>
            <a:r>
              <a:rPr lang="en-US" sz="2700" dirty="0"/>
              <a:t>The original Scofield Reference Bible (1909) stated that the Sermon on the Mount </a:t>
            </a:r>
            <a:r>
              <a:rPr lang="en-US" sz="2700" i="1" dirty="0"/>
              <a:t>"clearly has a beautiful moral application to the Christian" </a:t>
            </a:r>
            <a:r>
              <a:rPr lang="en-US" sz="2700" dirty="0"/>
              <a:t>(p.1000). </a:t>
            </a:r>
          </a:p>
          <a:p>
            <a:pPr marL="457200" indent="-457200" algn="just">
              <a:lnSpc>
                <a:spcPct val="100000"/>
              </a:lnSpc>
              <a:spcBef>
                <a:spcPts val="0"/>
              </a:spcBef>
              <a:spcAft>
                <a:spcPts val="1200"/>
              </a:spcAft>
            </a:pPr>
            <a:r>
              <a:rPr lang="en-US" sz="2700" b="1" dirty="0">
                <a:solidFill>
                  <a:srgbClr val="0000CC"/>
                </a:solidFill>
              </a:rPr>
              <a:t>Arno </a:t>
            </a:r>
            <a:r>
              <a:rPr lang="en-US" sz="2700" b="1" dirty="0" err="1">
                <a:solidFill>
                  <a:srgbClr val="0000CC"/>
                </a:solidFill>
              </a:rPr>
              <a:t>Gaebelein</a:t>
            </a:r>
            <a:r>
              <a:rPr lang="en-US" sz="2700" dirty="0"/>
              <a:t>, wrote, concerning the Beatitudes, </a:t>
            </a:r>
            <a:r>
              <a:rPr lang="en-US" sz="2700" i="1" dirty="0"/>
              <a:t>"The blessings in themselves are most wonderful in their scope and inexhaustible in their meaning"</a:t>
            </a:r>
            <a:r>
              <a:rPr lang="en-US" sz="2700" dirty="0"/>
              <a:t> (p. 112). </a:t>
            </a:r>
          </a:p>
          <a:p>
            <a:pPr marL="457200" indent="-457200" algn="just">
              <a:lnSpc>
                <a:spcPct val="100000"/>
              </a:lnSpc>
              <a:spcBef>
                <a:spcPts val="0"/>
              </a:spcBef>
              <a:spcAft>
                <a:spcPts val="1200"/>
              </a:spcAft>
            </a:pPr>
            <a:r>
              <a:rPr lang="en-US" sz="2700" b="1" dirty="0">
                <a:solidFill>
                  <a:srgbClr val="0000CC"/>
                </a:solidFill>
              </a:rPr>
              <a:t>John Walvoord </a:t>
            </a:r>
            <a:r>
              <a:rPr lang="en-US" sz="2700" dirty="0"/>
              <a:t>– </a:t>
            </a:r>
            <a:r>
              <a:rPr lang="en-US" sz="2700" i="1" dirty="0"/>
              <a:t>"The Sermon on the Mount is clearly intended to be a definitive statement of Christ’s teaching and should not be pushed aside lightly by unnecessary stricture which would relegate it to unimportant truth" </a:t>
            </a:r>
            <a:r>
              <a:rPr lang="en-US" sz="2700" dirty="0"/>
              <a:t>(</a:t>
            </a:r>
            <a:r>
              <a:rPr lang="en-US" sz="2700" i="1" dirty="0"/>
              <a:t>Matthew—Thy Kingdom Come</a:t>
            </a:r>
            <a:r>
              <a:rPr lang="en-US" sz="2700" dirty="0"/>
              <a:t>, p. 45). </a:t>
            </a:r>
          </a:p>
        </p:txBody>
      </p:sp>
      <p:sp>
        <p:nvSpPr>
          <p:cNvPr id="6" name="Title 1">
            <a:extLst>
              <a:ext uri="{FF2B5EF4-FFF2-40B4-BE49-F238E27FC236}">
                <a16:creationId xmlns:a16="http://schemas.microsoft.com/office/drawing/2014/main" id="{0C00F120-3DAB-4015-9ACA-7A17495DB0C4}"/>
              </a:ext>
            </a:extLst>
          </p:cNvPr>
          <p:cNvSpPr>
            <a:spLocks noGrp="1"/>
          </p:cNvSpPr>
          <p:nvPr>
            <p:ph type="title"/>
          </p:nvPr>
        </p:nvSpPr>
        <p:spPr>
          <a:xfrm>
            <a:off x="393996" y="209016"/>
            <a:ext cx="8356008" cy="941207"/>
          </a:xfrm>
        </p:spPr>
        <p:txBody>
          <a:bodyPr>
            <a:noAutofit/>
          </a:bodyPr>
          <a:lstStyle/>
          <a:p>
            <a:pPr marL="514350" indent="-514350" algn="ctr">
              <a:lnSpc>
                <a:spcPct val="100000"/>
              </a:lnSpc>
              <a:buFont typeface="+mj-lt"/>
              <a:buAutoNum type="arabicParenR" startAt="3"/>
            </a:pPr>
            <a:r>
              <a:rPr lang="en-US" sz="3000" b="1" dirty="0">
                <a:latin typeface="+mn-lt"/>
              </a:rPr>
              <a:t>Dispensationalists Teach that the Sermon on the Mount is Not for the Church Today – </a:t>
            </a:r>
            <a:r>
              <a:rPr lang="en-US" sz="3000" b="1" dirty="0">
                <a:solidFill>
                  <a:srgbClr val="C00000"/>
                </a:solidFill>
                <a:latin typeface="+mn-lt"/>
              </a:rPr>
              <a:t>“</a:t>
            </a:r>
            <a:r>
              <a:rPr lang="en-US" sz="3000" b="1" u="sng" dirty="0">
                <a:solidFill>
                  <a:srgbClr val="C00000"/>
                </a:solidFill>
                <a:latin typeface="+mn-lt"/>
              </a:rPr>
              <a:t>False</a:t>
            </a:r>
            <a:r>
              <a:rPr lang="en-US" sz="3000" b="1" dirty="0">
                <a:solidFill>
                  <a:srgbClr val="C00000"/>
                </a:solidFill>
                <a:latin typeface="+mn-lt"/>
              </a:rPr>
              <a:t>!”</a:t>
            </a:r>
          </a:p>
        </p:txBody>
      </p:sp>
    </p:spTree>
    <p:extLst>
      <p:ext uri="{BB962C8B-B14F-4D97-AF65-F5344CB8AC3E}">
        <p14:creationId xmlns:p14="http://schemas.microsoft.com/office/powerpoint/2010/main" val="1478955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69" y="1256231"/>
            <a:ext cx="8919713" cy="2558123"/>
          </a:xfrm>
        </p:spPr>
        <p:txBody>
          <a:bodyPr>
            <a:noAutofit/>
          </a:bodyPr>
          <a:lstStyle/>
          <a:p>
            <a:pPr marL="233363" indent="-233363" algn="just">
              <a:lnSpc>
                <a:spcPct val="100000"/>
              </a:lnSpc>
              <a:spcBef>
                <a:spcPts val="0"/>
              </a:spcBef>
              <a:spcAft>
                <a:spcPts val="1200"/>
              </a:spcAft>
            </a:pPr>
            <a:r>
              <a:rPr lang="en-US" sz="2800" dirty="0"/>
              <a:t>Dispensationalists are known for *exegetical and *expository preaching of God’s Word, preaching through books of the Bible verse by verse (Matt. 4:4, Acts 20:27). </a:t>
            </a:r>
          </a:p>
          <a:p>
            <a:pPr marL="233363" indent="-233363" algn="just">
              <a:lnSpc>
                <a:spcPct val="100000"/>
              </a:lnSpc>
              <a:spcBef>
                <a:spcPts val="0"/>
              </a:spcBef>
              <a:spcAft>
                <a:spcPts val="1200"/>
              </a:spcAft>
            </a:pPr>
            <a:r>
              <a:rPr lang="en-US" sz="2800" dirty="0"/>
              <a:t>All of God’s Word is important and is profitable for us (2 Tim. 3:16-17).</a:t>
            </a:r>
          </a:p>
        </p:txBody>
      </p:sp>
      <p:sp>
        <p:nvSpPr>
          <p:cNvPr id="4" name="Title 1"/>
          <p:cNvSpPr>
            <a:spLocks noGrp="1"/>
          </p:cNvSpPr>
          <p:nvPr>
            <p:ph type="title"/>
          </p:nvPr>
        </p:nvSpPr>
        <p:spPr>
          <a:xfrm>
            <a:off x="0" y="192607"/>
            <a:ext cx="9144000" cy="902948"/>
          </a:xfrm>
        </p:spPr>
        <p:txBody>
          <a:bodyPr>
            <a:noAutofit/>
          </a:bodyPr>
          <a:lstStyle/>
          <a:p>
            <a:pPr marL="514350" indent="-514350" algn="ctr">
              <a:lnSpc>
                <a:spcPct val="100000"/>
              </a:lnSpc>
              <a:buFont typeface="+mj-lt"/>
              <a:buAutoNum type="arabicParenR" startAt="3"/>
            </a:pPr>
            <a:r>
              <a:rPr lang="en-US" sz="3000" b="1" dirty="0">
                <a:latin typeface="+mn-lt"/>
              </a:rPr>
              <a:t>Dispensationalists Teach that the Sermon on the Mount is Not for the Church Today – </a:t>
            </a:r>
            <a:r>
              <a:rPr lang="en-US" sz="3000" b="1" dirty="0">
                <a:solidFill>
                  <a:srgbClr val="C00000"/>
                </a:solidFill>
                <a:latin typeface="Calibri" panose="020F0502020204030204"/>
              </a:rPr>
              <a:t>“</a:t>
            </a:r>
            <a:r>
              <a:rPr lang="en-US" sz="3000" b="1" u="sng" dirty="0">
                <a:solidFill>
                  <a:srgbClr val="C00000"/>
                </a:solidFill>
                <a:latin typeface="Calibri" panose="020F0502020204030204"/>
              </a:rPr>
              <a:t>False</a:t>
            </a:r>
            <a:r>
              <a:rPr lang="en-US" sz="3000" b="1" dirty="0">
                <a:solidFill>
                  <a:srgbClr val="C00000"/>
                </a:solidFill>
                <a:latin typeface="Calibri" panose="020F0502020204030204"/>
              </a:rPr>
              <a:t>!”</a:t>
            </a:r>
            <a:endParaRPr lang="en-US" sz="3000" b="1" dirty="0">
              <a:solidFill>
                <a:srgbClr val="0000CC"/>
              </a:solidFill>
              <a:latin typeface="+mn-lt"/>
              <a:ea typeface="+mn-ea"/>
              <a:cs typeface="+mn-cs"/>
            </a:endParaRPr>
          </a:p>
        </p:txBody>
      </p:sp>
      <p:sp>
        <p:nvSpPr>
          <p:cNvPr id="2" name="Rectangle 1">
            <a:extLst>
              <a:ext uri="{FF2B5EF4-FFF2-40B4-BE49-F238E27FC236}">
                <a16:creationId xmlns:a16="http://schemas.microsoft.com/office/drawing/2014/main" id="{DD971D52-A8D2-4791-951E-FFF4CF8698CD}"/>
              </a:ext>
            </a:extLst>
          </p:cNvPr>
          <p:cNvSpPr/>
          <p:nvPr/>
        </p:nvSpPr>
        <p:spPr>
          <a:xfrm>
            <a:off x="120769" y="4690795"/>
            <a:ext cx="8919713" cy="2092881"/>
          </a:xfrm>
          <a:prstGeom prst="rect">
            <a:avLst/>
          </a:prstGeom>
          <a:solidFill>
            <a:schemeClr val="bg1">
              <a:lumMod val="95000"/>
            </a:schemeClr>
          </a:solidFill>
        </p:spPr>
        <p:txBody>
          <a:bodyPr wrap="square">
            <a:spAutoFit/>
          </a:bodyPr>
          <a:lstStyle/>
          <a:p>
            <a:pPr algn="just">
              <a:spcAft>
                <a:spcPts val="600"/>
              </a:spcAft>
            </a:pPr>
            <a:r>
              <a:rPr lang="en-US" sz="2000" b="1" dirty="0"/>
              <a:t>*Exegetical preaching </a:t>
            </a:r>
            <a:r>
              <a:rPr lang="en-US" sz="2000" dirty="0"/>
              <a:t>– is an explanation of a text based on a careful, objective analysis which includes linguistics. Exegesis literally means “to lead out of.” The interpreter is led to his conclusions by following the text.</a:t>
            </a:r>
          </a:p>
          <a:p>
            <a:pPr algn="just"/>
            <a:r>
              <a:rPr lang="en-US" sz="2000" b="1" dirty="0"/>
              <a:t>*Expository preaching </a:t>
            </a:r>
            <a:r>
              <a:rPr lang="en-US" sz="2000" dirty="0"/>
              <a:t>involves a comprehensive explanation, of the Scripture; that is, the meaning and intent of a biblical text, providing commentary and examples to make the passage clear and understandable.</a:t>
            </a:r>
          </a:p>
        </p:txBody>
      </p:sp>
    </p:spTree>
    <p:extLst>
      <p:ext uri="{BB962C8B-B14F-4D97-AF65-F5344CB8AC3E}">
        <p14:creationId xmlns:p14="http://schemas.microsoft.com/office/powerpoint/2010/main" val="2132669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2391032"/>
          </a:xfrm>
        </p:spPr>
        <p:txBody>
          <a:bodyPr>
            <a:noAutofit/>
          </a:bodyPr>
          <a:lstStyle/>
          <a:p>
            <a:pPr marL="0" lvl="2" algn="l">
              <a:lnSpc>
                <a:spcPct val="100000"/>
              </a:lnSpc>
              <a:spcBef>
                <a:spcPts val="0"/>
              </a:spcBef>
              <a:spcAft>
                <a:spcPts val="1200"/>
              </a:spcAft>
            </a:pPr>
            <a:r>
              <a:rPr lang="en-US" sz="2800" b="1" dirty="0"/>
              <a:t>Sessions 1-3:  Introduction to Biblical Dispensationalism</a:t>
            </a:r>
          </a:p>
          <a:p>
            <a:pPr marL="457200" lvl="4" indent="-457200" algn="l">
              <a:lnSpc>
                <a:spcPct val="100000"/>
              </a:lnSpc>
              <a:spcBef>
                <a:spcPts val="0"/>
              </a:spcBef>
              <a:spcAft>
                <a:spcPts val="1200"/>
              </a:spcAft>
              <a:buFont typeface="+mj-lt"/>
              <a:buAutoNum type="arabicPeriod"/>
            </a:pPr>
            <a:r>
              <a:rPr lang="en-US" sz="2700" b="1" dirty="0">
                <a:solidFill>
                  <a:srgbClr val="0000CC"/>
                </a:solidFill>
              </a:rPr>
              <a:t>Important</a:t>
            </a:r>
            <a:r>
              <a:rPr lang="en-US" sz="2800" b="1" dirty="0">
                <a:solidFill>
                  <a:srgbClr val="0000CC"/>
                </a:solidFill>
                <a:latin typeface="Calibri" panose="020F0502020204030204" pitchFamily="34" charset="0"/>
                <a:cs typeface="Calibri" panose="020F0502020204030204" pitchFamily="34" charset="0"/>
              </a:rPr>
              <a:t> Assumptions and Prerequisites</a:t>
            </a:r>
          </a:p>
          <a:p>
            <a:pPr marL="914400" lvl="5" indent="-457200" algn="l">
              <a:lnSpc>
                <a:spcPct val="100000"/>
              </a:lnSpc>
              <a:spcBef>
                <a:spcPts val="0"/>
              </a:spcBef>
              <a:spcAft>
                <a:spcPts val="1200"/>
              </a:spcAft>
              <a:buFont typeface="Arial" panose="020B0604020202020204" pitchFamily="34" charset="0"/>
              <a:buChar char="•"/>
            </a:pPr>
            <a:r>
              <a:rPr lang="en-US" sz="2800" dirty="0"/>
              <a:t>The Inspiration &amp; Authority of Scripture</a:t>
            </a:r>
          </a:p>
          <a:p>
            <a:pPr marL="457200" lvl="4" indent="-457200" algn="l">
              <a:lnSpc>
                <a:spcPct val="100000"/>
              </a:lnSpc>
              <a:spcBef>
                <a:spcPts val="0"/>
              </a:spcBef>
              <a:spcAft>
                <a:spcPts val="1200"/>
              </a:spcAft>
              <a:buFont typeface="+mj-lt"/>
              <a:buAutoNum type="arabicPeriod"/>
            </a:pPr>
            <a:r>
              <a:rPr lang="en-US" sz="2800" b="1" dirty="0">
                <a:solidFill>
                  <a:srgbClr val="0000CC"/>
                </a:solidFill>
                <a:latin typeface="Calibri" panose="020F0502020204030204" pitchFamily="34" charset="0"/>
                <a:cs typeface="Calibri" panose="020F0502020204030204" pitchFamily="34" charset="0"/>
              </a:rPr>
              <a:t>Definition of Biblical Dispensationalism</a:t>
            </a:r>
          </a:p>
        </p:txBody>
      </p:sp>
      <p:sp>
        <p:nvSpPr>
          <p:cNvPr id="4" name="TextBox 3">
            <a:extLst>
              <a:ext uri="{FF2B5EF4-FFF2-40B4-BE49-F238E27FC236}">
                <a16:creationId xmlns:a16="http://schemas.microsoft.com/office/drawing/2014/main" id="{040F0110-FAAC-422C-AC4B-21F0775E2206}"/>
              </a:ext>
            </a:extLst>
          </p:cNvPr>
          <p:cNvSpPr txBox="1"/>
          <p:nvPr/>
        </p:nvSpPr>
        <p:spPr>
          <a:xfrm>
            <a:off x="971006" y="3685631"/>
            <a:ext cx="7201988" cy="2677656"/>
          </a:xfrm>
          <a:prstGeom prst="rect">
            <a:avLst/>
          </a:prstGeom>
          <a:solidFill>
            <a:schemeClr val="bg1"/>
          </a:solidFill>
        </p:spPr>
        <p:txBody>
          <a:bodyPr wrap="square" rtlCol="0">
            <a:spAutoFit/>
          </a:bodyPr>
          <a:lstStyle/>
          <a:p>
            <a:pPr marL="0" lvl="5" algn="just">
              <a:lnSpc>
                <a:spcPct val="100000"/>
              </a:lnSpc>
              <a:spcBef>
                <a:spcPts val="0"/>
              </a:spcBef>
              <a:spcAft>
                <a:spcPts val="1200"/>
              </a:spcAft>
            </a:pPr>
            <a:r>
              <a:rPr lang="en-US" sz="2800" dirty="0"/>
              <a:t>Biblical Dispensationalism is a </a:t>
            </a:r>
            <a:r>
              <a:rPr lang="en-US" sz="2800" i="1" dirty="0"/>
              <a:t>theological system </a:t>
            </a:r>
            <a:r>
              <a:rPr lang="en-US" sz="2800" dirty="0"/>
              <a:t>that emphasizes a </a:t>
            </a:r>
            <a:r>
              <a:rPr lang="en-US" sz="2800" b="1" i="1" u="sng" dirty="0">
                <a:solidFill>
                  <a:srgbClr val="0000FF"/>
                </a:solidFill>
              </a:rPr>
              <a:t>CONSISTENT</a:t>
            </a:r>
            <a:r>
              <a:rPr lang="en-US" sz="2800" i="1" dirty="0"/>
              <a:t> </a:t>
            </a:r>
            <a:r>
              <a:rPr lang="en-US" sz="2800" b="1" i="1" u="sng" dirty="0"/>
              <a:t>literal</a:t>
            </a:r>
            <a:r>
              <a:rPr lang="en-US" sz="2800" b="1" i="1" dirty="0"/>
              <a:t> </a:t>
            </a:r>
            <a:r>
              <a:rPr lang="en-US" sz="2800" b="1" i="1" u="sng" dirty="0"/>
              <a:t>interpretation</a:t>
            </a:r>
            <a:r>
              <a:rPr lang="en-US" sz="2800" i="1" dirty="0"/>
              <a:t> </a:t>
            </a:r>
            <a:r>
              <a:rPr lang="en-US" sz="2800" dirty="0"/>
              <a:t>of the Bible, </a:t>
            </a:r>
            <a:r>
              <a:rPr lang="en-US" sz="2800" i="1" dirty="0"/>
              <a:t>(including prophecy)</a:t>
            </a:r>
            <a:r>
              <a:rPr lang="en-US" sz="2800" dirty="0"/>
              <a:t>; recognizes a </a:t>
            </a:r>
            <a:r>
              <a:rPr lang="en-US" sz="2800" b="1" i="1" u="sng" dirty="0"/>
              <a:t>distinction between Israel and the church</a:t>
            </a:r>
            <a:r>
              <a:rPr lang="en-US" sz="2800" dirty="0"/>
              <a:t>; and organizes the Bible into different </a:t>
            </a:r>
            <a:r>
              <a:rPr lang="en-US" sz="2800" b="1" i="1" u="sng" dirty="0"/>
              <a:t>dispensations, administrations, or economies</a:t>
            </a:r>
            <a:r>
              <a:rPr lang="en-US" sz="2800" dirty="0"/>
              <a:t>.</a:t>
            </a:r>
          </a:p>
        </p:txBody>
      </p:sp>
    </p:spTree>
    <p:extLst>
      <p:ext uri="{BB962C8B-B14F-4D97-AF65-F5344CB8AC3E}">
        <p14:creationId xmlns:p14="http://schemas.microsoft.com/office/powerpoint/2010/main" val="494885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762EA-A226-44F6-ACE4-0BC9DE68E0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32912" y="127815"/>
            <a:ext cx="8678174" cy="5216813"/>
          </a:xfrm>
          <a:prstGeom prst="rect">
            <a:avLst/>
          </a:prstGeom>
        </p:spPr>
        <p:txBody>
          <a:bodyPr wrap="square">
            <a:spAutoFit/>
          </a:bodyPr>
          <a:lstStyle/>
          <a:p>
            <a:pPr algn="ctr">
              <a:spcBef>
                <a:spcPts val="600"/>
              </a:spcBef>
            </a:pPr>
            <a:r>
              <a:rPr lang="en-US" sz="2800" b="1" dirty="0">
                <a:solidFill>
                  <a:srgbClr val="0000CC"/>
                </a:solidFill>
                <a:cs typeface="Calibri" panose="020F0502020204030204" pitchFamily="34" charset="0"/>
              </a:rPr>
              <a:t>Matthew 4:4</a:t>
            </a:r>
          </a:p>
          <a:p>
            <a:pPr algn="just">
              <a:spcBef>
                <a:spcPts val="600"/>
              </a:spcBef>
            </a:pPr>
            <a:r>
              <a:rPr lang="en-US" sz="2800" baseline="30000" dirty="0">
                <a:cs typeface="Calibri" panose="020F0502020204030204" pitchFamily="34" charset="0"/>
              </a:rPr>
              <a:t>4</a:t>
            </a:r>
            <a:r>
              <a:rPr lang="en-US" sz="2800" dirty="0">
                <a:cs typeface="Calibri" panose="020F0502020204030204" pitchFamily="34" charset="0"/>
              </a:rPr>
              <a:t> But He answered and said, </a:t>
            </a:r>
            <a:r>
              <a:rPr lang="en-US" sz="2800" dirty="0">
                <a:solidFill>
                  <a:srgbClr val="C00000"/>
                </a:solidFill>
                <a:cs typeface="Calibri" panose="020F0502020204030204" pitchFamily="34" charset="0"/>
              </a:rPr>
              <a:t>“It is written, ‘</a:t>
            </a:r>
            <a:r>
              <a:rPr lang="en-US" sz="2800" cap="small" dirty="0">
                <a:solidFill>
                  <a:srgbClr val="C00000"/>
                </a:solidFill>
                <a:cs typeface="Calibri" panose="020F0502020204030204" pitchFamily="34" charset="0"/>
              </a:rPr>
              <a:t>Man shall not live on bread alone</a:t>
            </a:r>
            <a:r>
              <a:rPr lang="en-US" sz="2800" dirty="0">
                <a:solidFill>
                  <a:srgbClr val="C00000"/>
                </a:solidFill>
                <a:cs typeface="Calibri" panose="020F0502020204030204" pitchFamily="34" charset="0"/>
              </a:rPr>
              <a:t>, </a:t>
            </a:r>
            <a:r>
              <a:rPr lang="en-US" sz="2800" cap="small" dirty="0">
                <a:solidFill>
                  <a:srgbClr val="C00000"/>
                </a:solidFill>
                <a:cs typeface="Calibri" panose="020F0502020204030204" pitchFamily="34" charset="0"/>
              </a:rPr>
              <a:t>but on </a:t>
            </a:r>
            <a:r>
              <a:rPr lang="en-US" sz="2800" b="1" u="sng" cap="small" dirty="0">
                <a:solidFill>
                  <a:srgbClr val="0033CC"/>
                </a:solidFill>
                <a:cs typeface="Calibri" panose="020F0502020204030204" pitchFamily="34" charset="0"/>
              </a:rPr>
              <a:t>every word</a:t>
            </a:r>
            <a:r>
              <a:rPr lang="en-US" sz="2800" cap="small" dirty="0">
                <a:solidFill>
                  <a:srgbClr val="C00000"/>
                </a:solidFill>
                <a:cs typeface="Calibri" panose="020F0502020204030204" pitchFamily="34" charset="0"/>
              </a:rPr>
              <a:t> that proceeds out of the mouth of God</a:t>
            </a:r>
            <a:r>
              <a:rPr lang="en-US" sz="2800" dirty="0">
                <a:solidFill>
                  <a:srgbClr val="C00000"/>
                </a:solidFill>
                <a:cs typeface="Calibri" panose="020F0502020204030204" pitchFamily="34" charset="0"/>
              </a:rPr>
              <a:t>.’ ”</a:t>
            </a:r>
            <a:r>
              <a:rPr lang="en-US" sz="2800" dirty="0">
                <a:cs typeface="Calibri" panose="020F0502020204030204" pitchFamily="34" charset="0"/>
              </a:rPr>
              <a:t> </a:t>
            </a:r>
            <a:endParaRPr lang="en-US" sz="2800" b="1" dirty="0">
              <a:ea typeface="+mj-ea"/>
              <a:cs typeface="Calibri" panose="020F0502020204030204" pitchFamily="34" charset="0"/>
            </a:endParaRPr>
          </a:p>
          <a:p>
            <a:pPr algn="ctr">
              <a:spcBef>
                <a:spcPts val="600"/>
              </a:spcBef>
            </a:pPr>
            <a:r>
              <a:rPr lang="en-US" sz="2800" b="1" dirty="0">
                <a:solidFill>
                  <a:srgbClr val="0000CC"/>
                </a:solidFill>
                <a:cs typeface="Calibri" panose="020F0502020204030204" pitchFamily="34" charset="0"/>
              </a:rPr>
              <a:t>Acts 20:27</a:t>
            </a:r>
          </a:p>
          <a:p>
            <a:pPr algn="just">
              <a:spcBef>
                <a:spcPts val="600"/>
              </a:spcBef>
            </a:pPr>
            <a:r>
              <a:rPr lang="en-US" sz="2800" dirty="0">
                <a:cs typeface="Calibri" panose="020F0502020204030204" pitchFamily="34" charset="0"/>
              </a:rPr>
              <a:t>“For I have not shunned to declare unto you </a:t>
            </a:r>
            <a:r>
              <a:rPr lang="en-US" sz="2800" b="1" u="sng" dirty="0">
                <a:solidFill>
                  <a:srgbClr val="0000CC"/>
                </a:solidFill>
              </a:rPr>
              <a:t>all the counsel of God</a:t>
            </a:r>
            <a:r>
              <a:rPr lang="en-US" sz="2800" dirty="0">
                <a:cs typeface="Calibri" panose="020F0502020204030204" pitchFamily="34" charset="0"/>
              </a:rPr>
              <a:t>”</a:t>
            </a:r>
          </a:p>
          <a:p>
            <a:pPr algn="ctr">
              <a:spcBef>
                <a:spcPts val="600"/>
              </a:spcBef>
            </a:pPr>
            <a:r>
              <a:rPr lang="en-US" sz="2800" b="1" dirty="0">
                <a:solidFill>
                  <a:srgbClr val="0000CC"/>
                </a:solidFill>
                <a:cs typeface="Calibri" panose="020F0502020204030204" pitchFamily="34" charset="0"/>
              </a:rPr>
              <a:t>2 Timothy 4:2</a:t>
            </a:r>
          </a:p>
          <a:p>
            <a:pPr algn="just">
              <a:spcBef>
                <a:spcPts val="600"/>
              </a:spcBef>
            </a:pPr>
            <a:r>
              <a:rPr lang="en-US" sz="2800" dirty="0">
                <a:cs typeface="Calibri" panose="020F0502020204030204" pitchFamily="34" charset="0"/>
              </a:rPr>
              <a:t>"</a:t>
            </a:r>
            <a:r>
              <a:rPr lang="en-US" sz="2800" b="1" u="sng" dirty="0">
                <a:solidFill>
                  <a:srgbClr val="0000CC"/>
                </a:solidFill>
              </a:rPr>
              <a:t>Preach the word</a:t>
            </a:r>
            <a:r>
              <a:rPr lang="en-US" sz="2800" dirty="0">
                <a:cs typeface="Calibri" panose="020F0502020204030204" pitchFamily="34" charset="0"/>
              </a:rPr>
              <a:t>; be instant in season, out of season; reprove, rebuke, exhort with all longsuffering and doctrine" </a:t>
            </a:r>
          </a:p>
        </p:txBody>
      </p:sp>
    </p:spTree>
    <p:extLst>
      <p:ext uri="{BB962C8B-B14F-4D97-AF65-F5344CB8AC3E}">
        <p14:creationId xmlns:p14="http://schemas.microsoft.com/office/powerpoint/2010/main" val="3838937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5FF37-1096-470C-8154-9D84B9252C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123936" y="138016"/>
            <a:ext cx="8896125" cy="2693045"/>
          </a:xfrm>
          <a:prstGeom prst="rect">
            <a:avLst/>
          </a:prstGeom>
        </p:spPr>
        <p:txBody>
          <a:bodyPr wrap="square">
            <a:spAutoFit/>
          </a:bodyPr>
          <a:lstStyle/>
          <a:p>
            <a:pPr algn="ctr">
              <a:spcBef>
                <a:spcPts val="600"/>
              </a:spcBef>
              <a:spcAft>
                <a:spcPts val="600"/>
              </a:spcAft>
            </a:pPr>
            <a:r>
              <a:rPr lang="en-US" sz="3600" b="1" dirty="0">
                <a:solidFill>
                  <a:srgbClr val="0000CC"/>
                </a:solidFill>
                <a:latin typeface="Calibri" panose="020F0502020204030204" pitchFamily="34" charset="0"/>
                <a:cs typeface="Calibri" panose="020F0502020204030204" pitchFamily="34" charset="0"/>
              </a:rPr>
              <a:t>2 Tim. 3:16-17</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16</a:t>
            </a:r>
            <a:r>
              <a:rPr lang="en-US" sz="3200" dirty="0">
                <a:latin typeface="Calibri" panose="020F0502020204030204" pitchFamily="34" charset="0"/>
                <a:cs typeface="Calibri" panose="020F0502020204030204" pitchFamily="34" charset="0"/>
              </a:rPr>
              <a:t> </a:t>
            </a:r>
            <a:r>
              <a:rPr lang="en-US" sz="3200" b="1" u="sng" dirty="0">
                <a:solidFill>
                  <a:srgbClr val="0000CC"/>
                </a:solidFill>
                <a:latin typeface="Calibri" panose="020F0502020204030204" pitchFamily="34" charset="0"/>
                <a:cs typeface="Calibri" panose="020F0502020204030204" pitchFamily="34" charset="0"/>
              </a:rPr>
              <a:t>All Scripture</a:t>
            </a:r>
            <a:r>
              <a:rPr lang="en-US" sz="3200" dirty="0">
                <a:latin typeface="Calibri" panose="020F0502020204030204" pitchFamily="34" charset="0"/>
                <a:cs typeface="Calibri" panose="020F0502020204030204" pitchFamily="34" charset="0"/>
              </a:rPr>
              <a:t> is inspired by God and </a:t>
            </a:r>
            <a:r>
              <a:rPr lang="en-US" sz="3200" b="1" u="sng" dirty="0">
                <a:solidFill>
                  <a:srgbClr val="0000CC"/>
                </a:solidFill>
                <a:latin typeface="Calibri" panose="020F0502020204030204" pitchFamily="34" charset="0"/>
                <a:cs typeface="Calibri" panose="020F0502020204030204" pitchFamily="34" charset="0"/>
              </a:rPr>
              <a:t>profitable</a:t>
            </a:r>
            <a:r>
              <a:rPr lang="en-US" sz="3200" dirty="0">
                <a:latin typeface="Calibri" panose="020F0502020204030204" pitchFamily="34" charset="0"/>
                <a:cs typeface="Calibri" panose="020F0502020204030204" pitchFamily="34" charset="0"/>
              </a:rPr>
              <a:t> for teaching, for reproof, for correction, for training in righteousness; </a:t>
            </a:r>
            <a:r>
              <a:rPr lang="en-US" sz="3200" baseline="30000" dirty="0">
                <a:latin typeface="Calibri" panose="020F0502020204030204" pitchFamily="34" charset="0"/>
                <a:cs typeface="Calibri" panose="020F0502020204030204" pitchFamily="34" charset="0"/>
              </a:rPr>
              <a:t>17</a:t>
            </a:r>
            <a:r>
              <a:rPr lang="en-US" sz="3200" dirty="0">
                <a:latin typeface="Calibri" panose="020F0502020204030204" pitchFamily="34" charset="0"/>
                <a:cs typeface="Calibri" panose="020F0502020204030204" pitchFamily="34" charset="0"/>
              </a:rPr>
              <a:t> so that the man of God may be adequate, equipped for every good work." </a:t>
            </a:r>
          </a:p>
        </p:txBody>
      </p:sp>
      <p:pic>
        <p:nvPicPr>
          <p:cNvPr id="5" name="Picture 4">
            <a:extLst>
              <a:ext uri="{FF2B5EF4-FFF2-40B4-BE49-F238E27FC236}">
                <a16:creationId xmlns:a16="http://schemas.microsoft.com/office/drawing/2014/main" id="{4018A250-D5F5-4280-839D-AB115CA459AA}"/>
              </a:ext>
            </a:extLst>
          </p:cNvPr>
          <p:cNvPicPr>
            <a:picLocks noChangeAspect="1"/>
          </p:cNvPicPr>
          <p:nvPr/>
        </p:nvPicPr>
        <p:blipFill>
          <a:blip r:embed="rId4"/>
          <a:stretch>
            <a:fillRect/>
          </a:stretch>
        </p:blipFill>
        <p:spPr>
          <a:xfrm>
            <a:off x="2743041" y="2859052"/>
            <a:ext cx="3657917" cy="1847248"/>
          </a:xfrm>
          <a:prstGeom prst="rect">
            <a:avLst/>
          </a:prstGeom>
          <a:ln>
            <a:solidFill>
              <a:schemeClr val="tx1"/>
            </a:solidFill>
          </a:ln>
        </p:spPr>
      </p:pic>
    </p:spTree>
    <p:extLst>
      <p:ext uri="{BB962C8B-B14F-4D97-AF65-F5344CB8AC3E}">
        <p14:creationId xmlns:p14="http://schemas.microsoft.com/office/powerpoint/2010/main" val="1976406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69" y="1256231"/>
            <a:ext cx="8919713" cy="3812158"/>
          </a:xfrm>
        </p:spPr>
        <p:txBody>
          <a:bodyPr>
            <a:noAutofit/>
          </a:bodyPr>
          <a:lstStyle/>
          <a:p>
            <a:pPr marL="233363" indent="-233363" algn="just">
              <a:lnSpc>
                <a:spcPct val="100000"/>
              </a:lnSpc>
              <a:spcBef>
                <a:spcPts val="0"/>
              </a:spcBef>
              <a:spcAft>
                <a:spcPts val="1200"/>
              </a:spcAft>
            </a:pPr>
            <a:r>
              <a:rPr lang="en-US" sz="2800" dirty="0"/>
              <a:t>The SOM is precious and valuable in that it provides believers rich </a:t>
            </a:r>
            <a:r>
              <a:rPr lang="en-US" sz="2800" b="1" i="1" u="sng" dirty="0">
                <a:solidFill>
                  <a:srgbClr val="0000CC"/>
                </a:solidFill>
              </a:rPr>
              <a:t>secondary</a:t>
            </a:r>
            <a:r>
              <a:rPr lang="en-US" sz="2800" dirty="0"/>
              <a:t> spiritual applications.  For example, in:</a:t>
            </a:r>
          </a:p>
          <a:p>
            <a:pPr marL="914400" lvl="1" indent="-457200" algn="just" defTabSz="914400" eaLnBrk="0" fontAlgn="base" hangingPunct="0">
              <a:lnSpc>
                <a:spcPct val="100000"/>
              </a:lnSpc>
              <a:spcBef>
                <a:spcPts val="0"/>
              </a:spcBef>
              <a:spcAft>
                <a:spcPts val="1200"/>
              </a:spcAft>
              <a:buFont typeface="Courier New" panose="02070309020205020404" pitchFamily="49" charset="0"/>
              <a:buChar char="­"/>
            </a:pPr>
            <a:r>
              <a:rPr lang="en-US" sz="2800" dirty="0">
                <a:solidFill>
                  <a:srgbClr val="000000"/>
                </a:solidFill>
                <a:latin typeface="Calibri" panose="020F0502020204030204" pitchFamily="34" charset="0"/>
                <a:cs typeface="Calibri" panose="020F0502020204030204" pitchFamily="34" charset="0"/>
              </a:rPr>
              <a:t>the Beatitudes (5:1-12), </a:t>
            </a:r>
          </a:p>
          <a:p>
            <a:pPr marL="914400" lvl="1" indent="-457200" algn="just" defTabSz="914400" eaLnBrk="0" fontAlgn="base" hangingPunct="0">
              <a:lnSpc>
                <a:spcPct val="100000"/>
              </a:lnSpc>
              <a:spcBef>
                <a:spcPts val="0"/>
              </a:spcBef>
              <a:spcAft>
                <a:spcPts val="1200"/>
              </a:spcAft>
              <a:buFont typeface="Courier New" panose="02070309020205020404" pitchFamily="49" charset="0"/>
              <a:buChar char="­"/>
            </a:pPr>
            <a:r>
              <a:rPr lang="en-US" sz="2800" dirty="0">
                <a:solidFill>
                  <a:srgbClr val="000000"/>
                </a:solidFill>
                <a:latin typeface="Calibri" panose="020F0502020204030204" pitchFamily="34" charset="0"/>
                <a:cs typeface="Calibri" panose="020F0502020204030204" pitchFamily="34" charset="0"/>
              </a:rPr>
              <a:t>the ‘Disciple’s’ [Lord’s] prayer (6:9-15), </a:t>
            </a:r>
          </a:p>
          <a:p>
            <a:pPr marL="914400" lvl="1" indent="-457200" algn="just" defTabSz="914400" eaLnBrk="0" fontAlgn="base" hangingPunct="0">
              <a:lnSpc>
                <a:spcPct val="100000"/>
              </a:lnSpc>
              <a:spcBef>
                <a:spcPts val="0"/>
              </a:spcBef>
              <a:spcAft>
                <a:spcPts val="1200"/>
              </a:spcAft>
              <a:buFont typeface="Courier New" panose="02070309020205020404" pitchFamily="49" charset="0"/>
              <a:buChar char="­"/>
            </a:pPr>
            <a:r>
              <a:rPr lang="en-US" sz="2800" dirty="0">
                <a:solidFill>
                  <a:srgbClr val="000000"/>
                </a:solidFill>
                <a:latin typeface="Calibri" panose="020F0502020204030204" pitchFamily="34" charset="0"/>
                <a:cs typeface="Calibri" panose="020F0502020204030204" pitchFamily="34" charset="0"/>
              </a:rPr>
              <a:t>the passage on needless anxiety (6:25-34)</a:t>
            </a:r>
          </a:p>
          <a:p>
            <a:pPr marL="914400" lvl="1" indent="-457200" algn="just" defTabSz="914400" eaLnBrk="0" fontAlgn="base" hangingPunct="0">
              <a:lnSpc>
                <a:spcPct val="100000"/>
              </a:lnSpc>
              <a:spcBef>
                <a:spcPts val="0"/>
              </a:spcBef>
              <a:spcAft>
                <a:spcPts val="1200"/>
              </a:spcAft>
              <a:buFont typeface="Courier New" panose="02070309020205020404" pitchFamily="49" charset="0"/>
              <a:buChar char="­"/>
            </a:pPr>
            <a:r>
              <a:rPr lang="en-US" sz="2800" dirty="0">
                <a:solidFill>
                  <a:srgbClr val="000000"/>
                </a:solidFill>
                <a:latin typeface="Calibri" panose="020F0502020204030204" pitchFamily="34" charset="0"/>
                <a:cs typeface="Calibri" panose="020F0502020204030204" pitchFamily="34" charset="0"/>
              </a:rPr>
              <a:t>the parable of the two builders (7:24-27)</a:t>
            </a:r>
            <a:endParaRPr lang="en-US" sz="2800" dirty="0"/>
          </a:p>
        </p:txBody>
      </p:sp>
      <p:sp>
        <p:nvSpPr>
          <p:cNvPr id="4" name="Title 1"/>
          <p:cNvSpPr>
            <a:spLocks noGrp="1"/>
          </p:cNvSpPr>
          <p:nvPr>
            <p:ph type="title"/>
          </p:nvPr>
        </p:nvSpPr>
        <p:spPr>
          <a:xfrm>
            <a:off x="0" y="192607"/>
            <a:ext cx="9144000" cy="902948"/>
          </a:xfrm>
        </p:spPr>
        <p:txBody>
          <a:bodyPr>
            <a:noAutofit/>
          </a:bodyPr>
          <a:lstStyle/>
          <a:p>
            <a:pPr marL="514350" indent="-514350" algn="ctr">
              <a:lnSpc>
                <a:spcPct val="100000"/>
              </a:lnSpc>
              <a:buFont typeface="+mj-lt"/>
              <a:buAutoNum type="arabicParenR" startAt="3"/>
            </a:pPr>
            <a:r>
              <a:rPr lang="en-US" sz="3000" b="1" dirty="0">
                <a:latin typeface="+mn-lt"/>
              </a:rPr>
              <a:t>Dispensationalists Teach that the Sermon on the Mount is Not for the Church Today – </a:t>
            </a:r>
            <a:r>
              <a:rPr lang="en-US" sz="3000" b="1" dirty="0">
                <a:solidFill>
                  <a:srgbClr val="C00000"/>
                </a:solidFill>
                <a:latin typeface="Calibri" panose="020F0502020204030204"/>
              </a:rPr>
              <a:t>“</a:t>
            </a:r>
            <a:r>
              <a:rPr lang="en-US" sz="3000" b="1" u="sng" dirty="0">
                <a:solidFill>
                  <a:srgbClr val="C00000"/>
                </a:solidFill>
                <a:latin typeface="Calibri" panose="020F0502020204030204"/>
              </a:rPr>
              <a:t>False</a:t>
            </a:r>
            <a:r>
              <a:rPr lang="en-US" sz="3000" b="1" dirty="0">
                <a:solidFill>
                  <a:srgbClr val="C00000"/>
                </a:solidFill>
                <a:latin typeface="Calibri" panose="020F0502020204030204"/>
              </a:rPr>
              <a:t>!”</a:t>
            </a:r>
            <a:endParaRPr lang="en-US" sz="3000" b="1" dirty="0">
              <a:solidFill>
                <a:srgbClr val="0000CC"/>
              </a:solidFill>
              <a:latin typeface="+mn-lt"/>
              <a:ea typeface="+mn-ea"/>
              <a:cs typeface="+mn-cs"/>
            </a:endParaRPr>
          </a:p>
        </p:txBody>
      </p:sp>
    </p:spTree>
    <p:extLst>
      <p:ext uri="{BB962C8B-B14F-4D97-AF65-F5344CB8AC3E}">
        <p14:creationId xmlns:p14="http://schemas.microsoft.com/office/powerpoint/2010/main" val="435080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CD883-32B0-497B-B4C5-6D937C5AF2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4659" y="2606040"/>
            <a:ext cx="2194561" cy="1645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1"/>
          </p:nvPr>
        </p:nvSpPr>
        <p:spPr>
          <a:xfrm>
            <a:off x="128188" y="1264778"/>
            <a:ext cx="6577412" cy="4912185"/>
          </a:xfrm>
        </p:spPr>
        <p:txBody>
          <a:bodyPr>
            <a:normAutofit fontScale="92500" lnSpcReduction="10000"/>
          </a:bodyPr>
          <a:lstStyle/>
          <a:p>
            <a:pPr marL="344488" indent="-344488" algn="just">
              <a:lnSpc>
                <a:spcPct val="110000"/>
              </a:lnSpc>
              <a:spcBef>
                <a:spcPts val="0"/>
              </a:spcBef>
              <a:spcAft>
                <a:spcPts val="1800"/>
              </a:spcAft>
            </a:pPr>
            <a:r>
              <a:rPr lang="en-US" sz="2800" b="1" dirty="0"/>
              <a:t>Dispensationalism teaches that believers of </a:t>
            </a:r>
            <a:r>
              <a:rPr lang="en-US" sz="2800" b="1" u="sng" dirty="0">
                <a:solidFill>
                  <a:srgbClr val="0000CC"/>
                </a:solidFill>
                <a:latin typeface="Calibri" panose="020F0502020204030204" pitchFamily="34" charset="0"/>
                <a:cs typeface="Calibri" panose="020F0502020204030204" pitchFamily="34" charset="0"/>
              </a:rPr>
              <a:t>all</a:t>
            </a:r>
            <a:r>
              <a:rPr lang="en-US" sz="2800" b="1" dirty="0"/>
              <a:t> dispensations:</a:t>
            </a:r>
          </a:p>
          <a:p>
            <a:pPr marL="690563" lvl="1" indent="-346075" algn="just">
              <a:lnSpc>
                <a:spcPct val="110000"/>
              </a:lnSpc>
              <a:spcBef>
                <a:spcPts val="0"/>
              </a:spcBef>
              <a:spcAft>
                <a:spcPts val="1800"/>
              </a:spcAft>
              <a:buFont typeface="Courier New" panose="02070309020205020404" pitchFamily="49" charset="0"/>
              <a:buChar char="­"/>
            </a:pPr>
            <a:r>
              <a:rPr lang="en-US" sz="2800" dirty="0"/>
              <a:t>are to recognize their own spiritual bankruptcy (5:3).</a:t>
            </a:r>
          </a:p>
          <a:p>
            <a:pPr marL="690563" lvl="1" indent="-346075" algn="just">
              <a:lnSpc>
                <a:spcPct val="110000"/>
              </a:lnSpc>
              <a:spcBef>
                <a:spcPts val="0"/>
              </a:spcBef>
              <a:spcAft>
                <a:spcPts val="1800"/>
              </a:spcAft>
              <a:buFont typeface="Courier New" panose="02070309020205020404" pitchFamily="49" charset="0"/>
              <a:buChar char="­"/>
            </a:pPr>
            <a:r>
              <a:rPr lang="en-US" sz="2800" dirty="0"/>
              <a:t>are to rejoice in spite of adverse circumstances (5:10-12).</a:t>
            </a:r>
          </a:p>
          <a:p>
            <a:pPr marL="690563" lvl="1" indent="-346075" algn="just">
              <a:lnSpc>
                <a:spcPct val="110000"/>
              </a:lnSpc>
              <a:spcBef>
                <a:spcPts val="0"/>
              </a:spcBef>
              <a:spcAft>
                <a:spcPts val="1800"/>
              </a:spcAft>
              <a:buFont typeface="Courier New" panose="02070309020205020404" pitchFamily="49" charset="0"/>
              <a:buChar char="­"/>
            </a:pPr>
            <a:r>
              <a:rPr lang="en-US" sz="2800" dirty="0"/>
              <a:t>are to abound in good works (5:16).</a:t>
            </a:r>
          </a:p>
          <a:p>
            <a:pPr marL="690563" lvl="1" indent="-346075" algn="just">
              <a:lnSpc>
                <a:spcPct val="110000"/>
              </a:lnSpc>
              <a:spcBef>
                <a:spcPts val="0"/>
              </a:spcBef>
              <a:spcAft>
                <a:spcPts val="1800"/>
              </a:spcAft>
              <a:buFont typeface="Courier New" panose="02070309020205020404" pitchFamily="49" charset="0"/>
              <a:buChar char="­"/>
            </a:pPr>
            <a:r>
              <a:rPr lang="en-US" sz="2800" dirty="0"/>
              <a:t>struggle with lust (5:28).</a:t>
            </a:r>
          </a:p>
          <a:p>
            <a:pPr marL="690563" lvl="1" indent="-346075" algn="just">
              <a:lnSpc>
                <a:spcPct val="110000"/>
              </a:lnSpc>
              <a:spcBef>
                <a:spcPts val="0"/>
              </a:spcBef>
              <a:spcAft>
                <a:spcPts val="1800"/>
              </a:spcAft>
              <a:buFont typeface="Courier New" panose="02070309020205020404" pitchFamily="49" charset="0"/>
              <a:buChar char="­"/>
            </a:pPr>
            <a:r>
              <a:rPr lang="en-US" sz="2800" dirty="0"/>
              <a:t>need to pray in secret (6:6).</a:t>
            </a:r>
          </a:p>
        </p:txBody>
      </p:sp>
      <p:sp>
        <p:nvSpPr>
          <p:cNvPr id="7" name="Title 1">
            <a:extLst>
              <a:ext uri="{FF2B5EF4-FFF2-40B4-BE49-F238E27FC236}">
                <a16:creationId xmlns:a16="http://schemas.microsoft.com/office/drawing/2014/main" id="{524217B2-9AB8-4DE7-901C-48450CABFBB0}"/>
              </a:ext>
            </a:extLst>
          </p:cNvPr>
          <p:cNvSpPr txBox="1">
            <a:spLocks/>
          </p:cNvSpPr>
          <p:nvPr/>
        </p:nvSpPr>
        <p:spPr>
          <a:xfrm>
            <a:off x="0" y="192607"/>
            <a:ext cx="9144000" cy="90294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514350" indent="-514350" algn="ctr">
              <a:lnSpc>
                <a:spcPct val="100000"/>
              </a:lnSpc>
              <a:buFont typeface="+mj-lt"/>
              <a:buAutoNum type="arabicParenR" startAt="3"/>
            </a:pPr>
            <a:r>
              <a:rPr lang="en-US" sz="3000" b="1" dirty="0">
                <a:latin typeface="+mn-lt"/>
              </a:rPr>
              <a:t>Dispensationalists Teach that the Sermon on the Mount is Not for the Church Today – </a:t>
            </a:r>
            <a:r>
              <a:rPr lang="en-US" sz="3000" b="1" dirty="0">
                <a:solidFill>
                  <a:srgbClr val="C00000"/>
                </a:solidFill>
                <a:latin typeface="Calibri" panose="020F0502020204030204"/>
              </a:rPr>
              <a:t>“</a:t>
            </a:r>
            <a:r>
              <a:rPr lang="en-US" sz="3000" b="1" u="sng" dirty="0">
                <a:solidFill>
                  <a:srgbClr val="C00000"/>
                </a:solidFill>
                <a:latin typeface="Calibri" panose="020F0502020204030204"/>
              </a:rPr>
              <a:t>False</a:t>
            </a:r>
            <a:r>
              <a:rPr lang="en-US" sz="3000" b="1" dirty="0">
                <a:solidFill>
                  <a:srgbClr val="C00000"/>
                </a:solidFill>
                <a:latin typeface="Calibri" panose="020F0502020204030204"/>
              </a:rPr>
              <a:t>!”</a:t>
            </a:r>
            <a:endParaRPr lang="en-US" sz="3000" b="1" dirty="0">
              <a:solidFill>
                <a:srgbClr val="0000CC"/>
              </a:solidFill>
              <a:latin typeface="+mn-lt"/>
              <a:ea typeface="+mn-ea"/>
              <a:cs typeface="+mn-cs"/>
            </a:endParaRPr>
          </a:p>
        </p:txBody>
      </p:sp>
    </p:spTree>
    <p:extLst>
      <p:ext uri="{BB962C8B-B14F-4D97-AF65-F5344CB8AC3E}">
        <p14:creationId xmlns:p14="http://schemas.microsoft.com/office/powerpoint/2010/main" val="3089633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69" y="1247686"/>
            <a:ext cx="8919713" cy="4929277"/>
          </a:xfrm>
        </p:spPr>
        <p:txBody>
          <a:bodyPr>
            <a:noAutofit/>
          </a:bodyPr>
          <a:lstStyle/>
          <a:p>
            <a:pPr marL="344488" indent="-344488" algn="just">
              <a:lnSpc>
                <a:spcPct val="100000"/>
              </a:lnSpc>
              <a:spcBef>
                <a:spcPts val="0"/>
              </a:spcBef>
              <a:spcAft>
                <a:spcPts val="1800"/>
              </a:spcAft>
            </a:pPr>
            <a:r>
              <a:rPr lang="en-US" sz="2800" b="1" dirty="0"/>
              <a:t>The SOM embraces principles for </a:t>
            </a:r>
            <a:r>
              <a:rPr lang="en-US" sz="2800" b="1" u="sng" dirty="0">
                <a:solidFill>
                  <a:srgbClr val="0000CC"/>
                </a:solidFill>
                <a:latin typeface="Calibri" panose="020F0502020204030204" pitchFamily="34" charset="0"/>
                <a:cs typeface="Calibri" panose="020F0502020204030204" pitchFamily="34" charset="0"/>
              </a:rPr>
              <a:t>all</a:t>
            </a:r>
            <a:r>
              <a:rPr lang="en-US" sz="2800" b="1" dirty="0"/>
              <a:t> saints of </a:t>
            </a:r>
            <a:r>
              <a:rPr lang="en-US" sz="2800" b="1" u="sng" dirty="0">
                <a:solidFill>
                  <a:srgbClr val="0000CC"/>
                </a:solidFill>
                <a:latin typeface="Calibri" panose="020F0502020204030204" pitchFamily="34" charset="0"/>
                <a:cs typeface="Calibri" panose="020F0502020204030204" pitchFamily="34" charset="0"/>
              </a:rPr>
              <a:t>all</a:t>
            </a:r>
            <a:r>
              <a:rPr lang="en-US" sz="2800" b="1" dirty="0"/>
              <a:t> times.</a:t>
            </a:r>
          </a:p>
          <a:p>
            <a:pPr marL="690563" lvl="1" indent="-346075" algn="just">
              <a:lnSpc>
                <a:spcPct val="100000"/>
              </a:lnSpc>
              <a:spcBef>
                <a:spcPts val="0"/>
              </a:spcBef>
              <a:spcAft>
                <a:spcPts val="1800"/>
              </a:spcAft>
              <a:buFont typeface="Courier New" panose="02070309020205020404" pitchFamily="49" charset="0"/>
              <a:buChar char="­"/>
            </a:pPr>
            <a:r>
              <a:rPr lang="en-US" sz="2700" dirty="0"/>
              <a:t>Believers of </a:t>
            </a:r>
            <a:r>
              <a:rPr lang="en-US" sz="2700" b="1" u="sng" dirty="0">
                <a:solidFill>
                  <a:srgbClr val="0000CC"/>
                </a:solidFill>
                <a:cs typeface="Calibri" panose="020F0502020204030204" pitchFamily="34" charset="0"/>
              </a:rPr>
              <a:t>all</a:t>
            </a:r>
            <a:r>
              <a:rPr lang="en-US" sz="2700" dirty="0"/>
              <a:t> dispensations need to pray, </a:t>
            </a:r>
            <a:r>
              <a:rPr lang="en-US" sz="2700" i="1" dirty="0"/>
              <a:t>“Thy will be done”</a:t>
            </a:r>
            <a:r>
              <a:rPr lang="en-US" sz="2700" dirty="0"/>
              <a:t> (6:10).</a:t>
            </a:r>
          </a:p>
          <a:p>
            <a:pPr marL="690563" lvl="1" indent="-346075" algn="just">
              <a:lnSpc>
                <a:spcPct val="100000"/>
              </a:lnSpc>
              <a:spcBef>
                <a:spcPts val="0"/>
              </a:spcBef>
              <a:spcAft>
                <a:spcPts val="1800"/>
              </a:spcAft>
              <a:buFont typeface="Courier New" panose="02070309020205020404" pitchFamily="49" charset="0"/>
              <a:buChar char="­"/>
            </a:pPr>
            <a:r>
              <a:rPr lang="en-US" sz="2700" dirty="0"/>
              <a:t>Believers of </a:t>
            </a:r>
            <a:r>
              <a:rPr lang="en-US" sz="2700" b="1" u="sng" dirty="0">
                <a:solidFill>
                  <a:srgbClr val="0000CC"/>
                </a:solidFill>
                <a:cs typeface="Calibri" panose="020F0502020204030204" pitchFamily="34" charset="0"/>
              </a:rPr>
              <a:t>all</a:t>
            </a:r>
            <a:r>
              <a:rPr lang="en-US" sz="2700" dirty="0"/>
              <a:t> dispensations need to lay up treasures in heaven (6:20).</a:t>
            </a:r>
          </a:p>
          <a:p>
            <a:pPr marL="690563" lvl="1" indent="-346075" algn="just">
              <a:lnSpc>
                <a:spcPct val="100000"/>
              </a:lnSpc>
              <a:spcBef>
                <a:spcPts val="0"/>
              </a:spcBef>
              <a:spcAft>
                <a:spcPts val="1800"/>
              </a:spcAft>
              <a:buFont typeface="Courier New" panose="02070309020205020404" pitchFamily="49" charset="0"/>
              <a:buChar char="­"/>
            </a:pPr>
            <a:r>
              <a:rPr lang="en-US" sz="2700" dirty="0"/>
              <a:t>Believers of </a:t>
            </a:r>
            <a:r>
              <a:rPr lang="en-US" sz="2700" b="1" u="sng" dirty="0">
                <a:solidFill>
                  <a:srgbClr val="0000CC"/>
                </a:solidFill>
                <a:cs typeface="Calibri" panose="020F0502020204030204" pitchFamily="34" charset="0"/>
              </a:rPr>
              <a:t>all</a:t>
            </a:r>
            <a:r>
              <a:rPr lang="en-US" sz="2700" dirty="0"/>
              <a:t> dispensations struggle with the sin of worry (6:25-34).</a:t>
            </a:r>
          </a:p>
          <a:p>
            <a:pPr marL="690563" lvl="1" indent="-346075" algn="just">
              <a:lnSpc>
                <a:spcPct val="100000"/>
              </a:lnSpc>
              <a:spcBef>
                <a:spcPts val="0"/>
              </a:spcBef>
              <a:spcAft>
                <a:spcPts val="1800"/>
              </a:spcAft>
              <a:buFont typeface="Courier New" panose="02070309020205020404" pitchFamily="49" charset="0"/>
              <a:buChar char="­"/>
            </a:pPr>
            <a:r>
              <a:rPr lang="en-US" sz="2700" dirty="0"/>
              <a:t>Believers of </a:t>
            </a:r>
            <a:r>
              <a:rPr lang="en-US" sz="2700" b="1" u="sng" dirty="0">
                <a:solidFill>
                  <a:srgbClr val="0000CC"/>
                </a:solidFill>
                <a:cs typeface="Calibri" panose="020F0502020204030204" pitchFamily="34" charset="0"/>
              </a:rPr>
              <a:t>all</a:t>
            </a:r>
            <a:r>
              <a:rPr lang="en-US" sz="2700" dirty="0"/>
              <a:t> dispensations need to put God first (6:33).</a:t>
            </a:r>
          </a:p>
          <a:p>
            <a:pPr marL="690563" lvl="1" indent="-346075" algn="just">
              <a:lnSpc>
                <a:spcPct val="100000"/>
              </a:lnSpc>
              <a:spcBef>
                <a:spcPts val="0"/>
              </a:spcBef>
              <a:spcAft>
                <a:spcPts val="1800"/>
              </a:spcAft>
              <a:buFont typeface="Courier New" panose="02070309020205020404" pitchFamily="49" charset="0"/>
              <a:buChar char="­"/>
            </a:pPr>
            <a:r>
              <a:rPr lang="en-US" sz="2700" dirty="0"/>
              <a:t>Believers of </a:t>
            </a:r>
            <a:r>
              <a:rPr lang="en-US" sz="2700" b="1" u="sng" dirty="0">
                <a:solidFill>
                  <a:srgbClr val="0000CC"/>
                </a:solidFill>
                <a:cs typeface="Calibri" panose="020F0502020204030204" pitchFamily="34" charset="0"/>
              </a:rPr>
              <a:t>all</a:t>
            </a:r>
            <a:r>
              <a:rPr lang="en-US" sz="2700" dirty="0"/>
              <a:t> dispensations need to build their lives upon God’s Word (7:24-27).</a:t>
            </a:r>
          </a:p>
        </p:txBody>
      </p:sp>
      <p:sp>
        <p:nvSpPr>
          <p:cNvPr id="4" name="Title 1"/>
          <p:cNvSpPr>
            <a:spLocks noGrp="1"/>
          </p:cNvSpPr>
          <p:nvPr>
            <p:ph type="title"/>
          </p:nvPr>
        </p:nvSpPr>
        <p:spPr>
          <a:xfrm>
            <a:off x="0" y="192607"/>
            <a:ext cx="9144000" cy="902948"/>
          </a:xfrm>
        </p:spPr>
        <p:txBody>
          <a:bodyPr>
            <a:noAutofit/>
          </a:bodyPr>
          <a:lstStyle/>
          <a:p>
            <a:pPr marL="514350" indent="-514350" algn="ctr">
              <a:lnSpc>
                <a:spcPct val="100000"/>
              </a:lnSpc>
              <a:buFont typeface="+mj-lt"/>
              <a:buAutoNum type="arabicParenR" startAt="3"/>
            </a:pPr>
            <a:r>
              <a:rPr lang="en-US" sz="3000" b="1" dirty="0">
                <a:latin typeface="+mn-lt"/>
              </a:rPr>
              <a:t>Dispensationalists Teach that the Sermon on the Mount is Not for the Church Today – </a:t>
            </a:r>
            <a:r>
              <a:rPr lang="en-US" sz="3000" b="1" dirty="0">
                <a:solidFill>
                  <a:srgbClr val="C00000"/>
                </a:solidFill>
                <a:latin typeface="Calibri" panose="020F0502020204030204"/>
              </a:rPr>
              <a:t>“</a:t>
            </a:r>
            <a:r>
              <a:rPr lang="en-US" sz="3000" b="1" u="sng" dirty="0">
                <a:solidFill>
                  <a:srgbClr val="C00000"/>
                </a:solidFill>
                <a:latin typeface="Calibri" panose="020F0502020204030204"/>
              </a:rPr>
              <a:t>False</a:t>
            </a:r>
            <a:r>
              <a:rPr lang="en-US" sz="3000" b="1" dirty="0">
                <a:solidFill>
                  <a:srgbClr val="C00000"/>
                </a:solidFill>
                <a:latin typeface="Calibri" panose="020F0502020204030204"/>
              </a:rPr>
              <a:t>!”</a:t>
            </a:r>
            <a:endParaRPr lang="en-US" sz="3000" b="1" dirty="0">
              <a:latin typeface="+mn-lt"/>
            </a:endParaRPr>
          </a:p>
        </p:txBody>
      </p:sp>
    </p:spTree>
    <p:extLst>
      <p:ext uri="{BB962C8B-B14F-4D97-AF65-F5344CB8AC3E}">
        <p14:creationId xmlns:p14="http://schemas.microsoft.com/office/powerpoint/2010/main" val="2920182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69" y="1264778"/>
            <a:ext cx="8919713" cy="4912185"/>
          </a:xfrm>
        </p:spPr>
        <p:txBody>
          <a:bodyPr>
            <a:noAutofit/>
          </a:bodyPr>
          <a:lstStyle/>
          <a:p>
            <a:pPr marL="344488" indent="-344488" algn="just">
              <a:lnSpc>
                <a:spcPct val="100000"/>
              </a:lnSpc>
              <a:spcBef>
                <a:spcPts val="0"/>
              </a:spcBef>
              <a:spcAft>
                <a:spcPts val="1800"/>
              </a:spcAft>
            </a:pPr>
            <a:r>
              <a:rPr lang="en-US" sz="2800" b="1" dirty="0"/>
              <a:t>The SOM contains trans-dispensational truths for </a:t>
            </a:r>
            <a:r>
              <a:rPr lang="en-US" sz="2800" b="1" u="sng" dirty="0">
                <a:solidFill>
                  <a:srgbClr val="0000CC"/>
                </a:solidFill>
                <a:latin typeface="Calibri" panose="020F0502020204030204" pitchFamily="34" charset="0"/>
                <a:cs typeface="Calibri" panose="020F0502020204030204" pitchFamily="34" charset="0"/>
              </a:rPr>
              <a:t>all</a:t>
            </a:r>
            <a:r>
              <a:rPr lang="en-US" sz="2800" b="1" dirty="0"/>
              <a:t> dispensations.</a:t>
            </a:r>
          </a:p>
          <a:p>
            <a:pPr marL="690563" lvl="1" indent="-346075" algn="just">
              <a:lnSpc>
                <a:spcPct val="100000"/>
              </a:lnSpc>
              <a:spcBef>
                <a:spcPts val="0"/>
              </a:spcBef>
              <a:spcAft>
                <a:spcPts val="1800"/>
              </a:spcAft>
              <a:buFont typeface="Courier New" panose="02070309020205020404" pitchFamily="49" charset="0"/>
              <a:buChar char="­"/>
            </a:pPr>
            <a:r>
              <a:rPr lang="en-US" sz="2700" dirty="0"/>
              <a:t>Those who hunger and thirst after righteousness will be filled (5:6).</a:t>
            </a:r>
          </a:p>
          <a:p>
            <a:pPr marL="690563" lvl="1" indent="-346075" algn="just">
              <a:lnSpc>
                <a:spcPct val="100000"/>
              </a:lnSpc>
              <a:spcBef>
                <a:spcPts val="0"/>
              </a:spcBef>
              <a:spcAft>
                <a:spcPts val="1800"/>
              </a:spcAft>
              <a:buFont typeface="Courier New" panose="02070309020205020404" pitchFamily="49" charset="0"/>
              <a:buChar char="­"/>
            </a:pPr>
            <a:r>
              <a:rPr lang="en-US" sz="2700" dirty="0"/>
              <a:t>God shines and showers His goodness on all men (5:45).</a:t>
            </a:r>
          </a:p>
          <a:p>
            <a:pPr marL="690563" lvl="1" indent="-346075" algn="just">
              <a:lnSpc>
                <a:spcPct val="100000"/>
              </a:lnSpc>
              <a:spcBef>
                <a:spcPts val="0"/>
              </a:spcBef>
              <a:spcAft>
                <a:spcPts val="1800"/>
              </a:spcAft>
              <a:buFont typeface="Courier New" panose="02070309020205020404" pitchFamily="49" charset="0"/>
              <a:buChar char="­"/>
            </a:pPr>
            <a:r>
              <a:rPr lang="en-US" sz="2700" dirty="0"/>
              <a:t>God sees what is done is secret (6:1-6).</a:t>
            </a:r>
          </a:p>
          <a:p>
            <a:pPr marL="690563" lvl="1" indent="-346075" algn="just">
              <a:lnSpc>
                <a:spcPct val="100000"/>
              </a:lnSpc>
              <a:spcBef>
                <a:spcPts val="0"/>
              </a:spcBef>
              <a:spcAft>
                <a:spcPts val="1800"/>
              </a:spcAft>
              <a:buFont typeface="Courier New" panose="02070309020205020404" pitchFamily="49" charset="0"/>
              <a:buChar char="­"/>
            </a:pPr>
            <a:r>
              <a:rPr lang="en-US" sz="2700" dirty="0"/>
              <a:t>God knows the needs of His believers (6:8,32).</a:t>
            </a:r>
          </a:p>
          <a:p>
            <a:pPr marL="690563" lvl="1" indent="-346075" algn="just">
              <a:lnSpc>
                <a:spcPct val="100000"/>
              </a:lnSpc>
              <a:spcBef>
                <a:spcPts val="0"/>
              </a:spcBef>
              <a:spcAft>
                <a:spcPts val="1800"/>
              </a:spcAft>
              <a:buFont typeface="Courier New" panose="02070309020205020404" pitchFamily="49" charset="0"/>
              <a:buChar char="­"/>
            </a:pPr>
            <a:r>
              <a:rPr lang="en-US" sz="2700" dirty="0"/>
              <a:t>What a man treasures reveals his heart (6:21).</a:t>
            </a:r>
          </a:p>
          <a:p>
            <a:pPr marL="690563" lvl="1" indent="-346075" algn="just">
              <a:lnSpc>
                <a:spcPct val="100000"/>
              </a:lnSpc>
              <a:spcBef>
                <a:spcPts val="0"/>
              </a:spcBef>
              <a:spcAft>
                <a:spcPts val="1800"/>
              </a:spcAft>
              <a:buFont typeface="Courier New" panose="02070309020205020404" pitchFamily="49" charset="0"/>
              <a:buChar char="­"/>
            </a:pPr>
            <a:r>
              <a:rPr lang="en-US" sz="2700" dirty="0"/>
              <a:t>No man can serve two masters (6:24).</a:t>
            </a:r>
          </a:p>
        </p:txBody>
      </p:sp>
      <p:sp>
        <p:nvSpPr>
          <p:cNvPr id="4" name="Title 1"/>
          <p:cNvSpPr>
            <a:spLocks noGrp="1"/>
          </p:cNvSpPr>
          <p:nvPr>
            <p:ph type="title"/>
          </p:nvPr>
        </p:nvSpPr>
        <p:spPr>
          <a:xfrm>
            <a:off x="0" y="192607"/>
            <a:ext cx="9144000" cy="902948"/>
          </a:xfrm>
        </p:spPr>
        <p:txBody>
          <a:bodyPr>
            <a:noAutofit/>
          </a:bodyPr>
          <a:lstStyle/>
          <a:p>
            <a:pPr marL="514350" indent="-514350" algn="ctr">
              <a:lnSpc>
                <a:spcPct val="100000"/>
              </a:lnSpc>
              <a:buFont typeface="+mj-lt"/>
              <a:buAutoNum type="arabicParenR" startAt="3"/>
            </a:pPr>
            <a:r>
              <a:rPr lang="en-US" sz="3000" b="1" dirty="0">
                <a:latin typeface="+mn-lt"/>
              </a:rPr>
              <a:t>Dispensationalists Teach that the Sermon on the Mount is Not for the Church Today </a:t>
            </a:r>
            <a:r>
              <a:rPr lang="en-US" sz="3000" b="1" dirty="0">
                <a:solidFill>
                  <a:prstClr val="black"/>
                </a:solidFill>
                <a:latin typeface="Calibri" panose="020F0502020204030204"/>
              </a:rPr>
              <a:t>– </a:t>
            </a:r>
            <a:r>
              <a:rPr lang="en-US" sz="3000" b="1" dirty="0">
                <a:solidFill>
                  <a:srgbClr val="C00000"/>
                </a:solidFill>
                <a:latin typeface="Calibri" panose="020F0502020204030204"/>
              </a:rPr>
              <a:t>“</a:t>
            </a:r>
            <a:r>
              <a:rPr lang="en-US" sz="3000" b="1" u="sng" dirty="0">
                <a:solidFill>
                  <a:srgbClr val="C00000"/>
                </a:solidFill>
                <a:latin typeface="Calibri" panose="020F0502020204030204"/>
              </a:rPr>
              <a:t>False</a:t>
            </a:r>
            <a:r>
              <a:rPr lang="en-US" sz="3000" b="1" dirty="0">
                <a:solidFill>
                  <a:srgbClr val="C00000"/>
                </a:solidFill>
                <a:latin typeface="Calibri" panose="020F0502020204030204"/>
              </a:rPr>
              <a:t>!”</a:t>
            </a:r>
            <a:endParaRPr lang="en-US" sz="3000" b="1" dirty="0">
              <a:latin typeface="+mn-lt"/>
            </a:endParaRPr>
          </a:p>
        </p:txBody>
      </p:sp>
    </p:spTree>
    <p:extLst>
      <p:ext uri="{BB962C8B-B14F-4D97-AF65-F5344CB8AC3E}">
        <p14:creationId xmlns:p14="http://schemas.microsoft.com/office/powerpoint/2010/main" val="1028367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69" y="1256232"/>
            <a:ext cx="8919713" cy="4920731"/>
          </a:xfrm>
        </p:spPr>
        <p:txBody>
          <a:bodyPr>
            <a:noAutofit/>
          </a:bodyPr>
          <a:lstStyle/>
          <a:p>
            <a:pPr marL="344488" lvl="0" indent="-344488" algn="just">
              <a:lnSpc>
                <a:spcPct val="100000"/>
              </a:lnSpc>
              <a:spcBef>
                <a:spcPts val="0"/>
              </a:spcBef>
              <a:spcAft>
                <a:spcPts val="1800"/>
              </a:spcAft>
            </a:pPr>
            <a:r>
              <a:rPr lang="en-US" sz="2800" b="1" dirty="0">
                <a:solidFill>
                  <a:prstClr val="black"/>
                </a:solidFill>
              </a:rPr>
              <a:t>The SOM contains trans-dispensational truths for </a:t>
            </a:r>
            <a:r>
              <a:rPr lang="en-US" sz="2800" b="1" u="sng" dirty="0">
                <a:solidFill>
                  <a:srgbClr val="0000CC"/>
                </a:solidFill>
                <a:cs typeface="Calibri" panose="020F0502020204030204" pitchFamily="34" charset="0"/>
              </a:rPr>
              <a:t>all</a:t>
            </a:r>
            <a:r>
              <a:rPr lang="en-US" sz="2800" b="1" dirty="0">
                <a:solidFill>
                  <a:prstClr val="black"/>
                </a:solidFill>
              </a:rPr>
              <a:t> dispensations. </a:t>
            </a:r>
            <a:r>
              <a:rPr lang="en-US" sz="2800" b="1" dirty="0"/>
              <a:t>(cont’d)</a:t>
            </a:r>
          </a:p>
          <a:p>
            <a:pPr marL="690563" lvl="1" indent="-346075" algn="just">
              <a:lnSpc>
                <a:spcPct val="100000"/>
              </a:lnSpc>
              <a:spcBef>
                <a:spcPts val="0"/>
              </a:spcBef>
              <a:spcAft>
                <a:spcPts val="1800"/>
              </a:spcAft>
              <a:buFont typeface="Courier New" panose="02070309020205020404" pitchFamily="49" charset="0"/>
              <a:buChar char="­"/>
            </a:pPr>
            <a:r>
              <a:rPr lang="en-US" sz="2700" dirty="0"/>
              <a:t>Those who honor God will be honored by God (6:33).</a:t>
            </a:r>
          </a:p>
          <a:p>
            <a:pPr marL="690563" lvl="1" indent="-346075" algn="just">
              <a:lnSpc>
                <a:spcPct val="100000"/>
              </a:lnSpc>
              <a:spcBef>
                <a:spcPts val="0"/>
              </a:spcBef>
              <a:spcAft>
                <a:spcPts val="1800"/>
              </a:spcAft>
              <a:buFont typeface="Courier New" panose="02070309020205020404" pitchFamily="49" charset="0"/>
              <a:buChar char="­"/>
            </a:pPr>
            <a:r>
              <a:rPr lang="en-US" sz="2700" dirty="0"/>
              <a:t>Before we can righteously judge, we must first judge ourselves (7:1-5).</a:t>
            </a:r>
          </a:p>
          <a:p>
            <a:pPr marL="690563" lvl="1" indent="-346075" algn="just">
              <a:lnSpc>
                <a:spcPct val="100000"/>
              </a:lnSpc>
              <a:spcBef>
                <a:spcPts val="0"/>
              </a:spcBef>
              <a:spcAft>
                <a:spcPts val="1800"/>
              </a:spcAft>
              <a:buFont typeface="Courier New" panose="02070309020205020404" pitchFamily="49" charset="0"/>
              <a:buChar char="­"/>
            </a:pPr>
            <a:r>
              <a:rPr lang="en-US" sz="2700" dirty="0"/>
              <a:t>Those who truly seek will truly find (7:7).</a:t>
            </a:r>
          </a:p>
          <a:p>
            <a:pPr marL="690563" lvl="1" indent="-346075" algn="just">
              <a:lnSpc>
                <a:spcPct val="100000"/>
              </a:lnSpc>
              <a:spcBef>
                <a:spcPts val="0"/>
              </a:spcBef>
              <a:spcAft>
                <a:spcPts val="1800"/>
              </a:spcAft>
              <a:buFont typeface="Courier New" panose="02070309020205020404" pitchFamily="49" charset="0"/>
              <a:buChar char="­"/>
            </a:pPr>
            <a:r>
              <a:rPr lang="en-US" sz="2700" dirty="0"/>
              <a:t>Men are evil and depraved (7:11).</a:t>
            </a:r>
          </a:p>
          <a:p>
            <a:pPr marL="690563" lvl="1" indent="-346075" algn="just">
              <a:lnSpc>
                <a:spcPct val="100000"/>
              </a:lnSpc>
              <a:spcBef>
                <a:spcPts val="0"/>
              </a:spcBef>
              <a:spcAft>
                <a:spcPts val="1800"/>
              </a:spcAft>
              <a:buFont typeface="Courier New" panose="02070309020205020404" pitchFamily="49" charset="0"/>
              <a:buChar char="­"/>
            </a:pPr>
            <a:r>
              <a:rPr lang="en-US" sz="2700" dirty="0"/>
              <a:t>The majority are headed for destruction; few will be saved (7:13-14).</a:t>
            </a:r>
          </a:p>
        </p:txBody>
      </p:sp>
      <p:sp>
        <p:nvSpPr>
          <p:cNvPr id="4" name="Title 1"/>
          <p:cNvSpPr>
            <a:spLocks noGrp="1"/>
          </p:cNvSpPr>
          <p:nvPr>
            <p:ph type="title"/>
          </p:nvPr>
        </p:nvSpPr>
        <p:spPr>
          <a:xfrm>
            <a:off x="0" y="192607"/>
            <a:ext cx="9144000" cy="902948"/>
          </a:xfrm>
        </p:spPr>
        <p:txBody>
          <a:bodyPr>
            <a:noAutofit/>
          </a:bodyPr>
          <a:lstStyle/>
          <a:p>
            <a:pPr marL="514350" indent="-514350" algn="ctr">
              <a:lnSpc>
                <a:spcPct val="100000"/>
              </a:lnSpc>
              <a:buFont typeface="+mj-lt"/>
              <a:buAutoNum type="arabicParenR" startAt="3"/>
            </a:pPr>
            <a:r>
              <a:rPr lang="en-US" sz="3000" b="1" dirty="0">
                <a:latin typeface="+mn-lt"/>
              </a:rPr>
              <a:t>Dispensationalists Teach that the Sermon on the Mount is Not for the Church Today </a:t>
            </a:r>
            <a:r>
              <a:rPr lang="en-US" sz="3000" b="1" dirty="0">
                <a:solidFill>
                  <a:prstClr val="black"/>
                </a:solidFill>
                <a:latin typeface="Calibri" panose="020F0502020204030204"/>
              </a:rPr>
              <a:t>– </a:t>
            </a:r>
            <a:r>
              <a:rPr lang="en-US" sz="3000" b="1" dirty="0">
                <a:solidFill>
                  <a:srgbClr val="C00000"/>
                </a:solidFill>
                <a:latin typeface="Calibri" panose="020F0502020204030204"/>
              </a:rPr>
              <a:t>“</a:t>
            </a:r>
            <a:r>
              <a:rPr lang="en-US" sz="3000" b="1" u="sng" dirty="0">
                <a:solidFill>
                  <a:srgbClr val="C00000"/>
                </a:solidFill>
                <a:latin typeface="Calibri" panose="020F0502020204030204"/>
              </a:rPr>
              <a:t>False</a:t>
            </a:r>
            <a:r>
              <a:rPr lang="en-US" sz="3000" b="1" dirty="0">
                <a:solidFill>
                  <a:srgbClr val="C00000"/>
                </a:solidFill>
                <a:latin typeface="Calibri" panose="020F0502020204030204"/>
              </a:rPr>
              <a:t>!”</a:t>
            </a:r>
            <a:endParaRPr lang="en-US" sz="3000" b="1" dirty="0">
              <a:latin typeface="+mn-lt"/>
            </a:endParaRPr>
          </a:p>
        </p:txBody>
      </p:sp>
    </p:spTree>
    <p:extLst>
      <p:ext uri="{BB962C8B-B14F-4D97-AF65-F5344CB8AC3E}">
        <p14:creationId xmlns:p14="http://schemas.microsoft.com/office/powerpoint/2010/main" val="1459672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69" y="1256232"/>
            <a:ext cx="8919713" cy="4920731"/>
          </a:xfrm>
        </p:spPr>
        <p:txBody>
          <a:bodyPr>
            <a:noAutofit/>
          </a:bodyPr>
          <a:lstStyle/>
          <a:p>
            <a:pPr marL="344488" lvl="0" indent="-344488" algn="just">
              <a:lnSpc>
                <a:spcPct val="100000"/>
              </a:lnSpc>
              <a:spcBef>
                <a:spcPts val="0"/>
              </a:spcBef>
              <a:spcAft>
                <a:spcPts val="1800"/>
              </a:spcAft>
            </a:pPr>
            <a:r>
              <a:rPr lang="en-US" sz="2800" b="1" dirty="0">
                <a:solidFill>
                  <a:prstClr val="black"/>
                </a:solidFill>
              </a:rPr>
              <a:t>The SOM contains trans-dispensational truths for </a:t>
            </a:r>
            <a:r>
              <a:rPr lang="en-US" sz="2800" b="1" u="sng" dirty="0">
                <a:solidFill>
                  <a:srgbClr val="0000CC"/>
                </a:solidFill>
                <a:cs typeface="Calibri" panose="020F0502020204030204" pitchFamily="34" charset="0"/>
              </a:rPr>
              <a:t>all</a:t>
            </a:r>
            <a:r>
              <a:rPr lang="en-US" sz="2800" b="1" dirty="0">
                <a:solidFill>
                  <a:prstClr val="black"/>
                </a:solidFill>
              </a:rPr>
              <a:t> dispensations. </a:t>
            </a:r>
            <a:r>
              <a:rPr lang="en-US" sz="2800" b="1" dirty="0"/>
              <a:t>(cont’d)</a:t>
            </a:r>
          </a:p>
          <a:p>
            <a:pPr marL="690563" lvl="1" indent="-346075" algn="just">
              <a:lnSpc>
                <a:spcPct val="100000"/>
              </a:lnSpc>
              <a:spcBef>
                <a:spcPts val="0"/>
              </a:spcBef>
              <a:spcAft>
                <a:spcPts val="1800"/>
              </a:spcAft>
              <a:buFont typeface="Courier New" panose="02070309020205020404" pitchFamily="49" charset="0"/>
              <a:buChar char="­"/>
            </a:pPr>
            <a:r>
              <a:rPr lang="en-US" sz="2800" dirty="0"/>
              <a:t>A tree is known by its fruit (7:17-20).</a:t>
            </a:r>
          </a:p>
          <a:p>
            <a:pPr marL="690563" lvl="1" indent="-346075" algn="just">
              <a:lnSpc>
                <a:spcPct val="100000"/>
              </a:lnSpc>
              <a:spcBef>
                <a:spcPts val="0"/>
              </a:spcBef>
              <a:spcAft>
                <a:spcPts val="1800"/>
              </a:spcAft>
              <a:buFont typeface="Courier New" panose="02070309020205020404" pitchFamily="49" charset="0"/>
              <a:buChar char="­"/>
            </a:pPr>
            <a:r>
              <a:rPr lang="en-US" sz="2800" dirty="0"/>
              <a:t>Mere profession does not necessarily mean true possession (7:21-23).</a:t>
            </a:r>
          </a:p>
          <a:p>
            <a:pPr marL="690563" lvl="1" indent="-346075" algn="just">
              <a:lnSpc>
                <a:spcPct val="100000"/>
              </a:lnSpc>
              <a:spcBef>
                <a:spcPts val="0"/>
              </a:spcBef>
              <a:spcAft>
                <a:spcPts val="1800"/>
              </a:spcAft>
              <a:buFont typeface="Courier New" panose="02070309020205020404" pitchFamily="49" charset="0"/>
              <a:buChar char="­"/>
            </a:pPr>
            <a:r>
              <a:rPr lang="en-US" sz="2800" dirty="0"/>
              <a:t>Our lives need to be built on a rock solid foundation (7:24-27).</a:t>
            </a:r>
          </a:p>
        </p:txBody>
      </p:sp>
      <p:sp>
        <p:nvSpPr>
          <p:cNvPr id="4" name="Title 1"/>
          <p:cNvSpPr>
            <a:spLocks noGrp="1"/>
          </p:cNvSpPr>
          <p:nvPr>
            <p:ph type="title"/>
          </p:nvPr>
        </p:nvSpPr>
        <p:spPr>
          <a:xfrm>
            <a:off x="0" y="192607"/>
            <a:ext cx="9144000" cy="902948"/>
          </a:xfrm>
        </p:spPr>
        <p:txBody>
          <a:bodyPr>
            <a:noAutofit/>
          </a:bodyPr>
          <a:lstStyle/>
          <a:p>
            <a:pPr marL="514350" indent="-514350" algn="ctr">
              <a:lnSpc>
                <a:spcPct val="100000"/>
              </a:lnSpc>
              <a:buFont typeface="+mj-lt"/>
              <a:buAutoNum type="arabicParenR" startAt="3"/>
            </a:pPr>
            <a:r>
              <a:rPr lang="en-US" sz="3000" b="1" dirty="0">
                <a:latin typeface="+mn-lt"/>
              </a:rPr>
              <a:t>Dispensationalists Teach that the Sermon on the Mount is Not for the Church Today </a:t>
            </a:r>
            <a:r>
              <a:rPr lang="en-US" sz="3000" b="1" dirty="0">
                <a:solidFill>
                  <a:prstClr val="black"/>
                </a:solidFill>
                <a:latin typeface="Calibri" panose="020F0502020204030204"/>
              </a:rPr>
              <a:t>– </a:t>
            </a:r>
            <a:r>
              <a:rPr lang="en-US" sz="3000" b="1" dirty="0">
                <a:solidFill>
                  <a:srgbClr val="C00000"/>
                </a:solidFill>
                <a:latin typeface="Calibri" panose="020F0502020204030204"/>
              </a:rPr>
              <a:t>“</a:t>
            </a:r>
            <a:r>
              <a:rPr lang="en-US" sz="3000" b="1" u="sng" dirty="0">
                <a:solidFill>
                  <a:srgbClr val="C00000"/>
                </a:solidFill>
                <a:latin typeface="Calibri" panose="020F0502020204030204"/>
              </a:rPr>
              <a:t>False</a:t>
            </a:r>
            <a:r>
              <a:rPr lang="en-US" sz="3000" b="1" dirty="0">
                <a:solidFill>
                  <a:srgbClr val="C00000"/>
                </a:solidFill>
                <a:latin typeface="Calibri" panose="020F0502020204030204"/>
              </a:rPr>
              <a:t>!”</a:t>
            </a:r>
            <a:endParaRPr lang="en-US" sz="3000" b="1" dirty="0">
              <a:latin typeface="+mn-lt"/>
            </a:endParaRPr>
          </a:p>
        </p:txBody>
      </p:sp>
    </p:spTree>
    <p:extLst>
      <p:ext uri="{BB962C8B-B14F-4D97-AF65-F5344CB8AC3E}">
        <p14:creationId xmlns:p14="http://schemas.microsoft.com/office/powerpoint/2010/main" val="1233757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456" y="1879545"/>
            <a:ext cx="8911087" cy="4770537"/>
          </a:xfrm>
          <a:prstGeom prst="rect">
            <a:avLst/>
          </a:prstGeom>
        </p:spPr>
        <p:txBody>
          <a:bodyPr wrap="square">
            <a:spAutoFit/>
          </a:bodyPr>
          <a:lstStyle/>
          <a:p>
            <a:pPr algn="just">
              <a:spcAft>
                <a:spcPts val="2400"/>
              </a:spcAft>
              <a:buSzPct val="160000"/>
            </a:pPr>
            <a:r>
              <a:rPr lang="en-US" sz="2800" b="1" dirty="0"/>
              <a:t>Reformed Doctrine:</a:t>
            </a:r>
            <a:endParaRPr lang="en-US" sz="2800" i="1" dirty="0"/>
          </a:p>
          <a:p>
            <a:pPr marL="684213" indent="-684213" algn="just">
              <a:spcAft>
                <a:spcPts val="2400"/>
              </a:spcAft>
              <a:buSzPct val="160000"/>
              <a:buBlip>
                <a:blip r:embed="rId3"/>
              </a:buBlip>
            </a:pPr>
            <a:r>
              <a:rPr lang="en-US" sz="2800" i="1" dirty="0"/>
              <a:t>the Sermon was delivered </a:t>
            </a:r>
            <a:r>
              <a:rPr lang="en-US" sz="2800" b="1" i="1" u="sng" dirty="0">
                <a:solidFill>
                  <a:srgbClr val="0000CC"/>
                </a:solidFill>
                <a:latin typeface="Calibri" panose="020F0502020204030204" pitchFamily="34" charset="0"/>
                <a:cs typeface="Calibri" panose="020F0502020204030204" pitchFamily="34" charset="0"/>
              </a:rPr>
              <a:t>to the Church</a:t>
            </a:r>
            <a:r>
              <a:rPr lang="en-US" sz="2800" i="1" dirty="0"/>
              <a:t>. </a:t>
            </a:r>
          </a:p>
          <a:p>
            <a:pPr marL="684213" indent="-684213" algn="just">
              <a:spcAft>
                <a:spcPts val="2400"/>
              </a:spcAft>
              <a:buSzPct val="160000"/>
              <a:buBlip>
                <a:blip r:embed="rId3"/>
              </a:buBlip>
            </a:pPr>
            <a:r>
              <a:rPr lang="en-US" sz="2800" i="1" dirty="0"/>
              <a:t>the Church is made up of the </a:t>
            </a:r>
            <a:r>
              <a:rPr lang="en-US" sz="2800" b="1" i="1" u="sng" dirty="0">
                <a:solidFill>
                  <a:srgbClr val="0000CC"/>
                </a:solidFill>
                <a:latin typeface="Calibri" panose="020F0502020204030204" pitchFamily="34" charset="0"/>
                <a:cs typeface="Calibri" panose="020F0502020204030204" pitchFamily="34" charset="0"/>
              </a:rPr>
              <a:t>saints of all ages</a:t>
            </a:r>
            <a:r>
              <a:rPr lang="en-US" sz="2800" i="1" dirty="0"/>
              <a:t>. </a:t>
            </a:r>
          </a:p>
          <a:p>
            <a:pPr marL="684213" indent="-684213" algn="just">
              <a:spcAft>
                <a:spcPts val="2400"/>
              </a:spcAft>
              <a:buSzPct val="160000"/>
              <a:buBlip>
                <a:blip r:embed="rId3"/>
              </a:buBlip>
            </a:pPr>
            <a:r>
              <a:rPr lang="en-US" sz="2800" i="1" dirty="0"/>
              <a:t>the Church existed </a:t>
            </a:r>
            <a:r>
              <a:rPr lang="en-US" sz="2800" b="1" i="1" u="sng" dirty="0">
                <a:solidFill>
                  <a:srgbClr val="0000CC"/>
                </a:solidFill>
                <a:latin typeface="Calibri" panose="020F0502020204030204" pitchFamily="34" charset="0"/>
                <a:cs typeface="Calibri" panose="020F0502020204030204" pitchFamily="34" charset="0"/>
              </a:rPr>
              <a:t>in the Old Testament </a:t>
            </a:r>
            <a:r>
              <a:rPr lang="en-US" sz="2800" i="1" dirty="0"/>
              <a:t>and</a:t>
            </a:r>
            <a:r>
              <a:rPr lang="en-US" sz="2800" b="1" i="1" u="sng" dirty="0">
                <a:solidFill>
                  <a:srgbClr val="0000CC"/>
                </a:solidFill>
                <a:latin typeface="Calibri" panose="020F0502020204030204" pitchFamily="34" charset="0"/>
                <a:cs typeface="Calibri" panose="020F0502020204030204" pitchFamily="34" charset="0"/>
              </a:rPr>
              <a:t> during our Lord’s earthly ministry</a:t>
            </a:r>
            <a:r>
              <a:rPr lang="en-US" sz="2800" b="1" i="1" dirty="0"/>
              <a:t>. </a:t>
            </a:r>
          </a:p>
          <a:p>
            <a:pPr marL="684213" indent="-684213" algn="just">
              <a:spcAft>
                <a:spcPts val="2400"/>
              </a:spcAft>
              <a:buSzPct val="160000"/>
              <a:buBlip>
                <a:blip r:embed="rId3"/>
              </a:buBlip>
            </a:pPr>
            <a:r>
              <a:rPr lang="en-US" sz="2800" i="1" dirty="0"/>
              <a:t>there is but </a:t>
            </a:r>
            <a:r>
              <a:rPr lang="en-US" sz="2800" b="1" i="1" u="sng" dirty="0">
                <a:solidFill>
                  <a:srgbClr val="0000CC"/>
                </a:solidFill>
                <a:latin typeface="Calibri" panose="020F0502020204030204" pitchFamily="34" charset="0"/>
                <a:cs typeface="Calibri" panose="020F0502020204030204" pitchFamily="34" charset="0"/>
              </a:rPr>
              <a:t>one people of God</a:t>
            </a:r>
            <a:r>
              <a:rPr lang="en-US" sz="2800" i="1" dirty="0"/>
              <a:t>, and therefore that the Sermon applies equally to the one people of God no matter when they live on earth.</a:t>
            </a:r>
          </a:p>
        </p:txBody>
      </p:sp>
      <p:sp>
        <p:nvSpPr>
          <p:cNvPr id="6" name="Title 1">
            <a:extLst>
              <a:ext uri="{FF2B5EF4-FFF2-40B4-BE49-F238E27FC236}">
                <a16:creationId xmlns:a16="http://schemas.microsoft.com/office/drawing/2014/main" id="{AF911483-95A1-47C9-B129-857C05B236F5}"/>
              </a:ext>
            </a:extLst>
          </p:cNvPr>
          <p:cNvSpPr txBox="1">
            <a:spLocks/>
          </p:cNvSpPr>
          <p:nvPr/>
        </p:nvSpPr>
        <p:spPr bwMode="auto">
          <a:xfrm>
            <a:off x="1679801" y="216615"/>
            <a:ext cx="5784396" cy="1385751"/>
          </a:xfrm>
          <a:prstGeom prst="rect">
            <a:avLst/>
          </a:prstGeom>
          <a:solidFill>
            <a:srgbClr val="FFFFFF">
              <a:lumMod val="95000"/>
            </a:srgbClr>
          </a:solidFill>
          <a:ln>
            <a:solidFill>
              <a:srgbClr val="0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9A0000"/>
                </a:solidFill>
                <a:effectLst/>
                <a:uLnTx/>
                <a:uFillTx/>
                <a:latin typeface="Calibri" panose="020F0502020204030204" pitchFamily="34" charset="0"/>
                <a:ea typeface="+mj-ea"/>
                <a:cs typeface="Calibri" panose="020F0502020204030204" pitchFamily="34" charset="0"/>
              </a:rPr>
              <a:t>Theological Bias?</a:t>
            </a:r>
            <a:br>
              <a:rPr kumimoji="0" lang="en-US" sz="3200" b="1" i="1" u="none" strike="noStrike" kern="1200" cap="none" spc="0" normalizeH="0" baseline="0" noProof="0" dirty="0">
                <a:ln>
                  <a:noFill/>
                </a:ln>
                <a:solidFill>
                  <a:srgbClr val="9A0000"/>
                </a:solidFill>
                <a:effectLst/>
                <a:uLnTx/>
                <a:uFillTx/>
                <a:latin typeface="Calibri" panose="020F0502020204030204" pitchFamily="34" charset="0"/>
                <a:ea typeface="+mj-ea"/>
                <a:cs typeface="Calibri" panose="020F0502020204030204" pitchFamily="34" charset="0"/>
              </a:rPr>
            </a:br>
            <a:r>
              <a:rPr kumimoji="0" lang="en-US" sz="2800" b="1" i="1"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‘Reformed Theology’ teaches that the SOM </a:t>
            </a:r>
            <a:r>
              <a:rPr kumimoji="0" lang="en-US" sz="2800" b="1" i="1" u="sng"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t>is for the Church Today</a:t>
            </a:r>
            <a:r>
              <a:rPr kumimoji="0" lang="en-US" sz="2800" b="1" i="1" u="none"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t>!</a:t>
            </a:r>
          </a:p>
        </p:txBody>
      </p:sp>
    </p:spTree>
    <p:extLst>
      <p:ext uri="{BB962C8B-B14F-4D97-AF65-F5344CB8AC3E}">
        <p14:creationId xmlns:p14="http://schemas.microsoft.com/office/powerpoint/2010/main" val="1393979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92607"/>
            <a:ext cx="9144000" cy="902948"/>
          </a:xfrm>
        </p:spPr>
        <p:txBody>
          <a:bodyPr>
            <a:noAutofit/>
          </a:bodyPr>
          <a:lstStyle/>
          <a:p>
            <a:pPr marL="514350" indent="-514350" algn="ctr">
              <a:lnSpc>
                <a:spcPct val="100000"/>
              </a:lnSpc>
              <a:buFont typeface="+mj-lt"/>
              <a:buAutoNum type="arabicParenR" startAt="3"/>
            </a:pPr>
            <a:r>
              <a:rPr lang="en-US" sz="3000" b="1" dirty="0">
                <a:latin typeface="+mn-lt"/>
              </a:rPr>
              <a:t>Dispensationalists Teach that the Sermon on the Mount is Not for the Church Today</a:t>
            </a:r>
            <a:r>
              <a:rPr lang="en-US" sz="3000" b="1" dirty="0">
                <a:solidFill>
                  <a:prstClr val="black"/>
                </a:solidFill>
                <a:latin typeface="Calibri" panose="020F0502020204030204"/>
              </a:rPr>
              <a:t> – </a:t>
            </a:r>
            <a:r>
              <a:rPr lang="en-US" sz="3000" b="1" dirty="0">
                <a:solidFill>
                  <a:srgbClr val="C00000"/>
                </a:solidFill>
                <a:latin typeface="Calibri" panose="020F0502020204030204"/>
              </a:rPr>
              <a:t>“</a:t>
            </a:r>
            <a:r>
              <a:rPr lang="en-US" sz="3000" b="1" u="sng" dirty="0">
                <a:solidFill>
                  <a:srgbClr val="C00000"/>
                </a:solidFill>
                <a:latin typeface="Calibri" panose="020F0502020204030204"/>
              </a:rPr>
              <a:t>False</a:t>
            </a:r>
            <a:r>
              <a:rPr lang="en-US" sz="3000" b="1" dirty="0">
                <a:solidFill>
                  <a:srgbClr val="C00000"/>
                </a:solidFill>
                <a:latin typeface="Calibri" panose="020F0502020204030204"/>
              </a:rPr>
              <a:t>!”</a:t>
            </a:r>
            <a:endParaRPr lang="en-US" sz="3000" b="1" dirty="0">
              <a:latin typeface="+mn-l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9874" y="1095555"/>
            <a:ext cx="6584251" cy="5492972"/>
          </a:xfrm>
          <a:prstGeom prst="rect">
            <a:avLst/>
          </a:prstGeom>
        </p:spPr>
      </p:pic>
    </p:spTree>
    <p:extLst>
      <p:ext uri="{BB962C8B-B14F-4D97-AF65-F5344CB8AC3E}">
        <p14:creationId xmlns:p14="http://schemas.microsoft.com/office/powerpoint/2010/main" val="261753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5344326"/>
          </a:xfrm>
        </p:spPr>
        <p:txBody>
          <a:bodyPr>
            <a:noAutofit/>
          </a:bodyPr>
          <a:lstStyle/>
          <a:p>
            <a:pPr algn="l">
              <a:lnSpc>
                <a:spcPct val="100000"/>
              </a:lnSpc>
              <a:spcBef>
                <a:spcPts val="0"/>
              </a:spcBef>
              <a:spcAft>
                <a:spcPts val="1200"/>
              </a:spcAft>
            </a:pPr>
            <a:r>
              <a:rPr lang="en-US" sz="2800" b="1" dirty="0"/>
              <a:t>Sessions 4-7: History of Biblical Dispensationalism</a:t>
            </a:r>
          </a:p>
          <a:p>
            <a:pPr marL="457200" lvl="4" indent="-457200" algn="l">
              <a:lnSpc>
                <a:spcPct val="100000"/>
              </a:lnSpc>
              <a:spcBef>
                <a:spcPts val="0"/>
              </a:spcBef>
              <a:spcAft>
                <a:spcPts val="1200"/>
              </a:spcAft>
              <a:buFont typeface="+mj-lt"/>
              <a:buAutoNum type="arabicPeriod"/>
            </a:pPr>
            <a:r>
              <a:rPr lang="en-US" sz="2800" b="1" dirty="0">
                <a:solidFill>
                  <a:srgbClr val="0000CC"/>
                </a:solidFill>
                <a:latin typeface="Calibri" panose="020F0502020204030204" pitchFamily="34" charset="0"/>
                <a:cs typeface="Calibri" panose="020F0502020204030204" pitchFamily="34" charset="0"/>
              </a:rPr>
              <a:t>The Early Church</a:t>
            </a:r>
          </a:p>
          <a:p>
            <a:pPr marL="914400" lvl="1" indent="-452438" algn="l">
              <a:lnSpc>
                <a:spcPct val="100000"/>
              </a:lnSpc>
              <a:spcBef>
                <a:spcPts val="0"/>
              </a:spcBef>
              <a:spcAft>
                <a:spcPts val="900"/>
              </a:spcAft>
              <a:buFont typeface="Arial" panose="020B0604020202020204" pitchFamily="34" charset="0"/>
              <a:buChar char="•"/>
            </a:pPr>
            <a:r>
              <a:rPr lang="sv-SE" sz="2800" dirty="0"/>
              <a:t>Justin Martyr – (A.D. 110–165)</a:t>
            </a:r>
            <a:r>
              <a:rPr lang="en-US" sz="2800" dirty="0"/>
              <a:t> </a:t>
            </a:r>
          </a:p>
          <a:p>
            <a:pPr marL="914400" lvl="1" indent="-452438" algn="l">
              <a:lnSpc>
                <a:spcPct val="100000"/>
              </a:lnSpc>
              <a:spcBef>
                <a:spcPts val="0"/>
              </a:spcBef>
              <a:spcAft>
                <a:spcPts val="900"/>
              </a:spcAft>
              <a:buFont typeface="Arial" panose="020B0604020202020204" pitchFamily="34" charset="0"/>
              <a:buChar char="•"/>
            </a:pPr>
            <a:r>
              <a:rPr lang="en-US" sz="2800" dirty="0"/>
              <a:t>Irenaeus – (A.D. 110–165)</a:t>
            </a:r>
          </a:p>
          <a:p>
            <a:pPr marL="914400" lvl="1" indent="-452438" algn="l">
              <a:lnSpc>
                <a:spcPct val="100000"/>
              </a:lnSpc>
              <a:spcBef>
                <a:spcPts val="0"/>
              </a:spcBef>
              <a:spcAft>
                <a:spcPts val="900"/>
              </a:spcAft>
              <a:buFont typeface="Arial" panose="020B0604020202020204" pitchFamily="34" charset="0"/>
              <a:buChar char="•"/>
            </a:pPr>
            <a:r>
              <a:rPr lang="en-US" sz="2800" dirty="0"/>
              <a:t>Clement of Alexandria – (A.D. 150–220)</a:t>
            </a:r>
          </a:p>
          <a:p>
            <a:pPr marL="914400" lvl="1" indent="-452438" algn="l">
              <a:lnSpc>
                <a:spcPct val="100000"/>
              </a:lnSpc>
              <a:spcBef>
                <a:spcPts val="0"/>
              </a:spcBef>
              <a:spcAft>
                <a:spcPts val="900"/>
              </a:spcAft>
              <a:buFont typeface="Arial" panose="020B0604020202020204" pitchFamily="34" charset="0"/>
              <a:buChar char="•"/>
            </a:pPr>
            <a:r>
              <a:rPr lang="en-US" sz="2800" dirty="0"/>
              <a:t>Augustine – (A.D. 354–430)</a:t>
            </a:r>
          </a:p>
          <a:p>
            <a:pPr marL="461963" lvl="4" indent="-461963" algn="l">
              <a:lnSpc>
                <a:spcPct val="100000"/>
              </a:lnSpc>
              <a:spcBef>
                <a:spcPts val="0"/>
              </a:spcBef>
              <a:spcAft>
                <a:spcPts val="1200"/>
              </a:spcAft>
              <a:buFont typeface="+mj-lt"/>
              <a:buAutoNum type="arabicPeriod" startAt="2"/>
            </a:pPr>
            <a:r>
              <a:rPr lang="en-US" sz="2800" b="1" dirty="0">
                <a:solidFill>
                  <a:srgbClr val="0000CC"/>
                </a:solidFill>
                <a:latin typeface="Calibri" panose="020F0502020204030204" pitchFamily="34" charset="0"/>
                <a:cs typeface="Calibri" panose="020F0502020204030204" pitchFamily="34" charset="0"/>
              </a:rPr>
              <a:t>The Alexandrian Abdication</a:t>
            </a:r>
          </a:p>
          <a:p>
            <a:pPr marL="1143000" lvl="2" indent="-685800" algn="just">
              <a:lnSpc>
                <a:spcPct val="100000"/>
              </a:lnSpc>
              <a:spcBef>
                <a:spcPts val="0"/>
              </a:spcBef>
              <a:spcAft>
                <a:spcPts val="1200"/>
              </a:spcAft>
              <a:buFont typeface="Arial" panose="020B0604020202020204" pitchFamily="34" charset="0"/>
              <a:buChar char="•"/>
            </a:pPr>
            <a:r>
              <a:rPr lang="en-US" sz="2650" dirty="0"/>
              <a:t>Two schools of opposing hermeneutical thought </a:t>
            </a:r>
            <a:r>
              <a:rPr lang="en-US" sz="2650" i="1" dirty="0"/>
              <a:t>(Antiochian and Alexandrian) </a:t>
            </a:r>
            <a:r>
              <a:rPr lang="en-US" sz="2650" dirty="0"/>
              <a:t>developed ~200 years after Christ, that greatly impacted the church for future generations.</a:t>
            </a:r>
          </a:p>
        </p:txBody>
      </p:sp>
    </p:spTree>
    <p:extLst>
      <p:ext uri="{BB962C8B-B14F-4D97-AF65-F5344CB8AC3E}">
        <p14:creationId xmlns:p14="http://schemas.microsoft.com/office/powerpoint/2010/main" val="2013199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69" y="1256232"/>
            <a:ext cx="8919713" cy="3453791"/>
          </a:xfrm>
        </p:spPr>
        <p:txBody>
          <a:bodyPr>
            <a:noAutofit/>
          </a:bodyPr>
          <a:lstStyle/>
          <a:p>
            <a:pPr marL="457200" indent="-457200" algn="just">
              <a:lnSpc>
                <a:spcPct val="100000"/>
              </a:lnSpc>
              <a:spcBef>
                <a:spcPts val="0"/>
              </a:spcBef>
              <a:spcAft>
                <a:spcPts val="1800"/>
              </a:spcAft>
            </a:pPr>
            <a:r>
              <a:rPr lang="en-US" sz="2800" dirty="0"/>
              <a:t>The Lord gave this sermon to the Jews, </a:t>
            </a:r>
            <a:r>
              <a:rPr lang="en-US" sz="2800" b="1" u="sng" dirty="0">
                <a:solidFill>
                  <a:srgbClr val="0000CC"/>
                </a:solidFill>
                <a:latin typeface="Calibri" panose="020F0502020204030204" pitchFamily="34" charset="0"/>
                <a:cs typeface="Calibri" panose="020F0502020204030204" pitchFamily="34" charset="0"/>
              </a:rPr>
              <a:t>not to the Church</a:t>
            </a:r>
            <a:r>
              <a:rPr lang="en-US" sz="2800" b="1" dirty="0"/>
              <a:t>. </a:t>
            </a:r>
            <a:r>
              <a:rPr lang="en-US" sz="2800" dirty="0"/>
              <a:t>The Church was not even in existence at the time this sermon was given. </a:t>
            </a:r>
            <a:r>
              <a:rPr lang="en-US" sz="2800" b="1" i="1" dirty="0">
                <a:solidFill>
                  <a:srgbClr val="0000CC"/>
                </a:solidFill>
              </a:rPr>
              <a:t>The SOM was a pre-cross message given to Jews who were told that the kingdom was near </a:t>
            </a:r>
            <a:r>
              <a:rPr lang="en-US" sz="2800" dirty="0"/>
              <a:t>(Matthew 4:17).</a:t>
            </a:r>
            <a:endParaRPr lang="en-US" sz="2800" b="1" dirty="0"/>
          </a:p>
          <a:p>
            <a:pPr marL="457200" indent="-457200" algn="just">
              <a:lnSpc>
                <a:spcPct val="100000"/>
              </a:lnSpc>
              <a:spcBef>
                <a:spcPts val="0"/>
              </a:spcBef>
              <a:spcAft>
                <a:spcPts val="1800"/>
              </a:spcAft>
            </a:pPr>
            <a:r>
              <a:rPr lang="en-US" sz="2800" dirty="0"/>
              <a:t>The Sermon </a:t>
            </a:r>
            <a:r>
              <a:rPr lang="en-US" sz="2800" b="1" u="sng" dirty="0">
                <a:solidFill>
                  <a:srgbClr val="0000CC"/>
                </a:solidFill>
                <a:latin typeface="Calibri" panose="020F0502020204030204" pitchFamily="34" charset="0"/>
                <a:cs typeface="Calibri" panose="020F0502020204030204" pitchFamily="34" charset="0"/>
              </a:rPr>
              <a:t>DOES NOT</a:t>
            </a:r>
            <a:r>
              <a:rPr lang="en-US" sz="2800" b="1" dirty="0">
                <a:solidFill>
                  <a:srgbClr val="0000CC"/>
                </a:solidFill>
                <a:latin typeface="Calibri" panose="020F0502020204030204" pitchFamily="34" charset="0"/>
                <a:cs typeface="Calibri" panose="020F0502020204030204" pitchFamily="34" charset="0"/>
              </a:rPr>
              <a:t> </a:t>
            </a:r>
            <a:r>
              <a:rPr lang="en-US" sz="2800" dirty="0"/>
              <a:t>set forth distinctive Church truth.</a:t>
            </a:r>
          </a:p>
          <a:p>
            <a:pPr marL="457200" indent="-457200" algn="just">
              <a:lnSpc>
                <a:spcPct val="100000"/>
              </a:lnSpc>
              <a:spcBef>
                <a:spcPts val="0"/>
              </a:spcBef>
              <a:spcAft>
                <a:spcPts val="1800"/>
              </a:spcAft>
            </a:pPr>
            <a:r>
              <a:rPr lang="en-US" sz="2800" dirty="0"/>
              <a:t>The Sermon on the Mount is </a:t>
            </a:r>
            <a:r>
              <a:rPr lang="en-US" sz="2800" b="1" u="sng" dirty="0">
                <a:solidFill>
                  <a:srgbClr val="0000CC"/>
                </a:solidFill>
                <a:latin typeface="Calibri" panose="020F0502020204030204" pitchFamily="34" charset="0"/>
                <a:cs typeface="Calibri" panose="020F0502020204030204" pitchFamily="34" charset="0"/>
              </a:rPr>
              <a:t>TOTALLY SILENT</a:t>
            </a:r>
            <a:r>
              <a:rPr lang="en-US" sz="2800" b="1" dirty="0">
                <a:solidFill>
                  <a:srgbClr val="0000CC"/>
                </a:solidFill>
                <a:latin typeface="Calibri" panose="020F0502020204030204" pitchFamily="34" charset="0"/>
                <a:cs typeface="Calibri" panose="020F0502020204030204" pitchFamily="34" charset="0"/>
              </a:rPr>
              <a:t> </a:t>
            </a:r>
            <a:r>
              <a:rPr lang="en-US" sz="2800" dirty="0"/>
              <a:t>concerning truths revealed to the Church by the Apostles and N.T. Prophets because the Church was a mystery!</a:t>
            </a:r>
          </a:p>
          <a:p>
            <a:pPr marL="457200" indent="-457200" algn="just">
              <a:lnSpc>
                <a:spcPct val="100000"/>
              </a:lnSpc>
              <a:spcBef>
                <a:spcPts val="0"/>
              </a:spcBef>
              <a:spcAft>
                <a:spcPts val="1800"/>
              </a:spcAft>
            </a:pPr>
            <a:r>
              <a:rPr lang="en-US" sz="2800" dirty="0"/>
              <a:t>The purpose of the Sermon was primarily </a:t>
            </a:r>
            <a:r>
              <a:rPr lang="en-US" sz="2800" b="1" u="sng" dirty="0">
                <a:solidFill>
                  <a:srgbClr val="0000CC"/>
                </a:solidFill>
                <a:latin typeface="Calibri" panose="020F0502020204030204" pitchFamily="34" charset="0"/>
                <a:cs typeface="Calibri" panose="020F0502020204030204" pitchFamily="34" charset="0"/>
              </a:rPr>
              <a:t>legal</a:t>
            </a:r>
            <a:r>
              <a:rPr lang="en-US" sz="2800" b="1" dirty="0"/>
              <a:t> </a:t>
            </a:r>
            <a:r>
              <a:rPr lang="en-US" sz="2800" dirty="0"/>
              <a:t>in character and </a:t>
            </a:r>
            <a:r>
              <a:rPr lang="en-US" sz="2800" b="1" u="sng" dirty="0">
                <a:solidFill>
                  <a:srgbClr val="0000CC"/>
                </a:solidFill>
                <a:latin typeface="Calibri" panose="020F0502020204030204" pitchFamily="34" charset="0"/>
                <a:cs typeface="Calibri" panose="020F0502020204030204" pitchFamily="34" charset="0"/>
              </a:rPr>
              <a:t>condemnatory</a:t>
            </a:r>
            <a:r>
              <a:rPr lang="en-US" sz="2800" b="1" dirty="0"/>
              <a:t> </a:t>
            </a:r>
            <a:r>
              <a:rPr lang="en-US" sz="2800" dirty="0"/>
              <a:t>in effect.</a:t>
            </a:r>
          </a:p>
        </p:txBody>
      </p:sp>
      <p:sp>
        <p:nvSpPr>
          <p:cNvPr id="4" name="Title 1"/>
          <p:cNvSpPr>
            <a:spLocks noGrp="1"/>
          </p:cNvSpPr>
          <p:nvPr>
            <p:ph type="title"/>
          </p:nvPr>
        </p:nvSpPr>
        <p:spPr>
          <a:xfrm>
            <a:off x="0" y="192607"/>
            <a:ext cx="9144000" cy="902948"/>
          </a:xfrm>
        </p:spPr>
        <p:txBody>
          <a:bodyPr>
            <a:noAutofit/>
          </a:bodyPr>
          <a:lstStyle/>
          <a:p>
            <a:pPr marL="514350" indent="-514350" algn="ctr">
              <a:lnSpc>
                <a:spcPct val="100000"/>
              </a:lnSpc>
              <a:buFont typeface="+mj-lt"/>
              <a:buAutoNum type="arabicParenR" startAt="3"/>
            </a:pPr>
            <a:r>
              <a:rPr lang="en-US" sz="3000" b="1" dirty="0">
                <a:latin typeface="+mn-lt"/>
              </a:rPr>
              <a:t>Dispensationalists Teach that the Sermon on the Mount is Not for the Church Today </a:t>
            </a:r>
            <a:r>
              <a:rPr lang="en-US" sz="3000" b="1" dirty="0">
                <a:solidFill>
                  <a:prstClr val="black"/>
                </a:solidFill>
                <a:latin typeface="Calibri" panose="020F0502020204030204"/>
              </a:rPr>
              <a:t>– </a:t>
            </a:r>
            <a:r>
              <a:rPr lang="en-US" sz="3000" b="1" dirty="0">
                <a:solidFill>
                  <a:srgbClr val="0000CC"/>
                </a:solidFill>
                <a:latin typeface="Calibri" panose="020F0502020204030204"/>
              </a:rPr>
              <a:t>“</a:t>
            </a:r>
            <a:r>
              <a:rPr lang="en-US" sz="3000" b="1" u="sng" dirty="0">
                <a:solidFill>
                  <a:srgbClr val="0000CC"/>
                </a:solidFill>
                <a:latin typeface="Calibri" panose="020F0502020204030204"/>
              </a:rPr>
              <a:t>TRUE</a:t>
            </a:r>
            <a:r>
              <a:rPr lang="en-US" sz="3000" b="1" dirty="0">
                <a:solidFill>
                  <a:srgbClr val="0000CC"/>
                </a:solidFill>
                <a:latin typeface="Calibri" panose="020F0502020204030204"/>
              </a:rPr>
              <a:t>”!</a:t>
            </a:r>
            <a:endParaRPr lang="en-US" sz="3000" b="1" dirty="0">
              <a:latin typeface="+mn-lt"/>
            </a:endParaRPr>
          </a:p>
        </p:txBody>
      </p:sp>
    </p:spTree>
    <p:extLst>
      <p:ext uri="{BB962C8B-B14F-4D97-AF65-F5344CB8AC3E}">
        <p14:creationId xmlns:p14="http://schemas.microsoft.com/office/powerpoint/2010/main" val="2896984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5B32A-9229-4D39-BD90-1FB77420BD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8F7C1380-141E-4A27-8026-898696AE8855}"/>
              </a:ext>
            </a:extLst>
          </p:cNvPr>
          <p:cNvSpPr/>
          <p:nvPr/>
        </p:nvSpPr>
        <p:spPr>
          <a:xfrm>
            <a:off x="123937" y="138020"/>
            <a:ext cx="8896125" cy="5401479"/>
          </a:xfrm>
          <a:prstGeom prst="rect">
            <a:avLst/>
          </a:prstGeom>
        </p:spPr>
        <p:txBody>
          <a:bodyPr wrap="square">
            <a:spAutoFit/>
          </a:bodyPr>
          <a:lstStyle/>
          <a:p>
            <a:pPr algn="ctr">
              <a:spcBef>
                <a:spcPts val="600"/>
              </a:spcBef>
              <a:spcAft>
                <a:spcPts val="600"/>
              </a:spcAft>
            </a:pPr>
            <a:r>
              <a:rPr lang="en-US" sz="3200" b="1" dirty="0"/>
              <a:t>2 Corinthians 3:6–9</a:t>
            </a:r>
          </a:p>
          <a:p>
            <a:pPr algn="just"/>
            <a:r>
              <a:rPr lang="en-US" sz="2700" baseline="30000" dirty="0">
                <a:latin typeface="Calibri" panose="020F0502020204030204" pitchFamily="34" charset="0"/>
              </a:rPr>
              <a:t>6</a:t>
            </a:r>
            <a:r>
              <a:rPr lang="en-US" sz="2700" dirty="0">
                <a:latin typeface="Calibri" panose="020F0502020204030204" pitchFamily="34" charset="0"/>
              </a:rPr>
              <a:t> [God] also made us adequate </a:t>
            </a:r>
            <a:r>
              <a:rPr lang="en-US" sz="2700" i="1" dirty="0">
                <a:latin typeface="Calibri" panose="020F0502020204030204" pitchFamily="34" charset="0"/>
              </a:rPr>
              <a:t>as</a:t>
            </a:r>
            <a:r>
              <a:rPr lang="en-US" sz="2700" dirty="0">
                <a:latin typeface="Calibri" panose="020F0502020204030204" pitchFamily="34" charset="0"/>
              </a:rPr>
              <a:t> servants of a new covenant, not of the letter </a:t>
            </a:r>
            <a:r>
              <a:rPr lang="en-US" sz="2700" b="1" dirty="0">
                <a:solidFill>
                  <a:srgbClr val="0000CC"/>
                </a:solidFill>
                <a:latin typeface="Calibri" panose="020F0502020204030204" pitchFamily="34" charset="0"/>
                <a:cs typeface="Calibri" panose="020F0502020204030204" pitchFamily="34" charset="0"/>
              </a:rPr>
              <a:t>[Mosaic Covenant]</a:t>
            </a:r>
            <a:r>
              <a:rPr lang="en-US" sz="2700" b="1" dirty="0">
                <a:solidFill>
                  <a:prstClr val="black"/>
                </a:solidFill>
                <a:latin typeface="Calibri" panose="020F0502020204030204" pitchFamily="34" charset="0"/>
              </a:rPr>
              <a:t> </a:t>
            </a:r>
            <a:r>
              <a:rPr lang="en-US" sz="2700" dirty="0">
                <a:latin typeface="Calibri" panose="020F0502020204030204" pitchFamily="34" charset="0"/>
              </a:rPr>
              <a:t>but of the Spirit; for </a:t>
            </a:r>
            <a:r>
              <a:rPr lang="en-US" sz="2700" b="1" u="sng" dirty="0">
                <a:solidFill>
                  <a:srgbClr val="C00000"/>
                </a:solidFill>
                <a:latin typeface="Calibri" panose="020F0502020204030204" pitchFamily="34" charset="0"/>
                <a:cs typeface="Calibri" panose="020F0502020204030204" pitchFamily="34" charset="0"/>
              </a:rPr>
              <a:t>THE LETTER KILLS</a:t>
            </a:r>
            <a:r>
              <a:rPr lang="en-US" sz="2700" b="1" dirty="0">
                <a:solidFill>
                  <a:srgbClr val="0000CC"/>
                </a:solidFill>
                <a:latin typeface="Calibri" panose="020F0502020204030204" pitchFamily="34" charset="0"/>
                <a:cs typeface="Calibri" panose="020F0502020204030204" pitchFamily="34" charset="0"/>
              </a:rPr>
              <a:t> [Mosaic Covenant]</a:t>
            </a:r>
            <a:r>
              <a:rPr lang="en-US" sz="2700" dirty="0">
                <a:latin typeface="Calibri" panose="020F0502020204030204" pitchFamily="34" charset="0"/>
              </a:rPr>
              <a:t>, but the Spirit gives life. </a:t>
            </a:r>
            <a:r>
              <a:rPr lang="en-US" sz="2700" baseline="30000" dirty="0">
                <a:latin typeface="Calibri" panose="020F0502020204030204" pitchFamily="34" charset="0"/>
              </a:rPr>
              <a:t>7</a:t>
            </a:r>
            <a:r>
              <a:rPr lang="en-US" sz="2700" dirty="0">
                <a:latin typeface="Calibri" panose="020F0502020204030204" pitchFamily="34" charset="0"/>
              </a:rPr>
              <a:t> But if </a:t>
            </a:r>
            <a:r>
              <a:rPr lang="en-US" sz="2700" b="1" u="sng" dirty="0">
                <a:solidFill>
                  <a:srgbClr val="C00000"/>
                </a:solidFill>
                <a:latin typeface="Calibri" panose="020F0502020204030204" pitchFamily="34" charset="0"/>
                <a:cs typeface="Calibri" panose="020F0502020204030204" pitchFamily="34" charset="0"/>
              </a:rPr>
              <a:t>THE MINISTRY OF DEATH</a:t>
            </a:r>
            <a:r>
              <a:rPr lang="en-US" sz="2700" dirty="0">
                <a:latin typeface="Calibri" panose="020F0502020204030204" pitchFamily="34" charset="0"/>
              </a:rPr>
              <a:t>,</a:t>
            </a:r>
            <a:r>
              <a:rPr lang="en-US" sz="2700" b="1" dirty="0">
                <a:solidFill>
                  <a:srgbClr val="0000CC"/>
                </a:solidFill>
                <a:latin typeface="Calibri" panose="020F0502020204030204" pitchFamily="34" charset="0"/>
                <a:cs typeface="Calibri" panose="020F0502020204030204" pitchFamily="34" charset="0"/>
              </a:rPr>
              <a:t> </a:t>
            </a:r>
            <a:r>
              <a:rPr lang="en-US" sz="2700" dirty="0">
                <a:latin typeface="Calibri" panose="020F0502020204030204" pitchFamily="34" charset="0"/>
              </a:rPr>
              <a:t>in letters engraved on stones </a:t>
            </a:r>
            <a:r>
              <a:rPr lang="en-US" sz="2700" b="1" dirty="0">
                <a:solidFill>
                  <a:srgbClr val="0000CC"/>
                </a:solidFill>
                <a:latin typeface="Calibri" panose="020F0502020204030204" pitchFamily="34" charset="0"/>
                <a:cs typeface="Calibri" panose="020F0502020204030204" pitchFamily="34" charset="0"/>
              </a:rPr>
              <a:t>[Mosaic Covenant]</a:t>
            </a:r>
            <a:r>
              <a:rPr lang="en-US" sz="2700" dirty="0">
                <a:latin typeface="Calibri" panose="020F0502020204030204" pitchFamily="34" charset="0"/>
              </a:rPr>
              <a:t>, came with glory, so that the sons of Israel could not look intently at the face of Moses because of the glory of his face, fading </a:t>
            </a:r>
            <a:r>
              <a:rPr lang="en-US" sz="2700" i="1" dirty="0">
                <a:latin typeface="Calibri" panose="020F0502020204030204" pitchFamily="34" charset="0"/>
              </a:rPr>
              <a:t>as</a:t>
            </a:r>
            <a:r>
              <a:rPr lang="en-US" sz="2700" dirty="0">
                <a:latin typeface="Calibri" panose="020F0502020204030204" pitchFamily="34" charset="0"/>
              </a:rPr>
              <a:t> it was, </a:t>
            </a:r>
            <a:r>
              <a:rPr lang="en-US" sz="2700" baseline="30000" dirty="0">
                <a:latin typeface="Calibri" panose="020F0502020204030204" pitchFamily="34" charset="0"/>
              </a:rPr>
              <a:t>8</a:t>
            </a:r>
            <a:r>
              <a:rPr lang="en-US" sz="2700" dirty="0">
                <a:latin typeface="Calibri" panose="020F0502020204030204" pitchFamily="34" charset="0"/>
              </a:rPr>
              <a:t> how will the ministry of the Spirit fail to be even more with glory? </a:t>
            </a:r>
            <a:r>
              <a:rPr lang="en-US" sz="2700" baseline="30000" dirty="0">
                <a:latin typeface="Calibri" panose="020F0502020204030204" pitchFamily="34" charset="0"/>
              </a:rPr>
              <a:t>9</a:t>
            </a:r>
            <a:r>
              <a:rPr lang="en-US" sz="2700" dirty="0">
                <a:latin typeface="Calibri" panose="020F0502020204030204" pitchFamily="34" charset="0"/>
              </a:rPr>
              <a:t> For if </a:t>
            </a:r>
            <a:r>
              <a:rPr lang="en-US" sz="2700" b="1" u="sng" dirty="0">
                <a:solidFill>
                  <a:srgbClr val="C00000"/>
                </a:solidFill>
                <a:latin typeface="Calibri" panose="020F0502020204030204" pitchFamily="34" charset="0"/>
                <a:cs typeface="Calibri" panose="020F0502020204030204" pitchFamily="34" charset="0"/>
              </a:rPr>
              <a:t>THE MINISTRY OF CONDEMNATION</a:t>
            </a:r>
            <a:r>
              <a:rPr lang="en-US" sz="2700" dirty="0">
                <a:latin typeface="Calibri" panose="020F0502020204030204" pitchFamily="34" charset="0"/>
              </a:rPr>
              <a:t> </a:t>
            </a:r>
            <a:r>
              <a:rPr lang="en-US" sz="2700" b="1" dirty="0">
                <a:solidFill>
                  <a:srgbClr val="0000CC"/>
                </a:solidFill>
                <a:latin typeface="Calibri" panose="020F0502020204030204" pitchFamily="34" charset="0"/>
                <a:cs typeface="Calibri" panose="020F0502020204030204" pitchFamily="34" charset="0"/>
              </a:rPr>
              <a:t>[Mosaic Covenant] </a:t>
            </a:r>
            <a:r>
              <a:rPr lang="en-US" sz="2700" dirty="0">
                <a:latin typeface="Calibri" panose="020F0502020204030204" pitchFamily="34" charset="0"/>
              </a:rPr>
              <a:t>has glory, much more does the ministry of righteousness abound in glory. (cf. Rom. 7:3)</a:t>
            </a:r>
            <a:endParaRPr lang="en-US" sz="2700" dirty="0"/>
          </a:p>
        </p:txBody>
      </p:sp>
    </p:spTree>
    <p:extLst>
      <p:ext uri="{BB962C8B-B14F-4D97-AF65-F5344CB8AC3E}">
        <p14:creationId xmlns:p14="http://schemas.microsoft.com/office/powerpoint/2010/main" val="2821315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92607"/>
            <a:ext cx="9144000" cy="902948"/>
          </a:xfrm>
        </p:spPr>
        <p:txBody>
          <a:bodyPr>
            <a:noAutofit/>
          </a:bodyPr>
          <a:lstStyle/>
          <a:p>
            <a:pPr marL="514350" indent="-514350" algn="ctr">
              <a:lnSpc>
                <a:spcPct val="100000"/>
              </a:lnSpc>
              <a:buFont typeface="+mj-lt"/>
              <a:buAutoNum type="arabicParenR" startAt="3"/>
            </a:pPr>
            <a:r>
              <a:rPr lang="en-US" sz="3000" b="1" dirty="0">
                <a:latin typeface="+mn-lt"/>
              </a:rPr>
              <a:t>Dispensationalists Teach that the Sermon on the Mount is Not for the Church Today</a:t>
            </a:r>
            <a:r>
              <a:rPr lang="en-US" sz="3000" b="1" dirty="0">
                <a:solidFill>
                  <a:prstClr val="black"/>
                </a:solidFill>
                <a:latin typeface="Calibri" panose="020F0502020204030204"/>
              </a:rPr>
              <a:t> – </a:t>
            </a:r>
            <a:r>
              <a:rPr lang="en-US" sz="3000" b="1" dirty="0">
                <a:solidFill>
                  <a:srgbClr val="0000CC"/>
                </a:solidFill>
                <a:latin typeface="Calibri" panose="020F0502020204030204"/>
              </a:rPr>
              <a:t>“</a:t>
            </a:r>
            <a:r>
              <a:rPr lang="en-US" sz="3000" b="1" u="sng" dirty="0">
                <a:solidFill>
                  <a:srgbClr val="0000CC"/>
                </a:solidFill>
                <a:latin typeface="Calibri" panose="020F0502020204030204"/>
              </a:rPr>
              <a:t>TRUE</a:t>
            </a:r>
            <a:r>
              <a:rPr lang="en-US" sz="3000" b="1" dirty="0">
                <a:solidFill>
                  <a:srgbClr val="0000CC"/>
                </a:solidFill>
                <a:latin typeface="Calibri" panose="020F0502020204030204"/>
              </a:rPr>
              <a:t>”!</a:t>
            </a:r>
            <a:endParaRPr lang="en-US" sz="3000" b="1" dirty="0">
              <a:latin typeface="+mn-l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 y="1828800"/>
            <a:ext cx="4384249" cy="3657600"/>
          </a:xfrm>
          <a:prstGeom prst="rect">
            <a:avLst/>
          </a:prstGeom>
        </p:spPr>
      </p:pic>
      <p:pic>
        <p:nvPicPr>
          <p:cNvPr id="2" name="Picture 1">
            <a:extLst>
              <a:ext uri="{FF2B5EF4-FFF2-40B4-BE49-F238E27FC236}">
                <a16:creationId xmlns:a16="http://schemas.microsoft.com/office/drawing/2014/main" id="{64785BBA-650E-4DA9-AFEE-2EE8A47D672F}"/>
              </a:ext>
            </a:extLst>
          </p:cNvPr>
          <p:cNvPicPr>
            <a:picLocks noChangeAspect="1"/>
          </p:cNvPicPr>
          <p:nvPr/>
        </p:nvPicPr>
        <p:blipFill>
          <a:blip r:embed="rId4"/>
          <a:stretch>
            <a:fillRect/>
          </a:stretch>
        </p:blipFill>
        <p:spPr>
          <a:xfrm>
            <a:off x="4475689" y="1746024"/>
            <a:ext cx="4668311" cy="3854675"/>
          </a:xfrm>
          <a:prstGeom prst="rect">
            <a:avLst/>
          </a:prstGeom>
        </p:spPr>
      </p:pic>
    </p:spTree>
    <p:extLst>
      <p:ext uri="{BB962C8B-B14F-4D97-AF65-F5344CB8AC3E}">
        <p14:creationId xmlns:p14="http://schemas.microsoft.com/office/powerpoint/2010/main" val="3338080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EA9DB1-E51F-4458-80D6-C73CDB257223}"/>
              </a:ext>
            </a:extLst>
          </p:cNvPr>
          <p:cNvSpPr/>
          <p:nvPr/>
        </p:nvSpPr>
        <p:spPr>
          <a:xfrm>
            <a:off x="2889488" y="381000"/>
            <a:ext cx="3365024" cy="646331"/>
          </a:xfrm>
          <a:prstGeom prst="rect">
            <a:avLst/>
          </a:prstGeom>
        </p:spPr>
        <p:txBody>
          <a:bodyPr wrap="none">
            <a:spAutoFit/>
          </a:bodyPr>
          <a:lstStyle/>
          <a:p>
            <a:r>
              <a:rPr lang="en-US" sz="3600" b="1" kern="0" dirty="0">
                <a:latin typeface="Calibri" panose="020F0502020204030204" pitchFamily="34" charset="0"/>
                <a:ea typeface="+mj-ea"/>
                <a:cs typeface="Calibri" panose="020F0502020204030204" pitchFamily="34" charset="0"/>
              </a:rPr>
              <a:t>END OF REVIEW </a:t>
            </a:r>
          </a:p>
        </p:txBody>
      </p:sp>
      <p:sp>
        <p:nvSpPr>
          <p:cNvPr id="7" name="Rectangle 6">
            <a:extLst>
              <a:ext uri="{FF2B5EF4-FFF2-40B4-BE49-F238E27FC236}">
                <a16:creationId xmlns:a16="http://schemas.microsoft.com/office/drawing/2014/main" id="{68EF2DD8-64AF-41C8-97B7-CA74C7D54B54}"/>
              </a:ext>
            </a:extLst>
          </p:cNvPr>
          <p:cNvSpPr/>
          <p:nvPr/>
        </p:nvSpPr>
        <p:spPr>
          <a:xfrm>
            <a:off x="3703814" y="5830669"/>
            <a:ext cx="1736373" cy="646331"/>
          </a:xfrm>
          <a:prstGeom prst="rect">
            <a:avLst/>
          </a:prstGeom>
        </p:spPr>
        <p:txBody>
          <a:bodyPr wrap="none">
            <a:spAutoFit/>
          </a:bodyPr>
          <a:lstStyle/>
          <a:p>
            <a:r>
              <a:rPr lang="en-US" sz="3600" b="1" kern="0" dirty="0">
                <a:latin typeface="Calibri" panose="020F0502020204030204" pitchFamily="34" charset="0"/>
                <a:ea typeface="+mj-ea"/>
                <a:cs typeface="Calibri" panose="020F0502020204030204" pitchFamily="34" charset="0"/>
              </a:rPr>
              <a:t>FINALLY</a:t>
            </a:r>
          </a:p>
        </p:txBody>
      </p:sp>
      <p:pic>
        <p:nvPicPr>
          <p:cNvPr id="4" name="Picture 3" descr="A picture containing man, table, woman, sitting&#10;&#10;Description automatically generated">
            <a:extLst>
              <a:ext uri="{FF2B5EF4-FFF2-40B4-BE49-F238E27FC236}">
                <a16:creationId xmlns:a16="http://schemas.microsoft.com/office/drawing/2014/main" id="{7A2F8562-D97E-4207-9488-F7706D8E4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575" y="1624012"/>
            <a:ext cx="4514850" cy="3609975"/>
          </a:xfrm>
          <a:prstGeom prst="rect">
            <a:avLst/>
          </a:prstGeom>
          <a:ln>
            <a:solidFill>
              <a:schemeClr val="tx1"/>
            </a:solidFill>
          </a:ln>
        </p:spPr>
      </p:pic>
    </p:spTree>
    <p:extLst>
      <p:ext uri="{BB962C8B-B14F-4D97-AF65-F5344CB8AC3E}">
        <p14:creationId xmlns:p14="http://schemas.microsoft.com/office/powerpoint/2010/main" val="963207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nSpc>
                <a:spcPct val="100000"/>
              </a:lnSpc>
            </a:pPr>
            <a:r>
              <a:rPr lang="en-US" b="1" dirty="0"/>
              <a:t>Biblical Dispensationalism</a:t>
            </a:r>
          </a:p>
        </p:txBody>
      </p:sp>
      <p:sp>
        <p:nvSpPr>
          <p:cNvPr id="3" name="Subtitle 2"/>
          <p:cNvSpPr>
            <a:spLocks noGrp="1"/>
          </p:cNvSpPr>
          <p:nvPr>
            <p:ph type="subTitle" idx="1"/>
          </p:nvPr>
        </p:nvSpPr>
        <p:spPr>
          <a:xfrm>
            <a:off x="0" y="3602038"/>
            <a:ext cx="9144000" cy="2997170"/>
          </a:xfrm>
        </p:spPr>
        <p:txBody>
          <a:bodyPr anchor="ctr">
            <a:normAutofit/>
          </a:bodyPr>
          <a:lstStyle/>
          <a:p>
            <a:pPr>
              <a:lnSpc>
                <a:spcPct val="100000"/>
              </a:lnSpc>
            </a:pPr>
            <a:r>
              <a:rPr lang="en-US" sz="3200" b="1" dirty="0"/>
              <a:t>Session 9</a:t>
            </a:r>
          </a:p>
          <a:p>
            <a:pPr>
              <a:lnSpc>
                <a:spcPct val="100000"/>
              </a:lnSpc>
            </a:pPr>
            <a:r>
              <a:rPr lang="en-US" sz="3200" b="1" dirty="0"/>
              <a:t>False Charges Against Dispensationalism</a:t>
            </a:r>
          </a:p>
          <a:p>
            <a:pPr>
              <a:lnSpc>
                <a:spcPct val="100000"/>
              </a:lnSpc>
            </a:pPr>
            <a:r>
              <a:rPr lang="en-US" sz="3200" b="1" dirty="0"/>
              <a:t>Part 2</a:t>
            </a:r>
          </a:p>
          <a:p>
            <a:pPr>
              <a:lnSpc>
                <a:spcPct val="100000"/>
              </a:lnSpc>
            </a:pPr>
            <a:endParaRPr lang="en-US" sz="3200" b="1" dirty="0"/>
          </a:p>
          <a:p>
            <a:pPr>
              <a:lnSpc>
                <a:spcPct val="100000"/>
              </a:lnSpc>
            </a:pPr>
            <a:r>
              <a:rPr lang="en-US" sz="1400" b="1" dirty="0">
                <a:hlinkClick r:id="rId3"/>
              </a:rPr>
              <a:t>http://www.middletownbiblechurch.org/dispen/dispensa.htm</a:t>
            </a:r>
            <a:r>
              <a:rPr lang="en-US" sz="1400" b="1" dirty="0"/>
              <a:t> </a:t>
            </a:r>
          </a:p>
        </p:txBody>
      </p:sp>
    </p:spTree>
    <p:extLst>
      <p:ext uri="{BB962C8B-B14F-4D97-AF65-F5344CB8AC3E}">
        <p14:creationId xmlns:p14="http://schemas.microsoft.com/office/powerpoint/2010/main" val="3238990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66"/>
            <a:ext cx="9144000" cy="851721"/>
          </a:xfrm>
        </p:spPr>
        <p:txBody>
          <a:bodyPr anchor="ctr">
            <a:normAutofit fontScale="90000"/>
          </a:bodyPr>
          <a:lstStyle/>
          <a:p>
            <a:pPr>
              <a:lnSpc>
                <a:spcPct val="100000"/>
              </a:lnSpc>
            </a:pPr>
            <a:r>
              <a:rPr lang="en-US" sz="3600" b="1" dirty="0">
                <a:latin typeface="+mn-lt"/>
              </a:rPr>
              <a:t>Session 9</a:t>
            </a:r>
            <a:br>
              <a:rPr lang="en-US" sz="3600" b="1" dirty="0">
                <a:latin typeface="+mn-lt"/>
              </a:rPr>
            </a:br>
            <a:r>
              <a:rPr lang="en-US" sz="3100" b="1" dirty="0">
                <a:latin typeface="+mn-lt"/>
              </a:rPr>
              <a:t>Outline</a:t>
            </a:r>
          </a:p>
        </p:txBody>
      </p:sp>
      <p:sp>
        <p:nvSpPr>
          <p:cNvPr id="3" name="Subtitle 2"/>
          <p:cNvSpPr>
            <a:spLocks noGrp="1"/>
          </p:cNvSpPr>
          <p:nvPr>
            <p:ph type="subTitle" idx="1"/>
          </p:nvPr>
        </p:nvSpPr>
        <p:spPr>
          <a:xfrm>
            <a:off x="128187" y="1145135"/>
            <a:ext cx="8904718" cy="5469309"/>
          </a:xfrm>
        </p:spPr>
        <p:txBody>
          <a:bodyPr>
            <a:noAutofit/>
          </a:bodyPr>
          <a:lstStyle/>
          <a:p>
            <a:pPr marL="457200" lvl="1" indent="-457200" algn="just">
              <a:lnSpc>
                <a:spcPct val="100000"/>
              </a:lnSpc>
              <a:spcBef>
                <a:spcPts val="0"/>
              </a:spcBef>
              <a:spcAft>
                <a:spcPts val="1200"/>
              </a:spcAft>
              <a:buFont typeface="+mj-lt"/>
              <a:buAutoNum type="arabicParenR"/>
            </a:pPr>
            <a:r>
              <a:rPr lang="en-US" sz="2400" dirty="0"/>
              <a:t>Dispensationalists Teach More Than One Way of Salvation.</a:t>
            </a:r>
          </a:p>
          <a:p>
            <a:pPr marL="457200" lvl="1" indent="-457200" algn="just">
              <a:lnSpc>
                <a:spcPct val="100000"/>
              </a:lnSpc>
              <a:spcBef>
                <a:spcPts val="0"/>
              </a:spcBef>
              <a:spcAft>
                <a:spcPts val="1200"/>
              </a:spcAft>
              <a:buFont typeface="+mj-lt"/>
              <a:buAutoNum type="arabicParenR"/>
            </a:pPr>
            <a:r>
              <a:rPr lang="en-US" sz="2400" dirty="0"/>
              <a:t>Dispensationalists are Guilty of Antinomianism</a:t>
            </a:r>
          </a:p>
          <a:p>
            <a:pPr marL="457200" lvl="1" indent="-457200" algn="just">
              <a:lnSpc>
                <a:spcPct val="100000"/>
              </a:lnSpc>
              <a:spcBef>
                <a:spcPts val="0"/>
              </a:spcBef>
              <a:spcAft>
                <a:spcPts val="1200"/>
              </a:spcAft>
              <a:buFont typeface="+mj-lt"/>
              <a:buAutoNum type="arabicParenR"/>
            </a:pPr>
            <a:r>
              <a:rPr lang="en-US" sz="2400" dirty="0"/>
              <a:t>Dispensationalists Teach that the Sermon on the Mount is Not for the Church Today – "YES" and "NO"!</a:t>
            </a:r>
          </a:p>
          <a:p>
            <a:pPr marL="457200" lvl="1" indent="-457200" algn="just">
              <a:lnSpc>
                <a:spcPct val="100000"/>
              </a:lnSpc>
              <a:spcBef>
                <a:spcPts val="0"/>
              </a:spcBef>
              <a:spcAft>
                <a:spcPts val="1200"/>
              </a:spcAft>
              <a:buFont typeface="+mj-lt"/>
              <a:buAutoNum type="arabicParenR"/>
            </a:pPr>
            <a:r>
              <a:rPr lang="en-US" sz="2400" b="1" dirty="0">
                <a:solidFill>
                  <a:srgbClr val="0000FF"/>
                </a:solidFill>
                <a:highlight>
                  <a:srgbClr val="FFFF00"/>
                </a:highlight>
              </a:rPr>
              <a:t>Dispensationalists Teach that the Death of Christ was an Afterthought and that the Church is "Plan B" in God's program.</a:t>
            </a:r>
          </a:p>
          <a:p>
            <a:pPr marL="457200" lvl="1" indent="-457200" algn="just">
              <a:lnSpc>
                <a:spcPct val="100000"/>
              </a:lnSpc>
              <a:spcBef>
                <a:spcPts val="0"/>
              </a:spcBef>
              <a:spcAft>
                <a:spcPts val="1200"/>
              </a:spcAft>
              <a:buFont typeface="+mj-lt"/>
              <a:buAutoNum type="arabicParenR"/>
            </a:pPr>
            <a:r>
              <a:rPr lang="en-US" sz="2400" dirty="0"/>
              <a:t> Dispensationalism is a ‘</a:t>
            </a:r>
            <a:r>
              <a:rPr lang="en-US" sz="2400" u="sng" dirty="0"/>
              <a:t>New</a:t>
            </a:r>
            <a:r>
              <a:rPr lang="en-US" sz="2400" dirty="0"/>
              <a:t>’ doctrine.</a:t>
            </a:r>
          </a:p>
          <a:p>
            <a:pPr marL="457200" lvl="1" indent="-457200" algn="just">
              <a:lnSpc>
                <a:spcPct val="100000"/>
              </a:lnSpc>
              <a:spcBef>
                <a:spcPts val="0"/>
              </a:spcBef>
              <a:spcAft>
                <a:spcPts val="1200"/>
              </a:spcAft>
              <a:buFont typeface="+mj-lt"/>
              <a:buAutoNum type="arabicParenR"/>
            </a:pPr>
            <a:r>
              <a:rPr lang="en-US" sz="2400" dirty="0"/>
              <a:t>Dispensationalism Teaches a ‘Secret Rapture’.</a:t>
            </a:r>
          </a:p>
          <a:p>
            <a:pPr marL="457200" lvl="1" indent="-457200" algn="just">
              <a:lnSpc>
                <a:spcPct val="100000"/>
              </a:lnSpc>
              <a:spcBef>
                <a:spcPts val="0"/>
              </a:spcBef>
              <a:spcAft>
                <a:spcPts val="1200"/>
              </a:spcAft>
              <a:buFont typeface="+mj-lt"/>
              <a:buAutoNum type="arabicParenR"/>
            </a:pPr>
            <a:r>
              <a:rPr lang="en-US" sz="2400" dirty="0"/>
              <a:t>Dispensationalism falsely claims that God made a bona fide offer of the kingdom to Israel.</a:t>
            </a:r>
          </a:p>
          <a:p>
            <a:pPr marL="457200" lvl="1" indent="-457200" algn="just">
              <a:lnSpc>
                <a:spcPct val="100000"/>
              </a:lnSpc>
              <a:spcBef>
                <a:spcPts val="0"/>
              </a:spcBef>
              <a:spcAft>
                <a:spcPts val="1200"/>
              </a:spcAft>
              <a:buFont typeface="+mj-lt"/>
              <a:buAutoNum type="arabicParenR"/>
            </a:pPr>
            <a:r>
              <a:rPr lang="en-US" sz="2400" dirty="0"/>
              <a:t>Dispensationalists revere C. I. Scofield but he was an immoral man, not qualified to be a spiritual leader.</a:t>
            </a:r>
          </a:p>
        </p:txBody>
      </p:sp>
    </p:spTree>
    <p:extLst>
      <p:ext uri="{BB962C8B-B14F-4D97-AF65-F5344CB8AC3E}">
        <p14:creationId xmlns:p14="http://schemas.microsoft.com/office/powerpoint/2010/main" val="3192396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6833" y="1587260"/>
            <a:ext cx="7803649" cy="4994695"/>
          </a:xfrm>
        </p:spPr>
        <p:txBody>
          <a:bodyPr>
            <a:noAutofit/>
          </a:bodyPr>
          <a:lstStyle/>
          <a:p>
            <a:pPr marL="233363" lvl="1" indent="-233363" algn="just">
              <a:lnSpc>
                <a:spcPct val="100000"/>
              </a:lnSpc>
              <a:spcBef>
                <a:spcPts val="750"/>
              </a:spcBef>
              <a:spcAft>
                <a:spcPts val="600"/>
              </a:spcAft>
            </a:pPr>
            <a:r>
              <a:rPr lang="en-US" sz="2800" b="1" dirty="0"/>
              <a:t>Philip Mauro </a:t>
            </a:r>
            <a:r>
              <a:rPr lang="en-US" sz="2800" dirty="0"/>
              <a:t>– “When we press the vital question, what, in case the offer had been accepted, would have become of the Cross of Calvary and the atonement for the sins of the world?” </a:t>
            </a:r>
            <a:r>
              <a:rPr lang="en-US" sz="2800" i="1" dirty="0"/>
              <a:t>(The Gospel of the Kingdom with an Examination of Modern Dispensationalism, p. 23).</a:t>
            </a:r>
          </a:p>
          <a:p>
            <a:pPr marL="233363" lvl="1" indent="-233363" algn="just">
              <a:lnSpc>
                <a:spcPct val="100000"/>
              </a:lnSpc>
              <a:spcBef>
                <a:spcPts val="750"/>
              </a:spcBef>
              <a:spcAft>
                <a:spcPts val="600"/>
              </a:spcAft>
            </a:pPr>
            <a:r>
              <a:rPr lang="en-US" sz="2800" b="1" dirty="0"/>
              <a:t>O.T. Allis </a:t>
            </a:r>
            <a:r>
              <a:rPr lang="en-US" sz="2800" dirty="0"/>
              <a:t>– “If the Jews had accepted the kingdom would there have been any place, any necessity for the cross?” </a:t>
            </a:r>
            <a:r>
              <a:rPr lang="en-US" sz="2800" i="1" dirty="0"/>
              <a:t>(Prophecy and the Church, p. 75).</a:t>
            </a:r>
          </a:p>
        </p:txBody>
      </p:sp>
      <p:sp>
        <p:nvSpPr>
          <p:cNvPr id="4" name="Title 1"/>
          <p:cNvSpPr>
            <a:spLocks noGrp="1"/>
          </p:cNvSpPr>
          <p:nvPr>
            <p:ph type="title"/>
          </p:nvPr>
        </p:nvSpPr>
        <p:spPr>
          <a:xfrm>
            <a:off x="0" y="192607"/>
            <a:ext cx="9144000" cy="902948"/>
          </a:xfrm>
        </p:spPr>
        <p:txBody>
          <a:bodyPr>
            <a:noAutofit/>
          </a:bodyPr>
          <a:lstStyle/>
          <a:p>
            <a:pPr marL="457200" indent="-457200" algn="ctr">
              <a:lnSpc>
                <a:spcPct val="100000"/>
              </a:lnSpc>
              <a:buFont typeface="+mj-lt"/>
              <a:buAutoNum type="arabicParenR" startAt="4"/>
            </a:pPr>
            <a:r>
              <a:rPr lang="en-US" sz="2800" b="1" dirty="0">
                <a:latin typeface="+mn-lt"/>
              </a:rPr>
              <a:t>Dispensationalists Teach that the Death of Christ was an Afterthought…the Church is "Plan B" in God's program.</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899" y="1690772"/>
            <a:ext cx="1038934" cy="13716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15" y="4180909"/>
            <a:ext cx="1015811" cy="1371600"/>
          </a:xfrm>
          <a:prstGeom prst="rect">
            <a:avLst/>
          </a:prstGeom>
        </p:spPr>
      </p:pic>
      <p:pic>
        <p:nvPicPr>
          <p:cNvPr id="7" name="Picture 6">
            <a:extLst>
              <a:ext uri="{FF2B5EF4-FFF2-40B4-BE49-F238E27FC236}">
                <a16:creationId xmlns:a16="http://schemas.microsoft.com/office/drawing/2014/main" id="{37D88A77-DEBA-4069-B8F2-3ADD114E5E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59200" y="5763352"/>
            <a:ext cx="1625600" cy="914400"/>
          </a:xfrm>
          <a:prstGeom prst="rect">
            <a:avLst/>
          </a:prstGeom>
          <a:ln w="28575">
            <a:solidFill>
              <a:srgbClr val="FF0000"/>
            </a:solidFill>
          </a:ln>
        </p:spPr>
      </p:pic>
    </p:spTree>
    <p:extLst>
      <p:ext uri="{BB962C8B-B14F-4D97-AF65-F5344CB8AC3E}">
        <p14:creationId xmlns:p14="http://schemas.microsoft.com/office/powerpoint/2010/main" val="4094127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95" y="1587260"/>
            <a:ext cx="8561088" cy="4994695"/>
          </a:xfrm>
        </p:spPr>
        <p:txBody>
          <a:bodyPr>
            <a:noAutofit/>
          </a:bodyPr>
          <a:lstStyle/>
          <a:p>
            <a:pPr marL="233363" lvl="1" indent="-233363" algn="just">
              <a:lnSpc>
                <a:spcPct val="100000"/>
              </a:lnSpc>
              <a:spcBef>
                <a:spcPts val="750"/>
              </a:spcBef>
              <a:spcAft>
                <a:spcPts val="600"/>
              </a:spcAft>
            </a:pPr>
            <a:r>
              <a:rPr lang="en-US" sz="2800" b="1" dirty="0"/>
              <a:t>The Reformed System Theology </a:t>
            </a:r>
            <a:r>
              <a:rPr lang="en-US" sz="2800" dirty="0"/>
              <a:t>– teaches that </a:t>
            </a:r>
            <a:r>
              <a:rPr lang="en-US" sz="2800" b="1" u="sng" dirty="0">
                <a:solidFill>
                  <a:srgbClr val="0000CC"/>
                </a:solidFill>
                <a:cs typeface="Calibri" panose="020F0502020204030204" pitchFamily="34" charset="0"/>
              </a:rPr>
              <a:t>the underlying purpose</a:t>
            </a:r>
            <a:r>
              <a:rPr lang="en-US" sz="2800" b="1" dirty="0">
                <a:solidFill>
                  <a:srgbClr val="0000CC"/>
                </a:solidFill>
                <a:cs typeface="Calibri" panose="020F0502020204030204" pitchFamily="34" charset="0"/>
              </a:rPr>
              <a:t> </a:t>
            </a:r>
            <a:r>
              <a:rPr lang="en-US" sz="2800" dirty="0"/>
              <a:t>of God in the world is </a:t>
            </a:r>
            <a:r>
              <a:rPr lang="en-US" sz="2800" b="1" u="sng" dirty="0">
                <a:solidFill>
                  <a:srgbClr val="0000CC"/>
                </a:solidFill>
                <a:cs typeface="Calibri" panose="020F0502020204030204" pitchFamily="34" charset="0"/>
              </a:rPr>
              <a:t>Christological</a:t>
            </a:r>
            <a:r>
              <a:rPr lang="en-US" sz="2800" b="1" dirty="0"/>
              <a:t>!  </a:t>
            </a:r>
            <a:r>
              <a:rPr lang="en-US" sz="2800" dirty="0"/>
              <a:t>Salvation is all.</a:t>
            </a:r>
          </a:p>
          <a:p>
            <a:pPr marL="233363" lvl="1" indent="-233363" algn="just">
              <a:lnSpc>
                <a:spcPct val="100000"/>
              </a:lnSpc>
              <a:spcBef>
                <a:spcPts val="750"/>
              </a:spcBef>
              <a:spcAft>
                <a:spcPts val="600"/>
              </a:spcAft>
            </a:pPr>
            <a:r>
              <a:rPr lang="en-US" sz="2800" b="1" dirty="0"/>
              <a:t>The Dispensational System </a:t>
            </a:r>
            <a:r>
              <a:rPr lang="en-US" sz="2800" dirty="0"/>
              <a:t>– teaches that </a:t>
            </a:r>
            <a:r>
              <a:rPr lang="en-US" sz="2800" b="1" u="sng" dirty="0">
                <a:solidFill>
                  <a:srgbClr val="0000CC"/>
                </a:solidFill>
                <a:cs typeface="Calibri" panose="020F0502020204030204" pitchFamily="34" charset="0"/>
              </a:rPr>
              <a:t>the underlying purpose</a:t>
            </a:r>
            <a:r>
              <a:rPr lang="en-US" sz="2800" b="1" dirty="0">
                <a:solidFill>
                  <a:srgbClr val="0000CC"/>
                </a:solidFill>
                <a:cs typeface="Calibri" panose="020F0502020204030204" pitchFamily="34" charset="0"/>
              </a:rPr>
              <a:t> </a:t>
            </a:r>
            <a:r>
              <a:rPr lang="en-US" sz="2800" dirty="0"/>
              <a:t>of God in the world  is </a:t>
            </a:r>
            <a:r>
              <a:rPr lang="en-US" sz="2800" b="1" u="sng" dirty="0">
                <a:solidFill>
                  <a:srgbClr val="0000CC"/>
                </a:solidFill>
                <a:cs typeface="Calibri" panose="020F0502020204030204" pitchFamily="34" charset="0"/>
              </a:rPr>
              <a:t>Doxological</a:t>
            </a:r>
            <a:r>
              <a:rPr lang="en-US" sz="2800" b="1" dirty="0"/>
              <a:t>!</a:t>
            </a:r>
          </a:p>
          <a:p>
            <a:pPr marL="685800" lvl="2" indent="-342900" algn="just">
              <a:lnSpc>
                <a:spcPct val="100000"/>
              </a:lnSpc>
              <a:spcBef>
                <a:spcPts val="750"/>
              </a:spcBef>
              <a:spcAft>
                <a:spcPts val="600"/>
              </a:spcAft>
              <a:buFont typeface="Arial" panose="020B0604020202020204" pitchFamily="34" charset="0"/>
              <a:buChar char="̶"/>
            </a:pPr>
            <a:r>
              <a:rPr lang="en-US" sz="2600" dirty="0"/>
              <a:t>“Scripture is not </a:t>
            </a:r>
            <a:r>
              <a:rPr lang="en-US" sz="2600" b="1" i="1" u="sng" dirty="0">
                <a:solidFill>
                  <a:srgbClr val="0000CC"/>
                </a:solidFill>
                <a:cs typeface="Calibri" panose="020F0502020204030204" pitchFamily="34" charset="0"/>
              </a:rPr>
              <a:t>man-centered</a:t>
            </a:r>
            <a:r>
              <a:rPr lang="en-US" sz="2600" b="1" dirty="0"/>
              <a:t> </a:t>
            </a:r>
            <a:r>
              <a:rPr lang="en-US" sz="2600" dirty="0"/>
              <a:t>as though salvation were the main theme, but it is </a:t>
            </a:r>
            <a:r>
              <a:rPr lang="en-US" sz="2600" b="1" i="1" u="sng" dirty="0">
                <a:solidFill>
                  <a:srgbClr val="0000CC"/>
                </a:solidFill>
                <a:cs typeface="Calibri" panose="020F0502020204030204" pitchFamily="34" charset="0"/>
              </a:rPr>
              <a:t>God-centered</a:t>
            </a:r>
            <a:r>
              <a:rPr lang="en-US" sz="2600" dirty="0"/>
              <a:t> because His glory is the center….The larger purpose of God is the manifestation of His own glory.” </a:t>
            </a:r>
          </a:p>
          <a:p>
            <a:pPr marL="2400300" lvl="8" indent="0" algn="just" defTabSz="698500">
              <a:lnSpc>
                <a:spcPct val="100000"/>
              </a:lnSpc>
              <a:spcBef>
                <a:spcPts val="0"/>
              </a:spcBef>
              <a:buNone/>
            </a:pPr>
            <a:r>
              <a:rPr lang="en-US" sz="2400" dirty="0" err="1"/>
              <a:t>Rryie</a:t>
            </a:r>
            <a:r>
              <a:rPr lang="en-US" sz="2400" dirty="0"/>
              <a:t>, Dispensationalism, pg. 48</a:t>
            </a:r>
          </a:p>
        </p:txBody>
      </p:sp>
      <p:sp>
        <p:nvSpPr>
          <p:cNvPr id="4" name="Title 1"/>
          <p:cNvSpPr>
            <a:spLocks noGrp="1"/>
          </p:cNvSpPr>
          <p:nvPr>
            <p:ph type="title"/>
          </p:nvPr>
        </p:nvSpPr>
        <p:spPr>
          <a:xfrm>
            <a:off x="0" y="192607"/>
            <a:ext cx="9144000" cy="902948"/>
          </a:xfrm>
        </p:spPr>
        <p:txBody>
          <a:bodyPr>
            <a:noAutofit/>
          </a:bodyPr>
          <a:lstStyle/>
          <a:p>
            <a:pPr marL="457200" indent="-457200" algn="ctr">
              <a:lnSpc>
                <a:spcPct val="100000"/>
              </a:lnSpc>
              <a:buFont typeface="+mj-lt"/>
              <a:buAutoNum type="arabicParenR" startAt="4"/>
            </a:pPr>
            <a:r>
              <a:rPr lang="en-US" sz="2800" b="1" dirty="0">
                <a:latin typeface="+mn-lt"/>
              </a:rPr>
              <a:t>Dispensationalists Teach that the Death of Christ was an Afterthought…the Church is "Plan B" in God's program.</a:t>
            </a:r>
          </a:p>
        </p:txBody>
      </p:sp>
    </p:spTree>
    <p:extLst>
      <p:ext uri="{BB962C8B-B14F-4D97-AF65-F5344CB8AC3E}">
        <p14:creationId xmlns:p14="http://schemas.microsoft.com/office/powerpoint/2010/main" val="3988298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397" y="1587260"/>
            <a:ext cx="8911086" cy="4037163"/>
          </a:xfrm>
        </p:spPr>
        <p:txBody>
          <a:bodyPr>
            <a:noAutofit/>
          </a:bodyPr>
          <a:lstStyle/>
          <a:p>
            <a:pPr marL="0" lvl="1" indent="0" algn="just">
              <a:lnSpc>
                <a:spcPct val="100000"/>
              </a:lnSpc>
              <a:spcBef>
                <a:spcPts val="750"/>
              </a:spcBef>
              <a:spcAft>
                <a:spcPts val="600"/>
              </a:spcAft>
              <a:buNone/>
            </a:pPr>
            <a:r>
              <a:rPr lang="en-US" sz="3000" b="1" dirty="0">
                <a:solidFill>
                  <a:srgbClr val="0000CC"/>
                </a:solidFill>
                <a:latin typeface="Calibri" panose="020F0502020204030204" pitchFamily="34" charset="0"/>
                <a:cs typeface="Calibri" panose="020F0502020204030204" pitchFamily="34" charset="0"/>
              </a:rPr>
              <a:t>Dispensationalists </a:t>
            </a:r>
            <a:r>
              <a:rPr lang="en-US" sz="3000" b="1" u="sng" dirty="0">
                <a:solidFill>
                  <a:srgbClr val="0000CC"/>
                </a:solidFill>
                <a:latin typeface="Calibri" panose="020F0502020204030204" pitchFamily="34" charset="0"/>
                <a:cs typeface="Calibri" panose="020F0502020204030204" pitchFamily="34" charset="0"/>
              </a:rPr>
              <a:t>know</a:t>
            </a:r>
            <a:r>
              <a:rPr lang="en-US" sz="3000" b="1" dirty="0">
                <a:solidFill>
                  <a:srgbClr val="0000CC"/>
                </a:solidFill>
                <a:latin typeface="Calibri" panose="020F0502020204030204" pitchFamily="34" charset="0"/>
                <a:cs typeface="Calibri" panose="020F0502020204030204" pitchFamily="34" charset="0"/>
              </a:rPr>
              <a:t> and </a:t>
            </a:r>
            <a:r>
              <a:rPr lang="en-US" sz="3000" b="1" u="sng" dirty="0">
                <a:solidFill>
                  <a:srgbClr val="0000CC"/>
                </a:solidFill>
                <a:latin typeface="Calibri" panose="020F0502020204030204" pitchFamily="34" charset="0"/>
                <a:cs typeface="Calibri" panose="020F0502020204030204" pitchFamily="34" charset="0"/>
              </a:rPr>
              <a:t>teach</a:t>
            </a:r>
            <a:r>
              <a:rPr lang="en-US" sz="3000" b="1" dirty="0">
                <a:solidFill>
                  <a:srgbClr val="0000CC"/>
                </a:solidFill>
                <a:latin typeface="Calibri" panose="020F0502020204030204" pitchFamily="34" charset="0"/>
                <a:cs typeface="Calibri" panose="020F0502020204030204" pitchFamily="34" charset="0"/>
              </a:rPr>
              <a:t> that: </a:t>
            </a:r>
          </a:p>
          <a:p>
            <a:pPr marL="233363" lvl="1" indent="-233363" algn="just">
              <a:lnSpc>
                <a:spcPct val="100000"/>
              </a:lnSpc>
              <a:spcBef>
                <a:spcPts val="750"/>
              </a:spcBef>
              <a:spcAft>
                <a:spcPts val="600"/>
              </a:spcAft>
            </a:pPr>
            <a:r>
              <a:rPr lang="en-US" sz="2800" dirty="0"/>
              <a:t>the cross of Christ is </a:t>
            </a:r>
            <a:r>
              <a:rPr lang="en-US" sz="2800" b="1" u="sng" dirty="0">
                <a:solidFill>
                  <a:srgbClr val="0000CC"/>
                </a:solidFill>
                <a:latin typeface="Calibri" panose="020F0502020204030204" pitchFamily="34" charset="0"/>
                <a:cs typeface="Calibri" panose="020F0502020204030204" pitchFamily="34" charset="0"/>
              </a:rPr>
              <a:t>central</a:t>
            </a:r>
            <a:r>
              <a:rPr lang="en-US" sz="2800" dirty="0"/>
              <a:t> and is the </a:t>
            </a:r>
            <a:r>
              <a:rPr lang="en-US" sz="2800" b="1" u="sng" dirty="0">
                <a:solidFill>
                  <a:srgbClr val="0000CC"/>
                </a:solidFill>
                <a:latin typeface="Calibri" panose="020F0502020204030204" pitchFamily="34" charset="0"/>
                <a:cs typeface="Calibri" panose="020F0502020204030204" pitchFamily="34" charset="0"/>
              </a:rPr>
              <a:t>focal point</a:t>
            </a:r>
            <a:r>
              <a:rPr lang="en-US" sz="2800" dirty="0"/>
              <a:t> of all history.</a:t>
            </a:r>
          </a:p>
          <a:p>
            <a:pPr marL="233363" lvl="1" indent="-233363" algn="just">
              <a:lnSpc>
                <a:spcPct val="100000"/>
              </a:lnSpc>
              <a:spcBef>
                <a:spcPts val="750"/>
              </a:spcBef>
              <a:spcAft>
                <a:spcPts val="600"/>
              </a:spcAft>
            </a:pPr>
            <a:r>
              <a:rPr lang="en-US" sz="2800" dirty="0"/>
              <a:t>Christ was the sacrifice </a:t>
            </a:r>
            <a:r>
              <a:rPr lang="en-US" sz="2800" b="1" u="sng" dirty="0">
                <a:solidFill>
                  <a:srgbClr val="0000CC"/>
                </a:solidFill>
                <a:latin typeface="Calibri" panose="020F0502020204030204" pitchFamily="34" charset="0"/>
                <a:cs typeface="Calibri" panose="020F0502020204030204" pitchFamily="34" charset="0"/>
              </a:rPr>
              <a:t>Lamb</a:t>
            </a:r>
            <a:r>
              <a:rPr lang="en-US" sz="2800" dirty="0"/>
              <a:t>. (John 1:29; Rev. 13:8).  </a:t>
            </a:r>
          </a:p>
          <a:p>
            <a:pPr marL="233363" lvl="1" indent="-233363" algn="just">
              <a:lnSpc>
                <a:spcPct val="100000"/>
              </a:lnSpc>
              <a:spcBef>
                <a:spcPts val="750"/>
              </a:spcBef>
              <a:spcAft>
                <a:spcPts val="600"/>
              </a:spcAft>
            </a:pPr>
            <a:r>
              <a:rPr lang="en-US" sz="2800" dirty="0"/>
              <a:t>the </a:t>
            </a:r>
            <a:r>
              <a:rPr lang="en-US" sz="2800" b="1" u="sng" dirty="0">
                <a:solidFill>
                  <a:srgbClr val="0000CC"/>
                </a:solidFill>
                <a:latin typeface="Calibri" panose="020F0502020204030204" pitchFamily="34" charset="0"/>
                <a:cs typeface="Calibri" panose="020F0502020204030204" pitchFamily="34" charset="0"/>
              </a:rPr>
              <a:t>centrality</a:t>
            </a:r>
            <a:r>
              <a:rPr lang="en-US" sz="2800" dirty="0"/>
              <a:t> of the cross of our Savior and that we should glory or boast in nothing else (Gal. 6:14; 1 Cor. 2:2).</a:t>
            </a:r>
          </a:p>
        </p:txBody>
      </p:sp>
      <p:sp>
        <p:nvSpPr>
          <p:cNvPr id="6" name="Title 1">
            <a:extLst>
              <a:ext uri="{FF2B5EF4-FFF2-40B4-BE49-F238E27FC236}">
                <a16:creationId xmlns:a16="http://schemas.microsoft.com/office/drawing/2014/main" id="{2C686B03-1F13-4D03-8E3C-E093CB7B51B2}"/>
              </a:ext>
            </a:extLst>
          </p:cNvPr>
          <p:cNvSpPr>
            <a:spLocks noGrp="1"/>
          </p:cNvSpPr>
          <p:nvPr>
            <p:ph type="title"/>
          </p:nvPr>
        </p:nvSpPr>
        <p:spPr>
          <a:xfrm>
            <a:off x="0" y="192607"/>
            <a:ext cx="9144000" cy="902948"/>
          </a:xfrm>
        </p:spPr>
        <p:txBody>
          <a:bodyPr>
            <a:noAutofit/>
          </a:bodyPr>
          <a:lstStyle/>
          <a:p>
            <a:pPr marL="457200" indent="-457200" algn="ctr">
              <a:lnSpc>
                <a:spcPct val="100000"/>
              </a:lnSpc>
              <a:buFont typeface="+mj-lt"/>
              <a:buAutoNum type="arabicParenR" startAt="4"/>
            </a:pPr>
            <a:r>
              <a:rPr lang="en-US" sz="2800" b="1" dirty="0">
                <a:latin typeface="+mn-lt"/>
              </a:rPr>
              <a:t>Dispensationalists Teach that the Death of Christ was an Afterthought…the Church is "Plan B" in God's program.</a:t>
            </a:r>
          </a:p>
        </p:txBody>
      </p:sp>
      <p:pic>
        <p:nvPicPr>
          <p:cNvPr id="4" name="Picture 3">
            <a:extLst>
              <a:ext uri="{FF2B5EF4-FFF2-40B4-BE49-F238E27FC236}">
                <a16:creationId xmlns:a16="http://schemas.microsoft.com/office/drawing/2014/main" id="{D0EB58D6-B656-4F14-8933-D865B17EC3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9200" y="5763352"/>
            <a:ext cx="1625600" cy="914400"/>
          </a:xfrm>
          <a:prstGeom prst="rect">
            <a:avLst/>
          </a:prstGeom>
          <a:ln w="28575">
            <a:solidFill>
              <a:srgbClr val="FF0000"/>
            </a:solidFill>
          </a:ln>
        </p:spPr>
      </p:pic>
    </p:spTree>
    <p:extLst>
      <p:ext uri="{BB962C8B-B14F-4D97-AF65-F5344CB8AC3E}">
        <p14:creationId xmlns:p14="http://schemas.microsoft.com/office/powerpoint/2010/main" val="1738208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5B32A-9229-4D39-BD90-1FB77420BD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8F7C1380-141E-4A27-8026-898696AE8855}"/>
              </a:ext>
            </a:extLst>
          </p:cNvPr>
          <p:cNvSpPr/>
          <p:nvPr/>
        </p:nvSpPr>
        <p:spPr>
          <a:xfrm>
            <a:off x="123938" y="138020"/>
            <a:ext cx="8896125" cy="1877437"/>
          </a:xfrm>
          <a:prstGeom prst="rect">
            <a:avLst/>
          </a:prstGeom>
        </p:spPr>
        <p:txBody>
          <a:bodyPr wrap="square">
            <a:spAutoFit/>
          </a:bodyPr>
          <a:lstStyle/>
          <a:p>
            <a:pPr algn="ctr">
              <a:spcAft>
                <a:spcPts val="1200"/>
              </a:spcAft>
            </a:pPr>
            <a:r>
              <a:rPr lang="en-US" sz="2800" b="1" dirty="0"/>
              <a:t>John 1:29</a:t>
            </a:r>
          </a:p>
          <a:p>
            <a:pPr algn="just"/>
            <a:r>
              <a:rPr lang="en-US" sz="2600" dirty="0"/>
              <a:t>The next day [John the Baptist] saw Jesus coming to him and said, “Behold, </a:t>
            </a:r>
            <a:r>
              <a:rPr lang="en-US" sz="2600" b="1" u="sng" dirty="0">
                <a:solidFill>
                  <a:srgbClr val="0000CC"/>
                </a:solidFill>
                <a:cs typeface="Calibri" panose="020F0502020204030204" pitchFamily="34" charset="0"/>
              </a:rPr>
              <a:t>the Lamb of God</a:t>
            </a:r>
            <a:r>
              <a:rPr lang="en-US" sz="2600" dirty="0"/>
              <a:t> who takes away the sin of the world!</a:t>
            </a:r>
          </a:p>
        </p:txBody>
      </p:sp>
      <p:pic>
        <p:nvPicPr>
          <p:cNvPr id="6" name="Picture 5">
            <a:extLst>
              <a:ext uri="{FF2B5EF4-FFF2-40B4-BE49-F238E27FC236}">
                <a16:creationId xmlns:a16="http://schemas.microsoft.com/office/drawing/2014/main" id="{81005D1A-3B97-41B7-9986-F6E77AF32CD8}"/>
              </a:ext>
            </a:extLst>
          </p:cNvPr>
          <p:cNvPicPr>
            <a:picLocks noChangeAspect="1"/>
          </p:cNvPicPr>
          <p:nvPr/>
        </p:nvPicPr>
        <p:blipFill>
          <a:blip r:embed="rId4"/>
          <a:stretch>
            <a:fillRect/>
          </a:stretch>
        </p:blipFill>
        <p:spPr>
          <a:xfrm>
            <a:off x="355744" y="3933807"/>
            <a:ext cx="1829719" cy="1371600"/>
          </a:xfrm>
          <a:prstGeom prst="rect">
            <a:avLst/>
          </a:prstGeom>
        </p:spPr>
      </p:pic>
      <p:sp>
        <p:nvSpPr>
          <p:cNvPr id="7" name="Rectangle 6">
            <a:extLst>
              <a:ext uri="{FF2B5EF4-FFF2-40B4-BE49-F238E27FC236}">
                <a16:creationId xmlns:a16="http://schemas.microsoft.com/office/drawing/2014/main" id="{ED774799-F5B3-4DBC-A081-19BC653B13C9}"/>
              </a:ext>
            </a:extLst>
          </p:cNvPr>
          <p:cNvSpPr/>
          <p:nvPr/>
        </p:nvSpPr>
        <p:spPr>
          <a:xfrm>
            <a:off x="123938" y="1966817"/>
            <a:ext cx="8896125" cy="1877437"/>
          </a:xfrm>
          <a:prstGeom prst="rect">
            <a:avLst/>
          </a:prstGeom>
        </p:spPr>
        <p:txBody>
          <a:bodyPr wrap="square">
            <a:spAutoFit/>
          </a:bodyPr>
          <a:lstStyle/>
          <a:p>
            <a:pPr algn="ctr">
              <a:spcAft>
                <a:spcPts val="1200"/>
              </a:spcAft>
            </a:pPr>
            <a:r>
              <a:rPr lang="en-US" sz="2800" b="1" dirty="0"/>
              <a:t>Revelation 13:8</a:t>
            </a:r>
          </a:p>
          <a:p>
            <a:pPr algn="just"/>
            <a:r>
              <a:rPr lang="en-US" sz="2600" dirty="0"/>
              <a:t>All who dwell on the earth will worship him, </a:t>
            </a:r>
            <a:r>
              <a:rPr lang="en-US" sz="2600" i="1" dirty="0"/>
              <a:t>everyone</a:t>
            </a:r>
            <a:r>
              <a:rPr lang="en-US" sz="2600" dirty="0"/>
              <a:t> whose name has not been written from the foundation of the world, in the book of life of </a:t>
            </a:r>
            <a:r>
              <a:rPr lang="en-US" sz="2600" b="1" u="sng" dirty="0">
                <a:solidFill>
                  <a:srgbClr val="0000CC"/>
                </a:solidFill>
                <a:cs typeface="Calibri" panose="020F0502020204030204" pitchFamily="34" charset="0"/>
              </a:rPr>
              <a:t>the Lamb who has been slain</a:t>
            </a:r>
            <a:r>
              <a:rPr lang="en-US" sz="2600" dirty="0"/>
              <a:t>.</a:t>
            </a:r>
          </a:p>
        </p:txBody>
      </p:sp>
      <p:pic>
        <p:nvPicPr>
          <p:cNvPr id="8" name="Picture 7">
            <a:extLst>
              <a:ext uri="{FF2B5EF4-FFF2-40B4-BE49-F238E27FC236}">
                <a16:creationId xmlns:a16="http://schemas.microsoft.com/office/drawing/2014/main" id="{B681B85C-E0B8-42C3-BF7F-38C3E2ABFB87}"/>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6958537" y="3933117"/>
            <a:ext cx="1829719" cy="1372289"/>
          </a:xfrm>
          <a:prstGeom prst="rect">
            <a:avLst/>
          </a:prstGeom>
        </p:spPr>
      </p:pic>
    </p:spTree>
    <p:extLst>
      <p:ext uri="{BB962C8B-B14F-4D97-AF65-F5344CB8AC3E}">
        <p14:creationId xmlns:p14="http://schemas.microsoft.com/office/powerpoint/2010/main" val="55280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3"/>
            <a:ext cx="8679180" cy="5611689"/>
          </a:xfrm>
        </p:spPr>
        <p:txBody>
          <a:bodyPr>
            <a:noAutofit/>
          </a:bodyPr>
          <a:lstStyle/>
          <a:p>
            <a:pPr algn="l">
              <a:lnSpc>
                <a:spcPct val="100000"/>
              </a:lnSpc>
              <a:spcBef>
                <a:spcPts val="0"/>
              </a:spcBef>
              <a:spcAft>
                <a:spcPts val="1200"/>
              </a:spcAft>
            </a:pPr>
            <a:r>
              <a:rPr lang="en-US" sz="2800" b="1" dirty="0"/>
              <a:t>Sessions 4-7: History of Biblical Dispensationalism</a:t>
            </a:r>
          </a:p>
          <a:p>
            <a:pPr marL="461963" lvl="4" indent="-461963" algn="l">
              <a:lnSpc>
                <a:spcPct val="100000"/>
              </a:lnSpc>
              <a:spcBef>
                <a:spcPts val="0"/>
              </a:spcBef>
              <a:spcAft>
                <a:spcPts val="1200"/>
              </a:spcAft>
              <a:buFont typeface="+mj-lt"/>
              <a:buAutoNum type="arabicPeriod" startAt="3"/>
            </a:pPr>
            <a:r>
              <a:rPr lang="en-US" sz="2800" b="1" dirty="0">
                <a:solidFill>
                  <a:srgbClr val="0033CC"/>
                </a:solidFill>
              </a:rPr>
              <a:t>The Dark Ages</a:t>
            </a:r>
          </a:p>
          <a:p>
            <a:pPr marL="914400" lvl="1" indent="-452438" algn="l">
              <a:lnSpc>
                <a:spcPct val="100000"/>
              </a:lnSpc>
              <a:spcBef>
                <a:spcPts val="0"/>
              </a:spcBef>
              <a:spcAft>
                <a:spcPts val="1200"/>
              </a:spcAft>
              <a:buFont typeface="Arial" panose="020B0604020202020204" pitchFamily="34" charset="0"/>
              <a:buChar char="•"/>
            </a:pPr>
            <a:r>
              <a:rPr lang="en-US" sz="2800" dirty="0"/>
              <a:t>Lasted from the 4</a:t>
            </a:r>
            <a:r>
              <a:rPr lang="en-US" sz="2800" baseline="30000" dirty="0"/>
              <a:t>th</a:t>
            </a:r>
            <a:r>
              <a:rPr lang="en-US" sz="2800" dirty="0"/>
              <a:t> to the 16</a:t>
            </a:r>
            <a:r>
              <a:rPr lang="en-US" sz="2800" baseline="30000" dirty="0"/>
              <a:t>th</a:t>
            </a:r>
            <a:r>
              <a:rPr lang="en-US" sz="2800" dirty="0"/>
              <a:t> centuries (1200 yrs.)</a:t>
            </a:r>
          </a:p>
          <a:p>
            <a:pPr marL="914400" lvl="1" indent="-452438" algn="l">
              <a:lnSpc>
                <a:spcPct val="100000"/>
              </a:lnSpc>
              <a:spcBef>
                <a:spcPts val="0"/>
              </a:spcBef>
              <a:spcAft>
                <a:spcPts val="1200"/>
              </a:spcAft>
              <a:buFont typeface="Arial" panose="020B0604020202020204" pitchFamily="34" charset="0"/>
              <a:buChar char="•"/>
            </a:pPr>
            <a:r>
              <a:rPr lang="en-US" sz="2800" dirty="0"/>
              <a:t>Obsolescence of prophetic studies</a:t>
            </a:r>
          </a:p>
          <a:p>
            <a:pPr marL="914400" lvl="1" indent="-452438" algn="l">
              <a:lnSpc>
                <a:spcPct val="100000"/>
              </a:lnSpc>
              <a:spcBef>
                <a:spcPts val="0"/>
              </a:spcBef>
              <a:spcAft>
                <a:spcPts val="1200"/>
              </a:spcAft>
              <a:buFont typeface="Arial" panose="020B0604020202020204" pitchFamily="34" charset="0"/>
              <a:buChar char="•"/>
            </a:pPr>
            <a:r>
              <a:rPr lang="en-US" sz="2800" dirty="0"/>
              <a:t>Domination of Augustinian Amillennialism</a:t>
            </a:r>
          </a:p>
          <a:p>
            <a:pPr marL="914400" lvl="1" indent="-452438" algn="l">
              <a:lnSpc>
                <a:spcPct val="100000"/>
              </a:lnSpc>
              <a:spcBef>
                <a:spcPts val="0"/>
              </a:spcBef>
              <a:spcAft>
                <a:spcPts val="1200"/>
              </a:spcAft>
              <a:buFont typeface="Arial" panose="020B0604020202020204" pitchFamily="34" charset="0"/>
              <a:buChar char="•"/>
            </a:pPr>
            <a:r>
              <a:rPr lang="en-US" sz="2800" dirty="0"/>
              <a:t>Only one church: Roman Catholicism</a:t>
            </a:r>
          </a:p>
          <a:p>
            <a:pPr marL="914400" lvl="1" indent="-452438" algn="l">
              <a:lnSpc>
                <a:spcPct val="100000"/>
              </a:lnSpc>
              <a:spcBef>
                <a:spcPts val="0"/>
              </a:spcBef>
              <a:spcAft>
                <a:spcPts val="1200"/>
              </a:spcAft>
              <a:buFont typeface="Arial" panose="020B0604020202020204" pitchFamily="34" charset="0"/>
              <a:buChar char="•"/>
            </a:pPr>
            <a:r>
              <a:rPr lang="en-US" sz="2800" dirty="0"/>
              <a:t>The Bible is removed from the people</a:t>
            </a:r>
          </a:p>
          <a:p>
            <a:pPr marL="1376363" lvl="3" indent="-463550" algn="l">
              <a:lnSpc>
                <a:spcPct val="100000"/>
              </a:lnSpc>
              <a:spcBef>
                <a:spcPts val="0"/>
              </a:spcBef>
              <a:spcAft>
                <a:spcPts val="600"/>
              </a:spcAft>
              <a:buFont typeface="Courier New" panose="02070309020205020404" pitchFamily="49" charset="0"/>
              <a:buChar char="-"/>
            </a:pPr>
            <a:r>
              <a:rPr lang="en-US" sz="2500" dirty="0"/>
              <a:t>Illiteracy</a:t>
            </a:r>
          </a:p>
          <a:p>
            <a:pPr marL="1376363" lvl="3" indent="-463550" algn="l">
              <a:lnSpc>
                <a:spcPct val="100000"/>
              </a:lnSpc>
              <a:spcBef>
                <a:spcPts val="0"/>
              </a:spcBef>
              <a:spcAft>
                <a:spcPts val="600"/>
              </a:spcAft>
              <a:buFont typeface="Courier New" panose="02070309020205020404" pitchFamily="49" charset="0"/>
              <a:buChar char="-"/>
            </a:pPr>
            <a:r>
              <a:rPr lang="en-US" sz="2500" dirty="0"/>
              <a:t>Mass read in Latin</a:t>
            </a:r>
          </a:p>
          <a:p>
            <a:pPr marL="914400" lvl="1" indent="-452438" algn="l">
              <a:lnSpc>
                <a:spcPct val="100000"/>
              </a:lnSpc>
              <a:spcBef>
                <a:spcPts val="0"/>
              </a:spcBef>
              <a:spcAft>
                <a:spcPts val="1200"/>
              </a:spcAft>
              <a:buFont typeface="Arial" panose="020B0604020202020204" pitchFamily="34" charset="0"/>
              <a:buChar char="•"/>
            </a:pPr>
            <a:r>
              <a:rPr lang="en-US" sz="2800" dirty="0"/>
              <a:t>Church in need of rescue</a:t>
            </a:r>
          </a:p>
        </p:txBody>
      </p:sp>
    </p:spTree>
    <p:extLst>
      <p:ext uri="{BB962C8B-B14F-4D97-AF65-F5344CB8AC3E}">
        <p14:creationId xmlns:p14="http://schemas.microsoft.com/office/powerpoint/2010/main" val="1300143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5B32A-9229-4D39-BD90-1FB77420BD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8F7C1380-141E-4A27-8026-898696AE8855}"/>
              </a:ext>
            </a:extLst>
          </p:cNvPr>
          <p:cNvSpPr/>
          <p:nvPr/>
        </p:nvSpPr>
        <p:spPr>
          <a:xfrm>
            <a:off x="123937" y="138020"/>
            <a:ext cx="8896125" cy="1953483"/>
          </a:xfrm>
          <a:prstGeom prst="rect">
            <a:avLst/>
          </a:prstGeom>
        </p:spPr>
        <p:txBody>
          <a:bodyPr wrap="square">
            <a:spAutoFit/>
          </a:bodyPr>
          <a:lstStyle/>
          <a:p>
            <a:pPr algn="ctr">
              <a:spcBef>
                <a:spcPts val="600"/>
              </a:spcBef>
              <a:spcAft>
                <a:spcPts val="600"/>
              </a:spcAft>
            </a:pPr>
            <a:r>
              <a:rPr lang="en-US" sz="2800" b="1" dirty="0"/>
              <a:t>Galatians 6:14</a:t>
            </a:r>
          </a:p>
          <a:p>
            <a:pPr>
              <a:lnSpc>
                <a:spcPct val="115000"/>
              </a:lnSpc>
              <a:spcAft>
                <a:spcPts val="1000"/>
              </a:spcAft>
            </a:pPr>
            <a:r>
              <a:rPr lang="en-US" sz="2600" baseline="30000" dirty="0"/>
              <a:t>14</a:t>
            </a:r>
            <a:r>
              <a:rPr lang="en-US" sz="2600" dirty="0"/>
              <a:t> But may it never be that I would boast, </a:t>
            </a:r>
            <a:r>
              <a:rPr lang="en-US" sz="2600" b="1" u="sng" dirty="0">
                <a:solidFill>
                  <a:srgbClr val="0000CC"/>
                </a:solidFill>
                <a:cs typeface="Calibri" panose="020F0502020204030204" pitchFamily="34" charset="0"/>
              </a:rPr>
              <a:t>except in the cross of our Lord Jesus Christ</a:t>
            </a:r>
            <a:r>
              <a:rPr lang="en-US" sz="2600" dirty="0"/>
              <a:t>, through which the world has been crucified to me, and I to the world. </a:t>
            </a:r>
          </a:p>
        </p:txBody>
      </p:sp>
      <p:sp>
        <p:nvSpPr>
          <p:cNvPr id="6" name="Rectangle 5">
            <a:extLst>
              <a:ext uri="{FF2B5EF4-FFF2-40B4-BE49-F238E27FC236}">
                <a16:creationId xmlns:a16="http://schemas.microsoft.com/office/drawing/2014/main" id="{09384190-EB8E-45CC-B4C7-B510454DE6B4}"/>
              </a:ext>
            </a:extLst>
          </p:cNvPr>
          <p:cNvSpPr/>
          <p:nvPr/>
        </p:nvSpPr>
        <p:spPr>
          <a:xfrm>
            <a:off x="123938" y="2084510"/>
            <a:ext cx="8896125" cy="1493358"/>
          </a:xfrm>
          <a:prstGeom prst="rect">
            <a:avLst/>
          </a:prstGeom>
        </p:spPr>
        <p:txBody>
          <a:bodyPr wrap="square">
            <a:spAutoFit/>
          </a:bodyPr>
          <a:lstStyle/>
          <a:p>
            <a:pPr algn="ctr">
              <a:spcBef>
                <a:spcPts val="600"/>
              </a:spcBef>
              <a:spcAft>
                <a:spcPts val="600"/>
              </a:spcAft>
            </a:pPr>
            <a:r>
              <a:rPr lang="en-US" sz="2800" b="1" dirty="0"/>
              <a:t>1 Corinthians 2:22</a:t>
            </a:r>
          </a:p>
          <a:p>
            <a:pPr>
              <a:lnSpc>
                <a:spcPct val="115000"/>
              </a:lnSpc>
              <a:spcAft>
                <a:spcPts val="1000"/>
              </a:spcAft>
            </a:pPr>
            <a:r>
              <a:rPr lang="en-US" sz="2600" dirty="0"/>
              <a:t>For I determined to know nothing among you </a:t>
            </a:r>
            <a:r>
              <a:rPr lang="en-US" sz="2600" b="1" u="sng" dirty="0">
                <a:solidFill>
                  <a:srgbClr val="0000CC"/>
                </a:solidFill>
                <a:cs typeface="Calibri" panose="020F0502020204030204" pitchFamily="34" charset="0"/>
              </a:rPr>
              <a:t>except Jesus Christ, and Him crucified</a:t>
            </a:r>
            <a:r>
              <a:rPr lang="en-US" sz="2600" dirty="0"/>
              <a:t>. </a:t>
            </a:r>
          </a:p>
        </p:txBody>
      </p:sp>
      <p:pic>
        <p:nvPicPr>
          <p:cNvPr id="7" name="Picture 6">
            <a:extLst>
              <a:ext uri="{FF2B5EF4-FFF2-40B4-BE49-F238E27FC236}">
                <a16:creationId xmlns:a16="http://schemas.microsoft.com/office/drawing/2014/main" id="{83EEBF3E-7053-41F6-BB9B-D9B07E5003F0}"/>
              </a:ext>
            </a:extLst>
          </p:cNvPr>
          <p:cNvPicPr>
            <a:picLocks noChangeAspect="1"/>
          </p:cNvPicPr>
          <p:nvPr/>
        </p:nvPicPr>
        <p:blipFill>
          <a:blip r:embed="rId4"/>
          <a:stretch>
            <a:fillRect/>
          </a:stretch>
        </p:blipFill>
        <p:spPr>
          <a:xfrm>
            <a:off x="3351276" y="3577868"/>
            <a:ext cx="2441448" cy="1371600"/>
          </a:xfrm>
          <a:prstGeom prst="rect">
            <a:avLst/>
          </a:prstGeom>
        </p:spPr>
      </p:pic>
    </p:spTree>
    <p:extLst>
      <p:ext uri="{BB962C8B-B14F-4D97-AF65-F5344CB8AC3E}">
        <p14:creationId xmlns:p14="http://schemas.microsoft.com/office/powerpoint/2010/main" val="637178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8397" y="1276530"/>
            <a:ext cx="7722086" cy="4037163"/>
          </a:xfrm>
        </p:spPr>
        <p:txBody>
          <a:bodyPr>
            <a:noAutofit/>
          </a:bodyPr>
          <a:lstStyle/>
          <a:p>
            <a:pPr marL="233363" lvl="1" indent="-233363" algn="just">
              <a:lnSpc>
                <a:spcPct val="100000"/>
              </a:lnSpc>
              <a:spcBef>
                <a:spcPts val="750"/>
              </a:spcBef>
              <a:spcAft>
                <a:spcPts val="600"/>
              </a:spcAft>
            </a:pPr>
            <a:r>
              <a:rPr lang="en-US" sz="2800" b="1" dirty="0"/>
              <a:t>R.C. Sproul Jr. – </a:t>
            </a:r>
            <a:r>
              <a:rPr lang="en-US" sz="2800" b="1" i="1" dirty="0">
                <a:solidFill>
                  <a:srgbClr val="0000CC"/>
                </a:solidFill>
                <a:latin typeface="Calibri" panose="020F0502020204030204" pitchFamily="34" charset="0"/>
                <a:cs typeface="Calibri" panose="020F0502020204030204" pitchFamily="34" charset="0"/>
              </a:rPr>
              <a:t>“We're not dispensationalists here...</a:t>
            </a:r>
            <a:r>
              <a:rPr lang="en-US" sz="2800" b="1" i="1" dirty="0"/>
              <a:t> </a:t>
            </a:r>
            <a:r>
              <a:rPr lang="en-US" sz="2800" b="1" i="1" u="sng" dirty="0">
                <a:solidFill>
                  <a:srgbClr val="0000CC"/>
                </a:solidFill>
                <a:latin typeface="Calibri" panose="020F0502020204030204" pitchFamily="34" charset="0"/>
                <a:cs typeface="Calibri" panose="020F0502020204030204" pitchFamily="34" charset="0"/>
              </a:rPr>
              <a:t>We believe that the church is essentially Israel</a:t>
            </a:r>
            <a:r>
              <a:rPr lang="en-US" sz="2800" b="1" i="1" dirty="0">
                <a:solidFill>
                  <a:srgbClr val="0000CC"/>
                </a:solidFill>
                <a:latin typeface="Calibri" panose="020F0502020204030204" pitchFamily="34" charset="0"/>
                <a:cs typeface="Calibri" panose="020F0502020204030204" pitchFamily="34" charset="0"/>
              </a:rPr>
              <a:t>.</a:t>
            </a:r>
            <a:r>
              <a:rPr lang="en-US" sz="2800" dirty="0"/>
              <a:t> We believe that the answer to, </a:t>
            </a:r>
            <a:r>
              <a:rPr lang="en-US" sz="2800" b="1" i="1" dirty="0">
                <a:solidFill>
                  <a:srgbClr val="0000CC"/>
                </a:solidFill>
                <a:latin typeface="Calibri" panose="020F0502020204030204" pitchFamily="34" charset="0"/>
                <a:cs typeface="Calibri" panose="020F0502020204030204" pitchFamily="34" charset="0"/>
              </a:rPr>
              <a:t>"What about the Jews?" is, "Here we are."  We deny that the church is God's "plan B."</a:t>
            </a:r>
            <a:r>
              <a:rPr lang="en-US" sz="2800" b="1" i="1" dirty="0"/>
              <a:t>  </a:t>
            </a:r>
            <a:r>
              <a:rPr lang="en-US" sz="2800" dirty="0"/>
              <a:t>We deny that we are living in God's redemptive parenthesis, and that sometime in the next three, no two, no eight, no seven years, He'll get back to His real work, dealing with the Jews” </a:t>
            </a:r>
            <a:r>
              <a:rPr lang="en-US" sz="2800" i="1" dirty="0"/>
              <a:t>(Table Talk magazine, published by Ligonier Ministries, Spring of 1999).</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549" y="1389747"/>
            <a:ext cx="1069848" cy="1371600"/>
          </a:xfrm>
          <a:prstGeom prst="rect">
            <a:avLst/>
          </a:prstGeom>
        </p:spPr>
      </p:pic>
      <p:sp>
        <p:nvSpPr>
          <p:cNvPr id="7" name="Title 1">
            <a:extLst>
              <a:ext uri="{FF2B5EF4-FFF2-40B4-BE49-F238E27FC236}">
                <a16:creationId xmlns:a16="http://schemas.microsoft.com/office/drawing/2014/main" id="{A9C3CE55-508E-453C-BC91-E64DE5BA5115}"/>
              </a:ext>
            </a:extLst>
          </p:cNvPr>
          <p:cNvSpPr>
            <a:spLocks noGrp="1"/>
          </p:cNvSpPr>
          <p:nvPr>
            <p:ph type="title"/>
          </p:nvPr>
        </p:nvSpPr>
        <p:spPr>
          <a:xfrm>
            <a:off x="0" y="192607"/>
            <a:ext cx="9144000" cy="902948"/>
          </a:xfrm>
        </p:spPr>
        <p:txBody>
          <a:bodyPr>
            <a:noAutofit/>
          </a:bodyPr>
          <a:lstStyle/>
          <a:p>
            <a:pPr marL="457200" indent="-457200" algn="ctr">
              <a:lnSpc>
                <a:spcPct val="100000"/>
              </a:lnSpc>
              <a:buFont typeface="+mj-lt"/>
              <a:buAutoNum type="arabicParenR" startAt="4"/>
            </a:pPr>
            <a:r>
              <a:rPr lang="en-US" sz="2800" b="1" dirty="0">
                <a:latin typeface="+mn-lt"/>
              </a:rPr>
              <a:t>Dispensationalists Teach that the Death of Christ was an Afterthought…the Church is "Plan B" in God's program.</a:t>
            </a:r>
          </a:p>
        </p:txBody>
      </p:sp>
      <p:pic>
        <p:nvPicPr>
          <p:cNvPr id="5" name="Picture 4">
            <a:extLst>
              <a:ext uri="{FF2B5EF4-FFF2-40B4-BE49-F238E27FC236}">
                <a16:creationId xmlns:a16="http://schemas.microsoft.com/office/drawing/2014/main" id="{5017F52F-287A-4FB9-B36D-182A657F32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59200" y="5667941"/>
            <a:ext cx="1625600" cy="914400"/>
          </a:xfrm>
          <a:prstGeom prst="rect">
            <a:avLst/>
          </a:prstGeom>
          <a:ln w="28575">
            <a:solidFill>
              <a:srgbClr val="FF0000"/>
            </a:solidFill>
          </a:ln>
        </p:spPr>
      </p:pic>
    </p:spTree>
    <p:extLst>
      <p:ext uri="{BB962C8B-B14F-4D97-AF65-F5344CB8AC3E}">
        <p14:creationId xmlns:p14="http://schemas.microsoft.com/office/powerpoint/2010/main" val="1936825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8397" y="1587260"/>
            <a:ext cx="7722086" cy="3812054"/>
          </a:xfrm>
        </p:spPr>
        <p:txBody>
          <a:bodyPr>
            <a:noAutofit/>
          </a:bodyPr>
          <a:lstStyle/>
          <a:p>
            <a:pPr marL="233363" lvl="1" indent="-233363" algn="just">
              <a:lnSpc>
                <a:spcPct val="100000"/>
              </a:lnSpc>
              <a:spcBef>
                <a:spcPts val="750"/>
              </a:spcBef>
              <a:spcAft>
                <a:spcPts val="600"/>
              </a:spcAft>
            </a:pPr>
            <a:r>
              <a:rPr lang="en-US" sz="2800" b="1" dirty="0"/>
              <a:t>Jewish bible teacher Dr. Arnold G. Fruchtenbaum responded to Sproul’s outlandish statement with this piercing riposte: </a:t>
            </a:r>
            <a:r>
              <a:rPr lang="en-US" sz="2800" b="1" i="1" dirty="0">
                <a:solidFill>
                  <a:srgbClr val="0000CC"/>
                </a:solidFill>
                <a:latin typeface="Calibri" panose="020F0502020204030204" pitchFamily="34" charset="0"/>
                <a:cs typeface="Calibri" panose="020F0502020204030204" pitchFamily="34" charset="0"/>
              </a:rPr>
              <a:t>“Too bad you were not declaring this on the streets of Berlin around 1941.” </a:t>
            </a:r>
          </a:p>
          <a:p>
            <a:pPr marL="0" lvl="1" indent="0" algn="just">
              <a:lnSpc>
                <a:spcPct val="100000"/>
              </a:lnSpc>
              <a:spcBef>
                <a:spcPts val="750"/>
              </a:spcBef>
              <a:spcAft>
                <a:spcPts val="600"/>
              </a:spcAft>
              <a:buNone/>
            </a:pPr>
            <a:r>
              <a:rPr lang="en-US" sz="2000" i="1" dirty="0"/>
              <a:t>Andrew D. Robinson, author of </a:t>
            </a:r>
            <a:r>
              <a:rPr lang="en-US" sz="2000" b="1" i="1" dirty="0"/>
              <a:t>Israel Betrayed</a:t>
            </a:r>
            <a:r>
              <a:rPr lang="en-US" sz="2000" i="1" dirty="0"/>
              <a:t>, quoted in the Summer 2018 edition of the Ariel Ministries Magazine, Cover Story entitled, “A Doctrine of Demons” pgs. 10-13</a:t>
            </a:r>
          </a:p>
        </p:txBody>
      </p:sp>
      <p:sp>
        <p:nvSpPr>
          <p:cNvPr id="7" name="Title 1">
            <a:extLst>
              <a:ext uri="{FF2B5EF4-FFF2-40B4-BE49-F238E27FC236}">
                <a16:creationId xmlns:a16="http://schemas.microsoft.com/office/drawing/2014/main" id="{A9C3CE55-508E-453C-BC91-E64DE5BA5115}"/>
              </a:ext>
            </a:extLst>
          </p:cNvPr>
          <p:cNvSpPr>
            <a:spLocks noGrp="1"/>
          </p:cNvSpPr>
          <p:nvPr>
            <p:ph type="title"/>
          </p:nvPr>
        </p:nvSpPr>
        <p:spPr>
          <a:xfrm>
            <a:off x="0" y="192607"/>
            <a:ext cx="9144000" cy="902948"/>
          </a:xfrm>
        </p:spPr>
        <p:txBody>
          <a:bodyPr>
            <a:noAutofit/>
          </a:bodyPr>
          <a:lstStyle/>
          <a:p>
            <a:pPr marL="457200" indent="-457200" algn="ctr">
              <a:lnSpc>
                <a:spcPct val="100000"/>
              </a:lnSpc>
              <a:buFont typeface="+mj-lt"/>
              <a:buAutoNum type="arabicParenR" startAt="4"/>
            </a:pPr>
            <a:r>
              <a:rPr lang="en-US" sz="2800" b="1" dirty="0">
                <a:latin typeface="+mn-lt"/>
              </a:rPr>
              <a:t>Dispensationalists Teach that the Death of Christ was an Afterthought…the Church is "Plan B" in God's program.</a:t>
            </a:r>
          </a:p>
        </p:txBody>
      </p:sp>
      <p:pic>
        <p:nvPicPr>
          <p:cNvPr id="4" name="Picture 3">
            <a:extLst>
              <a:ext uri="{FF2B5EF4-FFF2-40B4-BE49-F238E27FC236}">
                <a16:creationId xmlns:a16="http://schemas.microsoft.com/office/drawing/2014/main" id="{A9DAF657-A587-4523-A92F-6C10BE9B18D4}"/>
              </a:ext>
            </a:extLst>
          </p:cNvPr>
          <p:cNvPicPr>
            <a:picLocks noChangeAspect="1"/>
          </p:cNvPicPr>
          <p:nvPr/>
        </p:nvPicPr>
        <p:blipFill>
          <a:blip r:embed="rId3"/>
          <a:stretch>
            <a:fillRect/>
          </a:stretch>
        </p:blipFill>
        <p:spPr>
          <a:xfrm>
            <a:off x="229814" y="1696140"/>
            <a:ext cx="1106841" cy="1371600"/>
          </a:xfrm>
          <a:prstGeom prst="rect">
            <a:avLst/>
          </a:prstGeom>
        </p:spPr>
      </p:pic>
      <p:pic>
        <p:nvPicPr>
          <p:cNvPr id="5" name="Picture 4">
            <a:extLst>
              <a:ext uri="{FF2B5EF4-FFF2-40B4-BE49-F238E27FC236}">
                <a16:creationId xmlns:a16="http://schemas.microsoft.com/office/drawing/2014/main" id="{2D9C2D88-648D-4643-9B67-16F8C0D3A5C6}"/>
              </a:ext>
            </a:extLst>
          </p:cNvPr>
          <p:cNvPicPr>
            <a:picLocks noChangeAspect="1"/>
          </p:cNvPicPr>
          <p:nvPr/>
        </p:nvPicPr>
        <p:blipFill>
          <a:blip r:embed="rId4"/>
          <a:stretch>
            <a:fillRect/>
          </a:stretch>
        </p:blipFill>
        <p:spPr>
          <a:xfrm>
            <a:off x="204538" y="4047448"/>
            <a:ext cx="1106841" cy="1371600"/>
          </a:xfrm>
          <a:prstGeom prst="rect">
            <a:avLst/>
          </a:prstGeom>
        </p:spPr>
      </p:pic>
    </p:spTree>
    <p:extLst>
      <p:ext uri="{BB962C8B-B14F-4D97-AF65-F5344CB8AC3E}">
        <p14:creationId xmlns:p14="http://schemas.microsoft.com/office/powerpoint/2010/main" val="3542220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70" y="1587260"/>
            <a:ext cx="8919713" cy="4390846"/>
          </a:xfrm>
        </p:spPr>
        <p:txBody>
          <a:bodyPr>
            <a:noAutofit/>
          </a:bodyPr>
          <a:lstStyle/>
          <a:p>
            <a:pPr marL="233363" lvl="1" indent="-233363" algn="just">
              <a:lnSpc>
                <a:spcPct val="100000"/>
              </a:lnSpc>
              <a:spcBef>
                <a:spcPts val="750"/>
              </a:spcBef>
              <a:spcAft>
                <a:spcPts val="600"/>
              </a:spcAft>
            </a:pPr>
            <a:r>
              <a:rPr lang="en-US" sz="2800" dirty="0"/>
              <a:t>Dispensationalists </a:t>
            </a:r>
            <a:r>
              <a:rPr lang="en-US" sz="2800" b="1" u="sng" dirty="0">
                <a:solidFill>
                  <a:srgbClr val="0000CC"/>
                </a:solidFill>
                <a:latin typeface="Calibri" panose="020F0502020204030204" pitchFamily="34" charset="0"/>
                <a:cs typeface="Calibri" panose="020F0502020204030204" pitchFamily="34" charset="0"/>
              </a:rPr>
              <a:t>NEVER</a:t>
            </a:r>
            <a:r>
              <a:rPr lang="en-US" sz="2800" dirty="0"/>
              <a:t> speak of the church being "Plan B“. </a:t>
            </a:r>
            <a:r>
              <a:rPr lang="en-US" sz="2800" b="1" i="1" dirty="0"/>
              <a:t>It is a straw man argument</a:t>
            </a:r>
            <a:r>
              <a:rPr lang="en-US" sz="2800" i="1" dirty="0"/>
              <a:t>.  </a:t>
            </a:r>
            <a:r>
              <a:rPr lang="en-US" sz="2800" b="1" dirty="0">
                <a:solidFill>
                  <a:srgbClr val="0000CC"/>
                </a:solidFill>
                <a:latin typeface="Calibri" panose="020F0502020204030204" pitchFamily="34" charset="0"/>
                <a:cs typeface="Calibri" panose="020F0502020204030204" pitchFamily="34" charset="0"/>
              </a:rPr>
              <a:t>“Known unto God are </a:t>
            </a:r>
            <a:r>
              <a:rPr lang="en-US" sz="2800" b="1" i="1" u="sng" dirty="0">
                <a:solidFill>
                  <a:srgbClr val="0000CC"/>
                </a:solidFill>
                <a:latin typeface="Calibri" panose="020F0502020204030204" pitchFamily="34" charset="0"/>
                <a:cs typeface="Calibri" panose="020F0502020204030204" pitchFamily="34" charset="0"/>
              </a:rPr>
              <a:t>all His works</a:t>
            </a:r>
            <a:r>
              <a:rPr lang="en-US" sz="2800" b="1" dirty="0">
                <a:solidFill>
                  <a:srgbClr val="0000CC"/>
                </a:solidFill>
                <a:latin typeface="Calibri" panose="020F0502020204030204" pitchFamily="34" charset="0"/>
                <a:cs typeface="Calibri" panose="020F0502020204030204" pitchFamily="34" charset="0"/>
              </a:rPr>
              <a:t> from the beginning of the world” (Acts 15:18), </a:t>
            </a:r>
            <a:r>
              <a:rPr lang="en-US" sz="2800" dirty="0"/>
              <a:t>and this includes His </a:t>
            </a:r>
            <a:r>
              <a:rPr lang="en-US" sz="2800" b="1" i="1" u="sng" dirty="0">
                <a:solidFill>
                  <a:srgbClr val="0000CC"/>
                </a:solidFill>
                <a:latin typeface="Calibri" panose="020F0502020204030204" pitchFamily="34" charset="0"/>
                <a:cs typeface="Calibri" panose="020F0502020204030204" pitchFamily="34" charset="0"/>
              </a:rPr>
              <a:t>distinct plans</a:t>
            </a:r>
            <a:r>
              <a:rPr lang="en-US" sz="2800" dirty="0"/>
              <a:t> for Israel and the Church. </a:t>
            </a:r>
          </a:p>
          <a:p>
            <a:pPr marL="233363" lvl="1" indent="-233363" algn="just">
              <a:lnSpc>
                <a:spcPct val="100000"/>
              </a:lnSpc>
              <a:spcBef>
                <a:spcPts val="750"/>
              </a:spcBef>
              <a:spcAft>
                <a:spcPts val="600"/>
              </a:spcAft>
            </a:pPr>
            <a:r>
              <a:rPr lang="en-US" sz="2800" dirty="0"/>
              <a:t>The </a:t>
            </a:r>
            <a:r>
              <a:rPr lang="en-US" sz="2800" b="1" i="1" dirty="0">
                <a:solidFill>
                  <a:srgbClr val="0000CC"/>
                </a:solidFill>
                <a:latin typeface="Calibri" panose="020F0502020204030204" pitchFamily="34" charset="0"/>
                <a:cs typeface="Calibri" panose="020F0502020204030204" pitchFamily="34" charset="0"/>
              </a:rPr>
              <a:t>“</a:t>
            </a:r>
            <a:r>
              <a:rPr lang="en-US" sz="2800" b="1" i="1" u="sng" dirty="0">
                <a:solidFill>
                  <a:srgbClr val="0000CC"/>
                </a:solidFill>
                <a:latin typeface="Calibri" panose="020F0502020204030204" pitchFamily="34" charset="0"/>
                <a:cs typeface="Calibri" panose="020F0502020204030204" pitchFamily="34" charset="0"/>
              </a:rPr>
              <a:t>one new man</a:t>
            </a:r>
            <a:r>
              <a:rPr lang="en-US" sz="2800" b="1" i="1" dirty="0">
                <a:solidFill>
                  <a:srgbClr val="0000CC"/>
                </a:solidFill>
                <a:latin typeface="Calibri" panose="020F0502020204030204" pitchFamily="34" charset="0"/>
                <a:cs typeface="Calibri" panose="020F0502020204030204" pitchFamily="34" charset="0"/>
              </a:rPr>
              <a:t>” </a:t>
            </a:r>
            <a:r>
              <a:rPr lang="en-US" sz="2800" dirty="0"/>
              <a:t>(Eph. 2:15), the </a:t>
            </a:r>
            <a:r>
              <a:rPr lang="en-US" sz="2800" b="1" i="1" dirty="0">
                <a:solidFill>
                  <a:srgbClr val="0000CC"/>
                </a:solidFill>
                <a:latin typeface="Calibri" panose="020F0502020204030204" pitchFamily="34" charset="0"/>
                <a:cs typeface="Calibri" panose="020F0502020204030204" pitchFamily="34" charset="0"/>
              </a:rPr>
              <a:t>“</a:t>
            </a:r>
            <a:r>
              <a:rPr lang="en-US" sz="2800" b="1" i="1" u="sng" dirty="0">
                <a:solidFill>
                  <a:srgbClr val="0000CC"/>
                </a:solidFill>
                <a:latin typeface="Calibri" panose="020F0502020204030204" pitchFamily="34" charset="0"/>
                <a:cs typeface="Calibri" panose="020F0502020204030204" pitchFamily="34" charset="0"/>
              </a:rPr>
              <a:t>body of Christ</a:t>
            </a:r>
            <a:r>
              <a:rPr lang="en-US" sz="2800" b="1" i="1" dirty="0">
                <a:solidFill>
                  <a:srgbClr val="0000CC"/>
                </a:solidFill>
                <a:latin typeface="Calibri" panose="020F0502020204030204" pitchFamily="34" charset="0"/>
                <a:cs typeface="Calibri" panose="020F0502020204030204" pitchFamily="34" charset="0"/>
              </a:rPr>
              <a:t>”</a:t>
            </a:r>
            <a:r>
              <a:rPr lang="en-US" sz="2800" dirty="0"/>
              <a:t>, </a:t>
            </a:r>
            <a:r>
              <a:rPr lang="en-US" sz="2800" b="1" dirty="0">
                <a:solidFill>
                  <a:srgbClr val="0000CC"/>
                </a:solidFill>
                <a:latin typeface="Calibri" panose="020F0502020204030204" pitchFamily="34" charset="0"/>
                <a:cs typeface="Calibri" panose="020F0502020204030204" pitchFamily="34" charset="0"/>
              </a:rPr>
              <a:t>“</a:t>
            </a:r>
            <a:r>
              <a:rPr lang="en-US" sz="2800" b="1" u="sng" dirty="0">
                <a:solidFill>
                  <a:srgbClr val="0000CC"/>
                </a:solidFill>
                <a:latin typeface="Calibri" panose="020F0502020204030204" pitchFamily="34" charset="0"/>
                <a:cs typeface="Calibri" panose="020F0502020204030204" pitchFamily="34" charset="0"/>
              </a:rPr>
              <a:t>the Church</a:t>
            </a:r>
            <a:r>
              <a:rPr lang="en-US" sz="2800" b="1" dirty="0">
                <a:solidFill>
                  <a:srgbClr val="0000CC"/>
                </a:solidFill>
                <a:latin typeface="Calibri" panose="020F0502020204030204" pitchFamily="34" charset="0"/>
                <a:cs typeface="Calibri" panose="020F0502020204030204" pitchFamily="34" charset="0"/>
              </a:rPr>
              <a:t>”</a:t>
            </a:r>
            <a:r>
              <a:rPr lang="en-US" sz="2800" dirty="0"/>
              <a:t>, was a </a:t>
            </a:r>
            <a:r>
              <a:rPr lang="en-US" sz="2800" b="1" i="1" dirty="0">
                <a:solidFill>
                  <a:srgbClr val="0000CC"/>
                </a:solidFill>
                <a:latin typeface="Calibri" panose="020F0502020204030204" pitchFamily="34" charset="0"/>
                <a:cs typeface="Calibri" panose="020F0502020204030204" pitchFamily="34" charset="0"/>
              </a:rPr>
              <a:t>“</a:t>
            </a:r>
            <a:r>
              <a:rPr lang="en-US" sz="2800" b="1" i="1" u="sng" dirty="0">
                <a:solidFill>
                  <a:srgbClr val="0000CC"/>
                </a:solidFill>
                <a:latin typeface="Calibri" panose="020F0502020204030204" pitchFamily="34" charset="0"/>
                <a:cs typeface="Calibri" panose="020F0502020204030204" pitchFamily="34" charset="0"/>
              </a:rPr>
              <a:t>mystery</a:t>
            </a:r>
            <a:r>
              <a:rPr lang="en-US" sz="2800" b="1" i="1" dirty="0">
                <a:solidFill>
                  <a:srgbClr val="0000CC"/>
                </a:solidFill>
                <a:latin typeface="Calibri" panose="020F0502020204030204" pitchFamily="34" charset="0"/>
                <a:cs typeface="Calibri" panose="020F0502020204030204" pitchFamily="34" charset="0"/>
              </a:rPr>
              <a:t>”</a:t>
            </a:r>
            <a:r>
              <a:rPr lang="en-US" sz="2800" b="1" i="1" dirty="0"/>
              <a:t> </a:t>
            </a:r>
            <a:r>
              <a:rPr lang="en-US" sz="2800" dirty="0"/>
              <a:t>not made known to man for ages and for generations (Ephesians 3:3-10; Colossians 1:26-27).</a:t>
            </a:r>
          </a:p>
        </p:txBody>
      </p:sp>
      <p:pic>
        <p:nvPicPr>
          <p:cNvPr id="5" name="Picture 4">
            <a:extLst>
              <a:ext uri="{FF2B5EF4-FFF2-40B4-BE49-F238E27FC236}">
                <a16:creationId xmlns:a16="http://schemas.microsoft.com/office/drawing/2014/main" id="{86C4AB65-C93B-4039-992A-2FEC703F66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9200" y="5667941"/>
            <a:ext cx="1625600" cy="914400"/>
          </a:xfrm>
          <a:prstGeom prst="rect">
            <a:avLst/>
          </a:prstGeom>
          <a:ln w="28575">
            <a:solidFill>
              <a:srgbClr val="FF0000"/>
            </a:solidFill>
          </a:ln>
        </p:spPr>
      </p:pic>
      <p:sp>
        <p:nvSpPr>
          <p:cNvPr id="7" name="Title 1">
            <a:extLst>
              <a:ext uri="{FF2B5EF4-FFF2-40B4-BE49-F238E27FC236}">
                <a16:creationId xmlns:a16="http://schemas.microsoft.com/office/drawing/2014/main" id="{1D84D9DF-884C-4054-AB69-5BC01AE4E494}"/>
              </a:ext>
            </a:extLst>
          </p:cNvPr>
          <p:cNvSpPr>
            <a:spLocks noGrp="1"/>
          </p:cNvSpPr>
          <p:nvPr>
            <p:ph type="title"/>
          </p:nvPr>
        </p:nvSpPr>
        <p:spPr>
          <a:xfrm>
            <a:off x="0" y="192607"/>
            <a:ext cx="9144000" cy="902948"/>
          </a:xfrm>
        </p:spPr>
        <p:txBody>
          <a:bodyPr>
            <a:noAutofit/>
          </a:bodyPr>
          <a:lstStyle/>
          <a:p>
            <a:pPr marL="457200" indent="-457200" algn="ctr">
              <a:lnSpc>
                <a:spcPct val="100000"/>
              </a:lnSpc>
              <a:buFont typeface="+mj-lt"/>
              <a:buAutoNum type="arabicParenR" startAt="4"/>
            </a:pPr>
            <a:r>
              <a:rPr lang="en-US" sz="2800" b="1" dirty="0">
                <a:latin typeface="+mn-lt"/>
              </a:rPr>
              <a:t>Dispensationalists Teach that the Death of Christ was an Afterthought…the Church is "Plan B" in God's program.</a:t>
            </a:r>
          </a:p>
        </p:txBody>
      </p:sp>
    </p:spTree>
    <p:extLst>
      <p:ext uri="{BB962C8B-B14F-4D97-AF65-F5344CB8AC3E}">
        <p14:creationId xmlns:p14="http://schemas.microsoft.com/office/powerpoint/2010/main" val="487073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5B32A-9229-4D39-BD90-1FB77420BD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8F7C1380-141E-4A27-8026-898696AE8855}"/>
              </a:ext>
            </a:extLst>
          </p:cNvPr>
          <p:cNvSpPr/>
          <p:nvPr/>
        </p:nvSpPr>
        <p:spPr>
          <a:xfrm>
            <a:off x="123937" y="138020"/>
            <a:ext cx="8896125" cy="3754874"/>
          </a:xfrm>
          <a:prstGeom prst="rect">
            <a:avLst/>
          </a:prstGeom>
        </p:spPr>
        <p:txBody>
          <a:bodyPr wrap="square">
            <a:spAutoFit/>
          </a:bodyPr>
          <a:lstStyle/>
          <a:p>
            <a:pPr algn="ctr">
              <a:spcAft>
                <a:spcPts val="1200"/>
              </a:spcAft>
            </a:pPr>
            <a:r>
              <a:rPr lang="en-US" sz="3200" b="1" dirty="0"/>
              <a:t>Ephesians 2:13–15</a:t>
            </a:r>
          </a:p>
          <a:p>
            <a:pPr algn="just"/>
            <a:r>
              <a:rPr lang="en-US" sz="2800" baseline="30000" dirty="0">
                <a:latin typeface="Calibri" panose="020F0502020204030204" pitchFamily="34" charset="0"/>
              </a:rPr>
              <a:t>13</a:t>
            </a:r>
            <a:r>
              <a:rPr lang="en-US" sz="2800" dirty="0">
                <a:latin typeface="Calibri" panose="020F0502020204030204" pitchFamily="34" charset="0"/>
              </a:rPr>
              <a:t> But now in Christ Jesus you who formerly were far off have been brought near by the blood of Christ. </a:t>
            </a:r>
            <a:r>
              <a:rPr lang="en-US" sz="2800" baseline="30000" dirty="0">
                <a:latin typeface="Calibri" panose="020F0502020204030204" pitchFamily="34" charset="0"/>
              </a:rPr>
              <a:t>14</a:t>
            </a:r>
            <a:r>
              <a:rPr lang="en-US" sz="2800" dirty="0">
                <a:latin typeface="Calibri" panose="020F0502020204030204" pitchFamily="34" charset="0"/>
              </a:rPr>
              <a:t> For He Himself is our peace, who made both </a:t>
            </a:r>
            <a:r>
              <a:rPr lang="en-US" sz="2800" i="1" dirty="0">
                <a:latin typeface="Calibri" panose="020F0502020204030204" pitchFamily="34" charset="0"/>
              </a:rPr>
              <a:t>groups into</a:t>
            </a:r>
            <a:r>
              <a:rPr lang="en-US" sz="2800" dirty="0">
                <a:latin typeface="Calibri" panose="020F0502020204030204" pitchFamily="34" charset="0"/>
              </a:rPr>
              <a:t> one and broke down the barrier of the dividing wall, </a:t>
            </a:r>
            <a:r>
              <a:rPr lang="en-US" sz="2800" baseline="30000" dirty="0">
                <a:latin typeface="Calibri" panose="020F0502020204030204" pitchFamily="34" charset="0"/>
              </a:rPr>
              <a:t>15</a:t>
            </a:r>
            <a:r>
              <a:rPr lang="en-US" sz="2800" dirty="0">
                <a:latin typeface="Calibri" panose="020F0502020204030204" pitchFamily="34" charset="0"/>
              </a:rPr>
              <a:t> by abolishing in His flesh the enmity, </a:t>
            </a:r>
            <a:r>
              <a:rPr lang="en-US" sz="2800" i="1" dirty="0">
                <a:latin typeface="Calibri" panose="020F0502020204030204" pitchFamily="34" charset="0"/>
              </a:rPr>
              <a:t>which is</a:t>
            </a:r>
            <a:r>
              <a:rPr lang="en-US" sz="2800" dirty="0">
                <a:latin typeface="Calibri" panose="020F0502020204030204" pitchFamily="34" charset="0"/>
              </a:rPr>
              <a:t> the Law of commandments </a:t>
            </a:r>
            <a:r>
              <a:rPr lang="en-US" sz="2800" i="1" dirty="0">
                <a:latin typeface="Calibri" panose="020F0502020204030204" pitchFamily="34" charset="0"/>
              </a:rPr>
              <a:t>contained</a:t>
            </a:r>
            <a:r>
              <a:rPr lang="en-US" sz="2800" dirty="0">
                <a:latin typeface="Calibri" panose="020F0502020204030204" pitchFamily="34" charset="0"/>
              </a:rPr>
              <a:t> in ordinances, </a:t>
            </a:r>
            <a:r>
              <a:rPr lang="en-US" sz="2800" b="1" u="sng" dirty="0">
                <a:solidFill>
                  <a:srgbClr val="0000CC"/>
                </a:solidFill>
                <a:latin typeface="Calibri" panose="020F0502020204030204" pitchFamily="34" charset="0"/>
                <a:cs typeface="Calibri" panose="020F0502020204030204" pitchFamily="34" charset="0"/>
              </a:rPr>
              <a:t>so that in Himself He might make the two into one new man</a:t>
            </a:r>
            <a:r>
              <a:rPr lang="en-US" sz="2800" dirty="0">
                <a:latin typeface="Calibri" panose="020F0502020204030204" pitchFamily="34" charset="0"/>
              </a:rPr>
              <a:t>, </a:t>
            </a:r>
            <a:r>
              <a:rPr lang="en-US" sz="2800" i="1" dirty="0">
                <a:latin typeface="Calibri" panose="020F0502020204030204" pitchFamily="34" charset="0"/>
              </a:rPr>
              <a:t>thus</a:t>
            </a:r>
            <a:r>
              <a:rPr lang="en-US" sz="2800" dirty="0">
                <a:latin typeface="Calibri" panose="020F0502020204030204" pitchFamily="34" charset="0"/>
              </a:rPr>
              <a:t> establishing peace, </a:t>
            </a:r>
          </a:p>
        </p:txBody>
      </p:sp>
    </p:spTree>
    <p:extLst>
      <p:ext uri="{BB962C8B-B14F-4D97-AF65-F5344CB8AC3E}">
        <p14:creationId xmlns:p14="http://schemas.microsoft.com/office/powerpoint/2010/main" val="2801567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5B32A-9229-4D39-BD90-1FB77420BD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09384190-EB8E-45CC-B4C7-B510454DE6B4}"/>
              </a:ext>
            </a:extLst>
          </p:cNvPr>
          <p:cNvSpPr/>
          <p:nvPr/>
        </p:nvSpPr>
        <p:spPr>
          <a:xfrm>
            <a:off x="123938" y="145779"/>
            <a:ext cx="8896125" cy="4616648"/>
          </a:xfrm>
          <a:prstGeom prst="rect">
            <a:avLst/>
          </a:prstGeom>
        </p:spPr>
        <p:txBody>
          <a:bodyPr wrap="square">
            <a:spAutoFit/>
          </a:bodyPr>
          <a:lstStyle/>
          <a:p>
            <a:pPr algn="ctr">
              <a:spcAft>
                <a:spcPts val="1200"/>
              </a:spcAft>
            </a:pPr>
            <a:r>
              <a:rPr lang="en-US" sz="3200" b="1" dirty="0"/>
              <a:t>Ephesians 3:3-10</a:t>
            </a:r>
          </a:p>
          <a:p>
            <a:pPr algn="just"/>
            <a:r>
              <a:rPr lang="en-US" sz="2800" baseline="30000" dirty="0"/>
              <a:t>3</a:t>
            </a:r>
            <a:r>
              <a:rPr lang="en-US" sz="2800" dirty="0"/>
              <a:t> that </a:t>
            </a:r>
            <a:r>
              <a:rPr lang="en-US" sz="2800" b="1" u="sng" dirty="0">
                <a:solidFill>
                  <a:srgbClr val="0000CC"/>
                </a:solidFill>
                <a:latin typeface="Calibri" panose="020F0502020204030204" pitchFamily="34" charset="0"/>
                <a:cs typeface="Calibri" panose="020F0502020204030204" pitchFamily="34" charset="0"/>
              </a:rPr>
              <a:t>by revelation</a:t>
            </a:r>
            <a:r>
              <a:rPr lang="en-US" sz="2800" dirty="0"/>
              <a:t> there was made known to me the </a:t>
            </a:r>
            <a:r>
              <a:rPr lang="en-US" sz="2800" b="1" u="sng" dirty="0">
                <a:solidFill>
                  <a:srgbClr val="0000CC"/>
                </a:solidFill>
                <a:latin typeface="Calibri" panose="020F0502020204030204" pitchFamily="34" charset="0"/>
                <a:cs typeface="Calibri" panose="020F0502020204030204" pitchFamily="34" charset="0"/>
              </a:rPr>
              <a:t>mystery</a:t>
            </a:r>
            <a:r>
              <a:rPr lang="en-US" sz="2800" dirty="0"/>
              <a:t>, as I wrote before in brief. </a:t>
            </a:r>
            <a:r>
              <a:rPr lang="en-US" sz="2800" baseline="30000" dirty="0"/>
              <a:t>4</a:t>
            </a:r>
            <a:r>
              <a:rPr lang="en-US" sz="2800" dirty="0"/>
              <a:t> By referring to this, when you read you can understand my insight into the </a:t>
            </a:r>
            <a:r>
              <a:rPr lang="en-US" sz="2800" b="1" u="sng" dirty="0">
                <a:solidFill>
                  <a:srgbClr val="0000CC"/>
                </a:solidFill>
                <a:latin typeface="Calibri" panose="020F0502020204030204" pitchFamily="34" charset="0"/>
                <a:cs typeface="Calibri" panose="020F0502020204030204" pitchFamily="34" charset="0"/>
              </a:rPr>
              <a:t>mystery</a:t>
            </a:r>
            <a:r>
              <a:rPr lang="en-US" sz="2800" dirty="0"/>
              <a:t> of Christ, </a:t>
            </a:r>
            <a:r>
              <a:rPr lang="en-US" sz="2800" baseline="30000" dirty="0"/>
              <a:t>5</a:t>
            </a:r>
            <a:r>
              <a:rPr lang="en-US" sz="2800" dirty="0"/>
              <a:t> which </a:t>
            </a:r>
            <a:r>
              <a:rPr lang="en-US" sz="2800" b="1" u="sng" dirty="0">
                <a:solidFill>
                  <a:srgbClr val="0000CC"/>
                </a:solidFill>
                <a:latin typeface="Calibri" panose="020F0502020204030204" pitchFamily="34" charset="0"/>
                <a:cs typeface="Calibri" panose="020F0502020204030204" pitchFamily="34" charset="0"/>
              </a:rPr>
              <a:t>in other generations was not made known</a:t>
            </a:r>
            <a:r>
              <a:rPr lang="en-US" sz="2800" dirty="0"/>
              <a:t> to the sons of men, as it has </a:t>
            </a:r>
            <a:r>
              <a:rPr lang="en-US" sz="2800" b="1" u="sng" dirty="0">
                <a:solidFill>
                  <a:srgbClr val="0000CC"/>
                </a:solidFill>
                <a:latin typeface="Calibri" panose="020F0502020204030204" pitchFamily="34" charset="0"/>
                <a:cs typeface="Calibri" panose="020F0502020204030204" pitchFamily="34" charset="0"/>
              </a:rPr>
              <a:t>now been revealed</a:t>
            </a:r>
            <a:r>
              <a:rPr lang="en-US" sz="2800" dirty="0"/>
              <a:t> to His holy apostles and prophets in the Spirit; </a:t>
            </a:r>
            <a:r>
              <a:rPr lang="en-US" sz="2800" baseline="30000" dirty="0"/>
              <a:t>6</a:t>
            </a:r>
            <a:r>
              <a:rPr lang="en-US" sz="2800" dirty="0"/>
              <a:t> to be specific, that </a:t>
            </a:r>
            <a:r>
              <a:rPr lang="en-US" sz="2800" b="1" u="sng" dirty="0">
                <a:solidFill>
                  <a:srgbClr val="0000CC"/>
                </a:solidFill>
                <a:latin typeface="Calibri" panose="020F0502020204030204" pitchFamily="34" charset="0"/>
                <a:cs typeface="Calibri" panose="020F0502020204030204" pitchFamily="34" charset="0"/>
              </a:rPr>
              <a:t>the Gentiles are fellow heirs and fellow members of the body, and fellow partakers of the promise in Christ Jesus through the gospel</a:t>
            </a:r>
            <a:r>
              <a:rPr lang="en-US" sz="2800" dirty="0"/>
              <a:t>, </a:t>
            </a:r>
            <a:r>
              <a:rPr lang="en-US" sz="2800" baseline="30000" dirty="0"/>
              <a:t>7</a:t>
            </a:r>
            <a:r>
              <a:rPr lang="en-US" sz="2800" dirty="0"/>
              <a:t> of which I was made. . . </a:t>
            </a:r>
          </a:p>
        </p:txBody>
      </p:sp>
    </p:spTree>
    <p:extLst>
      <p:ext uri="{BB962C8B-B14F-4D97-AF65-F5344CB8AC3E}">
        <p14:creationId xmlns:p14="http://schemas.microsoft.com/office/powerpoint/2010/main" val="1153423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5B32A-9229-4D39-BD90-1FB77420BD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09384190-EB8E-45CC-B4C7-B510454DE6B4}"/>
              </a:ext>
            </a:extLst>
          </p:cNvPr>
          <p:cNvSpPr/>
          <p:nvPr/>
        </p:nvSpPr>
        <p:spPr>
          <a:xfrm>
            <a:off x="123938" y="145779"/>
            <a:ext cx="8896125" cy="4616648"/>
          </a:xfrm>
          <a:prstGeom prst="rect">
            <a:avLst/>
          </a:prstGeom>
        </p:spPr>
        <p:txBody>
          <a:bodyPr wrap="square">
            <a:spAutoFit/>
          </a:bodyPr>
          <a:lstStyle/>
          <a:p>
            <a:pPr algn="ctr">
              <a:spcAft>
                <a:spcPts val="1200"/>
              </a:spcAft>
            </a:pPr>
            <a:r>
              <a:rPr lang="en-US" sz="3200" b="1" dirty="0"/>
              <a:t>Ephesians 3:3-10</a:t>
            </a:r>
          </a:p>
          <a:p>
            <a:pPr algn="just"/>
            <a:r>
              <a:rPr lang="en-US" sz="2800" dirty="0"/>
              <a:t>. . . a minister, according to the gift of God’s grace which was given to me according to the working of His power. </a:t>
            </a:r>
            <a:r>
              <a:rPr lang="en-US" sz="2800" baseline="30000" dirty="0"/>
              <a:t>8</a:t>
            </a:r>
            <a:r>
              <a:rPr lang="en-US" sz="2800" dirty="0"/>
              <a:t> To me, the very least of all saints, this grace was given, to preach to the Gentiles the unfathomable riches of Christ, </a:t>
            </a:r>
            <a:r>
              <a:rPr lang="en-US" sz="2800" baseline="30000" dirty="0"/>
              <a:t>9</a:t>
            </a:r>
            <a:r>
              <a:rPr lang="en-US" sz="2800" dirty="0"/>
              <a:t> and </a:t>
            </a:r>
            <a:r>
              <a:rPr lang="en-US" sz="2800" b="1" u="sng" dirty="0">
                <a:solidFill>
                  <a:srgbClr val="0000CC"/>
                </a:solidFill>
                <a:latin typeface="Calibri" panose="020F0502020204030204" pitchFamily="34" charset="0"/>
                <a:cs typeface="Calibri" panose="020F0502020204030204" pitchFamily="34" charset="0"/>
              </a:rPr>
              <a:t>to bring to light</a:t>
            </a:r>
            <a:r>
              <a:rPr lang="en-US" sz="2800" dirty="0"/>
              <a:t> what is the administration of the </a:t>
            </a:r>
            <a:r>
              <a:rPr lang="en-US" sz="2800" b="1" u="sng" dirty="0">
                <a:solidFill>
                  <a:srgbClr val="0000CC"/>
                </a:solidFill>
                <a:latin typeface="Calibri" panose="020F0502020204030204" pitchFamily="34" charset="0"/>
                <a:cs typeface="Calibri" panose="020F0502020204030204" pitchFamily="34" charset="0"/>
              </a:rPr>
              <a:t>mystery</a:t>
            </a:r>
            <a:r>
              <a:rPr lang="en-US" sz="2800" dirty="0"/>
              <a:t> which </a:t>
            </a:r>
            <a:r>
              <a:rPr lang="en-US" sz="2800" b="1" u="sng" dirty="0">
                <a:solidFill>
                  <a:srgbClr val="0000CC"/>
                </a:solidFill>
                <a:latin typeface="Calibri" panose="020F0502020204030204" pitchFamily="34" charset="0"/>
                <a:cs typeface="Calibri" panose="020F0502020204030204" pitchFamily="34" charset="0"/>
              </a:rPr>
              <a:t>for ages has been hidden in God</a:t>
            </a:r>
            <a:r>
              <a:rPr lang="en-US" sz="2800" dirty="0"/>
              <a:t> who created all things; </a:t>
            </a:r>
            <a:r>
              <a:rPr lang="en-US" sz="2800" baseline="30000" dirty="0"/>
              <a:t>10</a:t>
            </a:r>
            <a:r>
              <a:rPr lang="en-US" sz="2800" dirty="0"/>
              <a:t> so that the manifold wisdom of God might </a:t>
            </a:r>
            <a:r>
              <a:rPr lang="en-US" sz="2800" b="1" u="sng" dirty="0">
                <a:solidFill>
                  <a:srgbClr val="0000CC"/>
                </a:solidFill>
                <a:latin typeface="Calibri" panose="020F0502020204030204" pitchFamily="34" charset="0"/>
                <a:cs typeface="Calibri" panose="020F0502020204030204" pitchFamily="34" charset="0"/>
              </a:rPr>
              <a:t>now be made known through the church</a:t>
            </a:r>
            <a:r>
              <a:rPr lang="en-US" sz="2800" dirty="0"/>
              <a:t> to the rulers and the authorities in the heavenly places.</a:t>
            </a:r>
          </a:p>
        </p:txBody>
      </p:sp>
    </p:spTree>
    <p:extLst>
      <p:ext uri="{BB962C8B-B14F-4D97-AF65-F5344CB8AC3E}">
        <p14:creationId xmlns:p14="http://schemas.microsoft.com/office/powerpoint/2010/main" val="1460646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70" y="1587260"/>
            <a:ext cx="8919713" cy="2822815"/>
          </a:xfrm>
        </p:spPr>
        <p:txBody>
          <a:bodyPr>
            <a:noAutofit/>
          </a:bodyPr>
          <a:lstStyle/>
          <a:p>
            <a:pPr marL="0" lvl="1" indent="0" algn="just">
              <a:lnSpc>
                <a:spcPct val="100000"/>
              </a:lnSpc>
              <a:spcBef>
                <a:spcPts val="750"/>
              </a:spcBef>
              <a:spcAft>
                <a:spcPts val="600"/>
              </a:spcAft>
              <a:buNone/>
            </a:pPr>
            <a:r>
              <a:rPr lang="en-US" sz="3200" dirty="0"/>
              <a:t>“In the N.T, it [</a:t>
            </a:r>
            <a:r>
              <a:rPr lang="en-US" sz="3200" dirty="0" err="1"/>
              <a:t>mystērion</a:t>
            </a:r>
            <a:r>
              <a:rPr lang="en-US" sz="3200" dirty="0"/>
              <a:t>] denotes, not the mysterious (as with the Eng. word), but that which, being </a:t>
            </a:r>
            <a:r>
              <a:rPr lang="en-US" sz="3200" b="1" dirty="0">
                <a:solidFill>
                  <a:srgbClr val="0000CC"/>
                </a:solidFill>
                <a:latin typeface="Calibri" panose="020F0502020204030204" pitchFamily="34" charset="0"/>
                <a:cs typeface="Calibri" panose="020F0502020204030204" pitchFamily="34" charset="0"/>
              </a:rPr>
              <a:t>outside the range of unassisted natural apprehension, can be made known only by Divine revelation</a:t>
            </a:r>
            <a:r>
              <a:rPr lang="en-US" sz="3200" dirty="0"/>
              <a:t>, and is made known in a manner and at a time appointed by God, and to those who are illumined by His Spirit.”</a:t>
            </a:r>
          </a:p>
        </p:txBody>
      </p:sp>
      <p:sp>
        <p:nvSpPr>
          <p:cNvPr id="4" name="Title 1"/>
          <p:cNvSpPr>
            <a:spLocks noGrp="1"/>
          </p:cNvSpPr>
          <p:nvPr>
            <p:ph type="title"/>
          </p:nvPr>
        </p:nvSpPr>
        <p:spPr>
          <a:xfrm>
            <a:off x="642668" y="192607"/>
            <a:ext cx="7858664" cy="902948"/>
          </a:xfrm>
        </p:spPr>
        <p:txBody>
          <a:bodyPr>
            <a:noAutofit/>
          </a:bodyPr>
          <a:lstStyle/>
          <a:p>
            <a:pPr algn="ctr">
              <a:lnSpc>
                <a:spcPct val="100000"/>
              </a:lnSpc>
            </a:pPr>
            <a:r>
              <a:rPr lang="en-US" sz="4000" b="1" dirty="0">
                <a:latin typeface="+mn-lt"/>
              </a:rPr>
              <a:t>“Mystery” Defined</a:t>
            </a:r>
          </a:p>
        </p:txBody>
      </p:sp>
      <p:sp>
        <p:nvSpPr>
          <p:cNvPr id="2" name="Rectangle 1">
            <a:extLst>
              <a:ext uri="{FF2B5EF4-FFF2-40B4-BE49-F238E27FC236}">
                <a16:creationId xmlns:a16="http://schemas.microsoft.com/office/drawing/2014/main" id="{31212144-A29E-4467-881D-2DD9AFC09394}"/>
              </a:ext>
            </a:extLst>
          </p:cNvPr>
          <p:cNvSpPr/>
          <p:nvPr/>
        </p:nvSpPr>
        <p:spPr>
          <a:xfrm>
            <a:off x="1185863" y="6164044"/>
            <a:ext cx="6772275" cy="584775"/>
          </a:xfrm>
          <a:prstGeom prst="rect">
            <a:avLst/>
          </a:prstGeom>
        </p:spPr>
        <p:txBody>
          <a:bodyPr wrap="square">
            <a:spAutoFit/>
          </a:bodyPr>
          <a:lstStyle/>
          <a:p>
            <a:pPr algn="ctr"/>
            <a:r>
              <a:rPr lang="en-US" sz="1600" dirty="0"/>
              <a:t>W. E. Vine, Merrill F. Unger, and William White, Vine's Complete Expository Dictionary of the Old and New Testament Words (Nashville: Nelson, 1996), 424.</a:t>
            </a:r>
          </a:p>
        </p:txBody>
      </p:sp>
    </p:spTree>
    <p:extLst>
      <p:ext uri="{BB962C8B-B14F-4D97-AF65-F5344CB8AC3E}">
        <p14:creationId xmlns:p14="http://schemas.microsoft.com/office/powerpoint/2010/main" val="4144933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04800"/>
            <a:ext cx="7772400" cy="533400"/>
          </a:xfrm>
        </p:spPr>
        <p:txBody>
          <a:bodyPr>
            <a:noAutofit/>
          </a:bodyPr>
          <a:lstStyle/>
          <a:p>
            <a:pPr algn="ctr" eaLnBrk="1" hangingPunct="1">
              <a:lnSpc>
                <a:spcPct val="100000"/>
              </a:lnSpc>
            </a:pPr>
            <a:r>
              <a:rPr lang="en-US" altLang="en-US" sz="3600" b="1" dirty="0">
                <a:latin typeface="+mn-lt"/>
              </a:rPr>
              <a:t>Origin of the Universal Church</a:t>
            </a:r>
          </a:p>
        </p:txBody>
      </p:sp>
      <p:sp>
        <p:nvSpPr>
          <p:cNvPr id="8195" name="Rectangle 3"/>
          <p:cNvSpPr>
            <a:spLocks noGrp="1" noChangeArrowheads="1"/>
          </p:cNvSpPr>
          <p:nvPr>
            <p:ph type="body" idx="1"/>
          </p:nvPr>
        </p:nvSpPr>
        <p:spPr>
          <a:xfrm>
            <a:off x="113212" y="1057004"/>
            <a:ext cx="8917577" cy="1183276"/>
          </a:xfrm>
        </p:spPr>
        <p:txBody>
          <a:bodyPr>
            <a:noAutofit/>
          </a:bodyPr>
          <a:lstStyle/>
          <a:p>
            <a:pPr marL="0" indent="0">
              <a:lnSpc>
                <a:spcPct val="100000"/>
              </a:lnSpc>
              <a:spcBef>
                <a:spcPts val="0"/>
              </a:spcBef>
              <a:spcAft>
                <a:spcPts val="1200"/>
              </a:spcAft>
              <a:buNone/>
              <a:defRPr/>
            </a:pPr>
            <a:r>
              <a:rPr lang="en-US" sz="2800" b="1" u="sng" dirty="0">
                <a:solidFill>
                  <a:srgbClr val="0000CC"/>
                </a:solidFill>
                <a:latin typeface="Calibri" panose="020F0502020204030204" pitchFamily="34" charset="0"/>
                <a:cs typeface="Calibri" panose="020F0502020204030204" pitchFamily="34" charset="0"/>
              </a:rPr>
              <a:t>BEFORE</a:t>
            </a:r>
            <a:r>
              <a:rPr lang="en-US" sz="2800" b="1" dirty="0"/>
              <a:t> CHRIST’S ASCENSION </a:t>
            </a:r>
          </a:p>
          <a:p>
            <a:pPr marL="463550" indent="-463550">
              <a:lnSpc>
                <a:spcPct val="100000"/>
              </a:lnSpc>
              <a:spcBef>
                <a:spcPts val="0"/>
              </a:spcBef>
              <a:spcAft>
                <a:spcPts val="900"/>
              </a:spcAft>
              <a:defRPr/>
            </a:pPr>
            <a:r>
              <a:rPr lang="en-US" sz="2600" dirty="0"/>
              <a:t>Matt 16:18 – </a:t>
            </a:r>
            <a:r>
              <a:rPr lang="en-US" sz="2600" b="1" u="sng" dirty="0">
                <a:solidFill>
                  <a:srgbClr val="0000CC"/>
                </a:solidFill>
                <a:latin typeface="Calibri" panose="020F0502020204030204" pitchFamily="34" charset="0"/>
                <a:cs typeface="Calibri" panose="020F0502020204030204" pitchFamily="34" charset="0"/>
              </a:rPr>
              <a:t>future tense</a:t>
            </a:r>
          </a:p>
        </p:txBody>
      </p:sp>
      <p:pic>
        <p:nvPicPr>
          <p:cNvPr id="2" name="Picture 1">
            <a:extLst>
              <a:ext uri="{FF2B5EF4-FFF2-40B4-BE49-F238E27FC236}">
                <a16:creationId xmlns:a16="http://schemas.microsoft.com/office/drawing/2014/main" id="{03E4B03C-3423-4897-868F-78066AD6B153}"/>
              </a:ext>
            </a:extLst>
          </p:cNvPr>
          <p:cNvPicPr>
            <a:picLocks noChangeAspect="1"/>
          </p:cNvPicPr>
          <p:nvPr/>
        </p:nvPicPr>
        <p:blipFill>
          <a:blip r:embed="rId3"/>
          <a:stretch>
            <a:fillRect/>
          </a:stretch>
        </p:blipFill>
        <p:spPr>
          <a:xfrm>
            <a:off x="1524000" y="2163930"/>
            <a:ext cx="6096000" cy="4572000"/>
          </a:xfrm>
          <a:prstGeom prst="rect">
            <a:avLst/>
          </a:prstGeom>
        </p:spPr>
      </p:pic>
    </p:spTree>
    <p:extLst>
      <p:ext uri="{BB962C8B-B14F-4D97-AF65-F5344CB8AC3E}">
        <p14:creationId xmlns:p14="http://schemas.microsoft.com/office/powerpoint/2010/main" val="339535679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04800"/>
            <a:ext cx="7772400" cy="533400"/>
          </a:xfrm>
        </p:spPr>
        <p:txBody>
          <a:bodyPr>
            <a:noAutofit/>
          </a:bodyPr>
          <a:lstStyle/>
          <a:p>
            <a:pPr algn="ctr" eaLnBrk="1" hangingPunct="1">
              <a:lnSpc>
                <a:spcPct val="100000"/>
              </a:lnSpc>
            </a:pPr>
            <a:r>
              <a:rPr lang="en-US" altLang="en-US" sz="3600" b="1" dirty="0">
                <a:latin typeface="+mn-lt"/>
              </a:rPr>
              <a:t>Origin of the Universal Church</a:t>
            </a:r>
          </a:p>
        </p:txBody>
      </p:sp>
      <p:sp>
        <p:nvSpPr>
          <p:cNvPr id="8195" name="Rectangle 3"/>
          <p:cNvSpPr>
            <a:spLocks noGrp="1" noChangeArrowheads="1"/>
          </p:cNvSpPr>
          <p:nvPr>
            <p:ph type="body" idx="1"/>
          </p:nvPr>
        </p:nvSpPr>
        <p:spPr>
          <a:xfrm>
            <a:off x="113212" y="1057004"/>
            <a:ext cx="8917577" cy="5800996"/>
          </a:xfrm>
        </p:spPr>
        <p:txBody>
          <a:bodyPr>
            <a:noAutofit/>
          </a:bodyPr>
          <a:lstStyle/>
          <a:p>
            <a:pPr marL="0" indent="0">
              <a:lnSpc>
                <a:spcPct val="100000"/>
              </a:lnSpc>
              <a:spcBef>
                <a:spcPts val="0"/>
              </a:spcBef>
              <a:spcAft>
                <a:spcPts val="1200"/>
              </a:spcAft>
              <a:buNone/>
              <a:defRPr/>
            </a:pPr>
            <a:r>
              <a:rPr lang="en-US" sz="2800" b="1" u="sng" dirty="0">
                <a:solidFill>
                  <a:srgbClr val="0000CC"/>
                </a:solidFill>
                <a:latin typeface="Calibri" panose="020F0502020204030204" pitchFamily="34" charset="0"/>
                <a:cs typeface="Calibri" panose="020F0502020204030204" pitchFamily="34" charset="0"/>
              </a:rPr>
              <a:t>AFTER</a:t>
            </a:r>
            <a:r>
              <a:rPr lang="en-US" sz="2800" b="1" dirty="0"/>
              <a:t> CHRIST’S ASCENSION </a:t>
            </a:r>
          </a:p>
          <a:p>
            <a:pPr marL="463550" indent="-463550" eaLnBrk="1" hangingPunct="1">
              <a:lnSpc>
                <a:spcPct val="100000"/>
              </a:lnSpc>
              <a:spcBef>
                <a:spcPts val="0"/>
              </a:spcBef>
              <a:spcAft>
                <a:spcPts val="900"/>
              </a:spcAft>
              <a:defRPr/>
            </a:pPr>
            <a:r>
              <a:rPr lang="en-US" sz="2800" dirty="0"/>
              <a:t>Eph 2:14-15; 3:9; Rom 16:25-26; Col 1:26-27 – mystery</a:t>
            </a:r>
          </a:p>
          <a:p>
            <a:pPr marL="463550" indent="-463550" eaLnBrk="1" hangingPunct="1">
              <a:lnSpc>
                <a:spcPct val="100000"/>
              </a:lnSpc>
              <a:spcBef>
                <a:spcPts val="0"/>
              </a:spcBef>
              <a:spcAft>
                <a:spcPts val="900"/>
              </a:spcAft>
              <a:defRPr/>
            </a:pPr>
            <a:r>
              <a:rPr lang="en-US" sz="2800" dirty="0"/>
              <a:t>Eph 1:20-22 – Christ’s headship over church</a:t>
            </a:r>
          </a:p>
          <a:p>
            <a:pPr marL="463550" indent="-463550" eaLnBrk="1" hangingPunct="1">
              <a:lnSpc>
                <a:spcPct val="100000"/>
              </a:lnSpc>
              <a:spcBef>
                <a:spcPts val="0"/>
              </a:spcBef>
              <a:spcAft>
                <a:spcPts val="900"/>
              </a:spcAft>
              <a:defRPr/>
            </a:pPr>
            <a:r>
              <a:rPr lang="en-US" sz="2800" dirty="0" err="1"/>
              <a:t>Eph</a:t>
            </a:r>
            <a:r>
              <a:rPr lang="en-US" sz="2800" dirty="0"/>
              <a:t> 4:7-11 – spiritual gifts after Ascension</a:t>
            </a:r>
          </a:p>
          <a:p>
            <a:pPr marL="463550" indent="-463550" eaLnBrk="1" hangingPunct="1">
              <a:lnSpc>
                <a:spcPct val="100000"/>
              </a:lnSpc>
              <a:spcBef>
                <a:spcPts val="0"/>
              </a:spcBef>
              <a:spcAft>
                <a:spcPts val="900"/>
              </a:spcAft>
              <a:defRPr/>
            </a:pPr>
            <a:r>
              <a:rPr lang="en-US" sz="2800" dirty="0"/>
              <a:t>1 Cor. 12:13 – Spirit’s baptizing ministry</a:t>
            </a:r>
          </a:p>
          <a:p>
            <a:pPr marL="914400" lvl="1" indent="-457200" eaLnBrk="1" hangingPunct="1">
              <a:lnSpc>
                <a:spcPct val="100000"/>
              </a:lnSpc>
              <a:spcBef>
                <a:spcPts val="0"/>
              </a:spcBef>
              <a:spcAft>
                <a:spcPts val="900"/>
              </a:spcAft>
              <a:buFont typeface="Courier New" panose="02070309020205020404" pitchFamily="49" charset="0"/>
              <a:buChar char="­"/>
              <a:defRPr/>
            </a:pPr>
            <a:r>
              <a:rPr lang="en-US" sz="2800" dirty="0"/>
              <a:t>Acts 1:5 – to begin after Ascension</a:t>
            </a:r>
          </a:p>
          <a:p>
            <a:pPr marL="914400" lvl="1" indent="-457200" eaLnBrk="1" hangingPunct="1">
              <a:lnSpc>
                <a:spcPct val="100000"/>
              </a:lnSpc>
              <a:spcBef>
                <a:spcPts val="0"/>
              </a:spcBef>
              <a:spcAft>
                <a:spcPts val="900"/>
              </a:spcAft>
              <a:buFont typeface="Courier New" panose="02070309020205020404" pitchFamily="49" charset="0"/>
              <a:buChar char="­"/>
              <a:defRPr/>
            </a:pPr>
            <a:r>
              <a:rPr lang="en-US" sz="2800" dirty="0"/>
              <a:t>Acts 11:15-16 – began in the past</a:t>
            </a:r>
          </a:p>
          <a:p>
            <a:pPr marL="914400" lvl="1" indent="-457200" eaLnBrk="1" hangingPunct="1">
              <a:lnSpc>
                <a:spcPct val="100000"/>
              </a:lnSpc>
              <a:spcBef>
                <a:spcPts val="0"/>
              </a:spcBef>
              <a:spcAft>
                <a:spcPts val="900"/>
              </a:spcAft>
              <a:buFont typeface="Courier New" panose="02070309020205020404" pitchFamily="49" charset="0"/>
              <a:buChar char="­"/>
              <a:defRPr/>
            </a:pPr>
            <a:r>
              <a:rPr lang="en-US" sz="2800" dirty="0"/>
              <a:t>Acts 2 – only legitimate, biblical, place for beginning of Spirit’s baptizing ministry</a:t>
            </a:r>
          </a:p>
        </p:txBody>
      </p:sp>
    </p:spTree>
    <p:extLst>
      <p:ext uri="{BB962C8B-B14F-4D97-AF65-F5344CB8AC3E}">
        <p14:creationId xmlns:p14="http://schemas.microsoft.com/office/powerpoint/2010/main" val="408236711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5344326"/>
          </a:xfrm>
        </p:spPr>
        <p:txBody>
          <a:bodyPr>
            <a:noAutofit/>
          </a:bodyPr>
          <a:lstStyle/>
          <a:p>
            <a:pPr algn="l">
              <a:lnSpc>
                <a:spcPct val="100000"/>
              </a:lnSpc>
              <a:spcBef>
                <a:spcPts val="0"/>
              </a:spcBef>
              <a:spcAft>
                <a:spcPts val="1200"/>
              </a:spcAft>
            </a:pPr>
            <a:r>
              <a:rPr lang="en-US" sz="2800" b="1" dirty="0"/>
              <a:t>Sessions 4-7: History of Biblical Dispensationalism</a:t>
            </a:r>
          </a:p>
          <a:p>
            <a:pPr marL="461963" lvl="4" indent="-461963" algn="l">
              <a:lnSpc>
                <a:spcPct val="100000"/>
              </a:lnSpc>
              <a:spcBef>
                <a:spcPts val="0"/>
              </a:spcBef>
              <a:spcAft>
                <a:spcPts val="1200"/>
              </a:spcAft>
              <a:buFont typeface="+mj-lt"/>
              <a:buAutoNum type="arabicPeriod" startAt="4"/>
            </a:pPr>
            <a:r>
              <a:rPr lang="en-US" sz="2800" b="1" dirty="0">
                <a:solidFill>
                  <a:srgbClr val="0033CC"/>
                </a:solidFill>
              </a:rPr>
              <a:t>Positive Contributions of the Reformers </a:t>
            </a:r>
          </a:p>
          <a:p>
            <a:pPr marL="914400" lvl="1" indent="-452438" algn="l">
              <a:lnSpc>
                <a:spcPct val="100000"/>
              </a:lnSpc>
              <a:spcBef>
                <a:spcPts val="0"/>
              </a:spcBef>
              <a:spcAft>
                <a:spcPts val="600"/>
              </a:spcAft>
              <a:buFont typeface="Arial" panose="020B0604020202020204" pitchFamily="34" charset="0"/>
              <a:buChar char="•"/>
            </a:pPr>
            <a:r>
              <a:rPr lang="en-US" sz="2600" dirty="0"/>
              <a:t>Recovered the truth of the Five </a:t>
            </a:r>
            <a:r>
              <a:rPr lang="en-US" sz="2600" dirty="0" err="1"/>
              <a:t>solas</a:t>
            </a:r>
            <a:r>
              <a:rPr lang="en-US" sz="2600" dirty="0"/>
              <a:t> (Scripture Alone; Grace Alone; Faith Alone; Christ Alone; and To the Glory of God Alone).</a:t>
            </a:r>
          </a:p>
          <a:p>
            <a:pPr marL="914400" lvl="1" indent="-452438" algn="l">
              <a:lnSpc>
                <a:spcPct val="100000"/>
              </a:lnSpc>
              <a:spcBef>
                <a:spcPts val="0"/>
              </a:spcBef>
              <a:spcAft>
                <a:spcPts val="600"/>
              </a:spcAft>
              <a:buFont typeface="Arial" panose="020B0604020202020204" pitchFamily="34" charset="0"/>
              <a:buChar char="•"/>
            </a:pPr>
            <a:r>
              <a:rPr lang="en-US" sz="2600" dirty="0"/>
              <a:t>Emphasized a literal interpretation</a:t>
            </a:r>
          </a:p>
          <a:p>
            <a:pPr marL="914400" lvl="1" indent="-452438" algn="l">
              <a:lnSpc>
                <a:spcPct val="100000"/>
              </a:lnSpc>
              <a:spcBef>
                <a:spcPts val="0"/>
              </a:spcBef>
              <a:spcAft>
                <a:spcPts val="600"/>
              </a:spcAft>
              <a:buFont typeface="Arial" panose="020B0604020202020204" pitchFamily="34" charset="0"/>
              <a:buChar char="•"/>
            </a:pPr>
            <a:r>
              <a:rPr lang="en-US" sz="2600" dirty="0"/>
              <a:t>Denunciation of Allegorization</a:t>
            </a:r>
          </a:p>
          <a:p>
            <a:pPr marL="914400" lvl="1" indent="-452438" algn="l">
              <a:lnSpc>
                <a:spcPct val="100000"/>
              </a:lnSpc>
              <a:spcBef>
                <a:spcPts val="0"/>
              </a:spcBef>
              <a:spcAft>
                <a:spcPts val="600"/>
              </a:spcAft>
              <a:buFont typeface="Arial" panose="020B0604020202020204" pitchFamily="34" charset="0"/>
              <a:buChar char="•"/>
            </a:pPr>
            <a:r>
              <a:rPr lang="en-US" sz="2600" dirty="0"/>
              <a:t>Rejected church tradition as equal to Scripture</a:t>
            </a:r>
          </a:p>
          <a:p>
            <a:pPr marL="914400" lvl="1" indent="-452438" algn="l">
              <a:lnSpc>
                <a:spcPct val="100000"/>
              </a:lnSpc>
              <a:spcBef>
                <a:spcPts val="0"/>
              </a:spcBef>
              <a:spcAft>
                <a:spcPts val="600"/>
              </a:spcAft>
              <a:buFont typeface="Arial" panose="020B0604020202020204" pitchFamily="34" charset="0"/>
              <a:buChar char="•"/>
            </a:pPr>
            <a:r>
              <a:rPr lang="en-US" sz="2600" dirty="0"/>
              <a:t>Recovered the truth of the Priesthood of all believers</a:t>
            </a:r>
          </a:p>
          <a:p>
            <a:pPr marL="1376363" lvl="3" indent="-463550" algn="l">
              <a:lnSpc>
                <a:spcPct val="100000"/>
              </a:lnSpc>
              <a:spcBef>
                <a:spcPts val="0"/>
              </a:spcBef>
              <a:buFont typeface="Courier New" panose="02070309020205020404" pitchFamily="49" charset="0"/>
              <a:buChar char="-"/>
            </a:pPr>
            <a:r>
              <a:rPr lang="en-US" sz="2600" dirty="0"/>
              <a:t>Bible translations</a:t>
            </a:r>
          </a:p>
          <a:p>
            <a:pPr marL="1376363" lvl="3" indent="-463550" algn="l">
              <a:lnSpc>
                <a:spcPct val="100000"/>
              </a:lnSpc>
              <a:spcBef>
                <a:spcPts val="0"/>
              </a:spcBef>
              <a:buFont typeface="Courier New" panose="02070309020205020404" pitchFamily="49" charset="0"/>
              <a:buChar char="-"/>
            </a:pPr>
            <a:r>
              <a:rPr lang="en-US" sz="2600" dirty="0"/>
              <a:t>Literacy</a:t>
            </a:r>
          </a:p>
          <a:p>
            <a:pPr marL="914400" lvl="1" indent="-452438" algn="l">
              <a:lnSpc>
                <a:spcPct val="100000"/>
              </a:lnSpc>
              <a:spcBef>
                <a:spcPts val="0"/>
              </a:spcBef>
              <a:spcAft>
                <a:spcPts val="600"/>
              </a:spcAft>
              <a:buFont typeface="Arial" panose="020B0604020202020204" pitchFamily="34" charset="0"/>
              <a:buChar char="•"/>
            </a:pPr>
            <a:r>
              <a:rPr lang="en-US" sz="2600" dirty="0"/>
              <a:t>Rejection of celibacy of the priesthood</a:t>
            </a:r>
          </a:p>
        </p:txBody>
      </p:sp>
    </p:spTree>
    <p:extLst>
      <p:ext uri="{BB962C8B-B14F-4D97-AF65-F5344CB8AC3E}">
        <p14:creationId xmlns:p14="http://schemas.microsoft.com/office/powerpoint/2010/main" val="20095399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 y="1330072"/>
            <a:ext cx="8915400" cy="4154984"/>
          </a:xfrm>
          <a:prstGeom prst="rect">
            <a:avLst/>
          </a:prstGeom>
        </p:spPr>
        <p:txBody>
          <a:bodyPr wrap="square">
            <a:spAutoFit/>
          </a:bodyPr>
          <a:lstStyle/>
          <a:p>
            <a:pPr algn="just"/>
            <a:r>
              <a:rPr lang="en-US" sz="2400" dirty="0">
                <a:latin typeface="Calibri" panose="020F0502020204030204" pitchFamily="34" charset="0"/>
                <a:ea typeface="Times New Roman" panose="02020603050405020304" pitchFamily="18" charset="0"/>
                <a:cs typeface="Calibri" panose="020F0502020204030204" pitchFamily="34" charset="0"/>
              </a:rPr>
              <a:t>“</a:t>
            </a:r>
            <a:r>
              <a:rPr lang="en-US" sz="2400" b="1" dirty="0">
                <a:solidFill>
                  <a:srgbClr val="0000CC"/>
                </a:solidFill>
                <a:latin typeface="Calibri" panose="020F0502020204030204" pitchFamily="34" charset="0"/>
                <a:cs typeface="Calibri" panose="020F0502020204030204" pitchFamily="34" charset="0"/>
              </a:rPr>
              <a:t>In almost 35 years since I have become a dispensationalist, I have never heard nor read of a dispensationalist teaching a plan B scenario</a:t>
            </a:r>
            <a:r>
              <a:rPr lang="en-US" sz="2400" dirty="0">
                <a:latin typeface="Calibri" panose="020F0502020204030204" pitchFamily="34" charset="0"/>
                <a:cs typeface="Calibri" panose="020F0502020204030204" pitchFamily="34" charset="0"/>
              </a:rPr>
              <a:t>. Yet opponents often present this straw man in their statement of what we supposedly believe. We believe that God’s single plan has always included the Church, but He did not reveal the church age part of the plan in the Old Testament....Paul states specifically that the church age ‘was in accordance with the eternal purpose which He carried out in Christ Jesus our Lord’ (verse 11). This is why dispensationalists have never taught the so-called plan A and plan B theory that critics suppose we hold. Dispensationalists have always taught that there is a single plan carried out in stages.”</a:t>
            </a:r>
          </a:p>
        </p:txBody>
      </p:sp>
      <p:sp>
        <p:nvSpPr>
          <p:cNvPr id="8" name="TextBox 7"/>
          <p:cNvSpPr txBox="1"/>
          <p:nvPr/>
        </p:nvSpPr>
        <p:spPr>
          <a:xfrm>
            <a:off x="971550" y="6489841"/>
            <a:ext cx="7200900"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Thomas Ice, “The Uniqueness of the Church,” </a:t>
            </a:r>
            <a:r>
              <a:rPr lang="en-US" sz="1400" i="1" dirty="0">
                <a:latin typeface="Calibri" panose="020F0502020204030204" pitchFamily="34" charset="0"/>
                <a:cs typeface="Calibri" panose="020F0502020204030204" pitchFamily="34" charset="0"/>
              </a:rPr>
              <a:t>Pre-</a:t>
            </a:r>
            <a:r>
              <a:rPr lang="en-US" sz="1400" i="1" dirty="0" err="1">
                <a:latin typeface="Calibri" panose="020F0502020204030204" pitchFamily="34" charset="0"/>
                <a:cs typeface="Calibri" panose="020F0502020204030204" pitchFamily="34" charset="0"/>
              </a:rPr>
              <a:t>Trib</a:t>
            </a:r>
            <a:r>
              <a:rPr lang="en-US" sz="1400" i="1" dirty="0">
                <a:latin typeface="Calibri" panose="020F0502020204030204" pitchFamily="34" charset="0"/>
                <a:cs typeface="Calibri" panose="020F0502020204030204" pitchFamily="34" charset="0"/>
              </a:rPr>
              <a:t> Perspectives</a:t>
            </a:r>
            <a:r>
              <a:rPr lang="en-US" sz="1400" dirty="0">
                <a:latin typeface="Calibri" panose="020F0502020204030204" pitchFamily="34" charset="0"/>
                <a:cs typeface="Calibri" panose="020F0502020204030204" pitchFamily="34" charset="0"/>
              </a:rPr>
              <a:t> 8, no. 6 (September 2003): 4.</a:t>
            </a:r>
          </a:p>
        </p:txBody>
      </p:sp>
      <p:pic>
        <p:nvPicPr>
          <p:cNvPr id="6" name="Picture 5">
            <a:extLst>
              <a:ext uri="{FF2B5EF4-FFF2-40B4-BE49-F238E27FC236}">
                <a16:creationId xmlns:a16="http://schemas.microsoft.com/office/drawing/2014/main" id="{7092065C-0E43-483C-A405-D46768466D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9200" y="5485056"/>
            <a:ext cx="1625600" cy="914400"/>
          </a:xfrm>
          <a:prstGeom prst="rect">
            <a:avLst/>
          </a:prstGeom>
          <a:ln w="28575">
            <a:solidFill>
              <a:srgbClr val="FF0000"/>
            </a:solidFill>
          </a:ln>
        </p:spPr>
      </p:pic>
      <p:sp>
        <p:nvSpPr>
          <p:cNvPr id="9" name="Title 1">
            <a:extLst>
              <a:ext uri="{FF2B5EF4-FFF2-40B4-BE49-F238E27FC236}">
                <a16:creationId xmlns:a16="http://schemas.microsoft.com/office/drawing/2014/main" id="{4A484BB9-2E0E-497C-A24C-2463B6A83A4F}"/>
              </a:ext>
            </a:extLst>
          </p:cNvPr>
          <p:cNvSpPr txBox="1">
            <a:spLocks/>
          </p:cNvSpPr>
          <p:nvPr/>
        </p:nvSpPr>
        <p:spPr>
          <a:xfrm>
            <a:off x="0" y="192607"/>
            <a:ext cx="9144000" cy="902948"/>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57200" indent="-457200" algn="ctr">
              <a:lnSpc>
                <a:spcPct val="100000"/>
              </a:lnSpc>
              <a:buFont typeface="+mj-lt"/>
              <a:buAutoNum type="arabicParenR" startAt="4"/>
            </a:pPr>
            <a:r>
              <a:rPr lang="en-US" sz="2800" b="1">
                <a:latin typeface="+mn-lt"/>
              </a:rPr>
              <a:t>Dispensationalists Teach that the Death of Christ was an Afterthought…the Church is "Plan B" in God's program.</a:t>
            </a:r>
            <a:endParaRPr lang="en-US" sz="2800" b="1" dirty="0">
              <a:latin typeface="+mn-lt"/>
            </a:endParaRPr>
          </a:p>
        </p:txBody>
      </p:sp>
      <p:pic>
        <p:nvPicPr>
          <p:cNvPr id="2" name="Picture 1">
            <a:extLst>
              <a:ext uri="{FF2B5EF4-FFF2-40B4-BE49-F238E27FC236}">
                <a16:creationId xmlns:a16="http://schemas.microsoft.com/office/drawing/2014/main" id="{2F2D8BED-B4C9-4FFE-8E0F-F22A78AF63F1}"/>
              </a:ext>
            </a:extLst>
          </p:cNvPr>
          <p:cNvPicPr>
            <a:picLocks noChangeAspect="1"/>
          </p:cNvPicPr>
          <p:nvPr/>
        </p:nvPicPr>
        <p:blipFill>
          <a:blip r:embed="rId4"/>
          <a:stretch>
            <a:fillRect/>
          </a:stretch>
        </p:blipFill>
        <p:spPr>
          <a:xfrm>
            <a:off x="227526" y="5426018"/>
            <a:ext cx="911586" cy="1097280"/>
          </a:xfrm>
          <a:prstGeom prst="rect">
            <a:avLst/>
          </a:prstGeom>
        </p:spPr>
      </p:pic>
    </p:spTree>
    <p:extLst>
      <p:ext uri="{BB962C8B-B14F-4D97-AF65-F5344CB8AC3E}">
        <p14:creationId xmlns:p14="http://schemas.microsoft.com/office/powerpoint/2010/main" val="3511100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9874" y="1095555"/>
            <a:ext cx="6584251" cy="5492972"/>
          </a:xfrm>
          <a:prstGeom prst="rect">
            <a:avLst/>
          </a:prstGeom>
        </p:spPr>
      </p:pic>
      <p:sp>
        <p:nvSpPr>
          <p:cNvPr id="6" name="Title 1">
            <a:extLst>
              <a:ext uri="{FF2B5EF4-FFF2-40B4-BE49-F238E27FC236}">
                <a16:creationId xmlns:a16="http://schemas.microsoft.com/office/drawing/2014/main" id="{55F0D144-5FC3-4FA7-BAB8-EBE7EFB0C00C}"/>
              </a:ext>
            </a:extLst>
          </p:cNvPr>
          <p:cNvSpPr>
            <a:spLocks noGrp="1"/>
          </p:cNvSpPr>
          <p:nvPr>
            <p:ph type="title"/>
          </p:nvPr>
        </p:nvSpPr>
        <p:spPr>
          <a:xfrm>
            <a:off x="0" y="192607"/>
            <a:ext cx="9144000" cy="902948"/>
          </a:xfrm>
        </p:spPr>
        <p:txBody>
          <a:bodyPr>
            <a:noAutofit/>
          </a:bodyPr>
          <a:lstStyle/>
          <a:p>
            <a:pPr marL="457200" indent="-457200" algn="ctr">
              <a:lnSpc>
                <a:spcPct val="100000"/>
              </a:lnSpc>
              <a:buFont typeface="+mj-lt"/>
              <a:buAutoNum type="arabicParenR" startAt="4"/>
            </a:pPr>
            <a:r>
              <a:rPr lang="en-US" sz="2800" b="1" dirty="0">
                <a:latin typeface="+mn-lt"/>
              </a:rPr>
              <a:t>Dispensationalists Teach that the Death of Christ was an Afterthought…the Church is "Plan B" in God's program.</a:t>
            </a:r>
          </a:p>
        </p:txBody>
      </p:sp>
    </p:spTree>
    <p:extLst>
      <p:ext uri="{BB962C8B-B14F-4D97-AF65-F5344CB8AC3E}">
        <p14:creationId xmlns:p14="http://schemas.microsoft.com/office/powerpoint/2010/main" val="14066227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66"/>
            <a:ext cx="9144000" cy="851721"/>
          </a:xfrm>
        </p:spPr>
        <p:txBody>
          <a:bodyPr anchor="ctr">
            <a:normAutofit fontScale="90000"/>
          </a:bodyPr>
          <a:lstStyle/>
          <a:p>
            <a:pPr>
              <a:lnSpc>
                <a:spcPct val="100000"/>
              </a:lnSpc>
            </a:pPr>
            <a:r>
              <a:rPr lang="en-US" sz="3600" b="1" dirty="0">
                <a:latin typeface="+mn-lt"/>
              </a:rPr>
              <a:t>Session 9</a:t>
            </a:r>
            <a:br>
              <a:rPr lang="en-US" sz="3600" b="1" dirty="0">
                <a:latin typeface="+mn-lt"/>
              </a:rPr>
            </a:br>
            <a:r>
              <a:rPr lang="en-US" sz="3100" b="1" dirty="0">
                <a:latin typeface="+mn-lt"/>
              </a:rPr>
              <a:t>Outline</a:t>
            </a:r>
            <a:endParaRPr lang="en-US" sz="3600" b="1" dirty="0">
              <a:latin typeface="+mn-lt"/>
            </a:endParaRPr>
          </a:p>
        </p:txBody>
      </p:sp>
      <p:sp>
        <p:nvSpPr>
          <p:cNvPr id="3" name="Subtitle 2"/>
          <p:cNvSpPr>
            <a:spLocks noGrp="1"/>
          </p:cNvSpPr>
          <p:nvPr>
            <p:ph type="subTitle" idx="1"/>
          </p:nvPr>
        </p:nvSpPr>
        <p:spPr>
          <a:xfrm>
            <a:off x="128187" y="1145135"/>
            <a:ext cx="8904718" cy="5469309"/>
          </a:xfrm>
        </p:spPr>
        <p:txBody>
          <a:bodyPr>
            <a:noAutofit/>
          </a:bodyPr>
          <a:lstStyle/>
          <a:p>
            <a:pPr marL="457200" lvl="1" indent="-457200" algn="l">
              <a:lnSpc>
                <a:spcPct val="100000"/>
              </a:lnSpc>
              <a:spcBef>
                <a:spcPts val="0"/>
              </a:spcBef>
              <a:spcAft>
                <a:spcPts val="900"/>
              </a:spcAft>
              <a:buFont typeface="+mj-lt"/>
              <a:buAutoNum type="arabicParenR"/>
            </a:pPr>
            <a:r>
              <a:rPr lang="en-US" sz="2400" dirty="0"/>
              <a:t>Dispensationalists Teach More Than One Way of Salvation.</a:t>
            </a:r>
          </a:p>
          <a:p>
            <a:pPr marL="457200" lvl="1" indent="-457200" algn="l">
              <a:lnSpc>
                <a:spcPct val="100000"/>
              </a:lnSpc>
              <a:spcBef>
                <a:spcPts val="0"/>
              </a:spcBef>
              <a:spcAft>
                <a:spcPts val="900"/>
              </a:spcAft>
              <a:buFont typeface="+mj-lt"/>
              <a:buAutoNum type="arabicParenR"/>
            </a:pPr>
            <a:r>
              <a:rPr lang="en-US" sz="2400" dirty="0"/>
              <a:t>Dispensationalists are Guilty of Antinomianism</a:t>
            </a:r>
          </a:p>
          <a:p>
            <a:pPr marL="457200" lvl="1" indent="-457200" algn="l">
              <a:lnSpc>
                <a:spcPct val="100000"/>
              </a:lnSpc>
              <a:spcBef>
                <a:spcPts val="0"/>
              </a:spcBef>
              <a:spcAft>
                <a:spcPts val="900"/>
              </a:spcAft>
              <a:buFont typeface="+mj-lt"/>
              <a:buAutoNum type="arabicParenR"/>
            </a:pPr>
            <a:r>
              <a:rPr lang="en-US" sz="2400" dirty="0"/>
              <a:t>Dispensationalists Teach that the Sermon on the Mount is Not for the Church Today – "YES" and "NO"!</a:t>
            </a:r>
          </a:p>
          <a:p>
            <a:pPr marL="457200" lvl="1" indent="-457200" algn="l">
              <a:lnSpc>
                <a:spcPct val="100000"/>
              </a:lnSpc>
              <a:spcBef>
                <a:spcPts val="0"/>
              </a:spcBef>
              <a:spcAft>
                <a:spcPts val="900"/>
              </a:spcAft>
              <a:buFont typeface="+mj-lt"/>
              <a:buAutoNum type="arabicParenR"/>
            </a:pPr>
            <a:r>
              <a:rPr lang="en-US" sz="2400" dirty="0"/>
              <a:t>Dispensationalists Teach that the Death of Christ was an Afterthought and that the Church is "Plan B" in God's program.</a:t>
            </a:r>
          </a:p>
          <a:p>
            <a:pPr marL="457200" lvl="1" indent="-457200" algn="l">
              <a:lnSpc>
                <a:spcPct val="100000"/>
              </a:lnSpc>
              <a:spcBef>
                <a:spcPts val="0"/>
              </a:spcBef>
              <a:spcAft>
                <a:spcPts val="900"/>
              </a:spcAft>
              <a:buFont typeface="+mj-lt"/>
              <a:buAutoNum type="arabicParenR"/>
            </a:pPr>
            <a:r>
              <a:rPr lang="en-US" sz="2400" b="1" dirty="0">
                <a:solidFill>
                  <a:srgbClr val="0000FF"/>
                </a:solidFill>
                <a:highlight>
                  <a:srgbClr val="FFFF00"/>
                </a:highlight>
              </a:rPr>
              <a:t>Dispensationalism is a ‘</a:t>
            </a:r>
            <a:r>
              <a:rPr lang="en-US" sz="2400" b="1" u="sng" dirty="0">
                <a:solidFill>
                  <a:srgbClr val="0000FF"/>
                </a:solidFill>
                <a:highlight>
                  <a:srgbClr val="FFFF00"/>
                </a:highlight>
              </a:rPr>
              <a:t>New</a:t>
            </a:r>
            <a:r>
              <a:rPr lang="en-US" sz="2400" b="1" dirty="0">
                <a:solidFill>
                  <a:srgbClr val="0000FF"/>
                </a:solidFill>
                <a:highlight>
                  <a:srgbClr val="FFFF00"/>
                </a:highlight>
              </a:rPr>
              <a:t>’ doctrine.</a:t>
            </a:r>
          </a:p>
          <a:p>
            <a:pPr marL="457200" lvl="1" indent="-457200" algn="l">
              <a:lnSpc>
                <a:spcPct val="100000"/>
              </a:lnSpc>
              <a:spcBef>
                <a:spcPts val="0"/>
              </a:spcBef>
              <a:spcAft>
                <a:spcPts val="900"/>
              </a:spcAft>
              <a:buFont typeface="+mj-lt"/>
              <a:buAutoNum type="arabicParenR"/>
            </a:pPr>
            <a:r>
              <a:rPr lang="en-US" sz="2400" dirty="0"/>
              <a:t>Dispensationalism Teaches a ‘Secret Rapture’.</a:t>
            </a:r>
          </a:p>
          <a:p>
            <a:pPr marL="457200" lvl="1" indent="-457200" algn="l">
              <a:lnSpc>
                <a:spcPct val="100000"/>
              </a:lnSpc>
              <a:spcBef>
                <a:spcPts val="0"/>
              </a:spcBef>
              <a:spcAft>
                <a:spcPts val="900"/>
              </a:spcAft>
              <a:buFont typeface="+mj-lt"/>
              <a:buAutoNum type="arabicParenR"/>
            </a:pPr>
            <a:r>
              <a:rPr lang="en-US" sz="2400" dirty="0"/>
              <a:t>Dispensationalism falsely claims that God made a bona fide offer of the kingdom to Israel.</a:t>
            </a:r>
          </a:p>
          <a:p>
            <a:pPr marL="457200" lvl="1" indent="-457200" algn="l">
              <a:lnSpc>
                <a:spcPct val="100000"/>
              </a:lnSpc>
              <a:spcBef>
                <a:spcPts val="0"/>
              </a:spcBef>
              <a:spcAft>
                <a:spcPts val="900"/>
              </a:spcAft>
              <a:buFont typeface="+mj-lt"/>
              <a:buAutoNum type="arabicParenR"/>
            </a:pPr>
            <a:r>
              <a:rPr lang="en-US" sz="2400" dirty="0"/>
              <a:t>Dispensationalists revere C. I. Scofield but he was an immoral man, not qualified to be a spiritual leader.</a:t>
            </a:r>
          </a:p>
        </p:txBody>
      </p:sp>
    </p:spTree>
    <p:extLst>
      <p:ext uri="{BB962C8B-B14F-4D97-AF65-F5344CB8AC3E}">
        <p14:creationId xmlns:p14="http://schemas.microsoft.com/office/powerpoint/2010/main" val="22501545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66"/>
            <a:ext cx="9144000" cy="851721"/>
          </a:xfrm>
        </p:spPr>
        <p:txBody>
          <a:bodyPr anchor="ctr">
            <a:normAutofit/>
          </a:bodyPr>
          <a:lstStyle/>
          <a:p>
            <a:pPr marL="742950" indent="-742950">
              <a:lnSpc>
                <a:spcPct val="100000"/>
              </a:lnSpc>
              <a:buFont typeface="+mj-lt"/>
              <a:buAutoNum type="arabicParenR" startAt="5"/>
            </a:pPr>
            <a:r>
              <a:rPr lang="en-US" sz="3200" b="1" dirty="0">
                <a:latin typeface="+mn-lt"/>
              </a:rPr>
              <a:t>Dispensationalism is a ‘</a:t>
            </a:r>
            <a:r>
              <a:rPr lang="en-US" sz="3200" b="1" u="sng" dirty="0">
                <a:latin typeface="+mn-lt"/>
              </a:rPr>
              <a:t>New</a:t>
            </a:r>
            <a:r>
              <a:rPr lang="en-US" sz="3200" b="1" dirty="0">
                <a:latin typeface="+mn-lt"/>
              </a:rPr>
              <a:t>’ doctrine.</a:t>
            </a:r>
          </a:p>
        </p:txBody>
      </p:sp>
      <p:sp>
        <p:nvSpPr>
          <p:cNvPr id="3" name="Subtitle 2"/>
          <p:cNvSpPr>
            <a:spLocks noGrp="1"/>
          </p:cNvSpPr>
          <p:nvPr>
            <p:ph type="subTitle" idx="1"/>
          </p:nvPr>
        </p:nvSpPr>
        <p:spPr>
          <a:xfrm>
            <a:off x="128187" y="1042587"/>
            <a:ext cx="8904718" cy="5444477"/>
          </a:xfrm>
        </p:spPr>
        <p:txBody>
          <a:bodyPr>
            <a:noAutofit/>
          </a:bodyPr>
          <a:lstStyle/>
          <a:p>
            <a:pPr marL="0" lvl="1" algn="just">
              <a:lnSpc>
                <a:spcPct val="100000"/>
              </a:lnSpc>
              <a:spcBef>
                <a:spcPts val="0"/>
              </a:spcBef>
              <a:spcAft>
                <a:spcPts val="1200"/>
              </a:spcAft>
            </a:pPr>
            <a:r>
              <a:rPr lang="en-US" sz="2800" b="1" dirty="0">
                <a:latin typeface="Calibri" panose="020F0502020204030204" pitchFamily="34" charset="0"/>
                <a:cs typeface="Calibri" panose="020F0502020204030204" pitchFamily="34" charset="0"/>
              </a:rPr>
              <a:t>Students of church history all recognize that vital basic truths of God’s Word </a:t>
            </a:r>
            <a:r>
              <a:rPr lang="en-US" sz="2800" b="1" i="1" u="sng" dirty="0">
                <a:solidFill>
                  <a:srgbClr val="0000CC"/>
                </a:solidFill>
                <a:cs typeface="Calibri" panose="020F0502020204030204" pitchFamily="34" charset="0"/>
              </a:rPr>
              <a:t>were lost for almost 1500 years</a:t>
            </a:r>
            <a:r>
              <a:rPr lang="en-US" sz="2800" b="1" i="1" dirty="0">
                <a:solidFill>
                  <a:srgbClr val="0000CC"/>
                </a:solidFill>
                <a:cs typeface="Calibri" panose="020F0502020204030204" pitchFamily="34" charset="0"/>
              </a:rPr>
              <a:t> </a:t>
            </a:r>
            <a:r>
              <a:rPr lang="en-US" sz="2800" b="1" dirty="0">
                <a:latin typeface="Calibri" panose="020F0502020204030204" pitchFamily="34" charset="0"/>
                <a:cs typeface="Calibri" panose="020F0502020204030204" pitchFamily="34" charset="0"/>
              </a:rPr>
              <a:t>and had to be rediscovered and recovered. </a:t>
            </a:r>
          </a:p>
          <a:p>
            <a:pPr marL="457200" lvl="1" indent="-457200" algn="just">
              <a:lnSpc>
                <a:spcPct val="100000"/>
              </a:lnSpc>
              <a:spcBef>
                <a:spcPts val="0"/>
              </a:spcBef>
              <a:spcAft>
                <a:spcPts val="1200"/>
              </a:spcAft>
              <a:buFont typeface="Arial" panose="020B0604020202020204" pitchFamily="34" charset="0"/>
              <a:buChar char="•"/>
            </a:pPr>
            <a:r>
              <a:rPr lang="en-US" sz="2800" dirty="0"/>
              <a:t>God used the Reformation to recover </a:t>
            </a:r>
            <a:r>
              <a:rPr lang="en-US" sz="2800" b="1" dirty="0">
                <a:solidFill>
                  <a:srgbClr val="0000CC"/>
                </a:solidFill>
                <a:latin typeface="Calibri" panose="020F0502020204030204" pitchFamily="34" charset="0"/>
                <a:cs typeface="Calibri" panose="020F0502020204030204" pitchFamily="34" charset="0"/>
              </a:rPr>
              <a:t>justification by faith, the supreme authority of the Bible and the priesthood of every believer</a:t>
            </a:r>
            <a:r>
              <a:rPr lang="en-US" sz="2800" dirty="0"/>
              <a:t>, </a:t>
            </a:r>
            <a:r>
              <a:rPr lang="en-US" sz="2800" b="1" i="1" u="sng" dirty="0">
                <a:solidFill>
                  <a:srgbClr val="0000CC"/>
                </a:solidFill>
                <a:cs typeface="Calibri" panose="020F0502020204030204" pitchFamily="34" charset="0"/>
              </a:rPr>
              <a:t>but this didn’t happen until the 16</a:t>
            </a:r>
            <a:r>
              <a:rPr lang="en-US" sz="2800" b="1" i="1" u="sng" baseline="30000" dirty="0">
                <a:solidFill>
                  <a:srgbClr val="0000CC"/>
                </a:solidFill>
                <a:cs typeface="Calibri" panose="020F0502020204030204" pitchFamily="34" charset="0"/>
              </a:rPr>
              <a:t>th</a:t>
            </a:r>
            <a:r>
              <a:rPr lang="en-US" sz="2800" b="1" i="1" u="sng" dirty="0">
                <a:solidFill>
                  <a:srgbClr val="0000CC"/>
                </a:solidFill>
                <a:cs typeface="Calibri" panose="020F0502020204030204" pitchFamily="34" charset="0"/>
              </a:rPr>
              <a:t> century</a:t>
            </a:r>
            <a:r>
              <a:rPr lang="en-US" sz="2800" b="1" i="1" dirty="0">
                <a:solidFill>
                  <a:srgbClr val="0000CC"/>
                </a:solidFill>
                <a:cs typeface="Calibri" panose="020F0502020204030204" pitchFamily="34" charset="0"/>
              </a:rPr>
              <a:t>!</a:t>
            </a:r>
          </a:p>
          <a:p>
            <a:pPr marL="457200" lvl="1" indent="-457200" algn="just">
              <a:lnSpc>
                <a:spcPct val="100000"/>
              </a:lnSpc>
              <a:spcBef>
                <a:spcPts val="0"/>
              </a:spcBef>
              <a:spcAft>
                <a:spcPts val="1200"/>
              </a:spcAft>
              <a:buFont typeface="Arial" panose="020B0604020202020204" pitchFamily="34" charset="0"/>
              <a:buChar char="•"/>
            </a:pPr>
            <a:r>
              <a:rPr lang="en-US" sz="2800" dirty="0"/>
              <a:t>Regrettably, however, the Reformers failed to make a clean break from other Roman Catholic errors such as:</a:t>
            </a:r>
          </a:p>
          <a:p>
            <a:pPr marL="974725" lvl="1" indent="-514350" algn="just">
              <a:lnSpc>
                <a:spcPct val="100000"/>
              </a:lnSpc>
              <a:spcBef>
                <a:spcPts val="0"/>
              </a:spcBef>
              <a:spcAft>
                <a:spcPts val="1200"/>
              </a:spcAft>
              <a:buFont typeface="+mj-lt"/>
              <a:buAutoNum type="arabicParenR"/>
            </a:pPr>
            <a:r>
              <a:rPr lang="en-US" sz="2800" dirty="0"/>
              <a:t>an allegorical approach to O.T. prophecies (Origin) &amp;</a:t>
            </a:r>
          </a:p>
          <a:p>
            <a:pPr marL="974725" lvl="1" indent="-514350" algn="just">
              <a:lnSpc>
                <a:spcPct val="100000"/>
              </a:lnSpc>
              <a:spcBef>
                <a:spcPts val="0"/>
              </a:spcBef>
              <a:spcAft>
                <a:spcPts val="1200"/>
              </a:spcAft>
              <a:buFont typeface="+mj-lt"/>
              <a:buAutoNum type="arabicParenR"/>
            </a:pPr>
            <a:r>
              <a:rPr lang="en-US" sz="2800" dirty="0"/>
              <a:t>the Church is the Kingdom (Augustine).</a:t>
            </a:r>
          </a:p>
        </p:txBody>
      </p:sp>
    </p:spTree>
    <p:extLst>
      <p:ext uri="{BB962C8B-B14F-4D97-AF65-F5344CB8AC3E}">
        <p14:creationId xmlns:p14="http://schemas.microsoft.com/office/powerpoint/2010/main" val="37937815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66"/>
            <a:ext cx="9144000" cy="851721"/>
          </a:xfrm>
        </p:spPr>
        <p:txBody>
          <a:bodyPr anchor="ctr">
            <a:normAutofit/>
          </a:bodyPr>
          <a:lstStyle/>
          <a:p>
            <a:pPr marL="742950" indent="-742950">
              <a:lnSpc>
                <a:spcPct val="100000"/>
              </a:lnSpc>
              <a:buFont typeface="+mj-lt"/>
              <a:buAutoNum type="arabicParenR" startAt="5"/>
            </a:pPr>
            <a:r>
              <a:rPr lang="en-US" sz="3200" b="1" dirty="0">
                <a:latin typeface="+mn-lt"/>
              </a:rPr>
              <a:t>Dispensationalism is a ‘</a:t>
            </a:r>
            <a:r>
              <a:rPr lang="en-US" sz="3200" b="1" u="sng" dirty="0">
                <a:latin typeface="+mn-lt"/>
              </a:rPr>
              <a:t>New</a:t>
            </a:r>
            <a:r>
              <a:rPr lang="en-US" sz="3200" b="1" dirty="0">
                <a:latin typeface="+mn-lt"/>
              </a:rPr>
              <a:t>’ doctrine.</a:t>
            </a:r>
          </a:p>
        </p:txBody>
      </p:sp>
      <p:sp>
        <p:nvSpPr>
          <p:cNvPr id="3" name="Subtitle 2"/>
          <p:cNvSpPr>
            <a:spLocks noGrp="1"/>
          </p:cNvSpPr>
          <p:nvPr>
            <p:ph type="subTitle" idx="1"/>
          </p:nvPr>
        </p:nvSpPr>
        <p:spPr>
          <a:xfrm>
            <a:off x="128187" y="1042587"/>
            <a:ext cx="8904718" cy="4094430"/>
          </a:xfrm>
        </p:spPr>
        <p:txBody>
          <a:bodyPr>
            <a:noAutofit/>
          </a:bodyPr>
          <a:lstStyle/>
          <a:p>
            <a:pPr marL="457200" lvl="1" indent="-457200" algn="just">
              <a:lnSpc>
                <a:spcPct val="100000"/>
              </a:lnSpc>
              <a:spcBef>
                <a:spcPts val="0"/>
              </a:spcBef>
              <a:spcAft>
                <a:spcPts val="1200"/>
              </a:spcAft>
              <a:buFont typeface="Arial" panose="020B0604020202020204" pitchFamily="34" charset="0"/>
              <a:buChar char="•"/>
            </a:pPr>
            <a:r>
              <a:rPr lang="en-US" sz="2800" dirty="0"/>
              <a:t>Given the facts of church history, </a:t>
            </a:r>
            <a:r>
              <a:rPr lang="en-US" sz="2800" b="1" dirty="0">
                <a:solidFill>
                  <a:srgbClr val="0000CC"/>
                </a:solidFill>
                <a:latin typeface="Calibri" panose="020F0502020204030204" pitchFamily="34" charset="0"/>
                <a:cs typeface="Calibri" panose="020F0502020204030204" pitchFamily="34" charset="0"/>
              </a:rPr>
              <a:t>it should not be deemed inconceivable</a:t>
            </a:r>
            <a:r>
              <a:rPr lang="en-US" sz="2800" dirty="0"/>
              <a:t> that New Testament </a:t>
            </a:r>
            <a:r>
              <a:rPr lang="en-US" sz="2800" b="1" i="1" dirty="0">
                <a:solidFill>
                  <a:srgbClr val="0000CC"/>
                </a:solidFill>
                <a:latin typeface="Calibri" panose="020F0502020204030204" pitchFamily="34" charset="0"/>
                <a:cs typeface="Calibri" panose="020F0502020204030204" pitchFamily="34" charset="0"/>
              </a:rPr>
              <a:t>mystery truths</a:t>
            </a:r>
            <a:r>
              <a:rPr lang="en-US" sz="2800" dirty="0"/>
              <a:t>, relating to: 1) the nature of the Church and 2) God’s dual program and purpose for this present age, </a:t>
            </a:r>
            <a:r>
              <a:rPr lang="en-US" sz="2800" b="1" i="1" u="sng" dirty="0">
                <a:solidFill>
                  <a:srgbClr val="0000CC"/>
                </a:solidFill>
                <a:cs typeface="Calibri" panose="020F0502020204030204" pitchFamily="34" charset="0"/>
              </a:rPr>
              <a:t>were not rediscovered and recovered until the 19</a:t>
            </a:r>
            <a:r>
              <a:rPr lang="en-US" sz="2800" b="1" i="1" u="sng" baseline="30000" dirty="0">
                <a:solidFill>
                  <a:srgbClr val="0000CC"/>
                </a:solidFill>
                <a:cs typeface="Calibri" panose="020F0502020204030204" pitchFamily="34" charset="0"/>
              </a:rPr>
              <a:t>th</a:t>
            </a:r>
            <a:r>
              <a:rPr lang="en-US" sz="2800" b="1" i="1" u="sng" dirty="0">
                <a:solidFill>
                  <a:srgbClr val="0000CC"/>
                </a:solidFill>
                <a:cs typeface="Calibri" panose="020F0502020204030204" pitchFamily="34" charset="0"/>
              </a:rPr>
              <a:t> and 20</a:t>
            </a:r>
            <a:r>
              <a:rPr lang="en-US" sz="2800" b="1" i="1" u="sng" baseline="30000" dirty="0">
                <a:solidFill>
                  <a:srgbClr val="0000CC"/>
                </a:solidFill>
                <a:cs typeface="Calibri" panose="020F0502020204030204" pitchFamily="34" charset="0"/>
              </a:rPr>
              <a:t>th</a:t>
            </a:r>
            <a:r>
              <a:rPr lang="en-US" sz="2800" b="1" i="1" u="sng" dirty="0">
                <a:solidFill>
                  <a:srgbClr val="0000CC"/>
                </a:solidFill>
                <a:cs typeface="Calibri" panose="020F0502020204030204" pitchFamily="34" charset="0"/>
              </a:rPr>
              <a:t> centuries</a:t>
            </a:r>
            <a:r>
              <a:rPr lang="en-US" sz="2800" dirty="0"/>
              <a:t>. </a:t>
            </a:r>
          </a:p>
          <a:p>
            <a:pPr marL="457200" lvl="1" indent="-457200" algn="just">
              <a:lnSpc>
                <a:spcPct val="100000"/>
              </a:lnSpc>
              <a:spcBef>
                <a:spcPts val="0"/>
              </a:spcBef>
              <a:spcAft>
                <a:spcPts val="1200"/>
              </a:spcAft>
              <a:buFont typeface="Arial" panose="020B0604020202020204" pitchFamily="34" charset="0"/>
              <a:buChar char="•"/>
            </a:pPr>
            <a:r>
              <a:rPr lang="en-US" sz="2800" dirty="0"/>
              <a:t>Moreover, if Dispensationalism can be attacked for being ‘new’, then Covenant Theology, an outgrowth of the Reformation, </a:t>
            </a:r>
            <a:r>
              <a:rPr lang="en-US" sz="2800" b="1" i="1" u="sng" dirty="0">
                <a:solidFill>
                  <a:srgbClr val="0000CC"/>
                </a:solidFill>
                <a:cs typeface="Calibri" panose="020F0502020204030204" pitchFamily="34" charset="0"/>
              </a:rPr>
              <a:t>not formally systematized until the 17</a:t>
            </a:r>
            <a:r>
              <a:rPr lang="en-US" sz="2800" b="1" i="1" u="sng" baseline="30000" dirty="0">
                <a:solidFill>
                  <a:srgbClr val="0000CC"/>
                </a:solidFill>
                <a:cs typeface="Calibri" panose="020F0502020204030204" pitchFamily="34" charset="0"/>
              </a:rPr>
              <a:t>th</a:t>
            </a:r>
            <a:r>
              <a:rPr lang="en-US" sz="2800" b="1" i="1" u="sng" dirty="0">
                <a:solidFill>
                  <a:srgbClr val="0000CC"/>
                </a:solidFill>
                <a:cs typeface="Calibri" panose="020F0502020204030204" pitchFamily="34" charset="0"/>
              </a:rPr>
              <a:t>  century</a:t>
            </a:r>
            <a:r>
              <a:rPr lang="en-US" sz="2800" b="1" i="1" dirty="0">
                <a:solidFill>
                  <a:srgbClr val="0000CC"/>
                </a:solidFill>
                <a:cs typeface="Calibri" panose="020F0502020204030204" pitchFamily="34" charset="0"/>
              </a:rPr>
              <a:t> </a:t>
            </a:r>
            <a:r>
              <a:rPr lang="en-US" sz="2800" dirty="0"/>
              <a:t>by Johannes </a:t>
            </a:r>
            <a:r>
              <a:rPr lang="en-US" sz="2800" dirty="0" err="1"/>
              <a:t>Cocceius</a:t>
            </a:r>
            <a:r>
              <a:rPr lang="en-US" sz="2800" dirty="0"/>
              <a:t>, </a:t>
            </a:r>
            <a:r>
              <a:rPr lang="en-US" sz="2800" i="1" dirty="0"/>
              <a:t>has the same weakness</a:t>
            </a:r>
            <a:r>
              <a:rPr lang="en-US" sz="2800" dirty="0"/>
              <a:t>. </a:t>
            </a:r>
          </a:p>
        </p:txBody>
      </p:sp>
      <p:pic>
        <p:nvPicPr>
          <p:cNvPr id="4" name="Picture 3">
            <a:extLst>
              <a:ext uri="{FF2B5EF4-FFF2-40B4-BE49-F238E27FC236}">
                <a16:creationId xmlns:a16="http://schemas.microsoft.com/office/drawing/2014/main" id="{B2B320B4-26C3-47AA-86CF-820324ABEEB8}"/>
              </a:ext>
            </a:extLst>
          </p:cNvPr>
          <p:cNvPicPr>
            <a:picLocks noChangeAspect="1"/>
          </p:cNvPicPr>
          <p:nvPr/>
        </p:nvPicPr>
        <p:blipFill>
          <a:blip r:embed="rId3"/>
          <a:stretch>
            <a:fillRect/>
          </a:stretch>
        </p:blipFill>
        <p:spPr>
          <a:xfrm>
            <a:off x="3623310" y="5592936"/>
            <a:ext cx="1897380" cy="1097280"/>
          </a:xfrm>
          <a:prstGeom prst="rect">
            <a:avLst/>
          </a:prstGeom>
        </p:spPr>
      </p:pic>
    </p:spTree>
    <p:extLst>
      <p:ext uri="{BB962C8B-B14F-4D97-AF65-F5344CB8AC3E}">
        <p14:creationId xmlns:p14="http://schemas.microsoft.com/office/powerpoint/2010/main" val="18731549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6629" y="190866"/>
            <a:ext cx="4310743" cy="851721"/>
          </a:xfrm>
        </p:spPr>
        <p:txBody>
          <a:bodyPr anchor="ctr">
            <a:normAutofit fontScale="90000"/>
          </a:bodyPr>
          <a:lstStyle/>
          <a:p>
            <a:pPr>
              <a:lnSpc>
                <a:spcPct val="100000"/>
              </a:lnSpc>
            </a:pPr>
            <a:r>
              <a:rPr lang="en-US" sz="3600" b="1" dirty="0">
                <a:latin typeface="+mn-lt"/>
              </a:rPr>
              <a:t>Charles Ryrie</a:t>
            </a:r>
            <a:br>
              <a:rPr lang="en-US" sz="3200" b="1" dirty="0">
                <a:latin typeface="+mn-lt"/>
              </a:rPr>
            </a:br>
            <a:r>
              <a:rPr lang="en-US" sz="2700" i="1" dirty="0">
                <a:latin typeface="+mn-lt"/>
              </a:rPr>
              <a:t>Dispensationalism</a:t>
            </a:r>
            <a:r>
              <a:rPr lang="en-US" sz="2700" dirty="0">
                <a:latin typeface="+mn-lt"/>
              </a:rPr>
              <a:t>, pgs. 215, 218</a:t>
            </a:r>
          </a:p>
        </p:txBody>
      </p:sp>
      <p:sp>
        <p:nvSpPr>
          <p:cNvPr id="3" name="Subtitle 2"/>
          <p:cNvSpPr>
            <a:spLocks noGrp="1"/>
          </p:cNvSpPr>
          <p:nvPr>
            <p:ph type="subTitle" idx="1"/>
          </p:nvPr>
        </p:nvSpPr>
        <p:spPr>
          <a:xfrm>
            <a:off x="0" y="1158243"/>
            <a:ext cx="9144000" cy="5570217"/>
          </a:xfrm>
        </p:spPr>
        <p:txBody>
          <a:bodyPr>
            <a:noAutofit/>
          </a:bodyPr>
          <a:lstStyle/>
          <a:p>
            <a:pPr marL="0" lvl="1" algn="just">
              <a:lnSpc>
                <a:spcPct val="100000"/>
              </a:lnSpc>
              <a:spcBef>
                <a:spcPts val="0"/>
              </a:spcBef>
              <a:spcAft>
                <a:spcPts val="1200"/>
              </a:spcAft>
            </a:pPr>
            <a:r>
              <a:rPr lang="en-US" sz="2800" dirty="0"/>
              <a:t>“Systematized Covenant theology is recent.  </a:t>
            </a:r>
            <a:r>
              <a:rPr lang="en-US" sz="2800" b="1" i="1" u="sng" dirty="0">
                <a:solidFill>
                  <a:srgbClr val="0000CC"/>
                </a:solidFill>
                <a:cs typeface="Calibri" panose="020F0502020204030204" pitchFamily="34" charset="0"/>
              </a:rPr>
              <a:t>It was not</a:t>
            </a:r>
            <a:r>
              <a:rPr lang="en-US" sz="2800" b="1" i="1" dirty="0">
                <a:solidFill>
                  <a:srgbClr val="0000CC"/>
                </a:solidFill>
                <a:cs typeface="Calibri" panose="020F0502020204030204" pitchFamily="34" charset="0"/>
              </a:rPr>
              <a:t> </a:t>
            </a:r>
            <a:r>
              <a:rPr lang="en-US" sz="2800" dirty="0"/>
              <a:t>the expressed doctrine of the early church.  </a:t>
            </a:r>
            <a:r>
              <a:rPr lang="en-US" sz="2800" b="1" i="1" u="sng" dirty="0">
                <a:solidFill>
                  <a:srgbClr val="0000CC"/>
                </a:solidFill>
                <a:cs typeface="Calibri" panose="020F0502020204030204" pitchFamily="34" charset="0"/>
              </a:rPr>
              <a:t>It was never</a:t>
            </a:r>
            <a:r>
              <a:rPr lang="en-US" sz="2800" b="1" i="1" dirty="0">
                <a:solidFill>
                  <a:srgbClr val="0000CC"/>
                </a:solidFill>
                <a:cs typeface="Calibri" panose="020F0502020204030204" pitchFamily="34" charset="0"/>
              </a:rPr>
              <a:t> </a:t>
            </a:r>
            <a:r>
              <a:rPr lang="en-US" sz="2800" dirty="0"/>
              <a:t>taught by church leaders in the Middle Ages. </a:t>
            </a:r>
            <a:r>
              <a:rPr lang="en-US" sz="2800" b="1" i="1" u="sng" dirty="0">
                <a:solidFill>
                  <a:srgbClr val="0000CC"/>
                </a:solidFill>
                <a:cs typeface="Calibri" panose="020F0502020204030204" pitchFamily="34" charset="0"/>
              </a:rPr>
              <a:t>It was not</a:t>
            </a:r>
            <a:r>
              <a:rPr lang="en-US" sz="2800" b="1" i="1" dirty="0">
                <a:solidFill>
                  <a:srgbClr val="0000CC"/>
                </a:solidFill>
                <a:cs typeface="Calibri" panose="020F0502020204030204" pitchFamily="34" charset="0"/>
              </a:rPr>
              <a:t> </a:t>
            </a:r>
            <a:r>
              <a:rPr lang="en-US" sz="2800" dirty="0"/>
              <a:t>even mentioned by the primary leaders of the Reformation. Indeed, </a:t>
            </a:r>
            <a:r>
              <a:rPr lang="en-US" sz="2800" b="1" dirty="0">
                <a:solidFill>
                  <a:srgbClr val="0000CC"/>
                </a:solidFill>
                <a:cs typeface="Calibri" panose="020F0502020204030204" pitchFamily="34" charset="0"/>
              </a:rPr>
              <a:t>Covenant theology as a system is only a little older than dispensationalism</a:t>
            </a:r>
            <a:r>
              <a:rPr lang="en-US" sz="2800" dirty="0"/>
              <a:t>….Covenant theology </a:t>
            </a:r>
            <a:r>
              <a:rPr lang="en-US" sz="2800" b="1" i="1" u="sng" dirty="0">
                <a:solidFill>
                  <a:srgbClr val="0000CC"/>
                </a:solidFill>
                <a:cs typeface="Calibri" panose="020F0502020204030204" pitchFamily="34" charset="0"/>
              </a:rPr>
              <a:t>does not appear</a:t>
            </a:r>
            <a:r>
              <a:rPr lang="en-US" sz="2800" dirty="0"/>
              <a:t> in the writings of Luther, Zwingli, Calvin, or Melanchthon,… They had every opportunity to incorporate the covenant idea, but they did not. </a:t>
            </a:r>
            <a:r>
              <a:rPr lang="en-US" sz="2800" b="1" i="1" u="sng" dirty="0">
                <a:solidFill>
                  <a:srgbClr val="0000CC"/>
                </a:solidFill>
                <a:cs typeface="Calibri" panose="020F0502020204030204" pitchFamily="34" charset="0"/>
              </a:rPr>
              <a:t>There were no references to</a:t>
            </a:r>
            <a:r>
              <a:rPr lang="en-US" sz="2800" b="1" dirty="0">
                <a:solidFill>
                  <a:srgbClr val="0000CC"/>
                </a:solidFill>
                <a:cs typeface="Calibri" panose="020F0502020204030204" pitchFamily="34" charset="0"/>
              </a:rPr>
              <a:t> </a:t>
            </a:r>
            <a:r>
              <a:rPr lang="en-US" sz="2800" dirty="0"/>
              <a:t>Covenant theology in any of the great confessions of faith until the Westminster Confession in 1647, and even then Covenant theology </a:t>
            </a:r>
            <a:r>
              <a:rPr lang="en-US" sz="2800" b="1" i="1" u="sng" dirty="0">
                <a:solidFill>
                  <a:srgbClr val="0000CC"/>
                </a:solidFill>
                <a:cs typeface="Calibri" panose="020F0502020204030204" pitchFamily="34" charset="0"/>
              </a:rPr>
              <a:t>was not as fully developed</a:t>
            </a:r>
            <a:r>
              <a:rPr lang="en-US" sz="2800" dirty="0"/>
              <a:t> as it was later by Reformed theologians….Covenant theology is a . . .</a:t>
            </a:r>
          </a:p>
        </p:txBody>
      </p:sp>
      <p:pic>
        <p:nvPicPr>
          <p:cNvPr id="4" name="Picture 3">
            <a:extLst>
              <a:ext uri="{FF2B5EF4-FFF2-40B4-BE49-F238E27FC236}">
                <a16:creationId xmlns:a16="http://schemas.microsoft.com/office/drawing/2014/main" id="{5284ED14-AC7D-4596-BCDA-5B701ADF09FA}"/>
              </a:ext>
            </a:extLst>
          </p:cNvPr>
          <p:cNvPicPr>
            <a:picLocks noChangeAspect="1"/>
          </p:cNvPicPr>
          <p:nvPr/>
        </p:nvPicPr>
        <p:blipFill>
          <a:blip r:embed="rId3"/>
          <a:stretch>
            <a:fillRect/>
          </a:stretch>
        </p:blipFill>
        <p:spPr>
          <a:xfrm>
            <a:off x="60963" y="60963"/>
            <a:ext cx="801014" cy="1097280"/>
          </a:xfrm>
          <a:prstGeom prst="rect">
            <a:avLst/>
          </a:prstGeom>
        </p:spPr>
      </p:pic>
    </p:spTree>
    <p:extLst>
      <p:ext uri="{BB962C8B-B14F-4D97-AF65-F5344CB8AC3E}">
        <p14:creationId xmlns:p14="http://schemas.microsoft.com/office/powerpoint/2010/main" val="4092607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0784" y="190866"/>
            <a:ext cx="5302432" cy="851721"/>
          </a:xfrm>
        </p:spPr>
        <p:txBody>
          <a:bodyPr anchor="ctr">
            <a:normAutofit fontScale="90000"/>
          </a:bodyPr>
          <a:lstStyle/>
          <a:p>
            <a:pPr>
              <a:lnSpc>
                <a:spcPct val="100000"/>
              </a:lnSpc>
            </a:pPr>
            <a:r>
              <a:rPr lang="en-US" sz="3600" b="1" dirty="0">
                <a:latin typeface="+mn-lt"/>
              </a:rPr>
              <a:t>Charles Ryrie</a:t>
            </a:r>
            <a:br>
              <a:rPr lang="en-US" sz="3200" b="1" dirty="0">
                <a:latin typeface="+mn-lt"/>
              </a:rPr>
            </a:br>
            <a:r>
              <a:rPr lang="en-US" sz="2700" i="1" dirty="0">
                <a:latin typeface="+mn-lt"/>
              </a:rPr>
              <a:t>Dispensationalism</a:t>
            </a:r>
            <a:r>
              <a:rPr lang="en-US" sz="2700" dirty="0">
                <a:latin typeface="+mn-lt"/>
              </a:rPr>
              <a:t>, pgs. 215, 218 (Cont’d)</a:t>
            </a:r>
          </a:p>
        </p:txBody>
      </p:sp>
      <p:sp>
        <p:nvSpPr>
          <p:cNvPr id="3" name="Subtitle 2"/>
          <p:cNvSpPr>
            <a:spLocks noGrp="1"/>
          </p:cNvSpPr>
          <p:nvPr>
            <p:ph type="subTitle" idx="1"/>
          </p:nvPr>
        </p:nvSpPr>
        <p:spPr>
          <a:xfrm>
            <a:off x="125083" y="1158243"/>
            <a:ext cx="8893834" cy="3116577"/>
          </a:xfrm>
        </p:spPr>
        <p:txBody>
          <a:bodyPr>
            <a:noAutofit/>
          </a:bodyPr>
          <a:lstStyle/>
          <a:p>
            <a:pPr marL="0" lvl="1" algn="just">
              <a:lnSpc>
                <a:spcPct val="100000"/>
              </a:lnSpc>
              <a:spcBef>
                <a:spcPts val="0"/>
              </a:spcBef>
              <a:spcAft>
                <a:spcPts val="1200"/>
              </a:spcAft>
            </a:pPr>
            <a:r>
              <a:rPr lang="en-US" sz="2800" dirty="0"/>
              <a:t>...</a:t>
            </a:r>
            <a:r>
              <a:rPr lang="en-US" sz="2800" b="1" i="1" dirty="0">
                <a:solidFill>
                  <a:srgbClr val="0000CC"/>
                </a:solidFill>
                <a:cs typeface="Calibri" panose="020F0502020204030204" pitchFamily="34" charset="0"/>
              </a:rPr>
              <a:t>post-Reformation development in doctrine</a:t>
            </a:r>
            <a:r>
              <a:rPr lang="en-US" sz="2800" dirty="0"/>
              <a:t>....Covenant theology is a refinement, and the refining did not antedate Darby by many years.  Covenant theology cannot claim much more antiquity than dispensationalism....</a:t>
            </a:r>
            <a:r>
              <a:rPr lang="en-US" sz="2800" b="1" dirty="0">
                <a:solidFill>
                  <a:srgbClr val="0000CC"/>
                </a:solidFill>
                <a:cs typeface="Calibri" panose="020F0502020204030204" pitchFamily="34" charset="0"/>
              </a:rPr>
              <a:t>If lack of antiquity is detrimental and refinement is disallowed for dispensationalism, then by the same two criteria Covenant theology is discredited</a:t>
            </a:r>
            <a:r>
              <a:rPr lang="en-US" sz="2800" dirty="0"/>
              <a:t>.” </a:t>
            </a:r>
          </a:p>
        </p:txBody>
      </p:sp>
      <p:pic>
        <p:nvPicPr>
          <p:cNvPr id="4" name="Picture 3">
            <a:extLst>
              <a:ext uri="{FF2B5EF4-FFF2-40B4-BE49-F238E27FC236}">
                <a16:creationId xmlns:a16="http://schemas.microsoft.com/office/drawing/2014/main" id="{5284ED14-AC7D-4596-BCDA-5B701ADF09FA}"/>
              </a:ext>
            </a:extLst>
          </p:cNvPr>
          <p:cNvPicPr>
            <a:picLocks noChangeAspect="1"/>
          </p:cNvPicPr>
          <p:nvPr/>
        </p:nvPicPr>
        <p:blipFill>
          <a:blip r:embed="rId3"/>
          <a:stretch>
            <a:fillRect/>
          </a:stretch>
        </p:blipFill>
        <p:spPr>
          <a:xfrm>
            <a:off x="60963" y="60963"/>
            <a:ext cx="801014" cy="1097280"/>
          </a:xfrm>
          <a:prstGeom prst="rect">
            <a:avLst/>
          </a:prstGeom>
        </p:spPr>
      </p:pic>
      <p:pic>
        <p:nvPicPr>
          <p:cNvPr id="6" name="Picture 5">
            <a:extLst>
              <a:ext uri="{FF2B5EF4-FFF2-40B4-BE49-F238E27FC236}">
                <a16:creationId xmlns:a16="http://schemas.microsoft.com/office/drawing/2014/main" id="{2467E463-02B6-497F-AE1F-05CAD0685737}"/>
              </a:ext>
            </a:extLst>
          </p:cNvPr>
          <p:cNvPicPr>
            <a:picLocks noChangeAspect="1"/>
          </p:cNvPicPr>
          <p:nvPr/>
        </p:nvPicPr>
        <p:blipFill>
          <a:blip r:embed="rId4"/>
          <a:stretch>
            <a:fillRect/>
          </a:stretch>
        </p:blipFill>
        <p:spPr>
          <a:xfrm>
            <a:off x="2595563" y="4352187"/>
            <a:ext cx="3952875" cy="2286000"/>
          </a:xfrm>
          <a:prstGeom prst="rect">
            <a:avLst/>
          </a:prstGeom>
        </p:spPr>
      </p:pic>
    </p:spTree>
    <p:extLst>
      <p:ext uri="{BB962C8B-B14F-4D97-AF65-F5344CB8AC3E}">
        <p14:creationId xmlns:p14="http://schemas.microsoft.com/office/powerpoint/2010/main" val="18677554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66"/>
            <a:ext cx="9144000" cy="851721"/>
          </a:xfrm>
        </p:spPr>
        <p:txBody>
          <a:bodyPr anchor="ctr">
            <a:normAutofit/>
          </a:bodyPr>
          <a:lstStyle/>
          <a:p>
            <a:pPr marL="742950" indent="-742950">
              <a:lnSpc>
                <a:spcPct val="100000"/>
              </a:lnSpc>
              <a:buFont typeface="+mj-lt"/>
              <a:buAutoNum type="arabicParenR" startAt="5"/>
            </a:pPr>
            <a:r>
              <a:rPr lang="en-US" sz="3200" b="1" dirty="0">
                <a:latin typeface="+mn-lt"/>
              </a:rPr>
              <a:t>Dispensationalism is a ‘</a:t>
            </a:r>
            <a:r>
              <a:rPr lang="en-US" sz="3200" b="1" u="sng" dirty="0">
                <a:latin typeface="+mn-lt"/>
              </a:rPr>
              <a:t>New</a:t>
            </a:r>
            <a:r>
              <a:rPr lang="en-US" sz="3200" b="1" dirty="0">
                <a:latin typeface="+mn-lt"/>
              </a:rPr>
              <a:t>’ doctrine.</a:t>
            </a:r>
          </a:p>
        </p:txBody>
      </p:sp>
      <p:sp>
        <p:nvSpPr>
          <p:cNvPr id="3" name="Subtitle 2"/>
          <p:cNvSpPr>
            <a:spLocks noGrp="1"/>
          </p:cNvSpPr>
          <p:nvPr>
            <p:ph type="subTitle" idx="1"/>
          </p:nvPr>
        </p:nvSpPr>
        <p:spPr>
          <a:xfrm>
            <a:off x="128187" y="1145135"/>
            <a:ext cx="8904718" cy="5469309"/>
          </a:xfrm>
        </p:spPr>
        <p:txBody>
          <a:bodyPr>
            <a:noAutofit/>
          </a:bodyPr>
          <a:lstStyle/>
          <a:p>
            <a:pPr marL="233363" lvl="1" indent="-233363" algn="just">
              <a:lnSpc>
                <a:spcPct val="100000"/>
              </a:lnSpc>
              <a:spcBef>
                <a:spcPts val="0"/>
              </a:spcBef>
              <a:spcAft>
                <a:spcPts val="600"/>
              </a:spcAft>
              <a:buFont typeface="Arial" panose="020B0604020202020204" pitchFamily="34" charset="0"/>
              <a:buChar char="•"/>
            </a:pPr>
            <a:r>
              <a:rPr lang="en-US" sz="2800" b="1" i="1" dirty="0">
                <a:latin typeface="Calibri" panose="020F0502020204030204" pitchFamily="34" charset="0"/>
                <a:cs typeface="Calibri" panose="020F0502020204030204" pitchFamily="34" charset="0"/>
              </a:rPr>
              <a:t>The real issue is not whether a system of theology is new or ancient, </a:t>
            </a:r>
            <a:r>
              <a:rPr lang="en-US" sz="2800" b="1" i="1" u="sng" dirty="0">
                <a:solidFill>
                  <a:srgbClr val="0000CC"/>
                </a:solidFill>
                <a:latin typeface="Calibri" panose="020F0502020204030204" pitchFamily="34" charset="0"/>
                <a:cs typeface="Calibri" panose="020F0502020204030204" pitchFamily="34" charset="0"/>
              </a:rPr>
              <a:t>but whether it is Biblical</a:t>
            </a:r>
            <a:r>
              <a:rPr lang="en-US" sz="2800" b="1" i="1" dirty="0">
                <a:solidFill>
                  <a:srgbClr val="0000CC"/>
                </a:solidFill>
                <a:latin typeface="Calibri" panose="020F0502020204030204" pitchFamily="34" charset="0"/>
                <a:cs typeface="Calibri" panose="020F0502020204030204" pitchFamily="34" charset="0"/>
              </a:rPr>
              <a:t>.</a:t>
            </a:r>
          </a:p>
          <a:p>
            <a:pPr marL="233363" lvl="1" indent="-233363" algn="just">
              <a:lnSpc>
                <a:spcPct val="100000"/>
              </a:lnSpc>
              <a:spcBef>
                <a:spcPts val="0"/>
              </a:spcBef>
              <a:spcAft>
                <a:spcPts val="600"/>
              </a:spcAft>
              <a:buFont typeface="Arial" panose="020B0604020202020204" pitchFamily="34" charset="0"/>
              <a:buChar char="•"/>
            </a:pPr>
            <a:endParaRPr lang="en-US" sz="2800" b="1" i="1" dirty="0">
              <a:solidFill>
                <a:srgbClr val="0000CC"/>
              </a:solidFill>
              <a:latin typeface="Calibri" panose="020F0502020204030204" pitchFamily="34" charset="0"/>
              <a:cs typeface="Calibri" panose="020F0502020204030204" pitchFamily="34" charset="0"/>
            </a:endParaRPr>
          </a:p>
          <a:p>
            <a:pPr marL="233363" lvl="1" indent="-233363" algn="just">
              <a:lnSpc>
                <a:spcPct val="100000"/>
              </a:lnSpc>
              <a:spcBef>
                <a:spcPts val="0"/>
              </a:spcBef>
              <a:spcAft>
                <a:spcPts val="600"/>
              </a:spcAft>
              <a:buFont typeface="Arial" panose="020B0604020202020204" pitchFamily="34" charset="0"/>
              <a:buChar char="•"/>
            </a:pPr>
            <a:endParaRPr lang="en-US" sz="2800" b="1" i="1" dirty="0">
              <a:solidFill>
                <a:srgbClr val="0000CC"/>
              </a:solidFill>
              <a:latin typeface="Calibri" panose="020F0502020204030204" pitchFamily="34" charset="0"/>
              <a:cs typeface="Calibri" panose="020F0502020204030204" pitchFamily="34" charset="0"/>
            </a:endParaRPr>
          </a:p>
          <a:p>
            <a:pPr marL="233363" lvl="1" indent="-233363" algn="just">
              <a:lnSpc>
                <a:spcPct val="100000"/>
              </a:lnSpc>
              <a:spcBef>
                <a:spcPts val="0"/>
              </a:spcBef>
              <a:spcAft>
                <a:spcPts val="600"/>
              </a:spcAft>
              <a:buFont typeface="Arial" panose="020B0604020202020204" pitchFamily="34" charset="0"/>
              <a:buChar char="•"/>
            </a:pPr>
            <a:endParaRPr lang="en-US" sz="2800" b="1" i="1" dirty="0">
              <a:solidFill>
                <a:srgbClr val="0000CC"/>
              </a:solidFill>
              <a:latin typeface="Calibri" panose="020F0502020204030204" pitchFamily="34" charset="0"/>
              <a:cs typeface="Calibri" panose="020F0502020204030204" pitchFamily="34" charset="0"/>
            </a:endParaRPr>
          </a:p>
          <a:p>
            <a:pPr marL="233363" lvl="1" indent="-233363" algn="just">
              <a:lnSpc>
                <a:spcPct val="100000"/>
              </a:lnSpc>
              <a:spcBef>
                <a:spcPts val="0"/>
              </a:spcBef>
              <a:spcAft>
                <a:spcPts val="600"/>
              </a:spcAft>
              <a:buFont typeface="Arial" panose="020B0604020202020204" pitchFamily="34" charset="0"/>
              <a:buChar char="•"/>
            </a:pPr>
            <a:endParaRPr lang="en-US" sz="2800" b="1" i="1" dirty="0">
              <a:solidFill>
                <a:srgbClr val="0000CC"/>
              </a:solidFill>
              <a:latin typeface="Calibri" panose="020F0502020204030204" pitchFamily="34" charset="0"/>
              <a:cs typeface="Calibri" panose="020F0502020204030204" pitchFamily="34" charset="0"/>
            </a:endParaRPr>
          </a:p>
          <a:p>
            <a:pPr marL="233363" lvl="1" indent="-233363" algn="just">
              <a:lnSpc>
                <a:spcPct val="100000"/>
              </a:lnSpc>
              <a:spcBef>
                <a:spcPts val="0"/>
              </a:spcBef>
              <a:spcAft>
                <a:spcPts val="600"/>
              </a:spcAft>
              <a:buFont typeface="Arial" panose="020B0604020202020204" pitchFamily="34" charset="0"/>
              <a:buChar char="•"/>
            </a:pPr>
            <a:endParaRPr lang="en-US" sz="2800" b="1" i="1" dirty="0">
              <a:solidFill>
                <a:srgbClr val="0000CC"/>
              </a:solidFill>
              <a:latin typeface="Calibri" panose="020F0502020204030204" pitchFamily="34" charset="0"/>
              <a:cs typeface="Calibri" panose="020F0502020204030204" pitchFamily="34" charset="0"/>
            </a:endParaRPr>
          </a:p>
          <a:p>
            <a:pPr marL="233363" lvl="1" indent="-233363" algn="just">
              <a:lnSpc>
                <a:spcPct val="100000"/>
              </a:lnSpc>
              <a:spcBef>
                <a:spcPts val="0"/>
              </a:spcBef>
              <a:spcAft>
                <a:spcPts val="600"/>
              </a:spcAft>
              <a:buFont typeface="Arial" panose="020B0604020202020204" pitchFamily="34" charset="0"/>
              <a:buChar char="•"/>
            </a:pPr>
            <a:endParaRPr lang="en-US" sz="2800" b="1" i="1" dirty="0">
              <a:solidFill>
                <a:srgbClr val="0000CC"/>
              </a:solidFill>
              <a:latin typeface="Calibri" panose="020F0502020204030204" pitchFamily="34" charset="0"/>
              <a:cs typeface="Calibri" panose="020F0502020204030204" pitchFamily="34" charset="0"/>
            </a:endParaRPr>
          </a:p>
          <a:p>
            <a:pPr marL="233363" lvl="1" indent="-233363" algn="just">
              <a:lnSpc>
                <a:spcPct val="100000"/>
              </a:lnSpc>
              <a:spcBef>
                <a:spcPts val="0"/>
              </a:spcBef>
              <a:spcAft>
                <a:spcPts val="600"/>
              </a:spcAft>
              <a:buFont typeface="Arial" panose="020B0604020202020204" pitchFamily="34" charset="0"/>
              <a:buChar char="•"/>
            </a:pPr>
            <a:r>
              <a:rPr lang="en-US" sz="2800" b="1" dirty="0">
                <a:latin typeface="Calibri" panose="020F0502020204030204" pitchFamily="34" charset="0"/>
                <a:cs typeface="Calibri" panose="020F0502020204030204" pitchFamily="34" charset="0"/>
              </a:rPr>
              <a:t>BTW, </a:t>
            </a:r>
            <a:r>
              <a:rPr lang="en-US" sz="2800" b="1" i="1" dirty="0">
                <a:solidFill>
                  <a:srgbClr val="0000CC"/>
                </a:solidFill>
                <a:latin typeface="Calibri" panose="020F0502020204030204" pitchFamily="34" charset="0"/>
                <a:cs typeface="Calibri" panose="020F0502020204030204" pitchFamily="34" charset="0"/>
              </a:rPr>
              <a:t>“</a:t>
            </a:r>
            <a:r>
              <a:rPr lang="en-US" sz="2800" b="1" i="1" u="sng" dirty="0">
                <a:solidFill>
                  <a:srgbClr val="0000CC"/>
                </a:solidFill>
                <a:latin typeface="Calibri" panose="020F0502020204030204" pitchFamily="34" charset="0"/>
                <a:cs typeface="Calibri" panose="020F0502020204030204" pitchFamily="34" charset="0"/>
              </a:rPr>
              <a:t>The charge of newness was leveled long ago at the doctrine of the Reformers</a:t>
            </a:r>
            <a:r>
              <a:rPr lang="en-US" sz="2800" b="1" i="1" dirty="0">
                <a:solidFill>
                  <a:srgbClr val="0000CC"/>
                </a:solidFill>
                <a:latin typeface="Calibri" panose="020F0502020204030204" pitchFamily="34" charset="0"/>
                <a:cs typeface="Calibri" panose="020F0502020204030204" pitchFamily="34" charset="0"/>
              </a:rPr>
              <a:t>.”</a:t>
            </a:r>
            <a:r>
              <a:rPr lang="en-US" sz="2800" b="1" i="1" dirty="0">
                <a:latin typeface="Calibri" panose="020F0502020204030204" pitchFamily="34" charset="0"/>
                <a:cs typeface="Calibri" panose="020F0502020204030204" pitchFamily="34" charset="0"/>
              </a:rPr>
              <a:t> </a:t>
            </a:r>
            <a:r>
              <a:rPr lang="en-US" sz="2600" dirty="0"/>
              <a:t>(Ryrie, Dispensationalism, p. 71). </a:t>
            </a:r>
          </a:p>
        </p:txBody>
      </p:sp>
      <p:pic>
        <p:nvPicPr>
          <p:cNvPr id="6" name="Picture 5">
            <a:extLst>
              <a:ext uri="{FF2B5EF4-FFF2-40B4-BE49-F238E27FC236}">
                <a16:creationId xmlns:a16="http://schemas.microsoft.com/office/drawing/2014/main" id="{A4F4239D-F26C-478C-930A-FBA3C9724663}"/>
              </a:ext>
            </a:extLst>
          </p:cNvPr>
          <p:cNvPicPr>
            <a:picLocks noChangeAspect="1"/>
          </p:cNvPicPr>
          <p:nvPr/>
        </p:nvPicPr>
        <p:blipFill rotWithShape="1">
          <a:blip r:embed="rId3"/>
          <a:srcRect t="4222"/>
          <a:stretch/>
        </p:blipFill>
        <p:spPr>
          <a:xfrm>
            <a:off x="2455867" y="2307771"/>
            <a:ext cx="4232267" cy="2743200"/>
          </a:xfrm>
          <a:prstGeom prst="rect">
            <a:avLst/>
          </a:prstGeom>
        </p:spPr>
      </p:pic>
    </p:spTree>
    <p:extLst>
      <p:ext uri="{BB962C8B-B14F-4D97-AF65-F5344CB8AC3E}">
        <p14:creationId xmlns:p14="http://schemas.microsoft.com/office/powerpoint/2010/main" val="986490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66"/>
            <a:ext cx="9144000" cy="851721"/>
          </a:xfrm>
        </p:spPr>
        <p:txBody>
          <a:bodyPr anchor="ctr">
            <a:normAutofit/>
          </a:bodyPr>
          <a:lstStyle/>
          <a:p>
            <a:pPr marL="742950" indent="-742950">
              <a:lnSpc>
                <a:spcPct val="100000"/>
              </a:lnSpc>
              <a:buFont typeface="+mj-lt"/>
              <a:buAutoNum type="arabicParenR" startAt="5"/>
            </a:pPr>
            <a:r>
              <a:rPr lang="en-US" sz="3200" b="1" dirty="0">
                <a:latin typeface="+mn-lt"/>
              </a:rPr>
              <a:t>Dispensationalism is a </a:t>
            </a:r>
            <a:r>
              <a:rPr lang="en-US" sz="3200" b="1" dirty="0">
                <a:solidFill>
                  <a:prstClr val="black"/>
                </a:solidFill>
                <a:latin typeface="Calibri" panose="020F0502020204030204"/>
              </a:rPr>
              <a:t>‘</a:t>
            </a:r>
            <a:r>
              <a:rPr lang="en-US" sz="3200" b="1" u="sng" dirty="0">
                <a:solidFill>
                  <a:prstClr val="black"/>
                </a:solidFill>
                <a:latin typeface="Calibri" panose="020F0502020204030204"/>
              </a:rPr>
              <a:t>New</a:t>
            </a:r>
            <a:r>
              <a:rPr lang="en-US" sz="3200" b="1" dirty="0">
                <a:solidFill>
                  <a:prstClr val="black"/>
                </a:solidFill>
                <a:latin typeface="Calibri" panose="020F0502020204030204"/>
              </a:rPr>
              <a:t>’</a:t>
            </a:r>
            <a:r>
              <a:rPr lang="en-US" sz="3200" b="1" dirty="0">
                <a:latin typeface="+mn-lt"/>
              </a:rPr>
              <a:t> doctrine.</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9874" y="1095555"/>
            <a:ext cx="6584251" cy="5492972"/>
          </a:xfrm>
          <a:prstGeom prst="rect">
            <a:avLst/>
          </a:prstGeom>
        </p:spPr>
      </p:pic>
    </p:spTree>
    <p:extLst>
      <p:ext uri="{BB962C8B-B14F-4D97-AF65-F5344CB8AC3E}">
        <p14:creationId xmlns:p14="http://schemas.microsoft.com/office/powerpoint/2010/main" val="12919917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66"/>
            <a:ext cx="9144000" cy="851721"/>
          </a:xfrm>
        </p:spPr>
        <p:txBody>
          <a:bodyPr anchor="ctr">
            <a:normAutofit fontScale="90000"/>
          </a:bodyPr>
          <a:lstStyle/>
          <a:p>
            <a:pPr>
              <a:lnSpc>
                <a:spcPct val="100000"/>
              </a:lnSpc>
            </a:pPr>
            <a:r>
              <a:rPr lang="en-US" sz="3600" b="1" dirty="0">
                <a:latin typeface="+mn-lt"/>
              </a:rPr>
              <a:t>Session 9</a:t>
            </a:r>
            <a:br>
              <a:rPr lang="en-US" sz="3600" b="1" dirty="0">
                <a:latin typeface="+mn-lt"/>
              </a:rPr>
            </a:br>
            <a:r>
              <a:rPr lang="en-US" sz="3100" b="1" dirty="0">
                <a:latin typeface="+mn-lt"/>
              </a:rPr>
              <a:t>Outline</a:t>
            </a:r>
          </a:p>
        </p:txBody>
      </p:sp>
      <p:sp>
        <p:nvSpPr>
          <p:cNvPr id="3" name="Subtitle 2"/>
          <p:cNvSpPr>
            <a:spLocks noGrp="1"/>
          </p:cNvSpPr>
          <p:nvPr>
            <p:ph type="subTitle" idx="1"/>
          </p:nvPr>
        </p:nvSpPr>
        <p:spPr>
          <a:xfrm>
            <a:off x="128187" y="1145135"/>
            <a:ext cx="8904718" cy="5469309"/>
          </a:xfrm>
        </p:spPr>
        <p:txBody>
          <a:bodyPr>
            <a:noAutofit/>
          </a:bodyPr>
          <a:lstStyle/>
          <a:p>
            <a:pPr marL="457200" lvl="1" indent="-457200" algn="l">
              <a:lnSpc>
                <a:spcPct val="100000"/>
              </a:lnSpc>
              <a:spcBef>
                <a:spcPts val="0"/>
              </a:spcBef>
              <a:spcAft>
                <a:spcPts val="900"/>
              </a:spcAft>
              <a:buFont typeface="+mj-lt"/>
              <a:buAutoNum type="arabicParenR"/>
            </a:pPr>
            <a:r>
              <a:rPr lang="en-US" sz="2400" dirty="0"/>
              <a:t>Dispensationalists Teach More Than One Way of Salvation.</a:t>
            </a:r>
          </a:p>
          <a:p>
            <a:pPr marL="457200" lvl="1" indent="-457200" algn="l">
              <a:lnSpc>
                <a:spcPct val="100000"/>
              </a:lnSpc>
              <a:spcBef>
                <a:spcPts val="0"/>
              </a:spcBef>
              <a:spcAft>
                <a:spcPts val="900"/>
              </a:spcAft>
              <a:buFont typeface="+mj-lt"/>
              <a:buAutoNum type="arabicParenR"/>
            </a:pPr>
            <a:r>
              <a:rPr lang="en-US" sz="2400" dirty="0"/>
              <a:t>Dispensationalists are Guilty of Antinomianism</a:t>
            </a:r>
          </a:p>
          <a:p>
            <a:pPr marL="457200" lvl="1" indent="-457200" algn="l">
              <a:lnSpc>
                <a:spcPct val="100000"/>
              </a:lnSpc>
              <a:spcBef>
                <a:spcPts val="0"/>
              </a:spcBef>
              <a:spcAft>
                <a:spcPts val="900"/>
              </a:spcAft>
              <a:buFont typeface="+mj-lt"/>
              <a:buAutoNum type="arabicParenR"/>
            </a:pPr>
            <a:r>
              <a:rPr lang="en-US" sz="2400" dirty="0"/>
              <a:t>Dispensationalists Teach that the Sermon on the Mount is Not for the Church Today – "YES" and "NO"!</a:t>
            </a:r>
          </a:p>
          <a:p>
            <a:pPr marL="457200" lvl="1" indent="-457200" algn="l">
              <a:lnSpc>
                <a:spcPct val="100000"/>
              </a:lnSpc>
              <a:spcBef>
                <a:spcPts val="0"/>
              </a:spcBef>
              <a:spcAft>
                <a:spcPts val="900"/>
              </a:spcAft>
              <a:buFont typeface="+mj-lt"/>
              <a:buAutoNum type="arabicParenR"/>
            </a:pPr>
            <a:r>
              <a:rPr lang="en-US" sz="2400" dirty="0"/>
              <a:t>Dispensationalists Teach that the Death of Christ was an Afterthought and that the Church is "Plan B" in God's program.</a:t>
            </a:r>
          </a:p>
          <a:p>
            <a:pPr marL="457200" lvl="1" indent="-457200" algn="l">
              <a:lnSpc>
                <a:spcPct val="100000"/>
              </a:lnSpc>
              <a:spcBef>
                <a:spcPts val="0"/>
              </a:spcBef>
              <a:spcAft>
                <a:spcPts val="900"/>
              </a:spcAft>
              <a:buFont typeface="+mj-lt"/>
              <a:buAutoNum type="arabicParenR"/>
            </a:pPr>
            <a:r>
              <a:rPr lang="en-US" sz="2400" dirty="0"/>
              <a:t>Dispensationalism is a ‘</a:t>
            </a:r>
            <a:r>
              <a:rPr lang="en-US" sz="2400" u="sng" dirty="0"/>
              <a:t>New</a:t>
            </a:r>
            <a:r>
              <a:rPr lang="en-US" sz="2400" dirty="0"/>
              <a:t>’ doctrine.</a:t>
            </a:r>
          </a:p>
          <a:p>
            <a:pPr marL="457200" lvl="1" indent="-457200" algn="l">
              <a:lnSpc>
                <a:spcPct val="100000"/>
              </a:lnSpc>
              <a:spcBef>
                <a:spcPts val="0"/>
              </a:spcBef>
              <a:spcAft>
                <a:spcPts val="900"/>
              </a:spcAft>
              <a:buFont typeface="+mj-lt"/>
              <a:buAutoNum type="arabicParenR"/>
            </a:pPr>
            <a:r>
              <a:rPr lang="en-US" sz="2400" b="1" dirty="0">
                <a:solidFill>
                  <a:srgbClr val="0000FF"/>
                </a:solidFill>
                <a:highlight>
                  <a:srgbClr val="FFFF00"/>
                </a:highlight>
              </a:rPr>
              <a:t>Dispensationalism Teaches a ‘Secret Rapture’.</a:t>
            </a:r>
          </a:p>
          <a:p>
            <a:pPr marL="457200" lvl="1" indent="-457200" algn="l">
              <a:lnSpc>
                <a:spcPct val="100000"/>
              </a:lnSpc>
              <a:spcBef>
                <a:spcPts val="0"/>
              </a:spcBef>
              <a:spcAft>
                <a:spcPts val="900"/>
              </a:spcAft>
              <a:buFont typeface="+mj-lt"/>
              <a:buAutoNum type="arabicParenR"/>
            </a:pPr>
            <a:r>
              <a:rPr lang="en-US" sz="2400" dirty="0"/>
              <a:t>Dispensationalism falsely claims that God made a bona fide offer of the kingdom to Israel.</a:t>
            </a:r>
          </a:p>
          <a:p>
            <a:pPr marL="457200" lvl="1" indent="-457200" algn="l">
              <a:lnSpc>
                <a:spcPct val="100000"/>
              </a:lnSpc>
              <a:spcBef>
                <a:spcPts val="0"/>
              </a:spcBef>
              <a:spcAft>
                <a:spcPts val="900"/>
              </a:spcAft>
              <a:buFont typeface="+mj-lt"/>
              <a:buAutoNum type="arabicParenR"/>
            </a:pPr>
            <a:r>
              <a:rPr lang="en-US" sz="2400" dirty="0"/>
              <a:t>Dispensationalists revere C. I. Scofield but he was an immoral man, not qualified to be a spiritual leader.</a:t>
            </a:r>
          </a:p>
        </p:txBody>
      </p:sp>
    </p:spTree>
    <p:extLst>
      <p:ext uri="{BB962C8B-B14F-4D97-AF65-F5344CB8AC3E}">
        <p14:creationId xmlns:p14="http://schemas.microsoft.com/office/powerpoint/2010/main" val="384268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5344326"/>
          </a:xfrm>
        </p:spPr>
        <p:txBody>
          <a:bodyPr>
            <a:noAutofit/>
          </a:bodyPr>
          <a:lstStyle/>
          <a:p>
            <a:pPr algn="l">
              <a:lnSpc>
                <a:spcPct val="100000"/>
              </a:lnSpc>
              <a:spcBef>
                <a:spcPts val="0"/>
              </a:spcBef>
              <a:spcAft>
                <a:spcPts val="1200"/>
              </a:spcAft>
            </a:pPr>
            <a:r>
              <a:rPr lang="en-US" sz="2800" b="1" dirty="0"/>
              <a:t>Sessions 4-7: History of Biblical Dispensationalism</a:t>
            </a:r>
          </a:p>
          <a:p>
            <a:pPr marL="461963" lvl="1" indent="-461963" algn="l">
              <a:lnSpc>
                <a:spcPct val="100000"/>
              </a:lnSpc>
              <a:spcBef>
                <a:spcPts val="0"/>
              </a:spcBef>
              <a:spcAft>
                <a:spcPts val="1200"/>
              </a:spcAft>
              <a:buFont typeface="+mj-lt"/>
              <a:buAutoNum type="arabicPeriod" startAt="5"/>
            </a:pPr>
            <a:r>
              <a:rPr lang="en-US" sz="2800" b="1" dirty="0">
                <a:solidFill>
                  <a:srgbClr val="0033CC"/>
                </a:solidFill>
              </a:rPr>
              <a:t>The Reformers’ Incomplete Reforms</a:t>
            </a:r>
          </a:p>
          <a:p>
            <a:pPr marL="914400" lvl="1" indent="-457200" algn="l">
              <a:lnSpc>
                <a:spcPct val="100000"/>
              </a:lnSpc>
              <a:spcBef>
                <a:spcPts val="0"/>
              </a:spcBef>
              <a:spcAft>
                <a:spcPts val="1200"/>
              </a:spcAft>
              <a:buFont typeface="Arial" panose="020B0604020202020204" pitchFamily="34" charset="0"/>
              <a:buChar char="•"/>
            </a:pPr>
            <a:r>
              <a:rPr lang="en-US" sz="2800" dirty="0"/>
              <a:t>Selective literalism</a:t>
            </a:r>
          </a:p>
          <a:p>
            <a:pPr marL="914400" lvl="1" indent="-457200" algn="l">
              <a:lnSpc>
                <a:spcPct val="100000"/>
              </a:lnSpc>
              <a:spcBef>
                <a:spcPts val="0"/>
              </a:spcBef>
              <a:spcAft>
                <a:spcPts val="1200"/>
              </a:spcAft>
              <a:buFont typeface="Arial" panose="020B0604020202020204" pitchFamily="34" charset="0"/>
              <a:buChar char="•"/>
            </a:pPr>
            <a:r>
              <a:rPr lang="en-US" sz="2800" dirty="0"/>
              <a:t>“Irresponsibly” dealt with eschatology</a:t>
            </a:r>
          </a:p>
          <a:p>
            <a:pPr marL="914400" lvl="1" indent="-457200" algn="l">
              <a:lnSpc>
                <a:spcPct val="100000"/>
              </a:lnSpc>
              <a:spcBef>
                <a:spcPts val="0"/>
              </a:spcBef>
              <a:spcAft>
                <a:spcPts val="1200"/>
              </a:spcAft>
              <a:buFont typeface="Arial" panose="020B0604020202020204" pitchFamily="34" charset="0"/>
              <a:buChar char="•"/>
            </a:pPr>
            <a:r>
              <a:rPr lang="en-US" sz="2800" dirty="0"/>
              <a:t>Retained and Perpetuated Augustinian Amillennialism</a:t>
            </a:r>
          </a:p>
          <a:p>
            <a:pPr marL="914400" lvl="1" indent="-457200" algn="l">
              <a:lnSpc>
                <a:spcPct val="100000"/>
              </a:lnSpc>
              <a:spcBef>
                <a:spcPts val="0"/>
              </a:spcBef>
              <a:spcAft>
                <a:spcPts val="1200"/>
              </a:spcAft>
              <a:buFont typeface="Arial" panose="020B0604020202020204" pitchFamily="34" charset="0"/>
              <a:buChar char="•"/>
            </a:pPr>
            <a:r>
              <a:rPr lang="en-US" sz="2800" dirty="0"/>
              <a:t>Perpetuated Roman Catholicism’s Errors</a:t>
            </a:r>
          </a:p>
          <a:p>
            <a:pPr marL="1376363" lvl="3" indent="-463550" algn="l">
              <a:lnSpc>
                <a:spcPct val="100000"/>
              </a:lnSpc>
              <a:spcBef>
                <a:spcPts val="0"/>
              </a:spcBef>
              <a:spcAft>
                <a:spcPts val="600"/>
              </a:spcAft>
              <a:buFont typeface="Courier New" panose="02070309020205020404" pitchFamily="49" charset="0"/>
              <a:buChar char="-"/>
            </a:pPr>
            <a:r>
              <a:rPr lang="en-US" sz="2500" dirty="0"/>
              <a:t>Wanted to ‘reform’ not leave the Church</a:t>
            </a:r>
          </a:p>
          <a:p>
            <a:pPr marL="1376363" lvl="3" indent="-463550" algn="l">
              <a:lnSpc>
                <a:spcPct val="100000"/>
              </a:lnSpc>
              <a:spcBef>
                <a:spcPts val="0"/>
              </a:spcBef>
              <a:spcAft>
                <a:spcPts val="600"/>
              </a:spcAft>
              <a:buFont typeface="Courier New" panose="02070309020205020404" pitchFamily="49" charset="0"/>
              <a:buChar char="-"/>
            </a:pPr>
            <a:r>
              <a:rPr lang="en-US" sz="2500" dirty="0"/>
              <a:t>Infant baptism / Consubstantiation</a:t>
            </a:r>
          </a:p>
          <a:p>
            <a:pPr marL="1376363" lvl="3" indent="-463550" algn="l">
              <a:lnSpc>
                <a:spcPct val="100000"/>
              </a:lnSpc>
              <a:spcBef>
                <a:spcPts val="0"/>
              </a:spcBef>
              <a:spcAft>
                <a:spcPts val="600"/>
              </a:spcAft>
              <a:buFont typeface="Courier New" panose="02070309020205020404" pitchFamily="49" charset="0"/>
              <a:buChar char="-"/>
            </a:pPr>
            <a:r>
              <a:rPr lang="en-US" sz="2500" dirty="0"/>
              <a:t>Church = the earthly kingdom / Anti-Semitism</a:t>
            </a:r>
          </a:p>
          <a:p>
            <a:pPr marL="1257300" lvl="2" indent="-457200" algn="l">
              <a:lnSpc>
                <a:spcPct val="100000"/>
              </a:lnSpc>
              <a:spcBef>
                <a:spcPts val="0"/>
              </a:spcBef>
              <a:spcAft>
                <a:spcPts val="1200"/>
              </a:spcAft>
              <a:buFont typeface="Arial" panose="020B0604020202020204" pitchFamily="34" charset="0"/>
              <a:buChar char="•"/>
            </a:pPr>
            <a:endParaRPr lang="en-US" sz="2500" dirty="0"/>
          </a:p>
        </p:txBody>
      </p:sp>
    </p:spTree>
    <p:extLst>
      <p:ext uri="{BB962C8B-B14F-4D97-AF65-F5344CB8AC3E}">
        <p14:creationId xmlns:p14="http://schemas.microsoft.com/office/powerpoint/2010/main" val="40665616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201233"/>
            <a:ext cx="8515350" cy="704542"/>
          </a:xfrm>
        </p:spPr>
        <p:txBody>
          <a:bodyPr>
            <a:normAutofit/>
          </a:bodyPr>
          <a:lstStyle/>
          <a:p>
            <a:pPr marL="457200" indent="-457200" algn="ctr">
              <a:lnSpc>
                <a:spcPct val="100000"/>
              </a:lnSpc>
              <a:buFont typeface="+mj-lt"/>
              <a:buAutoNum type="arabicParenR" startAt="6"/>
            </a:pPr>
            <a:r>
              <a:rPr lang="en-US" sz="3200" b="1" dirty="0">
                <a:latin typeface="+mn-lt"/>
              </a:rPr>
              <a:t>Dispensationalism Teaches a ‘Secret Rapture’.</a:t>
            </a:r>
          </a:p>
        </p:txBody>
      </p:sp>
      <p:sp>
        <p:nvSpPr>
          <p:cNvPr id="3" name="Content Placeholder 2"/>
          <p:cNvSpPr>
            <a:spLocks noGrp="1"/>
          </p:cNvSpPr>
          <p:nvPr>
            <p:ph idx="1"/>
          </p:nvPr>
        </p:nvSpPr>
        <p:spPr>
          <a:xfrm>
            <a:off x="155275" y="1147312"/>
            <a:ext cx="8867955" cy="4163241"/>
          </a:xfrm>
        </p:spPr>
        <p:txBody>
          <a:bodyPr>
            <a:noAutofit/>
          </a:bodyPr>
          <a:lstStyle/>
          <a:p>
            <a:pPr marL="0" indent="0" algn="just">
              <a:lnSpc>
                <a:spcPct val="100000"/>
              </a:lnSpc>
              <a:spcBef>
                <a:spcPts val="0"/>
              </a:spcBef>
              <a:spcAft>
                <a:spcPts val="1200"/>
              </a:spcAft>
              <a:buNone/>
            </a:pPr>
            <a:r>
              <a:rPr lang="en-US" sz="2800" dirty="0"/>
              <a:t>What is the so-called “</a:t>
            </a:r>
            <a:r>
              <a:rPr lang="en-US" sz="2800" b="1" i="1" u="sng" dirty="0">
                <a:solidFill>
                  <a:srgbClr val="0000CC"/>
                </a:solidFill>
                <a:latin typeface="Calibri" panose="020F0502020204030204" pitchFamily="34" charset="0"/>
                <a:cs typeface="Calibri" panose="020F0502020204030204" pitchFamily="34" charset="0"/>
              </a:rPr>
              <a:t>secret rapture</a:t>
            </a:r>
            <a:r>
              <a:rPr lang="en-US" sz="2800" i="1" dirty="0"/>
              <a:t>”?</a:t>
            </a:r>
          </a:p>
          <a:p>
            <a:pPr marL="344488" indent="-344488" algn="just">
              <a:lnSpc>
                <a:spcPct val="100000"/>
              </a:lnSpc>
              <a:spcBef>
                <a:spcPts val="0"/>
              </a:spcBef>
              <a:spcAft>
                <a:spcPts val="1200"/>
              </a:spcAft>
            </a:pPr>
            <a:r>
              <a:rPr lang="en-US" sz="2800" dirty="0"/>
              <a:t>It is the idea that Christ will come to take believers out of the world </a:t>
            </a:r>
            <a:r>
              <a:rPr lang="en-US" sz="2800" b="1" i="1" u="sng" dirty="0">
                <a:solidFill>
                  <a:srgbClr val="0000CC"/>
                </a:solidFill>
                <a:latin typeface="Calibri" panose="020F0502020204030204" pitchFamily="34" charset="0"/>
                <a:cs typeface="Calibri" panose="020F0502020204030204" pitchFamily="34" charset="0"/>
              </a:rPr>
              <a:t>before</a:t>
            </a:r>
            <a:r>
              <a:rPr lang="en-US" sz="2800" dirty="0"/>
              <a:t> His return with them at the Second Coming – </a:t>
            </a:r>
            <a:r>
              <a:rPr lang="en-US" sz="2800" i="1" dirty="0"/>
              <a:t>usually just called the Rapture of the church</a:t>
            </a:r>
            <a:r>
              <a:rPr lang="en-US" sz="2800" dirty="0"/>
              <a:t>:</a:t>
            </a:r>
          </a:p>
          <a:p>
            <a:pPr marL="342900" lvl="1" indent="0" algn="just">
              <a:lnSpc>
                <a:spcPct val="100000"/>
              </a:lnSpc>
              <a:spcBef>
                <a:spcPts val="0"/>
              </a:spcBef>
              <a:spcAft>
                <a:spcPts val="600"/>
              </a:spcAft>
              <a:buNone/>
            </a:pPr>
            <a:r>
              <a:rPr lang="en-US" sz="2800" dirty="0"/>
              <a:t>“</a:t>
            </a:r>
            <a:r>
              <a:rPr lang="en-US" sz="2800" b="1" i="1" u="sng" dirty="0">
                <a:solidFill>
                  <a:srgbClr val="0000CC"/>
                </a:solidFill>
                <a:cs typeface="Calibri" panose="020F0502020204030204" pitchFamily="34" charset="0"/>
              </a:rPr>
              <a:t>Secret rapture</a:t>
            </a:r>
            <a:r>
              <a:rPr lang="en-US" sz="2800" i="1" dirty="0"/>
              <a:t>”</a:t>
            </a:r>
            <a:r>
              <a:rPr lang="en-US" sz="2800" dirty="0"/>
              <a:t> is stereotypically used as a </a:t>
            </a:r>
            <a:r>
              <a:rPr lang="en-US" sz="2800" b="1" i="1" u="sng" dirty="0">
                <a:solidFill>
                  <a:srgbClr val="0000CC"/>
                </a:solidFill>
                <a:cs typeface="Calibri" panose="020F0502020204030204" pitchFamily="34" charset="0"/>
              </a:rPr>
              <a:t>pejorative</a:t>
            </a:r>
            <a:r>
              <a:rPr lang="en-US" sz="2800" dirty="0"/>
              <a:t> (expressing contempt and disapproval) by those who deny that the Rapture of the Church is </a:t>
            </a:r>
            <a:r>
              <a:rPr lang="en-US" sz="2800" b="1" i="1" u="sng" dirty="0">
                <a:solidFill>
                  <a:srgbClr val="0000CC"/>
                </a:solidFill>
                <a:cs typeface="Calibri" panose="020F0502020204030204" pitchFamily="34" charset="0"/>
              </a:rPr>
              <a:t>separate from</a:t>
            </a:r>
            <a:r>
              <a:rPr lang="en-US" sz="2800" dirty="0"/>
              <a:t> the Second Coming of Christ.</a:t>
            </a:r>
          </a:p>
          <a:p>
            <a:pPr marL="0" indent="0" algn="ctr">
              <a:lnSpc>
                <a:spcPct val="100000"/>
              </a:lnSpc>
              <a:spcBef>
                <a:spcPts val="0"/>
              </a:spcBef>
              <a:buNone/>
            </a:pPr>
            <a:r>
              <a:rPr lang="en-US" sz="2000" dirty="0"/>
              <a:t>https://www.gotquestions.org/secret-rapture.html</a:t>
            </a:r>
          </a:p>
        </p:txBody>
      </p:sp>
      <p:pic>
        <p:nvPicPr>
          <p:cNvPr id="5" name="Picture 4">
            <a:extLst>
              <a:ext uri="{FF2B5EF4-FFF2-40B4-BE49-F238E27FC236}">
                <a16:creationId xmlns:a16="http://schemas.microsoft.com/office/drawing/2014/main" id="{99752784-A4BD-40DC-8716-876CD5D3CFC1}"/>
              </a:ext>
            </a:extLst>
          </p:cNvPr>
          <p:cNvPicPr>
            <a:picLocks noChangeAspect="1"/>
          </p:cNvPicPr>
          <p:nvPr/>
        </p:nvPicPr>
        <p:blipFill>
          <a:blip r:embed="rId3"/>
          <a:stretch>
            <a:fillRect/>
          </a:stretch>
        </p:blipFill>
        <p:spPr>
          <a:xfrm>
            <a:off x="3670219" y="5357678"/>
            <a:ext cx="1803563" cy="1371600"/>
          </a:xfrm>
          <a:prstGeom prst="rect">
            <a:avLst/>
          </a:prstGeom>
        </p:spPr>
      </p:pic>
    </p:spTree>
    <p:extLst>
      <p:ext uri="{BB962C8B-B14F-4D97-AF65-F5344CB8AC3E}">
        <p14:creationId xmlns:p14="http://schemas.microsoft.com/office/powerpoint/2010/main" val="15615049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8">
            <a:extLst>
              <a:ext uri="{FF2B5EF4-FFF2-40B4-BE49-F238E27FC236}">
                <a16:creationId xmlns:a16="http://schemas.microsoft.com/office/drawing/2014/main" id="{B5210037-DD4F-4FAD-9051-F9129213C6CD}"/>
              </a:ext>
            </a:extLst>
          </p:cNvPr>
          <p:cNvGraphicFramePr>
            <a:graphicFrameLocks/>
          </p:cNvGraphicFramePr>
          <p:nvPr>
            <p:extLst>
              <p:ext uri="{D42A27DB-BD31-4B8C-83A1-F6EECF244321}">
                <p14:modId xmlns:p14="http://schemas.microsoft.com/office/powerpoint/2010/main" val="4135129017"/>
              </p:ext>
            </p:extLst>
          </p:nvPr>
        </p:nvGraphicFramePr>
        <p:xfrm>
          <a:off x="39566" y="79248"/>
          <a:ext cx="9064869" cy="6699504"/>
        </p:xfrm>
        <a:graphic>
          <a:graphicData uri="http://schemas.openxmlformats.org/drawingml/2006/table">
            <a:tbl>
              <a:tblPr/>
              <a:tblGrid>
                <a:gridCol w="3017520">
                  <a:extLst>
                    <a:ext uri="{9D8B030D-6E8A-4147-A177-3AD203B41FA5}">
                      <a16:colId xmlns:a16="http://schemas.microsoft.com/office/drawing/2014/main" val="1507814193"/>
                    </a:ext>
                  </a:extLst>
                </a:gridCol>
                <a:gridCol w="1737360">
                  <a:extLst>
                    <a:ext uri="{9D8B030D-6E8A-4147-A177-3AD203B41FA5}">
                      <a16:colId xmlns:a16="http://schemas.microsoft.com/office/drawing/2014/main" val="1724361530"/>
                    </a:ext>
                  </a:extLst>
                </a:gridCol>
                <a:gridCol w="2664069">
                  <a:extLst>
                    <a:ext uri="{9D8B030D-6E8A-4147-A177-3AD203B41FA5}">
                      <a16:colId xmlns:a16="http://schemas.microsoft.com/office/drawing/2014/main" val="2664875996"/>
                    </a:ext>
                  </a:extLst>
                </a:gridCol>
                <a:gridCol w="1645920">
                  <a:extLst>
                    <a:ext uri="{9D8B030D-6E8A-4147-A177-3AD203B41FA5}">
                      <a16:colId xmlns:a16="http://schemas.microsoft.com/office/drawing/2014/main" val="1983648851"/>
                    </a:ext>
                  </a:extLst>
                </a:gridCol>
              </a:tblGrid>
              <a:tr h="640080">
                <a:tc gridSpan="4">
                  <a:txBody>
                    <a:bodyPr/>
                    <a:lstStyle>
                      <a:lvl1pPr marL="0" algn="l" defTabSz="685800" rtl="0" eaLnBrk="1" latinLnBrk="0" hangingPunct="1">
                        <a:defRPr sz="1350" kern="1200">
                          <a:solidFill>
                            <a:schemeClr val="dk1"/>
                          </a:solidFill>
                          <a:latin typeface="Times New Roman"/>
                        </a:defRPr>
                      </a:lvl1pPr>
                      <a:lvl2pPr marL="342900" algn="l" defTabSz="685800" rtl="0" eaLnBrk="1" latinLnBrk="0" hangingPunct="1">
                        <a:defRPr sz="1350" kern="1200">
                          <a:solidFill>
                            <a:schemeClr val="dk1"/>
                          </a:solidFill>
                          <a:latin typeface="Times New Roman"/>
                        </a:defRPr>
                      </a:lvl2pPr>
                      <a:lvl3pPr marL="685800" algn="l" defTabSz="685800" rtl="0" eaLnBrk="1" latinLnBrk="0" hangingPunct="1">
                        <a:defRPr sz="1350" kern="1200">
                          <a:solidFill>
                            <a:schemeClr val="dk1"/>
                          </a:solidFill>
                          <a:latin typeface="Times New Roman"/>
                        </a:defRPr>
                      </a:lvl3pPr>
                      <a:lvl4pPr marL="1028700" algn="l" defTabSz="685800" rtl="0" eaLnBrk="1" latinLnBrk="0" hangingPunct="1">
                        <a:defRPr sz="1350" kern="1200">
                          <a:solidFill>
                            <a:schemeClr val="dk1"/>
                          </a:solidFill>
                          <a:latin typeface="Times New Roman"/>
                        </a:defRPr>
                      </a:lvl4pPr>
                      <a:lvl5pPr marL="1371600" algn="l" defTabSz="685800" rtl="0" eaLnBrk="1" latinLnBrk="0" hangingPunct="1">
                        <a:defRPr sz="1350" kern="1200">
                          <a:solidFill>
                            <a:schemeClr val="dk1"/>
                          </a:solidFill>
                          <a:latin typeface="Times New Roman"/>
                        </a:defRPr>
                      </a:lvl5pPr>
                      <a:lvl6pPr marL="1714500" algn="l" defTabSz="685800" rtl="0" eaLnBrk="1" latinLnBrk="0" hangingPunct="1">
                        <a:defRPr sz="1350" kern="1200">
                          <a:solidFill>
                            <a:schemeClr val="dk1"/>
                          </a:solidFill>
                          <a:latin typeface="Times New Roman"/>
                        </a:defRPr>
                      </a:lvl6pPr>
                      <a:lvl7pPr marL="2057400" algn="l" defTabSz="685800" rtl="0" eaLnBrk="1" latinLnBrk="0" hangingPunct="1">
                        <a:defRPr sz="1350" kern="1200">
                          <a:solidFill>
                            <a:schemeClr val="dk1"/>
                          </a:solidFill>
                          <a:latin typeface="Times New Roman"/>
                        </a:defRPr>
                      </a:lvl7pPr>
                      <a:lvl8pPr marL="2400300" algn="l" defTabSz="685800" rtl="0" eaLnBrk="1" latinLnBrk="0" hangingPunct="1">
                        <a:defRPr sz="1350" kern="1200">
                          <a:solidFill>
                            <a:schemeClr val="dk1"/>
                          </a:solidFill>
                          <a:latin typeface="Times New Roman"/>
                        </a:defRPr>
                      </a:lvl8pPr>
                      <a:lvl9pPr marL="2743200" algn="l" defTabSz="685800" rtl="0" eaLnBrk="1" latinLnBrk="0" hangingPunct="1">
                        <a:defRPr sz="1350" kern="1200">
                          <a:solidFill>
                            <a:schemeClr val="dk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320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Rapture </a:t>
                      </a:r>
                      <a:r>
                        <a:rPr lang="en-US" altLang="en-US" sz="3200" u="sng"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Distinct</a:t>
                      </a:r>
                      <a:r>
                        <a:rPr lang="en-US" altLang="en-US" sz="320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 from Second Advent</a:t>
                      </a:r>
                    </a:p>
                  </a:txBody>
                  <a:tcPr anchor="ctr" horzOverflow="overflow">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hMerge="1">
                  <a:txBody>
                    <a:bodyPr/>
                    <a:lstStyle/>
                    <a:p>
                      <a:endParaRPr lang="en-US"/>
                    </a:p>
                  </a:txBody>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lang="en-US" altLang="en-US" sz="320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horzOverflow="overflow">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2772035266"/>
                  </a:ext>
                </a:extLst>
              </a:tr>
              <a:tr h="457200">
                <a:tc>
                  <a:txBody>
                    <a:bodyPr/>
                    <a:lstStyle>
                      <a:lvl1pPr marL="0" algn="l" defTabSz="685800" rtl="0" eaLnBrk="1" latinLnBrk="0" hangingPunct="1">
                        <a:spcBef>
                          <a:spcPct val="20000"/>
                        </a:spcBef>
                        <a:buClr>
                          <a:schemeClr val="tx2"/>
                        </a:buClr>
                        <a:buSzPct val="75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1pPr>
                      <a:lvl2pPr marL="342900" algn="l" defTabSz="685800" rtl="0" eaLnBrk="1" latinLnBrk="0" hangingPunct="1">
                        <a:spcBef>
                          <a:spcPct val="20000"/>
                        </a:spcBef>
                        <a:buClr>
                          <a:schemeClr val="folHlink"/>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2pPr>
                      <a:lvl3pPr marL="685800" algn="l" defTabSz="685800" rtl="0" eaLnBrk="1" latinLnBrk="0" hangingPunct="1">
                        <a:spcBef>
                          <a:spcPct val="20000"/>
                        </a:spcBef>
                        <a:buClr>
                          <a:schemeClr val="tx2"/>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3pPr>
                      <a:lvl4pPr marL="10287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4pPr>
                      <a:lvl5pPr marL="13716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5pPr>
                      <a:lvl6pPr marL="17145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6pPr>
                      <a:lvl7pPr marL="20574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7pPr>
                      <a:lvl8pPr marL="24003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8pPr>
                      <a:lvl9pPr marL="27432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RAPTURE</a:t>
                      </a:r>
                      <a:r>
                        <a:rPr kumimoji="0" lang="en-US" altLang="en-US" sz="20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txBody>
                  <a:tcPr anchor="ctr"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defRPr/>
                      </a:pPr>
                      <a:r>
                        <a:rPr kumimoji="0" lang="en-US" altLang="en-US" sz="2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PASSAGE</a:t>
                      </a:r>
                    </a:p>
                  </a:txBody>
                  <a:tcPr anchor="ctr" horzOverflow="overflow">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lvl1pPr marL="0" algn="l" defTabSz="685800" rtl="0" eaLnBrk="1" latinLnBrk="0" hangingPunct="1">
                        <a:spcBef>
                          <a:spcPct val="20000"/>
                        </a:spcBef>
                        <a:buClr>
                          <a:schemeClr val="tx2"/>
                        </a:buClr>
                        <a:buSzPct val="75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1pPr>
                      <a:lvl2pPr marL="342900" algn="l" defTabSz="685800" rtl="0" eaLnBrk="1" latinLnBrk="0" hangingPunct="1">
                        <a:spcBef>
                          <a:spcPct val="20000"/>
                        </a:spcBef>
                        <a:buClr>
                          <a:schemeClr val="folHlink"/>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2pPr>
                      <a:lvl3pPr marL="685800" algn="l" defTabSz="685800" rtl="0" eaLnBrk="1" latinLnBrk="0" hangingPunct="1">
                        <a:spcBef>
                          <a:spcPct val="20000"/>
                        </a:spcBef>
                        <a:buClr>
                          <a:schemeClr val="tx2"/>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3pPr>
                      <a:lvl4pPr marL="10287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4pPr>
                      <a:lvl5pPr marL="13716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5pPr>
                      <a:lvl6pPr marL="17145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6pPr>
                      <a:lvl7pPr marL="20574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7pPr>
                      <a:lvl8pPr marL="24003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8pPr>
                      <a:lvl9pPr marL="27432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SECOND COMING </a:t>
                      </a:r>
                    </a:p>
                  </a:txBody>
                  <a:tcPr anchor="ctr" horzOverflow="overflow">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defRPr/>
                      </a:pPr>
                      <a:r>
                        <a:rPr kumimoji="0" lang="en-US" altLang="en-US" sz="2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PASSAGE</a:t>
                      </a:r>
                    </a:p>
                  </a:txBody>
                  <a:tcPr anchor="ctr" horzOverflow="overflow">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64639128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Imminent</a:t>
                      </a:r>
                    </a:p>
                  </a:txBody>
                  <a:tcPr anchor="ctr" horzOverflow="overflow">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Titus 2:13</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 Cor. 1:7; Phil. 3:20; 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p>
                      <a:r>
                        <a:rPr kumimoji="0" lang="en-US" sz="18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Follows other end-times events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p>
                      <a:r>
                        <a:rPr kumimoji="0" lang="en-US" sz="1800" b="1" i="0" u="none" strike="noStrike" kern="1200" cap="none" normalizeH="0" baseline="0" dirty="0">
                          <a:ln>
                            <a:noFill/>
                          </a:ln>
                          <a:solidFill>
                            <a:srgbClr val="0033CC"/>
                          </a:solidFill>
                          <a:effectLst/>
                          <a:latin typeface="Calibri" panose="020F0502020204030204" pitchFamily="34" charset="0"/>
                          <a:ea typeface="+mn-ea"/>
                          <a:cs typeface="Calibri" panose="020F0502020204030204" pitchFamily="34" charset="0"/>
                        </a:rPr>
                        <a:t>2 Thess. 2:1–4</a:t>
                      </a:r>
                    </a:p>
                    <a:p>
                      <a:r>
                        <a:rPr kumimoji="0" lang="en-US" sz="1600" b="1" i="0" u="none" strike="noStrike" kern="1200" cap="none" normalizeH="0" baseline="0" dirty="0">
                          <a:ln>
                            <a:noFill/>
                          </a:ln>
                          <a:solidFill>
                            <a:srgbClr val="0033CC"/>
                          </a:solidFill>
                          <a:effectLst/>
                          <a:latin typeface="Calibri" panose="020F0502020204030204" pitchFamily="34" charset="0"/>
                          <a:ea typeface="+mn-ea"/>
                          <a:cs typeface="Calibri" panose="020F0502020204030204" pitchFamily="34" charset="0"/>
                        </a:rPr>
                        <a:t>(Matt. 24:15–30)</a:t>
                      </a:r>
                    </a:p>
                  </a:txBody>
                  <a:tcPr anchor="ctr" horzOverflow="overflow">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98152241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Before the Tribulation</a:t>
                      </a:r>
                    </a:p>
                  </a:txBody>
                  <a:tcPr anchor="ctr" horzOverflow="overflow">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 Thess. 5:9</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6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(1 Thess. 1:10)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After the Tribulation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i="0" u="none" strike="noStrike" cap="none" normalizeH="0" baseline="0" dirty="0">
                          <a:ln>
                            <a:noFill/>
                          </a:ln>
                          <a:solidFill>
                            <a:srgbClr val="0033CC"/>
                          </a:solidFill>
                          <a:effectLst/>
                          <a:latin typeface="Calibri" panose="020F0502020204030204" pitchFamily="34" charset="0"/>
                          <a:cs typeface="Calibri" panose="020F0502020204030204" pitchFamily="34" charset="0"/>
                        </a:rPr>
                        <a:t>Rev. 6–19</a:t>
                      </a:r>
                    </a:p>
                  </a:txBody>
                  <a:tcPr anchor="ctr" horzOverflow="overflow">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3848643843"/>
                  </a:ext>
                </a:extLst>
              </a:tr>
              <a:tr h="457200">
                <a:tc>
                  <a:txBody>
                    <a:bodyPr/>
                    <a:lstStyle>
                      <a:lvl1pPr marL="0" algn="l" defTabSz="685800" rtl="0" eaLnBrk="1" latinLnBrk="0" hangingPunct="1">
                        <a:spcBef>
                          <a:spcPct val="20000"/>
                        </a:spcBef>
                        <a:buClr>
                          <a:schemeClr val="tx2"/>
                        </a:buClr>
                        <a:buSzPct val="75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1pPr>
                      <a:lvl2pPr marL="342900" algn="l" defTabSz="685800" rtl="0" eaLnBrk="1" latinLnBrk="0" hangingPunct="1">
                        <a:spcBef>
                          <a:spcPct val="20000"/>
                        </a:spcBef>
                        <a:buClr>
                          <a:schemeClr val="folHlink"/>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2pPr>
                      <a:lvl3pPr marL="685800" algn="l" defTabSz="685800" rtl="0" eaLnBrk="1" latinLnBrk="0" hangingPunct="1">
                        <a:spcBef>
                          <a:spcPct val="20000"/>
                        </a:spcBef>
                        <a:buClr>
                          <a:schemeClr val="tx2"/>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3pPr>
                      <a:lvl4pPr marL="10287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4pPr>
                      <a:lvl5pPr marL="13716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5pPr>
                      <a:lvl6pPr marL="17145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6pPr>
                      <a:lvl7pPr marL="20574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7pPr>
                      <a:lvl8pPr marL="24003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8pPr>
                      <a:lvl9pPr marL="27432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Christ comes in the air</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1 </a:t>
                      </a:r>
                      <a:r>
                        <a:rPr kumimoji="0" lang="en-US" altLang="en-US" sz="18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Thess</a:t>
                      </a:r>
                      <a:r>
                        <a:rPr kumimoji="0" lang="en-US" altLang="en-US" sz="1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4:16-17</a:t>
                      </a:r>
                      <a:endParaRPr kumimoji="0" lang="en-US" altLang="en-US" sz="1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lvl1pPr marL="0" algn="l" defTabSz="685800" rtl="0" eaLnBrk="1" latinLnBrk="0" hangingPunct="1">
                        <a:spcBef>
                          <a:spcPct val="20000"/>
                        </a:spcBef>
                        <a:buClr>
                          <a:schemeClr val="tx2"/>
                        </a:buClr>
                        <a:buSzPct val="75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1pPr>
                      <a:lvl2pPr marL="342900" algn="l" defTabSz="685800" rtl="0" eaLnBrk="1" latinLnBrk="0" hangingPunct="1">
                        <a:spcBef>
                          <a:spcPct val="20000"/>
                        </a:spcBef>
                        <a:buClr>
                          <a:schemeClr val="folHlink"/>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2pPr>
                      <a:lvl3pPr marL="685800" algn="l" defTabSz="685800" rtl="0" eaLnBrk="1" latinLnBrk="0" hangingPunct="1">
                        <a:spcBef>
                          <a:spcPct val="20000"/>
                        </a:spcBef>
                        <a:buClr>
                          <a:schemeClr val="tx2"/>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3pPr>
                      <a:lvl4pPr marL="10287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4pPr>
                      <a:lvl5pPr marL="13716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5pPr>
                      <a:lvl6pPr marL="17145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6pPr>
                      <a:lvl7pPr marL="20574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7pPr>
                      <a:lvl8pPr marL="24003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8pPr>
                      <a:lvl9pPr marL="27432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Christ comes to the earth</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err="1">
                          <a:ln>
                            <a:noFill/>
                          </a:ln>
                          <a:solidFill>
                            <a:srgbClr val="0033CC"/>
                          </a:solidFill>
                          <a:effectLst/>
                          <a:latin typeface="Calibri" panose="020F0502020204030204" pitchFamily="34" charset="0"/>
                          <a:cs typeface="Calibri" panose="020F0502020204030204" pitchFamily="34" charset="0"/>
                        </a:rPr>
                        <a:t>Zech</a:t>
                      </a:r>
                      <a:r>
                        <a:rPr kumimoji="0" lang="en-US" altLang="en-US" sz="1800" b="1" u="none" strike="noStrike" cap="none" normalizeH="0" baseline="0" dirty="0">
                          <a:ln>
                            <a:noFill/>
                          </a:ln>
                          <a:solidFill>
                            <a:srgbClr val="0033CC"/>
                          </a:solidFill>
                          <a:effectLst/>
                          <a:latin typeface="Calibri" panose="020F0502020204030204" pitchFamily="34" charset="0"/>
                          <a:cs typeface="Calibri" panose="020F0502020204030204" pitchFamily="34" charset="0"/>
                        </a:rPr>
                        <a:t> 14:4</a:t>
                      </a:r>
                      <a:endParaRPr kumimoji="0" lang="en-US" altLang="en-US" sz="1800" b="1" i="0" u="none" strike="noStrike" cap="none" normalizeH="0" baseline="0" dirty="0">
                        <a:ln>
                          <a:noFill/>
                        </a:ln>
                        <a:solidFill>
                          <a:srgbClr val="0033CC"/>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2339497303"/>
                  </a:ext>
                </a:extLst>
              </a:tr>
              <a:tr h="457200">
                <a:tc>
                  <a:txBody>
                    <a:bodyPr/>
                    <a:lstStyle>
                      <a:lvl1pPr marL="0" algn="l" defTabSz="685800" rtl="0" eaLnBrk="1" latinLnBrk="0" hangingPunct="1">
                        <a:spcBef>
                          <a:spcPct val="20000"/>
                        </a:spcBef>
                        <a:buClr>
                          <a:schemeClr val="tx2"/>
                        </a:buClr>
                        <a:buSzPct val="75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1pPr>
                      <a:lvl2pPr marL="342900" algn="l" defTabSz="685800" rtl="0" eaLnBrk="1" latinLnBrk="0" hangingPunct="1">
                        <a:spcBef>
                          <a:spcPct val="20000"/>
                        </a:spcBef>
                        <a:buClr>
                          <a:schemeClr val="folHlink"/>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2pPr>
                      <a:lvl3pPr marL="685800" algn="l" defTabSz="685800" rtl="0" eaLnBrk="1" latinLnBrk="0" hangingPunct="1">
                        <a:spcBef>
                          <a:spcPct val="20000"/>
                        </a:spcBef>
                        <a:buClr>
                          <a:schemeClr val="tx2"/>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3pPr>
                      <a:lvl4pPr marL="10287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4pPr>
                      <a:lvl5pPr marL="13716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5pPr>
                      <a:lvl6pPr marL="17145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6pPr>
                      <a:lvl7pPr marL="20574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7pPr>
                      <a:lvl8pPr marL="24003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8pPr>
                      <a:lvl9pPr marL="27432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For His saints</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1 </a:t>
                      </a:r>
                      <a:r>
                        <a:rPr kumimoji="0" lang="en-US" altLang="en-US" sz="18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Thess</a:t>
                      </a:r>
                      <a:r>
                        <a:rPr kumimoji="0" lang="en-US" altLang="en-US" sz="1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4:15-17</a:t>
                      </a:r>
                      <a:endParaRPr kumimoji="0" lang="en-US" altLang="en-US" sz="1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lvl1pPr marL="0" algn="l" defTabSz="685800" rtl="0" eaLnBrk="1" latinLnBrk="0" hangingPunct="1">
                        <a:spcBef>
                          <a:spcPct val="20000"/>
                        </a:spcBef>
                        <a:buClr>
                          <a:schemeClr val="tx2"/>
                        </a:buClr>
                        <a:buSzPct val="75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1pPr>
                      <a:lvl2pPr marL="342900" algn="l" defTabSz="685800" rtl="0" eaLnBrk="1" latinLnBrk="0" hangingPunct="1">
                        <a:spcBef>
                          <a:spcPct val="20000"/>
                        </a:spcBef>
                        <a:buClr>
                          <a:schemeClr val="folHlink"/>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2pPr>
                      <a:lvl3pPr marL="685800" algn="l" defTabSz="685800" rtl="0" eaLnBrk="1" latinLnBrk="0" hangingPunct="1">
                        <a:spcBef>
                          <a:spcPct val="20000"/>
                        </a:spcBef>
                        <a:buClr>
                          <a:schemeClr val="tx2"/>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3pPr>
                      <a:lvl4pPr marL="10287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4pPr>
                      <a:lvl5pPr marL="13716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5pPr>
                      <a:lvl6pPr marL="17145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6pPr>
                      <a:lvl7pPr marL="20574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7pPr>
                      <a:lvl8pPr marL="24003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8pPr>
                      <a:lvl9pPr marL="27432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With His saints</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rgbClr val="0033CC"/>
                          </a:solidFill>
                          <a:effectLst/>
                          <a:latin typeface="Calibri" panose="020F0502020204030204" pitchFamily="34" charset="0"/>
                          <a:cs typeface="Calibri" panose="020F0502020204030204" pitchFamily="34" charset="0"/>
                        </a:rPr>
                        <a:t>Rev 19:14</a:t>
                      </a:r>
                      <a:endParaRPr kumimoji="0" lang="en-US" altLang="en-US" sz="1800" b="1" i="0" u="none" strike="noStrike" cap="none" normalizeH="0" baseline="0" dirty="0">
                        <a:ln>
                          <a:noFill/>
                        </a:ln>
                        <a:solidFill>
                          <a:srgbClr val="0033CC"/>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4210573267"/>
                  </a:ext>
                </a:extLst>
              </a:tr>
              <a:tr h="457200">
                <a:tc>
                  <a:txBody>
                    <a:bodyPr/>
                    <a:lstStyle>
                      <a:lvl1pPr marL="0" algn="l" defTabSz="685800" rtl="0" eaLnBrk="1" latinLnBrk="0" hangingPunct="1">
                        <a:spcBef>
                          <a:spcPct val="20000"/>
                        </a:spcBef>
                        <a:buClr>
                          <a:schemeClr val="tx2"/>
                        </a:buClr>
                        <a:buSzPct val="75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1pPr>
                      <a:lvl2pPr marL="342900" algn="l" defTabSz="685800" rtl="0" eaLnBrk="1" latinLnBrk="0" hangingPunct="1">
                        <a:spcBef>
                          <a:spcPct val="20000"/>
                        </a:spcBef>
                        <a:buClr>
                          <a:schemeClr val="folHlink"/>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2pPr>
                      <a:lvl3pPr marL="685800" algn="l" defTabSz="685800" rtl="0" eaLnBrk="1" latinLnBrk="0" hangingPunct="1">
                        <a:spcBef>
                          <a:spcPct val="20000"/>
                        </a:spcBef>
                        <a:buClr>
                          <a:schemeClr val="tx2"/>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3pPr>
                      <a:lvl4pPr marL="10287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4pPr>
                      <a:lvl5pPr marL="13716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5pPr>
                      <a:lvl6pPr marL="17145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6pPr>
                      <a:lvl7pPr marL="20574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7pPr>
                      <a:lvl8pPr marL="24003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8pPr>
                      <a:lvl9pPr marL="27432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Blessing (comfort)</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1 </a:t>
                      </a:r>
                      <a:r>
                        <a:rPr kumimoji="0" lang="en-US" altLang="en-US" sz="18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Thess</a:t>
                      </a:r>
                      <a:r>
                        <a:rPr kumimoji="0" lang="en-US" altLang="en-US" sz="1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4:18</a:t>
                      </a:r>
                      <a:endParaRPr kumimoji="0" lang="en-US" altLang="en-US" sz="1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lvl1pPr marL="0" algn="l" defTabSz="685800" rtl="0" eaLnBrk="1" latinLnBrk="0" hangingPunct="1">
                        <a:spcBef>
                          <a:spcPct val="20000"/>
                        </a:spcBef>
                        <a:buClr>
                          <a:schemeClr val="tx2"/>
                        </a:buClr>
                        <a:buSzPct val="75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1pPr>
                      <a:lvl2pPr marL="342900" algn="l" defTabSz="685800" rtl="0" eaLnBrk="1" latinLnBrk="0" hangingPunct="1">
                        <a:spcBef>
                          <a:spcPct val="20000"/>
                        </a:spcBef>
                        <a:buClr>
                          <a:schemeClr val="folHlink"/>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2pPr>
                      <a:lvl3pPr marL="685800" algn="l" defTabSz="685800" rtl="0" eaLnBrk="1" latinLnBrk="0" hangingPunct="1">
                        <a:spcBef>
                          <a:spcPct val="20000"/>
                        </a:spcBef>
                        <a:buClr>
                          <a:schemeClr val="tx2"/>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3pPr>
                      <a:lvl4pPr marL="10287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4pPr>
                      <a:lvl5pPr marL="13716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5pPr>
                      <a:lvl6pPr marL="17145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6pPr>
                      <a:lvl7pPr marL="20574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7pPr>
                      <a:lvl8pPr marL="24003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8pPr>
                      <a:lvl9pPr marL="27432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Judgment</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rgbClr val="0033CC"/>
                          </a:solidFill>
                          <a:effectLst/>
                          <a:latin typeface="Calibri" panose="020F0502020204030204" pitchFamily="34" charset="0"/>
                          <a:cs typeface="Calibri" panose="020F0502020204030204" pitchFamily="34" charset="0"/>
                        </a:rPr>
                        <a:t>Rev 19:15</a:t>
                      </a:r>
                      <a:endParaRPr kumimoji="0" lang="en-US" altLang="en-US" sz="1800" b="1" i="0" u="none" strike="noStrike" cap="none" normalizeH="0" baseline="0" dirty="0">
                        <a:ln>
                          <a:noFill/>
                        </a:ln>
                        <a:solidFill>
                          <a:srgbClr val="0033CC"/>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793294363"/>
                  </a:ext>
                </a:extLst>
              </a:tr>
              <a:tr h="457200">
                <a:tc>
                  <a:txBody>
                    <a:bodyPr/>
                    <a:lstStyle>
                      <a:lvl1pPr marL="0" algn="l" defTabSz="685800" rtl="0" eaLnBrk="1" latinLnBrk="0" hangingPunct="1">
                        <a:spcBef>
                          <a:spcPct val="20000"/>
                        </a:spcBef>
                        <a:buClr>
                          <a:schemeClr val="tx2"/>
                        </a:buClr>
                        <a:buSzPct val="75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1pPr>
                      <a:lvl2pPr marL="342900" algn="l" defTabSz="685800" rtl="0" eaLnBrk="1" latinLnBrk="0" hangingPunct="1">
                        <a:spcBef>
                          <a:spcPct val="20000"/>
                        </a:spcBef>
                        <a:buClr>
                          <a:schemeClr val="folHlink"/>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2pPr>
                      <a:lvl3pPr marL="685800" algn="l" defTabSz="685800" rtl="0" eaLnBrk="1" latinLnBrk="0" hangingPunct="1">
                        <a:spcBef>
                          <a:spcPct val="20000"/>
                        </a:spcBef>
                        <a:buClr>
                          <a:schemeClr val="tx2"/>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3pPr>
                      <a:lvl4pPr marL="10287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4pPr>
                      <a:lvl5pPr marL="13716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5pPr>
                      <a:lvl6pPr marL="17145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6pPr>
                      <a:lvl7pPr marL="20574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7pPr>
                      <a:lvl8pPr marL="24003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8pPr>
                      <a:lvl9pPr marL="27432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Effects only believers</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1 </a:t>
                      </a:r>
                      <a:r>
                        <a:rPr kumimoji="0" lang="en-US" altLang="en-US" sz="18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Thess</a:t>
                      </a:r>
                      <a:r>
                        <a:rPr kumimoji="0" lang="en-US" altLang="en-US" sz="1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4:15-17</a:t>
                      </a:r>
                      <a:endParaRPr kumimoji="0" lang="en-US" altLang="en-US" sz="1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lvl1pPr marL="0" algn="l" defTabSz="685800" rtl="0" eaLnBrk="1" latinLnBrk="0" hangingPunct="1">
                        <a:spcBef>
                          <a:spcPct val="20000"/>
                        </a:spcBef>
                        <a:buClr>
                          <a:schemeClr val="tx2"/>
                        </a:buClr>
                        <a:buSzPct val="75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1pPr>
                      <a:lvl2pPr marL="342900" algn="l" defTabSz="685800" rtl="0" eaLnBrk="1" latinLnBrk="0" hangingPunct="1">
                        <a:spcBef>
                          <a:spcPct val="20000"/>
                        </a:spcBef>
                        <a:buClr>
                          <a:schemeClr val="folHlink"/>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2pPr>
                      <a:lvl3pPr marL="685800" algn="l" defTabSz="685800" rtl="0" eaLnBrk="1" latinLnBrk="0" hangingPunct="1">
                        <a:spcBef>
                          <a:spcPct val="20000"/>
                        </a:spcBef>
                        <a:buClr>
                          <a:schemeClr val="tx2"/>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3pPr>
                      <a:lvl4pPr marL="10287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4pPr>
                      <a:lvl5pPr marL="13716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5pPr>
                      <a:lvl6pPr marL="17145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6pPr>
                      <a:lvl7pPr marL="20574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7pPr>
                      <a:lvl8pPr marL="24003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8pPr>
                      <a:lvl9pPr marL="27432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Effects both believers and unbelievers</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rgbClr val="0033CC"/>
                          </a:solidFill>
                          <a:effectLst/>
                          <a:latin typeface="Calibri" panose="020F0502020204030204" pitchFamily="34" charset="0"/>
                          <a:cs typeface="Calibri" panose="020F0502020204030204" pitchFamily="34" charset="0"/>
                        </a:rPr>
                        <a:t>Rev 19:15</a:t>
                      </a:r>
                      <a:endParaRPr kumimoji="0" lang="en-US" altLang="en-US" sz="1800" b="1" i="0" u="none" strike="noStrike" cap="none" normalizeH="0" baseline="0" dirty="0">
                        <a:ln>
                          <a:noFill/>
                        </a:ln>
                        <a:solidFill>
                          <a:srgbClr val="0033CC"/>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2867733181"/>
                  </a:ext>
                </a:extLst>
              </a:tr>
              <a:tr h="457200">
                <a:tc>
                  <a:txBody>
                    <a:bodyPr/>
                    <a:lstStyle>
                      <a:lvl1pPr marL="0" algn="l" defTabSz="685800" rtl="0" eaLnBrk="1" latinLnBrk="0" hangingPunct="1">
                        <a:spcBef>
                          <a:spcPct val="20000"/>
                        </a:spcBef>
                        <a:buClr>
                          <a:schemeClr val="tx2"/>
                        </a:buClr>
                        <a:buSzPct val="75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1pPr>
                      <a:lvl2pPr marL="342900" algn="l" defTabSz="685800" rtl="0" eaLnBrk="1" latinLnBrk="0" hangingPunct="1">
                        <a:spcBef>
                          <a:spcPct val="20000"/>
                        </a:spcBef>
                        <a:buClr>
                          <a:schemeClr val="folHlink"/>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2pPr>
                      <a:lvl3pPr marL="685800" algn="l" defTabSz="685800" rtl="0" eaLnBrk="1" latinLnBrk="0" hangingPunct="1">
                        <a:spcBef>
                          <a:spcPct val="20000"/>
                        </a:spcBef>
                        <a:buClr>
                          <a:schemeClr val="tx2"/>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3pPr>
                      <a:lvl4pPr marL="10287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4pPr>
                      <a:lvl5pPr marL="13716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5pPr>
                      <a:lvl6pPr marL="17145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6pPr>
                      <a:lvl7pPr marL="20574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7pPr>
                      <a:lvl8pPr marL="24003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8pPr>
                      <a:lvl9pPr marL="27432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Invisible</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defRPr/>
                      </a:pPr>
                      <a:r>
                        <a:rPr kumimoji="0" lang="en-US" altLang="en-US" sz="1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1 Cor. 15:51-53</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(1 </a:t>
                      </a:r>
                      <a:r>
                        <a:rPr kumimoji="0" lang="en-US" altLang="en-US" sz="1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Thess</a:t>
                      </a:r>
                      <a:r>
                        <a:rPr kumimoji="0" lang="en-US" altLang="en-US" sz="1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4:16)</a:t>
                      </a:r>
                    </a:p>
                  </a:txBody>
                  <a:tcPr anchor="ctr" horzOverflow="overflow">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685800" rtl="0" eaLnBrk="1" latinLnBrk="0" hangingPunct="1">
                        <a:spcBef>
                          <a:spcPct val="20000"/>
                        </a:spcBef>
                        <a:buClr>
                          <a:schemeClr val="tx2"/>
                        </a:buClr>
                        <a:buSzPct val="75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1pPr>
                      <a:lvl2pPr marL="342900" algn="l" defTabSz="685800" rtl="0" eaLnBrk="1" latinLnBrk="0" hangingPunct="1">
                        <a:spcBef>
                          <a:spcPct val="20000"/>
                        </a:spcBef>
                        <a:buClr>
                          <a:schemeClr val="folHlink"/>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2pPr>
                      <a:lvl3pPr marL="685800" algn="l" defTabSz="685800" rtl="0" eaLnBrk="1" latinLnBrk="0" hangingPunct="1">
                        <a:spcBef>
                          <a:spcPct val="20000"/>
                        </a:spcBef>
                        <a:buClr>
                          <a:schemeClr val="tx2"/>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3pPr>
                      <a:lvl4pPr marL="10287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4pPr>
                      <a:lvl5pPr marL="13716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5pPr>
                      <a:lvl6pPr marL="17145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6pPr>
                      <a:lvl7pPr marL="20574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7pPr>
                      <a:lvl8pPr marL="24003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8pPr>
                      <a:lvl9pPr marL="27432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Visible to all</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rgbClr val="0033CC"/>
                          </a:solidFill>
                          <a:effectLst/>
                          <a:latin typeface="Calibri" panose="020F0502020204030204" pitchFamily="34" charset="0"/>
                          <a:cs typeface="Calibri" panose="020F0502020204030204" pitchFamily="34" charset="0"/>
                        </a:rPr>
                        <a:t>Rev 1:7</a:t>
                      </a:r>
                      <a:endParaRPr kumimoji="0" lang="en-US" altLang="en-US" sz="1800" b="1" i="0" u="none" strike="noStrike" cap="none" normalizeH="0" baseline="0" dirty="0">
                        <a:ln>
                          <a:noFill/>
                        </a:ln>
                        <a:solidFill>
                          <a:srgbClr val="0033CC"/>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597471462"/>
                  </a:ext>
                </a:extLst>
              </a:tr>
              <a:tr h="457200">
                <a:tc>
                  <a:txBody>
                    <a:bodyPr/>
                    <a:lstStyle>
                      <a:lvl1pPr marL="0" algn="l" defTabSz="685800" rtl="0" eaLnBrk="1" latinLnBrk="0" hangingPunct="1">
                        <a:spcBef>
                          <a:spcPct val="20000"/>
                        </a:spcBef>
                        <a:buClr>
                          <a:schemeClr val="tx2"/>
                        </a:buClr>
                        <a:buSzPct val="75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1pPr>
                      <a:lvl2pPr marL="342900" algn="l" defTabSz="685800" rtl="0" eaLnBrk="1" latinLnBrk="0" hangingPunct="1">
                        <a:spcBef>
                          <a:spcPct val="20000"/>
                        </a:spcBef>
                        <a:buClr>
                          <a:schemeClr val="folHlink"/>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2pPr>
                      <a:lvl3pPr marL="685800" algn="l" defTabSz="685800" rtl="0" eaLnBrk="1" latinLnBrk="0" hangingPunct="1">
                        <a:spcBef>
                          <a:spcPct val="20000"/>
                        </a:spcBef>
                        <a:buClr>
                          <a:schemeClr val="tx2"/>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3pPr>
                      <a:lvl4pPr marL="10287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4pPr>
                      <a:lvl5pPr marL="13716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5pPr>
                      <a:lvl6pPr marL="17145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6pPr>
                      <a:lvl7pPr marL="20574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7pPr>
                      <a:lvl8pPr marL="24003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8pPr>
                      <a:lvl9pPr marL="27432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Announced by </a:t>
                      </a:r>
                      <a:r>
                        <a:rPr kumimoji="0" lang="en-US" altLang="en-US" sz="1800" b="1" u="sng" strike="noStrike" cap="none" normalizeH="0" baseline="0" dirty="0">
                          <a:ln>
                            <a:noFill/>
                          </a:ln>
                          <a:solidFill>
                            <a:schemeClr val="tx1"/>
                          </a:solidFill>
                          <a:effectLst/>
                          <a:latin typeface="Calibri" panose="020F0502020204030204" pitchFamily="34" charset="0"/>
                          <a:cs typeface="Calibri" panose="020F0502020204030204" pitchFamily="34" charset="0"/>
                        </a:rPr>
                        <a:t>one</a:t>
                      </a:r>
                      <a:r>
                        <a:rPr kumimoji="0" lang="en-US" altLang="en-US" sz="1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 archangel</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1 </a:t>
                      </a:r>
                      <a:r>
                        <a:rPr kumimoji="0" lang="en-US" altLang="en-US" sz="18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Thess</a:t>
                      </a:r>
                      <a:r>
                        <a:rPr kumimoji="0" lang="en-US" altLang="en-US" sz="1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4:16</a:t>
                      </a:r>
                      <a:endParaRPr kumimoji="0" lang="en-US" altLang="en-US" sz="1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lvl1pPr marL="0" algn="l" defTabSz="685800" rtl="0" eaLnBrk="1" latinLnBrk="0" hangingPunct="1">
                        <a:spcBef>
                          <a:spcPct val="20000"/>
                        </a:spcBef>
                        <a:buClr>
                          <a:schemeClr val="tx2"/>
                        </a:buClr>
                        <a:buSzPct val="75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1pPr>
                      <a:lvl2pPr marL="342900" algn="l" defTabSz="685800" rtl="0" eaLnBrk="1" latinLnBrk="0" hangingPunct="1">
                        <a:spcBef>
                          <a:spcPct val="20000"/>
                        </a:spcBef>
                        <a:buClr>
                          <a:schemeClr val="folHlink"/>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2pPr>
                      <a:lvl3pPr marL="685800" algn="l" defTabSz="685800" rtl="0" eaLnBrk="1" latinLnBrk="0" hangingPunct="1">
                        <a:spcBef>
                          <a:spcPct val="20000"/>
                        </a:spcBef>
                        <a:buClr>
                          <a:schemeClr val="tx2"/>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3pPr>
                      <a:lvl4pPr marL="10287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4pPr>
                      <a:lvl5pPr marL="13716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5pPr>
                      <a:lvl6pPr marL="17145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6pPr>
                      <a:lvl7pPr marL="20574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7pPr>
                      <a:lvl8pPr marL="24003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8pPr>
                      <a:lvl9pPr marL="27432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Involves </a:t>
                      </a:r>
                      <a:r>
                        <a:rPr kumimoji="0" lang="en-US" altLang="en-US" sz="1800" b="1" u="sng" strike="noStrike" cap="none" normalizeH="0" baseline="0" dirty="0">
                          <a:ln>
                            <a:noFill/>
                          </a:ln>
                          <a:solidFill>
                            <a:schemeClr val="tx1"/>
                          </a:solidFill>
                          <a:effectLst/>
                          <a:latin typeface="Calibri" panose="020F0502020204030204" pitchFamily="34" charset="0"/>
                          <a:cs typeface="Calibri" panose="020F0502020204030204" pitchFamily="34" charset="0"/>
                        </a:rPr>
                        <a:t>myriads</a:t>
                      </a:r>
                      <a:r>
                        <a:rPr kumimoji="0" lang="en-US" altLang="en-US" sz="1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 of angels</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rgbClr val="0033CC"/>
                          </a:solidFill>
                          <a:effectLst/>
                          <a:latin typeface="Calibri" panose="020F0502020204030204" pitchFamily="34" charset="0"/>
                          <a:cs typeface="Calibri" panose="020F0502020204030204" pitchFamily="34" charset="0"/>
                        </a:rPr>
                        <a:t>Jude 14</a:t>
                      </a:r>
                      <a:endParaRPr kumimoji="0" lang="en-US" altLang="en-US" sz="1800" b="1" i="0" u="none" strike="noStrike" cap="none" normalizeH="0" baseline="0" dirty="0">
                        <a:ln>
                          <a:noFill/>
                        </a:ln>
                        <a:solidFill>
                          <a:srgbClr val="0033CC"/>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002759907"/>
                  </a:ext>
                </a:extLst>
              </a:tr>
              <a:tr h="457200">
                <a:tc>
                  <a:txBody>
                    <a:bodyPr/>
                    <a:lstStyle>
                      <a:lvl1pPr marL="0" algn="l" defTabSz="685800" rtl="0" eaLnBrk="1" latinLnBrk="0" hangingPunct="1">
                        <a:spcBef>
                          <a:spcPct val="20000"/>
                        </a:spcBef>
                        <a:buClr>
                          <a:schemeClr val="tx2"/>
                        </a:buClr>
                        <a:buSzPct val="75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1pPr>
                      <a:lvl2pPr marL="342900" algn="l" defTabSz="685800" rtl="0" eaLnBrk="1" latinLnBrk="0" hangingPunct="1">
                        <a:spcBef>
                          <a:spcPct val="20000"/>
                        </a:spcBef>
                        <a:buClr>
                          <a:schemeClr val="folHlink"/>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2pPr>
                      <a:lvl3pPr marL="685800" algn="l" defTabSz="685800" rtl="0" eaLnBrk="1" latinLnBrk="0" hangingPunct="1">
                        <a:spcBef>
                          <a:spcPct val="20000"/>
                        </a:spcBef>
                        <a:buClr>
                          <a:schemeClr val="tx2"/>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3pPr>
                      <a:lvl4pPr marL="10287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4pPr>
                      <a:lvl5pPr marL="13716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5pPr>
                      <a:lvl6pPr marL="17145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6pPr>
                      <a:lvl7pPr marL="20574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7pPr>
                      <a:lvl8pPr marL="24003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8pPr>
                      <a:lvl9pPr marL="27432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Resurrection</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1 Cor. 15: 51</a:t>
                      </a:r>
                      <a:endParaRPr kumimoji="0" lang="en-US" altLang="en-US" sz="1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lvl1pPr marL="0" algn="l" defTabSz="685800" rtl="0" eaLnBrk="1" latinLnBrk="0" hangingPunct="1">
                        <a:spcBef>
                          <a:spcPct val="20000"/>
                        </a:spcBef>
                        <a:buClr>
                          <a:schemeClr val="tx2"/>
                        </a:buClr>
                        <a:buSzPct val="75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1pPr>
                      <a:lvl2pPr marL="342900" algn="l" defTabSz="685800" rtl="0" eaLnBrk="1" latinLnBrk="0" hangingPunct="1">
                        <a:spcBef>
                          <a:spcPct val="20000"/>
                        </a:spcBef>
                        <a:buClr>
                          <a:schemeClr val="folHlink"/>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2pPr>
                      <a:lvl3pPr marL="685800" algn="l" defTabSz="685800" rtl="0" eaLnBrk="1" latinLnBrk="0" hangingPunct="1">
                        <a:spcBef>
                          <a:spcPct val="20000"/>
                        </a:spcBef>
                        <a:buClr>
                          <a:schemeClr val="tx2"/>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3pPr>
                      <a:lvl4pPr marL="10287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4pPr>
                      <a:lvl5pPr marL="13716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5pPr>
                      <a:lvl6pPr marL="17145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6pPr>
                      <a:lvl7pPr marL="20574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7pPr>
                      <a:lvl8pPr marL="24003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8pPr>
                      <a:lvl9pPr marL="27432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No resurrection</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i="0" u="none" strike="noStrike" cap="none" normalizeH="0" baseline="0" dirty="0">
                          <a:ln>
                            <a:noFill/>
                          </a:ln>
                          <a:solidFill>
                            <a:srgbClr val="0033CC"/>
                          </a:solidFill>
                          <a:effectLst/>
                          <a:latin typeface="Calibri" panose="020F0502020204030204" pitchFamily="34" charset="0"/>
                          <a:cs typeface="Calibri" panose="020F0502020204030204" pitchFamily="34" charset="0"/>
                        </a:rPr>
                        <a:t>-----</a:t>
                      </a:r>
                    </a:p>
                  </a:txBody>
                  <a:tcPr anchor="ctr" horzOverflow="overflow">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923260554"/>
                  </a:ext>
                </a:extLst>
              </a:tr>
              <a:tr h="457200">
                <a:tc>
                  <a:txBody>
                    <a:bodyPr/>
                    <a:lstStyle>
                      <a:lvl1pPr marL="0" algn="l" defTabSz="685800" rtl="0" eaLnBrk="1" latinLnBrk="0" hangingPunct="1">
                        <a:spcBef>
                          <a:spcPct val="20000"/>
                        </a:spcBef>
                        <a:buClr>
                          <a:schemeClr val="tx2"/>
                        </a:buClr>
                        <a:buSzPct val="75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1pPr>
                      <a:lvl2pPr marL="342900" algn="l" defTabSz="685800" rtl="0" eaLnBrk="1" latinLnBrk="0" hangingPunct="1">
                        <a:spcBef>
                          <a:spcPct val="20000"/>
                        </a:spcBef>
                        <a:buClr>
                          <a:schemeClr val="folHlink"/>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2pPr>
                      <a:lvl3pPr marL="685800" algn="l" defTabSz="685800" rtl="0" eaLnBrk="1" latinLnBrk="0" hangingPunct="1">
                        <a:spcBef>
                          <a:spcPct val="20000"/>
                        </a:spcBef>
                        <a:buClr>
                          <a:schemeClr val="tx2"/>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3pPr>
                      <a:lvl4pPr marL="10287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4pPr>
                      <a:lvl5pPr marL="13716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5pPr>
                      <a:lvl6pPr marL="17145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6pPr>
                      <a:lvl7pPr marL="20574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7pPr>
                      <a:lvl8pPr marL="24003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8pPr>
                      <a:lvl9pPr marL="27432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Rescue of the Church</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1 </a:t>
                      </a:r>
                      <a:r>
                        <a:rPr kumimoji="0" lang="en-US" altLang="en-US" sz="18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Thess</a:t>
                      </a:r>
                      <a:r>
                        <a:rPr kumimoji="0" lang="en-US" altLang="en-US" sz="1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1:10</a:t>
                      </a:r>
                      <a:endParaRPr kumimoji="0" lang="en-US" altLang="en-US" sz="1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lvl1pPr marL="0" algn="l" defTabSz="685800" rtl="0" eaLnBrk="1" latinLnBrk="0" hangingPunct="1">
                        <a:spcBef>
                          <a:spcPct val="20000"/>
                        </a:spcBef>
                        <a:buClr>
                          <a:schemeClr val="tx2"/>
                        </a:buClr>
                        <a:buSzPct val="75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1pPr>
                      <a:lvl2pPr marL="342900" algn="l" defTabSz="685800" rtl="0" eaLnBrk="1" latinLnBrk="0" hangingPunct="1">
                        <a:spcBef>
                          <a:spcPct val="20000"/>
                        </a:spcBef>
                        <a:buClr>
                          <a:schemeClr val="folHlink"/>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2pPr>
                      <a:lvl3pPr marL="685800" algn="l" defTabSz="685800" rtl="0" eaLnBrk="1" latinLnBrk="0" hangingPunct="1">
                        <a:spcBef>
                          <a:spcPct val="20000"/>
                        </a:spcBef>
                        <a:buClr>
                          <a:schemeClr val="tx2"/>
                        </a:buClr>
                        <a:buSzPct val="60000"/>
                        <a:buFont typeface="Wingdings" panose="05000000000000000000" pitchFamily="2" charset="2"/>
                        <a:defRPr sz="2800" kern="1200">
                          <a:solidFill>
                            <a:schemeClr val="tx1"/>
                          </a:solidFill>
                          <a:effectLst>
                            <a:outerShdw blurRad="38100" dist="38100" dir="2700000" algn="tl">
                              <a:srgbClr val="000000"/>
                            </a:outerShdw>
                          </a:effectLst>
                          <a:latin typeface="Times New Roman" panose="02020603050405020304" pitchFamily="18" charset="0"/>
                        </a:defRPr>
                      </a:lvl3pPr>
                      <a:lvl4pPr marL="10287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4pPr>
                      <a:lvl5pPr marL="1371600" algn="l" defTabSz="685800" rtl="0" eaLnBrk="1" latinLnBrk="0" hangingPunct="1">
                        <a:spcBef>
                          <a:spcPct val="20000"/>
                        </a:spcBef>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5pPr>
                      <a:lvl6pPr marL="17145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6pPr>
                      <a:lvl7pPr marL="20574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7pPr>
                      <a:lvl8pPr marL="24003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8pPr>
                      <a:lvl9pPr marL="2743200" algn="l" defTabSz="685800" rtl="0" eaLnBrk="1" fontAlgn="base" latinLnBrk="0" hangingPunct="1">
                        <a:spcBef>
                          <a:spcPct val="20000"/>
                        </a:spcBef>
                        <a:spcAft>
                          <a:spcPct val="0"/>
                        </a:spcAft>
                        <a:buClr>
                          <a:schemeClr val="tx1"/>
                        </a:buClr>
                        <a:buSzPct val="100000"/>
                        <a:defRPr sz="2800" kern="12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Rescue of Israel</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1800" b="1" u="none" strike="noStrike" cap="none" normalizeH="0" baseline="0" dirty="0">
                          <a:ln>
                            <a:noFill/>
                          </a:ln>
                          <a:solidFill>
                            <a:srgbClr val="0033CC"/>
                          </a:solidFill>
                          <a:effectLst/>
                          <a:latin typeface="Calibri" panose="020F0502020204030204" pitchFamily="34" charset="0"/>
                          <a:cs typeface="Calibri" panose="020F0502020204030204" pitchFamily="34" charset="0"/>
                        </a:rPr>
                        <a:t>Matt 23:37-39</a:t>
                      </a:r>
                      <a:endParaRPr kumimoji="0" lang="en-US" altLang="en-US" sz="1800" b="1" i="0" u="none" strike="noStrike" cap="none" normalizeH="0" baseline="0" dirty="0">
                        <a:ln>
                          <a:noFill/>
                        </a:ln>
                        <a:solidFill>
                          <a:srgbClr val="0033CC"/>
                        </a:solidFill>
                        <a:effectLst/>
                        <a:latin typeface="Calibri" panose="020F0502020204030204" pitchFamily="34" charset="0"/>
                        <a:cs typeface="Calibri" panose="020F0502020204030204" pitchFamily="34" charset="0"/>
                      </a:endParaRPr>
                    </a:p>
                  </a:txBody>
                  <a:tcPr anchor="ctr" horzOverflow="overflow">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221125296"/>
                  </a:ext>
                </a:extLst>
              </a:tr>
            </a:tbl>
          </a:graphicData>
        </a:graphic>
      </p:graphicFrame>
    </p:spTree>
    <p:extLst>
      <p:ext uri="{BB962C8B-B14F-4D97-AF65-F5344CB8AC3E}">
        <p14:creationId xmlns:p14="http://schemas.microsoft.com/office/powerpoint/2010/main" val="293903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201233"/>
            <a:ext cx="8515350" cy="704542"/>
          </a:xfrm>
        </p:spPr>
        <p:txBody>
          <a:bodyPr>
            <a:normAutofit/>
          </a:bodyPr>
          <a:lstStyle/>
          <a:p>
            <a:pPr marL="457200" indent="-457200" algn="ctr">
              <a:lnSpc>
                <a:spcPct val="100000"/>
              </a:lnSpc>
              <a:buFont typeface="+mj-lt"/>
              <a:buAutoNum type="arabicParenR" startAt="6"/>
            </a:pPr>
            <a:r>
              <a:rPr lang="en-US" sz="3200" b="1" dirty="0">
                <a:latin typeface="+mn-lt"/>
              </a:rPr>
              <a:t>Dispensationalism Teaches a ‘Secret Rapture’.</a:t>
            </a:r>
          </a:p>
        </p:txBody>
      </p:sp>
      <p:sp>
        <p:nvSpPr>
          <p:cNvPr id="3" name="Content Placeholder 2"/>
          <p:cNvSpPr>
            <a:spLocks noGrp="1"/>
          </p:cNvSpPr>
          <p:nvPr>
            <p:ph idx="1"/>
          </p:nvPr>
        </p:nvSpPr>
        <p:spPr>
          <a:xfrm>
            <a:off x="155275" y="1147313"/>
            <a:ext cx="8867955" cy="4901795"/>
          </a:xfrm>
        </p:spPr>
        <p:txBody>
          <a:bodyPr>
            <a:noAutofit/>
          </a:bodyPr>
          <a:lstStyle/>
          <a:p>
            <a:pPr marL="0" indent="0" algn="just">
              <a:lnSpc>
                <a:spcPct val="100000"/>
              </a:lnSpc>
              <a:spcBef>
                <a:spcPts val="0"/>
              </a:spcBef>
              <a:spcAft>
                <a:spcPts val="600"/>
              </a:spcAft>
              <a:buNone/>
            </a:pPr>
            <a:r>
              <a:rPr lang="en-US" sz="2800" b="1" i="1" dirty="0"/>
              <a:t>In what sense is the rapture a secret? </a:t>
            </a:r>
          </a:p>
          <a:p>
            <a:pPr marL="342900" indent="-342900" algn="just">
              <a:lnSpc>
                <a:spcPct val="100000"/>
              </a:lnSpc>
              <a:spcBef>
                <a:spcPts val="0"/>
              </a:spcBef>
              <a:spcAft>
                <a:spcPts val="1200"/>
              </a:spcAft>
            </a:pPr>
            <a:r>
              <a:rPr lang="en-US" sz="2800" dirty="0"/>
              <a:t>In 1 Corinthians 15:51 the truth pertaining to the Rapture is called a “</a:t>
            </a:r>
            <a:r>
              <a:rPr lang="en-US" sz="2800" b="1" u="sng" dirty="0">
                <a:solidFill>
                  <a:srgbClr val="0000CC"/>
                </a:solidFill>
                <a:latin typeface="Calibri" panose="020F0502020204030204" pitchFamily="34" charset="0"/>
                <a:cs typeface="Calibri" panose="020F0502020204030204" pitchFamily="34" charset="0"/>
              </a:rPr>
              <a:t>mystery</a:t>
            </a:r>
            <a:r>
              <a:rPr lang="en-US" sz="2800" dirty="0"/>
              <a:t>.” </a:t>
            </a:r>
          </a:p>
          <a:p>
            <a:pPr marL="342900" lvl="1" indent="0" algn="just">
              <a:lnSpc>
                <a:spcPct val="100000"/>
              </a:lnSpc>
              <a:spcBef>
                <a:spcPts val="0"/>
              </a:spcBef>
              <a:spcAft>
                <a:spcPts val="600"/>
              </a:spcAft>
              <a:buNone/>
            </a:pPr>
            <a:r>
              <a:rPr lang="en-US" sz="2800" dirty="0"/>
              <a:t>“In the N.T, it [</a:t>
            </a:r>
            <a:r>
              <a:rPr lang="en-US" sz="2800" dirty="0" err="1"/>
              <a:t>mystērion</a:t>
            </a:r>
            <a:r>
              <a:rPr lang="en-US" sz="2800" dirty="0"/>
              <a:t>] denotes,…</a:t>
            </a:r>
            <a:r>
              <a:rPr lang="en-US" sz="2800" b="1" u="sng" dirty="0">
                <a:solidFill>
                  <a:srgbClr val="0000CC"/>
                </a:solidFill>
                <a:cs typeface="Calibri" panose="020F0502020204030204" pitchFamily="34" charset="0"/>
              </a:rPr>
              <a:t>that which, being outside the range of unassisted natural apprehension, can be made known only by Divine revelation</a:t>
            </a:r>
            <a:r>
              <a:rPr lang="en-US" sz="2800" dirty="0"/>
              <a:t>, and is made known in a manner and at a time appointed by God, and to those who are illumined by His Spirit.”</a:t>
            </a:r>
          </a:p>
          <a:p>
            <a:pPr marL="342900" lvl="1" indent="0" algn="ctr">
              <a:lnSpc>
                <a:spcPct val="100000"/>
              </a:lnSpc>
              <a:spcBef>
                <a:spcPts val="0"/>
              </a:spcBef>
              <a:buNone/>
            </a:pPr>
            <a:r>
              <a:rPr lang="en-US" dirty="0"/>
              <a:t>W. E. Vine, Merrill F. Unger, and William White, Vine's Complete Expository Dictionary of the Old and New Testament Words (Nashville: Nelson, 1996), 424.</a:t>
            </a:r>
            <a:endParaRPr lang="en-US" sz="2800" dirty="0"/>
          </a:p>
        </p:txBody>
      </p:sp>
      <p:pic>
        <p:nvPicPr>
          <p:cNvPr id="5" name="Picture 4">
            <a:extLst>
              <a:ext uri="{FF2B5EF4-FFF2-40B4-BE49-F238E27FC236}">
                <a16:creationId xmlns:a16="http://schemas.microsoft.com/office/drawing/2014/main" id="{A331D2BF-C5F2-4330-BD44-5B68AB3962D1}"/>
              </a:ext>
            </a:extLst>
          </p:cNvPr>
          <p:cNvPicPr>
            <a:picLocks noChangeAspect="1"/>
          </p:cNvPicPr>
          <p:nvPr/>
        </p:nvPicPr>
        <p:blipFill>
          <a:blip r:embed="rId3"/>
          <a:stretch>
            <a:fillRect/>
          </a:stretch>
        </p:blipFill>
        <p:spPr>
          <a:xfrm>
            <a:off x="3730338" y="5508604"/>
            <a:ext cx="1683325" cy="1280160"/>
          </a:xfrm>
          <a:prstGeom prst="rect">
            <a:avLst/>
          </a:prstGeom>
        </p:spPr>
      </p:pic>
    </p:spTree>
    <p:extLst>
      <p:ext uri="{BB962C8B-B14F-4D97-AF65-F5344CB8AC3E}">
        <p14:creationId xmlns:p14="http://schemas.microsoft.com/office/powerpoint/2010/main" val="8271192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5B32A-9229-4D39-BD90-1FB77420BD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09384190-EB8E-45CC-B4C7-B510454DE6B4}"/>
              </a:ext>
            </a:extLst>
          </p:cNvPr>
          <p:cNvSpPr/>
          <p:nvPr/>
        </p:nvSpPr>
        <p:spPr>
          <a:xfrm>
            <a:off x="123938" y="163535"/>
            <a:ext cx="8896125" cy="2385268"/>
          </a:xfrm>
          <a:prstGeom prst="rect">
            <a:avLst/>
          </a:prstGeom>
        </p:spPr>
        <p:txBody>
          <a:bodyPr wrap="square">
            <a:spAutoFit/>
          </a:bodyPr>
          <a:lstStyle/>
          <a:p>
            <a:pPr algn="ctr">
              <a:spcBef>
                <a:spcPts val="600"/>
              </a:spcBef>
              <a:spcAft>
                <a:spcPts val="600"/>
              </a:spcAft>
            </a:pPr>
            <a:r>
              <a:rPr lang="en-US" sz="3200" b="1" dirty="0"/>
              <a:t>1 Cor. 15:51-52</a:t>
            </a:r>
          </a:p>
          <a:p>
            <a:pPr algn="just">
              <a:spcAft>
                <a:spcPts val="1000"/>
              </a:spcAft>
            </a:pPr>
            <a:r>
              <a:rPr lang="en-US" sz="2800" baseline="30000" dirty="0">
                <a:latin typeface="Calibri" panose="020F0502020204030204" pitchFamily="34" charset="0"/>
              </a:rPr>
              <a:t>51</a:t>
            </a:r>
            <a:r>
              <a:rPr lang="en-US" sz="2800" dirty="0">
                <a:latin typeface="Calibri" panose="020F0502020204030204" pitchFamily="34" charset="0"/>
              </a:rPr>
              <a:t> Behold, I tell you </a:t>
            </a:r>
            <a:r>
              <a:rPr lang="en-US" sz="2800" b="1" i="1" dirty="0">
                <a:solidFill>
                  <a:srgbClr val="0000CC"/>
                </a:solidFill>
                <a:latin typeface="Calibri" panose="020F0502020204030204" pitchFamily="34" charset="0"/>
                <a:cs typeface="Calibri" panose="020F0502020204030204" pitchFamily="34" charset="0"/>
              </a:rPr>
              <a:t>a mystery</a:t>
            </a:r>
            <a:r>
              <a:rPr lang="en-US" sz="2800" dirty="0">
                <a:latin typeface="Calibri" panose="020F0502020204030204" pitchFamily="34" charset="0"/>
              </a:rPr>
              <a:t>; we will not all sleep, but we will all be changed, </a:t>
            </a:r>
            <a:r>
              <a:rPr lang="en-US" sz="2800" baseline="30000" dirty="0">
                <a:latin typeface="Calibri" panose="020F0502020204030204" pitchFamily="34" charset="0"/>
              </a:rPr>
              <a:t>52</a:t>
            </a:r>
            <a:r>
              <a:rPr lang="en-US" sz="2800" dirty="0">
                <a:latin typeface="Calibri" panose="020F0502020204030204" pitchFamily="34" charset="0"/>
              </a:rPr>
              <a:t> in a moment, in the twinkling of an eye, at the last trumpet; for the trumpet will sound, and the dead will be raised imperishable, and we will be changed. </a:t>
            </a:r>
          </a:p>
        </p:txBody>
      </p:sp>
      <p:pic>
        <p:nvPicPr>
          <p:cNvPr id="5" name="Picture 4">
            <a:extLst>
              <a:ext uri="{FF2B5EF4-FFF2-40B4-BE49-F238E27FC236}">
                <a16:creationId xmlns:a16="http://schemas.microsoft.com/office/drawing/2014/main" id="{0F22D9B3-E8D4-4998-9536-269338C5D592}"/>
              </a:ext>
            </a:extLst>
          </p:cNvPr>
          <p:cNvPicPr>
            <a:picLocks noChangeAspect="1"/>
          </p:cNvPicPr>
          <p:nvPr/>
        </p:nvPicPr>
        <p:blipFill>
          <a:blip r:embed="rId4"/>
          <a:stretch>
            <a:fillRect/>
          </a:stretch>
        </p:blipFill>
        <p:spPr>
          <a:xfrm>
            <a:off x="3369624" y="2909823"/>
            <a:ext cx="2404752" cy="1828800"/>
          </a:xfrm>
          <a:prstGeom prst="rect">
            <a:avLst/>
          </a:prstGeom>
        </p:spPr>
      </p:pic>
    </p:spTree>
    <p:extLst>
      <p:ext uri="{BB962C8B-B14F-4D97-AF65-F5344CB8AC3E}">
        <p14:creationId xmlns:p14="http://schemas.microsoft.com/office/powerpoint/2010/main" val="12454091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201233"/>
            <a:ext cx="8515350" cy="704542"/>
          </a:xfrm>
        </p:spPr>
        <p:txBody>
          <a:bodyPr>
            <a:normAutofit/>
          </a:bodyPr>
          <a:lstStyle/>
          <a:p>
            <a:pPr marL="457200" indent="-457200" algn="ctr">
              <a:lnSpc>
                <a:spcPct val="100000"/>
              </a:lnSpc>
              <a:buFont typeface="+mj-lt"/>
              <a:buAutoNum type="arabicParenR" startAt="6"/>
            </a:pPr>
            <a:r>
              <a:rPr lang="en-US" sz="3200" b="1" dirty="0">
                <a:latin typeface="+mn-lt"/>
              </a:rPr>
              <a:t>Dispensationalism Teaches a </a:t>
            </a:r>
            <a:r>
              <a:rPr lang="en-US" sz="3200" b="1" dirty="0">
                <a:solidFill>
                  <a:prstClr val="black"/>
                </a:solidFill>
                <a:latin typeface="Calibri" panose="020F0502020204030204"/>
              </a:rPr>
              <a:t>‘Secret Rapture’.</a:t>
            </a:r>
            <a:endParaRPr lang="en-US" sz="3200" b="1" dirty="0">
              <a:latin typeface="+mn-lt"/>
            </a:endParaRPr>
          </a:p>
        </p:txBody>
      </p:sp>
      <p:sp>
        <p:nvSpPr>
          <p:cNvPr id="3" name="Content Placeholder 2"/>
          <p:cNvSpPr>
            <a:spLocks noGrp="1"/>
          </p:cNvSpPr>
          <p:nvPr>
            <p:ph idx="1"/>
          </p:nvPr>
        </p:nvSpPr>
        <p:spPr>
          <a:xfrm>
            <a:off x="138022" y="1147314"/>
            <a:ext cx="8867955" cy="2079464"/>
          </a:xfrm>
        </p:spPr>
        <p:txBody>
          <a:bodyPr>
            <a:noAutofit/>
          </a:bodyPr>
          <a:lstStyle/>
          <a:p>
            <a:pPr marL="0" indent="0" algn="just">
              <a:lnSpc>
                <a:spcPct val="100000"/>
              </a:lnSpc>
              <a:spcBef>
                <a:spcPts val="0"/>
              </a:spcBef>
              <a:spcAft>
                <a:spcPts val="1200"/>
              </a:spcAft>
              <a:buNone/>
            </a:pPr>
            <a:r>
              <a:rPr lang="en-US" sz="2800" b="1" i="1" dirty="0"/>
              <a:t>The “Secret Rapture” is no longer a secret! </a:t>
            </a:r>
          </a:p>
          <a:p>
            <a:pPr marL="344488" indent="-344488" algn="just">
              <a:lnSpc>
                <a:spcPct val="100000"/>
              </a:lnSpc>
              <a:spcBef>
                <a:spcPts val="0"/>
              </a:spcBef>
              <a:spcAft>
                <a:spcPts val="1200"/>
              </a:spcAft>
            </a:pPr>
            <a:r>
              <a:rPr lang="en-US" sz="2800" dirty="0"/>
              <a:t>God has made the rapture known to His saints. Paul said, “I tell you a </a:t>
            </a:r>
            <a:r>
              <a:rPr lang="en-US" sz="2800" b="1" u="sng" dirty="0">
                <a:solidFill>
                  <a:srgbClr val="0000CC"/>
                </a:solidFill>
                <a:latin typeface="Calibri" panose="020F0502020204030204" pitchFamily="34" charset="0"/>
                <a:cs typeface="Calibri" panose="020F0502020204030204" pitchFamily="34" charset="0"/>
              </a:rPr>
              <a:t>mystery</a:t>
            </a:r>
            <a:r>
              <a:rPr lang="en-US" sz="2800" dirty="0"/>
              <a:t>” (1 Cor. 15:51-52).  In other words, it is a truth that has now been clearly revealed and is a secret no more! </a:t>
            </a:r>
          </a:p>
        </p:txBody>
      </p:sp>
      <p:pic>
        <p:nvPicPr>
          <p:cNvPr id="7" name="Picture 6">
            <a:extLst>
              <a:ext uri="{FF2B5EF4-FFF2-40B4-BE49-F238E27FC236}">
                <a16:creationId xmlns:a16="http://schemas.microsoft.com/office/drawing/2014/main" id="{9336DC91-7A7F-45BA-83B3-A61F2620AAAF}"/>
              </a:ext>
            </a:extLst>
          </p:cNvPr>
          <p:cNvPicPr>
            <a:picLocks noChangeAspect="1"/>
          </p:cNvPicPr>
          <p:nvPr/>
        </p:nvPicPr>
        <p:blipFill>
          <a:blip r:embed="rId3"/>
          <a:stretch>
            <a:fillRect/>
          </a:stretch>
        </p:blipFill>
        <p:spPr>
          <a:xfrm>
            <a:off x="2971800" y="3457174"/>
            <a:ext cx="3200400" cy="3200400"/>
          </a:xfrm>
          <a:prstGeom prst="rect">
            <a:avLst/>
          </a:prstGeom>
        </p:spPr>
      </p:pic>
    </p:spTree>
    <p:extLst>
      <p:ext uri="{BB962C8B-B14F-4D97-AF65-F5344CB8AC3E}">
        <p14:creationId xmlns:p14="http://schemas.microsoft.com/office/powerpoint/2010/main" val="401527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201233"/>
            <a:ext cx="8515350" cy="704542"/>
          </a:xfrm>
        </p:spPr>
        <p:txBody>
          <a:bodyPr>
            <a:normAutofit/>
          </a:bodyPr>
          <a:lstStyle/>
          <a:p>
            <a:pPr marL="457200" indent="-457200" algn="ctr">
              <a:lnSpc>
                <a:spcPct val="100000"/>
              </a:lnSpc>
              <a:buFont typeface="+mj-lt"/>
              <a:buAutoNum type="arabicParenR" startAt="6"/>
            </a:pPr>
            <a:r>
              <a:rPr lang="en-US" sz="3200" b="1" dirty="0">
                <a:latin typeface="+mn-lt"/>
              </a:rPr>
              <a:t>Dispensationalism Teaches a </a:t>
            </a:r>
            <a:r>
              <a:rPr lang="en-US" sz="3200" b="1" dirty="0">
                <a:solidFill>
                  <a:prstClr val="black"/>
                </a:solidFill>
                <a:latin typeface="Calibri" panose="020F0502020204030204"/>
              </a:rPr>
              <a:t>‘Secret Rapture’.</a:t>
            </a:r>
            <a:endParaRPr lang="en-US" sz="3200" b="1" dirty="0">
              <a:latin typeface="+mn-lt"/>
            </a:endParaRPr>
          </a:p>
        </p:txBody>
      </p:sp>
      <p:sp>
        <p:nvSpPr>
          <p:cNvPr id="3" name="Content Placeholder 2"/>
          <p:cNvSpPr>
            <a:spLocks noGrp="1"/>
          </p:cNvSpPr>
          <p:nvPr>
            <p:ph idx="1"/>
          </p:nvPr>
        </p:nvSpPr>
        <p:spPr>
          <a:xfrm>
            <a:off x="155275" y="1147313"/>
            <a:ext cx="8867955" cy="1947579"/>
          </a:xfrm>
        </p:spPr>
        <p:txBody>
          <a:bodyPr>
            <a:noAutofit/>
          </a:bodyPr>
          <a:lstStyle/>
          <a:p>
            <a:pPr marL="344488" indent="-344488" algn="just">
              <a:lnSpc>
                <a:spcPct val="100000"/>
              </a:lnSpc>
              <a:spcBef>
                <a:spcPts val="0"/>
              </a:spcBef>
              <a:spcAft>
                <a:spcPts val="1200"/>
              </a:spcAft>
            </a:pPr>
            <a:r>
              <a:rPr lang="en-US" sz="2800" dirty="0"/>
              <a:t>Bible believers should be making known the glorious truth that </a:t>
            </a:r>
            <a:r>
              <a:rPr lang="en-US" sz="2800" b="1" i="1" dirty="0">
                <a:solidFill>
                  <a:srgbClr val="0000CC"/>
                </a:solidFill>
                <a:latin typeface="Calibri" panose="020F0502020204030204" pitchFamily="34" charset="0"/>
                <a:cs typeface="Calibri" panose="020F0502020204030204" pitchFamily="34" charset="0"/>
              </a:rPr>
              <a:t>“in a moment, in the twinkling of an eye” </a:t>
            </a:r>
            <a:r>
              <a:rPr lang="en-US" sz="2800" dirty="0"/>
              <a:t>living believers will be changed and those who have died ‘in Christ’ will be raised (1 Thess. 4:13-18).  </a:t>
            </a:r>
          </a:p>
        </p:txBody>
      </p:sp>
      <p:pic>
        <p:nvPicPr>
          <p:cNvPr id="5" name="Picture 4">
            <a:extLst>
              <a:ext uri="{FF2B5EF4-FFF2-40B4-BE49-F238E27FC236}">
                <a16:creationId xmlns:a16="http://schemas.microsoft.com/office/drawing/2014/main" id="{6A6A5F0C-1DFE-448B-B6AF-E40D25F8A055}"/>
              </a:ext>
            </a:extLst>
          </p:cNvPr>
          <p:cNvPicPr>
            <a:picLocks noChangeAspect="1"/>
          </p:cNvPicPr>
          <p:nvPr/>
        </p:nvPicPr>
        <p:blipFill>
          <a:blip r:embed="rId3"/>
          <a:stretch>
            <a:fillRect/>
          </a:stretch>
        </p:blipFill>
        <p:spPr>
          <a:xfrm>
            <a:off x="2971800" y="3457174"/>
            <a:ext cx="3200400" cy="3200400"/>
          </a:xfrm>
          <a:prstGeom prst="rect">
            <a:avLst/>
          </a:prstGeom>
        </p:spPr>
      </p:pic>
    </p:spTree>
    <p:extLst>
      <p:ext uri="{BB962C8B-B14F-4D97-AF65-F5344CB8AC3E}">
        <p14:creationId xmlns:p14="http://schemas.microsoft.com/office/powerpoint/2010/main" val="238766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5B32A-9229-4D39-BD90-1FB77420BD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09384190-EB8E-45CC-B4C7-B510454DE6B4}"/>
              </a:ext>
            </a:extLst>
          </p:cNvPr>
          <p:cNvSpPr/>
          <p:nvPr/>
        </p:nvSpPr>
        <p:spPr>
          <a:xfrm>
            <a:off x="123938" y="163535"/>
            <a:ext cx="8896125" cy="4539704"/>
          </a:xfrm>
          <a:prstGeom prst="rect">
            <a:avLst/>
          </a:prstGeom>
        </p:spPr>
        <p:txBody>
          <a:bodyPr wrap="square">
            <a:spAutoFit/>
          </a:bodyPr>
          <a:lstStyle/>
          <a:p>
            <a:pPr algn="ctr">
              <a:spcBef>
                <a:spcPts val="600"/>
              </a:spcBef>
              <a:spcAft>
                <a:spcPts val="600"/>
              </a:spcAft>
            </a:pPr>
            <a:r>
              <a:rPr lang="en-US" sz="3200" b="1" dirty="0"/>
              <a:t>1 Thess. 4:13-18</a:t>
            </a:r>
          </a:p>
          <a:p>
            <a:pPr algn="just">
              <a:spcAft>
                <a:spcPts val="1000"/>
              </a:spcAft>
            </a:pPr>
            <a:r>
              <a:rPr lang="en-US" sz="2800" baseline="30000" dirty="0">
                <a:latin typeface="Calibri" panose="020F0502020204030204" pitchFamily="34" charset="0"/>
              </a:rPr>
              <a:t>13</a:t>
            </a:r>
            <a:r>
              <a:rPr lang="en-US" sz="2800" dirty="0">
                <a:latin typeface="Calibri" panose="020F0502020204030204" pitchFamily="34" charset="0"/>
              </a:rPr>
              <a:t> But </a:t>
            </a:r>
            <a:r>
              <a:rPr lang="en-US" sz="2800" b="1" i="1" dirty="0">
                <a:solidFill>
                  <a:srgbClr val="0000CC"/>
                </a:solidFill>
                <a:latin typeface="Calibri" panose="020F0502020204030204" pitchFamily="34" charset="0"/>
                <a:cs typeface="Calibri" panose="020F0502020204030204" pitchFamily="34" charset="0"/>
              </a:rPr>
              <a:t>we do not want you to be uninformed</a:t>
            </a:r>
            <a:r>
              <a:rPr lang="en-US" sz="2800" dirty="0">
                <a:latin typeface="Calibri" panose="020F0502020204030204" pitchFamily="34" charset="0"/>
              </a:rPr>
              <a:t>, brethren, about those who are asleep, so that you will not grieve as do the rest who have no hope. </a:t>
            </a:r>
            <a:r>
              <a:rPr lang="en-US" sz="2800" baseline="30000" dirty="0">
                <a:latin typeface="Calibri" panose="020F0502020204030204" pitchFamily="34" charset="0"/>
              </a:rPr>
              <a:t>14</a:t>
            </a:r>
            <a:r>
              <a:rPr lang="en-US" sz="2800" dirty="0">
                <a:latin typeface="Calibri" panose="020F0502020204030204" pitchFamily="34" charset="0"/>
              </a:rPr>
              <a:t> For if we believe that Jesus died and rose again, even so God will bring with Him those who have fallen asleep in Jesus. </a:t>
            </a:r>
            <a:r>
              <a:rPr lang="en-US" sz="2800" baseline="30000" dirty="0">
                <a:latin typeface="Calibri" panose="020F0502020204030204" pitchFamily="34" charset="0"/>
              </a:rPr>
              <a:t>15</a:t>
            </a:r>
            <a:r>
              <a:rPr lang="en-US" sz="2800" dirty="0">
                <a:latin typeface="Calibri" panose="020F0502020204030204" pitchFamily="34" charset="0"/>
              </a:rPr>
              <a:t> For this we say to you by the word of the Lord, that we who are alive and remain until the coming of the Lord, will not precede those who have fallen asleep. </a:t>
            </a:r>
            <a:r>
              <a:rPr lang="en-US" sz="2800" baseline="30000" dirty="0">
                <a:latin typeface="Calibri" panose="020F0502020204030204" pitchFamily="34" charset="0"/>
              </a:rPr>
              <a:t>16</a:t>
            </a:r>
            <a:r>
              <a:rPr lang="en-US" sz="2800" dirty="0">
                <a:latin typeface="Calibri" panose="020F0502020204030204" pitchFamily="34" charset="0"/>
              </a:rPr>
              <a:t> For the Lord Himself will descend from heaven with a shout, with the voice of </a:t>
            </a:r>
            <a:r>
              <a:rPr lang="en-US" sz="2800" i="1" dirty="0">
                <a:latin typeface="Calibri" panose="020F0502020204030204" pitchFamily="34" charset="0"/>
              </a:rPr>
              <a:t>the</a:t>
            </a:r>
            <a:r>
              <a:rPr lang="en-US" sz="2800" dirty="0">
                <a:latin typeface="Calibri" panose="020F0502020204030204" pitchFamily="34" charset="0"/>
              </a:rPr>
              <a:t> archangel and. . .</a:t>
            </a:r>
          </a:p>
        </p:txBody>
      </p:sp>
    </p:spTree>
    <p:extLst>
      <p:ext uri="{BB962C8B-B14F-4D97-AF65-F5344CB8AC3E}">
        <p14:creationId xmlns:p14="http://schemas.microsoft.com/office/powerpoint/2010/main" val="26994131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5B32A-9229-4D39-BD90-1FB77420BD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09384190-EB8E-45CC-B4C7-B510454DE6B4}"/>
              </a:ext>
            </a:extLst>
          </p:cNvPr>
          <p:cNvSpPr/>
          <p:nvPr/>
        </p:nvSpPr>
        <p:spPr>
          <a:xfrm>
            <a:off x="123938" y="163535"/>
            <a:ext cx="8896125" cy="2816156"/>
          </a:xfrm>
          <a:prstGeom prst="rect">
            <a:avLst/>
          </a:prstGeom>
        </p:spPr>
        <p:txBody>
          <a:bodyPr wrap="square">
            <a:spAutoFit/>
          </a:bodyPr>
          <a:lstStyle/>
          <a:p>
            <a:pPr algn="ctr">
              <a:spcBef>
                <a:spcPts val="600"/>
              </a:spcBef>
              <a:spcAft>
                <a:spcPts val="600"/>
              </a:spcAft>
            </a:pPr>
            <a:r>
              <a:rPr lang="en-US" sz="3200" b="1" dirty="0"/>
              <a:t>1 Thess. 4:13-18</a:t>
            </a:r>
          </a:p>
          <a:p>
            <a:pPr algn="just">
              <a:spcAft>
                <a:spcPts val="1000"/>
              </a:spcAft>
            </a:pPr>
            <a:r>
              <a:rPr lang="en-US" sz="2800" dirty="0">
                <a:latin typeface="Calibri" panose="020F0502020204030204" pitchFamily="34" charset="0"/>
              </a:rPr>
              <a:t>. . . with the trumpet of God, and the dead in Christ will rise first. </a:t>
            </a:r>
            <a:r>
              <a:rPr lang="en-US" sz="2800" baseline="30000" dirty="0">
                <a:latin typeface="Calibri" panose="020F0502020204030204" pitchFamily="34" charset="0"/>
              </a:rPr>
              <a:t>17</a:t>
            </a:r>
            <a:r>
              <a:rPr lang="en-US" sz="2800" dirty="0">
                <a:latin typeface="Calibri" panose="020F0502020204030204" pitchFamily="34" charset="0"/>
              </a:rPr>
              <a:t> Then we who are alive and remain will be caught up together with them in the clouds to meet the Lord in the air, and so we shall always be with the Lord. </a:t>
            </a:r>
            <a:r>
              <a:rPr lang="en-US" sz="2800" baseline="30000" dirty="0">
                <a:latin typeface="Calibri" panose="020F0502020204030204" pitchFamily="34" charset="0"/>
              </a:rPr>
              <a:t>18</a:t>
            </a:r>
            <a:r>
              <a:rPr lang="en-US" sz="2800" dirty="0">
                <a:latin typeface="Calibri" panose="020F0502020204030204" pitchFamily="34" charset="0"/>
              </a:rPr>
              <a:t> Therefore </a:t>
            </a:r>
            <a:r>
              <a:rPr lang="en-US" sz="2800" b="1" i="1" dirty="0">
                <a:solidFill>
                  <a:srgbClr val="0000CC"/>
                </a:solidFill>
                <a:latin typeface="Calibri" panose="020F0502020204030204" pitchFamily="34" charset="0"/>
                <a:cs typeface="Calibri" panose="020F0502020204030204" pitchFamily="34" charset="0"/>
              </a:rPr>
              <a:t>comfort one another with these words</a:t>
            </a:r>
            <a:r>
              <a:rPr lang="en-US" sz="2800" dirty="0">
                <a:latin typeface="Calibri" panose="020F0502020204030204" pitchFamily="34" charset="0"/>
              </a:rPr>
              <a:t>. </a:t>
            </a:r>
          </a:p>
        </p:txBody>
      </p:sp>
      <p:pic>
        <p:nvPicPr>
          <p:cNvPr id="2" name="Picture 1">
            <a:extLst>
              <a:ext uri="{FF2B5EF4-FFF2-40B4-BE49-F238E27FC236}">
                <a16:creationId xmlns:a16="http://schemas.microsoft.com/office/drawing/2014/main" id="{8875B528-8144-40D2-BD2E-C8897AF50E56}"/>
              </a:ext>
            </a:extLst>
          </p:cNvPr>
          <p:cNvPicPr>
            <a:picLocks noChangeAspect="1"/>
          </p:cNvPicPr>
          <p:nvPr/>
        </p:nvPicPr>
        <p:blipFill>
          <a:blip r:embed="rId4"/>
          <a:stretch>
            <a:fillRect/>
          </a:stretch>
        </p:blipFill>
        <p:spPr>
          <a:xfrm>
            <a:off x="3369624" y="3016359"/>
            <a:ext cx="2404752" cy="1828800"/>
          </a:xfrm>
          <a:prstGeom prst="heart">
            <a:avLst/>
          </a:prstGeom>
        </p:spPr>
      </p:pic>
    </p:spTree>
    <p:extLst>
      <p:ext uri="{BB962C8B-B14F-4D97-AF65-F5344CB8AC3E}">
        <p14:creationId xmlns:p14="http://schemas.microsoft.com/office/powerpoint/2010/main" val="22400452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201233"/>
            <a:ext cx="8515350" cy="704542"/>
          </a:xfrm>
        </p:spPr>
        <p:txBody>
          <a:bodyPr>
            <a:normAutofit/>
          </a:bodyPr>
          <a:lstStyle/>
          <a:p>
            <a:pPr marL="457200" indent="-457200" algn="ctr">
              <a:lnSpc>
                <a:spcPct val="100000"/>
              </a:lnSpc>
              <a:buFont typeface="+mj-lt"/>
              <a:buAutoNum type="arabicParenR" startAt="6"/>
            </a:pPr>
            <a:r>
              <a:rPr lang="en-US" sz="3200" b="1" dirty="0">
                <a:latin typeface="+mn-lt"/>
              </a:rPr>
              <a:t>Dispensationalism Teaches a </a:t>
            </a:r>
            <a:r>
              <a:rPr lang="en-US" sz="3200" b="1" dirty="0">
                <a:solidFill>
                  <a:prstClr val="black"/>
                </a:solidFill>
                <a:latin typeface="Calibri" panose="020F0502020204030204"/>
              </a:rPr>
              <a:t>‘Secret Rapture’.</a:t>
            </a:r>
            <a:endParaRPr lang="en-US" sz="3200" b="1" dirty="0">
              <a:latin typeface="+mn-lt"/>
            </a:endParaRPr>
          </a:p>
        </p:txBody>
      </p:sp>
      <p:sp>
        <p:nvSpPr>
          <p:cNvPr id="3" name="Content Placeholder 2"/>
          <p:cNvSpPr>
            <a:spLocks noGrp="1"/>
          </p:cNvSpPr>
          <p:nvPr>
            <p:ph idx="1"/>
          </p:nvPr>
        </p:nvSpPr>
        <p:spPr>
          <a:xfrm>
            <a:off x="155275" y="1147313"/>
            <a:ext cx="8867955" cy="1903618"/>
          </a:xfrm>
        </p:spPr>
        <p:txBody>
          <a:bodyPr>
            <a:noAutofit/>
          </a:bodyPr>
          <a:lstStyle/>
          <a:p>
            <a:pPr marL="344488" indent="-344488" algn="just">
              <a:lnSpc>
                <a:spcPct val="100000"/>
              </a:lnSpc>
              <a:spcBef>
                <a:spcPts val="0"/>
              </a:spcBef>
              <a:spcAft>
                <a:spcPts val="1200"/>
              </a:spcAft>
            </a:pPr>
            <a:r>
              <a:rPr lang="en-US" sz="2800" dirty="0"/>
              <a:t>It's no secret. It's a </a:t>
            </a:r>
            <a:r>
              <a:rPr lang="en-US" sz="2800" b="1" i="1" u="sng" dirty="0">
                <a:solidFill>
                  <a:srgbClr val="0000CC"/>
                </a:solidFill>
                <a:latin typeface="Calibri" panose="020F0502020204030204" pitchFamily="34" charset="0"/>
                <a:cs typeface="Calibri" panose="020F0502020204030204" pitchFamily="34" charset="0"/>
              </a:rPr>
              <a:t>promised</a:t>
            </a:r>
            <a:r>
              <a:rPr lang="en-US" sz="2800" b="1" i="1" dirty="0">
                <a:solidFill>
                  <a:srgbClr val="0000CC"/>
                </a:solidFill>
                <a:latin typeface="Calibri" panose="020F0502020204030204" pitchFamily="34" charset="0"/>
                <a:cs typeface="Calibri" panose="020F0502020204030204" pitchFamily="34" charset="0"/>
              </a:rPr>
              <a:t>, </a:t>
            </a:r>
            <a:r>
              <a:rPr lang="en-US" sz="2800" b="1" i="1" u="sng" dirty="0">
                <a:solidFill>
                  <a:srgbClr val="0000CC"/>
                </a:solidFill>
                <a:latin typeface="Calibri" panose="020F0502020204030204" pitchFamily="34" charset="0"/>
                <a:cs typeface="Calibri" panose="020F0502020204030204" pitchFamily="34" charset="0"/>
              </a:rPr>
              <a:t>wonderful</a:t>
            </a:r>
            <a:r>
              <a:rPr lang="en-US" sz="2800" b="1" i="1" dirty="0">
                <a:solidFill>
                  <a:srgbClr val="0000CC"/>
                </a:solidFill>
                <a:latin typeface="Calibri" panose="020F0502020204030204" pitchFamily="34" charset="0"/>
                <a:cs typeface="Calibri" panose="020F0502020204030204" pitchFamily="34" charset="0"/>
              </a:rPr>
              <a:t>, </a:t>
            </a:r>
            <a:r>
              <a:rPr lang="en-US" sz="2800" b="1" i="1" u="sng" dirty="0">
                <a:solidFill>
                  <a:srgbClr val="0000CC"/>
                </a:solidFill>
                <a:latin typeface="Calibri" panose="020F0502020204030204" pitchFamily="34" charset="0"/>
                <a:cs typeface="Calibri" panose="020F0502020204030204" pitchFamily="34" charset="0"/>
              </a:rPr>
              <a:t>life-changing truth</a:t>
            </a:r>
            <a:r>
              <a:rPr lang="en-US" sz="2800" b="1" i="1" dirty="0">
                <a:solidFill>
                  <a:srgbClr val="0000CC"/>
                </a:solidFill>
                <a:latin typeface="Calibri" panose="020F0502020204030204" pitchFamily="34" charset="0"/>
                <a:cs typeface="Calibri" panose="020F0502020204030204" pitchFamily="34" charset="0"/>
              </a:rPr>
              <a:t>, </a:t>
            </a:r>
            <a:r>
              <a:rPr lang="en-US" sz="2800" dirty="0"/>
              <a:t>that our living Lord expects us to believe and share! </a:t>
            </a:r>
          </a:p>
          <a:p>
            <a:pPr marL="344488" indent="-344488" algn="just">
              <a:lnSpc>
                <a:spcPct val="100000"/>
              </a:lnSpc>
              <a:spcBef>
                <a:spcPts val="0"/>
              </a:spcBef>
              <a:spcAft>
                <a:spcPts val="1200"/>
              </a:spcAft>
            </a:pPr>
            <a:r>
              <a:rPr lang="en-US" sz="2800" dirty="0"/>
              <a:t>We should be looking </a:t>
            </a:r>
            <a:r>
              <a:rPr lang="en-US" sz="2800" b="1" i="1" u="sng" dirty="0">
                <a:solidFill>
                  <a:srgbClr val="0000CC"/>
                </a:solidFill>
                <a:latin typeface="Calibri" panose="020F0502020204030204" pitchFamily="34" charset="0"/>
                <a:cs typeface="Calibri" panose="020F0502020204030204" pitchFamily="34" charset="0"/>
              </a:rPr>
              <a:t>expectantly</a:t>
            </a:r>
            <a:r>
              <a:rPr lang="en-US" sz="2800" dirty="0"/>
              <a:t> for this blessed and comforting and purifying hope (Titus 2:13)!  </a:t>
            </a:r>
          </a:p>
        </p:txBody>
      </p:sp>
      <p:pic>
        <p:nvPicPr>
          <p:cNvPr id="5" name="Picture 4">
            <a:extLst>
              <a:ext uri="{FF2B5EF4-FFF2-40B4-BE49-F238E27FC236}">
                <a16:creationId xmlns:a16="http://schemas.microsoft.com/office/drawing/2014/main" id="{A4E95CD3-59AD-4413-AE8B-C840D0ECD4BF}"/>
              </a:ext>
            </a:extLst>
          </p:cNvPr>
          <p:cNvPicPr>
            <a:picLocks noChangeAspect="1"/>
          </p:cNvPicPr>
          <p:nvPr/>
        </p:nvPicPr>
        <p:blipFill rotWithShape="1">
          <a:blip r:embed="rId3"/>
          <a:srcRect l="25668" r="28709" b="26640"/>
          <a:stretch/>
        </p:blipFill>
        <p:spPr>
          <a:xfrm>
            <a:off x="3219440" y="3736623"/>
            <a:ext cx="2705119" cy="2743200"/>
          </a:xfrm>
          <a:prstGeom prst="rect">
            <a:avLst/>
          </a:prstGeom>
        </p:spPr>
      </p:pic>
    </p:spTree>
    <p:extLst>
      <p:ext uri="{BB962C8B-B14F-4D97-AF65-F5344CB8AC3E}">
        <p14:creationId xmlns:p14="http://schemas.microsoft.com/office/powerpoint/2010/main" val="36348183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5B32A-9229-4D39-BD90-1FB77420BD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09384190-EB8E-45CC-B4C7-B510454DE6B4}"/>
              </a:ext>
            </a:extLst>
          </p:cNvPr>
          <p:cNvSpPr/>
          <p:nvPr/>
        </p:nvSpPr>
        <p:spPr>
          <a:xfrm>
            <a:off x="622142" y="163535"/>
            <a:ext cx="7899716" cy="1697516"/>
          </a:xfrm>
          <a:prstGeom prst="rect">
            <a:avLst/>
          </a:prstGeom>
        </p:spPr>
        <p:txBody>
          <a:bodyPr wrap="square">
            <a:spAutoFit/>
          </a:bodyPr>
          <a:lstStyle/>
          <a:p>
            <a:pPr algn="ctr">
              <a:lnSpc>
                <a:spcPct val="115000"/>
              </a:lnSpc>
              <a:spcBef>
                <a:spcPts val="600"/>
              </a:spcBef>
              <a:spcAft>
                <a:spcPts val="600"/>
              </a:spcAft>
            </a:pPr>
            <a:r>
              <a:rPr lang="en-US" sz="3200" b="1" dirty="0"/>
              <a:t>Titus 2:13</a:t>
            </a:r>
          </a:p>
          <a:p>
            <a:pPr>
              <a:lnSpc>
                <a:spcPct val="115000"/>
              </a:lnSpc>
              <a:spcAft>
                <a:spcPts val="1000"/>
              </a:spcAft>
            </a:pPr>
            <a:r>
              <a:rPr lang="en-US" sz="2800" dirty="0">
                <a:latin typeface="Calibri" panose="020F0502020204030204" pitchFamily="34" charset="0"/>
              </a:rPr>
              <a:t>“…</a:t>
            </a:r>
            <a:r>
              <a:rPr lang="en-US" sz="2800" b="1" dirty="0">
                <a:solidFill>
                  <a:srgbClr val="0000CC"/>
                </a:solidFill>
                <a:latin typeface="Calibri" panose="020F0502020204030204" pitchFamily="34" charset="0"/>
                <a:cs typeface="Calibri" panose="020F0502020204030204" pitchFamily="34" charset="0"/>
              </a:rPr>
              <a:t>looking for</a:t>
            </a:r>
            <a:r>
              <a:rPr lang="en-US" sz="2800" dirty="0">
                <a:latin typeface="Calibri" panose="020F0502020204030204" pitchFamily="34" charset="0"/>
              </a:rPr>
              <a:t> the blessed hope and the appearing of the glory of our great God and Savior, Christ Jesus…”</a:t>
            </a:r>
            <a:r>
              <a:rPr lang="en-US" sz="2400" dirty="0">
                <a:latin typeface="Calibri" panose="020F0502020204030204" pitchFamily="34" charset="0"/>
              </a:rPr>
              <a:t> </a:t>
            </a:r>
          </a:p>
        </p:txBody>
      </p:sp>
      <p:pic>
        <p:nvPicPr>
          <p:cNvPr id="10" name="Picture 9">
            <a:extLst>
              <a:ext uri="{FF2B5EF4-FFF2-40B4-BE49-F238E27FC236}">
                <a16:creationId xmlns:a16="http://schemas.microsoft.com/office/drawing/2014/main" id="{8924BAB3-3235-4362-AD2B-A8DF7619DC77}"/>
              </a:ext>
            </a:extLst>
          </p:cNvPr>
          <p:cNvPicPr>
            <a:picLocks noChangeAspect="1"/>
          </p:cNvPicPr>
          <p:nvPr/>
        </p:nvPicPr>
        <p:blipFill>
          <a:blip r:embed="rId4"/>
          <a:stretch>
            <a:fillRect/>
          </a:stretch>
        </p:blipFill>
        <p:spPr>
          <a:xfrm>
            <a:off x="3474625" y="1922000"/>
            <a:ext cx="2194750" cy="2767824"/>
          </a:xfrm>
          <a:prstGeom prst="rect">
            <a:avLst/>
          </a:prstGeom>
          <a:ln>
            <a:solidFill>
              <a:schemeClr val="tx1"/>
            </a:solidFill>
          </a:ln>
        </p:spPr>
      </p:pic>
    </p:spTree>
    <p:extLst>
      <p:ext uri="{BB962C8B-B14F-4D97-AF65-F5344CB8AC3E}">
        <p14:creationId xmlns:p14="http://schemas.microsoft.com/office/powerpoint/2010/main" val="3174701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5344326"/>
          </a:xfrm>
        </p:spPr>
        <p:txBody>
          <a:bodyPr>
            <a:noAutofit/>
          </a:bodyPr>
          <a:lstStyle/>
          <a:p>
            <a:pPr algn="l">
              <a:lnSpc>
                <a:spcPct val="100000"/>
              </a:lnSpc>
              <a:spcBef>
                <a:spcPts val="0"/>
              </a:spcBef>
              <a:spcAft>
                <a:spcPts val="1200"/>
              </a:spcAft>
            </a:pPr>
            <a:r>
              <a:rPr lang="en-US" sz="2800" b="1" dirty="0"/>
              <a:t>Sessions 4-7: History of Biblical Dispensationalism</a:t>
            </a:r>
          </a:p>
          <a:p>
            <a:pPr marL="461963" lvl="1" indent="-461963" algn="l">
              <a:lnSpc>
                <a:spcPct val="100000"/>
              </a:lnSpc>
              <a:spcBef>
                <a:spcPts val="0"/>
              </a:spcBef>
              <a:spcAft>
                <a:spcPts val="1200"/>
              </a:spcAft>
              <a:buFont typeface="+mj-lt"/>
              <a:buAutoNum type="arabicPeriod" startAt="6"/>
            </a:pPr>
            <a:r>
              <a:rPr lang="en-US" sz="2800" b="1" dirty="0">
                <a:solidFill>
                  <a:srgbClr val="0033CC"/>
                </a:solidFill>
              </a:rPr>
              <a:t>Contemporary Reformation Theology</a:t>
            </a:r>
          </a:p>
          <a:p>
            <a:pPr marL="914400" lvl="1" indent="-457200" algn="l">
              <a:lnSpc>
                <a:spcPct val="100000"/>
              </a:lnSpc>
              <a:spcBef>
                <a:spcPts val="0"/>
              </a:spcBef>
              <a:spcAft>
                <a:spcPts val="900"/>
              </a:spcAft>
              <a:buFont typeface="Arial" panose="020B0604020202020204" pitchFamily="34" charset="0"/>
              <a:buChar char="•"/>
            </a:pPr>
            <a:r>
              <a:rPr lang="en-US" sz="2800" dirty="0"/>
              <a:t>Has frozen theological progress by erroneously assuming no further theological progress is to be made.</a:t>
            </a:r>
          </a:p>
          <a:p>
            <a:pPr marL="914400" lvl="1" indent="-457200" algn="l">
              <a:lnSpc>
                <a:spcPct val="100000"/>
              </a:lnSpc>
              <a:spcBef>
                <a:spcPts val="0"/>
              </a:spcBef>
              <a:spcAft>
                <a:spcPts val="900"/>
              </a:spcAft>
              <a:buFont typeface="Arial" panose="020B0604020202020204" pitchFamily="34" charset="0"/>
              <a:buChar char="•"/>
            </a:pPr>
            <a:r>
              <a:rPr lang="en-US" sz="2800" dirty="0"/>
              <a:t>Their Creeds and Confessions are ultimately more authoritative than Scripture. </a:t>
            </a:r>
          </a:p>
          <a:p>
            <a:pPr marL="914400" lvl="1" indent="-457200" algn="l">
              <a:lnSpc>
                <a:spcPct val="100000"/>
              </a:lnSpc>
              <a:spcBef>
                <a:spcPts val="0"/>
              </a:spcBef>
              <a:spcAft>
                <a:spcPts val="900"/>
              </a:spcAft>
              <a:buFont typeface="Arial" panose="020B0604020202020204" pitchFamily="34" charset="0"/>
              <a:buChar char="•"/>
            </a:pPr>
            <a:r>
              <a:rPr lang="en-US" sz="2800" dirty="0"/>
              <a:t>Augustinian Amillennialism fossilized into RT.</a:t>
            </a:r>
          </a:p>
          <a:p>
            <a:pPr marL="914400" lvl="1" indent="-457200" algn="l">
              <a:lnSpc>
                <a:spcPct val="100000"/>
              </a:lnSpc>
              <a:spcBef>
                <a:spcPts val="0"/>
              </a:spcBef>
              <a:spcAft>
                <a:spcPts val="900"/>
              </a:spcAft>
              <a:buFont typeface="Arial" panose="020B0604020202020204" pitchFamily="34" charset="0"/>
              <a:buChar char="•"/>
            </a:pPr>
            <a:r>
              <a:rPr lang="en-US" sz="2800" dirty="0"/>
              <a:t>Inconsistent literal hermeneutic.</a:t>
            </a:r>
          </a:p>
          <a:p>
            <a:pPr marL="914400" lvl="1" indent="-457200" algn="l">
              <a:lnSpc>
                <a:spcPct val="100000"/>
              </a:lnSpc>
              <a:spcBef>
                <a:spcPts val="0"/>
              </a:spcBef>
              <a:spcAft>
                <a:spcPts val="900"/>
              </a:spcAft>
              <a:buFont typeface="Arial" panose="020B0604020202020204" pitchFamily="34" charset="0"/>
              <a:buChar char="•"/>
            </a:pPr>
            <a:r>
              <a:rPr lang="en-US" sz="2800" dirty="0"/>
              <a:t>Eschatological texts are Commonly Allegorized (Zech. 14:4; Rev. 21-22; Ezek. 40-48)</a:t>
            </a:r>
          </a:p>
        </p:txBody>
      </p:sp>
    </p:spTree>
    <p:extLst>
      <p:ext uri="{BB962C8B-B14F-4D97-AF65-F5344CB8AC3E}">
        <p14:creationId xmlns:p14="http://schemas.microsoft.com/office/powerpoint/2010/main" val="22002483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201233"/>
            <a:ext cx="8515350" cy="704542"/>
          </a:xfrm>
        </p:spPr>
        <p:txBody>
          <a:bodyPr>
            <a:normAutofit/>
          </a:bodyPr>
          <a:lstStyle/>
          <a:p>
            <a:pPr marL="457200" indent="-457200" algn="ctr">
              <a:lnSpc>
                <a:spcPct val="100000"/>
              </a:lnSpc>
              <a:buFont typeface="+mj-lt"/>
              <a:buAutoNum type="arabicParenR" startAt="6"/>
            </a:pPr>
            <a:r>
              <a:rPr lang="en-US" sz="3200" b="1" dirty="0">
                <a:latin typeface="+mn-lt"/>
              </a:rPr>
              <a:t>Dispensationalism Teaches a </a:t>
            </a:r>
            <a:r>
              <a:rPr lang="en-US" sz="3200" b="1" dirty="0">
                <a:solidFill>
                  <a:prstClr val="black"/>
                </a:solidFill>
                <a:latin typeface="Calibri" panose="020F0502020204030204"/>
              </a:rPr>
              <a:t>‘Secret Rapture’.</a:t>
            </a:r>
            <a:endParaRPr lang="en-US" sz="3200" b="1" dirty="0">
              <a:latin typeface="+mn-lt"/>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9874" y="1095555"/>
            <a:ext cx="6584251" cy="5492972"/>
          </a:xfrm>
          <a:prstGeom prst="rect">
            <a:avLst/>
          </a:prstGeom>
        </p:spPr>
      </p:pic>
      <p:pic>
        <p:nvPicPr>
          <p:cNvPr id="3" name="Picture 2">
            <a:extLst>
              <a:ext uri="{FF2B5EF4-FFF2-40B4-BE49-F238E27FC236}">
                <a16:creationId xmlns:a16="http://schemas.microsoft.com/office/drawing/2014/main" id="{1E59E4FA-3DE8-4D60-8AAE-AF5AABA447A6}"/>
              </a:ext>
            </a:extLst>
          </p:cNvPr>
          <p:cNvPicPr>
            <a:picLocks noChangeAspect="1"/>
          </p:cNvPicPr>
          <p:nvPr/>
        </p:nvPicPr>
        <p:blipFill>
          <a:blip r:embed="rId4"/>
          <a:stretch>
            <a:fillRect/>
          </a:stretch>
        </p:blipFill>
        <p:spPr>
          <a:xfrm>
            <a:off x="1357011" y="1169278"/>
            <a:ext cx="1580083" cy="914400"/>
          </a:xfrm>
          <a:prstGeom prst="rect">
            <a:avLst/>
          </a:prstGeom>
        </p:spPr>
      </p:pic>
    </p:spTree>
    <p:extLst>
      <p:ext uri="{BB962C8B-B14F-4D97-AF65-F5344CB8AC3E}">
        <p14:creationId xmlns:p14="http://schemas.microsoft.com/office/powerpoint/2010/main" val="13985339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DA28C-4C19-4184-B761-A035A2C7D5B4}"/>
              </a:ext>
            </a:extLst>
          </p:cNvPr>
          <p:cNvSpPr>
            <a:spLocks noGrp="1"/>
          </p:cNvSpPr>
          <p:nvPr>
            <p:ph type="title"/>
          </p:nvPr>
        </p:nvSpPr>
        <p:spPr>
          <a:xfrm>
            <a:off x="628650" y="2766219"/>
            <a:ext cx="7886700" cy="1325563"/>
          </a:xfrm>
        </p:spPr>
        <p:txBody>
          <a:bodyPr>
            <a:normAutofit/>
          </a:bodyPr>
          <a:lstStyle/>
          <a:p>
            <a:pPr algn="ctr"/>
            <a:r>
              <a:rPr lang="en-US" sz="6000" b="1" dirty="0"/>
              <a:t>CONCLUSION</a:t>
            </a:r>
          </a:p>
        </p:txBody>
      </p:sp>
    </p:spTree>
    <p:extLst>
      <p:ext uri="{BB962C8B-B14F-4D97-AF65-F5344CB8AC3E}">
        <p14:creationId xmlns:p14="http://schemas.microsoft.com/office/powerpoint/2010/main" val="25224383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66"/>
            <a:ext cx="9144000" cy="851721"/>
          </a:xfrm>
        </p:spPr>
        <p:txBody>
          <a:bodyPr anchor="ctr">
            <a:normAutofit fontScale="90000"/>
          </a:bodyPr>
          <a:lstStyle/>
          <a:p>
            <a:pPr>
              <a:lnSpc>
                <a:spcPct val="100000"/>
              </a:lnSpc>
            </a:pPr>
            <a:r>
              <a:rPr lang="en-US" sz="3600" b="1" dirty="0">
                <a:latin typeface="+mn-lt"/>
              </a:rPr>
              <a:t>Sessions 8-9</a:t>
            </a:r>
            <a:br>
              <a:rPr lang="en-US" sz="3600" b="1" dirty="0">
                <a:latin typeface="+mn-lt"/>
              </a:rPr>
            </a:br>
            <a:r>
              <a:rPr lang="en-US" sz="3100" b="1" dirty="0">
                <a:latin typeface="+mn-lt"/>
              </a:rPr>
              <a:t>Outline</a:t>
            </a:r>
          </a:p>
        </p:txBody>
      </p:sp>
      <p:sp>
        <p:nvSpPr>
          <p:cNvPr id="3" name="Subtitle 2"/>
          <p:cNvSpPr>
            <a:spLocks noGrp="1"/>
          </p:cNvSpPr>
          <p:nvPr>
            <p:ph type="subTitle" idx="1"/>
          </p:nvPr>
        </p:nvSpPr>
        <p:spPr>
          <a:xfrm>
            <a:off x="128187" y="1145135"/>
            <a:ext cx="8904718" cy="5469309"/>
          </a:xfrm>
        </p:spPr>
        <p:txBody>
          <a:bodyPr>
            <a:noAutofit/>
          </a:bodyPr>
          <a:lstStyle/>
          <a:p>
            <a:pPr marL="457200" lvl="1" indent="-457200" algn="l">
              <a:lnSpc>
                <a:spcPct val="100000"/>
              </a:lnSpc>
              <a:spcBef>
                <a:spcPts val="0"/>
              </a:spcBef>
              <a:spcAft>
                <a:spcPts val="1200"/>
              </a:spcAft>
              <a:buFont typeface="+mj-lt"/>
              <a:buAutoNum type="arabicParenR"/>
            </a:pPr>
            <a:r>
              <a:rPr lang="en-US" sz="2400" dirty="0"/>
              <a:t>Dispensationalists Teach More Than One Way of Salvation.</a:t>
            </a:r>
          </a:p>
          <a:p>
            <a:pPr marL="457200" lvl="1" indent="-457200" algn="l">
              <a:lnSpc>
                <a:spcPct val="100000"/>
              </a:lnSpc>
              <a:spcBef>
                <a:spcPts val="0"/>
              </a:spcBef>
              <a:spcAft>
                <a:spcPts val="1200"/>
              </a:spcAft>
              <a:buFont typeface="+mj-lt"/>
              <a:buAutoNum type="arabicParenR"/>
            </a:pPr>
            <a:r>
              <a:rPr lang="en-US" sz="2400" dirty="0"/>
              <a:t>Dispensationalists are Guilty of Antinomianism</a:t>
            </a:r>
          </a:p>
          <a:p>
            <a:pPr marL="457200" lvl="1" indent="-457200" algn="l">
              <a:lnSpc>
                <a:spcPct val="100000"/>
              </a:lnSpc>
              <a:spcBef>
                <a:spcPts val="0"/>
              </a:spcBef>
              <a:spcAft>
                <a:spcPts val="1200"/>
              </a:spcAft>
              <a:buFont typeface="+mj-lt"/>
              <a:buAutoNum type="arabicParenR"/>
            </a:pPr>
            <a:r>
              <a:rPr lang="en-US" sz="2400" dirty="0"/>
              <a:t>Dispensationalists Teach that the Sermon on the Mount is Not for the Church Today – "YES" and "NO"!</a:t>
            </a:r>
          </a:p>
          <a:p>
            <a:pPr marL="457200" lvl="1" indent="-457200" algn="l">
              <a:lnSpc>
                <a:spcPct val="100000"/>
              </a:lnSpc>
              <a:spcBef>
                <a:spcPts val="0"/>
              </a:spcBef>
              <a:spcAft>
                <a:spcPts val="1200"/>
              </a:spcAft>
              <a:buFont typeface="+mj-lt"/>
              <a:buAutoNum type="arabicParenR"/>
            </a:pPr>
            <a:r>
              <a:rPr lang="en-US" sz="2400" b="1" dirty="0">
                <a:solidFill>
                  <a:srgbClr val="0033CC"/>
                </a:solidFill>
                <a:highlight>
                  <a:srgbClr val="FFFF00"/>
                </a:highlight>
              </a:rPr>
              <a:t>Dispensationalists Teach that the Death of Christ was an Afterthought and that the Church is "Plan B" in God's program.</a:t>
            </a:r>
          </a:p>
          <a:p>
            <a:pPr marL="457200" lvl="1" indent="-457200" algn="l">
              <a:lnSpc>
                <a:spcPct val="100000"/>
              </a:lnSpc>
              <a:spcBef>
                <a:spcPts val="0"/>
              </a:spcBef>
              <a:spcAft>
                <a:spcPts val="1200"/>
              </a:spcAft>
              <a:buFont typeface="+mj-lt"/>
              <a:buAutoNum type="arabicParenR"/>
            </a:pPr>
            <a:r>
              <a:rPr lang="en-US" sz="2400" b="1" dirty="0">
                <a:solidFill>
                  <a:srgbClr val="0033CC"/>
                </a:solidFill>
                <a:highlight>
                  <a:srgbClr val="FFFF00"/>
                </a:highlight>
              </a:rPr>
              <a:t>Dispensationalism is a ‘</a:t>
            </a:r>
            <a:r>
              <a:rPr lang="en-US" sz="2400" b="1" u="sng" dirty="0">
                <a:solidFill>
                  <a:srgbClr val="0033CC"/>
                </a:solidFill>
                <a:highlight>
                  <a:srgbClr val="FFFF00"/>
                </a:highlight>
              </a:rPr>
              <a:t>New</a:t>
            </a:r>
            <a:r>
              <a:rPr lang="en-US" sz="2400" b="1" dirty="0">
                <a:solidFill>
                  <a:srgbClr val="0033CC"/>
                </a:solidFill>
                <a:highlight>
                  <a:srgbClr val="FFFF00"/>
                </a:highlight>
              </a:rPr>
              <a:t>’ doctrine.</a:t>
            </a:r>
          </a:p>
          <a:p>
            <a:pPr marL="457200" lvl="1" indent="-457200" algn="l">
              <a:lnSpc>
                <a:spcPct val="100000"/>
              </a:lnSpc>
              <a:spcBef>
                <a:spcPts val="0"/>
              </a:spcBef>
              <a:spcAft>
                <a:spcPts val="1200"/>
              </a:spcAft>
              <a:buFont typeface="+mj-lt"/>
              <a:buAutoNum type="arabicParenR"/>
            </a:pPr>
            <a:r>
              <a:rPr lang="en-US" sz="2400" b="1" dirty="0">
                <a:solidFill>
                  <a:srgbClr val="0033CC"/>
                </a:solidFill>
                <a:highlight>
                  <a:srgbClr val="FFFF00"/>
                </a:highlight>
              </a:rPr>
              <a:t>Dispensationalism Teaches a ‘Secret Rapture’.</a:t>
            </a:r>
          </a:p>
          <a:p>
            <a:pPr marL="457200" lvl="1" indent="-457200" algn="l">
              <a:lnSpc>
                <a:spcPct val="100000"/>
              </a:lnSpc>
              <a:spcBef>
                <a:spcPts val="0"/>
              </a:spcBef>
              <a:spcAft>
                <a:spcPts val="1200"/>
              </a:spcAft>
              <a:buFont typeface="+mj-lt"/>
              <a:buAutoNum type="arabicParenR"/>
            </a:pPr>
            <a:r>
              <a:rPr lang="en-US" sz="2400" dirty="0"/>
              <a:t>Dispensationalism falsely claims that God made a bona fide offer of the kingdom to Israel.</a:t>
            </a:r>
          </a:p>
          <a:p>
            <a:pPr marL="457200" lvl="1" indent="-457200" algn="l">
              <a:lnSpc>
                <a:spcPct val="100000"/>
              </a:lnSpc>
              <a:spcBef>
                <a:spcPts val="0"/>
              </a:spcBef>
              <a:spcAft>
                <a:spcPts val="1200"/>
              </a:spcAft>
              <a:buFont typeface="+mj-lt"/>
              <a:buAutoNum type="arabicParenR"/>
            </a:pPr>
            <a:r>
              <a:rPr lang="en-US" sz="2400" dirty="0"/>
              <a:t>Dispensationalists revere C. I. Scofield but he was an immoral man, not qualified to be a spiritual leader.</a:t>
            </a:r>
          </a:p>
        </p:txBody>
      </p:sp>
      <p:pic>
        <p:nvPicPr>
          <p:cNvPr id="4" name="Picture 3">
            <a:extLst>
              <a:ext uri="{FF2B5EF4-FFF2-40B4-BE49-F238E27FC236}">
                <a16:creationId xmlns:a16="http://schemas.microsoft.com/office/drawing/2014/main" id="{5C40B0D2-D3A3-4459-8AA9-25920C0DC1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60960"/>
            <a:ext cx="1096062" cy="914400"/>
          </a:xfrm>
          <a:prstGeom prst="rect">
            <a:avLst/>
          </a:prstGeom>
        </p:spPr>
      </p:pic>
      <p:pic>
        <p:nvPicPr>
          <p:cNvPr id="5" name="Picture 4">
            <a:extLst>
              <a:ext uri="{FF2B5EF4-FFF2-40B4-BE49-F238E27FC236}">
                <a16:creationId xmlns:a16="http://schemas.microsoft.com/office/drawing/2014/main" id="{7C7FCC0B-2472-44C4-A1FA-A6E79E9DDF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1738" y="60960"/>
            <a:ext cx="1096062" cy="914400"/>
          </a:xfrm>
          <a:prstGeom prst="rect">
            <a:avLst/>
          </a:prstGeom>
        </p:spPr>
      </p:pic>
    </p:spTree>
    <p:extLst>
      <p:ext uri="{BB962C8B-B14F-4D97-AF65-F5344CB8AC3E}">
        <p14:creationId xmlns:p14="http://schemas.microsoft.com/office/powerpoint/2010/main" val="33383681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5920"/>
            <a:ext cx="7886700" cy="400184"/>
          </a:xfrm>
        </p:spPr>
        <p:txBody>
          <a:bodyPr>
            <a:normAutofit fontScale="90000"/>
          </a:bodyPr>
          <a:lstStyle/>
          <a:p>
            <a:pPr algn="ctr">
              <a:lnSpc>
                <a:spcPct val="100000"/>
              </a:lnSpc>
            </a:pPr>
            <a:r>
              <a:rPr lang="en-US" sz="2400" b="1" dirty="0">
                <a:latin typeface="+mn-lt"/>
              </a:rPr>
              <a:t>Resources</a:t>
            </a:r>
          </a:p>
        </p:txBody>
      </p:sp>
      <p:sp>
        <p:nvSpPr>
          <p:cNvPr id="3" name="Content Placeholder 2"/>
          <p:cNvSpPr>
            <a:spLocks noGrp="1"/>
          </p:cNvSpPr>
          <p:nvPr>
            <p:ph idx="1"/>
          </p:nvPr>
        </p:nvSpPr>
        <p:spPr>
          <a:xfrm>
            <a:off x="119271" y="636104"/>
            <a:ext cx="8925338" cy="6126646"/>
          </a:xfrm>
        </p:spPr>
        <p:txBody>
          <a:bodyPr>
            <a:noAutofit/>
          </a:bodyPr>
          <a:lstStyle/>
          <a:p>
            <a:pPr marL="231775" indent="-231775">
              <a:lnSpc>
                <a:spcPct val="100000"/>
              </a:lnSpc>
            </a:pPr>
            <a:r>
              <a:rPr lang="en-US" sz="1400" dirty="0"/>
              <a:t>Alva J. McClain, Law &amp; Grace, Moody, 1967 978-088469-001-6</a:t>
            </a:r>
          </a:p>
          <a:p>
            <a:pPr marL="231775" indent="-231775">
              <a:lnSpc>
                <a:spcPct val="100000"/>
              </a:lnSpc>
            </a:pPr>
            <a:r>
              <a:rPr lang="en-US" sz="1400" dirty="0"/>
              <a:t>Arnold H. Ehlert, “A Bibliography of Dispensationalism,” Bibliotheca Sacra (January 1944–January 1946): 101:95–101, 199–209, 319–28, 447–60; 102:84–92, 207–19, 322–34, 455–67; 103:57–67.</a:t>
            </a:r>
          </a:p>
          <a:p>
            <a:pPr marL="231775" indent="-231775">
              <a:lnSpc>
                <a:spcPct val="100000"/>
              </a:lnSpc>
            </a:pPr>
            <a:r>
              <a:rPr lang="en-US" sz="1400" dirty="0"/>
              <a:t>Charles C. Ryrie, Dispensationalism, Moody, 2007, 080242189X</a:t>
            </a:r>
          </a:p>
          <a:p>
            <a:pPr marL="231775" indent="-231775">
              <a:lnSpc>
                <a:spcPct val="100000"/>
              </a:lnSpc>
            </a:pPr>
            <a:r>
              <a:rPr lang="en-US" sz="1400" dirty="0"/>
              <a:t>Christopher Cone, gen. ed., Dispensationalism Tomorrow &amp; Beyond, Tyndale Seminary Press, 2008 9780981479101</a:t>
            </a:r>
          </a:p>
          <a:p>
            <a:pPr marL="231775" indent="-231775">
              <a:lnSpc>
                <a:spcPct val="100000"/>
              </a:lnSpc>
            </a:pPr>
            <a:r>
              <a:rPr lang="en-US" sz="1400" dirty="0"/>
              <a:t>Christopher Cone, gen. ed., An Introduction To The New Covenant, Tyndale Seminary Press, 2013, 9781938484100</a:t>
            </a:r>
          </a:p>
          <a:p>
            <a:pPr marL="231775" indent="-231775">
              <a:lnSpc>
                <a:spcPct val="100000"/>
              </a:lnSpc>
            </a:pPr>
            <a:r>
              <a:rPr lang="en-US" sz="1400" dirty="0"/>
              <a:t>Walvoord, J. F., The Prophecy Knowledge Handbook. Wheaton, IL: Victor Books. 1990. </a:t>
            </a:r>
          </a:p>
          <a:p>
            <a:pPr marL="231775" indent="-231775">
              <a:lnSpc>
                <a:spcPct val="100000"/>
              </a:lnSpc>
            </a:pPr>
            <a:r>
              <a:rPr lang="en-US" sz="1400" dirty="0"/>
              <a:t>Lewis S. Chafer, Major Bible Themes, Zondervan, 1974, 0-310-22390-3</a:t>
            </a:r>
          </a:p>
          <a:p>
            <a:pPr marL="231775" indent="-231775">
              <a:lnSpc>
                <a:spcPct val="100000"/>
              </a:lnSpc>
            </a:pPr>
            <a:r>
              <a:rPr lang="en-US" sz="1400" dirty="0"/>
              <a:t>Mike </a:t>
            </a:r>
            <a:r>
              <a:rPr lang="en-US" sz="1400" dirty="0" err="1"/>
              <a:t>Stallard</a:t>
            </a:r>
            <a:r>
              <a:rPr lang="en-US" sz="1400" dirty="0"/>
              <a:t>, gen .ed., Dispensational Understanding of the New Covenant, Regular Baptist Books, 2012, 9781607764946</a:t>
            </a:r>
          </a:p>
          <a:p>
            <a:pPr marL="231775" indent="-231775">
              <a:lnSpc>
                <a:spcPct val="100000"/>
              </a:lnSpc>
            </a:pPr>
            <a:r>
              <a:rPr lang="en-US" sz="1400" dirty="0"/>
              <a:t>Paul Enns, The Moody Handbook of Theology, Moody 1989, </a:t>
            </a:r>
          </a:p>
          <a:p>
            <a:pPr marL="231775" indent="-231775">
              <a:lnSpc>
                <a:spcPct val="100000"/>
              </a:lnSpc>
            </a:pPr>
            <a:r>
              <a:rPr lang="en-US" sz="1400" dirty="0" err="1"/>
              <a:t>Renald</a:t>
            </a:r>
            <a:r>
              <a:rPr lang="en-US" sz="1400" dirty="0"/>
              <a:t> E. Showers, There Really Is A Difference, Friend of Israel Gospel Ministry, 1990, 0915540509</a:t>
            </a:r>
          </a:p>
          <a:p>
            <a:pPr marL="231775" indent="-231775">
              <a:lnSpc>
                <a:spcPct val="100000"/>
              </a:lnSpc>
            </a:pPr>
            <a:r>
              <a:rPr lang="en-US" sz="1400" dirty="0"/>
              <a:t>Rene </a:t>
            </a:r>
            <a:r>
              <a:rPr lang="en-US" sz="1400" dirty="0" err="1"/>
              <a:t>Pache</a:t>
            </a:r>
            <a:r>
              <a:rPr lang="en-US" sz="1400" dirty="0"/>
              <a:t>, The Inspiration and Authority of Scripture, Sheffield Pub Co, 1992</a:t>
            </a:r>
          </a:p>
          <a:p>
            <a:pPr marL="231775" indent="-231775">
              <a:lnSpc>
                <a:spcPct val="100000"/>
              </a:lnSpc>
            </a:pPr>
            <a:r>
              <a:rPr lang="en-US" sz="1400" dirty="0"/>
              <a:t>Roy B. </a:t>
            </a:r>
            <a:r>
              <a:rPr lang="en-US" sz="1400" dirty="0" err="1"/>
              <a:t>Zuck</a:t>
            </a:r>
            <a:r>
              <a:rPr lang="en-US" sz="1400" dirty="0"/>
              <a:t>, Basic Bible Interpretation, SP Publications, 1991</a:t>
            </a:r>
          </a:p>
          <a:p>
            <a:pPr marL="231775" indent="-231775">
              <a:lnSpc>
                <a:spcPct val="100000"/>
              </a:lnSpc>
            </a:pPr>
            <a:r>
              <a:rPr lang="en-US" sz="1400" b="1" dirty="0"/>
              <a:t>Charting the End Times </a:t>
            </a:r>
            <a:r>
              <a:rPr lang="en-US" sz="1400" b="1" dirty="0" err="1"/>
              <a:t>CD-Rom</a:t>
            </a:r>
            <a:r>
              <a:rPr lang="en-US" sz="1400" b="1" dirty="0"/>
              <a:t>: A Visual Guide to Understanding Bible Prophecy</a:t>
            </a:r>
            <a:r>
              <a:rPr lang="en-US" sz="1400" dirty="0"/>
              <a:t>, ISBN-10: 0736917624</a:t>
            </a:r>
          </a:p>
          <a:p>
            <a:pPr marL="0" indent="0">
              <a:lnSpc>
                <a:spcPct val="100000"/>
              </a:lnSpc>
              <a:buNone/>
            </a:pPr>
            <a:r>
              <a:rPr lang="en-US" sz="1400" dirty="0"/>
              <a:t>Materials from:</a:t>
            </a:r>
          </a:p>
          <a:p>
            <a:pPr marL="233363" indent="-233363">
              <a:lnSpc>
                <a:spcPct val="100000"/>
              </a:lnSpc>
              <a:spcBef>
                <a:spcPts val="400"/>
              </a:spcBef>
              <a:spcAft>
                <a:spcPts val="400"/>
              </a:spcAft>
            </a:pPr>
            <a:r>
              <a:rPr lang="en-US" sz="1400" dirty="0"/>
              <a:t>Dr. Andy Woods, Sugar Land Bible Church, </a:t>
            </a:r>
            <a:r>
              <a:rPr lang="en-US" sz="1400" dirty="0">
                <a:hlinkClick r:id="rId3"/>
              </a:rPr>
              <a:t>www.slbc.org</a:t>
            </a:r>
            <a:r>
              <a:rPr lang="en-US" sz="1400" dirty="0"/>
              <a:t> </a:t>
            </a:r>
          </a:p>
          <a:p>
            <a:pPr marL="233363" indent="-233363">
              <a:lnSpc>
                <a:spcPct val="100000"/>
              </a:lnSpc>
              <a:spcBef>
                <a:spcPts val="400"/>
              </a:spcBef>
              <a:spcAft>
                <a:spcPts val="400"/>
              </a:spcAft>
            </a:pPr>
            <a:r>
              <a:rPr lang="en-US" sz="1400" dirty="0"/>
              <a:t>Dr. Vern Peterman, Holly Hills Bible Church, </a:t>
            </a:r>
            <a:r>
              <a:rPr lang="en-US" sz="1400" dirty="0">
                <a:hlinkClick r:id="rId4"/>
              </a:rPr>
              <a:t>www.hollyhillsbiblechurch.org</a:t>
            </a:r>
            <a:r>
              <a:rPr lang="en-US" sz="1400" dirty="0"/>
              <a:t> </a:t>
            </a:r>
          </a:p>
          <a:p>
            <a:pPr marL="233363" lvl="2" indent="-233363">
              <a:lnSpc>
                <a:spcPct val="100000"/>
              </a:lnSpc>
              <a:spcBef>
                <a:spcPts val="400"/>
              </a:spcBef>
              <a:spcAft>
                <a:spcPts val="400"/>
              </a:spcAft>
            </a:pPr>
            <a:r>
              <a:rPr lang="en-US" sz="1400" dirty="0"/>
              <a:t>George Zeller, Middletown Bible Church, </a:t>
            </a:r>
            <a:r>
              <a:rPr lang="en-US" sz="1400" dirty="0">
                <a:hlinkClick r:id="rId5"/>
              </a:rPr>
              <a:t>www.middletownbiblechurch.org</a:t>
            </a:r>
            <a:endParaRPr lang="en-US" sz="1400" dirty="0"/>
          </a:p>
          <a:p>
            <a:pPr marL="233363" lvl="2" indent="-233363">
              <a:lnSpc>
                <a:spcPct val="100000"/>
              </a:lnSpc>
              <a:spcBef>
                <a:spcPts val="400"/>
              </a:spcBef>
              <a:spcAft>
                <a:spcPts val="400"/>
              </a:spcAft>
            </a:pPr>
            <a:r>
              <a:rPr lang="en-US" sz="1400" dirty="0"/>
              <a:t>Ed Allsteadt, Sugar Land Bible Church, </a:t>
            </a:r>
            <a:r>
              <a:rPr lang="en-US" sz="1400" dirty="0">
                <a:hlinkClick r:id="rId3"/>
              </a:rPr>
              <a:t>www.slbc.org</a:t>
            </a:r>
            <a:r>
              <a:rPr lang="en-US" sz="1400" dirty="0"/>
              <a:t> </a:t>
            </a:r>
          </a:p>
        </p:txBody>
      </p:sp>
    </p:spTree>
    <p:extLst>
      <p:ext uri="{BB962C8B-B14F-4D97-AF65-F5344CB8AC3E}">
        <p14:creationId xmlns:p14="http://schemas.microsoft.com/office/powerpoint/2010/main" val="1542425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4681386"/>
          </a:xfrm>
        </p:spPr>
        <p:txBody>
          <a:bodyPr>
            <a:noAutofit/>
          </a:bodyPr>
          <a:lstStyle/>
          <a:p>
            <a:pPr algn="l">
              <a:lnSpc>
                <a:spcPct val="100000"/>
              </a:lnSpc>
              <a:spcBef>
                <a:spcPts val="0"/>
              </a:spcBef>
              <a:spcAft>
                <a:spcPts val="1200"/>
              </a:spcAft>
            </a:pPr>
            <a:r>
              <a:rPr lang="en-US" sz="2800" b="1" dirty="0"/>
              <a:t>Sessions 4-7: History of Biblical Dispensationalism</a:t>
            </a:r>
          </a:p>
          <a:p>
            <a:pPr marL="461963" lvl="1" indent="-461963" algn="l">
              <a:lnSpc>
                <a:spcPct val="100000"/>
              </a:lnSpc>
              <a:spcBef>
                <a:spcPts val="0"/>
              </a:spcBef>
              <a:spcAft>
                <a:spcPts val="1200"/>
              </a:spcAft>
              <a:buFont typeface="+mj-lt"/>
              <a:buAutoNum type="arabicPeriod" startAt="7"/>
            </a:pPr>
            <a:r>
              <a:rPr lang="en-US" sz="2800" b="1" dirty="0">
                <a:solidFill>
                  <a:srgbClr val="0033CC"/>
                </a:solidFill>
              </a:rPr>
              <a:t>Dispensationalism's Contribution</a:t>
            </a:r>
          </a:p>
          <a:p>
            <a:pPr marL="914400" lvl="1" indent="-457200" algn="l">
              <a:lnSpc>
                <a:spcPct val="100000"/>
              </a:lnSpc>
              <a:spcBef>
                <a:spcPts val="0"/>
              </a:spcBef>
              <a:spcAft>
                <a:spcPts val="1200"/>
              </a:spcAft>
              <a:buFont typeface="Arial" panose="020B0604020202020204" pitchFamily="34" charset="0"/>
              <a:buChar char="•"/>
            </a:pPr>
            <a:r>
              <a:rPr lang="en-US" sz="2800" dirty="0"/>
              <a:t>Dispensational movement</a:t>
            </a:r>
          </a:p>
          <a:p>
            <a:pPr marL="1376363" lvl="3" indent="-463550" algn="l">
              <a:lnSpc>
                <a:spcPct val="100000"/>
              </a:lnSpc>
              <a:spcBef>
                <a:spcPts val="0"/>
              </a:spcBef>
              <a:spcAft>
                <a:spcPts val="600"/>
              </a:spcAft>
              <a:buFont typeface="Courier New" panose="02070309020205020404" pitchFamily="49" charset="0"/>
              <a:buChar char="-"/>
            </a:pPr>
            <a:r>
              <a:rPr lang="en-US" sz="2800" dirty="0"/>
              <a:t>Dispensational Systematized in 19</a:t>
            </a:r>
            <a:r>
              <a:rPr lang="en-US" sz="2800" baseline="30000" dirty="0"/>
              <a:t>th</a:t>
            </a:r>
            <a:r>
              <a:rPr lang="en-US" sz="2800" dirty="0"/>
              <a:t> century</a:t>
            </a:r>
          </a:p>
          <a:p>
            <a:pPr marL="1376363" lvl="3" indent="-463550" algn="l">
              <a:lnSpc>
                <a:spcPct val="100000"/>
              </a:lnSpc>
              <a:spcBef>
                <a:spcPts val="0"/>
              </a:spcBef>
              <a:spcAft>
                <a:spcPts val="600"/>
              </a:spcAft>
              <a:buFont typeface="Courier New" panose="02070309020205020404" pitchFamily="49" charset="0"/>
              <a:buChar char="-"/>
            </a:pPr>
            <a:r>
              <a:rPr lang="en-US" sz="2800" dirty="0"/>
              <a:t>Key Dispensational Leaders</a:t>
            </a:r>
          </a:p>
          <a:p>
            <a:pPr marL="1376363" lvl="3" indent="-463550" algn="l">
              <a:lnSpc>
                <a:spcPct val="100000"/>
              </a:lnSpc>
              <a:spcBef>
                <a:spcPts val="0"/>
              </a:spcBef>
              <a:spcAft>
                <a:spcPts val="600"/>
              </a:spcAft>
              <a:buFont typeface="Courier New" panose="02070309020205020404" pitchFamily="49" charset="0"/>
              <a:buChar char="-"/>
            </a:pPr>
            <a:r>
              <a:rPr lang="en-US" sz="2800" dirty="0"/>
              <a:t>Took the Reformers’ hermeneutic and applied it to the whole bible</a:t>
            </a:r>
          </a:p>
          <a:p>
            <a:pPr marL="1376363" lvl="3" indent="-463550" algn="l">
              <a:lnSpc>
                <a:spcPct val="100000"/>
              </a:lnSpc>
              <a:spcBef>
                <a:spcPts val="0"/>
              </a:spcBef>
              <a:spcAft>
                <a:spcPts val="600"/>
              </a:spcAft>
              <a:buFont typeface="Courier New" panose="02070309020205020404" pitchFamily="49" charset="0"/>
              <a:buChar char="-"/>
            </a:pPr>
            <a:r>
              <a:rPr lang="en-US" sz="2800" dirty="0"/>
              <a:t>Retrieved key doctrines: Chiliasm (</a:t>
            </a:r>
            <a:r>
              <a:rPr lang="en-US" sz="2800" i="1" dirty="0"/>
              <a:t>Millennialism</a:t>
            </a:r>
            <a:r>
              <a:rPr lang="en-US" sz="2800" dirty="0"/>
              <a:t>), Israel-Church distinction, Pretribulationalism</a:t>
            </a:r>
          </a:p>
          <a:p>
            <a:pPr marL="0" lvl="1" algn="l">
              <a:lnSpc>
                <a:spcPct val="100000"/>
              </a:lnSpc>
              <a:spcBef>
                <a:spcPts val="0"/>
              </a:spcBef>
              <a:spcAft>
                <a:spcPts val="1200"/>
              </a:spcAft>
            </a:pPr>
            <a:endParaRPr lang="en-US" sz="2800" b="1" dirty="0">
              <a:solidFill>
                <a:srgbClr val="0000FF"/>
              </a:solidFill>
            </a:endParaRPr>
          </a:p>
        </p:txBody>
      </p:sp>
    </p:spTree>
    <p:extLst>
      <p:ext uri="{BB962C8B-B14F-4D97-AF65-F5344CB8AC3E}">
        <p14:creationId xmlns:p14="http://schemas.microsoft.com/office/powerpoint/2010/main" val="123949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nSpc>
                <a:spcPct val="100000"/>
              </a:lnSpc>
            </a:pPr>
            <a:r>
              <a:rPr lang="en-US" b="1" dirty="0"/>
              <a:t>Biblical Dispensationalism</a:t>
            </a:r>
          </a:p>
        </p:txBody>
      </p:sp>
      <p:sp>
        <p:nvSpPr>
          <p:cNvPr id="3" name="Subtitle 2"/>
          <p:cNvSpPr>
            <a:spLocks noGrp="1"/>
          </p:cNvSpPr>
          <p:nvPr>
            <p:ph type="subTitle" idx="1"/>
          </p:nvPr>
        </p:nvSpPr>
        <p:spPr>
          <a:xfrm>
            <a:off x="998508" y="3602038"/>
            <a:ext cx="7146985" cy="2997170"/>
          </a:xfrm>
        </p:spPr>
        <p:txBody>
          <a:bodyPr anchor="ctr">
            <a:normAutofit/>
          </a:bodyPr>
          <a:lstStyle/>
          <a:p>
            <a:pPr>
              <a:lnSpc>
                <a:spcPct val="100000"/>
              </a:lnSpc>
            </a:pPr>
            <a:r>
              <a:rPr lang="en-US" sz="3200" b="1" dirty="0"/>
              <a:t>Session 8</a:t>
            </a:r>
          </a:p>
          <a:p>
            <a:pPr>
              <a:lnSpc>
                <a:spcPct val="100000"/>
              </a:lnSpc>
            </a:pPr>
            <a:r>
              <a:rPr lang="en-US" sz="3200" b="1" dirty="0"/>
              <a:t>False Charges Against Dispensationalism</a:t>
            </a:r>
          </a:p>
          <a:p>
            <a:pPr>
              <a:lnSpc>
                <a:spcPct val="100000"/>
              </a:lnSpc>
            </a:pPr>
            <a:r>
              <a:rPr lang="en-US" sz="3200" b="1" dirty="0"/>
              <a:t>Part 1</a:t>
            </a:r>
          </a:p>
          <a:p>
            <a:pPr>
              <a:lnSpc>
                <a:spcPct val="100000"/>
              </a:lnSpc>
            </a:pPr>
            <a:endParaRPr lang="en-US" sz="3200" b="1" dirty="0"/>
          </a:p>
          <a:p>
            <a:pPr>
              <a:lnSpc>
                <a:spcPct val="100000"/>
              </a:lnSpc>
            </a:pPr>
            <a:r>
              <a:rPr lang="en-US" sz="1400" b="1" dirty="0">
                <a:hlinkClick r:id="rId3"/>
              </a:rPr>
              <a:t>http://www.middletownbiblechurch.org/dispen/dispensa.htm</a:t>
            </a:r>
            <a:r>
              <a:rPr lang="en-US" sz="1400" b="1" dirty="0"/>
              <a:t> </a:t>
            </a:r>
          </a:p>
        </p:txBody>
      </p:sp>
    </p:spTree>
    <p:extLst>
      <p:ext uri="{BB962C8B-B14F-4D97-AF65-F5344CB8AC3E}">
        <p14:creationId xmlns:p14="http://schemas.microsoft.com/office/powerpoint/2010/main" val="1492293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2674</TotalTime>
  <Words>7714</Words>
  <Application>Microsoft Office PowerPoint</Application>
  <PresentationFormat>On-screen Show (4:3)</PresentationFormat>
  <Paragraphs>763</Paragraphs>
  <Slides>73</Slides>
  <Notes>73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73</vt:i4>
      </vt:variant>
    </vt:vector>
  </HeadingPairs>
  <TitlesOfParts>
    <vt:vector size="80" baseType="lpstr">
      <vt:lpstr>Arial</vt:lpstr>
      <vt:lpstr>Calibri</vt:lpstr>
      <vt:lpstr>Calibri Light</vt:lpstr>
      <vt:lpstr>Courier New</vt:lpstr>
      <vt:lpstr>Wingdings</vt:lpstr>
      <vt:lpstr>Office Theme</vt:lpstr>
      <vt:lpstr>1_Office Theme</vt:lpstr>
      <vt:lpstr>Biblical Dispensationalism</vt:lpstr>
      <vt:lpstr>What We’ve Covered So Far</vt:lpstr>
      <vt:lpstr>What We’ve Covered So Far</vt:lpstr>
      <vt:lpstr>What We’ve Covered So Far</vt:lpstr>
      <vt:lpstr>What We’ve Covered So Far</vt:lpstr>
      <vt:lpstr>What We’ve Covered So Far</vt:lpstr>
      <vt:lpstr>What We’ve Covered So Far</vt:lpstr>
      <vt:lpstr>What We’ve Covered So Far</vt:lpstr>
      <vt:lpstr>Biblical Dispensationalism</vt:lpstr>
      <vt:lpstr>Session 8 Outline</vt:lpstr>
      <vt:lpstr>Dispensationalists Teach More  Than One Way of Salvation.</vt:lpstr>
      <vt:lpstr>Dispensationalists Teach More Than One Way of Salvation.</vt:lpstr>
      <vt:lpstr>Dispensationalists are Guilty of Antinomianism</vt:lpstr>
      <vt:lpstr>PowerPoint Presentation</vt:lpstr>
      <vt:lpstr>PowerPoint Presentation</vt:lpstr>
      <vt:lpstr>PowerPoint Presentation</vt:lpstr>
      <vt:lpstr>Dispensationalists are Guilty of Antinomianism</vt:lpstr>
      <vt:lpstr>Dispensationalists Teach that the Sermon on the Mount is Not for the Church Today – “False!”</vt:lpstr>
      <vt:lpstr>Dispensationalists Teach that the Sermon on the Mount is Not for the Church Today – “False!”</vt:lpstr>
      <vt:lpstr>PowerPoint Presentation</vt:lpstr>
      <vt:lpstr>PowerPoint Presentation</vt:lpstr>
      <vt:lpstr>Dispensationalists Teach that the Sermon on the Mount is Not for the Church Today – “False!”</vt:lpstr>
      <vt:lpstr>PowerPoint Presentation</vt:lpstr>
      <vt:lpstr>Dispensationalists Teach that the Sermon on the Mount is Not for the Church Today – “False!”</vt:lpstr>
      <vt:lpstr>Dispensationalists Teach that the Sermon on the Mount is Not for the Church Today – “False!”</vt:lpstr>
      <vt:lpstr>Dispensationalists Teach that the Sermon on the Mount is Not for the Church Today – “False!”</vt:lpstr>
      <vt:lpstr>Dispensationalists Teach that the Sermon on the Mount is Not for the Church Today – “False!”</vt:lpstr>
      <vt:lpstr>PowerPoint Presentation</vt:lpstr>
      <vt:lpstr>Dispensationalists Teach that the Sermon on the Mount is Not for the Church Today – “False!”</vt:lpstr>
      <vt:lpstr>Dispensationalists Teach that the Sermon on the Mount is Not for the Church Today – “TRUE”!</vt:lpstr>
      <vt:lpstr>PowerPoint Presentation</vt:lpstr>
      <vt:lpstr>Dispensationalists Teach that the Sermon on the Mount is Not for the Church Today – “TRUE”!</vt:lpstr>
      <vt:lpstr>PowerPoint Presentation</vt:lpstr>
      <vt:lpstr>Biblical Dispensationalism</vt:lpstr>
      <vt:lpstr>Session 9 Outline</vt:lpstr>
      <vt:lpstr>Dispensationalists Teach that the Death of Christ was an Afterthought…the Church is "Plan B" in God's program.</vt:lpstr>
      <vt:lpstr>Dispensationalists Teach that the Death of Christ was an Afterthought…the Church is "Plan B" in God's program.</vt:lpstr>
      <vt:lpstr>Dispensationalists Teach that the Death of Christ was an Afterthought…the Church is "Plan B" in God's program.</vt:lpstr>
      <vt:lpstr>PowerPoint Presentation</vt:lpstr>
      <vt:lpstr>PowerPoint Presentation</vt:lpstr>
      <vt:lpstr>Dispensationalists Teach that the Death of Christ was an Afterthought…the Church is "Plan B" in God's program.</vt:lpstr>
      <vt:lpstr>Dispensationalists Teach that the Death of Christ was an Afterthought…the Church is "Plan B" in God's program.</vt:lpstr>
      <vt:lpstr>Dispensationalists Teach that the Death of Christ was an Afterthought…the Church is "Plan B" in God's program.</vt:lpstr>
      <vt:lpstr>PowerPoint Presentation</vt:lpstr>
      <vt:lpstr>PowerPoint Presentation</vt:lpstr>
      <vt:lpstr>PowerPoint Presentation</vt:lpstr>
      <vt:lpstr>“Mystery” Defined</vt:lpstr>
      <vt:lpstr>Origin of the Universal Church</vt:lpstr>
      <vt:lpstr>Origin of the Universal Church</vt:lpstr>
      <vt:lpstr>PowerPoint Presentation</vt:lpstr>
      <vt:lpstr>Dispensationalists Teach that the Death of Christ was an Afterthought…the Church is "Plan B" in God's program.</vt:lpstr>
      <vt:lpstr>Session 9 Outline</vt:lpstr>
      <vt:lpstr>Dispensationalism is a ‘New’ doctrine.</vt:lpstr>
      <vt:lpstr>Dispensationalism is a ‘New’ doctrine.</vt:lpstr>
      <vt:lpstr>Charles Ryrie Dispensationalism, pgs. 215, 218</vt:lpstr>
      <vt:lpstr>Charles Ryrie Dispensationalism, pgs. 215, 218 (Cont’d)</vt:lpstr>
      <vt:lpstr>Dispensationalism is a ‘New’ doctrine.</vt:lpstr>
      <vt:lpstr>Dispensationalism is a ‘New’ doctrine.</vt:lpstr>
      <vt:lpstr>Session 9 Outline</vt:lpstr>
      <vt:lpstr>Dispensationalism Teaches a ‘Secret Rapture’.</vt:lpstr>
      <vt:lpstr>PowerPoint Presentation</vt:lpstr>
      <vt:lpstr>Dispensationalism Teaches a ‘Secret Rapture’.</vt:lpstr>
      <vt:lpstr>PowerPoint Presentation</vt:lpstr>
      <vt:lpstr>Dispensationalism Teaches a ‘Secret Rapture’.</vt:lpstr>
      <vt:lpstr>Dispensationalism Teaches a ‘Secret Rapture’.</vt:lpstr>
      <vt:lpstr>PowerPoint Presentation</vt:lpstr>
      <vt:lpstr>PowerPoint Presentation</vt:lpstr>
      <vt:lpstr>Dispensationalism Teaches a ‘Secret Rapture’.</vt:lpstr>
      <vt:lpstr>PowerPoint Presentation</vt:lpstr>
      <vt:lpstr>Dispensationalism Teaches a ‘Secret Rapture’.</vt:lpstr>
      <vt:lpstr>CONCLUSION</vt:lpstr>
      <vt:lpstr>Sessions 8-9 Outline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Dispensationalism</dc:title>
  <dc:creator>Jim McGowan</dc:creator>
  <cp:lastModifiedBy>Jim McGowan</cp:lastModifiedBy>
  <cp:revision>337</cp:revision>
  <cp:lastPrinted>2020-02-26T16:31:33Z</cp:lastPrinted>
  <dcterms:created xsi:type="dcterms:W3CDTF">2017-05-04T21:12:46Z</dcterms:created>
  <dcterms:modified xsi:type="dcterms:W3CDTF">2020-02-26T16:44:28Z</dcterms:modified>
</cp:coreProperties>
</file>