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2"/>
  </p:notesMasterIdLst>
  <p:handoutMasterIdLst>
    <p:handoutMasterId r:id="rId63"/>
  </p:handoutMasterIdLst>
  <p:sldIdLst>
    <p:sldId id="2067" r:id="rId2"/>
    <p:sldId id="6406" r:id="rId3"/>
    <p:sldId id="6297" r:id="rId4"/>
    <p:sldId id="6299" r:id="rId5"/>
    <p:sldId id="6407" r:id="rId6"/>
    <p:sldId id="6351" r:id="rId7"/>
    <p:sldId id="6298" r:id="rId8"/>
    <p:sldId id="6360" r:id="rId9"/>
    <p:sldId id="6419" r:id="rId10"/>
    <p:sldId id="6420" r:id="rId11"/>
    <p:sldId id="3063" r:id="rId12"/>
    <p:sldId id="6395" r:id="rId13"/>
    <p:sldId id="6440" r:id="rId14"/>
    <p:sldId id="4705" r:id="rId15"/>
    <p:sldId id="3059" r:id="rId16"/>
    <p:sldId id="4707" r:id="rId17"/>
    <p:sldId id="6379" r:id="rId18"/>
    <p:sldId id="6412" r:id="rId19"/>
    <p:sldId id="546" r:id="rId20"/>
    <p:sldId id="6441" r:id="rId21"/>
    <p:sldId id="6445" r:id="rId22"/>
    <p:sldId id="6405" r:id="rId23"/>
    <p:sldId id="3146" r:id="rId24"/>
    <p:sldId id="6417" r:id="rId25"/>
    <p:sldId id="3048" r:id="rId26"/>
    <p:sldId id="3147" r:id="rId27"/>
    <p:sldId id="564" r:id="rId28"/>
    <p:sldId id="6442" r:id="rId29"/>
    <p:sldId id="2926" r:id="rId30"/>
    <p:sldId id="6421" r:id="rId31"/>
    <p:sldId id="6398" r:id="rId32"/>
    <p:sldId id="6399" r:id="rId33"/>
    <p:sldId id="2322" r:id="rId34"/>
    <p:sldId id="2369" r:id="rId35"/>
    <p:sldId id="2309" r:id="rId36"/>
    <p:sldId id="2311" r:id="rId37"/>
    <p:sldId id="2315" r:id="rId38"/>
    <p:sldId id="2317" r:id="rId39"/>
    <p:sldId id="3985" r:id="rId40"/>
    <p:sldId id="6444" r:id="rId41"/>
    <p:sldId id="6443" r:id="rId42"/>
    <p:sldId id="6423" r:id="rId43"/>
    <p:sldId id="6432" r:id="rId44"/>
    <p:sldId id="6433" r:id="rId45"/>
    <p:sldId id="6434" r:id="rId46"/>
    <p:sldId id="6435" r:id="rId47"/>
    <p:sldId id="6436" r:id="rId48"/>
    <p:sldId id="6437" r:id="rId49"/>
    <p:sldId id="6438" r:id="rId50"/>
    <p:sldId id="6400" r:id="rId51"/>
    <p:sldId id="6401" r:id="rId52"/>
    <p:sldId id="6402" r:id="rId53"/>
    <p:sldId id="488" r:id="rId54"/>
    <p:sldId id="6439" r:id="rId55"/>
    <p:sldId id="6403" r:id="rId56"/>
    <p:sldId id="3926" r:id="rId57"/>
    <p:sldId id="6431" r:id="rId58"/>
    <p:sldId id="6289" r:id="rId59"/>
    <p:sldId id="6404" r:id="rId60"/>
    <p:sldId id="6290" r:id="rId61"/>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McGowan" initials="JM" lastIdx="1" clrIdx="0">
    <p:extLst>
      <p:ext uri="{19B8F6BF-5375-455C-9EA6-DF929625EA0E}">
        <p15:presenceInfo xmlns:p15="http://schemas.microsoft.com/office/powerpoint/2012/main" userId="e2c7446dd3aca50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66"/>
    <a:srgbClr val="800000"/>
    <a:srgbClr val="0000CC"/>
    <a:srgbClr val="FFCCCC"/>
    <a:srgbClr val="99FF66"/>
    <a:srgbClr val="00FF00"/>
    <a:srgbClr val="66FF33"/>
    <a:srgbClr val="66FF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2414" autoAdjust="0"/>
  </p:normalViewPr>
  <p:slideViewPr>
    <p:cSldViewPr>
      <p:cViewPr varScale="1">
        <p:scale>
          <a:sx n="57" d="100"/>
          <a:sy n="57" d="100"/>
        </p:scale>
        <p:origin x="137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380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01/12/2020</a:t>
            </a: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r>
              <a:rPr lang="en-US"/>
              <a:t>1/27/2019</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WRONG!!!</a:t>
            </a:r>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12/5/2018</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15</a:t>
            </a:fld>
            <a:endParaRPr lang="en-US" dirty="0"/>
          </a:p>
        </p:txBody>
      </p:sp>
    </p:spTree>
    <p:extLst>
      <p:ext uri="{BB962C8B-B14F-4D97-AF65-F5344CB8AC3E}">
        <p14:creationId xmlns:p14="http://schemas.microsoft.com/office/powerpoint/2010/main" val="3237409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800">
                <a:solidFill>
                  <a:schemeClr val="tx1"/>
                </a:solidFill>
                <a:latin typeface="Lucida Blackletter" pitchFamily="2" charset="0"/>
              </a:defRPr>
            </a:lvl1pPr>
            <a:lvl2pPr marL="742950" indent="-285750">
              <a:defRPr sz="8800">
                <a:solidFill>
                  <a:schemeClr val="tx1"/>
                </a:solidFill>
                <a:latin typeface="Lucida Blackletter" pitchFamily="2" charset="0"/>
              </a:defRPr>
            </a:lvl2pPr>
            <a:lvl3pPr marL="1143000" indent="-228600">
              <a:defRPr sz="8800">
                <a:solidFill>
                  <a:schemeClr val="tx1"/>
                </a:solidFill>
                <a:latin typeface="Lucida Blackletter" pitchFamily="2" charset="0"/>
              </a:defRPr>
            </a:lvl3pPr>
            <a:lvl4pPr marL="1600200" indent="-228600">
              <a:defRPr sz="8800">
                <a:solidFill>
                  <a:schemeClr val="tx1"/>
                </a:solidFill>
                <a:latin typeface="Lucida Blackletter" pitchFamily="2" charset="0"/>
              </a:defRPr>
            </a:lvl4pPr>
            <a:lvl5pPr marL="2057400" indent="-228600">
              <a:defRPr sz="8800">
                <a:solidFill>
                  <a:schemeClr val="tx1"/>
                </a:solidFill>
                <a:latin typeface="Lucida Blackletter" pitchFamily="2" charset="0"/>
              </a:defRPr>
            </a:lvl5pPr>
            <a:lvl6pPr marL="2514600" indent="-228600" eaLnBrk="0" fontAlgn="base" hangingPunct="0">
              <a:spcBef>
                <a:spcPct val="0"/>
              </a:spcBef>
              <a:spcAft>
                <a:spcPct val="0"/>
              </a:spcAft>
              <a:defRPr sz="8800">
                <a:solidFill>
                  <a:schemeClr val="tx1"/>
                </a:solidFill>
                <a:latin typeface="Lucida Blackletter" pitchFamily="2" charset="0"/>
              </a:defRPr>
            </a:lvl6pPr>
            <a:lvl7pPr marL="2971800" indent="-228600" eaLnBrk="0" fontAlgn="base" hangingPunct="0">
              <a:spcBef>
                <a:spcPct val="0"/>
              </a:spcBef>
              <a:spcAft>
                <a:spcPct val="0"/>
              </a:spcAft>
              <a:defRPr sz="8800">
                <a:solidFill>
                  <a:schemeClr val="tx1"/>
                </a:solidFill>
                <a:latin typeface="Lucida Blackletter" pitchFamily="2" charset="0"/>
              </a:defRPr>
            </a:lvl7pPr>
            <a:lvl8pPr marL="3429000" indent="-228600" eaLnBrk="0" fontAlgn="base" hangingPunct="0">
              <a:spcBef>
                <a:spcPct val="0"/>
              </a:spcBef>
              <a:spcAft>
                <a:spcPct val="0"/>
              </a:spcAft>
              <a:defRPr sz="8800">
                <a:solidFill>
                  <a:schemeClr val="tx1"/>
                </a:solidFill>
                <a:latin typeface="Lucida Blackletter" pitchFamily="2" charset="0"/>
              </a:defRPr>
            </a:lvl8pPr>
            <a:lvl9pPr marL="3886200" indent="-228600" eaLnBrk="0" fontAlgn="base" hangingPunct="0">
              <a:spcBef>
                <a:spcPct val="0"/>
              </a:spcBef>
              <a:spcAft>
                <a:spcPct val="0"/>
              </a:spcAft>
              <a:defRPr sz="8800">
                <a:solidFill>
                  <a:schemeClr val="tx1"/>
                </a:solidFill>
                <a:latin typeface="Lucida Blackletter" pitchFamily="2" charset="0"/>
              </a:defRPr>
            </a:lvl9pPr>
          </a:lstStyle>
          <a:p>
            <a:fld id="{5F2E734B-1460-4BA6-BC76-D68BD47DC79B}" type="slidenum">
              <a:rPr lang="en-US" altLang="en-US" sz="1200"/>
              <a:pPr/>
              <a:t>19</a:t>
            </a:fld>
            <a:endParaRPr lang="en-US" altLang="en-US" sz="1200"/>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a:t>Will there be time in heaven? </a:t>
            </a:r>
          </a:p>
          <a:p>
            <a:r>
              <a:rPr lang="en-US" altLang="en-US"/>
              <a:t> </a:t>
            </a:r>
          </a:p>
          <a:p>
            <a:r>
              <a:rPr lang="en-US" altLang="en-US"/>
              <a:t>Revelation talks about the leaves of trees bearing fruit each month. The breakdown into months reflects time. So I believe there will be time in heaven. </a:t>
            </a:r>
          </a:p>
          <a:p>
            <a:endParaRPr lang="en-US" altLang="en-US"/>
          </a:p>
        </p:txBody>
      </p:sp>
    </p:spTree>
    <p:extLst>
      <p:ext uri="{BB962C8B-B14F-4D97-AF65-F5344CB8AC3E}">
        <p14:creationId xmlns:p14="http://schemas.microsoft.com/office/powerpoint/2010/main" val="2818226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p14="http://schemas.microsoft.com/office/powerpoint/2010/main" val="200914725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2/22/2020</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4065637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1095A85E-A017-48E2-8C36-B52A3589F659}" type="datetime1">
              <a:rPr lang="en-US"/>
              <a:pPr>
                <a:defRPr/>
              </a:pPr>
              <a:t>2/22/2020</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pPr>
              <a:defRPr/>
            </a:pPr>
            <a:fld id="{5621BA2D-BFD4-43E6-AE9D-591A4F31ADF2}" type="slidenum">
              <a:rPr lang="en-US" altLang="en-US"/>
              <a:pPr>
                <a:defRPr/>
              </a:pPr>
              <a:t>‹#›</a:t>
            </a:fld>
            <a:endParaRPr lang="en-US" altLang="en-US"/>
          </a:p>
        </p:txBody>
      </p:sp>
    </p:spTree>
    <p:extLst>
      <p:ext uri="{BB962C8B-B14F-4D97-AF65-F5344CB8AC3E}">
        <p14:creationId xmlns:p14="http://schemas.microsoft.com/office/powerpoint/2010/main" val="3656194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8" r:id="rId13"/>
    <p:sldLayoutId id="2147483919"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s3.amazonaws.com/slbc-wordpress/wp-content/uploads/2018/05/21010127/TheBookofRevelation-SLBC-WebsiteImage.jpg">
            <a:extLst>
              <a:ext uri="{FF2B5EF4-FFF2-40B4-BE49-F238E27FC236}">
                <a16:creationId xmlns:a16="http://schemas.microsoft.com/office/drawing/2014/main" id="{6BBCB659-9ABA-4634-8520-21702CE6D2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BE5DCF4-598D-41E1-94AB-D150A65AB6F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2401" y="5181600"/>
            <a:ext cx="1002323" cy="1371600"/>
          </a:xfrm>
          <a:prstGeom prst="rect">
            <a:avLst/>
          </a:prstGeom>
          <a:ln>
            <a:noFill/>
          </a:ln>
        </p:spPr>
      </p:pic>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2247900" y="5486400"/>
            <a:ext cx="4648200" cy="12954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spcBef>
                <a:spcPts val="0"/>
              </a:spcBef>
              <a:spcAft>
                <a:spcPts val="600"/>
              </a:spcAft>
            </a:pPr>
            <a:r>
              <a:rPr lang="en-US" altLang="en-US" kern="0">
                <a:solidFill>
                  <a:schemeClr val="tx1"/>
                </a:solidFill>
                <a:effectLst>
                  <a:outerShdw blurRad="38100" dist="38100" dir="2700000" algn="tl">
                    <a:srgbClr val="000000">
                      <a:alpha val="43137"/>
                    </a:srgbClr>
                  </a:outerShdw>
                </a:effectLst>
              </a:rPr>
              <a:t>Dr</a:t>
            </a:r>
            <a:r>
              <a:rPr lang="en-US" altLang="en-US" kern="0" dirty="0">
                <a:solidFill>
                  <a:schemeClr val="tx1"/>
                </a:solidFill>
                <a:effectLst>
                  <a:outerShdw blurRad="38100" dist="38100" dir="2700000" algn="tl">
                    <a:srgbClr val="000000">
                      <a:alpha val="43137"/>
                    </a:srgbClr>
                  </a:outerShdw>
                </a:effectLst>
              </a:rPr>
              <a:t>. Andy Woods</a:t>
            </a:r>
          </a:p>
          <a:p>
            <a:pPr eaLnBrk="1" hangingPunct="1">
              <a:spcBef>
                <a:spcPts val="0"/>
              </a:spcBef>
            </a:pPr>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spcBef>
                <a:spcPts val="0"/>
              </a:spcBef>
            </a:pPr>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2305051" y="1600200"/>
            <a:ext cx="4533899" cy="2819400"/>
          </a:xfrm>
        </p:spPr>
        <p:txBody>
          <a:bodyPr/>
          <a:lstStyle/>
          <a:p>
            <a:pPr marL="571500" indent="-571500">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Its River (1)</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Its Trees (2)</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No Curse (3a)</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God’s Presence (3b-5)</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762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 The City’s Contents</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22:1-5</a:t>
            </a:r>
          </a:p>
        </p:txBody>
      </p:sp>
      <p:pic>
        <p:nvPicPr>
          <p:cNvPr id="2050" name="Picture 2" descr="Related image">
            <a:extLst>
              <a:ext uri="{FF2B5EF4-FFF2-40B4-BE49-F238E27FC236}">
                <a16:creationId xmlns:a16="http://schemas.microsoft.com/office/drawing/2014/main" id="{7491A6B2-4A9F-4EB2-8D40-614AC1A5658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0" y="4371935"/>
            <a:ext cx="304800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440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BC0AEA-6BFD-4038-99CF-16CB8BB49E1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22:1</a:t>
            </a:r>
          </a:p>
          <a:p>
            <a:pPr algn="just">
              <a:spcBef>
                <a:spcPts val="0"/>
              </a:spcBef>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he showed me a river of the water of life, clear as crystal, coming from the throne of God and of the Lamb.”</a:t>
            </a:r>
          </a:p>
        </p:txBody>
      </p:sp>
      <p:pic>
        <p:nvPicPr>
          <p:cNvPr id="5" name="Picture 4">
            <a:extLst>
              <a:ext uri="{FF2B5EF4-FFF2-40B4-BE49-F238E27FC236}">
                <a16:creationId xmlns:a16="http://schemas.microsoft.com/office/drawing/2014/main" id="{FDE5FF95-7B9F-4B8E-AF2E-F5F9437461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787" y="3048000"/>
            <a:ext cx="2736427" cy="1828800"/>
          </a:xfrm>
          <a:prstGeom prst="rect">
            <a:avLst/>
          </a:prstGeom>
        </p:spPr>
      </p:pic>
    </p:spTree>
    <p:extLst>
      <p:ext uri="{BB962C8B-B14F-4D97-AF65-F5344CB8AC3E}">
        <p14:creationId xmlns:p14="http://schemas.microsoft.com/office/powerpoint/2010/main" val="337116994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569523341"/>
              </p:ext>
            </p:extLst>
          </p:nvPr>
        </p:nvGraphicFramePr>
        <p:xfrm>
          <a:off x="76200" y="50126"/>
          <a:ext cx="8991600" cy="6757748"/>
        </p:xfrm>
        <a:graphic>
          <a:graphicData uri="http://schemas.openxmlformats.org/drawingml/2006/table">
            <a:tbl>
              <a:tblPr firstRow="1" bandRow="1">
                <a:tableStyleId>{D7AC3CCA-C797-4891-BE02-D94E43425B78}</a:tableStyleId>
              </a:tblPr>
              <a:tblGrid>
                <a:gridCol w="4343399">
                  <a:extLst>
                    <a:ext uri="{9D8B030D-6E8A-4147-A177-3AD203B41FA5}">
                      <a16:colId xmlns:a16="http://schemas.microsoft.com/office/drawing/2014/main" val="3700007483"/>
                    </a:ext>
                  </a:extLst>
                </a:gridCol>
                <a:gridCol w="4648201">
                  <a:extLst>
                    <a:ext uri="{9D8B030D-6E8A-4147-A177-3AD203B41FA5}">
                      <a16:colId xmlns:a16="http://schemas.microsoft.com/office/drawing/2014/main" val="2767129813"/>
                    </a:ext>
                  </a:extLst>
                </a:gridCol>
              </a:tblGrid>
              <a:tr h="662069">
                <a:tc gridSpan="2">
                  <a:txBody>
                    <a:bodyPr/>
                    <a:lstStyle/>
                    <a:p>
                      <a:pPr algn="ctr">
                        <a:spcBef>
                          <a:spcPts val="300"/>
                        </a:spcBef>
                        <a:spcAft>
                          <a:spcPts val="300"/>
                        </a:spcAft>
                      </a:pPr>
                      <a:r>
                        <a:rPr lang="en-US" sz="32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Eden = Probationary Environment</a:t>
                      </a:r>
                    </a:p>
                  </a:txBody>
                  <a:tcPr anchor="ctr">
                    <a:solidFill>
                      <a:schemeClr val="bg2"/>
                    </a:solidFill>
                  </a:tcPr>
                </a:tc>
                <a:tc hMerge="1">
                  <a:txBody>
                    <a:bodyPr/>
                    <a:lstStyle/>
                    <a:p>
                      <a:endParaRPr lang="en-US" dirty="0">
                        <a:solidFill>
                          <a:srgbClr val="00FFFF"/>
                        </a:solidFill>
                      </a:endParaRPr>
                    </a:p>
                  </a:txBody>
                  <a:tcPr>
                    <a:solidFill>
                      <a:srgbClr val="00FFFF"/>
                    </a:solidFill>
                  </a:tcPr>
                </a:tc>
                <a:extLst>
                  <a:ext uri="{0D108BD9-81ED-4DB2-BD59-A6C34878D82A}">
                    <a16:rowId xmlns:a16="http://schemas.microsoft.com/office/drawing/2014/main" val="784803085"/>
                  </a:ext>
                </a:extLst>
              </a:tr>
              <a:tr h="522685">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en-US" sz="2800" b="1" u="none" dirty="0">
                          <a:solidFill>
                            <a:srgbClr val="C00000"/>
                          </a:solidFill>
                          <a:latin typeface="Calibri" panose="020F0502020204030204" pitchFamily="34" charset="0"/>
                          <a:cs typeface="Calibri" panose="020F0502020204030204" pitchFamily="34" charset="0"/>
                        </a:rPr>
                        <a:t>Eden (Genesis 1-2)</a:t>
                      </a:r>
                    </a:p>
                  </a:txBody>
                  <a:tcPr anchor="ctr">
                    <a:solidFill>
                      <a:schemeClr val="tx1"/>
                    </a:solidFill>
                  </a:tcPr>
                </a:tc>
                <a:tc>
                  <a:txBody>
                    <a:bodyPr/>
                    <a:lstStyle/>
                    <a:p>
                      <a:pPr algn="ctr">
                        <a:spcBef>
                          <a:spcPts val="300"/>
                        </a:spcBef>
                        <a:spcAft>
                          <a:spcPts val="300"/>
                        </a:spcAft>
                      </a:pPr>
                      <a:r>
                        <a:rPr kumimoji="0" lang="en-US" sz="2800" b="1" u="none" strike="noStrike" kern="1200" cap="none" normalizeH="0" baseline="0" dirty="0">
                          <a:ln>
                            <a:noFill/>
                          </a:ln>
                          <a:solidFill>
                            <a:srgbClr val="0000FF"/>
                          </a:solidFill>
                          <a:effectLst/>
                          <a:latin typeface="Calibri" panose="020F0502020204030204" pitchFamily="34" charset="0"/>
                          <a:cs typeface="Calibri" panose="020F0502020204030204" pitchFamily="34" charset="0"/>
                        </a:rPr>
                        <a:t>Eternal State (Rev 21-22)</a:t>
                      </a:r>
                      <a:endParaRPr kumimoji="0" lang="en-US" sz="28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endParaRPr>
                    </a:p>
                  </a:txBody>
                  <a:tcPr anchor="ctr">
                    <a:solidFill>
                      <a:schemeClr val="tx1"/>
                    </a:solidFill>
                  </a:tcPr>
                </a:tc>
                <a:extLst>
                  <a:ext uri="{0D108BD9-81ED-4DB2-BD59-A6C34878D82A}">
                    <a16:rowId xmlns:a16="http://schemas.microsoft.com/office/drawing/2014/main" val="1956340708"/>
                  </a:ext>
                </a:extLst>
              </a:tr>
              <a:tr h="522685">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Division: light/darkness 1:4</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No night 21:25</a:t>
                      </a:r>
                    </a:p>
                  </a:txBody>
                  <a:tcPr anchor="ctr">
                    <a:solidFill>
                      <a:schemeClr val="tx1"/>
                    </a:solidFill>
                  </a:tcPr>
                </a:tc>
                <a:extLst>
                  <a:ext uri="{0D108BD9-81ED-4DB2-BD59-A6C34878D82A}">
                    <a16:rowId xmlns:a16="http://schemas.microsoft.com/office/drawing/2014/main" val="833816217"/>
                  </a:ext>
                </a:extLst>
              </a:tr>
              <a:tr h="522685">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Division: land/sea 1:10</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No sea 21:1</a:t>
                      </a:r>
                    </a:p>
                  </a:txBody>
                  <a:tcPr anchor="ctr">
                    <a:solidFill>
                      <a:schemeClr val="tx1"/>
                    </a:solidFill>
                  </a:tcPr>
                </a:tc>
                <a:extLst>
                  <a:ext uri="{0D108BD9-81ED-4DB2-BD59-A6C34878D82A}">
                    <a16:rowId xmlns:a16="http://schemas.microsoft.com/office/drawing/2014/main" val="1701469708"/>
                  </a:ext>
                </a:extLst>
              </a:tr>
              <a:tr h="522685">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Sun &amp; moon 1:16</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No sun &amp; moon 21:23</a:t>
                      </a:r>
                    </a:p>
                  </a:txBody>
                  <a:tcPr anchor="ctr">
                    <a:solidFill>
                      <a:schemeClr val="tx1"/>
                    </a:solidFill>
                  </a:tcPr>
                </a:tc>
                <a:extLst>
                  <a:ext uri="{0D108BD9-81ED-4DB2-BD59-A6C34878D82A}">
                    <a16:rowId xmlns:a16="http://schemas.microsoft.com/office/drawing/2014/main" val="817110365"/>
                  </a:ext>
                </a:extLst>
              </a:tr>
              <a:tr h="522685">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2400" b="1" u="none" kern="1200" dirty="0">
                          <a:solidFill>
                            <a:srgbClr val="C00000"/>
                          </a:solidFill>
                          <a:latin typeface="Calibri" panose="020F0502020204030204" pitchFamily="34" charset="0"/>
                          <a:ea typeface="+mn-ea"/>
                          <a:cs typeface="Calibri" panose="020F0502020204030204" pitchFamily="34" charset="0"/>
                        </a:rPr>
                        <a:t>Garden 2:8-9</a:t>
                      </a:r>
                    </a:p>
                  </a:txBody>
                  <a:tcPr anchor="ctr">
                    <a:solidFill>
                      <a:schemeClr val="tx1"/>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City (21:2)</a:t>
                      </a:r>
                    </a:p>
                  </a:txBody>
                  <a:tcPr anchor="ctr">
                    <a:solidFill>
                      <a:schemeClr val="tx1"/>
                    </a:solidFill>
                  </a:tcPr>
                </a:tc>
                <a:extLst>
                  <a:ext uri="{0D108BD9-81ED-4DB2-BD59-A6C34878D82A}">
                    <a16:rowId xmlns:a16="http://schemas.microsoft.com/office/drawing/2014/main" val="1982912705"/>
                  </a:ext>
                </a:extLst>
              </a:tr>
              <a:tr h="522685">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River flowing out of Eden 2:10</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River flowing from throne 22:1</a:t>
                      </a:r>
                    </a:p>
                  </a:txBody>
                  <a:tcPr anchor="ctr">
                    <a:solidFill>
                      <a:schemeClr val="tx1"/>
                    </a:solidFill>
                  </a:tcPr>
                </a:tc>
                <a:extLst>
                  <a:ext uri="{0D108BD9-81ED-4DB2-BD59-A6C34878D82A}">
                    <a16:rowId xmlns:a16="http://schemas.microsoft.com/office/drawing/2014/main" val="3917941003"/>
                  </a:ext>
                </a:extLst>
              </a:tr>
              <a:tr h="522685">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Gold in the land 2:12</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Gold in the city 21:21</a:t>
                      </a:r>
                    </a:p>
                  </a:txBody>
                  <a:tcPr anchor="ctr">
                    <a:solidFill>
                      <a:schemeClr val="tx1"/>
                    </a:solidFill>
                  </a:tcPr>
                </a:tc>
                <a:extLst>
                  <a:ext uri="{0D108BD9-81ED-4DB2-BD59-A6C34878D82A}">
                    <a16:rowId xmlns:a16="http://schemas.microsoft.com/office/drawing/2014/main" val="3053562226"/>
                  </a:ext>
                </a:extLst>
              </a:tr>
              <a:tr h="940834">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Tree of life in the middle of garden 2:9</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Tree of life throughout city 22:2</a:t>
                      </a:r>
                    </a:p>
                  </a:txBody>
                  <a:tcPr anchor="ctr">
                    <a:solidFill>
                      <a:schemeClr val="tx1"/>
                    </a:solidFill>
                  </a:tcPr>
                </a:tc>
                <a:extLst>
                  <a:ext uri="{0D108BD9-81ED-4DB2-BD59-A6C34878D82A}">
                    <a16:rowId xmlns:a16="http://schemas.microsoft.com/office/drawing/2014/main" val="2176933553"/>
                  </a:ext>
                </a:extLst>
              </a:tr>
              <a:tr h="522685">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Bdellium and onyx stone 2:12</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All manner of stones 21:19</a:t>
                      </a:r>
                    </a:p>
                  </a:txBody>
                  <a:tcPr anchor="ctr">
                    <a:solidFill>
                      <a:schemeClr val="tx1"/>
                    </a:solidFill>
                  </a:tcPr>
                </a:tc>
                <a:extLst>
                  <a:ext uri="{0D108BD9-81ED-4DB2-BD59-A6C34878D82A}">
                    <a16:rowId xmlns:a16="http://schemas.microsoft.com/office/drawing/2014/main" val="2206858893"/>
                  </a:ext>
                </a:extLst>
              </a:tr>
              <a:tr h="607605">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2400" b="1" u="none" kern="1200" dirty="0">
                          <a:solidFill>
                            <a:srgbClr val="C00000"/>
                          </a:solidFill>
                          <a:latin typeface="Calibri" panose="020F0502020204030204" pitchFamily="34" charset="0"/>
                          <a:ea typeface="+mn-ea"/>
                          <a:cs typeface="Calibri" panose="020F0502020204030204" pitchFamily="34" charset="0"/>
                        </a:rPr>
                        <a:t>God walking in the garden 3:8</a:t>
                      </a:r>
                    </a:p>
                  </a:txBody>
                  <a:tcPr anchor="ctr">
                    <a:solidFill>
                      <a:schemeClr val="tx1"/>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God dwelling with His people 21:3</a:t>
                      </a:r>
                    </a:p>
                  </a:txBody>
                  <a:tcPr anchor="ctr">
                    <a:solidFill>
                      <a:schemeClr val="tx1"/>
                    </a:solidFill>
                  </a:tcPr>
                </a:tc>
                <a:extLst>
                  <a:ext uri="{0D108BD9-81ED-4DB2-BD59-A6C34878D82A}">
                    <a16:rowId xmlns:a16="http://schemas.microsoft.com/office/drawing/2014/main" val="1251010712"/>
                  </a:ext>
                </a:extLst>
              </a:tr>
              <a:tr h="313610">
                <a:tc gridSpan="2">
                  <a:txBody>
                    <a:bodyPr/>
                    <a:lstStyle/>
                    <a:p>
                      <a:pPr algn="ctr"/>
                      <a:r>
                        <a:rPr lang="en-US" sz="1800" dirty="0">
                          <a:latin typeface="Calibri" panose="020F0502020204030204" pitchFamily="34" charset="0"/>
                          <a:cs typeface="Calibri" panose="020F0502020204030204" pitchFamily="34" charset="0"/>
                        </a:rPr>
                        <a:t>Henry Morris, Genesis Record, p.33</a:t>
                      </a:r>
                      <a:endParaRPr lang="en-US" sz="1800" dirty="0">
                        <a:solidFill>
                          <a:schemeClr val="bg2"/>
                        </a:solidFill>
                        <a:latin typeface="Calibri" panose="020F0502020204030204" pitchFamily="34" charset="0"/>
                        <a:cs typeface="Calibri" panose="020F0502020204030204" pitchFamily="34" charset="0"/>
                      </a:endParaRPr>
                    </a:p>
                  </a:txBody>
                  <a:tcPr anchor="ctr">
                    <a:solidFill>
                      <a:schemeClr val="tx1"/>
                    </a:solidFill>
                  </a:tcPr>
                </a:tc>
                <a:tc hMerge="1">
                  <a:txBody>
                    <a:bodyPr/>
                    <a:lstStyle/>
                    <a:p>
                      <a:endParaRPr lang="en-US" dirty="0">
                        <a:solidFill>
                          <a:schemeClr val="bg1"/>
                        </a:solidFill>
                      </a:endParaRPr>
                    </a:p>
                  </a:txBody>
                  <a:tcPr/>
                </a:tc>
                <a:extLst>
                  <a:ext uri="{0D108BD9-81ED-4DB2-BD59-A6C34878D82A}">
                    <a16:rowId xmlns:a16="http://schemas.microsoft.com/office/drawing/2014/main" val="218776997"/>
                  </a:ext>
                </a:extLst>
              </a:tr>
            </a:tbl>
          </a:graphicData>
        </a:graphic>
      </p:graphicFrame>
    </p:spTree>
    <p:extLst>
      <p:ext uri="{BB962C8B-B14F-4D97-AF65-F5344CB8AC3E}">
        <p14:creationId xmlns:p14="http://schemas.microsoft.com/office/powerpoint/2010/main" val="330439607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BC0AEA-6BFD-4038-99CF-16CB8BB49E1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defTabSz="68580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22:1</a:t>
            </a:r>
          </a:p>
          <a:p>
            <a:pPr algn="just">
              <a:spcBef>
                <a:spcPts val="0"/>
              </a:spcBef>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he showed me a river of the water of life, clear as crystal, coming from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throne of God and of the Lamb</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FDE5FF95-7B9F-4B8E-AF2E-F5F9437461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787" y="3048000"/>
            <a:ext cx="2736427" cy="1828800"/>
          </a:xfrm>
          <a:prstGeom prst="rect">
            <a:avLst/>
          </a:prstGeom>
        </p:spPr>
      </p:pic>
    </p:spTree>
    <p:extLst>
      <p:ext uri="{BB962C8B-B14F-4D97-AF65-F5344CB8AC3E}">
        <p14:creationId xmlns:p14="http://schemas.microsoft.com/office/powerpoint/2010/main" val="41794879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39ACF8-A220-4463-8218-E4894590DF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0" y="0"/>
            <a:ext cx="9144000" cy="3810000"/>
          </a:xfrm>
        </p:spPr>
        <p:txBody>
          <a:bodyPr/>
          <a:lstStyle/>
          <a:p>
            <a:pPr marL="0" indent="0" algn="ctr" defTabSz="685800">
              <a:spcBef>
                <a:spcPts val="0"/>
              </a:spcBef>
              <a:spcAft>
                <a:spcPts val="600"/>
              </a:spcAft>
              <a:buNone/>
              <a:defRPr/>
            </a:pPr>
            <a:r>
              <a:rPr lang="en-US" sz="4000" kern="1200" dirty="0">
                <a:solidFill>
                  <a:schemeClr val="tx2"/>
                </a:solidFill>
                <a:ea typeface="+mj-ea"/>
                <a:cs typeface="Calibri" panose="020F0502020204030204" pitchFamily="34" charset="0"/>
              </a:rPr>
              <a:t>Revelation 3:21</a:t>
            </a:r>
          </a:p>
          <a:p>
            <a:pPr marL="0" indent="0" algn="ctr">
              <a:spcBef>
                <a:spcPts val="0"/>
              </a:spcBef>
              <a:spcAft>
                <a:spcPts val="1200"/>
              </a:spcAft>
              <a:buNone/>
              <a:defRPr/>
            </a:pPr>
            <a:r>
              <a:rPr lang="en-US" sz="3600" cap="small" dirty="0">
                <a:solidFill>
                  <a:srgbClr val="FFFFCC"/>
                </a:solidFill>
                <a:effectLst>
                  <a:outerShdw blurRad="38100" dist="38100" dir="2700000" algn="tl">
                    <a:srgbClr val="000000">
                      <a:alpha val="43137"/>
                    </a:srgbClr>
                  </a:outerShdw>
                </a:effectLst>
                <a:ea typeface="+mj-ea"/>
                <a:cs typeface="+mj-cs"/>
              </a:rPr>
              <a:t>promise to the overcomers</a:t>
            </a:r>
          </a:p>
          <a:p>
            <a:pPr marL="0" indent="0" algn="just">
              <a:spcBef>
                <a:spcPts val="0"/>
              </a:spcBef>
              <a:spcAft>
                <a:spcPts val="1200"/>
              </a:spcAft>
              <a:buNone/>
              <a:defRPr/>
            </a:pPr>
            <a:r>
              <a:rPr lang="en-US" altLang="en-US" sz="2400"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He who overcomes, </a:t>
            </a:r>
            <a:r>
              <a:rPr lang="en-US" b="1" u="sng" dirty="0">
                <a:solidFill>
                  <a:srgbClr val="FFFFCC"/>
                </a:solidFill>
                <a:effectLst>
                  <a:outerShdw blurRad="38100" dist="38100" dir="2700000" algn="tl">
                    <a:srgbClr val="000000">
                      <a:alpha val="43137"/>
                    </a:srgbClr>
                  </a:outerShdw>
                </a:effectLst>
              </a:rPr>
              <a:t>I will grant </a:t>
            </a:r>
            <a:r>
              <a:rPr lang="en-US" dirty="0">
                <a:effectLst>
                  <a:outerShdw blurRad="38100" dist="38100" dir="2700000" algn="tl">
                    <a:srgbClr val="000000">
                      <a:alpha val="43137"/>
                    </a:srgbClr>
                  </a:outerShdw>
                </a:effectLst>
              </a:rPr>
              <a:t>[</a:t>
            </a:r>
            <a:r>
              <a:rPr lang="en-US" b="1" u="sng" dirty="0">
                <a:solidFill>
                  <a:srgbClr val="FFFFCC"/>
                </a:solidFill>
                <a:effectLst>
                  <a:outerShdw blurRad="38100" dist="38100" dir="2700000" algn="tl">
                    <a:srgbClr val="000000">
                      <a:alpha val="43137"/>
                    </a:srgbClr>
                  </a:outerShdw>
                </a:effectLst>
              </a:rPr>
              <a:t>future tense of </a:t>
            </a:r>
            <a:r>
              <a:rPr lang="en-US" b="1" i="1" u="sng" dirty="0" err="1">
                <a:solidFill>
                  <a:srgbClr val="FFFFCC"/>
                </a:solidFill>
                <a:effectLst>
                  <a:outerShdw blurRad="38100" dist="38100" dir="2700000" algn="tl">
                    <a:srgbClr val="000000">
                      <a:alpha val="43137"/>
                    </a:srgbClr>
                  </a:outerShdw>
                </a:effectLst>
              </a:rPr>
              <a:t>didōmi</a:t>
            </a:r>
            <a:r>
              <a:rPr lang="en-US" dirty="0">
                <a:effectLst>
                  <a:outerShdw blurRad="38100" dist="38100" dir="2700000" algn="tl">
                    <a:srgbClr val="000000">
                      <a:alpha val="43137"/>
                    </a:srgbClr>
                  </a:outerShdw>
                </a:effectLst>
              </a:rPr>
              <a:t>] to him to sit down with Me on </a:t>
            </a:r>
            <a:r>
              <a:rPr lang="en-US" b="1" u="sng" dirty="0">
                <a:solidFill>
                  <a:srgbClr val="FFFFCC"/>
                </a:solidFill>
                <a:effectLst>
                  <a:outerShdw blurRad="38100" dist="38100" dir="2700000" algn="tl">
                    <a:srgbClr val="000000">
                      <a:alpha val="43137"/>
                    </a:srgbClr>
                  </a:outerShdw>
                </a:effectLst>
              </a:rPr>
              <a:t>My throne</a:t>
            </a:r>
            <a:r>
              <a:rPr lang="en-US" dirty="0">
                <a:effectLst>
                  <a:outerShdw blurRad="38100" dist="38100" dir="2700000" algn="tl">
                    <a:srgbClr val="000000">
                      <a:alpha val="43137"/>
                    </a:srgbClr>
                  </a:outerShdw>
                </a:effectLst>
              </a:rPr>
              <a:t>, as I also overcame and </a:t>
            </a:r>
            <a:r>
              <a:rPr lang="en-US" b="1" u="sng" dirty="0">
                <a:solidFill>
                  <a:srgbClr val="FFFFCC"/>
                </a:solidFill>
                <a:effectLst>
                  <a:outerShdw blurRad="38100" dist="38100" dir="2700000" algn="tl">
                    <a:srgbClr val="000000">
                      <a:alpha val="43137"/>
                    </a:srgbClr>
                  </a:outerShdw>
                </a:effectLst>
              </a:rPr>
              <a:t>sat down</a:t>
            </a:r>
            <a:r>
              <a:rPr lang="en-US" dirty="0">
                <a:effectLst>
                  <a:outerShdw blurRad="38100" dist="38100" dir="2700000" algn="tl">
                    <a:srgbClr val="000000">
                      <a:alpha val="43137"/>
                    </a:srgbClr>
                  </a:outerShdw>
                </a:effectLst>
              </a:rPr>
              <a:t> [</a:t>
            </a:r>
            <a:r>
              <a:rPr lang="en-US" b="1" u="sng" dirty="0">
                <a:solidFill>
                  <a:srgbClr val="FFFFCC"/>
                </a:solidFill>
                <a:effectLst>
                  <a:outerShdw blurRad="38100" dist="38100" dir="2700000" algn="tl">
                    <a:srgbClr val="000000">
                      <a:alpha val="43137"/>
                    </a:srgbClr>
                  </a:outerShdw>
                </a:effectLst>
              </a:rPr>
              <a:t>aorist tense of </a:t>
            </a:r>
            <a:r>
              <a:rPr lang="en-US" b="1" i="1" u="sng" dirty="0" err="1">
                <a:solidFill>
                  <a:srgbClr val="FFFFCC"/>
                </a:solidFill>
                <a:effectLst>
                  <a:outerShdw blurRad="38100" dist="38100" dir="2700000" algn="tl">
                    <a:srgbClr val="000000">
                      <a:alpha val="43137"/>
                    </a:srgbClr>
                  </a:outerShdw>
                </a:effectLst>
              </a:rPr>
              <a:t>kathizō</a:t>
            </a:r>
            <a:r>
              <a:rPr lang="en-US" dirty="0">
                <a:effectLst>
                  <a:outerShdw blurRad="38100" dist="38100" dir="2700000" algn="tl">
                    <a:srgbClr val="000000">
                      <a:alpha val="43137"/>
                    </a:srgbClr>
                  </a:outerShdw>
                </a:effectLst>
              </a:rPr>
              <a:t>] with My Father on </a:t>
            </a:r>
            <a:r>
              <a:rPr lang="en-US" b="1" u="sng" dirty="0">
                <a:solidFill>
                  <a:srgbClr val="FFFFCC"/>
                </a:solidFill>
                <a:effectLst>
                  <a:outerShdw blurRad="38100" dist="38100" dir="2700000" algn="tl">
                    <a:srgbClr val="000000">
                      <a:alpha val="43137"/>
                    </a:srgbClr>
                  </a:outerShdw>
                </a:effectLst>
              </a:rPr>
              <a:t>His throne</a:t>
            </a:r>
            <a:r>
              <a:rPr lang="en-US" altLang="en-US" dirty="0">
                <a:effectLst>
                  <a:outerShdw blurRad="38100" dist="38100" dir="2700000" algn="tl">
                    <a:srgbClr val="000000">
                      <a:alpha val="43137"/>
                    </a:srgbClr>
                  </a:outerShdw>
                </a:effectLst>
                <a:latin typeface="Calibri" panose="020F0502020204030204" pitchFamily="34" charset="0"/>
              </a:rPr>
              <a:t>.”</a:t>
            </a:r>
            <a:endParaRPr lang="en-US" dirty="0">
              <a:effectLst>
                <a:outerShdw blurRad="38100" dist="38100" dir="2700000" algn="tl">
                  <a:srgbClr val="000000">
                    <a:alpha val="43137"/>
                  </a:srgbClr>
                </a:outerShdw>
              </a:effectLst>
              <a:latin typeface="Calibri" pitchFamily="34" charset="0"/>
              <a:cs typeface="Calibri" pitchFamily="34" charset="0"/>
            </a:endParaRPr>
          </a:p>
        </p:txBody>
      </p:sp>
      <p:pic>
        <p:nvPicPr>
          <p:cNvPr id="6" name="Picture 2" descr="Related image">
            <a:extLst>
              <a:ext uri="{FF2B5EF4-FFF2-40B4-BE49-F238E27FC236}">
                <a16:creationId xmlns:a16="http://schemas.microsoft.com/office/drawing/2014/main" id="{C6EDF527-C7F8-4370-B6B4-94E8A8988926}"/>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03956" y="3428999"/>
            <a:ext cx="1936088" cy="1463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142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371600"/>
            <a:ext cx="9144000" cy="4832092"/>
          </a:xfrm>
          <a:prstGeom prst="rect">
            <a:avLst/>
          </a:prstGeom>
        </p:spPr>
        <p:txBody>
          <a:bodyPr wrap="square">
            <a:spAutoFit/>
          </a:bodyPr>
          <a:lstStyle/>
          <a:p>
            <a:pPr algn="just"/>
            <a:r>
              <a:rPr lang="en-US" sz="28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One may object that the throne at the right hand of God is not the Davidic throne, which is earthly. The objection might be raised by appealing to a text like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3:21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where Jesus distinguishes between ‘my throne,’ in which the overcomer will sit, and the Father’s throne, on which Jesus currently sits. The argument is made that the throne on which Jesus sits in Acts is the Father’s throne, not David’s…this throne of the lamb, set next to the Father, is alluded to again in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22:1</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This is the same throne that Jesus occupies in the consummation! He exercises Davidic rule now even as he will exercises it then.”</a:t>
            </a:r>
          </a:p>
        </p:txBody>
      </p:sp>
      <p:sp>
        <p:nvSpPr>
          <p:cNvPr id="8" name="TextBox 7"/>
          <p:cNvSpPr txBox="1"/>
          <p:nvPr/>
        </p:nvSpPr>
        <p:spPr>
          <a:xfrm>
            <a:off x="1143000" y="6248400"/>
            <a:ext cx="7162800" cy="523220"/>
          </a:xfrm>
          <a:prstGeom prst="rect">
            <a:avLst/>
          </a:prstGeom>
          <a:noFill/>
        </p:spPr>
        <p:txBody>
          <a:bodyPr wrap="square" rtlCol="0">
            <a:spAutoFit/>
          </a:bodyPr>
          <a:lstStyle/>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Darrell Bock, “The Reign of the Lord Christ,” in Dispensationalism, Israel and the Church, ed. Craig Blaising and Darrell Bock (Grand Rapids: Zondervan, 1992), 50, 62.</a:t>
            </a:r>
          </a:p>
        </p:txBody>
      </p:sp>
      <p:sp>
        <p:nvSpPr>
          <p:cNvPr id="5" name="Title 1">
            <a:extLst>
              <a:ext uri="{FF2B5EF4-FFF2-40B4-BE49-F238E27FC236}">
                <a16:creationId xmlns:a16="http://schemas.microsoft.com/office/drawing/2014/main" id="{0CF89408-0B2B-4833-90C0-5D7D90AE0CC1}"/>
              </a:ext>
            </a:extLst>
          </p:cNvPr>
          <p:cNvSpPr txBox="1">
            <a:spLocks/>
          </p:cNvSpPr>
          <p:nvPr/>
        </p:nvSpPr>
        <p:spPr bwMode="auto">
          <a:xfrm>
            <a:off x="0" y="200065"/>
            <a:ext cx="9144000" cy="94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400" kern="0" dirty="0">
                <a:effectLst>
                  <a:outerShdw blurRad="38100" dist="38100" dir="2700000" algn="tl">
                    <a:srgbClr val="000000">
                      <a:alpha val="43137"/>
                    </a:srgbClr>
                  </a:outerShdw>
                </a:effectLst>
                <a:cs typeface="Calibri" panose="020F0502020204030204" pitchFamily="34" charset="0"/>
              </a:rPr>
              <a:t>Progressive Dispensationalism </a:t>
            </a:r>
          </a:p>
          <a:p>
            <a:pPr algn="ctr" eaLnBrk="1" hangingPunct="1"/>
            <a:r>
              <a:rPr lang="en-US" altLang="en-US" sz="3400" kern="0" dirty="0">
                <a:effectLst>
                  <a:outerShdw blurRad="38100" dist="38100" dir="2700000" algn="tl">
                    <a:srgbClr val="000000">
                      <a:alpha val="43137"/>
                    </a:srgbClr>
                  </a:outerShdw>
                </a:effectLst>
                <a:cs typeface="Calibri" panose="020F0502020204030204" pitchFamily="34" charset="0"/>
              </a:rPr>
              <a:t>and Revelation 3:21</a:t>
            </a:r>
          </a:p>
        </p:txBody>
      </p:sp>
    </p:spTree>
    <p:extLst>
      <p:ext uri="{BB962C8B-B14F-4D97-AF65-F5344CB8AC3E}">
        <p14:creationId xmlns:p14="http://schemas.microsoft.com/office/powerpoint/2010/main" val="330469251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3716986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2305051" y="1600200"/>
            <a:ext cx="4533899" cy="2819400"/>
          </a:xfrm>
        </p:spPr>
        <p:txBody>
          <a:bodyPr/>
          <a:lstStyle/>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Its River (1)</a:t>
            </a:r>
          </a:p>
          <a:p>
            <a:pPr marL="571500" indent="-571500">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Its Trees (2)</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No Curse (3a)</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God’s Presence (3b-5)</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762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 The City’s Contents</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22:1-5</a:t>
            </a:r>
          </a:p>
        </p:txBody>
      </p:sp>
      <p:pic>
        <p:nvPicPr>
          <p:cNvPr id="2050" name="Picture 2" descr="Related image">
            <a:extLst>
              <a:ext uri="{FF2B5EF4-FFF2-40B4-BE49-F238E27FC236}">
                <a16:creationId xmlns:a16="http://schemas.microsoft.com/office/drawing/2014/main" id="{7491A6B2-4A9F-4EB2-8D40-614AC1A5658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0" y="4371935"/>
            <a:ext cx="304800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6511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20144028"/>
              </p:ext>
            </p:extLst>
          </p:nvPr>
        </p:nvGraphicFramePr>
        <p:xfrm>
          <a:off x="76200" y="50126"/>
          <a:ext cx="8991600" cy="6757748"/>
        </p:xfrm>
        <a:graphic>
          <a:graphicData uri="http://schemas.openxmlformats.org/drawingml/2006/table">
            <a:tbl>
              <a:tblPr firstRow="1" bandRow="1">
                <a:tableStyleId>{D7AC3CCA-C797-4891-BE02-D94E43425B78}</a:tableStyleId>
              </a:tblPr>
              <a:tblGrid>
                <a:gridCol w="4343399">
                  <a:extLst>
                    <a:ext uri="{9D8B030D-6E8A-4147-A177-3AD203B41FA5}">
                      <a16:colId xmlns:a16="http://schemas.microsoft.com/office/drawing/2014/main" val="3700007483"/>
                    </a:ext>
                  </a:extLst>
                </a:gridCol>
                <a:gridCol w="4648201">
                  <a:extLst>
                    <a:ext uri="{9D8B030D-6E8A-4147-A177-3AD203B41FA5}">
                      <a16:colId xmlns:a16="http://schemas.microsoft.com/office/drawing/2014/main" val="2767129813"/>
                    </a:ext>
                  </a:extLst>
                </a:gridCol>
              </a:tblGrid>
              <a:tr h="662069">
                <a:tc gridSpan="2">
                  <a:txBody>
                    <a:bodyPr/>
                    <a:lstStyle/>
                    <a:p>
                      <a:pPr algn="ctr">
                        <a:spcBef>
                          <a:spcPts val="300"/>
                        </a:spcBef>
                        <a:spcAft>
                          <a:spcPts val="300"/>
                        </a:spcAft>
                      </a:pPr>
                      <a:r>
                        <a:rPr lang="en-US" sz="32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Eden = Probationary Environment</a:t>
                      </a:r>
                    </a:p>
                  </a:txBody>
                  <a:tcPr anchor="ctr">
                    <a:solidFill>
                      <a:schemeClr val="bg2"/>
                    </a:solidFill>
                  </a:tcPr>
                </a:tc>
                <a:tc hMerge="1">
                  <a:txBody>
                    <a:bodyPr/>
                    <a:lstStyle/>
                    <a:p>
                      <a:endParaRPr lang="en-US" dirty="0">
                        <a:solidFill>
                          <a:srgbClr val="00FFFF"/>
                        </a:solidFill>
                      </a:endParaRPr>
                    </a:p>
                  </a:txBody>
                  <a:tcPr>
                    <a:solidFill>
                      <a:srgbClr val="00FFFF"/>
                    </a:solidFill>
                  </a:tcPr>
                </a:tc>
                <a:extLst>
                  <a:ext uri="{0D108BD9-81ED-4DB2-BD59-A6C34878D82A}">
                    <a16:rowId xmlns:a16="http://schemas.microsoft.com/office/drawing/2014/main" val="784803085"/>
                  </a:ext>
                </a:extLst>
              </a:tr>
              <a:tr h="522685">
                <a:tc>
                  <a:txBody>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en-US" sz="2800" b="1" u="none" dirty="0">
                          <a:solidFill>
                            <a:srgbClr val="C00000"/>
                          </a:solidFill>
                          <a:latin typeface="Calibri" panose="020F0502020204030204" pitchFamily="34" charset="0"/>
                          <a:cs typeface="Calibri" panose="020F0502020204030204" pitchFamily="34" charset="0"/>
                        </a:rPr>
                        <a:t>Eden (Genesis 1-2)</a:t>
                      </a:r>
                    </a:p>
                  </a:txBody>
                  <a:tcPr anchor="ctr">
                    <a:solidFill>
                      <a:schemeClr val="tx1"/>
                    </a:solidFill>
                  </a:tcPr>
                </a:tc>
                <a:tc>
                  <a:txBody>
                    <a:bodyPr/>
                    <a:lstStyle/>
                    <a:p>
                      <a:pPr algn="ctr">
                        <a:spcBef>
                          <a:spcPts val="300"/>
                        </a:spcBef>
                        <a:spcAft>
                          <a:spcPts val="300"/>
                        </a:spcAft>
                      </a:pPr>
                      <a:r>
                        <a:rPr kumimoji="0" lang="en-US" sz="2800" b="1" u="none" strike="noStrike" kern="1200" cap="none" normalizeH="0" baseline="0" dirty="0">
                          <a:ln>
                            <a:noFill/>
                          </a:ln>
                          <a:solidFill>
                            <a:srgbClr val="0000FF"/>
                          </a:solidFill>
                          <a:effectLst/>
                          <a:latin typeface="Calibri" panose="020F0502020204030204" pitchFamily="34" charset="0"/>
                          <a:cs typeface="Calibri" panose="020F0502020204030204" pitchFamily="34" charset="0"/>
                        </a:rPr>
                        <a:t>Eternal State (Rev 21-22)</a:t>
                      </a:r>
                      <a:endParaRPr kumimoji="0" lang="en-US" sz="28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endParaRPr>
                    </a:p>
                  </a:txBody>
                  <a:tcPr anchor="ctr">
                    <a:solidFill>
                      <a:schemeClr val="tx1"/>
                    </a:solidFill>
                  </a:tcPr>
                </a:tc>
                <a:extLst>
                  <a:ext uri="{0D108BD9-81ED-4DB2-BD59-A6C34878D82A}">
                    <a16:rowId xmlns:a16="http://schemas.microsoft.com/office/drawing/2014/main" val="1956340708"/>
                  </a:ext>
                </a:extLst>
              </a:tr>
              <a:tr h="522685">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Division: light/darkness 1:4</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No night 21:25</a:t>
                      </a:r>
                    </a:p>
                  </a:txBody>
                  <a:tcPr anchor="ctr">
                    <a:solidFill>
                      <a:schemeClr val="tx1"/>
                    </a:solidFill>
                  </a:tcPr>
                </a:tc>
                <a:extLst>
                  <a:ext uri="{0D108BD9-81ED-4DB2-BD59-A6C34878D82A}">
                    <a16:rowId xmlns:a16="http://schemas.microsoft.com/office/drawing/2014/main" val="833816217"/>
                  </a:ext>
                </a:extLst>
              </a:tr>
              <a:tr h="522685">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Division: land/sea 1:10</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No sea 21:1</a:t>
                      </a:r>
                    </a:p>
                  </a:txBody>
                  <a:tcPr anchor="ctr">
                    <a:solidFill>
                      <a:schemeClr val="tx1"/>
                    </a:solidFill>
                  </a:tcPr>
                </a:tc>
                <a:extLst>
                  <a:ext uri="{0D108BD9-81ED-4DB2-BD59-A6C34878D82A}">
                    <a16:rowId xmlns:a16="http://schemas.microsoft.com/office/drawing/2014/main" val="1701469708"/>
                  </a:ext>
                </a:extLst>
              </a:tr>
              <a:tr h="522685">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Sun &amp; moon 1:16</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No sun &amp; moon 21:23</a:t>
                      </a:r>
                    </a:p>
                  </a:txBody>
                  <a:tcPr anchor="ctr">
                    <a:solidFill>
                      <a:schemeClr val="tx1"/>
                    </a:solidFill>
                  </a:tcPr>
                </a:tc>
                <a:extLst>
                  <a:ext uri="{0D108BD9-81ED-4DB2-BD59-A6C34878D82A}">
                    <a16:rowId xmlns:a16="http://schemas.microsoft.com/office/drawing/2014/main" val="817110365"/>
                  </a:ext>
                </a:extLst>
              </a:tr>
              <a:tr h="522685">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2400" b="1" u="none" kern="1200" dirty="0">
                          <a:solidFill>
                            <a:srgbClr val="C00000"/>
                          </a:solidFill>
                          <a:latin typeface="Calibri" panose="020F0502020204030204" pitchFamily="34" charset="0"/>
                          <a:ea typeface="+mn-ea"/>
                          <a:cs typeface="Calibri" panose="020F0502020204030204" pitchFamily="34" charset="0"/>
                        </a:rPr>
                        <a:t>Garden 2:8-9</a:t>
                      </a:r>
                    </a:p>
                  </a:txBody>
                  <a:tcPr anchor="ctr">
                    <a:solidFill>
                      <a:schemeClr val="tx1"/>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City (21:2)</a:t>
                      </a:r>
                    </a:p>
                  </a:txBody>
                  <a:tcPr anchor="ctr">
                    <a:solidFill>
                      <a:schemeClr val="tx1"/>
                    </a:solidFill>
                  </a:tcPr>
                </a:tc>
                <a:extLst>
                  <a:ext uri="{0D108BD9-81ED-4DB2-BD59-A6C34878D82A}">
                    <a16:rowId xmlns:a16="http://schemas.microsoft.com/office/drawing/2014/main" val="1982912705"/>
                  </a:ext>
                </a:extLst>
              </a:tr>
              <a:tr h="522685">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River flowing out of Eden 2:10</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River flowing from throne 22:1</a:t>
                      </a:r>
                    </a:p>
                  </a:txBody>
                  <a:tcPr anchor="ctr">
                    <a:solidFill>
                      <a:schemeClr val="tx1"/>
                    </a:solidFill>
                  </a:tcPr>
                </a:tc>
                <a:extLst>
                  <a:ext uri="{0D108BD9-81ED-4DB2-BD59-A6C34878D82A}">
                    <a16:rowId xmlns:a16="http://schemas.microsoft.com/office/drawing/2014/main" val="3917941003"/>
                  </a:ext>
                </a:extLst>
              </a:tr>
              <a:tr h="522685">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Gold in the land 2:12</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Gold in the city 21:21</a:t>
                      </a:r>
                    </a:p>
                  </a:txBody>
                  <a:tcPr anchor="ctr">
                    <a:solidFill>
                      <a:schemeClr val="tx1"/>
                    </a:solidFill>
                  </a:tcPr>
                </a:tc>
                <a:extLst>
                  <a:ext uri="{0D108BD9-81ED-4DB2-BD59-A6C34878D82A}">
                    <a16:rowId xmlns:a16="http://schemas.microsoft.com/office/drawing/2014/main" val="3053562226"/>
                  </a:ext>
                </a:extLst>
              </a:tr>
              <a:tr h="940834">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Tree of life in the middle of garden 2:9</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Tree of life throughout city 22:2</a:t>
                      </a:r>
                    </a:p>
                  </a:txBody>
                  <a:tcPr anchor="ctr">
                    <a:solidFill>
                      <a:schemeClr val="tx1"/>
                    </a:solidFill>
                  </a:tcPr>
                </a:tc>
                <a:extLst>
                  <a:ext uri="{0D108BD9-81ED-4DB2-BD59-A6C34878D82A}">
                    <a16:rowId xmlns:a16="http://schemas.microsoft.com/office/drawing/2014/main" val="2176933553"/>
                  </a:ext>
                </a:extLst>
              </a:tr>
              <a:tr h="522685">
                <a:tc>
                  <a:txBody>
                    <a:bodyPr/>
                    <a:lstStyle/>
                    <a:p>
                      <a:pPr marL="0" indent="0">
                        <a:spcBef>
                          <a:spcPts val="300"/>
                        </a:spcBef>
                        <a:spcAft>
                          <a:spcPts val="300"/>
                        </a:spcAft>
                        <a:buNone/>
                        <a:defRPr/>
                      </a:pPr>
                      <a:r>
                        <a:rPr lang="en-US" sz="2400" b="1" u="none" kern="1200" dirty="0">
                          <a:solidFill>
                            <a:srgbClr val="C00000"/>
                          </a:solidFill>
                          <a:latin typeface="Calibri" panose="020F0502020204030204" pitchFamily="34" charset="0"/>
                          <a:ea typeface="+mn-ea"/>
                          <a:cs typeface="Calibri" panose="020F0502020204030204" pitchFamily="34" charset="0"/>
                        </a:rPr>
                        <a:t>Bdellium and onyx stone 2:12</a:t>
                      </a:r>
                    </a:p>
                  </a:txBody>
                  <a:tcPr anchor="ctr">
                    <a:solidFill>
                      <a:schemeClr val="tx1"/>
                    </a:solidFill>
                  </a:tcPr>
                </a:tc>
                <a:tc>
                  <a:txBody>
                    <a:bodyPr/>
                    <a:lstStyle/>
                    <a:p>
                      <a:pPr marL="0" indent="0">
                        <a:spcBef>
                          <a:spcPts val="300"/>
                        </a:spcBef>
                        <a:spcAft>
                          <a:spcPts val="300"/>
                        </a:spcAft>
                        <a:buNone/>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All manner of stones 21:19</a:t>
                      </a:r>
                    </a:p>
                  </a:txBody>
                  <a:tcPr anchor="ctr">
                    <a:solidFill>
                      <a:schemeClr val="tx1"/>
                    </a:solidFill>
                  </a:tcPr>
                </a:tc>
                <a:extLst>
                  <a:ext uri="{0D108BD9-81ED-4DB2-BD59-A6C34878D82A}">
                    <a16:rowId xmlns:a16="http://schemas.microsoft.com/office/drawing/2014/main" val="2206858893"/>
                  </a:ext>
                </a:extLst>
              </a:tr>
              <a:tr h="607605">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lang="en-US" sz="2400" b="1" u="none" kern="1200" dirty="0">
                          <a:solidFill>
                            <a:srgbClr val="C00000"/>
                          </a:solidFill>
                          <a:latin typeface="Calibri" panose="020F0502020204030204" pitchFamily="34" charset="0"/>
                          <a:ea typeface="+mn-ea"/>
                          <a:cs typeface="Calibri" panose="020F0502020204030204" pitchFamily="34" charset="0"/>
                        </a:rPr>
                        <a:t>God walking in the garden 3:8</a:t>
                      </a:r>
                    </a:p>
                  </a:txBody>
                  <a:tcPr anchor="ctr">
                    <a:solidFill>
                      <a:schemeClr val="tx1"/>
                    </a:solidFill>
                  </a:tcPr>
                </a:tc>
                <a:tc>
                  <a:txBody>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2400" b="1" u="none" strike="noStrike" kern="1200" cap="none" normalizeH="0" baseline="0" dirty="0">
                          <a:ln>
                            <a:noFill/>
                          </a:ln>
                          <a:solidFill>
                            <a:srgbClr val="0000FF"/>
                          </a:solidFill>
                          <a:effectLst/>
                          <a:latin typeface="Calibri" panose="020F0502020204030204" pitchFamily="34" charset="0"/>
                          <a:ea typeface="+mn-ea"/>
                          <a:cs typeface="Calibri" panose="020F0502020204030204" pitchFamily="34" charset="0"/>
                        </a:rPr>
                        <a:t>God dwelling with His people 21:3</a:t>
                      </a:r>
                    </a:p>
                  </a:txBody>
                  <a:tcPr anchor="ctr">
                    <a:solidFill>
                      <a:schemeClr val="tx1"/>
                    </a:solidFill>
                  </a:tcPr>
                </a:tc>
                <a:extLst>
                  <a:ext uri="{0D108BD9-81ED-4DB2-BD59-A6C34878D82A}">
                    <a16:rowId xmlns:a16="http://schemas.microsoft.com/office/drawing/2014/main" val="1251010712"/>
                  </a:ext>
                </a:extLst>
              </a:tr>
              <a:tr h="313610">
                <a:tc gridSpan="2">
                  <a:txBody>
                    <a:bodyPr/>
                    <a:lstStyle/>
                    <a:p>
                      <a:pPr algn="ctr"/>
                      <a:r>
                        <a:rPr lang="en-US" sz="1800" dirty="0">
                          <a:latin typeface="Calibri" panose="020F0502020204030204" pitchFamily="34" charset="0"/>
                          <a:cs typeface="Calibri" panose="020F0502020204030204" pitchFamily="34" charset="0"/>
                        </a:rPr>
                        <a:t>Henry Morris, Genesis Record, p.33</a:t>
                      </a:r>
                      <a:endParaRPr lang="en-US" sz="1800" dirty="0">
                        <a:solidFill>
                          <a:schemeClr val="bg2"/>
                        </a:solidFill>
                        <a:latin typeface="Calibri" panose="020F0502020204030204" pitchFamily="34" charset="0"/>
                        <a:cs typeface="Calibri" panose="020F0502020204030204" pitchFamily="34" charset="0"/>
                      </a:endParaRPr>
                    </a:p>
                  </a:txBody>
                  <a:tcPr anchor="ctr">
                    <a:solidFill>
                      <a:schemeClr val="tx1"/>
                    </a:solidFill>
                  </a:tcPr>
                </a:tc>
                <a:tc hMerge="1">
                  <a:txBody>
                    <a:bodyPr/>
                    <a:lstStyle/>
                    <a:p>
                      <a:endParaRPr lang="en-US" dirty="0">
                        <a:solidFill>
                          <a:schemeClr val="bg1"/>
                        </a:solidFill>
                      </a:endParaRPr>
                    </a:p>
                  </a:txBody>
                  <a:tcPr/>
                </a:tc>
                <a:extLst>
                  <a:ext uri="{0D108BD9-81ED-4DB2-BD59-A6C34878D82A}">
                    <a16:rowId xmlns:a16="http://schemas.microsoft.com/office/drawing/2014/main" val="218776997"/>
                  </a:ext>
                </a:extLst>
              </a:tr>
            </a:tbl>
          </a:graphicData>
        </a:graphic>
      </p:graphicFrame>
    </p:spTree>
    <p:extLst>
      <p:ext uri="{BB962C8B-B14F-4D97-AF65-F5344CB8AC3E}">
        <p14:creationId xmlns:p14="http://schemas.microsoft.com/office/powerpoint/2010/main" val="269717966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2819400" y="228600"/>
            <a:ext cx="3505200" cy="1143000"/>
          </a:xfrm>
        </p:spPr>
        <p:txBody>
          <a:bodyPr/>
          <a:lstStyle/>
          <a:p>
            <a:r>
              <a:rPr lang="en-US" altLang="en-US" sz="8000" b="0" dirty="0">
                <a:solidFill>
                  <a:srgbClr val="00FFFF"/>
                </a:solidFill>
                <a:effectLst>
                  <a:outerShdw blurRad="38100" dist="38100" dir="2700000" algn="tl">
                    <a:srgbClr val="000000">
                      <a:alpha val="43137"/>
                    </a:srgbClr>
                  </a:outerShdw>
                </a:effectLst>
              </a:rPr>
              <a:t>Heaven</a:t>
            </a:r>
          </a:p>
        </p:txBody>
      </p:sp>
      <p:sp>
        <p:nvSpPr>
          <p:cNvPr id="44036" name="Rectangle 3"/>
          <p:cNvSpPr>
            <a:spLocks noGrp="1" noChangeArrowheads="1"/>
          </p:cNvSpPr>
          <p:nvPr>
            <p:ph type="body" idx="1"/>
          </p:nvPr>
        </p:nvSpPr>
        <p:spPr>
          <a:xfrm>
            <a:off x="762000" y="1295400"/>
            <a:ext cx="7620001" cy="1066800"/>
          </a:xfrm>
        </p:spPr>
        <p:txBody>
          <a:bodyPr anchor="ctr"/>
          <a:lstStyle/>
          <a:p>
            <a:pPr>
              <a:buFontTx/>
              <a:buNone/>
            </a:pPr>
            <a:endParaRPr lang="en-US" altLang="en-US" sz="2200" dirty="0"/>
          </a:p>
          <a:p>
            <a:pPr>
              <a:buFontTx/>
              <a:buNone/>
            </a:pPr>
            <a:r>
              <a:rPr lang="en-US" altLang="en-US" sz="4400" dirty="0">
                <a:solidFill>
                  <a:srgbClr val="FFFFCC"/>
                </a:solidFill>
                <a:effectLst>
                  <a:outerShdw blurRad="38100" dist="38100" dir="2700000" algn="tl">
                    <a:srgbClr val="000000">
                      <a:alpha val="43137"/>
                    </a:srgbClr>
                  </a:outerShdw>
                </a:effectLst>
              </a:rPr>
              <a:t>Q: Will there be time in Heaven?</a:t>
            </a:r>
            <a:endParaRPr lang="en-US" altLang="en-US" sz="2400" dirty="0">
              <a:solidFill>
                <a:srgbClr val="FFFFCC"/>
              </a:solidFill>
              <a:effectLst>
                <a:outerShdw blurRad="38100" dist="38100" dir="2700000" algn="tl">
                  <a:srgbClr val="000000">
                    <a:alpha val="43137"/>
                  </a:srgbClr>
                </a:outerShdw>
              </a:effectLst>
            </a:endParaRPr>
          </a:p>
          <a:p>
            <a:pPr>
              <a:buFontTx/>
              <a:buNone/>
            </a:pPr>
            <a:endParaRPr lang="en-US" altLang="en-US"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9062" y="2209800"/>
            <a:ext cx="3805875" cy="4343267"/>
          </a:xfrm>
          <a:prstGeom prst="rect">
            <a:avLst/>
          </a:prstGeom>
        </p:spPr>
      </p:pic>
    </p:spTree>
    <p:extLst>
      <p:ext uri="{BB962C8B-B14F-4D97-AF65-F5344CB8AC3E}">
        <p14:creationId xmlns:p14="http://schemas.microsoft.com/office/powerpoint/2010/main" val="412968896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304800"/>
            <a:ext cx="88392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“After These Things” </a:t>
            </a:r>
            <a:br>
              <a:rPr lang="en-US" sz="4000" kern="1200" dirty="0">
                <a:effectLst>
                  <a:outerShdw blurRad="38100" dist="38100" dir="2700000" algn="tl">
                    <a:srgbClr val="000000">
                      <a:alpha val="43137"/>
                    </a:srgbClr>
                  </a:outerShdw>
                </a:effectLst>
                <a:cs typeface="Calibri" panose="020F0502020204030204" pitchFamily="34" charset="0"/>
              </a:rPr>
            </a:br>
            <a:r>
              <a:rPr 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 4‒22)</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52400" y="1524000"/>
            <a:ext cx="8839200" cy="4953000"/>
          </a:xfrm>
        </p:spPr>
        <p:txBody>
          <a:bodyPr/>
          <a:lstStyle/>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Before the Tribulation (4‒5)</a:t>
            </a:r>
          </a:p>
          <a:p>
            <a:pPr marL="457200" indent="-457200" eaLnBrk="1" hangingPunct="1">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During the Tribulation (6‒19)</a:t>
            </a:r>
          </a:p>
          <a:p>
            <a:pPr marL="457200" indent="-457200" eaLnBrk="1" hangingPunct="1">
              <a:spcBef>
                <a:spcPts val="0"/>
              </a:spcBef>
              <a:spcAft>
                <a:spcPts val="1800"/>
              </a:spcAft>
              <a:buSzPct val="100000"/>
              <a:buFont typeface="+mj-lt"/>
              <a:buAutoNum type="alphaUcPeriod"/>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After the Tribulation (20‒22)</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Kingdom (20:1-10)</a:t>
            </a:r>
          </a:p>
          <a:p>
            <a:pPr marL="914400" lvl="1" indent="-457200" eaLnBrk="1" hangingPunct="1">
              <a:spcBef>
                <a:spcPts val="0"/>
              </a:spcBef>
              <a:spcAft>
                <a:spcPts val="1800"/>
              </a:spcAft>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Great White Throne Judgment (20:11-15)</a:t>
            </a:r>
          </a:p>
          <a:p>
            <a:pPr marL="914400" lvl="1" indent="-457200" eaLnBrk="1" hangingPunct="1">
              <a:spcBef>
                <a:spcPts val="0"/>
              </a:spcBef>
              <a:spcAft>
                <a:spcPts val="1800"/>
              </a:spcAft>
              <a:buSzPct val="100000"/>
              <a:buFont typeface="Wingdings" panose="05000000000000000000" pitchFamily="2" charset="2"/>
              <a:buAutoNum type="arabicPeriod"/>
              <a:defRPr/>
            </a:pPr>
            <a:r>
              <a:rPr lang="en-US" dirty="0">
                <a:effectLst>
                  <a:outerShdw blurRad="38100" dist="38100" dir="2700000" algn="tl">
                    <a:srgbClr val="000000">
                      <a:alpha val="43137"/>
                    </a:srgbClr>
                  </a:outerShdw>
                </a:effectLst>
                <a:cs typeface="Calibri" panose="020F0502020204030204" pitchFamily="34" charset="0"/>
              </a:rPr>
              <a:t>Destruction of the Earth (21:1)</a:t>
            </a:r>
          </a:p>
          <a:p>
            <a:pPr marL="914400" lvl="1" indent="-457200" eaLnBrk="1" hangingPunct="1">
              <a:spcBef>
                <a:spcPts val="0"/>
              </a:spcBef>
              <a:spcAft>
                <a:spcPts val="1800"/>
              </a:spcAft>
              <a:buSzPct val="100000"/>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New Heaven and New Earth (21‒22)</a:t>
            </a:r>
          </a:p>
        </p:txBody>
      </p:sp>
      <p:pic>
        <p:nvPicPr>
          <p:cNvPr id="6" name="Picture 5">
            <a:extLst>
              <a:ext uri="{FF2B5EF4-FFF2-40B4-BE49-F238E27FC236}">
                <a16:creationId xmlns:a16="http://schemas.microsoft.com/office/drawing/2014/main" id="{17FB9253-DEFF-4B2A-9A2A-2A61BFCEC7E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24600" y="1614487"/>
            <a:ext cx="2408938" cy="2486025"/>
          </a:xfrm>
          <a:prstGeom prst="rect">
            <a:avLst/>
          </a:prstGeom>
        </p:spPr>
      </p:pic>
    </p:spTree>
    <p:extLst>
      <p:ext uri="{BB962C8B-B14F-4D97-AF65-F5344CB8AC3E}">
        <p14:creationId xmlns:p14="http://schemas.microsoft.com/office/powerpoint/2010/main" val="287993443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0" name="Group 102"/>
          <p:cNvGraphicFramePr>
            <a:graphicFrameLocks noGrp="1"/>
          </p:cNvGraphicFramePr>
          <p:nvPr>
            <p:ph type="tbl" idx="1"/>
          </p:nvPr>
        </p:nvGraphicFramePr>
        <p:xfrm>
          <a:off x="152399" y="516496"/>
          <a:ext cx="8839203" cy="5825008"/>
        </p:xfrm>
        <a:graphic>
          <a:graphicData uri="http://schemas.openxmlformats.org/drawingml/2006/table">
            <a:tbl>
              <a:tblPr>
                <a:tableStyleId>{8A107856-5554-42FB-B03E-39F5DBC370BA}</a:tableStyleId>
              </a:tblPr>
              <a:tblGrid>
                <a:gridCol w="3276601">
                  <a:extLst>
                    <a:ext uri="{9D8B030D-6E8A-4147-A177-3AD203B41FA5}">
                      <a16:colId xmlns:a16="http://schemas.microsoft.com/office/drawing/2014/main" val="836798824"/>
                    </a:ext>
                  </a:extLst>
                </a:gridCol>
                <a:gridCol w="2781301">
                  <a:extLst>
                    <a:ext uri="{9D8B030D-6E8A-4147-A177-3AD203B41FA5}">
                      <a16:colId xmlns:a16="http://schemas.microsoft.com/office/drawing/2014/main" val="20000"/>
                    </a:ext>
                  </a:extLst>
                </a:gridCol>
                <a:gridCol w="2781301">
                  <a:extLst>
                    <a:ext uri="{9D8B030D-6E8A-4147-A177-3AD203B41FA5}">
                      <a16:colId xmlns:a16="http://schemas.microsoft.com/office/drawing/2014/main" val="20001"/>
                    </a:ext>
                  </a:extLst>
                </a:gridCol>
              </a:tblGrid>
              <a:tr h="728126">
                <a:tc gridSpan="3">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Millennium and Eternal State</a:t>
                      </a:r>
                    </a:p>
                  </a:txBody>
                  <a:tcPr marT="45714" marB="45714" anchor="ctr" horzOverflow="overflow">
                    <a:solidFill>
                      <a:schemeClr val="bg2">
                        <a:lumMod val="95000"/>
                        <a:lumOff val="5000"/>
                      </a:schemeClr>
                    </a:solidFill>
                  </a:tcPr>
                </a:tc>
                <a:tc hMerge="1">
                  <a:txBody>
                    <a:bodyPr/>
                    <a:lstStyle/>
                    <a:p>
                      <a:endParaRPr lang="en-US" dirty="0"/>
                    </a:p>
                  </a:txBody>
                  <a:tcPr horzOverflow="overflow">
                    <a:solidFill>
                      <a:srgbClr val="66FFFF"/>
                    </a:solidFill>
                  </a:tcPr>
                </a:tc>
                <a:tc hMerge="1">
                  <a:txBody>
                    <a:bodyPr/>
                    <a:lstStyle/>
                    <a:p>
                      <a:endParaRPr lang="en-US" dirty="0"/>
                    </a:p>
                  </a:txBody>
                  <a:tcPr horzOverflow="overflow">
                    <a:solidFill>
                      <a:srgbClr val="66FFFF"/>
                    </a:solidFill>
                  </a:tcPr>
                </a:tc>
                <a:extLst>
                  <a:ext uri="{0D108BD9-81ED-4DB2-BD59-A6C34878D82A}">
                    <a16:rowId xmlns:a16="http://schemas.microsoft.com/office/drawing/2014/main" val="1524377864"/>
                  </a:ext>
                </a:extLst>
              </a:tr>
              <a:tr h="7281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32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Rev. 20:1-10</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Rev. 21–22</a:t>
                      </a:r>
                    </a:p>
                  </a:txBody>
                  <a:tcPr anchor="ctr" horzOverflow="overflow"/>
                </a:tc>
                <a:extLst>
                  <a:ext uri="{0D108BD9-81ED-4DB2-BD59-A6C34878D82A}">
                    <a16:rowId xmlns:a16="http://schemas.microsoft.com/office/drawing/2014/main" val="1045901084"/>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Time</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20:4</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22:5</a:t>
                      </a:r>
                    </a:p>
                  </a:txBody>
                  <a:tcPr anchor="ctr" horzOverflow="overflow"/>
                </a:tc>
                <a:extLst>
                  <a:ext uri="{0D108BD9-81ED-4DB2-BD59-A6C34878D82A}">
                    <a16:rowId xmlns:a16="http://schemas.microsoft.com/office/drawing/2014/main" val="10000"/>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Luminaries</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Isa. 30:26</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21:23; 22:5</a:t>
                      </a:r>
                    </a:p>
                  </a:txBody>
                  <a:tcPr anchor="ctr" horzOverflow="overflow"/>
                </a:tc>
                <a:extLst>
                  <a:ext uri="{0D108BD9-81ED-4DB2-BD59-A6C34878D82A}">
                    <a16:rowId xmlns:a16="http://schemas.microsoft.com/office/drawing/2014/main" val="10001"/>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Temple</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Ezek. 40–48</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21:22</a:t>
                      </a:r>
                    </a:p>
                  </a:txBody>
                  <a:tcPr anchor="ctr" horzOverflow="overflow"/>
                </a:tc>
                <a:extLst>
                  <a:ext uri="{0D108BD9-81ED-4DB2-BD59-A6C34878D82A}">
                    <a16:rowId xmlns:a16="http://schemas.microsoft.com/office/drawing/2014/main" val="10002"/>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Death</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Isa. 65:20</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21:4</a:t>
                      </a:r>
                    </a:p>
                  </a:txBody>
                  <a:tcPr anchor="ctr" horzOverflow="overflow"/>
                </a:tc>
                <a:extLst>
                  <a:ext uri="{0D108BD9-81ED-4DB2-BD59-A6C34878D82A}">
                    <a16:rowId xmlns:a16="http://schemas.microsoft.com/office/drawing/2014/main" val="10003"/>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Satanic activity</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20:7</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20:10</a:t>
                      </a:r>
                    </a:p>
                  </a:txBody>
                  <a:tcPr anchor="ctr" horzOverflow="overflow"/>
                </a:tc>
                <a:extLst>
                  <a:ext uri="{0D108BD9-81ED-4DB2-BD59-A6C34878D82A}">
                    <a16:rowId xmlns:a16="http://schemas.microsoft.com/office/drawing/2014/main" val="10004"/>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Rebellion</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20:8-9</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21:27</a:t>
                      </a:r>
                    </a:p>
                  </a:txBody>
                  <a:tcPr anchor="ctr" horzOverflow="overflow"/>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6346472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0" name="Group 102"/>
          <p:cNvGraphicFramePr>
            <a:graphicFrameLocks noGrp="1"/>
          </p:cNvGraphicFramePr>
          <p:nvPr>
            <p:ph type="tbl" idx="1"/>
          </p:nvPr>
        </p:nvGraphicFramePr>
        <p:xfrm>
          <a:off x="152400" y="184577"/>
          <a:ext cx="8839200" cy="6488846"/>
        </p:xfrm>
        <a:graphic>
          <a:graphicData uri="http://schemas.openxmlformats.org/drawingml/2006/table">
            <a:tbl>
              <a:tblPr>
                <a:tableStyleId>{8A107856-5554-42FB-B03E-39F5DBC370BA}</a:tableStyleId>
              </a:tblPr>
              <a:tblGrid>
                <a:gridCol w="51054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728126">
                <a:tc>
                  <a:txBody>
                    <a:bodyPr/>
                    <a:lstStyle/>
                    <a:p>
                      <a:pPr marL="0" marR="0" lvl="0" indent="0" algn="ctr" defTabSz="914400" rtl="0" eaLnBrk="0" fontAlgn="base" latinLnBrk="0" hangingPunct="0">
                        <a:lnSpc>
                          <a:spcPct val="100000"/>
                        </a:lnSpc>
                        <a:spcBef>
                          <a:spcPts val="0"/>
                        </a:spcBef>
                        <a:spcAft>
                          <a:spcPct val="0"/>
                        </a:spcAft>
                        <a:buClr>
                          <a:schemeClr val="tx1"/>
                        </a:buClr>
                        <a:buSzTx/>
                        <a:buFontTx/>
                        <a:buNone/>
                        <a:tabLst/>
                      </a:pPr>
                      <a:r>
                        <a:rPr lang="en-US" alt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Millennium </a:t>
                      </a:r>
                    </a:p>
                  </a:txBody>
                  <a:tcPr marT="45714" marB="45714" anchor="ctr" horzOverflow="overflow">
                    <a:solidFill>
                      <a:schemeClr val="bg2">
                        <a:lumMod val="95000"/>
                        <a:lumOff val="5000"/>
                      </a:schemeClr>
                    </a:solidFill>
                  </a:tcPr>
                </a:tc>
                <a:tc>
                  <a:txBody>
                    <a:bodyPr/>
                    <a:lstStyle/>
                    <a:p>
                      <a:pPr marL="0" marR="0" lvl="0" indent="0" algn="ctr" defTabSz="914400" rtl="0" eaLnBrk="0" fontAlgn="base" latinLnBrk="0" hangingPunct="0">
                        <a:lnSpc>
                          <a:spcPct val="100000"/>
                        </a:lnSpc>
                        <a:spcBef>
                          <a:spcPts val="0"/>
                        </a:spcBef>
                        <a:spcAft>
                          <a:spcPct val="0"/>
                        </a:spcAft>
                        <a:buClr>
                          <a:schemeClr val="tx1"/>
                        </a:buClr>
                        <a:buSzTx/>
                        <a:buFontTx/>
                        <a:buNone/>
                        <a:tabLst/>
                        <a:defRPr/>
                      </a:pPr>
                      <a:r>
                        <a:rPr lang="en-US" alt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Eternal State </a:t>
                      </a:r>
                    </a:p>
                  </a:txBody>
                  <a:tcPr marT="45714" marB="45714" anchor="ctr" horzOverflow="overflow">
                    <a:solidFill>
                      <a:schemeClr val="bg2">
                        <a:lumMod val="95000"/>
                        <a:lumOff val="5000"/>
                      </a:schemeClr>
                    </a:solidFill>
                  </a:tcPr>
                </a:tc>
                <a:extLst>
                  <a:ext uri="{0D108BD9-81ED-4DB2-BD59-A6C34878D82A}">
                    <a16:rowId xmlns:a16="http://schemas.microsoft.com/office/drawing/2014/main" val="1524377864"/>
                  </a:ext>
                </a:extLst>
              </a:tr>
              <a:tr h="640080">
                <a:tc>
                  <a:txBody>
                    <a:bodyPr/>
                    <a:lstStyle/>
                    <a:p>
                      <a:pPr marL="230188" marR="0" lvl="0" indent="0" algn="ctr" defTabSz="914400" rtl="0" eaLnBrk="0" fontAlgn="base" latinLnBrk="0" hangingPunct="0">
                        <a:lnSpc>
                          <a:spcPct val="100000"/>
                        </a:lnSpc>
                        <a:spcBef>
                          <a:spcPct val="20000"/>
                        </a:spcBef>
                        <a:spcAft>
                          <a:spcPct val="0"/>
                        </a:spcAft>
                        <a:buClr>
                          <a:schemeClr val="tx1"/>
                        </a:buClr>
                        <a:buSzTx/>
                        <a:buFontTx/>
                        <a:buNone/>
                        <a:tabLst/>
                        <a:defRPr/>
                      </a:pPr>
                      <a:r>
                        <a:rPr kumimoji="0" lang="en-US" altLang="en-US" sz="30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Rev. 20</a:t>
                      </a:r>
                      <a:endParaRPr kumimoji="0" lang="en-US" sz="30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endParaRPr>
                    </a:p>
                  </a:txBody>
                  <a:tcPr marT="45714" marB="45714" anchor="ctr" horzOverflow="overflow"/>
                </a:tc>
                <a:tc>
                  <a:txBody>
                    <a:bodyPr/>
                    <a:lstStyle/>
                    <a:p>
                      <a:pPr marL="230188" marR="0" lvl="0" indent="0" algn="ctr" defTabSz="914400" rtl="0" eaLnBrk="0" fontAlgn="base" latinLnBrk="0" hangingPunct="0">
                        <a:lnSpc>
                          <a:spcPct val="100000"/>
                        </a:lnSpc>
                        <a:spcBef>
                          <a:spcPct val="20000"/>
                        </a:spcBef>
                        <a:spcAft>
                          <a:spcPct val="0"/>
                        </a:spcAft>
                        <a:buClr>
                          <a:schemeClr val="tx1"/>
                        </a:buClr>
                        <a:buSzTx/>
                        <a:buFontTx/>
                        <a:buNone/>
                        <a:tabLst/>
                        <a:defRPr/>
                      </a:pPr>
                      <a:r>
                        <a:rPr kumimoji="0" lang="en-US" altLang="en-US" sz="30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Rev. 21-22</a:t>
                      </a:r>
                    </a:p>
                  </a:txBody>
                  <a:tcPr marT="45714" marB="45714" anchor="ctr" horzOverflow="overflow"/>
                </a:tc>
                <a:extLst>
                  <a:ext uri="{0D108BD9-81ED-4DB2-BD59-A6C34878D82A}">
                    <a16:rowId xmlns:a16="http://schemas.microsoft.com/office/drawing/2014/main" val="626779299"/>
                  </a:ext>
                </a:extLst>
              </a:tr>
              <a:tr h="64008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Sin restrained</a:t>
                      </a:r>
                      <a:endParaRPr kumimoji="0" lang="en-US" sz="3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Sin removed</a:t>
                      </a:r>
                      <a:endParaRPr kumimoji="0" lang="en-US" sz="3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4" marB="45714" anchor="ctr" horzOverflow="overflow"/>
                </a:tc>
                <a:extLst>
                  <a:ext uri="{0D108BD9-81ED-4DB2-BD59-A6C34878D82A}">
                    <a16:rowId xmlns:a16="http://schemas.microsoft.com/office/drawing/2014/main" val="10000"/>
                  </a:ext>
                </a:extLst>
              </a:tr>
              <a:tr h="64008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Curse restrained</a:t>
                      </a: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Curse removed</a:t>
                      </a:r>
                    </a:p>
                  </a:txBody>
                  <a:tcPr marT="45714" marB="45714" anchor="ctr" horzOverflow="overflow"/>
                </a:tc>
                <a:extLst>
                  <a:ext uri="{0D108BD9-81ED-4DB2-BD59-A6C34878D82A}">
                    <a16:rowId xmlns:a16="http://schemas.microsoft.com/office/drawing/2014/main" val="10001"/>
                  </a:ext>
                </a:extLst>
              </a:tr>
              <a:tr h="64008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Death</a:t>
                      </a: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No death</a:t>
                      </a:r>
                    </a:p>
                  </a:txBody>
                  <a:tcPr marT="45714" marB="45714" anchor="ctr" horzOverflow="overflow"/>
                </a:tc>
                <a:extLst>
                  <a:ext uri="{0D108BD9-81ED-4DB2-BD59-A6C34878D82A}">
                    <a16:rowId xmlns:a16="http://schemas.microsoft.com/office/drawing/2014/main" val="10002"/>
                  </a:ext>
                </a:extLst>
              </a:tr>
              <a:tr h="64008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Mortals / resurrected</a:t>
                      </a: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Resurrected only</a:t>
                      </a:r>
                    </a:p>
                  </a:txBody>
                  <a:tcPr marT="45714" marB="45714" anchor="ctr" horzOverflow="overflow"/>
                </a:tc>
                <a:extLst>
                  <a:ext uri="{0D108BD9-81ED-4DB2-BD59-A6C34878D82A}">
                    <a16:rowId xmlns:a16="http://schemas.microsoft.com/office/drawing/2014/main" val="10003"/>
                  </a:ext>
                </a:extLst>
              </a:tr>
              <a:tr h="64008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Mortals Destinies undecided</a:t>
                      </a: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All Destinies sealed</a:t>
                      </a:r>
                    </a:p>
                  </a:txBody>
                  <a:tcPr marT="45714" marB="45714" anchor="ctr" horzOverflow="overflow"/>
                </a:tc>
                <a:extLst>
                  <a:ext uri="{0D108BD9-81ED-4DB2-BD59-A6C34878D82A}">
                    <a16:rowId xmlns:a16="http://schemas.microsoft.com/office/drawing/2014/main" val="10004"/>
                  </a:ext>
                </a:extLst>
              </a:tr>
              <a:tr h="64008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Renovation</a:t>
                      </a: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Recreation</a:t>
                      </a:r>
                    </a:p>
                  </a:txBody>
                  <a:tcPr marT="45714" marB="45714" anchor="ctr" horzOverflow="overflow"/>
                </a:tc>
                <a:extLst>
                  <a:ext uri="{0D108BD9-81ED-4DB2-BD59-A6C34878D82A}">
                    <a16:rowId xmlns:a16="http://schemas.microsoft.com/office/drawing/2014/main" val="10005"/>
                  </a:ext>
                </a:extLst>
              </a:tr>
              <a:tr h="64008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Temporary</a:t>
                      </a: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Eternal</a:t>
                      </a:r>
                    </a:p>
                  </a:txBody>
                  <a:tcPr marT="45714" marB="45714" anchor="ctr" horzOverflow="overflow"/>
                </a:tc>
                <a:extLst>
                  <a:ext uri="{0D108BD9-81ED-4DB2-BD59-A6C34878D82A}">
                    <a16:rowId xmlns:a16="http://schemas.microsoft.com/office/drawing/2014/main" val="10006"/>
                  </a:ext>
                </a:extLst>
              </a:tr>
              <a:tr h="64008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Transitional </a:t>
                      </a: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Non-transitional</a:t>
                      </a:r>
                    </a:p>
                  </a:txBody>
                  <a:tcPr marT="45714" marB="45714"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20118862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76CC010-4E2D-4688-A0C6-D687EFD18E7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pic>
      <p:sp>
        <p:nvSpPr>
          <p:cNvPr id="134147" name="Rectangle 1">
            <a:extLst>
              <a:ext uri="{FF2B5EF4-FFF2-40B4-BE49-F238E27FC236}">
                <a16:creationId xmlns:a16="http://schemas.microsoft.com/office/drawing/2014/main" id="{972624A7-20E3-4DA9-A466-8A9F888B1F46}"/>
              </a:ext>
            </a:extLst>
          </p:cNvPr>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Aft>
                <a:spcPts val="1200"/>
              </a:spcAft>
              <a:defRPr/>
            </a:pPr>
            <a:r>
              <a:rPr lang="en-US" sz="2700" baseline="30000" dirty="0">
                <a:effectLst>
                  <a:outerShdw blurRad="38100" dist="38100" dir="2700000" algn="tl">
                    <a:srgbClr val="000000">
                      <a:alpha val="43137"/>
                    </a:srgbClr>
                  </a:outerShdw>
                </a:effectLst>
                <a:latin typeface="Calibri" panose="020F0502020204030204" pitchFamily="34" charset="0"/>
              </a:rPr>
              <a:t> </a:t>
            </a: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1:14</a:t>
            </a:r>
          </a:p>
          <a:p>
            <a:pPr algn="just">
              <a:defRPr/>
            </a:pPr>
            <a:r>
              <a:rPr lang="en-US" sz="3600" dirty="0">
                <a:effectLst>
                  <a:outerShdw blurRad="38100" dist="38100" dir="2700000" algn="tl">
                    <a:srgbClr val="000000">
                      <a:alpha val="43137"/>
                    </a:srgbClr>
                  </a:outerShdw>
                </a:effectLst>
                <a:latin typeface="Calibri" panose="020F0502020204030204" pitchFamily="34" charset="0"/>
              </a:rPr>
              <a:t>Then God said, “Let there be lights in the expanse of the heavens to separate the day from the night, and let them be for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signs and for seasons and for days and years</a:t>
            </a:r>
            <a:r>
              <a:rPr lang="en-US" sz="3600" dirty="0">
                <a:effectLst>
                  <a:outerShdw blurRad="38100" dist="38100" dir="2700000" algn="tl">
                    <a:srgbClr val="000000">
                      <a:alpha val="43137"/>
                    </a:srgbClr>
                  </a:outerShdw>
                </a:effectLst>
                <a:latin typeface="Calibri" panose="020F0502020204030204" pitchFamily="34" charset="0"/>
              </a:rPr>
              <a:t>.”</a:t>
            </a:r>
          </a:p>
        </p:txBody>
      </p:sp>
    </p:spTree>
    <p:extLst>
      <p:ext uri="{BB962C8B-B14F-4D97-AF65-F5344CB8AC3E}">
        <p14:creationId xmlns:p14="http://schemas.microsoft.com/office/powerpoint/2010/main" val="399137949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pic>
      <p:sp>
        <p:nvSpPr>
          <p:cNvPr id="7171" name="Rectangle 1027"/>
          <p:cNvSpPr>
            <a:spLocks noGrp="1" noChangeArrowheads="1"/>
          </p:cNvSpPr>
          <p:nvPr>
            <p:ph type="body" idx="1"/>
          </p:nvPr>
        </p:nvSpPr>
        <p:spPr>
          <a:xfrm>
            <a:off x="0" y="0"/>
            <a:ext cx="9144001" cy="5334000"/>
          </a:xfrm>
        </p:spPr>
        <p:txBody>
          <a:bodyPr/>
          <a:lstStyle/>
          <a:p>
            <a:pPr marL="0" indent="0" algn="ctr" defTabSz="685800">
              <a:spcBef>
                <a:spcPct val="0"/>
              </a:spcBef>
              <a:spcAft>
                <a:spcPts val="1200"/>
              </a:spcAft>
              <a:buNone/>
              <a:defRPr/>
            </a:pPr>
            <a:r>
              <a:rPr lang="en-US" altLang="en-US" sz="4000" kern="1200" dirty="0">
                <a:solidFill>
                  <a:schemeClr val="tx2"/>
                </a:solidFill>
                <a:ea typeface="+mj-ea"/>
                <a:cs typeface="Calibri" panose="020F0502020204030204" pitchFamily="34" charset="0"/>
              </a:rPr>
              <a:t>Genesis 11:1-4</a:t>
            </a:r>
          </a:p>
          <a:p>
            <a:pPr marL="0" indent="0" algn="just" eaLnBrk="1" hangingPunct="1">
              <a:spcBef>
                <a:spcPts val="0"/>
              </a:spcBef>
              <a:spcAft>
                <a:spcPts val="600"/>
              </a:spcAft>
              <a:buNone/>
              <a:defRPr/>
            </a:pPr>
            <a:r>
              <a:rPr lang="en-US" altLang="en-US" sz="3000" baseline="30000" dirty="0">
                <a:effectLst>
                  <a:outerShdw blurRad="38100" dist="38100" dir="2700000" algn="tl">
                    <a:srgbClr val="000000">
                      <a:alpha val="43137"/>
                    </a:srgbClr>
                  </a:outerShdw>
                </a:effectLst>
              </a:rPr>
              <a:t>1</a:t>
            </a:r>
            <a:r>
              <a:rPr lang="en-US" altLang="en-US" sz="3000" dirty="0">
                <a:effectLst>
                  <a:outerShdw blurRad="38100" dist="38100" dir="2700000" algn="tl">
                    <a:srgbClr val="000000">
                      <a:alpha val="43137"/>
                    </a:srgbClr>
                  </a:outerShdw>
                </a:effectLst>
              </a:rPr>
              <a:t> </a:t>
            </a:r>
            <a:r>
              <a:rPr lang="en-US" altLang="en-US" sz="3000" b="1" u="sng" dirty="0">
                <a:solidFill>
                  <a:srgbClr val="FFFFCC"/>
                </a:solidFill>
                <a:effectLst>
                  <a:outerShdw blurRad="38100" dist="38100" dir="2700000" algn="tl">
                    <a:srgbClr val="000000">
                      <a:alpha val="43137"/>
                    </a:srgbClr>
                  </a:outerShdw>
                </a:effectLst>
              </a:rPr>
              <a:t>Now the whole earth used the same language and the same words</a:t>
            </a:r>
            <a:r>
              <a:rPr lang="en-US" altLang="en-US" sz="3000" dirty="0">
                <a:effectLst>
                  <a:outerShdw blurRad="38100" dist="38100" dir="2700000" algn="tl">
                    <a:srgbClr val="000000">
                      <a:alpha val="43137"/>
                    </a:srgbClr>
                  </a:outerShdw>
                </a:effectLst>
              </a:rPr>
              <a:t>. </a:t>
            </a:r>
            <a:r>
              <a:rPr lang="en-US" altLang="en-US" sz="3000" baseline="30000" dirty="0">
                <a:effectLst>
                  <a:outerShdw blurRad="38100" dist="38100" dir="2700000" algn="tl">
                    <a:srgbClr val="000000">
                      <a:alpha val="43137"/>
                    </a:srgbClr>
                  </a:outerShdw>
                </a:effectLst>
              </a:rPr>
              <a:t>2</a:t>
            </a:r>
            <a:r>
              <a:rPr lang="en-US" altLang="en-US" sz="3000" dirty="0">
                <a:effectLst>
                  <a:outerShdw blurRad="38100" dist="38100" dir="2700000" algn="tl">
                    <a:srgbClr val="000000">
                      <a:alpha val="43137"/>
                    </a:srgbClr>
                  </a:outerShdw>
                </a:effectLst>
              </a:rPr>
              <a:t> It came about as they journeyed east, that they found a plain in the land of Shinar and settled there. </a:t>
            </a:r>
            <a:r>
              <a:rPr lang="en-US" altLang="en-US" sz="3000" baseline="30000" dirty="0">
                <a:effectLst>
                  <a:outerShdw blurRad="38100" dist="38100" dir="2700000" algn="tl">
                    <a:srgbClr val="000000">
                      <a:alpha val="43137"/>
                    </a:srgbClr>
                  </a:outerShdw>
                </a:effectLst>
              </a:rPr>
              <a:t>3</a:t>
            </a:r>
            <a:r>
              <a:rPr lang="en-US" altLang="en-US" sz="3000" dirty="0">
                <a:effectLst>
                  <a:outerShdw blurRad="38100" dist="38100" dir="2700000" algn="tl">
                    <a:srgbClr val="000000">
                      <a:alpha val="43137"/>
                    </a:srgbClr>
                  </a:outerShdw>
                </a:effectLst>
              </a:rPr>
              <a:t> They said to one another, “Come, let us make bricks and burn them thoroughly.” And they used brick for stone, and they used tar for mortar. </a:t>
            </a:r>
            <a:r>
              <a:rPr lang="en-US" altLang="en-US" sz="3000" baseline="30000" dirty="0">
                <a:effectLst>
                  <a:outerShdw blurRad="38100" dist="38100" dir="2700000" algn="tl">
                    <a:srgbClr val="000000">
                      <a:alpha val="43137"/>
                    </a:srgbClr>
                  </a:outerShdw>
                </a:effectLst>
              </a:rPr>
              <a:t>4</a:t>
            </a:r>
            <a:r>
              <a:rPr lang="en-US" altLang="en-US" sz="3000" dirty="0">
                <a:effectLst>
                  <a:outerShdw blurRad="38100" dist="38100" dir="2700000" algn="tl">
                    <a:srgbClr val="000000">
                      <a:alpha val="43137"/>
                    </a:srgbClr>
                  </a:outerShdw>
                </a:effectLst>
              </a:rPr>
              <a:t> They said, “Come, let us build for ourselves a city, and a tower whose top will reach into heaven, and let us make for ourselves a name, otherwise we will be scattered abroad over the face of the whole earth.”</a:t>
            </a:r>
          </a:p>
        </p:txBody>
      </p:sp>
    </p:spTree>
    <p:extLst>
      <p:ext uri="{BB962C8B-B14F-4D97-AF65-F5344CB8AC3E}">
        <p14:creationId xmlns:p14="http://schemas.microsoft.com/office/powerpoint/2010/main" val="32223354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pic>
      <p:sp>
        <p:nvSpPr>
          <p:cNvPr id="7171" name="Rectangle 1027"/>
          <p:cNvSpPr>
            <a:spLocks noGrp="1" noChangeArrowheads="1"/>
          </p:cNvSpPr>
          <p:nvPr>
            <p:ph type="body" idx="1"/>
          </p:nvPr>
        </p:nvSpPr>
        <p:spPr>
          <a:xfrm>
            <a:off x="0" y="0"/>
            <a:ext cx="9144001" cy="5334000"/>
          </a:xfrm>
        </p:spPr>
        <p:txBody>
          <a:bodyPr/>
          <a:lstStyle/>
          <a:p>
            <a:pPr marL="0" indent="0" algn="ctr" defTabSz="685800">
              <a:spcBef>
                <a:spcPct val="0"/>
              </a:spcBef>
              <a:spcAft>
                <a:spcPts val="1200"/>
              </a:spcAft>
              <a:buNone/>
              <a:defRPr/>
            </a:pPr>
            <a:r>
              <a:rPr lang="en-US" altLang="en-US" sz="4000" kern="1200" dirty="0">
                <a:solidFill>
                  <a:schemeClr val="tx2"/>
                </a:solidFill>
                <a:ea typeface="+mj-ea"/>
                <a:cs typeface="Calibri" panose="020F0502020204030204" pitchFamily="34" charset="0"/>
              </a:rPr>
              <a:t>Genesis 11:6</a:t>
            </a:r>
          </a:p>
          <a:p>
            <a:pPr marL="0" indent="0" algn="just" eaLnBrk="1" hangingPunct="1">
              <a:spcBef>
                <a:spcPts val="0"/>
              </a:spcBef>
              <a:buNone/>
              <a:defRPr/>
            </a:pPr>
            <a:r>
              <a:rPr lang="en-US" altLang="en-US" dirty="0">
                <a:effectLst>
                  <a:outerShdw blurRad="38100" dist="38100" dir="2700000" algn="tl">
                    <a:srgbClr val="000000">
                      <a:alpha val="43137"/>
                    </a:srgbClr>
                  </a:outerShdw>
                </a:effectLst>
              </a:rPr>
              <a:t>The Lord said, “Behold, they are one people, and they all have the same language. And this is what they began to do, and </a:t>
            </a:r>
            <a:r>
              <a:rPr lang="en-US" altLang="en-US" b="1" u="sng" dirty="0">
                <a:solidFill>
                  <a:srgbClr val="FFFFCC"/>
                </a:solidFill>
                <a:effectLst>
                  <a:outerShdw blurRad="38100" dist="38100" dir="2700000" algn="tl">
                    <a:srgbClr val="000000">
                      <a:alpha val="43137"/>
                    </a:srgbClr>
                  </a:outerShdw>
                </a:effectLst>
              </a:rPr>
              <a:t>now nothing which they purpose to do will be impossible for them</a:t>
            </a:r>
            <a:r>
              <a:rPr lang="en-US" altLang="en-US" b="1" dirty="0">
                <a:effectLst>
                  <a:outerShdw blurRad="38100" dist="38100" dir="2700000" algn="tl">
                    <a:srgbClr val="000000">
                      <a:alpha val="43137"/>
                    </a:srgbClr>
                  </a:outerShdw>
                </a:effectLst>
              </a:rPr>
              <a:t>.”</a:t>
            </a:r>
          </a:p>
        </p:txBody>
      </p:sp>
      <p:pic>
        <p:nvPicPr>
          <p:cNvPr id="2" name="Picture 1">
            <a:extLst>
              <a:ext uri="{FF2B5EF4-FFF2-40B4-BE49-F238E27FC236}">
                <a16:creationId xmlns:a16="http://schemas.microsoft.com/office/drawing/2014/main" id="{DBAD056C-DD15-4112-A52D-0396301BAB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2243" y="2819400"/>
            <a:ext cx="1079514" cy="2103120"/>
          </a:xfrm>
          <a:prstGeom prst="rect">
            <a:avLst/>
          </a:prstGeom>
        </p:spPr>
      </p:pic>
    </p:spTree>
    <p:extLst>
      <p:ext uri="{BB962C8B-B14F-4D97-AF65-F5344CB8AC3E}">
        <p14:creationId xmlns:p14="http://schemas.microsoft.com/office/powerpoint/2010/main" val="129617552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nvPr>
        </p:nvGraphicFramePr>
        <p:xfrm>
          <a:off x="76200" y="182880"/>
          <a:ext cx="8991600" cy="6492240"/>
        </p:xfrm>
        <a:graphic>
          <a:graphicData uri="http://schemas.openxmlformats.org/drawingml/2006/table">
            <a:tbl>
              <a:tblPr firstRow="1" bandRow="1">
                <a:tableStyleId>{073A0DAA-6AF3-43AB-8588-CEC1D06C72B9}</a:tableStyleId>
              </a:tblPr>
              <a:tblGrid>
                <a:gridCol w="2997200">
                  <a:extLst>
                    <a:ext uri="{9D8B030D-6E8A-4147-A177-3AD203B41FA5}">
                      <a16:colId xmlns:a16="http://schemas.microsoft.com/office/drawing/2014/main" val="2807051881"/>
                    </a:ext>
                  </a:extLst>
                </a:gridCol>
                <a:gridCol w="2997200">
                  <a:extLst>
                    <a:ext uri="{9D8B030D-6E8A-4147-A177-3AD203B41FA5}">
                      <a16:colId xmlns:a16="http://schemas.microsoft.com/office/drawing/2014/main" val="416673137"/>
                    </a:ext>
                  </a:extLst>
                </a:gridCol>
                <a:gridCol w="2997200">
                  <a:extLst>
                    <a:ext uri="{9D8B030D-6E8A-4147-A177-3AD203B41FA5}">
                      <a16:colId xmlns:a16="http://schemas.microsoft.com/office/drawing/2014/main" val="3259655191"/>
                    </a:ext>
                  </a:extLst>
                </a:gridCol>
              </a:tblGrid>
              <a:tr h="502920">
                <a:tc gridSpan="3">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Spread of the Mother-Child Cult</a:t>
                      </a:r>
                      <a:endParaRPr lang="en-US" sz="3600" noProof="0" dirty="0">
                        <a:solidFill>
                          <a:schemeClr val="tx2"/>
                        </a:solidFill>
                        <a:latin typeface="Calibri" panose="020F0502020204030204" pitchFamily="34" charset="0"/>
                        <a:ea typeface="+mj-ea"/>
                        <a:cs typeface="+mj-cs"/>
                      </a:endParaRPr>
                    </a:p>
                  </a:txBody>
                  <a:tcPr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extLst>
                  <a:ext uri="{0D108BD9-81ED-4DB2-BD59-A6C34878D82A}">
                    <a16:rowId xmlns:a16="http://schemas.microsoft.com/office/drawing/2014/main" val="1440537022"/>
                  </a:ext>
                </a:extLst>
              </a:tr>
              <a:tr h="502920">
                <a:tc>
                  <a:txBody>
                    <a:body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2400" b="0" i="0" u="none" strike="noStrike" cap="none" normalizeH="0" baseline="0" dirty="0">
                        <a:ln>
                          <a:noFill/>
                        </a:ln>
                        <a:solidFill>
                          <a:srgbClr val="C00000"/>
                        </a:solidFill>
                        <a:effectLst/>
                        <a:latin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400" b="1" i="0" u="none" strike="noStrike" cap="none" normalizeH="0" baseline="0" dirty="0">
                          <a:ln>
                            <a:noFill/>
                          </a:ln>
                          <a:solidFill>
                            <a:srgbClr val="C00000"/>
                          </a:solidFill>
                          <a:effectLst/>
                          <a:latin typeface="Calibri" panose="020F0502020204030204" pitchFamily="34" charset="0"/>
                        </a:rPr>
                        <a:t>Mother</a:t>
                      </a:r>
                    </a:p>
                  </a:txBody>
                  <a:tcPr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2400" b="1" i="0" u="none" strike="noStrike" cap="none" normalizeH="0" baseline="0" dirty="0">
                          <a:ln>
                            <a:noFill/>
                          </a:ln>
                          <a:solidFill>
                            <a:srgbClr val="C00000"/>
                          </a:solidFill>
                          <a:effectLst/>
                          <a:latin typeface="Calibri" panose="020F0502020204030204" pitchFamily="34" charset="0"/>
                        </a:rPr>
                        <a:t>Child</a:t>
                      </a:r>
                    </a:p>
                  </a:txBody>
                  <a:tcPr anchor="ctr" horzOverflow="overflow"/>
                </a:tc>
                <a:extLst>
                  <a:ext uri="{0D108BD9-81ED-4DB2-BD59-A6C34878D82A}">
                    <a16:rowId xmlns:a16="http://schemas.microsoft.com/office/drawing/2014/main" val="1459597859"/>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Assyria</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Ishtar</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Tammuz</a:t>
                      </a:r>
                    </a:p>
                  </a:txBody>
                  <a:tcPr horzOverflow="overflow"/>
                </a:tc>
                <a:extLst>
                  <a:ext uri="{0D108BD9-81ED-4DB2-BD59-A6C34878D82A}">
                    <a16:rowId xmlns:a16="http://schemas.microsoft.com/office/drawing/2014/main" val="3070623534"/>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Phoenicia</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Astarte</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Baal</a:t>
                      </a:r>
                    </a:p>
                  </a:txBody>
                  <a:tcPr horzOverflow="overflow"/>
                </a:tc>
                <a:extLst>
                  <a:ext uri="{0D108BD9-81ED-4DB2-BD59-A6C34878D82A}">
                    <a16:rowId xmlns:a16="http://schemas.microsoft.com/office/drawing/2014/main" val="934686761"/>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Egypt</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Isis</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Osirus/Horus</a:t>
                      </a:r>
                    </a:p>
                  </a:txBody>
                  <a:tcPr horzOverflow="overflow"/>
                </a:tc>
                <a:extLst>
                  <a:ext uri="{0D108BD9-81ED-4DB2-BD59-A6C34878D82A}">
                    <a16:rowId xmlns:a16="http://schemas.microsoft.com/office/drawing/2014/main" val="2215589415"/>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Greece</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Aphrodite</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Eros</a:t>
                      </a:r>
                    </a:p>
                  </a:txBody>
                  <a:tcPr horzOverflow="overflow"/>
                </a:tc>
                <a:extLst>
                  <a:ext uri="{0D108BD9-81ED-4DB2-BD59-A6C34878D82A}">
                    <a16:rowId xmlns:a16="http://schemas.microsoft.com/office/drawing/2014/main" val="3144159118"/>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Rome</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Venus</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Cupid</a:t>
                      </a:r>
                    </a:p>
                  </a:txBody>
                  <a:tcPr horzOverflow="overflow"/>
                </a:tc>
                <a:extLst>
                  <a:ext uri="{0D108BD9-81ED-4DB2-BD59-A6C34878D82A}">
                    <a16:rowId xmlns:a16="http://schemas.microsoft.com/office/drawing/2014/main" val="667267062"/>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Asia</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Cybele</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err="1">
                          <a:ln>
                            <a:noFill/>
                          </a:ln>
                          <a:solidFill>
                            <a:schemeClr val="bg2"/>
                          </a:solidFill>
                          <a:effectLst/>
                          <a:latin typeface="Calibri" panose="020F0502020204030204" pitchFamily="34" charset="0"/>
                        </a:rPr>
                        <a:t>Desius</a:t>
                      </a:r>
                      <a:endParaRPr kumimoji="0" lang="en-US" sz="2400" b="0" i="0" u="none" strike="noStrike" cap="none" normalizeH="0" baseline="0" dirty="0">
                        <a:ln>
                          <a:noFill/>
                        </a:ln>
                        <a:solidFill>
                          <a:schemeClr val="bg2"/>
                        </a:solidFill>
                        <a:effectLst/>
                        <a:latin typeface="Calibri" panose="020F0502020204030204" pitchFamily="34" charset="0"/>
                      </a:endParaRPr>
                    </a:p>
                  </a:txBody>
                  <a:tcPr horzOverflow="overflow"/>
                </a:tc>
                <a:extLst>
                  <a:ext uri="{0D108BD9-81ED-4DB2-BD59-A6C34878D82A}">
                    <a16:rowId xmlns:a16="http://schemas.microsoft.com/office/drawing/2014/main" val="192586952"/>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India</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Isi</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err="1">
                          <a:ln>
                            <a:noFill/>
                          </a:ln>
                          <a:solidFill>
                            <a:schemeClr val="bg2"/>
                          </a:solidFill>
                          <a:effectLst/>
                          <a:latin typeface="Calibri" panose="020F0502020204030204" pitchFamily="34" charset="0"/>
                        </a:rPr>
                        <a:t>Aswara</a:t>
                      </a:r>
                      <a:endParaRPr kumimoji="0" lang="en-US" sz="2400" b="0" i="0" u="none" strike="noStrike" cap="none" normalizeH="0" baseline="0" dirty="0">
                        <a:ln>
                          <a:noFill/>
                        </a:ln>
                        <a:solidFill>
                          <a:schemeClr val="bg2"/>
                        </a:solidFill>
                        <a:effectLst/>
                        <a:latin typeface="Calibri" panose="020F0502020204030204" pitchFamily="34" charset="0"/>
                      </a:endParaRPr>
                    </a:p>
                  </a:txBody>
                  <a:tcPr horzOverflow="overflow"/>
                </a:tc>
                <a:extLst>
                  <a:ext uri="{0D108BD9-81ED-4DB2-BD59-A6C34878D82A}">
                    <a16:rowId xmlns:a16="http://schemas.microsoft.com/office/drawing/2014/main" val="2375205361"/>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Roman Catholicism</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Mary</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Jesus</a:t>
                      </a:r>
                    </a:p>
                  </a:txBody>
                  <a:tcPr horzOverflow="overflow"/>
                </a:tc>
                <a:extLst>
                  <a:ext uri="{0D108BD9-81ED-4DB2-BD59-A6C34878D82A}">
                    <a16:rowId xmlns:a16="http://schemas.microsoft.com/office/drawing/2014/main" val="3146553624"/>
                  </a:ext>
                </a:extLst>
              </a:tr>
              <a:tr h="50292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400" b="1" kern="1200" dirty="0">
                          <a:solidFill>
                            <a:srgbClr val="0000CC"/>
                          </a:solidFill>
                          <a:latin typeface="Calibri" panose="020F0502020204030204" pitchFamily="34" charset="0"/>
                          <a:ea typeface="+mn-ea"/>
                          <a:cs typeface="+mn-cs"/>
                        </a:rPr>
                        <a:t>Israel</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Queen of Heaven </a:t>
                      </a:r>
                    </a:p>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(Jer. 7:18; 44:17)</a:t>
                      </a:r>
                    </a:p>
                  </a:txBody>
                  <a:tcP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Tammuz </a:t>
                      </a:r>
                    </a:p>
                    <a:p>
                      <a:pPr marL="0" marR="0" lvl="0" indent="0" algn="l" defTabSz="914400" rtl="0" eaLnBrk="1" fontAlgn="base" latinLnBrk="0" hangingPunct="1">
                        <a:lnSpc>
                          <a:spcPct val="100000"/>
                        </a:lnSpc>
                        <a:spcBef>
                          <a:spcPts val="0"/>
                        </a:spcBef>
                        <a:spcAft>
                          <a:spcPct val="0"/>
                        </a:spcAft>
                        <a:buClrTx/>
                        <a:buSzTx/>
                        <a:buFontTx/>
                        <a:buNone/>
                        <a:tabLst/>
                      </a:pPr>
                      <a:r>
                        <a:rPr kumimoji="0" lang="en-US" sz="2400" b="0" i="0" u="none" strike="noStrike" cap="none" normalizeH="0" baseline="0" dirty="0">
                          <a:ln>
                            <a:noFill/>
                          </a:ln>
                          <a:solidFill>
                            <a:schemeClr val="bg2"/>
                          </a:solidFill>
                          <a:effectLst/>
                          <a:latin typeface="Calibri" panose="020F0502020204030204" pitchFamily="34" charset="0"/>
                        </a:rPr>
                        <a:t>(Ezek. 8:14-15)</a:t>
                      </a:r>
                    </a:p>
                  </a:txBody>
                  <a:tcPr horzOverflow="overflow"/>
                </a:tc>
                <a:extLst>
                  <a:ext uri="{0D108BD9-81ED-4DB2-BD59-A6C34878D82A}">
                    <a16:rowId xmlns:a16="http://schemas.microsoft.com/office/drawing/2014/main" val="1819150901"/>
                  </a:ext>
                </a:extLst>
              </a:tr>
              <a:tr h="502920">
                <a:tc gridSpan="3">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lang="en-US" sz="2400" dirty="0">
                          <a:latin typeface="Calibri" panose="020F0502020204030204" pitchFamily="34" charset="0"/>
                        </a:rPr>
                        <a:t>Alexander Hislop, </a:t>
                      </a:r>
                      <a:r>
                        <a:rPr lang="en-US" sz="2400" i="1" dirty="0">
                          <a:latin typeface="Calibri" panose="020F0502020204030204" pitchFamily="34" charset="0"/>
                        </a:rPr>
                        <a:t>Two Babylons</a:t>
                      </a:r>
                    </a:p>
                  </a:txBody>
                  <a:tcPr horzOverflow="overflow"/>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2"/>
                        </a:solidFill>
                        <a:effectLst/>
                        <a:latin typeface="Calibri" panose="020F0502020204030204" pitchFamily="34" charset="0"/>
                      </a:endParaRPr>
                    </a:p>
                  </a:txBody>
                  <a:tcPr horzOverflow="overflow"/>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2"/>
                        </a:solidFill>
                        <a:effectLst/>
                        <a:latin typeface="Calibri" panose="020F0502020204030204" pitchFamily="34" charset="0"/>
                      </a:endParaRPr>
                    </a:p>
                  </a:txBody>
                  <a:tcPr horzOverflow="overflow"/>
                </a:tc>
                <a:extLst>
                  <a:ext uri="{0D108BD9-81ED-4DB2-BD59-A6C34878D82A}">
                    <a16:rowId xmlns:a16="http://schemas.microsoft.com/office/drawing/2014/main" val="3789494660"/>
                  </a:ext>
                </a:extLst>
              </a:tr>
            </a:tbl>
          </a:graphicData>
        </a:graphic>
      </p:graphicFrame>
    </p:spTree>
    <p:extLst>
      <p:ext uri="{BB962C8B-B14F-4D97-AF65-F5344CB8AC3E}">
        <p14:creationId xmlns:p14="http://schemas.microsoft.com/office/powerpoint/2010/main" val="3619289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D2EFC223-AE86-4F96-AEF4-A22E7B501DF4}"/>
              </a:ext>
            </a:extLst>
          </p:cNvPr>
          <p:cNvSpPr>
            <a:spLocks noGrp="1" noChangeArrowheads="1"/>
          </p:cNvSpPr>
          <p:nvPr>
            <p:ph type="title"/>
          </p:nvPr>
        </p:nvSpPr>
        <p:spPr>
          <a:xfrm>
            <a:off x="685800" y="228600"/>
            <a:ext cx="7772400" cy="609600"/>
          </a:xfrm>
        </p:spPr>
        <p:txBody>
          <a:bodyPr/>
          <a:lstStyle/>
          <a:p>
            <a:pPr algn="ctr"/>
            <a:r>
              <a:rPr lang="en-US" altLang="en-US" sz="3200" dirty="0">
                <a:solidFill>
                  <a:srgbClr val="00FFFF"/>
                </a:solidFill>
                <a:effectLst>
                  <a:outerShdw blurRad="38100" dist="38100" dir="2700000" algn="tl">
                    <a:srgbClr val="000000">
                      <a:alpha val="43137"/>
                    </a:srgbClr>
                  </a:outerShdw>
                </a:effectLst>
                <a:cs typeface="Times New Roman" panose="02020603050405020304" pitchFamily="18" charset="0"/>
              </a:rPr>
              <a:t>Larkin, </a:t>
            </a:r>
            <a:r>
              <a:rPr lang="en-US" altLang="en-US" sz="3200" i="1" dirty="0">
                <a:solidFill>
                  <a:srgbClr val="00FFFF"/>
                </a:solidFill>
                <a:effectLst>
                  <a:outerShdw blurRad="38100" dist="38100" dir="2700000" algn="tl">
                    <a:srgbClr val="000000">
                      <a:alpha val="43137"/>
                    </a:srgbClr>
                  </a:outerShdw>
                </a:effectLst>
                <a:cs typeface="Times New Roman" panose="02020603050405020304" pitchFamily="18" charset="0"/>
              </a:rPr>
              <a:t>The Book of Revelation</a:t>
            </a:r>
            <a:r>
              <a:rPr lang="en-US" altLang="en-US" sz="3200" dirty="0">
                <a:solidFill>
                  <a:srgbClr val="00FFFF"/>
                </a:solidFill>
                <a:effectLst>
                  <a:outerShdw blurRad="38100" dist="38100" dir="2700000" algn="tl">
                    <a:srgbClr val="000000">
                      <a:alpha val="43137"/>
                    </a:srgbClr>
                  </a:outerShdw>
                </a:effectLst>
                <a:cs typeface="Times New Roman" panose="02020603050405020304" pitchFamily="18" charset="0"/>
              </a:rPr>
              <a:t>, 151.</a:t>
            </a:r>
            <a:r>
              <a:rPr lang="en-US" altLang="en-US" sz="3200" dirty="0">
                <a:solidFill>
                  <a:srgbClr val="00FFFF"/>
                </a:solidFill>
                <a:effectLst>
                  <a:outerShdw blurRad="38100" dist="38100" dir="2700000" algn="tl">
                    <a:srgbClr val="000000">
                      <a:alpha val="43137"/>
                    </a:srgbClr>
                  </a:outerShdw>
                </a:effectLst>
              </a:rPr>
              <a:t> </a:t>
            </a:r>
          </a:p>
        </p:txBody>
      </p:sp>
      <p:sp>
        <p:nvSpPr>
          <p:cNvPr id="92163" name="Rectangle 3">
            <a:extLst>
              <a:ext uri="{FF2B5EF4-FFF2-40B4-BE49-F238E27FC236}">
                <a16:creationId xmlns:a16="http://schemas.microsoft.com/office/drawing/2014/main" id="{C0A45323-D854-4BFD-A203-24F25076F6C5}"/>
              </a:ext>
            </a:extLst>
          </p:cNvPr>
          <p:cNvSpPr>
            <a:spLocks noGrp="1" noChangeArrowheads="1"/>
          </p:cNvSpPr>
          <p:nvPr>
            <p:ph type="body" idx="1"/>
          </p:nvPr>
        </p:nvSpPr>
        <p:spPr>
          <a:xfrm>
            <a:off x="0" y="838200"/>
            <a:ext cx="9144000" cy="4267200"/>
          </a:xfrm>
        </p:spPr>
        <p:txBody>
          <a:bodyPr/>
          <a:lstStyle/>
          <a:p>
            <a:pPr marL="0" indent="0" algn="just">
              <a:buNone/>
            </a:pPr>
            <a:r>
              <a:rPr lang="en-US" altLang="en-US" sz="2900" dirty="0">
                <a:effectLst>
                  <a:outerShdw blurRad="38100" dist="38100" dir="2700000" algn="tl">
                    <a:srgbClr val="000000">
                      <a:alpha val="43137"/>
                    </a:srgbClr>
                  </a:outerShdw>
                </a:effectLst>
                <a:cs typeface="Times New Roman" panose="02020603050405020304" pitchFamily="18" charset="0"/>
              </a:rPr>
              <a:t>“The river Euphrates, on which the city of Babylon was built, was one of the four branches into which the river that flowed through the Garden of Eden was divided, and Satan doubtless chose the site of Babylon as his headquarters from which to sally forth to tempt Adam and Eve. It was doubtless here that the Antediluvian apostasy had its source that ended in the flood. To this </a:t>
            </a:r>
            <a:r>
              <a:rPr lang="en-US" altLang="en-US" sz="2900" dirty="0" err="1">
                <a:effectLst>
                  <a:outerShdw blurRad="38100" dist="38100" dir="2700000" algn="tl">
                    <a:srgbClr val="000000">
                      <a:alpha val="43137"/>
                    </a:srgbClr>
                  </a:outerShdw>
                </a:effectLst>
                <a:cs typeface="Times New Roman" panose="02020603050405020304" pitchFamily="18" charset="0"/>
              </a:rPr>
              <a:t>centre</a:t>
            </a:r>
            <a:r>
              <a:rPr lang="en-US" altLang="en-US" sz="2900" dirty="0">
                <a:effectLst>
                  <a:outerShdw blurRad="38100" dist="38100" dir="2700000" algn="tl">
                    <a:srgbClr val="000000">
                      <a:alpha val="43137"/>
                    </a:srgbClr>
                  </a:outerShdw>
                </a:effectLst>
                <a:cs typeface="Times New Roman" panose="02020603050405020304" pitchFamily="18" charset="0"/>
              </a:rPr>
              <a:t> the ‘forces of Evil’ gravitated after the Flood, and ‘Babel’ was the result. </a:t>
            </a:r>
            <a:r>
              <a:rPr lang="en-US" altLang="en-US" sz="2900" b="1" u="sng" dirty="0">
                <a:solidFill>
                  <a:srgbClr val="FFFFCC"/>
                </a:solidFill>
                <a:effectLst>
                  <a:outerShdw blurRad="38100" dist="38100" dir="2700000" algn="tl">
                    <a:srgbClr val="000000">
                      <a:alpha val="43137"/>
                    </a:srgbClr>
                  </a:outerShdw>
                </a:effectLst>
                <a:cs typeface="Times New Roman" panose="02020603050405020304" pitchFamily="18" charset="0"/>
              </a:rPr>
              <a:t>This was the origin of the nations, but the nations were not scattered abroad over the earth until Satan had implanted in them the “Virus” of a doctrine that has been the source of every false religion the world has ever known.</a:t>
            </a:r>
            <a:r>
              <a:rPr lang="en-US" altLang="en-US" sz="2900" b="1" dirty="0">
                <a:solidFill>
                  <a:srgbClr val="FFFFCC"/>
                </a:solidFill>
                <a:effectLst>
                  <a:outerShdw blurRad="38100" dist="38100" dir="2700000" algn="tl">
                    <a:srgbClr val="000000">
                      <a:alpha val="43137"/>
                    </a:srgbClr>
                  </a:outerShdw>
                </a:effectLst>
                <a:cs typeface="Times New Roman" panose="02020603050405020304" pitchFamily="18" charset="0"/>
              </a:rPr>
              <a:t>”</a:t>
            </a:r>
            <a:r>
              <a:rPr lang="en-US" altLang="en-US" sz="2900" dirty="0">
                <a:effectLst>
                  <a:outerShdw blurRad="38100" dist="38100" dir="2700000" algn="tl">
                    <a:srgbClr val="000000">
                      <a:alpha val="43137"/>
                    </a:srgbClr>
                  </a:outerShdw>
                </a:effectLst>
                <a:cs typeface="Times New Roman" panose="02020603050405020304" pitchFamily="18" charset="0"/>
              </a:rPr>
              <a:t> </a:t>
            </a:r>
          </a:p>
        </p:txBody>
      </p:sp>
    </p:spTree>
    <p:extLst>
      <p:ext uri="{BB962C8B-B14F-4D97-AF65-F5344CB8AC3E}">
        <p14:creationId xmlns:p14="http://schemas.microsoft.com/office/powerpoint/2010/main" val="342235074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1236250"/>
          <a:ext cx="8724900" cy="4385501"/>
        </p:xfrm>
        <a:graphic>
          <a:graphicData uri="http://schemas.openxmlformats.org/drawingml/2006/table">
            <a:tbl>
              <a:tblPr firstRow="1" bandRow="1">
                <a:tableStyleId>{AF606853-7671-496A-8E4F-DF71F8EC918B}</a:tableStyleId>
              </a:tblPr>
              <a:tblGrid>
                <a:gridCol w="2700338">
                  <a:extLst>
                    <a:ext uri="{9D8B030D-6E8A-4147-A177-3AD203B41FA5}">
                      <a16:colId xmlns:a16="http://schemas.microsoft.com/office/drawing/2014/main" val="733742151"/>
                    </a:ext>
                  </a:extLst>
                </a:gridCol>
                <a:gridCol w="6024562">
                  <a:extLst>
                    <a:ext uri="{9D8B030D-6E8A-4147-A177-3AD203B41FA5}">
                      <a16:colId xmlns:a16="http://schemas.microsoft.com/office/drawing/2014/main" val="2115334254"/>
                    </a:ext>
                  </a:extLst>
                </a:gridCol>
              </a:tblGrid>
              <a:tr h="90570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God’s Doctrine of  Nations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cap="none" normalizeH="0" baseline="0" dirty="0">
                        <a:ln>
                          <a:noFill/>
                        </a:ln>
                        <a:solidFill>
                          <a:schemeClr val="tx1"/>
                        </a:solidFill>
                        <a:effectLst>
                          <a:outerShdw blurRad="38100" dist="38100" dir="2700000" algn="tl">
                            <a:srgbClr val="000000">
                              <a:alpha val="43137"/>
                            </a:srgbClr>
                          </a:outerShdw>
                        </a:effectLst>
                        <a:latin typeface="Calibri" panose="020F0502020204030204" pitchFamily="34" charset="0"/>
                      </a:endParaRPr>
                    </a:p>
                  </a:txBody>
                  <a:tcPr anchor="ctr"/>
                </a:tc>
                <a:extLst>
                  <a:ext uri="{0D108BD9-81ED-4DB2-BD59-A6C34878D82A}">
                    <a16:rowId xmlns:a16="http://schemas.microsoft.com/office/drawing/2014/main" val="294261873"/>
                  </a:ext>
                </a:extLst>
              </a:tr>
              <a:tr h="9057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u="none" strike="noStrike" cap="none" normalizeH="0" baseline="0" dirty="0">
                          <a:ln>
                            <a:noFill/>
                          </a:ln>
                          <a:solidFill>
                            <a:schemeClr val="bg2"/>
                          </a:solidFill>
                          <a:effectLst/>
                          <a:latin typeface="Calibri" panose="020F0502020204030204" pitchFamily="34" charset="0"/>
                          <a:cs typeface="Calibri" panose="020F0502020204030204" pitchFamily="34" charset="0"/>
                        </a:rPr>
                        <a:t>Since Babel</a:t>
                      </a:r>
                      <a:endParaRPr kumimoji="0" lang="en-US" sz="3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u="none" strike="noStrike" cap="none" normalizeH="0" baseline="0" dirty="0">
                          <a:ln>
                            <a:noFill/>
                          </a:ln>
                          <a:solidFill>
                            <a:schemeClr val="bg2"/>
                          </a:solidFill>
                          <a:effectLst/>
                          <a:latin typeface="Calibri" panose="020F0502020204030204" pitchFamily="34" charset="0"/>
                          <a:cs typeface="Calibri" panose="020F0502020204030204" pitchFamily="34" charset="0"/>
                        </a:rPr>
                        <a:t>Deut. 32:8; Acts 17:26</a:t>
                      </a:r>
                      <a:endParaRPr kumimoji="0" lang="en-US" sz="3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2081562185"/>
                  </a:ext>
                </a:extLst>
              </a:tr>
              <a:tr h="1668398">
                <a:tc>
                  <a:txBody>
                    <a:bodyPr/>
                    <a:lstStyle/>
                    <a:p>
                      <a:r>
                        <a:rPr kumimoji="0" lang="en-US" sz="3400" u="none" strike="noStrike" cap="none" normalizeH="0" baseline="0" dirty="0">
                          <a:ln>
                            <a:noFill/>
                          </a:ln>
                          <a:solidFill>
                            <a:schemeClr val="bg2"/>
                          </a:solidFill>
                          <a:effectLst/>
                          <a:latin typeface="Calibri" panose="020F0502020204030204" pitchFamily="34" charset="0"/>
                          <a:cs typeface="Calibri" panose="020F0502020204030204" pitchFamily="34" charset="0"/>
                        </a:rPr>
                        <a:t>Millennium</a:t>
                      </a:r>
                      <a:endParaRPr lang="en-US" sz="3400" b="1" dirty="0">
                        <a:solidFill>
                          <a:schemeClr val="bg2"/>
                        </a:solidFill>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u="none" strike="noStrike" cap="none" normalizeH="0" baseline="0" dirty="0">
                          <a:ln>
                            <a:noFill/>
                          </a:ln>
                          <a:solidFill>
                            <a:schemeClr val="bg2"/>
                          </a:solidFill>
                          <a:effectLst/>
                          <a:latin typeface="Calibri" panose="020F0502020204030204" pitchFamily="34" charset="0"/>
                          <a:cs typeface="Calibri" panose="020F0502020204030204" pitchFamily="34" charset="0"/>
                        </a:rPr>
                        <a:t>Isaiah 2:4; 66:18; Zech. 14:16-18 Rev.12:5; 20:3 </a:t>
                      </a:r>
                      <a:endParaRPr kumimoji="0" lang="en-US" sz="3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3590023735"/>
                  </a:ext>
                </a:extLst>
              </a:tr>
              <a:tr h="9057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u="none" strike="noStrike" cap="none" normalizeH="0" baseline="0" dirty="0">
                          <a:ln>
                            <a:noFill/>
                          </a:ln>
                          <a:solidFill>
                            <a:schemeClr val="bg2"/>
                          </a:solidFill>
                          <a:effectLst/>
                          <a:latin typeface="Calibri" panose="020F0502020204030204" pitchFamily="34" charset="0"/>
                          <a:cs typeface="Calibri" panose="020F0502020204030204" pitchFamily="34" charset="0"/>
                        </a:rPr>
                        <a:t>Eternal State</a:t>
                      </a:r>
                      <a:endParaRPr kumimoji="0" lang="en-US" sz="3400" b="1"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u="none" strike="noStrike" cap="none" normalizeH="0" baseline="0" dirty="0">
                          <a:ln>
                            <a:noFill/>
                          </a:ln>
                          <a:solidFill>
                            <a:schemeClr val="bg2"/>
                          </a:solidFill>
                          <a:effectLst/>
                          <a:latin typeface="Calibri" panose="020F0502020204030204" pitchFamily="34" charset="0"/>
                          <a:cs typeface="Calibri" panose="020F0502020204030204" pitchFamily="34" charset="0"/>
                        </a:rPr>
                        <a:t>Rev. 21:24, 26</a:t>
                      </a:r>
                      <a:endParaRPr kumimoji="0" lang="en-US" sz="3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schemeClr>
                    </a:solidFill>
                  </a:tcPr>
                </a:tc>
                <a:extLst>
                  <a:ext uri="{0D108BD9-81ED-4DB2-BD59-A6C34878D82A}">
                    <a16:rowId xmlns:a16="http://schemas.microsoft.com/office/drawing/2014/main" val="175528722"/>
                  </a:ext>
                </a:extLst>
              </a:tr>
            </a:tbl>
          </a:graphicData>
        </a:graphic>
      </p:graphicFrame>
    </p:spTree>
    <p:extLst>
      <p:ext uri="{BB962C8B-B14F-4D97-AF65-F5344CB8AC3E}">
        <p14:creationId xmlns:p14="http://schemas.microsoft.com/office/powerpoint/2010/main" val="120847261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57EE89-7B42-401C-8B48-BA2DB447ABD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marL="342900" indent="-342900" algn="ctr" defTabSz="685800">
              <a:lnSpc>
                <a:spcPct val="90000"/>
              </a:lnSpc>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Zechariah 14:16-18</a:t>
            </a:r>
          </a:p>
          <a:p>
            <a:pPr algn="just">
              <a:spcBef>
                <a:spcPts val="0"/>
              </a:spcBef>
              <a:spcAft>
                <a:spcPts val="0"/>
              </a:spcAft>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it will come about that any who are left of all 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nations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went against Jerusalem will go up from year to year to worship the King, the </a:t>
            </a:r>
            <a:r>
              <a:rPr lang="en-US" sz="28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hosts, and to celebrate the Feast of Booths.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it will be that whichever of the families of the earth does not go up to Jerusalem to worship the King, the </a:t>
            </a:r>
            <a:r>
              <a:rPr lang="en-US" sz="28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hosts, there will be no rain on them.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the family of Egypt does not go up or enter, then no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rain will fall</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 them; it will be the plague with which the </a:t>
            </a:r>
            <a:r>
              <a:rPr lang="en-US" sz="28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smites 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nations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do not go up to celebrate the Feast of Booths.”</a:t>
            </a:r>
            <a:endPar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329026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2EAAC7-2558-4EE8-B0AD-C6EB85D9B0D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12:5</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she gave birth to a son, a male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child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is to rule all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nations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with a rod of iron; and her child was caught up to God and to His throne.”</a:t>
            </a:r>
          </a:p>
        </p:txBody>
      </p:sp>
      <p:pic>
        <p:nvPicPr>
          <p:cNvPr id="5" name="Picture 4">
            <a:extLst>
              <a:ext uri="{FF2B5EF4-FFF2-40B4-BE49-F238E27FC236}">
                <a16:creationId xmlns:a16="http://schemas.microsoft.com/office/drawing/2014/main" id="{D089DDC7-0344-4ACB-9210-27731B0199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787" y="3048000"/>
            <a:ext cx="2736427" cy="1828800"/>
          </a:xfrm>
          <a:prstGeom prst="rect">
            <a:avLst/>
          </a:prstGeom>
        </p:spPr>
      </p:pic>
    </p:spTree>
    <p:extLst>
      <p:ext uri="{BB962C8B-B14F-4D97-AF65-F5344CB8AC3E}">
        <p14:creationId xmlns:p14="http://schemas.microsoft.com/office/powerpoint/2010/main" val="379858534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371601" y="1676400"/>
            <a:ext cx="6536530" cy="2590799"/>
          </a:xfrm>
        </p:spPr>
        <p:txBody>
          <a:bodyPr/>
          <a:lstStyle/>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The New Heavens &amp; Earth (21:1-8)</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The New Jerusalem (21:9</a:t>
            </a:r>
            <a:r>
              <a:rPr lang="en-US" dirty="0">
                <a:effectLst>
                  <a:outerShdw blurRad="38100" dist="38100" dir="2700000" algn="tl">
                    <a:srgbClr val="000000">
                      <a:alpha val="43137"/>
                    </a:srgbClr>
                  </a:outerShdw>
                </a:effectLst>
                <a:cs typeface="Calibri" panose="020F0502020204030204" pitchFamily="34" charset="0"/>
              </a:rPr>
              <a:t>‒22:5</a:t>
            </a:r>
            <a:r>
              <a:rPr lang="en-US" dirty="0">
                <a:effectLst>
                  <a:outerShdw blurRad="38100" dist="38100" dir="2700000" algn="tl">
                    <a:srgbClr val="000000">
                      <a:alpha val="43137"/>
                    </a:srgbClr>
                  </a:outerShdw>
                </a:effectLst>
              </a:rPr>
              <a:t>)</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Epilogue (22:6-21)</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762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The Eternal State</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21‒22</a:t>
            </a:r>
          </a:p>
        </p:txBody>
      </p:sp>
      <p:pic>
        <p:nvPicPr>
          <p:cNvPr id="1026" name="Picture 2" descr="Image result for the eternal state">
            <a:extLst>
              <a:ext uri="{FF2B5EF4-FFF2-40B4-BE49-F238E27FC236}">
                <a16:creationId xmlns:a16="http://schemas.microsoft.com/office/drawing/2014/main" id="{D7B00D2C-771E-4867-BF6D-23E5DBD5E0AB}"/>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67024" y="4267199"/>
            <a:ext cx="3009953" cy="2257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536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2305051" y="1600200"/>
            <a:ext cx="4533899" cy="2819400"/>
          </a:xfrm>
        </p:spPr>
        <p:txBody>
          <a:bodyPr/>
          <a:lstStyle/>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Its River (1)</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Its Trees (2)</a:t>
            </a:r>
          </a:p>
          <a:p>
            <a:pPr marL="571500" indent="-571500">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No Curse (3a)</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God’s Presence (3b-5)</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762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 The City’s Contents</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22:1-5</a:t>
            </a:r>
          </a:p>
        </p:txBody>
      </p:sp>
      <p:pic>
        <p:nvPicPr>
          <p:cNvPr id="2050" name="Picture 2" descr="Related image">
            <a:extLst>
              <a:ext uri="{FF2B5EF4-FFF2-40B4-BE49-F238E27FC236}">
                <a16:creationId xmlns:a16="http://schemas.microsoft.com/office/drawing/2014/main" id="{7491A6B2-4A9F-4EB2-8D40-614AC1A5658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0" y="4371935"/>
            <a:ext cx="304800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163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76CC010-4E2D-4688-A0C6-D687EFD18E7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pic>
      <p:sp>
        <p:nvSpPr>
          <p:cNvPr id="134147" name="Rectangle 1">
            <a:extLst>
              <a:ext uri="{FF2B5EF4-FFF2-40B4-BE49-F238E27FC236}">
                <a16:creationId xmlns:a16="http://schemas.microsoft.com/office/drawing/2014/main" id="{972624A7-20E3-4DA9-A466-8A9F888B1F46}"/>
              </a:ext>
            </a:extLst>
          </p:cNvPr>
          <p:cNvSpPr>
            <a:spLocks noChangeArrowheads="1"/>
          </p:cNvSpPr>
          <p:nvPr/>
        </p:nvSpPr>
        <p:spPr bwMode="auto">
          <a:xfrm>
            <a:off x="0" y="0"/>
            <a:ext cx="9144000" cy="5293757"/>
          </a:xfrm>
          <a:prstGeom prst="rect">
            <a:avLst/>
          </a:prstGeom>
          <a:noFill/>
          <a:ln w="28575">
            <a:noFill/>
            <a:miter lim="800000"/>
            <a:headEnd/>
            <a:tailEnd/>
          </a:ln>
        </p:spPr>
        <p:txBody>
          <a:bodyPr wrap="square">
            <a:spAutoFit/>
          </a:bodyPr>
          <a:lstStyle/>
          <a:p>
            <a:pPr algn="ctr">
              <a:spcAft>
                <a:spcPts val="1200"/>
              </a:spcAft>
              <a:defRPr/>
            </a:pPr>
            <a:r>
              <a:rPr lang="en-US" sz="2700" baseline="30000" dirty="0">
                <a:effectLst>
                  <a:outerShdw blurRad="38100" dist="38100" dir="2700000" algn="tl">
                    <a:srgbClr val="000000">
                      <a:alpha val="43137"/>
                    </a:srgbClr>
                  </a:outerShdw>
                </a:effectLst>
                <a:latin typeface="Calibri" panose="020F0502020204030204" pitchFamily="34" charset="0"/>
              </a:rPr>
              <a:t> </a:t>
            </a:r>
            <a:r>
              <a:rPr lang="en-US" sz="3200" b="1" dirty="0">
                <a:solidFill>
                  <a:schemeClr val="tx2"/>
                </a:solidFill>
                <a:effectLst>
                  <a:outerShdw blurRad="38100" dist="38100" dir="2700000" algn="tl">
                    <a:srgbClr val="000000">
                      <a:alpha val="43137"/>
                    </a:srgbClr>
                  </a:outerShdw>
                </a:effectLst>
                <a:latin typeface="Calibri" panose="020F0502020204030204" pitchFamily="34" charset="0"/>
                <a:ea typeface="+mj-ea"/>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8:19-22</a:t>
            </a:r>
          </a:p>
          <a:p>
            <a:pPr algn="just">
              <a:defRPr/>
            </a:pPr>
            <a:r>
              <a:rPr lang="en-US" sz="3200" baseline="30000" dirty="0">
                <a:effectLst>
                  <a:outerShdw blurRad="38100" dist="38100" dir="2700000" algn="tl">
                    <a:srgbClr val="000000">
                      <a:alpha val="43137"/>
                    </a:srgbClr>
                  </a:outerShdw>
                </a:effectLst>
                <a:latin typeface="Calibri" panose="020F0502020204030204" pitchFamily="34" charset="0"/>
              </a:rPr>
              <a:t>19</a:t>
            </a:r>
            <a:r>
              <a:rPr lang="en-US" sz="3200" dirty="0">
                <a:effectLst>
                  <a:outerShdw blurRad="38100" dist="38100" dir="2700000" algn="tl">
                    <a:srgbClr val="000000">
                      <a:alpha val="43137"/>
                    </a:srgbClr>
                  </a:outerShdw>
                </a:effectLst>
                <a:latin typeface="Calibri" panose="020F0502020204030204" pitchFamily="34" charset="0"/>
              </a:rPr>
              <a:t> For the anxious longing of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creation</a:t>
            </a:r>
            <a:r>
              <a:rPr lang="en-US" sz="3200" dirty="0">
                <a:effectLst>
                  <a:outerShdw blurRad="38100" dist="38100" dir="2700000" algn="tl">
                    <a:srgbClr val="000000">
                      <a:alpha val="43137"/>
                    </a:srgbClr>
                  </a:outerShdw>
                </a:effectLst>
                <a:latin typeface="Calibri" panose="020F0502020204030204" pitchFamily="34" charset="0"/>
              </a:rPr>
              <a:t> waits eagerly for the revealing of the sons of God. </a:t>
            </a:r>
            <a:r>
              <a:rPr lang="en-US" sz="3200" baseline="30000" dirty="0">
                <a:effectLst>
                  <a:outerShdw blurRad="38100" dist="38100" dir="2700000" algn="tl">
                    <a:srgbClr val="000000">
                      <a:alpha val="43137"/>
                    </a:srgbClr>
                  </a:outerShdw>
                </a:effectLst>
                <a:latin typeface="Calibri" panose="020F0502020204030204" pitchFamily="34" charset="0"/>
              </a:rPr>
              <a:t>20</a:t>
            </a:r>
            <a:r>
              <a:rPr lang="en-US" sz="3200" dirty="0">
                <a:effectLst>
                  <a:outerShdw blurRad="38100" dist="38100" dir="2700000" algn="tl">
                    <a:srgbClr val="000000">
                      <a:alpha val="43137"/>
                    </a:srgbClr>
                  </a:outerShdw>
                </a:effectLst>
                <a:latin typeface="Calibri" panose="020F0502020204030204" pitchFamily="34" charset="0"/>
              </a:rPr>
              <a:t> For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creation</a:t>
            </a:r>
            <a:r>
              <a:rPr lang="en-US" sz="3200" dirty="0">
                <a:effectLst>
                  <a:outerShdw blurRad="38100" dist="38100" dir="2700000" algn="tl">
                    <a:srgbClr val="000000">
                      <a:alpha val="43137"/>
                    </a:srgbClr>
                  </a:outerShdw>
                </a:effectLst>
                <a:latin typeface="Calibri" panose="020F0502020204030204" pitchFamily="34" charset="0"/>
              </a:rPr>
              <a:t> was subjected to futility, not willingly, but because of Him who subjected it, in hope </a:t>
            </a:r>
            <a:r>
              <a:rPr lang="en-US" sz="3200" baseline="30000" dirty="0">
                <a:effectLst>
                  <a:outerShdw blurRad="38100" dist="38100" dir="2700000" algn="tl">
                    <a:srgbClr val="000000">
                      <a:alpha val="43137"/>
                    </a:srgbClr>
                  </a:outerShdw>
                </a:effectLst>
                <a:latin typeface="Calibri" panose="020F0502020204030204" pitchFamily="34" charset="0"/>
              </a:rPr>
              <a:t>21</a:t>
            </a:r>
            <a:r>
              <a:rPr lang="en-US" sz="3200" dirty="0">
                <a:effectLst>
                  <a:outerShdw blurRad="38100" dist="38100" dir="2700000" algn="tl">
                    <a:srgbClr val="000000">
                      <a:alpha val="43137"/>
                    </a:srgbClr>
                  </a:outerShdw>
                </a:effectLst>
                <a:latin typeface="Calibri" panose="020F0502020204030204" pitchFamily="34" charset="0"/>
              </a:rPr>
              <a:t> that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creation</a:t>
            </a:r>
            <a:r>
              <a:rPr lang="en-US" sz="3200" dirty="0">
                <a:effectLst>
                  <a:outerShdw blurRad="38100" dist="38100" dir="2700000" algn="tl">
                    <a:srgbClr val="000000">
                      <a:alpha val="43137"/>
                    </a:srgbClr>
                  </a:outerShdw>
                </a:effectLst>
                <a:latin typeface="Calibri" panose="020F0502020204030204" pitchFamily="34" charset="0"/>
              </a:rPr>
              <a:t> itself also will be set free from its slavery to corruption into the freedom of the glory of the children of God. </a:t>
            </a:r>
            <a:r>
              <a:rPr lang="en-US" sz="3200" baseline="30000" dirty="0">
                <a:effectLst>
                  <a:outerShdw blurRad="38100" dist="38100" dir="2700000" algn="tl">
                    <a:srgbClr val="000000">
                      <a:alpha val="43137"/>
                    </a:srgbClr>
                  </a:outerShdw>
                </a:effectLst>
                <a:latin typeface="Calibri" panose="020F0502020204030204" pitchFamily="34" charset="0"/>
              </a:rPr>
              <a:t>22</a:t>
            </a:r>
            <a:r>
              <a:rPr lang="en-US" sz="3200" dirty="0">
                <a:effectLst>
                  <a:outerShdw blurRad="38100" dist="38100" dir="2700000" algn="tl">
                    <a:srgbClr val="000000">
                      <a:alpha val="43137"/>
                    </a:srgbClr>
                  </a:outerShdw>
                </a:effectLst>
                <a:latin typeface="Calibri" panose="020F0502020204030204" pitchFamily="34" charset="0"/>
              </a:rPr>
              <a:t> For we know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that the whole creation</a:t>
            </a:r>
            <a:r>
              <a:rPr lang="en-US" sz="3200" dirty="0">
                <a:effectLst>
                  <a:outerShdw blurRad="38100" dist="38100" dir="2700000" algn="tl">
                    <a:srgbClr val="000000">
                      <a:alpha val="43137"/>
                    </a:srgbClr>
                  </a:outerShdw>
                </a:effectLst>
                <a:latin typeface="Calibri" panose="020F0502020204030204" pitchFamily="34" charset="0"/>
              </a:rPr>
              <a:t> groans and suffers the pains of childbirth together until now.</a:t>
            </a:r>
          </a:p>
        </p:txBody>
      </p:sp>
    </p:spTree>
    <p:extLst>
      <p:ext uri="{BB962C8B-B14F-4D97-AF65-F5344CB8AC3E}">
        <p14:creationId xmlns:p14="http://schemas.microsoft.com/office/powerpoint/2010/main" val="124971438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a:extLst>
              <a:ext uri="{FF2B5EF4-FFF2-40B4-BE49-F238E27FC236}">
                <a16:creationId xmlns:a16="http://schemas.microsoft.com/office/drawing/2014/main" id="{B724DC9A-8723-4D60-AEED-52C2A4560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009650" y="270970"/>
            <a:ext cx="7124700" cy="627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44F5BD2F-35A4-4FF5-AAD9-E4CE1A6A50F1}"/>
              </a:ext>
            </a:extLst>
          </p:cNvPr>
          <p:cNvSpPr/>
          <p:nvPr/>
        </p:nvSpPr>
        <p:spPr>
          <a:xfrm>
            <a:off x="1066800" y="304800"/>
            <a:ext cx="7067550" cy="584775"/>
          </a:xfrm>
          <a:prstGeom prst="rect">
            <a:avLst/>
          </a:prstGeom>
        </p:spPr>
        <p:txBody>
          <a:bodyPr wrap="square">
            <a:spAutoFit/>
          </a:bodyPr>
          <a:lstStyle/>
          <a:p>
            <a:pPr algn="ctr"/>
            <a:r>
              <a:rPr lang="en-US" sz="3200" i="1" dirty="0">
                <a:effectLst>
                  <a:outerShdw blurRad="38100" dist="38100" dir="2700000" algn="tl">
                    <a:srgbClr val="000000">
                      <a:alpha val="43137"/>
                    </a:srgbClr>
                  </a:outerShdw>
                </a:effectLst>
                <a:latin typeface="Calibri" panose="020F0502020204030204" pitchFamily="34" charset="0"/>
              </a:rPr>
              <a:t>The whole creation groans and suffers! </a:t>
            </a:r>
          </a:p>
        </p:txBody>
      </p:sp>
    </p:spTree>
    <p:extLst>
      <p:ext uri="{BB962C8B-B14F-4D97-AF65-F5344CB8AC3E}">
        <p14:creationId xmlns:p14="http://schemas.microsoft.com/office/powerpoint/2010/main" val="74500219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ctrTitle" idx="4294967295"/>
          </p:nvPr>
        </p:nvSpPr>
        <p:spPr>
          <a:xfrm>
            <a:off x="381000" y="304800"/>
            <a:ext cx="8382000" cy="838200"/>
          </a:xfrm>
        </p:spPr>
        <p:txBody>
          <a:bodyPr/>
          <a:lstStyle/>
          <a:p>
            <a:pPr algn="ctr" eaLnBrk="1" hangingPunct="1"/>
            <a:r>
              <a:rPr lang="en-US" sz="4000" dirty="0">
                <a:solidFill>
                  <a:srgbClr val="00FFFF"/>
                </a:solidFill>
                <a:effectLst>
                  <a:outerShdw blurRad="38100" dist="38100" dir="2700000" algn="tl">
                    <a:srgbClr val="000000">
                      <a:alpha val="43137"/>
                    </a:srgbClr>
                  </a:outerShdw>
                </a:effectLst>
              </a:rPr>
              <a:t>GENESIS 3: THE FALL OF MAN</a:t>
            </a:r>
          </a:p>
        </p:txBody>
      </p:sp>
      <p:sp>
        <p:nvSpPr>
          <p:cNvPr id="27651" name="Rectangle 3"/>
          <p:cNvSpPr>
            <a:spLocks noGrp="1" noChangeArrowheads="1"/>
          </p:cNvSpPr>
          <p:nvPr>
            <p:ph type="subTitle" idx="4294967295"/>
          </p:nvPr>
        </p:nvSpPr>
        <p:spPr>
          <a:xfrm>
            <a:off x="0" y="5638800"/>
            <a:ext cx="9067800" cy="1066800"/>
          </a:xfrm>
        </p:spPr>
        <p:txBody>
          <a:bodyPr lIns="92075" tIns="46038" rIns="92075" bIns="46038"/>
          <a:lstStyle/>
          <a:p>
            <a:pPr marL="0" indent="0" algn="ctr" eaLnBrk="1" hangingPunct="1">
              <a:buFont typeface="Wingdings" pitchFamily="2" charset="2"/>
              <a:buNone/>
              <a:defRPr/>
            </a:pPr>
            <a:r>
              <a:rPr lang="en-US" sz="2800" i="1" dirty="0">
                <a:solidFill>
                  <a:srgbClr val="FFFFFF"/>
                </a:solidFill>
                <a:effectLst>
                  <a:outerShdw blurRad="38100" dist="38100" dir="2700000" algn="tl">
                    <a:srgbClr val="000000">
                      <a:alpha val="43137"/>
                    </a:srgbClr>
                  </a:outerShdw>
                </a:effectLst>
              </a:rPr>
              <a:t>“This chapter is the pivot on which the whole Bible turns”</a:t>
            </a:r>
          </a:p>
          <a:p>
            <a:pPr marL="0" indent="0" algn="ctr" eaLnBrk="1" hangingPunct="1">
              <a:buFont typeface="Wingdings" pitchFamily="2" charset="2"/>
              <a:buNone/>
              <a:defRPr/>
            </a:pPr>
            <a:r>
              <a:rPr lang="en-US" sz="2800" dirty="0">
                <a:solidFill>
                  <a:srgbClr val="FFFFFF"/>
                </a:solidFill>
                <a:effectLst>
                  <a:outerShdw blurRad="38100" dist="38100" dir="2700000" algn="tl">
                    <a:srgbClr val="000000">
                      <a:alpha val="43137"/>
                    </a:srgbClr>
                  </a:outerShdw>
                </a:effectLst>
              </a:rPr>
              <a:t>W. H. Griffith Thomas</a:t>
            </a:r>
          </a:p>
        </p:txBody>
      </p:sp>
      <p:pic>
        <p:nvPicPr>
          <p:cNvPr id="104452" name="Picture 5" descr="C:\Users\awoods\Pictures\Microsoft Clip Organizer\pe07654_.wm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349241" y="1257300"/>
            <a:ext cx="2445519" cy="41148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304800"/>
            <a:ext cx="7772400" cy="838200"/>
          </a:xfrm>
        </p:spPr>
        <p:txBody>
          <a:bodyPr/>
          <a:lstStyle/>
          <a:p>
            <a:pPr algn="ctr" eaLnBrk="1" hangingPunct="1"/>
            <a:r>
              <a:rPr lang="en-US" sz="4000" dirty="0">
                <a:effectLst>
                  <a:outerShdw blurRad="38100" dist="38100" dir="2700000" algn="tl">
                    <a:srgbClr val="000000">
                      <a:alpha val="43137"/>
                    </a:srgbClr>
                  </a:outerShdw>
                </a:effectLst>
              </a:rPr>
              <a:t>Genesis 3 Structure</a:t>
            </a:r>
          </a:p>
        </p:txBody>
      </p:sp>
      <p:sp>
        <p:nvSpPr>
          <p:cNvPr id="28675" name="Rectangle 3"/>
          <p:cNvSpPr>
            <a:spLocks noGrp="1" noChangeArrowheads="1"/>
          </p:cNvSpPr>
          <p:nvPr>
            <p:ph type="body" idx="1"/>
          </p:nvPr>
        </p:nvSpPr>
        <p:spPr>
          <a:xfrm>
            <a:off x="762000" y="1371600"/>
            <a:ext cx="7620000" cy="5105399"/>
          </a:xfrm>
        </p:spPr>
        <p:txBody>
          <a:bodyPr/>
          <a:lstStyle/>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rPr>
              <a:t>3:1-5 Temptation by the serpent</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rPr>
              <a:t>3:6 Sin of Adam and Eve</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rPr>
              <a:t>3:7-13 Results of the sin</a:t>
            </a:r>
          </a:p>
          <a:p>
            <a:pPr marL="461963" indent="-461963"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rPr>
              <a:t>3:14-19 Imposition of divine judgments</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rPr>
              <a:t>3:20-24 God’s provision in spite of the sin </a:t>
            </a:r>
          </a:p>
        </p:txBody>
      </p:sp>
      <p:pic>
        <p:nvPicPr>
          <p:cNvPr id="7172" name="Picture 5" descr="C:\Users\awoods\Pictures\Microsoft Clip Organizer\pe07654_.wm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558088" y="1828800"/>
            <a:ext cx="1357312" cy="2286000"/>
          </a:xfrm>
          <a:prstGeom prst="rect">
            <a:avLst/>
          </a:prstGeom>
          <a:noFill/>
          <a:ln w="9525">
            <a:noFill/>
            <a:miter lim="800000"/>
            <a:headEnd/>
            <a:tailEnd/>
          </a:ln>
        </p:spPr>
      </p:pic>
    </p:spTree>
    <p:extLst>
      <p:ext uri="{BB962C8B-B14F-4D97-AF65-F5344CB8AC3E}">
        <p14:creationId xmlns:p14="http://schemas.microsoft.com/office/powerpoint/2010/main" val="21204483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304800"/>
            <a:ext cx="7772400" cy="838200"/>
          </a:xfrm>
        </p:spPr>
        <p:txBody>
          <a:bodyPr/>
          <a:lstStyle/>
          <a:p>
            <a:pPr algn="ctr" eaLnBrk="1" hangingPunct="1"/>
            <a:r>
              <a:rPr lang="en-US" sz="4000" dirty="0">
                <a:effectLst>
                  <a:outerShdw blurRad="38100" dist="38100" dir="2700000" algn="tl">
                    <a:srgbClr val="000000">
                      <a:alpha val="43137"/>
                    </a:srgbClr>
                  </a:outerShdw>
                </a:effectLst>
              </a:rPr>
              <a:t>Divine Judgments (3:14-19)</a:t>
            </a:r>
          </a:p>
        </p:txBody>
      </p:sp>
      <p:sp>
        <p:nvSpPr>
          <p:cNvPr id="34819" name="Rectangle 3"/>
          <p:cNvSpPr>
            <a:spLocks noGrp="1" noChangeArrowheads="1"/>
          </p:cNvSpPr>
          <p:nvPr>
            <p:ph type="body" idx="1"/>
          </p:nvPr>
        </p:nvSpPr>
        <p:spPr>
          <a:xfrm>
            <a:off x="457200" y="1371600"/>
            <a:ext cx="3810000" cy="4689475"/>
          </a:xfrm>
        </p:spPr>
        <p:txBody>
          <a:bodyPr/>
          <a:lstStyle/>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rPr>
              <a:t>Serpent (3:14-15)</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rPr>
              <a:t>Woman (3:16)</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rPr>
              <a:t>Man (3:17-19)</a:t>
            </a:r>
          </a:p>
        </p:txBody>
      </p:sp>
      <p:pic>
        <p:nvPicPr>
          <p:cNvPr id="22532" name="Picture 4" descr="C:\Users\awoods\AppData\Local\Microsoft\Windows\Temporary Internet Files\Content.IE5\ELKXEO2H\MCj03536290000[1].wm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492275" y="1524000"/>
            <a:ext cx="4270725" cy="36576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cstate="email">
            <a:extLst>
              <a:ext uri="{28A0092B-C50C-407E-A947-70E740481C1C}">
                <a14:useLocalDpi xmlns:a14="http://schemas.microsoft.com/office/drawing/2010/main" val="0"/>
              </a:ext>
            </a:extLst>
          </a:blip>
          <a:stretch>
            <a:fillRect/>
          </a:stretch>
        </p:blipFill>
        <p:spPr bwMode="auto">
          <a:xfrm>
            <a:off x="5200407" y="1471612"/>
            <a:ext cx="3638793" cy="3786187"/>
          </a:xfrm>
          <a:prstGeom prst="ellipse">
            <a:avLst/>
          </a:prstGeom>
        </p:spPr>
      </p:pic>
      <p:sp>
        <p:nvSpPr>
          <p:cNvPr id="24579" name="Rectangle 1026"/>
          <p:cNvSpPr>
            <a:spLocks noGrp="1" noChangeArrowheads="1"/>
          </p:cNvSpPr>
          <p:nvPr>
            <p:ph type="title"/>
          </p:nvPr>
        </p:nvSpPr>
        <p:spPr>
          <a:xfrm>
            <a:off x="685800" y="304800"/>
            <a:ext cx="7772400" cy="838200"/>
          </a:xfrm>
        </p:spPr>
        <p:txBody>
          <a:bodyPr/>
          <a:lstStyle/>
          <a:p>
            <a:pPr algn="ctr" eaLnBrk="1" hangingPunct="1"/>
            <a:r>
              <a:rPr lang="en-US" sz="4000" dirty="0">
                <a:effectLst>
                  <a:outerShdw blurRad="38100" dist="38100" dir="2700000" algn="tl">
                    <a:srgbClr val="000000">
                      <a:alpha val="43137"/>
                    </a:srgbClr>
                  </a:outerShdw>
                </a:effectLst>
              </a:rPr>
              <a:t>Serpent (3:14-15)</a:t>
            </a:r>
          </a:p>
        </p:txBody>
      </p:sp>
      <p:sp>
        <p:nvSpPr>
          <p:cNvPr id="35843" name="Rectangle 1027"/>
          <p:cNvSpPr>
            <a:spLocks noGrp="1" noChangeArrowheads="1"/>
          </p:cNvSpPr>
          <p:nvPr>
            <p:ph type="body" idx="1"/>
          </p:nvPr>
        </p:nvSpPr>
        <p:spPr>
          <a:xfrm>
            <a:off x="457200" y="2514600"/>
            <a:ext cx="4800600" cy="1828800"/>
          </a:xfrm>
        </p:spPr>
        <p:txBody>
          <a:bodyPr/>
          <a:lstStyle/>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rPr>
              <a:t>Serpent’s body (3:14)</a:t>
            </a:r>
          </a:p>
          <a:p>
            <a:pPr marL="461963" indent="-461963" eaLnBrk="1" hangingPunct="1">
              <a:spcBef>
                <a:spcPts val="0"/>
              </a:spcBef>
              <a:spcAft>
                <a:spcPts val="3600"/>
              </a:spcAft>
              <a:defRPr/>
            </a:pPr>
            <a:r>
              <a:rPr lang="en-US" dirty="0" err="1">
                <a:effectLst>
                  <a:outerShdw blurRad="38100" dist="38100" dir="2700000" algn="tl">
                    <a:srgbClr val="000000">
                      <a:alpha val="43137"/>
                    </a:srgbClr>
                  </a:outerShdw>
                </a:effectLst>
              </a:rPr>
              <a:t>Protevangelium</a:t>
            </a:r>
            <a:r>
              <a:rPr lang="en-US" dirty="0">
                <a:effectLst>
                  <a:outerShdw blurRad="38100" dist="38100" dir="2700000" algn="tl">
                    <a:srgbClr val="000000">
                      <a:alpha val="43137"/>
                    </a:srgbClr>
                  </a:outerShdw>
                </a:effectLst>
              </a:rPr>
              <a:t> (3:15)</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304800"/>
            <a:ext cx="7772400" cy="838200"/>
          </a:xfrm>
        </p:spPr>
        <p:txBody>
          <a:bodyPr/>
          <a:lstStyle/>
          <a:p>
            <a:pPr algn="ctr" eaLnBrk="1" hangingPunct="1"/>
            <a:r>
              <a:rPr lang="en-US" sz="4000" dirty="0">
                <a:effectLst>
                  <a:outerShdw blurRad="38100" dist="38100" dir="2700000" algn="tl">
                    <a:srgbClr val="000000">
                      <a:alpha val="43137"/>
                    </a:srgbClr>
                  </a:outerShdw>
                </a:effectLst>
              </a:rPr>
              <a:t>Woman (3:16)</a:t>
            </a:r>
          </a:p>
        </p:txBody>
      </p:sp>
      <p:sp>
        <p:nvSpPr>
          <p:cNvPr id="37891" name="Rectangle 3"/>
          <p:cNvSpPr>
            <a:spLocks noGrp="1" noChangeArrowheads="1"/>
          </p:cNvSpPr>
          <p:nvPr>
            <p:ph type="body" idx="1"/>
          </p:nvPr>
        </p:nvSpPr>
        <p:spPr>
          <a:xfrm>
            <a:off x="2019300" y="1371600"/>
            <a:ext cx="5105400" cy="1447800"/>
          </a:xfrm>
        </p:spPr>
        <p:txBody>
          <a:bodyPr/>
          <a:lstStyle/>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rPr>
              <a:t>Painful child birth (3:16a)</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rPr>
              <a:t>Relational conflict (3:16b)</a:t>
            </a:r>
          </a:p>
        </p:txBody>
      </p:sp>
      <p:pic>
        <p:nvPicPr>
          <p:cNvPr id="28676" name="Picture 8" descr="C:\Users\awoods\AppData\Local\Microsoft\Windows\Temporary Internet Files\Content.IE5\77FPK2XC\MCBD20125_0000[1].wm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17504" y="3352799"/>
            <a:ext cx="4108992" cy="22860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304800"/>
            <a:ext cx="7772400" cy="838200"/>
          </a:xfrm>
        </p:spPr>
        <p:txBody>
          <a:bodyPr/>
          <a:lstStyle/>
          <a:p>
            <a:pPr algn="ctr" eaLnBrk="1" hangingPunct="1"/>
            <a:r>
              <a:rPr lang="en-US" sz="4000" dirty="0">
                <a:effectLst>
                  <a:outerShdw blurRad="38100" dist="38100" dir="2700000" algn="tl">
                    <a:srgbClr val="000000">
                      <a:alpha val="43137"/>
                    </a:srgbClr>
                  </a:outerShdw>
                </a:effectLst>
              </a:rPr>
              <a:t>Man (3:17-19)</a:t>
            </a:r>
          </a:p>
        </p:txBody>
      </p:sp>
      <p:sp>
        <p:nvSpPr>
          <p:cNvPr id="38915" name="Rectangle 3"/>
          <p:cNvSpPr>
            <a:spLocks noGrp="1" noChangeArrowheads="1"/>
          </p:cNvSpPr>
          <p:nvPr>
            <p:ph type="body" idx="1"/>
          </p:nvPr>
        </p:nvSpPr>
        <p:spPr>
          <a:xfrm>
            <a:off x="2209800" y="1371599"/>
            <a:ext cx="4724400" cy="1752601"/>
          </a:xfrm>
        </p:spPr>
        <p:txBody>
          <a:bodyPr/>
          <a:lstStyle/>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rPr>
              <a:t>Painful labor (3:17-19a)</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rPr>
              <a:t>Death (3:19b)</a:t>
            </a:r>
          </a:p>
        </p:txBody>
      </p:sp>
      <p:pic>
        <p:nvPicPr>
          <p:cNvPr id="30724" name="Picture 4" descr="C:\Users\awoods\AppData\Local\Microsoft\Windows\Temporary Internet Files\Content.IE5\5C7NAJFS\MCj0289989000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9419" y="3092450"/>
            <a:ext cx="3205163" cy="338455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0" name="Group 102"/>
          <p:cNvGraphicFramePr>
            <a:graphicFrameLocks noGrp="1"/>
          </p:cNvGraphicFramePr>
          <p:nvPr>
            <p:ph type="tbl" idx="1"/>
          </p:nvPr>
        </p:nvGraphicFramePr>
        <p:xfrm>
          <a:off x="152400" y="184577"/>
          <a:ext cx="8839200" cy="6488846"/>
        </p:xfrm>
        <a:graphic>
          <a:graphicData uri="http://schemas.openxmlformats.org/drawingml/2006/table">
            <a:tbl>
              <a:tblPr>
                <a:tableStyleId>{8A107856-5554-42FB-B03E-39F5DBC370BA}</a:tableStyleId>
              </a:tblPr>
              <a:tblGrid>
                <a:gridCol w="51054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728126">
                <a:tc>
                  <a:txBody>
                    <a:bodyPr/>
                    <a:lstStyle/>
                    <a:p>
                      <a:pPr marL="0" marR="0" lvl="0" indent="0" algn="ctr" defTabSz="914400" rtl="0" eaLnBrk="0" fontAlgn="base" latinLnBrk="0" hangingPunct="0">
                        <a:lnSpc>
                          <a:spcPct val="100000"/>
                        </a:lnSpc>
                        <a:spcBef>
                          <a:spcPts val="0"/>
                        </a:spcBef>
                        <a:spcAft>
                          <a:spcPct val="0"/>
                        </a:spcAft>
                        <a:buClr>
                          <a:schemeClr val="tx1"/>
                        </a:buClr>
                        <a:buSzTx/>
                        <a:buFontTx/>
                        <a:buNone/>
                        <a:tabLst/>
                      </a:pPr>
                      <a:r>
                        <a:rPr lang="en-US" alt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Millennium </a:t>
                      </a:r>
                    </a:p>
                  </a:txBody>
                  <a:tcPr marT="45714" marB="45714" anchor="ctr" horzOverflow="overflow">
                    <a:solidFill>
                      <a:schemeClr val="bg2">
                        <a:lumMod val="95000"/>
                        <a:lumOff val="5000"/>
                      </a:schemeClr>
                    </a:solidFill>
                  </a:tcPr>
                </a:tc>
                <a:tc>
                  <a:txBody>
                    <a:bodyPr/>
                    <a:lstStyle/>
                    <a:p>
                      <a:pPr marL="0" marR="0" lvl="0" indent="0" algn="ctr" defTabSz="914400" rtl="0" eaLnBrk="0" fontAlgn="base" latinLnBrk="0" hangingPunct="0">
                        <a:lnSpc>
                          <a:spcPct val="100000"/>
                        </a:lnSpc>
                        <a:spcBef>
                          <a:spcPts val="0"/>
                        </a:spcBef>
                        <a:spcAft>
                          <a:spcPct val="0"/>
                        </a:spcAft>
                        <a:buClr>
                          <a:schemeClr val="tx1"/>
                        </a:buClr>
                        <a:buSzTx/>
                        <a:buFontTx/>
                        <a:buNone/>
                        <a:tabLst/>
                        <a:defRPr/>
                      </a:pPr>
                      <a:r>
                        <a:rPr lang="en-US" alt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Eternal State </a:t>
                      </a:r>
                    </a:p>
                  </a:txBody>
                  <a:tcPr marT="45714" marB="45714" anchor="ctr" horzOverflow="overflow">
                    <a:solidFill>
                      <a:schemeClr val="bg2">
                        <a:lumMod val="95000"/>
                        <a:lumOff val="5000"/>
                      </a:schemeClr>
                    </a:solidFill>
                  </a:tcPr>
                </a:tc>
                <a:extLst>
                  <a:ext uri="{0D108BD9-81ED-4DB2-BD59-A6C34878D82A}">
                    <a16:rowId xmlns:a16="http://schemas.microsoft.com/office/drawing/2014/main" val="1524377864"/>
                  </a:ext>
                </a:extLst>
              </a:tr>
              <a:tr h="640080">
                <a:tc>
                  <a:txBody>
                    <a:bodyPr/>
                    <a:lstStyle/>
                    <a:p>
                      <a:pPr marL="230188" marR="0" lvl="0" indent="0" algn="ctr" defTabSz="914400" rtl="0" eaLnBrk="0" fontAlgn="base" latinLnBrk="0" hangingPunct="0">
                        <a:lnSpc>
                          <a:spcPct val="100000"/>
                        </a:lnSpc>
                        <a:spcBef>
                          <a:spcPct val="20000"/>
                        </a:spcBef>
                        <a:spcAft>
                          <a:spcPct val="0"/>
                        </a:spcAft>
                        <a:buClr>
                          <a:schemeClr val="tx1"/>
                        </a:buClr>
                        <a:buSzTx/>
                        <a:buFontTx/>
                        <a:buNone/>
                        <a:tabLst/>
                        <a:defRPr/>
                      </a:pPr>
                      <a:r>
                        <a:rPr kumimoji="0" lang="en-US" altLang="en-US" sz="30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Rev. 20</a:t>
                      </a:r>
                      <a:endParaRPr kumimoji="0" lang="en-US" sz="30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endParaRPr>
                    </a:p>
                  </a:txBody>
                  <a:tcPr marT="45714" marB="45714" anchor="ctr" horzOverflow="overflow"/>
                </a:tc>
                <a:tc>
                  <a:txBody>
                    <a:bodyPr/>
                    <a:lstStyle/>
                    <a:p>
                      <a:pPr marL="230188" marR="0" lvl="0" indent="0" algn="ctr" defTabSz="914400" rtl="0" eaLnBrk="0" fontAlgn="base" latinLnBrk="0" hangingPunct="0">
                        <a:lnSpc>
                          <a:spcPct val="100000"/>
                        </a:lnSpc>
                        <a:spcBef>
                          <a:spcPct val="20000"/>
                        </a:spcBef>
                        <a:spcAft>
                          <a:spcPct val="0"/>
                        </a:spcAft>
                        <a:buClr>
                          <a:schemeClr val="tx1"/>
                        </a:buClr>
                        <a:buSzTx/>
                        <a:buFontTx/>
                        <a:buNone/>
                        <a:tabLst/>
                        <a:defRPr/>
                      </a:pPr>
                      <a:r>
                        <a:rPr kumimoji="0" lang="en-US" altLang="en-US" sz="30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Rev. 21-22</a:t>
                      </a:r>
                    </a:p>
                  </a:txBody>
                  <a:tcPr marT="45714" marB="45714" anchor="ctr" horzOverflow="overflow"/>
                </a:tc>
                <a:extLst>
                  <a:ext uri="{0D108BD9-81ED-4DB2-BD59-A6C34878D82A}">
                    <a16:rowId xmlns:a16="http://schemas.microsoft.com/office/drawing/2014/main" val="626779299"/>
                  </a:ext>
                </a:extLst>
              </a:tr>
              <a:tr h="64008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Sin restrained</a:t>
                      </a:r>
                      <a:endParaRPr kumimoji="0" lang="en-US" sz="30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Sin removed</a:t>
                      </a:r>
                      <a:endParaRPr kumimoji="0" lang="en-US" sz="30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4" marB="45714" anchor="ctr" horzOverflow="overflow"/>
                </a:tc>
                <a:extLst>
                  <a:ext uri="{0D108BD9-81ED-4DB2-BD59-A6C34878D82A}">
                    <a16:rowId xmlns:a16="http://schemas.microsoft.com/office/drawing/2014/main" val="10000"/>
                  </a:ext>
                </a:extLst>
              </a:tr>
              <a:tr h="64008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Curse restrained</a:t>
                      </a: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Curse removed</a:t>
                      </a:r>
                    </a:p>
                  </a:txBody>
                  <a:tcPr marT="45714" marB="45714" anchor="ctr" horzOverflow="overflow"/>
                </a:tc>
                <a:extLst>
                  <a:ext uri="{0D108BD9-81ED-4DB2-BD59-A6C34878D82A}">
                    <a16:rowId xmlns:a16="http://schemas.microsoft.com/office/drawing/2014/main" val="10001"/>
                  </a:ext>
                </a:extLst>
              </a:tr>
              <a:tr h="64008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Death</a:t>
                      </a: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No death</a:t>
                      </a:r>
                    </a:p>
                  </a:txBody>
                  <a:tcPr marT="45714" marB="45714" anchor="ctr" horzOverflow="overflow"/>
                </a:tc>
                <a:extLst>
                  <a:ext uri="{0D108BD9-81ED-4DB2-BD59-A6C34878D82A}">
                    <a16:rowId xmlns:a16="http://schemas.microsoft.com/office/drawing/2014/main" val="10002"/>
                  </a:ext>
                </a:extLst>
              </a:tr>
              <a:tr h="64008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Mortals / resurrected</a:t>
                      </a: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Resurrected only</a:t>
                      </a:r>
                    </a:p>
                  </a:txBody>
                  <a:tcPr marT="45714" marB="45714" anchor="ctr" horzOverflow="overflow"/>
                </a:tc>
                <a:extLst>
                  <a:ext uri="{0D108BD9-81ED-4DB2-BD59-A6C34878D82A}">
                    <a16:rowId xmlns:a16="http://schemas.microsoft.com/office/drawing/2014/main" val="10003"/>
                  </a:ext>
                </a:extLst>
              </a:tr>
              <a:tr h="64008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Mortals Destinies undecided</a:t>
                      </a: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All Destinies sealed</a:t>
                      </a:r>
                    </a:p>
                  </a:txBody>
                  <a:tcPr marT="45714" marB="45714" anchor="ctr" horzOverflow="overflow"/>
                </a:tc>
                <a:extLst>
                  <a:ext uri="{0D108BD9-81ED-4DB2-BD59-A6C34878D82A}">
                    <a16:rowId xmlns:a16="http://schemas.microsoft.com/office/drawing/2014/main" val="10004"/>
                  </a:ext>
                </a:extLst>
              </a:tr>
              <a:tr h="64008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Renovation</a:t>
                      </a: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Recreation</a:t>
                      </a:r>
                    </a:p>
                  </a:txBody>
                  <a:tcPr marT="45714" marB="45714" anchor="ctr" horzOverflow="overflow"/>
                </a:tc>
                <a:extLst>
                  <a:ext uri="{0D108BD9-81ED-4DB2-BD59-A6C34878D82A}">
                    <a16:rowId xmlns:a16="http://schemas.microsoft.com/office/drawing/2014/main" val="10005"/>
                  </a:ext>
                </a:extLst>
              </a:tr>
              <a:tr h="64008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Temporary</a:t>
                      </a: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Eternal</a:t>
                      </a:r>
                    </a:p>
                  </a:txBody>
                  <a:tcPr marT="45714" marB="45714" anchor="ctr" horzOverflow="overflow"/>
                </a:tc>
                <a:extLst>
                  <a:ext uri="{0D108BD9-81ED-4DB2-BD59-A6C34878D82A}">
                    <a16:rowId xmlns:a16="http://schemas.microsoft.com/office/drawing/2014/main" val="10006"/>
                  </a:ext>
                </a:extLst>
              </a:tr>
              <a:tr h="640080">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Transitional </a:t>
                      </a:r>
                    </a:p>
                  </a:txBody>
                  <a:tcPr marT="45714" marB="45714" anchor="ctr" horzOverflow="overflow"/>
                </a:tc>
                <a:tc>
                  <a:txBody>
                    <a:bodyPr/>
                    <a:lstStyle/>
                    <a:p>
                      <a:pPr marL="230188" marR="0" lvl="0" indent="0" algn="l" defTabSz="914400" rtl="0" eaLnBrk="0" fontAlgn="base" latinLnBrk="0" hangingPunct="0">
                        <a:lnSpc>
                          <a:spcPct val="100000"/>
                        </a:lnSpc>
                        <a:spcBef>
                          <a:spcPct val="20000"/>
                        </a:spcBef>
                        <a:spcAft>
                          <a:spcPct val="0"/>
                        </a:spcAft>
                        <a:buClr>
                          <a:schemeClr val="tx1"/>
                        </a:buClr>
                        <a:buSzTx/>
                        <a:buFontTx/>
                        <a:buNone/>
                        <a:tabLst/>
                      </a:pPr>
                      <a:r>
                        <a:rPr kumimoji="0" lang="en-US" sz="30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Non-transitional</a:t>
                      </a:r>
                    </a:p>
                  </a:txBody>
                  <a:tcPr marT="45714" marB="45714"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19924167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371600" y="1676400"/>
            <a:ext cx="6672261" cy="2590799"/>
          </a:xfrm>
        </p:spPr>
        <p:txBody>
          <a:bodyPr/>
          <a:lstStyle/>
          <a:p>
            <a:pPr marL="571500" indent="-571500">
              <a:spcBef>
                <a:spcPts val="0"/>
              </a:spcBef>
              <a:spcAft>
                <a:spcPts val="3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The New Heavens &amp; Earth (21:1-8)</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The New Jerusalem (21:9</a:t>
            </a:r>
            <a:r>
              <a:rPr lang="en-US" dirty="0">
                <a:effectLst>
                  <a:outerShdw blurRad="38100" dist="38100" dir="2700000" algn="tl">
                    <a:srgbClr val="000000">
                      <a:alpha val="43137"/>
                    </a:srgbClr>
                  </a:outerShdw>
                </a:effectLst>
                <a:cs typeface="Calibri" panose="020F0502020204030204" pitchFamily="34" charset="0"/>
              </a:rPr>
              <a:t>‒22:5</a:t>
            </a:r>
            <a:r>
              <a:rPr lang="en-US" dirty="0">
                <a:effectLst>
                  <a:outerShdw blurRad="38100" dist="38100" dir="2700000" algn="tl">
                    <a:srgbClr val="000000">
                      <a:alpha val="43137"/>
                    </a:srgbClr>
                  </a:outerShdw>
                </a:effectLst>
              </a:rPr>
              <a:t>)</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Epilogue (22:6-21)</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762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The Eternal State</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21‒22</a:t>
            </a:r>
          </a:p>
        </p:txBody>
      </p:sp>
      <p:pic>
        <p:nvPicPr>
          <p:cNvPr id="5" name="Picture 2" descr="Image result for the eternal state">
            <a:extLst>
              <a:ext uri="{FF2B5EF4-FFF2-40B4-BE49-F238E27FC236}">
                <a16:creationId xmlns:a16="http://schemas.microsoft.com/office/drawing/2014/main" id="{15D9CA97-26FA-4C72-BAF8-A2521AE59B72}"/>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67024" y="4267199"/>
            <a:ext cx="3009953" cy="2257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634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0" name="Group 102"/>
          <p:cNvGraphicFramePr>
            <a:graphicFrameLocks noGrp="1"/>
          </p:cNvGraphicFramePr>
          <p:nvPr>
            <p:ph type="tbl" idx="1"/>
          </p:nvPr>
        </p:nvGraphicFramePr>
        <p:xfrm>
          <a:off x="152399" y="516496"/>
          <a:ext cx="8839203" cy="5825008"/>
        </p:xfrm>
        <a:graphic>
          <a:graphicData uri="http://schemas.openxmlformats.org/drawingml/2006/table">
            <a:tbl>
              <a:tblPr>
                <a:tableStyleId>{8A107856-5554-42FB-B03E-39F5DBC370BA}</a:tableStyleId>
              </a:tblPr>
              <a:tblGrid>
                <a:gridCol w="3276601">
                  <a:extLst>
                    <a:ext uri="{9D8B030D-6E8A-4147-A177-3AD203B41FA5}">
                      <a16:colId xmlns:a16="http://schemas.microsoft.com/office/drawing/2014/main" val="836798824"/>
                    </a:ext>
                  </a:extLst>
                </a:gridCol>
                <a:gridCol w="2781301">
                  <a:extLst>
                    <a:ext uri="{9D8B030D-6E8A-4147-A177-3AD203B41FA5}">
                      <a16:colId xmlns:a16="http://schemas.microsoft.com/office/drawing/2014/main" val="20000"/>
                    </a:ext>
                  </a:extLst>
                </a:gridCol>
                <a:gridCol w="2781301">
                  <a:extLst>
                    <a:ext uri="{9D8B030D-6E8A-4147-A177-3AD203B41FA5}">
                      <a16:colId xmlns:a16="http://schemas.microsoft.com/office/drawing/2014/main" val="20001"/>
                    </a:ext>
                  </a:extLst>
                </a:gridCol>
              </a:tblGrid>
              <a:tr h="728126">
                <a:tc gridSpan="3">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Millennium and Eternal State</a:t>
                      </a:r>
                    </a:p>
                  </a:txBody>
                  <a:tcPr marT="45714" marB="45714" anchor="ctr" horzOverflow="overflow">
                    <a:solidFill>
                      <a:schemeClr val="bg2">
                        <a:lumMod val="95000"/>
                        <a:lumOff val="5000"/>
                      </a:schemeClr>
                    </a:solidFill>
                  </a:tcPr>
                </a:tc>
                <a:tc hMerge="1">
                  <a:txBody>
                    <a:bodyPr/>
                    <a:lstStyle/>
                    <a:p>
                      <a:endParaRPr lang="en-US" dirty="0"/>
                    </a:p>
                  </a:txBody>
                  <a:tcPr horzOverflow="overflow">
                    <a:solidFill>
                      <a:srgbClr val="66FFFF"/>
                    </a:solidFill>
                  </a:tcPr>
                </a:tc>
                <a:tc hMerge="1">
                  <a:txBody>
                    <a:bodyPr/>
                    <a:lstStyle/>
                    <a:p>
                      <a:endParaRPr lang="en-US" dirty="0"/>
                    </a:p>
                  </a:txBody>
                  <a:tcPr horzOverflow="overflow">
                    <a:solidFill>
                      <a:srgbClr val="66FFFF"/>
                    </a:solidFill>
                  </a:tcPr>
                </a:tc>
                <a:extLst>
                  <a:ext uri="{0D108BD9-81ED-4DB2-BD59-A6C34878D82A}">
                    <a16:rowId xmlns:a16="http://schemas.microsoft.com/office/drawing/2014/main" val="1524377864"/>
                  </a:ext>
                </a:extLst>
              </a:tr>
              <a:tr h="7281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32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Rev. 20:1-10</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Rev. 21–22</a:t>
                      </a:r>
                    </a:p>
                  </a:txBody>
                  <a:tcPr anchor="ctr" horzOverflow="overflow"/>
                </a:tc>
                <a:extLst>
                  <a:ext uri="{0D108BD9-81ED-4DB2-BD59-A6C34878D82A}">
                    <a16:rowId xmlns:a16="http://schemas.microsoft.com/office/drawing/2014/main" val="1045901084"/>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Time</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20:4</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22:5</a:t>
                      </a:r>
                    </a:p>
                  </a:txBody>
                  <a:tcPr anchor="ctr" horzOverflow="overflow"/>
                </a:tc>
                <a:extLst>
                  <a:ext uri="{0D108BD9-81ED-4DB2-BD59-A6C34878D82A}">
                    <a16:rowId xmlns:a16="http://schemas.microsoft.com/office/drawing/2014/main" val="10000"/>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Luminaries</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Isa. 30:26</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21:23; 22:5</a:t>
                      </a:r>
                    </a:p>
                  </a:txBody>
                  <a:tcPr anchor="ctr" horzOverflow="overflow"/>
                </a:tc>
                <a:extLst>
                  <a:ext uri="{0D108BD9-81ED-4DB2-BD59-A6C34878D82A}">
                    <a16:rowId xmlns:a16="http://schemas.microsoft.com/office/drawing/2014/main" val="10001"/>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Temple</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Ezek. 40–48</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21:22</a:t>
                      </a:r>
                    </a:p>
                  </a:txBody>
                  <a:tcPr anchor="ctr" horzOverflow="overflow"/>
                </a:tc>
                <a:extLst>
                  <a:ext uri="{0D108BD9-81ED-4DB2-BD59-A6C34878D82A}">
                    <a16:rowId xmlns:a16="http://schemas.microsoft.com/office/drawing/2014/main" val="10002"/>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Death</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Isa. 65:20</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21:4</a:t>
                      </a:r>
                    </a:p>
                  </a:txBody>
                  <a:tcPr anchor="ctr" horzOverflow="overflow"/>
                </a:tc>
                <a:extLst>
                  <a:ext uri="{0D108BD9-81ED-4DB2-BD59-A6C34878D82A}">
                    <a16:rowId xmlns:a16="http://schemas.microsoft.com/office/drawing/2014/main" val="10003"/>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Satanic activity</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20:7</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20:10</a:t>
                      </a:r>
                    </a:p>
                  </a:txBody>
                  <a:tcPr anchor="ctr" horzOverflow="overflow"/>
                </a:tc>
                <a:extLst>
                  <a:ext uri="{0D108BD9-81ED-4DB2-BD59-A6C34878D82A}">
                    <a16:rowId xmlns:a16="http://schemas.microsoft.com/office/drawing/2014/main" val="10004"/>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Rebellion</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20:8-9</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21:27</a:t>
                      </a:r>
                    </a:p>
                  </a:txBody>
                  <a:tcPr anchor="ctr" horzOverflow="overflow"/>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4288007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57EE89-7B42-401C-8B48-BA2DB447ABD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70646"/>
          </a:xfrm>
          <a:prstGeom prst="rect">
            <a:avLst/>
          </a:prstGeom>
          <a:noFill/>
          <a:ln w="28575">
            <a:noFill/>
            <a:miter lim="800000"/>
            <a:headEnd/>
            <a:tailEnd/>
          </a:ln>
        </p:spPr>
        <p:txBody>
          <a:bodyPr wrap="square">
            <a:spAutoFit/>
          </a:bodyPr>
          <a:lstStyle/>
          <a:p>
            <a:pPr marL="342900" indent="-342900" algn="ctr" defTabSz="685800">
              <a:lnSpc>
                <a:spcPct val="90000"/>
              </a:lnSpc>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Zechariah 14:16-18</a:t>
            </a:r>
          </a:p>
          <a:p>
            <a:pPr algn="just">
              <a:spcBef>
                <a:spcPts val="0"/>
              </a:spcBef>
              <a:spcAft>
                <a:spcPts val="0"/>
              </a:spcAft>
            </a:pP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it will come about that any who are left of all 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nations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went against Jerusalem will go up from year to year to worship the King, the </a:t>
            </a:r>
            <a:r>
              <a:rPr lang="en-US" sz="28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hosts, and to celebrate the Feast of Booths.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it will be that whichever of the families of the earth does not go up to Jerusalem to worship the King, the </a:t>
            </a:r>
            <a:r>
              <a:rPr lang="en-US" sz="28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hosts, there will be no rain on them. </a:t>
            </a: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the family of Egypt does not go up or enter, then no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rain will fall</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on them; it will be the plague with which the </a:t>
            </a:r>
            <a:r>
              <a:rPr lang="en-US" sz="28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smites the </a:t>
            </a:r>
            <a:r>
              <a:rPr lang="en-US" sz="28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nations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do not go up to celebrate the Feast of Booths.”</a:t>
            </a:r>
            <a:endParaRPr lang="en-US" alt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7760241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2305051" y="1600200"/>
            <a:ext cx="4533899" cy="2819400"/>
          </a:xfrm>
        </p:spPr>
        <p:txBody>
          <a:bodyPr/>
          <a:lstStyle/>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Its River (1)</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Its Trees (2)</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No Curse (3a)</a:t>
            </a:r>
          </a:p>
          <a:p>
            <a:pPr marL="571500" indent="-571500">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God’s Presence (3b-5)</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762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 The City’s Contents</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22:1-5</a:t>
            </a:r>
          </a:p>
        </p:txBody>
      </p:sp>
      <p:pic>
        <p:nvPicPr>
          <p:cNvPr id="2050" name="Picture 2" descr="Related image">
            <a:extLst>
              <a:ext uri="{FF2B5EF4-FFF2-40B4-BE49-F238E27FC236}">
                <a16:creationId xmlns:a16="http://schemas.microsoft.com/office/drawing/2014/main" id="{7491A6B2-4A9F-4EB2-8D40-614AC1A5658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0" y="4371935"/>
            <a:ext cx="304800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757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609600" y="1583266"/>
            <a:ext cx="5391149" cy="2819400"/>
          </a:xfrm>
        </p:spPr>
        <p:txBody>
          <a:bodyPr/>
          <a:lstStyle/>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God’s throne (3b)</a:t>
            </a:r>
          </a:p>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God’s Lamb (3c)</a:t>
            </a:r>
          </a:p>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God’s bond-servants (3d)</a:t>
            </a:r>
          </a:p>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God’s face (4a)</a:t>
            </a:r>
          </a:p>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God’s name (4b)</a:t>
            </a:r>
          </a:p>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God’s illumination (5a)</a:t>
            </a:r>
          </a:p>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God’s servant-kings (5b)</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762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4. God’s Presence</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22:3b-5</a:t>
            </a:r>
          </a:p>
        </p:txBody>
      </p:sp>
      <p:pic>
        <p:nvPicPr>
          <p:cNvPr id="2050" name="Picture 2" descr="Related image">
            <a:extLst>
              <a:ext uri="{FF2B5EF4-FFF2-40B4-BE49-F238E27FC236}">
                <a16:creationId xmlns:a16="http://schemas.microsoft.com/office/drawing/2014/main" id="{7491A6B2-4A9F-4EB2-8D40-614AC1A5658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91200" y="2167466"/>
            <a:ext cx="304800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93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609600" y="1583266"/>
            <a:ext cx="5391149" cy="2819400"/>
          </a:xfrm>
        </p:spPr>
        <p:txBody>
          <a:bodyPr/>
          <a:lstStyle/>
          <a:p>
            <a:pPr marL="571500" indent="-571500">
              <a:spcBef>
                <a:spcPts val="0"/>
              </a:spcBef>
              <a:spcAft>
                <a:spcPts val="1800"/>
              </a:spcAft>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God’s throne (3b)</a:t>
            </a:r>
          </a:p>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God’s Lamb (3c)</a:t>
            </a:r>
          </a:p>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God’s bond-servants (3d)</a:t>
            </a:r>
          </a:p>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God’s face (4a)</a:t>
            </a:r>
          </a:p>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God’s name (4b)</a:t>
            </a:r>
          </a:p>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God’s illumination (5a)</a:t>
            </a:r>
          </a:p>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God’s servant-kings (5b)</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762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4. God’s Presence</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22:3b-5</a:t>
            </a:r>
          </a:p>
        </p:txBody>
      </p:sp>
      <p:pic>
        <p:nvPicPr>
          <p:cNvPr id="2050" name="Picture 2" descr="Related image">
            <a:extLst>
              <a:ext uri="{FF2B5EF4-FFF2-40B4-BE49-F238E27FC236}">
                <a16:creationId xmlns:a16="http://schemas.microsoft.com/office/drawing/2014/main" id="{7491A6B2-4A9F-4EB2-8D40-614AC1A5658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91200" y="2167466"/>
            <a:ext cx="304800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639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609600" y="1583266"/>
            <a:ext cx="5391149" cy="2819400"/>
          </a:xfrm>
        </p:spPr>
        <p:txBody>
          <a:bodyPr/>
          <a:lstStyle/>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God’s throne (3b)</a:t>
            </a:r>
          </a:p>
          <a:p>
            <a:pPr marL="571500" indent="-571500">
              <a:spcBef>
                <a:spcPts val="0"/>
              </a:spcBef>
              <a:spcAft>
                <a:spcPts val="1800"/>
              </a:spcAft>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God’s Lamb (3c)</a:t>
            </a:r>
          </a:p>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God’s bond-servants (3d)</a:t>
            </a:r>
          </a:p>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God’s face (4a)</a:t>
            </a:r>
          </a:p>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God’s name (4b)</a:t>
            </a:r>
          </a:p>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God’s illumination (5a)</a:t>
            </a:r>
          </a:p>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God’s servant-kings (5b)</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762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4. God’s Presence</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22:3b-5</a:t>
            </a:r>
          </a:p>
        </p:txBody>
      </p:sp>
      <p:pic>
        <p:nvPicPr>
          <p:cNvPr id="2050" name="Picture 2" descr="Related image">
            <a:extLst>
              <a:ext uri="{FF2B5EF4-FFF2-40B4-BE49-F238E27FC236}">
                <a16:creationId xmlns:a16="http://schemas.microsoft.com/office/drawing/2014/main" id="{7491A6B2-4A9F-4EB2-8D40-614AC1A5658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91200" y="2167466"/>
            <a:ext cx="304800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066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609600" y="1583266"/>
            <a:ext cx="5391149" cy="2819400"/>
          </a:xfrm>
        </p:spPr>
        <p:txBody>
          <a:bodyPr/>
          <a:lstStyle/>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God’s throne (3b)</a:t>
            </a:r>
          </a:p>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God’s Lamb (3c)</a:t>
            </a:r>
          </a:p>
          <a:p>
            <a:pPr marL="571500" indent="-571500">
              <a:spcBef>
                <a:spcPts val="0"/>
              </a:spcBef>
              <a:spcAft>
                <a:spcPts val="1800"/>
              </a:spcAft>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God’s bond-servants (3d)</a:t>
            </a:r>
          </a:p>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God’s face (4a)</a:t>
            </a:r>
          </a:p>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God’s name (4b)</a:t>
            </a:r>
          </a:p>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God’s illumination (5a)</a:t>
            </a:r>
          </a:p>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God’s servant-kings (5b)</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762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4. God’s Presence</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22:3b-5</a:t>
            </a:r>
          </a:p>
        </p:txBody>
      </p:sp>
      <p:pic>
        <p:nvPicPr>
          <p:cNvPr id="2050" name="Picture 2" descr="Related image">
            <a:extLst>
              <a:ext uri="{FF2B5EF4-FFF2-40B4-BE49-F238E27FC236}">
                <a16:creationId xmlns:a16="http://schemas.microsoft.com/office/drawing/2014/main" id="{7491A6B2-4A9F-4EB2-8D40-614AC1A5658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91200" y="2167466"/>
            <a:ext cx="304800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217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609600" y="1583266"/>
            <a:ext cx="5391149" cy="2819400"/>
          </a:xfrm>
        </p:spPr>
        <p:txBody>
          <a:bodyPr/>
          <a:lstStyle/>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God’s throne (3b)</a:t>
            </a:r>
          </a:p>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God’s Lamb (3c)</a:t>
            </a:r>
          </a:p>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God’s bond-servants (3d)</a:t>
            </a:r>
          </a:p>
          <a:p>
            <a:pPr marL="571500" indent="-571500">
              <a:spcBef>
                <a:spcPts val="0"/>
              </a:spcBef>
              <a:spcAft>
                <a:spcPts val="1800"/>
              </a:spcAft>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God’s face (4a)</a:t>
            </a:r>
          </a:p>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God’s name (4b)</a:t>
            </a:r>
          </a:p>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God’s illumination (5a)</a:t>
            </a:r>
          </a:p>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God’s servant-kings (5b)</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762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4. God’s Presence</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22:3b-5</a:t>
            </a:r>
          </a:p>
        </p:txBody>
      </p:sp>
      <p:pic>
        <p:nvPicPr>
          <p:cNvPr id="2050" name="Picture 2" descr="Related image">
            <a:extLst>
              <a:ext uri="{FF2B5EF4-FFF2-40B4-BE49-F238E27FC236}">
                <a16:creationId xmlns:a16="http://schemas.microsoft.com/office/drawing/2014/main" id="{7491A6B2-4A9F-4EB2-8D40-614AC1A5658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91200" y="2167466"/>
            <a:ext cx="304800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7359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609600" y="1583266"/>
            <a:ext cx="5391149" cy="2819400"/>
          </a:xfrm>
        </p:spPr>
        <p:txBody>
          <a:bodyPr/>
          <a:lstStyle/>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God’s throne (3b)</a:t>
            </a:r>
          </a:p>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God’s Lamb (3c)</a:t>
            </a:r>
          </a:p>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God’s bond-servants (3d)</a:t>
            </a:r>
          </a:p>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God’s face (4a)</a:t>
            </a:r>
          </a:p>
          <a:p>
            <a:pPr marL="571500" indent="-571500">
              <a:spcBef>
                <a:spcPts val="0"/>
              </a:spcBef>
              <a:spcAft>
                <a:spcPts val="1800"/>
              </a:spcAft>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God’s name (4b)</a:t>
            </a:r>
          </a:p>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God’s illumination (5a)</a:t>
            </a:r>
          </a:p>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God’s servant-kings (5b)</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762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4. God’s Presence</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22:3b-5</a:t>
            </a:r>
          </a:p>
        </p:txBody>
      </p:sp>
      <p:pic>
        <p:nvPicPr>
          <p:cNvPr id="2050" name="Picture 2" descr="Related image">
            <a:extLst>
              <a:ext uri="{FF2B5EF4-FFF2-40B4-BE49-F238E27FC236}">
                <a16:creationId xmlns:a16="http://schemas.microsoft.com/office/drawing/2014/main" id="{7491A6B2-4A9F-4EB2-8D40-614AC1A5658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91200" y="2167466"/>
            <a:ext cx="304800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241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609600" y="1583266"/>
            <a:ext cx="5391149" cy="2819400"/>
          </a:xfrm>
        </p:spPr>
        <p:txBody>
          <a:bodyPr/>
          <a:lstStyle/>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God’s throne (3b)</a:t>
            </a:r>
          </a:p>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God’s Lamb (3c)</a:t>
            </a:r>
          </a:p>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God’s bond-servants (3d)</a:t>
            </a:r>
          </a:p>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God’s face (4a)</a:t>
            </a:r>
          </a:p>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God’s name (4b)</a:t>
            </a:r>
          </a:p>
          <a:p>
            <a:pPr marL="571500" indent="-571500">
              <a:spcBef>
                <a:spcPts val="0"/>
              </a:spcBef>
              <a:spcAft>
                <a:spcPts val="1800"/>
              </a:spcAft>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God’s illumination (5a)</a:t>
            </a:r>
          </a:p>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God’s servant-kings (5b)</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762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4. God’s Presence</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22:3b-5</a:t>
            </a:r>
          </a:p>
        </p:txBody>
      </p:sp>
      <p:pic>
        <p:nvPicPr>
          <p:cNvPr id="2050" name="Picture 2" descr="Related image">
            <a:extLst>
              <a:ext uri="{FF2B5EF4-FFF2-40B4-BE49-F238E27FC236}">
                <a16:creationId xmlns:a16="http://schemas.microsoft.com/office/drawing/2014/main" id="{7491A6B2-4A9F-4EB2-8D40-614AC1A5658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91200" y="2167466"/>
            <a:ext cx="304800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225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897732" y="1600200"/>
            <a:ext cx="4893467" cy="4876800"/>
          </a:xfrm>
        </p:spPr>
        <p:txBody>
          <a:bodyPr/>
          <a:lstStyle/>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Creation (1)</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City (2)</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Fellowship (3)</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Order (4-5)</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Satisfaction (6)</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Realization (7)</a:t>
            </a:r>
          </a:p>
          <a:p>
            <a:pPr marL="571500" indent="-571500">
              <a:spcBef>
                <a:spcPts val="0"/>
              </a:spcBef>
              <a:spcAft>
                <a:spcPts val="1800"/>
              </a:spcAft>
              <a:buSzPct val="100000"/>
              <a:buFont typeface="+mj-lt"/>
              <a:buAutoNum type="alphaUcPeriod"/>
              <a:defRPr/>
            </a:pPr>
            <a:r>
              <a:rPr lang="en-US" dirty="0">
                <a:effectLst>
                  <a:outerShdw blurRad="38100" dist="38100" dir="2700000" algn="tl">
                    <a:srgbClr val="000000">
                      <a:alpha val="43137"/>
                    </a:srgbClr>
                  </a:outerShdw>
                </a:effectLst>
              </a:rPr>
              <a:t>A New Holiness (8)</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762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 The New Heavens &amp; Earth</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21:1-8</a:t>
            </a:r>
          </a:p>
        </p:txBody>
      </p:sp>
      <p:pic>
        <p:nvPicPr>
          <p:cNvPr id="5" name="Picture 2" descr="Image result for the eternal state">
            <a:extLst>
              <a:ext uri="{FF2B5EF4-FFF2-40B4-BE49-F238E27FC236}">
                <a16:creationId xmlns:a16="http://schemas.microsoft.com/office/drawing/2014/main" id="{A82E3A6D-5D5D-4F0F-88AD-8376208F08F4}"/>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91199" y="2895598"/>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701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0" name="Group 102"/>
          <p:cNvGraphicFramePr>
            <a:graphicFrameLocks noGrp="1"/>
          </p:cNvGraphicFramePr>
          <p:nvPr>
            <p:ph type="tbl" idx="1"/>
          </p:nvPr>
        </p:nvGraphicFramePr>
        <p:xfrm>
          <a:off x="152399" y="516496"/>
          <a:ext cx="8839203" cy="5825008"/>
        </p:xfrm>
        <a:graphic>
          <a:graphicData uri="http://schemas.openxmlformats.org/drawingml/2006/table">
            <a:tbl>
              <a:tblPr>
                <a:tableStyleId>{8A107856-5554-42FB-B03E-39F5DBC370BA}</a:tableStyleId>
              </a:tblPr>
              <a:tblGrid>
                <a:gridCol w="3276601">
                  <a:extLst>
                    <a:ext uri="{9D8B030D-6E8A-4147-A177-3AD203B41FA5}">
                      <a16:colId xmlns:a16="http://schemas.microsoft.com/office/drawing/2014/main" val="836798824"/>
                    </a:ext>
                  </a:extLst>
                </a:gridCol>
                <a:gridCol w="2781301">
                  <a:extLst>
                    <a:ext uri="{9D8B030D-6E8A-4147-A177-3AD203B41FA5}">
                      <a16:colId xmlns:a16="http://schemas.microsoft.com/office/drawing/2014/main" val="20000"/>
                    </a:ext>
                  </a:extLst>
                </a:gridCol>
                <a:gridCol w="2781301">
                  <a:extLst>
                    <a:ext uri="{9D8B030D-6E8A-4147-A177-3AD203B41FA5}">
                      <a16:colId xmlns:a16="http://schemas.microsoft.com/office/drawing/2014/main" val="20001"/>
                    </a:ext>
                  </a:extLst>
                </a:gridCol>
              </a:tblGrid>
              <a:tr h="728126">
                <a:tc gridSpan="3">
                  <a:txBody>
                    <a:bodyPr/>
                    <a:lstStyle/>
                    <a:p>
                      <a:pPr marL="0" marR="0" lvl="0" indent="0" algn="ctr" defTabSz="914400" rtl="0" eaLnBrk="0" fontAlgn="base" latinLnBrk="0" hangingPunct="0">
                        <a:lnSpc>
                          <a:spcPct val="100000"/>
                        </a:lnSpc>
                        <a:spcBef>
                          <a:spcPct val="20000"/>
                        </a:spcBef>
                        <a:spcAft>
                          <a:spcPct val="0"/>
                        </a:spcAft>
                        <a:buClr>
                          <a:schemeClr val="tx1"/>
                        </a:buClr>
                        <a:buSzTx/>
                        <a:buFontTx/>
                        <a:buNone/>
                        <a:tabLst/>
                      </a:pPr>
                      <a:r>
                        <a:rPr 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Millennium and Eternal State</a:t>
                      </a:r>
                    </a:p>
                  </a:txBody>
                  <a:tcPr marT="45714" marB="45714" anchor="ctr" horzOverflow="overflow">
                    <a:solidFill>
                      <a:schemeClr val="bg2">
                        <a:lumMod val="95000"/>
                        <a:lumOff val="5000"/>
                      </a:schemeClr>
                    </a:solidFill>
                  </a:tcPr>
                </a:tc>
                <a:tc hMerge="1">
                  <a:txBody>
                    <a:bodyPr/>
                    <a:lstStyle/>
                    <a:p>
                      <a:endParaRPr lang="en-US" dirty="0"/>
                    </a:p>
                  </a:txBody>
                  <a:tcPr horzOverflow="overflow">
                    <a:solidFill>
                      <a:srgbClr val="66FFFF"/>
                    </a:solidFill>
                  </a:tcPr>
                </a:tc>
                <a:tc hMerge="1">
                  <a:txBody>
                    <a:bodyPr/>
                    <a:lstStyle/>
                    <a:p>
                      <a:endParaRPr lang="en-US" dirty="0"/>
                    </a:p>
                  </a:txBody>
                  <a:tcPr horzOverflow="overflow">
                    <a:solidFill>
                      <a:srgbClr val="66FFFF"/>
                    </a:solidFill>
                  </a:tcPr>
                </a:tc>
                <a:extLst>
                  <a:ext uri="{0D108BD9-81ED-4DB2-BD59-A6C34878D82A}">
                    <a16:rowId xmlns:a16="http://schemas.microsoft.com/office/drawing/2014/main" val="1524377864"/>
                  </a:ext>
                </a:extLst>
              </a:tr>
              <a:tr h="728126">
                <a:tc>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3200"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Rev. 20:1-10</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Rev. 21–22</a:t>
                      </a:r>
                    </a:p>
                  </a:txBody>
                  <a:tcPr anchor="ctr" horzOverflow="overflow"/>
                </a:tc>
                <a:extLst>
                  <a:ext uri="{0D108BD9-81ED-4DB2-BD59-A6C34878D82A}">
                    <a16:rowId xmlns:a16="http://schemas.microsoft.com/office/drawing/2014/main" val="1045901084"/>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Time</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20:4</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22:5</a:t>
                      </a:r>
                    </a:p>
                  </a:txBody>
                  <a:tcPr anchor="ctr" horzOverflow="overflow"/>
                </a:tc>
                <a:extLst>
                  <a:ext uri="{0D108BD9-81ED-4DB2-BD59-A6C34878D82A}">
                    <a16:rowId xmlns:a16="http://schemas.microsoft.com/office/drawing/2014/main" val="10000"/>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Luminaries</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Isa. 30:26</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21:23; 22:5</a:t>
                      </a:r>
                    </a:p>
                  </a:txBody>
                  <a:tcPr anchor="ctr" horzOverflow="overflow"/>
                </a:tc>
                <a:extLst>
                  <a:ext uri="{0D108BD9-81ED-4DB2-BD59-A6C34878D82A}">
                    <a16:rowId xmlns:a16="http://schemas.microsoft.com/office/drawing/2014/main" val="10001"/>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Temple</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Ezek. 40–48</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21:22</a:t>
                      </a:r>
                    </a:p>
                  </a:txBody>
                  <a:tcPr anchor="ctr" horzOverflow="overflow"/>
                </a:tc>
                <a:extLst>
                  <a:ext uri="{0D108BD9-81ED-4DB2-BD59-A6C34878D82A}">
                    <a16:rowId xmlns:a16="http://schemas.microsoft.com/office/drawing/2014/main" val="10002"/>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Death</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Isa. 65:20</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21:4</a:t>
                      </a:r>
                    </a:p>
                  </a:txBody>
                  <a:tcPr anchor="ctr" horzOverflow="overflow"/>
                </a:tc>
                <a:extLst>
                  <a:ext uri="{0D108BD9-81ED-4DB2-BD59-A6C34878D82A}">
                    <a16:rowId xmlns:a16="http://schemas.microsoft.com/office/drawing/2014/main" val="10003"/>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Satanic activity</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20:7</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20:10</a:t>
                      </a:r>
                    </a:p>
                  </a:txBody>
                  <a:tcPr anchor="ctr" horzOverflow="overflow"/>
                </a:tc>
                <a:extLst>
                  <a:ext uri="{0D108BD9-81ED-4DB2-BD59-A6C34878D82A}">
                    <a16:rowId xmlns:a16="http://schemas.microsoft.com/office/drawing/2014/main" val="10004"/>
                  </a:ext>
                </a:extLst>
              </a:tr>
              <a:tr h="728126">
                <a:tc>
                  <a:txBody>
                    <a:bodyPr/>
                    <a:lstStyle/>
                    <a:p>
                      <a:pPr marL="230188"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Rebellion</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rPr>
                        <a:t>20:8-9</a:t>
                      </a: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32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21:27</a:t>
                      </a:r>
                    </a:p>
                  </a:txBody>
                  <a:tcPr anchor="ctr" horzOverflow="overflow"/>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04492098"/>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1:1-3</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the beginning God created the heavens and the earth.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earth was formless and void, and darkness was over the surface of the deep, and the Spirit of God was moving over the surface of the waters.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God said, ‘Let there be light’; and there was light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189979673"/>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Deuteronomy 4:19</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beware not to lift up your eyes to heaven and see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sun and the moon and the stars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all the host of heaven, and be drawn away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worship them and serve them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those which the Lord your God has allotted to all the peoples under the whole heaven.”</a:t>
            </a:r>
          </a:p>
        </p:txBody>
      </p:sp>
    </p:spTree>
    <p:extLst>
      <p:ext uri="{BB962C8B-B14F-4D97-AF65-F5344CB8AC3E}">
        <p14:creationId xmlns:p14="http://schemas.microsoft.com/office/powerpoint/2010/main" val="881603299"/>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685800" y="304800"/>
            <a:ext cx="7772400" cy="762000"/>
          </a:xfrm>
        </p:spPr>
        <p:txBody>
          <a:bodyPr/>
          <a:lstStyle/>
          <a:p>
            <a:pPr algn="ctr" eaLnBrk="1" hangingPunct="1"/>
            <a:r>
              <a:rPr lang="en-US" altLang="en-US" sz="3600" b="0" dirty="0">
                <a:solidFill>
                  <a:srgbClr val="00FFFF"/>
                </a:solidFill>
                <a:effectLst>
                  <a:outerShdw blurRad="38100" dist="38100" dir="2700000" algn="tl">
                    <a:srgbClr val="000000">
                      <a:alpha val="43137"/>
                    </a:srgbClr>
                  </a:outerShdw>
                </a:effectLst>
              </a:rPr>
              <a:t>Eternal State is Future</a:t>
            </a:r>
          </a:p>
        </p:txBody>
      </p:sp>
      <p:sp>
        <p:nvSpPr>
          <p:cNvPr id="76803" name="Rectangle 3"/>
          <p:cNvSpPr>
            <a:spLocks noGrp="1" noChangeArrowheads="1"/>
          </p:cNvSpPr>
          <p:nvPr>
            <p:ph type="body" idx="1"/>
          </p:nvPr>
        </p:nvSpPr>
        <p:spPr>
          <a:xfrm>
            <a:off x="304800" y="990600"/>
            <a:ext cx="6858000" cy="5638800"/>
          </a:xfrm>
        </p:spPr>
        <p:txBody>
          <a:bodyPr/>
          <a:lstStyle/>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Satan (Rev 20:10)</a:t>
            </a:r>
          </a:p>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sea (Rev 21:1)</a:t>
            </a:r>
          </a:p>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death, crying, or pain (Rev 21:4)</a:t>
            </a:r>
          </a:p>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Sun (Rev 22:5)</a:t>
            </a:r>
          </a:p>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Moon (Rev 21:23)</a:t>
            </a:r>
          </a:p>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temple (Rev. 21:22)</a:t>
            </a:r>
          </a:p>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night (Rev 21:25)</a:t>
            </a:r>
          </a:p>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evil (Rev 21:27)</a:t>
            </a:r>
          </a:p>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Tree of Knowledge (22:1)</a:t>
            </a:r>
          </a:p>
          <a:p>
            <a:pPr marL="687388" indent="-687388" eaLnBrk="1" hangingPunct="1">
              <a:spcBef>
                <a:spcPts val="0"/>
              </a:spcBef>
              <a:spcAft>
                <a:spcPts val="1200"/>
              </a:spcAft>
              <a:buClr>
                <a:srgbClr val="66FFFF"/>
              </a:buClr>
              <a:buSzPct val="100000"/>
              <a:buFont typeface="+mj-lt"/>
              <a:buAutoNum type="romanUcPeriod"/>
              <a:defRPr/>
            </a:pPr>
            <a:r>
              <a:rPr lang="en-US" sz="2800" dirty="0">
                <a:effectLst>
                  <a:outerShdw blurRad="38100" dist="38100" dir="2700000" algn="tl">
                    <a:srgbClr val="000000">
                      <a:alpha val="43137"/>
                    </a:srgbClr>
                  </a:outerShdw>
                </a:effectLst>
              </a:rPr>
              <a:t>No curse (Rev 22:3)</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2895600"/>
            <a:ext cx="3025083" cy="3657600"/>
          </a:xfrm>
          <a:prstGeom prst="rect">
            <a:avLst/>
          </a:prstGeom>
        </p:spPr>
      </p:pic>
    </p:spTree>
    <p:extLst>
      <p:ext uri="{BB962C8B-B14F-4D97-AF65-F5344CB8AC3E}">
        <p14:creationId xmlns:p14="http://schemas.microsoft.com/office/powerpoint/2010/main" val="971481680"/>
      </p:ext>
    </p:extLst>
  </p:cSld>
  <p:clrMapOvr>
    <a:masterClrMapping/>
  </p:clrMapOvr>
  <p:transition advTm="91680"/>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609600" y="1583266"/>
            <a:ext cx="5391149" cy="2819400"/>
          </a:xfrm>
        </p:spPr>
        <p:txBody>
          <a:bodyPr/>
          <a:lstStyle/>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God’s throne (3b)</a:t>
            </a:r>
          </a:p>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God’s Lamb (3c)</a:t>
            </a:r>
          </a:p>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God’s bond-servants (3d)</a:t>
            </a:r>
          </a:p>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God’s face (4a)</a:t>
            </a:r>
          </a:p>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God’s name (4b)</a:t>
            </a:r>
          </a:p>
          <a:p>
            <a:pPr marL="571500" indent="-571500">
              <a:spcBef>
                <a:spcPts val="0"/>
              </a:spcBef>
              <a:spcAft>
                <a:spcPts val="1800"/>
              </a:spcAft>
              <a:buSzPct val="100000"/>
              <a:buFont typeface="+mj-lt"/>
              <a:buAutoNum type="alphaLcParenR"/>
              <a:defRPr/>
            </a:pPr>
            <a:r>
              <a:rPr lang="en-US" dirty="0">
                <a:effectLst>
                  <a:outerShdw blurRad="38100" dist="38100" dir="2700000" algn="tl">
                    <a:srgbClr val="000000">
                      <a:alpha val="43137"/>
                    </a:srgbClr>
                  </a:outerShdw>
                </a:effectLst>
              </a:rPr>
              <a:t>God’s illumination (5a)</a:t>
            </a:r>
          </a:p>
          <a:p>
            <a:pPr marL="571500" indent="-571500">
              <a:spcBef>
                <a:spcPts val="0"/>
              </a:spcBef>
              <a:spcAft>
                <a:spcPts val="1800"/>
              </a:spcAft>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God’s servant-kings (5b)</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762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4. God’s Presence</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22:3b-5</a:t>
            </a:r>
          </a:p>
        </p:txBody>
      </p:sp>
      <p:pic>
        <p:nvPicPr>
          <p:cNvPr id="2050" name="Picture 2" descr="Related image">
            <a:extLst>
              <a:ext uri="{FF2B5EF4-FFF2-40B4-BE49-F238E27FC236}">
                <a16:creationId xmlns:a16="http://schemas.microsoft.com/office/drawing/2014/main" id="{7491A6B2-4A9F-4EB2-8D40-614AC1A5658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91200" y="2167466"/>
            <a:ext cx="304800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81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3429000"/>
          </a:xfrm>
        </p:spPr>
        <p:txBody>
          <a:bodyPr/>
          <a:lstStyle/>
          <a:p>
            <a:pPr marL="0" indent="0" algn="just">
              <a:buFontTx/>
              <a:buNone/>
              <a:defRPr/>
            </a:pPr>
            <a:r>
              <a:rPr lang="en-US" dirty="0">
                <a:effectLst>
                  <a:outerShdw blurRad="38100" dist="38100" dir="2700000" algn="tl">
                    <a:srgbClr val="000000">
                      <a:alpha val="43137"/>
                    </a:srgbClr>
                  </a:outerShdw>
                </a:effectLst>
              </a:rPr>
              <a:t>“Christ will rule over His kingdom on this present earth for one thousand years, and He will reign forever. The future kingdom of God has two parts or phases. Phase one is the millennial reign of Christ on this earth (Rev. 20:1–6), and phase two is the eternal state (Rev. 22:5). As I once heard it described, the Millennium is the front porch of eternity.”</a:t>
            </a:r>
          </a:p>
        </p:txBody>
      </p:sp>
      <p:sp>
        <p:nvSpPr>
          <p:cNvPr id="6" name="Rectangle 5">
            <a:extLst>
              <a:ext uri="{FF2B5EF4-FFF2-40B4-BE49-F238E27FC236}">
                <a16:creationId xmlns:a16="http://schemas.microsoft.com/office/drawing/2014/main" id="{777D4DB7-6D3D-450D-9E61-0E2CAC52640C}"/>
              </a:ext>
            </a:extLst>
          </p:cNvPr>
          <p:cNvSpPr/>
          <p:nvPr/>
        </p:nvSpPr>
        <p:spPr>
          <a:xfrm>
            <a:off x="2085975" y="228600"/>
            <a:ext cx="4972050" cy="1277273"/>
          </a:xfrm>
          <a:prstGeom prst="rect">
            <a:avLst/>
          </a:prstGeom>
        </p:spPr>
        <p:txBody>
          <a:bodyPr wrap="square">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Mark Hitchcock</a:t>
            </a:r>
          </a:p>
          <a:p>
            <a:pPr algn="ctr"/>
            <a:r>
              <a:rPr lang="en-US" sz="1800" i="1" dirty="0">
                <a:effectLst>
                  <a:outerShdw blurRad="38100" dist="38100" dir="2700000" algn="tl">
                    <a:srgbClr val="000000">
                      <a:alpha val="43137"/>
                    </a:srgbClr>
                  </a:outerShdw>
                </a:effectLst>
                <a:latin typeface="Calibri" panose="020F0502020204030204" pitchFamily="34" charset="0"/>
                <a:cs typeface="+mn-cs"/>
              </a:rPr>
              <a:t>101 Answers to the Most Asked Questions About the End Times </a:t>
            </a:r>
            <a:r>
              <a:rPr lang="en-US" sz="1800" dirty="0">
                <a:effectLst>
                  <a:outerShdw blurRad="38100" dist="38100" dir="2700000" algn="tl">
                    <a:srgbClr val="000000">
                      <a:alpha val="43137"/>
                    </a:srgbClr>
                  </a:outerShdw>
                </a:effectLst>
                <a:latin typeface="Calibri" panose="020F0502020204030204" pitchFamily="34" charset="0"/>
                <a:cs typeface="+mn-cs"/>
              </a:rPr>
              <a:t>(Sisters, OR: Multnomah, 2001), 212.</a:t>
            </a:r>
          </a:p>
        </p:txBody>
      </p:sp>
    </p:spTree>
    <p:extLst>
      <p:ext uri="{BB962C8B-B14F-4D97-AF65-F5344CB8AC3E}">
        <p14:creationId xmlns:p14="http://schemas.microsoft.com/office/powerpoint/2010/main" val="3853054130"/>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5:10</a:t>
            </a:r>
          </a:p>
          <a:p>
            <a:pPr algn="just"/>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have made them to be a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 and priests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our God;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will reign</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basileuō</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upon</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earth</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gē</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94276492-6B22-4DBF-B202-4395FE49335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41404" y="3048000"/>
            <a:ext cx="2461193" cy="1828800"/>
          </a:xfrm>
          <a:prstGeom prst="rect">
            <a:avLst/>
          </a:prstGeom>
        </p:spPr>
      </p:pic>
    </p:spTree>
    <p:extLst>
      <p:ext uri="{BB962C8B-B14F-4D97-AF65-F5344CB8AC3E}">
        <p14:creationId xmlns:p14="http://schemas.microsoft.com/office/powerpoint/2010/main" val="640728114"/>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796433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dirty="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1828523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52400" y="1371600"/>
            <a:ext cx="7010399" cy="5181600"/>
          </a:xfrm>
        </p:spPr>
        <p:txBody>
          <a:bodyPr/>
          <a:lstStyle/>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Four Titles (9-10)</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Glory (11)</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Construction (12-14)</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Measurements (15-17)</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Materials (18-21)</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Relationship to God (22-23)</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Relationship to the Nations (24-26)</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Holiness (27)</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Contents (22:1-5)</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762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II. The New Jerusalem</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21:9‒22:5</a:t>
            </a:r>
          </a:p>
        </p:txBody>
      </p:sp>
      <p:pic>
        <p:nvPicPr>
          <p:cNvPr id="5" name="Picture 2" descr="Image result for the eternal state">
            <a:extLst>
              <a:ext uri="{FF2B5EF4-FFF2-40B4-BE49-F238E27FC236}">
                <a16:creationId xmlns:a16="http://schemas.microsoft.com/office/drawing/2014/main" id="{A82E3A6D-5D5D-4F0F-88AD-8376208F08F4}"/>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91199" y="1828799"/>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535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371601" y="1676400"/>
            <a:ext cx="6536530" cy="2590799"/>
          </a:xfrm>
        </p:spPr>
        <p:txBody>
          <a:bodyPr/>
          <a:lstStyle/>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The New Heavens &amp; Earth (21:1-8)</a:t>
            </a:r>
          </a:p>
          <a:p>
            <a:pPr marL="571500" indent="-571500">
              <a:spcBef>
                <a:spcPts val="0"/>
              </a:spcBef>
              <a:spcAft>
                <a:spcPts val="3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The New Jerusalem (21:9‒22:5)</a:t>
            </a:r>
          </a:p>
          <a:p>
            <a:pPr marL="571500" indent="-571500">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Epilogue (22:6-21)</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762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The Eternal State</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21‒22</a:t>
            </a:r>
          </a:p>
        </p:txBody>
      </p:sp>
      <p:pic>
        <p:nvPicPr>
          <p:cNvPr id="1026" name="Picture 2" descr="Image result for the eternal state">
            <a:extLst>
              <a:ext uri="{FF2B5EF4-FFF2-40B4-BE49-F238E27FC236}">
                <a16:creationId xmlns:a16="http://schemas.microsoft.com/office/drawing/2014/main" id="{D7B00D2C-771E-4867-BF6D-23E5DBD5E0AB}"/>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67024" y="4267199"/>
            <a:ext cx="3009953" cy="2257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4612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666049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52401" y="1371600"/>
            <a:ext cx="6553200" cy="5181600"/>
          </a:xfrm>
        </p:spPr>
        <p:txBody>
          <a:bodyPr/>
          <a:lstStyle/>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Four Titles (9-10)</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Glory (11)</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Construction (12-14)</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Measurements (15-17)</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Materials (18-21)</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Relationship to God (22-23)</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Relationship to the Nations (24-26)</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Holiness (27)</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Contents (22:1-5)</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762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II. The New Jerusalem</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21:9‒22:5</a:t>
            </a:r>
          </a:p>
        </p:txBody>
      </p:sp>
      <p:pic>
        <p:nvPicPr>
          <p:cNvPr id="5" name="Picture 2" descr="Image result for the eternal state">
            <a:extLst>
              <a:ext uri="{FF2B5EF4-FFF2-40B4-BE49-F238E27FC236}">
                <a16:creationId xmlns:a16="http://schemas.microsoft.com/office/drawing/2014/main" id="{A82E3A6D-5D5D-4F0F-88AD-8376208F08F4}"/>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91199" y="1828799"/>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560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52400" y="1371600"/>
            <a:ext cx="7010399" cy="2590799"/>
          </a:xfrm>
        </p:spPr>
        <p:txBody>
          <a:bodyPr/>
          <a:lstStyle/>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Four Titles (9-10)</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Glory (11)</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Construction (12-14)</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Measurements (15-17)</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Materials (18-21)</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Relationship to God (22-23)</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Relationship to the Nations (24-26)</a:t>
            </a:r>
          </a:p>
          <a:p>
            <a:pPr marL="571500" indent="-571500">
              <a:spcBef>
                <a:spcPts val="0"/>
              </a:spcBef>
              <a:spcAft>
                <a:spcPts val="600"/>
              </a:spcAft>
              <a:buSzPct val="100000"/>
              <a:buFont typeface="+mj-lt"/>
              <a:buAutoNum type="alphaUcPeriod"/>
              <a:defRPr/>
            </a:pPr>
            <a:r>
              <a:rPr lang="en-US" dirty="0">
                <a:effectLst>
                  <a:outerShdw blurRad="38100" dist="38100" dir="2700000" algn="tl">
                    <a:srgbClr val="000000">
                      <a:alpha val="43137"/>
                    </a:srgbClr>
                  </a:outerShdw>
                </a:effectLst>
              </a:rPr>
              <a:t>Holiness (27)</a:t>
            </a:r>
          </a:p>
          <a:p>
            <a:pPr marL="571500" indent="-571500">
              <a:spcBef>
                <a:spcPts val="0"/>
              </a:spcBef>
              <a:spcAft>
                <a:spcPts val="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Contents (22:1-5)</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762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II. The New Jerusalem</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21:9‒22:5</a:t>
            </a:r>
          </a:p>
        </p:txBody>
      </p:sp>
      <p:pic>
        <p:nvPicPr>
          <p:cNvPr id="5" name="Picture 2" descr="Image result for the eternal state">
            <a:extLst>
              <a:ext uri="{FF2B5EF4-FFF2-40B4-BE49-F238E27FC236}">
                <a16:creationId xmlns:a16="http://schemas.microsoft.com/office/drawing/2014/main" id="{A82E3A6D-5D5D-4F0F-88AD-8376208F08F4}"/>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91199" y="1828799"/>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956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2305051" y="1600200"/>
            <a:ext cx="4533899" cy="2819400"/>
          </a:xfrm>
        </p:spPr>
        <p:txBody>
          <a:bodyPr/>
          <a:lstStyle/>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Its River (1)</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Its Trees (2)</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No Curse (3a)</a:t>
            </a:r>
          </a:p>
          <a:p>
            <a:pPr marL="571500" indent="-57150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God’s Presence (3b-5)</a:t>
            </a:r>
          </a:p>
        </p:txBody>
      </p:sp>
      <p:sp>
        <p:nvSpPr>
          <p:cNvPr id="7" name="Title 1">
            <a:extLst>
              <a:ext uri="{FF2B5EF4-FFF2-40B4-BE49-F238E27FC236}">
                <a16:creationId xmlns:a16="http://schemas.microsoft.com/office/drawing/2014/main" id="{589139B6-FF81-43C2-83E8-42FDDE9BD21B}"/>
              </a:ext>
            </a:extLst>
          </p:cNvPr>
          <p:cNvSpPr txBox="1">
            <a:spLocks/>
          </p:cNvSpPr>
          <p:nvPr/>
        </p:nvSpPr>
        <p:spPr bwMode="auto">
          <a:xfrm>
            <a:off x="1235869" y="276265"/>
            <a:ext cx="6672262" cy="117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 The City’s Contents</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ea typeface="+mn-ea"/>
                <a:cs typeface="Calibri" panose="020F0502020204030204" pitchFamily="34" charset="0"/>
              </a:rPr>
              <a:t>Revelation 22:1-5</a:t>
            </a:r>
          </a:p>
        </p:txBody>
      </p:sp>
      <p:pic>
        <p:nvPicPr>
          <p:cNvPr id="2050" name="Picture 2" descr="Related image">
            <a:extLst>
              <a:ext uri="{FF2B5EF4-FFF2-40B4-BE49-F238E27FC236}">
                <a16:creationId xmlns:a16="http://schemas.microsoft.com/office/drawing/2014/main" id="{7491A6B2-4A9F-4EB2-8D40-614AC1A56581}"/>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48000" y="4371935"/>
            <a:ext cx="304800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129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29657</TotalTime>
  <Words>2902</Words>
  <Application>Microsoft Office PowerPoint</Application>
  <PresentationFormat>On-screen Show (4:3)</PresentationFormat>
  <Paragraphs>421</Paragraphs>
  <Slides>60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Calibri</vt:lpstr>
      <vt:lpstr>Lucida Blackletter</vt:lpstr>
      <vt:lpstr>Times New Roman</vt:lpstr>
      <vt:lpstr>Wingdings</vt:lpstr>
      <vt:lpstr>Azure</vt:lpstr>
      <vt:lpstr>PowerPoint Presentation</vt:lpstr>
      <vt:lpstr>“After These Things”  (Rev. 4‒22)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Heaven</vt:lpstr>
      <vt:lpstr>PowerPoint Presentation</vt:lpstr>
      <vt:lpstr>PowerPoint Presentation</vt:lpstr>
      <vt:lpstr>PowerPoint Presentation</vt:lpstr>
      <vt:lpstr>PowerPoint Presentation</vt:lpstr>
      <vt:lpstr>PowerPoint Presentation</vt:lpstr>
      <vt:lpstr>PowerPoint Presentation</vt:lpstr>
      <vt:lpstr>Larkin, The Book of Revelation, 151. </vt:lpstr>
      <vt:lpstr>PowerPoint Presentation</vt:lpstr>
      <vt:lpstr>PowerPoint Presentation</vt:lpstr>
      <vt:lpstr>PowerPoint Presentation</vt:lpstr>
      <vt:lpstr>PowerPoint Presentation</vt:lpstr>
      <vt:lpstr>PowerPoint Presentation</vt:lpstr>
      <vt:lpstr>PowerPoint Presentation</vt:lpstr>
      <vt:lpstr>GENESIS 3: THE FALL OF MAN</vt:lpstr>
      <vt:lpstr>Genesis 3 Structure</vt:lpstr>
      <vt:lpstr>Divine Judgments (3:14-19)</vt:lpstr>
      <vt:lpstr>Serpent (3:14-15)</vt:lpstr>
      <vt:lpstr>Woman (3:16)</vt:lpstr>
      <vt:lpstr>Man (3:17-19)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Eternal State is Future</vt:lpstr>
      <vt:lpstr>PowerPoint Presentation</vt:lpstr>
      <vt:lpstr>PowerPoint Presentation</vt:lpstr>
      <vt:lpstr>PowerPoint Presentation</vt:lpstr>
      <vt:lpstr>PowerPoint Presentation</vt:lpstr>
      <vt:lpstr>Conclusion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70-Revelation-21v9-27</dc:title>
  <dc:subject>Revelation</dc:subject>
  <dc:creator>A. Woods</dc:creator>
  <dc:description>Modified by Jim McGowan</dc:description>
  <cp:lastModifiedBy>Andy Woods</cp:lastModifiedBy>
  <cp:revision>3321</cp:revision>
  <cp:lastPrinted>2019-01-24T17:00:53Z</cp:lastPrinted>
  <dcterms:created xsi:type="dcterms:W3CDTF">2009-03-17T12:21:13Z</dcterms:created>
  <dcterms:modified xsi:type="dcterms:W3CDTF">2020-02-23T00:11:45Z</dcterms:modified>
</cp:coreProperties>
</file>