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handoutMasterIdLst>
    <p:handoutMasterId r:id="rId41"/>
  </p:handoutMasterIdLst>
  <p:sldIdLst>
    <p:sldId id="256" r:id="rId2"/>
    <p:sldId id="5701" r:id="rId3"/>
    <p:sldId id="5725" r:id="rId4"/>
    <p:sldId id="405" r:id="rId5"/>
    <p:sldId id="289" r:id="rId6"/>
    <p:sldId id="279" r:id="rId7"/>
    <p:sldId id="5657" r:id="rId8"/>
    <p:sldId id="280" r:id="rId9"/>
    <p:sldId id="5672" r:id="rId10"/>
    <p:sldId id="5673" r:id="rId11"/>
    <p:sldId id="5674" r:id="rId12"/>
    <p:sldId id="281" r:id="rId13"/>
    <p:sldId id="5705" r:id="rId14"/>
    <p:sldId id="282" r:id="rId15"/>
    <p:sldId id="5716" r:id="rId16"/>
    <p:sldId id="5718" r:id="rId17"/>
    <p:sldId id="5726" r:id="rId18"/>
    <p:sldId id="283" r:id="rId19"/>
    <p:sldId id="5695" r:id="rId20"/>
    <p:sldId id="5727" r:id="rId21"/>
    <p:sldId id="5696" r:id="rId22"/>
    <p:sldId id="5728" r:id="rId23"/>
    <p:sldId id="5697" r:id="rId24"/>
    <p:sldId id="5729" r:id="rId25"/>
    <p:sldId id="1323" r:id="rId26"/>
    <p:sldId id="1309" r:id="rId27"/>
    <p:sldId id="5698" r:id="rId28"/>
    <p:sldId id="5730" r:id="rId29"/>
    <p:sldId id="5699" r:id="rId30"/>
    <p:sldId id="5731" r:id="rId31"/>
    <p:sldId id="345" r:id="rId32"/>
    <p:sldId id="4641" r:id="rId33"/>
    <p:sldId id="4315" r:id="rId34"/>
    <p:sldId id="2880" r:id="rId35"/>
    <p:sldId id="5700" r:id="rId36"/>
    <p:sldId id="3852" r:id="rId37"/>
    <p:sldId id="5602" r:id="rId38"/>
    <p:sldId id="5702"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8" autoAdjust="0"/>
    <p:restoredTop sz="96353" autoAdjust="0"/>
  </p:normalViewPr>
  <p:slideViewPr>
    <p:cSldViewPr>
      <p:cViewPr varScale="1">
        <p:scale>
          <a:sx n="86" d="100"/>
          <a:sy n="86" d="100"/>
        </p:scale>
        <p:origin x="7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04</a:t>
            </a:r>
          </a:p>
          <a:p>
            <a:pPr>
              <a:defRPr/>
            </a:pPr>
            <a:r>
              <a:rPr lang="en-US" dirty="0"/>
              <a:t>01-29-2020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2/5/2020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16560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229114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275848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394154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394321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1238693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6" r:id="rId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1939925"/>
            <a:ext cx="35052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CE2E4001-FAED-456B-9A97-6CB00004313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77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06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7"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93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615353" y="1447800"/>
            <a:ext cx="7913294" cy="49930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50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109091"/>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these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lacks these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short-sighted, having forgotten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purification from his former sins.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66246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these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lacks these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short-sighted, having forgotten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purification from his former sins.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291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08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render you neither useless nor unfruitful in the true knowledge of our Lord Jesus Christ</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lacks these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short-sighted, having forgotten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purification from his former sins.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64660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174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7191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036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51400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5AE5DDB3-9F8A-4A85-BC62-7EC6E8310BD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5:24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death into life.” (cf. 6:47)</a:t>
            </a:r>
          </a:p>
        </p:txBody>
      </p:sp>
      <p:pic>
        <p:nvPicPr>
          <p:cNvPr id="2" name="Picture 1">
            <a:extLst>
              <a:ext uri="{FF2B5EF4-FFF2-40B4-BE49-F238E27FC236}">
                <a16:creationId xmlns:a16="http://schemas.microsoft.com/office/drawing/2014/main" id="{AAD22474-B2EA-4391-9673-107951CF03C4}"/>
              </a:ext>
            </a:extLst>
          </p:cNvPr>
          <p:cNvPicPr>
            <a:picLocks noChangeAspect="1"/>
          </p:cNvPicPr>
          <p:nvPr/>
        </p:nvPicPr>
        <p:blipFill>
          <a:blip r:embed="rId3"/>
          <a:stretch>
            <a:fillRect/>
          </a:stretch>
        </p:blipFill>
        <p:spPr>
          <a:xfrm>
            <a:off x="3209052" y="3048000"/>
            <a:ext cx="2725896" cy="1828800"/>
          </a:xfrm>
          <a:prstGeom prst="rect">
            <a:avLst/>
          </a:prstGeom>
        </p:spPr>
      </p:pic>
    </p:spTree>
    <p:extLst>
      <p:ext uri="{BB962C8B-B14F-4D97-AF65-F5344CB8AC3E}">
        <p14:creationId xmlns:p14="http://schemas.microsoft.com/office/powerpoint/2010/main" val="60404493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97464" y="5957740"/>
            <a:ext cx="4949072" cy="73992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a:t>
            </a:r>
            <a:r>
              <a:rPr lang="en-US" altLang="en-US" sz="1600" dirty="0">
                <a:solidFill>
                  <a:schemeClr val="tx1"/>
                </a:solidFill>
                <a:effectLst>
                  <a:outerShdw blurRad="38100" dist="38100" dir="2700000" algn="tl">
                    <a:srgbClr val="000000">
                      <a:alpha val="43137"/>
                    </a:srgbClr>
                  </a:outerShdw>
                </a:effectLst>
              </a:rPr>
              <a:t> </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8026" y="1353531"/>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2658362" y="1150071"/>
            <a:ext cx="6398443" cy="4279768"/>
          </a:xfrm>
        </p:spPr>
        <p:txBody>
          <a:bodyPr/>
          <a:lstStyle/>
          <a:p>
            <a:pPr marL="0" indent="0" algn="just" eaLnBrk="1" hangingPunct="1">
              <a:buFont typeface="Arial" panose="020B0604020202020204" pitchFamily="34" charset="0"/>
              <a:buNone/>
              <a:defRPr/>
            </a:pPr>
            <a:r>
              <a:rPr lang="en-US" altLang="en-US" sz="3000"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sz="3000" b="1" i="1" u="sng" dirty="0">
                <a:solidFill>
                  <a:srgbClr val="FFFFCC"/>
                </a:solidFill>
                <a:effectLst>
                  <a:outerShdw blurRad="38100" dist="38100" dir="2700000" algn="tl">
                    <a:srgbClr val="000000">
                      <a:alpha val="43137"/>
                    </a:srgbClr>
                  </a:outerShdw>
                </a:effectLst>
              </a:rPr>
              <a:t>all such experiences are but  secondary evidences</a:t>
            </a:r>
            <a:r>
              <a:rPr lang="en-US" altLang="en-US" sz="3000"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2636086" y="242359"/>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endParaRPr lang="en-US" sz="36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endParaRPr>
          </a:p>
        </p:txBody>
      </p:sp>
    </p:spTree>
    <p:extLst>
      <p:ext uri="{BB962C8B-B14F-4D97-AF65-F5344CB8AC3E}">
        <p14:creationId xmlns:p14="http://schemas.microsoft.com/office/powerpoint/2010/main" val="368069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18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long as you practice these things, you will never stumble</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44119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9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long as you practice these things, you will never stumble</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24813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86066236"/>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rPr>
                        <a:t>Phase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Justification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Sanctification</a:t>
                      </a:r>
                    </a:p>
                  </a:txBody>
                  <a:tcPr marT="45711" marB="45711"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Glorification</a:t>
                      </a: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Tense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Past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Present</a:t>
                      </a:r>
                    </a:p>
                  </a:txBody>
                  <a:tcPr marT="45711" marB="45711"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Future</a:t>
                      </a: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Saved from sin’s:</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Penalty</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Power</a:t>
                      </a:r>
                    </a:p>
                  </a:txBody>
                  <a:tcPr marT="45711" marB="45711"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Presence</a:t>
                      </a: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Eph 2:8-9; Titus 3:5</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Philip 2:12</a:t>
                      </a:r>
                    </a:p>
                  </a:txBody>
                  <a:tcPr marT="45711" marB="45711"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Rom 5:10</a:t>
                      </a: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1769273982"/>
              </p:ext>
            </p:extLst>
          </p:nvPr>
        </p:nvGraphicFramePr>
        <p:xfrm>
          <a:off x="76200" y="228600"/>
          <a:ext cx="8991600" cy="6248397"/>
        </p:xfrm>
        <a:graphic>
          <a:graphicData uri="http://schemas.openxmlformats.org/drawingml/2006/table">
            <a:tbl>
              <a:tblPr>
                <a:tableStyleId>{5940675A-B579-460E-94D1-54222C63F5DA}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00625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a:t>
                      </a:r>
                      <a:r>
                        <a:rPr lang="en-US" altLang="en-US" sz="2700" kern="1200" dirty="0">
                          <a:solidFill>
                            <a:srgbClr val="00FFFF"/>
                          </a:solidFill>
                          <a:effectLst/>
                          <a:latin typeface="Calibri" panose="020F0502020204030204" pitchFamily="34" charset="0"/>
                          <a:ea typeface="+mj-ea"/>
                          <a:cs typeface="Calibri" panose="020F0502020204030204" pitchFamily="34" charset="0"/>
                        </a:rPr>
                        <a:t> </a:t>
                      </a:r>
                      <a:br>
                        <a:rPr lang="en-US" altLang="en-US" sz="2700" kern="1200" dirty="0">
                          <a:solidFill>
                            <a:srgbClr val="00FFFF"/>
                          </a:solidFill>
                          <a:effectLst/>
                          <a:latin typeface="Calibri" panose="020F0502020204030204" pitchFamily="34" charset="0"/>
                          <a:ea typeface="+mj-ea"/>
                          <a:cs typeface="Calibri" panose="020F0502020204030204" pitchFamily="34" charset="0"/>
                        </a:rPr>
                      </a:br>
                      <a:r>
                        <a:rPr lang="en-US" altLang="en-US" sz="21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1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862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2"/>
                          </a:solidFill>
                          <a:effectLst/>
                          <a:latin typeface="Calibri" panose="020F0502020204030204" pitchFamily="34" charset="0"/>
                          <a:cs typeface="Calibri" panose="020F0502020204030204" pitchFamily="34" charset="0"/>
                        </a:rPr>
                        <a:t>SCRIPTURE</a:t>
                      </a:r>
                      <a:endParaRPr lang="en-US" sz="2400" b="1" u="none" kern="1200" dirty="0">
                        <a:solidFill>
                          <a:schemeClr val="bg2"/>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C00000"/>
                          </a:solidFill>
                          <a:effectLst/>
                          <a:latin typeface="Calibri" panose="020F0502020204030204" pitchFamily="34" charset="0"/>
                          <a:cs typeface="Calibri" panose="020F0502020204030204" pitchFamily="34" charset="0"/>
                        </a:rPr>
                        <a:t>CROWN</a:t>
                      </a:r>
                      <a:endParaRPr lang="en-US" sz="2400" b="1" u="none" kern="1200" dirty="0">
                        <a:solidFill>
                          <a:srgbClr val="C00000"/>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24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0"/>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4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1"/>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2"/>
                  </a:ext>
                </a:extLst>
              </a:tr>
              <a:tr h="929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Rev. 2:10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3"/>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4"/>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33906561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 prize</a:t>
            </a:r>
            <a:r>
              <a:rPr lang="en-US" sz="3000" dirty="0">
                <a:effectLst>
                  <a:outerShdw blurRad="38100" dist="38100" dir="2700000" algn="tl">
                    <a:srgbClr val="000000">
                      <a:alpha val="43137"/>
                    </a:srgbClr>
                  </a:outerShdw>
                </a:effectLst>
                <a:latin typeface="Calibri" panose="020F0502020204030204" pitchFamily="34" charset="0"/>
              </a:rPr>
              <a:t>?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disqualified</a:t>
            </a:r>
            <a:r>
              <a:rPr lang="en-US" sz="30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effectLst>
                  <a:outerShdw blurRad="38100" dist="38100" dir="2700000" algn="tl">
                    <a:srgbClr val="000000">
                      <a:alpha val="43137"/>
                    </a:srgbClr>
                  </a:outerShdw>
                </a:effectLst>
              </a:rPr>
              <a:t>North-central portion of modern Turkey (1 Pet. 1:1)</a:t>
            </a:r>
          </a:p>
          <a:p>
            <a:pPr marL="461963" indent="-461963"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Gal. 2:7-8</a:t>
            </a:r>
          </a:p>
        </p:txBody>
      </p:sp>
    </p:spTree>
    <p:extLst>
      <p:ext uri="{BB962C8B-B14F-4D97-AF65-F5344CB8AC3E}">
        <p14:creationId xmlns:p14="http://schemas.microsoft.com/office/powerpoint/2010/main" val="4090853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164BD4-4BE6-4DEF-A5C5-5A2D038672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4276" name="Picture 4" descr="j0193970">
            <a:extLst>
              <a:ext uri="{FF2B5EF4-FFF2-40B4-BE49-F238E27FC236}">
                <a16:creationId xmlns:a16="http://schemas.microsoft.com/office/drawing/2014/main" id="{F0362D68-8E04-439A-BF41-7446BEC41D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2200" y="2362200"/>
            <a:ext cx="2482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1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398A22-EBA4-4791-8803-F52C74008F7D}"/>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67587" name="Rectangle 3">
            <a:extLst>
              <a:ext uri="{FF2B5EF4-FFF2-40B4-BE49-F238E27FC236}">
                <a16:creationId xmlns:a16="http://schemas.microsoft.com/office/drawing/2014/main" id="{69AF28FF-0512-4D4F-8710-E4F5B2967F55}"/>
              </a:ext>
            </a:extLst>
          </p:cNvPr>
          <p:cNvSpPr>
            <a:spLocks noChangeArrowheads="1"/>
          </p:cNvSpPr>
          <p:nvPr/>
        </p:nvSpPr>
        <p:spPr bwMode="auto">
          <a:xfrm>
            <a:off x="228600" y="302895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The Call to Maturity (2 Peter 1)</a:t>
            </a:r>
          </a:p>
        </p:txBody>
      </p:sp>
      <p:pic>
        <p:nvPicPr>
          <p:cNvPr id="67588" name="Picture 4" descr="j0193970">
            <a:extLst>
              <a:ext uri="{FF2B5EF4-FFF2-40B4-BE49-F238E27FC236}">
                <a16:creationId xmlns:a16="http://schemas.microsoft.com/office/drawing/2014/main" id="{2EA65837-BF00-49DB-899B-157275C2B9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857C2995-3107-4A28-AA64-B014F0B59BB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67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INTRODUCTION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(1:1-2)</a:t>
            </a:r>
            <a:endParaRPr lang="en-US" altLang="en-US" sz="3600" kern="12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3670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Writer (1:1a)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Recipients (1:1b)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Greeting (1:2)</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4DFF989B-2378-462E-857E-F9C792ED8C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42016"/>
      </p:ext>
    </p:extLst>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2396</TotalTime>
  <Words>1930</Words>
  <Application>Microsoft Office PowerPoint</Application>
  <PresentationFormat>On-screen Show (4:3)</PresentationFormat>
  <Paragraphs>184</Paragraphs>
  <Slides>38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13_Azure</vt:lpstr>
      <vt:lpstr>2 Peter</vt:lpstr>
      <vt:lpstr>INTRODUCTORY MATTERS</vt:lpstr>
      <vt:lpstr>STRUCTURE</vt:lpstr>
      <vt:lpstr>STRUCTURE</vt:lpstr>
      <vt:lpstr>PowerPoint Presentation</vt:lpstr>
      <vt:lpstr>PowerPoint Presentation</vt:lpstr>
      <vt:lpstr>PowerPoint Presentation</vt:lpstr>
      <vt:lpstr>INTRODUCTION  (1:1-2)</vt:lpstr>
      <vt:lpstr>PowerPoint Presentation</vt:lpstr>
      <vt:lpstr>PowerPoint Presentation</vt:lpstr>
      <vt:lpstr>PowerPoint Presentation</vt:lpstr>
      <vt:lpstr>PROVISIONS FOR GROWTH  (1:3-4)</vt:lpstr>
      <vt:lpstr>PowerPoint Presentation</vt:lpstr>
      <vt:lpstr>PORTRAIT OF GROWTH 1:5-7 </vt:lpstr>
      <vt:lpstr>PowerPoint Presentation</vt:lpstr>
      <vt:lpstr>PowerPoint Presentation</vt:lpstr>
      <vt:lpstr>PowerPoint Presentation</vt:lpstr>
      <vt:lpstr> BENEFITS OF GROWTH 1:8-11</vt:lpstr>
      <vt:lpstr> BENEFITS OF GROWTH 1:8-11</vt:lpstr>
      <vt:lpstr>PowerPoint Presentation</vt:lpstr>
      <vt:lpstr> BENEFITS OF GROWTH 1:8-11</vt:lpstr>
      <vt:lpstr>PowerPoint Presentation</vt:lpstr>
      <vt:lpstr> BENEFITS OF GROWTH 1:8-11</vt:lpstr>
      <vt:lpstr>PowerPoint Presentation</vt:lpstr>
      <vt:lpstr>PowerPoint Presentation</vt:lpstr>
      <vt:lpstr>Lewis Sperry Chafer, Salvation: A Clear Doctrinal Analysis  (Grand Rapids: Zondervan, 1977), 60. Italics added</vt:lpstr>
      <vt:lpstr> BENEFITS OF GROWTH 1:8-11</vt:lpstr>
      <vt:lpstr>PowerPoint Presentation</vt:lpstr>
      <vt:lpstr> BENEFITS OF GROWTH 1:8-11</vt:lpstr>
      <vt:lpstr>PowerPoint Presentation</vt:lpstr>
      <vt:lpstr>PowerPoint Presentation</vt:lpstr>
      <vt:lpstr>PowerPoint Presentation</vt:lpstr>
      <vt:lpstr>PowerPoint Presentation</vt:lpstr>
      <vt:lpstr>PowerPoint Presentation</vt:lpstr>
      <vt:lpstr>RECIPIENTS</vt:lpstr>
      <vt:lpstr>PowerPoint Presentation</vt:lpstr>
      <vt:lpstr>CONCLUSION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04-2 Peter 1v1-11</dc:title>
  <dc:creator>A. Woods</dc:creator>
  <cp:lastModifiedBy>Jim McGowan</cp:lastModifiedBy>
  <cp:revision>173</cp:revision>
  <cp:lastPrinted>2020-01-29T14:19:46Z</cp:lastPrinted>
  <dcterms:created xsi:type="dcterms:W3CDTF">2008-02-23T18:28:51Z</dcterms:created>
  <dcterms:modified xsi:type="dcterms:W3CDTF">2020-02-06T01:57:32Z</dcterms:modified>
</cp:coreProperties>
</file>