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25"/>
  </p:notesMasterIdLst>
  <p:handoutMasterIdLst>
    <p:handoutMasterId r:id="rId126"/>
  </p:handoutMasterIdLst>
  <p:sldIdLst>
    <p:sldId id="2067" r:id="rId2"/>
    <p:sldId id="6406" r:id="rId3"/>
    <p:sldId id="6297" r:id="rId4"/>
    <p:sldId id="6299" r:id="rId5"/>
    <p:sldId id="6407" r:id="rId6"/>
    <p:sldId id="6351" r:id="rId7"/>
    <p:sldId id="6298" r:id="rId8"/>
    <p:sldId id="6352" r:id="rId9"/>
    <p:sldId id="6349" r:id="rId10"/>
    <p:sldId id="6318" r:id="rId11"/>
    <p:sldId id="3964" r:id="rId12"/>
    <p:sldId id="3950" r:id="rId13"/>
    <p:sldId id="3985" r:id="rId14"/>
    <p:sldId id="3986" r:id="rId15"/>
    <p:sldId id="6430" r:id="rId16"/>
    <p:sldId id="3966" r:id="rId17"/>
    <p:sldId id="6408" r:id="rId18"/>
    <p:sldId id="6353" r:id="rId19"/>
    <p:sldId id="1445" r:id="rId20"/>
    <p:sldId id="1446" r:id="rId21"/>
    <p:sldId id="3829" r:id="rId22"/>
    <p:sldId id="3821" r:id="rId23"/>
    <p:sldId id="602" r:id="rId24"/>
    <p:sldId id="6354" r:id="rId25"/>
    <p:sldId id="6361" r:id="rId26"/>
    <p:sldId id="6362" r:id="rId27"/>
    <p:sldId id="6363" r:id="rId28"/>
    <p:sldId id="2017" r:id="rId29"/>
    <p:sldId id="2156" r:id="rId30"/>
    <p:sldId id="2034" r:id="rId31"/>
    <p:sldId id="6413" r:id="rId32"/>
    <p:sldId id="6414" r:id="rId33"/>
    <p:sldId id="6382" r:id="rId34"/>
    <p:sldId id="6424" r:id="rId35"/>
    <p:sldId id="891" r:id="rId36"/>
    <p:sldId id="497" r:id="rId37"/>
    <p:sldId id="6383" r:id="rId38"/>
    <p:sldId id="4736" r:id="rId39"/>
    <p:sldId id="6355" r:id="rId40"/>
    <p:sldId id="6365" r:id="rId41"/>
    <p:sldId id="6366" r:id="rId42"/>
    <p:sldId id="6367" r:id="rId43"/>
    <p:sldId id="634" r:id="rId44"/>
    <p:sldId id="6384" r:id="rId45"/>
    <p:sldId id="6368" r:id="rId46"/>
    <p:sldId id="6385" r:id="rId47"/>
    <p:sldId id="6386" r:id="rId48"/>
    <p:sldId id="621" r:id="rId49"/>
    <p:sldId id="1152" r:id="rId50"/>
    <p:sldId id="1153" r:id="rId51"/>
    <p:sldId id="6393" r:id="rId52"/>
    <p:sldId id="637" r:id="rId53"/>
    <p:sldId id="638" r:id="rId54"/>
    <p:sldId id="639" r:id="rId55"/>
    <p:sldId id="6356" r:id="rId56"/>
    <p:sldId id="6369" r:id="rId57"/>
    <p:sldId id="6425" r:id="rId58"/>
    <p:sldId id="6387" r:id="rId59"/>
    <p:sldId id="6426" r:id="rId60"/>
    <p:sldId id="6388" r:id="rId61"/>
    <p:sldId id="6389" r:id="rId62"/>
    <p:sldId id="6427" r:id="rId63"/>
    <p:sldId id="6390" r:id="rId64"/>
    <p:sldId id="1160" r:id="rId65"/>
    <p:sldId id="6428" r:id="rId66"/>
    <p:sldId id="1161" r:id="rId67"/>
    <p:sldId id="1144" r:id="rId68"/>
    <p:sldId id="6357" r:id="rId69"/>
    <p:sldId id="6374" r:id="rId70"/>
    <p:sldId id="6415" r:id="rId71"/>
    <p:sldId id="6333" r:id="rId72"/>
    <p:sldId id="5479" r:id="rId73"/>
    <p:sldId id="2885" r:id="rId74"/>
    <p:sldId id="2886" r:id="rId75"/>
    <p:sldId id="6416" r:id="rId76"/>
    <p:sldId id="6391" r:id="rId77"/>
    <p:sldId id="5586" r:id="rId78"/>
    <p:sldId id="6317" r:id="rId79"/>
    <p:sldId id="6358" r:id="rId80"/>
    <p:sldId id="3146" r:id="rId81"/>
    <p:sldId id="6417" r:id="rId82"/>
    <p:sldId id="564" r:id="rId83"/>
    <p:sldId id="5942" r:id="rId84"/>
    <p:sldId id="2926" r:id="rId85"/>
    <p:sldId id="6429" r:id="rId86"/>
    <p:sldId id="6394" r:id="rId87"/>
    <p:sldId id="6359" r:id="rId88"/>
    <p:sldId id="6392" r:id="rId89"/>
    <p:sldId id="504" r:id="rId90"/>
    <p:sldId id="488" r:id="rId91"/>
    <p:sldId id="6360" r:id="rId92"/>
    <p:sldId id="6419" r:id="rId93"/>
    <p:sldId id="6420" r:id="rId94"/>
    <p:sldId id="3063" r:id="rId95"/>
    <p:sldId id="6395" r:id="rId96"/>
    <p:sldId id="4705" r:id="rId97"/>
    <p:sldId id="3059" r:id="rId98"/>
    <p:sldId id="4707" r:id="rId99"/>
    <p:sldId id="6418" r:id="rId100"/>
    <p:sldId id="6379" r:id="rId101"/>
    <p:sldId id="6412" r:id="rId102"/>
    <p:sldId id="6422" r:id="rId103"/>
    <p:sldId id="546" r:id="rId104"/>
    <p:sldId id="6405" r:id="rId105"/>
    <p:sldId id="6421" r:id="rId106"/>
    <p:sldId id="6398" r:id="rId107"/>
    <p:sldId id="6399" r:id="rId108"/>
    <p:sldId id="2322" r:id="rId109"/>
    <p:sldId id="2369" r:id="rId110"/>
    <p:sldId id="2309" r:id="rId111"/>
    <p:sldId id="2311" r:id="rId112"/>
    <p:sldId id="2315" r:id="rId113"/>
    <p:sldId id="2317" r:id="rId114"/>
    <p:sldId id="6423" r:id="rId115"/>
    <p:sldId id="6400" r:id="rId116"/>
    <p:sldId id="6401" r:id="rId117"/>
    <p:sldId id="6402" r:id="rId118"/>
    <p:sldId id="6403" r:id="rId119"/>
    <p:sldId id="3926" r:id="rId120"/>
    <p:sldId id="6431" r:id="rId121"/>
    <p:sldId id="6289" r:id="rId122"/>
    <p:sldId id="6404" r:id="rId123"/>
    <p:sldId id="6290" r:id="rId124"/>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McGowan" initials="JM" lastIdx="1" clrIdx="0">
    <p:extLst>
      <p:ext uri="{19B8F6BF-5375-455C-9EA6-DF929625EA0E}">
        <p15:presenceInfo xmlns:p15="http://schemas.microsoft.com/office/powerpoint/2012/main" userId="e2c7446dd3aca50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800000"/>
    <a:srgbClr val="0000CC"/>
    <a:srgbClr val="FFCCCC"/>
    <a:srgbClr val="99FF66"/>
    <a:srgbClr val="00FF00"/>
    <a:srgbClr val="66FF33"/>
    <a:srgbClr val="66FF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6349" autoAdjust="0"/>
  </p:normalViewPr>
  <p:slideViewPr>
    <p:cSldViewPr>
      <p:cViewPr varScale="1">
        <p:scale>
          <a:sx n="57" d="100"/>
          <a:sy n="57" d="100"/>
        </p:scale>
        <p:origin x="13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01/12/2020</a:t>
            </a: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a:t>1/27/2019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769E8360-0A40-4257-9985-66F802E1C7AE}" type="slidenum">
              <a:rPr lang="en-US" altLang="en-US" sz="1200"/>
              <a:pPr/>
              <a:t>9</a:t>
            </a:fld>
            <a:endParaRPr lang="en-US" altLang="en-US" sz="120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descending city is described as being like a stone called Jasper, only unlike the earthly stone, this one is clear as crystal. The ultimate state of heaven sounds more like a diamond, doesn’t it? </a:t>
            </a:r>
          </a:p>
          <a:p>
            <a:endParaRPr lang="en-US" altLang="en-US"/>
          </a:p>
        </p:txBody>
      </p:sp>
    </p:spTree>
    <p:extLst>
      <p:ext uri="{BB962C8B-B14F-4D97-AF65-F5344CB8AC3E}">
        <p14:creationId xmlns:p14="http://schemas.microsoft.com/office/powerpoint/2010/main" val="3048928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61738190-E019-4D07-9ABD-BEBD2BE122D6}" type="slidenum">
              <a:rPr lang="en-US" altLang="en-US" sz="1200"/>
              <a:pPr/>
              <a:t>64</a:t>
            </a:fld>
            <a:endParaRPr lang="en-US" altLang="en-US" sz="1200"/>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Here you see an artist’s ideas of… </a:t>
            </a:r>
          </a:p>
          <a:p>
            <a:endParaRPr lang="en-US" altLang="en-US"/>
          </a:p>
          <a:p>
            <a:r>
              <a:rPr lang="en-US" altLang="en-US"/>
              <a:t>12 Gates = 12 Tribes of Israel</a:t>
            </a:r>
          </a:p>
          <a:p>
            <a:endParaRPr lang="en-US" altLang="en-US"/>
          </a:p>
          <a:p>
            <a:r>
              <a:rPr lang="en-US" altLang="en-US"/>
              <a:t>12 Foundation Stones = 12 Apostles of the Church</a:t>
            </a:r>
          </a:p>
        </p:txBody>
      </p:sp>
    </p:spTree>
    <p:extLst>
      <p:ext uri="{BB962C8B-B14F-4D97-AF65-F5344CB8AC3E}">
        <p14:creationId xmlns:p14="http://schemas.microsoft.com/office/powerpoint/2010/main" val="3099089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96A9A7D0-1BF2-4850-B805-F001AF8E1668}" type="slidenum">
              <a:rPr lang="en-US" altLang="en-US" sz="1200"/>
              <a:pPr/>
              <a:t>66</a:t>
            </a:fld>
            <a:endParaRPr lang="en-US" altLang="en-US" sz="120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And the streets are made of what? Gold. When a man heard he was about to die, he desperately gathered up his life’s greatest accumulation—gold bars. When he did finally enter heaven, toting the heaven load, one angel poked another angel in the ribs. He said, “Hey, look, that guy brought pavement!” </a:t>
            </a:r>
          </a:p>
        </p:txBody>
      </p:sp>
    </p:spTree>
    <p:extLst>
      <p:ext uri="{BB962C8B-B14F-4D97-AF65-F5344CB8AC3E}">
        <p14:creationId xmlns:p14="http://schemas.microsoft.com/office/powerpoint/2010/main" val="957413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WRONG!!!</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12/5/2018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97</a:t>
            </a:fld>
            <a:endParaRPr lang="en-US" dirty="0"/>
          </a:p>
        </p:txBody>
      </p:sp>
    </p:spTree>
    <p:extLst>
      <p:ext uri="{BB962C8B-B14F-4D97-AF65-F5344CB8AC3E}">
        <p14:creationId xmlns:p14="http://schemas.microsoft.com/office/powerpoint/2010/main" val="3237409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5F2E734B-1460-4BA6-BC76-D68BD47DC79B}" type="slidenum">
              <a:rPr lang="en-US" altLang="en-US" sz="1200"/>
              <a:pPr/>
              <a:t>103</a:t>
            </a:fld>
            <a:endParaRPr lang="en-US" altLang="en-US" sz="1200"/>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Will there be time in heaven? </a:t>
            </a:r>
          </a:p>
          <a:p>
            <a:r>
              <a:rPr lang="en-US" altLang="en-US"/>
              <a:t> </a:t>
            </a:r>
          </a:p>
          <a:p>
            <a:r>
              <a:rPr lang="en-US" altLang="en-US"/>
              <a:t>Revelation talks about the leaves of trees bearing fruit each month. The breakdown into months reflects time. So I believe there will be time in heaven. </a:t>
            </a:r>
          </a:p>
          <a:p>
            <a:endParaRPr lang="en-US" altLang="en-US"/>
          </a:p>
        </p:txBody>
      </p:sp>
    </p:spTree>
    <p:extLst>
      <p:ext uri="{BB962C8B-B14F-4D97-AF65-F5344CB8AC3E}">
        <p14:creationId xmlns:p14="http://schemas.microsoft.com/office/powerpoint/2010/main" val="2818226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769E8360-0A40-4257-9985-66F802E1C7AE}" type="slidenum">
              <a:rPr lang="en-US" altLang="en-US" sz="1200"/>
              <a:pPr/>
              <a:t>17</a:t>
            </a:fld>
            <a:endParaRPr lang="en-US" altLang="en-US" sz="120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descending city is described as being like a stone called Jasper, only unlike the earthly stone, this one is clear as crystal. The ultimate state of heaven sounds more like a diamond, doesn’t it? </a:t>
            </a:r>
          </a:p>
          <a:p>
            <a:endParaRPr lang="en-US" altLang="en-US"/>
          </a:p>
        </p:txBody>
      </p:sp>
    </p:spTree>
    <p:extLst>
      <p:ext uri="{BB962C8B-B14F-4D97-AF65-F5344CB8AC3E}">
        <p14:creationId xmlns:p14="http://schemas.microsoft.com/office/powerpoint/2010/main" val="2409035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75A988A2-3A72-4A7A-878C-F21C44E207F5}" type="slidenum">
              <a:rPr lang="en-US" smtClean="0"/>
              <a:pPr/>
              <a:t>30</a:t>
            </a:fld>
            <a:endParaRPr lang="en-US"/>
          </a:p>
        </p:txBody>
      </p:sp>
      <p:sp>
        <p:nvSpPr>
          <p:cNvPr id="113667" name="Rectangle 7"/>
          <p:cNvSpPr txBox="1">
            <a:spLocks noGrp="1" noChangeArrowheads="1"/>
          </p:cNvSpPr>
          <p:nvPr/>
        </p:nvSpPr>
        <p:spPr bwMode="auto">
          <a:xfrm>
            <a:off x="3899694" y="8831580"/>
            <a:ext cx="2982119" cy="464820"/>
          </a:xfrm>
          <a:prstGeom prst="rect">
            <a:avLst/>
          </a:prstGeom>
          <a:noFill/>
          <a:ln w="9525">
            <a:noFill/>
            <a:miter lim="800000"/>
            <a:headEnd/>
            <a:tailEnd/>
          </a:ln>
        </p:spPr>
        <p:txBody>
          <a:bodyPr lIns="92446" tIns="46223" rIns="92446" bIns="46223" anchor="b"/>
          <a:lstStyle/>
          <a:p>
            <a:pPr algn="r"/>
            <a:fld id="{52FFDB5B-4DE6-4E17-BC1B-C14A8991B3F7}" type="slidenum">
              <a:rPr lang="en-US" sz="1200">
                <a:latin typeface="Calibri" panose="020F0502020204030204" pitchFamily="34" charset="0"/>
              </a:rPr>
              <a:pPr algn="r"/>
              <a:t>30</a:t>
            </a:fld>
            <a:endParaRPr lang="en-US" sz="1200" dirty="0">
              <a:latin typeface="Calibri" panose="020F0502020204030204" pitchFamily="34" charset="0"/>
            </a:endParaRPr>
          </a:p>
        </p:txBody>
      </p:sp>
      <p:sp>
        <p:nvSpPr>
          <p:cNvPr id="113668" name="Rectangle 2"/>
          <p:cNvSpPr>
            <a:spLocks noGrp="1" noRot="1" noChangeAspect="1" noChangeArrowheads="1" noTextEdit="1"/>
          </p:cNvSpPr>
          <p:nvPr>
            <p:ph type="sldImg"/>
          </p:nvPr>
        </p:nvSpPr>
        <p:spPr>
          <a:xfrm>
            <a:off x="1116013" y="698500"/>
            <a:ext cx="4649787" cy="3486150"/>
          </a:xfrm>
          <a:solidFill>
            <a:srgbClr val="FFFFFF"/>
          </a:solidFill>
          <a:ln/>
        </p:spPr>
      </p:sp>
      <p:sp>
        <p:nvSpPr>
          <p:cNvPr id="113669" name="Rectangle 3"/>
          <p:cNvSpPr>
            <a:spLocks noGrp="1" noChangeArrowheads="1"/>
          </p:cNvSpPr>
          <p:nvPr>
            <p:ph type="body" idx="1"/>
          </p:nvPr>
        </p:nvSpPr>
        <p:spPr>
          <a:solidFill>
            <a:srgbClr val="FFFFFF"/>
          </a:solidFill>
          <a:ln>
            <a:solidFill>
              <a:srgbClr val="000000"/>
            </a:solidFill>
          </a:ln>
        </p:spPr>
        <p:txBody>
          <a:bodyPr lIns="92441" tIns="46221" rIns="92441" bIns="46221"/>
          <a:lstStyle/>
          <a:p>
            <a:pPr eaLnBrk="1" hangingPunct="1"/>
            <a:endParaRPr lang="en-US"/>
          </a:p>
        </p:txBody>
      </p:sp>
    </p:spTree>
    <p:extLst>
      <p:ext uri="{BB962C8B-B14F-4D97-AF65-F5344CB8AC3E}">
        <p14:creationId xmlns:p14="http://schemas.microsoft.com/office/powerpoint/2010/main" val="2193623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C9FE6A41-066B-40AF-8911-6FB6372D62AB}" type="slidenum">
              <a:rPr lang="en-US" altLang="en-US" sz="1200"/>
              <a:pPr/>
              <a:t>33</a:t>
            </a:fld>
            <a:endParaRPr lang="en-US" altLang="en-US" sz="120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Every city needs light. God, the ultimate source of power, illumines the city from his glory. Have you ever taken time to look at a sunset just after it has rained? As the sun sets, there is a kind of a glow cast on everything. It captures the spirit. This is just a little foretaste of the glory and splendor of heaven. </a:t>
            </a:r>
          </a:p>
          <a:p>
            <a:r>
              <a:rPr lang="en-US" altLang="en-US"/>
              <a:t> </a:t>
            </a:r>
          </a:p>
        </p:txBody>
      </p:sp>
    </p:spTree>
    <p:extLst>
      <p:ext uri="{BB962C8B-B14F-4D97-AF65-F5344CB8AC3E}">
        <p14:creationId xmlns:p14="http://schemas.microsoft.com/office/powerpoint/2010/main" val="1732440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364AAA4A-AEF5-4BB6-9E35-1CAE43C8C629}" type="slidenum">
              <a:rPr lang="en-US" altLang="en-US" sz="1200"/>
              <a:pPr/>
              <a:t>43</a:t>
            </a:fld>
            <a:endParaRPr lang="en-US" altLang="en-US" sz="120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READ…</a:t>
            </a:r>
          </a:p>
          <a:p>
            <a:endParaRPr lang="en-US" altLang="en-US"/>
          </a:p>
        </p:txBody>
      </p:sp>
    </p:spTree>
    <p:extLst>
      <p:ext uri="{BB962C8B-B14F-4D97-AF65-F5344CB8AC3E}">
        <p14:creationId xmlns:p14="http://schemas.microsoft.com/office/powerpoint/2010/main" val="3911236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364AAA4A-AEF5-4BB6-9E35-1CAE43C8C629}" type="slidenum">
              <a:rPr lang="en-US" altLang="en-US" sz="1200"/>
              <a:pPr/>
              <a:t>46</a:t>
            </a:fld>
            <a:endParaRPr lang="en-US" altLang="en-US" sz="120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READ…</a:t>
            </a:r>
          </a:p>
          <a:p>
            <a:endParaRPr lang="en-US" altLang="en-US"/>
          </a:p>
        </p:txBody>
      </p:sp>
    </p:spTree>
    <p:extLst>
      <p:ext uri="{BB962C8B-B14F-4D97-AF65-F5344CB8AC3E}">
        <p14:creationId xmlns:p14="http://schemas.microsoft.com/office/powerpoint/2010/main" val="786724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48</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02/14/2018</a:t>
            </a:r>
            <a:endParaRPr lang="en-US" dirty="0"/>
          </a:p>
        </p:txBody>
      </p:sp>
    </p:spTree>
    <p:extLst>
      <p:ext uri="{BB962C8B-B14F-4D97-AF65-F5344CB8AC3E}">
        <p14:creationId xmlns:p14="http://schemas.microsoft.com/office/powerpoint/2010/main" val="614488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Protestant Reformation</a:t>
            </a:r>
            <a:endParaRPr lang="en-US" dirty="0"/>
          </a:p>
        </p:txBody>
      </p:sp>
      <p:sp>
        <p:nvSpPr>
          <p:cNvPr id="5" name="Date Placeholder 4"/>
          <p:cNvSpPr>
            <a:spLocks noGrp="1"/>
          </p:cNvSpPr>
          <p:nvPr>
            <p:ph type="dt" idx="11"/>
          </p:nvPr>
        </p:nvSpPr>
        <p:spPr/>
        <p:txBody>
          <a:bodyPr/>
          <a:lstStyle/>
          <a:p>
            <a:pPr>
              <a:defRPr/>
            </a:pPr>
            <a:r>
              <a:rPr lang="en-US"/>
              <a:t>9/10/2017</a:t>
            </a:r>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B4BBA7F9-A4F9-41CD-9EEF-64BAB7350056}" type="slidenum">
              <a:rPr lang="en-US" altLang="en-US" smtClean="0"/>
              <a:pPr>
                <a:defRPr/>
              </a:pPr>
              <a:t>50</a:t>
            </a:fld>
            <a:endParaRPr lang="en-US" altLang="en-US" dirty="0"/>
          </a:p>
        </p:txBody>
      </p:sp>
    </p:spTree>
    <p:extLst>
      <p:ext uri="{BB962C8B-B14F-4D97-AF65-F5344CB8AC3E}">
        <p14:creationId xmlns:p14="http://schemas.microsoft.com/office/powerpoint/2010/main" val="507451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C9FE6A41-066B-40AF-8911-6FB6372D62AB}" type="slidenum">
              <a:rPr lang="en-US" altLang="en-US" sz="1200"/>
              <a:pPr/>
              <a:t>63</a:t>
            </a:fld>
            <a:endParaRPr lang="en-US" altLang="en-US" sz="120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Every city needs light. God, the ultimate source of power, illumines the city from his glory. Have you ever taken time to look at a sunset just after it has rained? As the sun sets, there is a kind of a glow cast on everything. It captures the spirit. This is just a little foretaste of the glory and splendor of heaven. </a:t>
            </a:r>
          </a:p>
          <a:p>
            <a:r>
              <a:rPr lang="en-US" altLang="en-US"/>
              <a:t> </a:t>
            </a:r>
          </a:p>
        </p:txBody>
      </p:sp>
    </p:spTree>
    <p:extLst>
      <p:ext uri="{BB962C8B-B14F-4D97-AF65-F5344CB8AC3E}">
        <p14:creationId xmlns:p14="http://schemas.microsoft.com/office/powerpoint/2010/main" val="241329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2/1/2020</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4065637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1095A85E-A017-48E2-8C36-B52A3589F659}" type="datetime1">
              <a:rPr lang="en-US"/>
              <a:pPr>
                <a:defRPr/>
              </a:pPr>
              <a:t>2/1/2020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pPr>
              <a:defRPr/>
            </a:pPr>
            <a:fld id="{5621BA2D-BFD4-43E6-AE9D-591A4F31ADF2}" type="slidenum">
              <a:rPr lang="en-US" altLang="en-US"/>
              <a:pPr>
                <a:defRPr/>
              </a:pPr>
              <a:t>‹#›</a:t>
            </a:fld>
            <a:endParaRPr lang="en-US" altLang="en-US"/>
          </a:p>
        </p:txBody>
      </p:sp>
    </p:spTree>
    <p:extLst>
      <p:ext uri="{BB962C8B-B14F-4D97-AF65-F5344CB8AC3E}">
        <p14:creationId xmlns:p14="http://schemas.microsoft.com/office/powerpoint/2010/main" val="3656194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228110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8" r:id="rId13"/>
    <p:sldLayoutId id="2147483919" r:id="rId14"/>
    <p:sldLayoutId id="2147483920"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11.xml"/></Relationships>
</file>

<file path=ppt/slides/_rels/slide109.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image" Target="../media/image27.wmf"/></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2247900" y="5486400"/>
            <a:ext cx="4648200" cy="12954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spcBef>
                <a:spcPts val="0"/>
              </a:spcBef>
              <a:spcAft>
                <a:spcPts val="600"/>
              </a:spcAft>
            </a:pPr>
            <a:r>
              <a:rPr lang="en-US" altLang="en-US" kern="0" dirty="0">
                <a:solidFill>
                  <a:schemeClr val="tx1"/>
                </a:solidFill>
                <a:effectLst>
                  <a:outerShdw blurRad="38100" dist="38100" dir="2700000" algn="tl">
                    <a:srgbClr val="000000">
                      <a:alpha val="43137"/>
                    </a:srgbClr>
                  </a:outerShdw>
                </a:effectLst>
              </a:rPr>
              <a:t>Dr. </a:t>
            </a:r>
            <a:r>
              <a:rPr lang="en-US" altLang="en-US" kern="0">
                <a:solidFill>
                  <a:schemeClr val="tx1"/>
                </a:solidFill>
                <a:effectLst>
                  <a:outerShdw blurRad="38100" dist="38100" dir="2700000" algn="tl">
                    <a:srgbClr val="000000">
                      <a:alpha val="43137"/>
                    </a:srgbClr>
                  </a:outerShdw>
                </a:effectLst>
              </a:rPr>
              <a:t>Andy Woods</a:t>
            </a:r>
            <a:endParaRPr lang="en-US" altLang="en-US" kern="0" dirty="0">
              <a:solidFill>
                <a:schemeClr val="tx1"/>
              </a:solidFill>
              <a:effectLst>
                <a:outerShdw blurRad="38100" dist="38100" dir="2700000" algn="tl">
                  <a:srgbClr val="000000">
                    <a:alpha val="43137"/>
                  </a:srgbClr>
                </a:outerShdw>
              </a:effectLst>
            </a:endParaRPr>
          </a:p>
          <a:p>
            <a:pPr eaLnBrk="1" hangingPunct="1">
              <a:spcBef>
                <a:spcPts val="0"/>
              </a:spcBef>
            </a:pPr>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spcBef>
                <a:spcPts val="0"/>
              </a:spcBef>
            </a:pPr>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1028700" y="0"/>
            <a:ext cx="70866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Galatians 4:26</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 Jerusalem above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free; she is our mother.”</a:t>
            </a:r>
          </a:p>
        </p:txBody>
      </p:sp>
      <p:pic>
        <p:nvPicPr>
          <p:cNvPr id="4" name="Picture 2" descr="Image result for the eternal state">
            <a:extLst>
              <a:ext uri="{FF2B5EF4-FFF2-40B4-BE49-F238E27FC236}">
                <a16:creationId xmlns:a16="http://schemas.microsoft.com/office/drawing/2014/main" id="{32EC065B-5681-477A-B1C5-F14460B59D0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0" y="2543134"/>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42228"/>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305051" y="1600200"/>
            <a:ext cx="4533899" cy="2819400"/>
          </a:xfrm>
        </p:spPr>
        <p:txBody>
          <a:bodyPr/>
          <a:lstStyle/>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River (1)</a:t>
            </a:r>
          </a:p>
          <a:p>
            <a:pPr marL="571500" indent="-57150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Its Trees (2)</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No Curse (3a)</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God’s Presence (3b-5)</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The City’s Contents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22:1-5</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4371935"/>
            <a:ext cx="30480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511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76200" y="50126"/>
          <a:ext cx="8991600" cy="6757748"/>
        </p:xfrm>
        <a:graphic>
          <a:graphicData uri="http://schemas.openxmlformats.org/drawingml/2006/table">
            <a:tbl>
              <a:tblPr firstRow="1" bandRow="1">
                <a:tableStyleId>{D7AC3CCA-C797-4891-BE02-D94E43425B78}</a:tableStyleId>
              </a:tblPr>
              <a:tblGrid>
                <a:gridCol w="4343399">
                  <a:extLst>
                    <a:ext uri="{9D8B030D-6E8A-4147-A177-3AD203B41FA5}">
                      <a16:colId xmlns:a16="http://schemas.microsoft.com/office/drawing/2014/main" val="3700007483"/>
                    </a:ext>
                  </a:extLst>
                </a:gridCol>
                <a:gridCol w="4648201">
                  <a:extLst>
                    <a:ext uri="{9D8B030D-6E8A-4147-A177-3AD203B41FA5}">
                      <a16:colId xmlns:a16="http://schemas.microsoft.com/office/drawing/2014/main" val="2767129813"/>
                    </a:ext>
                  </a:extLst>
                </a:gridCol>
              </a:tblGrid>
              <a:tr h="662069">
                <a:tc gridSpan="2">
                  <a:txBody>
                    <a:bodyPr/>
                    <a:lstStyle/>
                    <a:p>
                      <a:pPr algn="ctr">
                        <a:spcBef>
                          <a:spcPts val="300"/>
                        </a:spcBef>
                        <a:spcAft>
                          <a:spcPts val="300"/>
                        </a:spcAft>
                      </a:pPr>
                      <a:r>
                        <a:rPr lang="en-US" sz="3200" dirty="0">
                          <a:solidFill>
                            <a:schemeClr val="tx2"/>
                          </a:solidFill>
                          <a:latin typeface="Calibri" panose="020F0502020204030204" pitchFamily="34" charset="0"/>
                          <a:cs typeface="Calibri" panose="020F0502020204030204" pitchFamily="34" charset="0"/>
                        </a:rPr>
                        <a:t>Eden = Probationary Environment</a:t>
                      </a:r>
                    </a:p>
                  </a:txBody>
                  <a:tcPr anchor="ctr">
                    <a:solidFill>
                      <a:schemeClr val="bg2"/>
                    </a:solidFill>
                  </a:tcPr>
                </a:tc>
                <a:tc hMerge="1">
                  <a:txBody>
                    <a:bodyPr/>
                    <a:lstStyle/>
                    <a:p>
                      <a:endParaRPr lang="en-US" dirty="0">
                        <a:solidFill>
                          <a:srgbClr val="00FFFF"/>
                        </a:solidFill>
                      </a:endParaRPr>
                    </a:p>
                  </a:txBody>
                  <a:tcPr>
                    <a:solidFill>
                      <a:srgbClr val="00FFFF"/>
                    </a:solidFill>
                  </a:tcPr>
                </a:tc>
                <a:extLst>
                  <a:ext uri="{0D108BD9-81ED-4DB2-BD59-A6C34878D82A}">
                    <a16:rowId xmlns:a16="http://schemas.microsoft.com/office/drawing/2014/main" val="784803085"/>
                  </a:ext>
                </a:extLst>
              </a:tr>
              <a:tr h="522685">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US" sz="2800" b="1" u="none" dirty="0">
                          <a:solidFill>
                            <a:srgbClr val="C00000"/>
                          </a:solidFill>
                          <a:latin typeface="Calibri" panose="020F0502020204030204" pitchFamily="34" charset="0"/>
                          <a:cs typeface="Calibri" panose="020F0502020204030204" pitchFamily="34" charset="0"/>
                        </a:rPr>
                        <a:t>Eden (Genesis 1-2)</a:t>
                      </a:r>
                    </a:p>
                  </a:txBody>
                  <a:tcPr anchor="ctr">
                    <a:solidFill>
                      <a:schemeClr val="tx1"/>
                    </a:solidFill>
                  </a:tcPr>
                </a:tc>
                <a:tc>
                  <a:txBody>
                    <a:bodyPr/>
                    <a:lstStyle/>
                    <a:p>
                      <a:pPr algn="ctr">
                        <a:spcBef>
                          <a:spcPts val="300"/>
                        </a:spcBef>
                        <a:spcAft>
                          <a:spcPts val="300"/>
                        </a:spcAft>
                      </a:pPr>
                      <a:r>
                        <a:rPr kumimoji="0" lang="en-US" sz="2800" b="1" u="none" strike="noStrike" kern="1200" cap="none" normalizeH="0" baseline="0" dirty="0">
                          <a:ln>
                            <a:noFill/>
                          </a:ln>
                          <a:solidFill>
                            <a:srgbClr val="0000FF"/>
                          </a:solidFill>
                          <a:effectLst/>
                          <a:latin typeface="Calibri" panose="020F0502020204030204" pitchFamily="34" charset="0"/>
                          <a:cs typeface="Calibri" panose="020F0502020204030204" pitchFamily="34" charset="0"/>
                        </a:rPr>
                        <a:t>Eternal State (Rev 21-22)</a:t>
                      </a:r>
                      <a:endParaRPr kumimoji="0" lang="en-US" sz="28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endParaRPr>
                    </a:p>
                  </a:txBody>
                  <a:tcPr anchor="ctr">
                    <a:solidFill>
                      <a:schemeClr val="tx1"/>
                    </a:solidFill>
                  </a:tcPr>
                </a:tc>
                <a:extLst>
                  <a:ext uri="{0D108BD9-81ED-4DB2-BD59-A6C34878D82A}">
                    <a16:rowId xmlns:a16="http://schemas.microsoft.com/office/drawing/2014/main" val="1956340708"/>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Division: light/darkness 1:4</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No night 21:25</a:t>
                      </a:r>
                    </a:p>
                  </a:txBody>
                  <a:tcPr anchor="ctr">
                    <a:solidFill>
                      <a:schemeClr val="tx1"/>
                    </a:solidFill>
                  </a:tcPr>
                </a:tc>
                <a:extLst>
                  <a:ext uri="{0D108BD9-81ED-4DB2-BD59-A6C34878D82A}">
                    <a16:rowId xmlns:a16="http://schemas.microsoft.com/office/drawing/2014/main" val="833816217"/>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Division: land/sea 1:10</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No sea 21:1</a:t>
                      </a:r>
                    </a:p>
                  </a:txBody>
                  <a:tcPr anchor="ctr">
                    <a:solidFill>
                      <a:schemeClr val="tx1"/>
                    </a:solidFill>
                  </a:tcPr>
                </a:tc>
                <a:extLst>
                  <a:ext uri="{0D108BD9-81ED-4DB2-BD59-A6C34878D82A}">
                    <a16:rowId xmlns:a16="http://schemas.microsoft.com/office/drawing/2014/main" val="1701469708"/>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Sun &amp; moon 1:16</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No sun &amp; moon 21:23</a:t>
                      </a:r>
                    </a:p>
                  </a:txBody>
                  <a:tcPr anchor="ctr">
                    <a:solidFill>
                      <a:schemeClr val="tx1"/>
                    </a:solidFill>
                  </a:tcPr>
                </a:tc>
                <a:extLst>
                  <a:ext uri="{0D108BD9-81ED-4DB2-BD59-A6C34878D82A}">
                    <a16:rowId xmlns:a16="http://schemas.microsoft.com/office/drawing/2014/main" val="817110365"/>
                  </a:ext>
                </a:extLst>
              </a:tr>
              <a:tr h="522685">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2400" b="1" u="none" kern="1200" dirty="0">
                          <a:solidFill>
                            <a:srgbClr val="C00000"/>
                          </a:solidFill>
                          <a:latin typeface="Calibri" panose="020F0502020204030204" pitchFamily="34" charset="0"/>
                          <a:ea typeface="+mn-ea"/>
                          <a:cs typeface="Calibri" panose="020F0502020204030204" pitchFamily="34" charset="0"/>
                        </a:rPr>
                        <a:t>Garden 2:8-9</a:t>
                      </a:r>
                    </a:p>
                  </a:txBody>
                  <a:tcPr anchor="ctr">
                    <a:solidFill>
                      <a:schemeClr val="tx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City (21:2)</a:t>
                      </a:r>
                    </a:p>
                  </a:txBody>
                  <a:tcPr anchor="ctr">
                    <a:solidFill>
                      <a:schemeClr val="tx1"/>
                    </a:solidFill>
                  </a:tcPr>
                </a:tc>
                <a:extLst>
                  <a:ext uri="{0D108BD9-81ED-4DB2-BD59-A6C34878D82A}">
                    <a16:rowId xmlns:a16="http://schemas.microsoft.com/office/drawing/2014/main" val="1982912705"/>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River flowing out of Eden 2:10</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River flowing from throne 22:1</a:t>
                      </a:r>
                    </a:p>
                  </a:txBody>
                  <a:tcPr anchor="ctr">
                    <a:solidFill>
                      <a:schemeClr val="tx1"/>
                    </a:solidFill>
                  </a:tcPr>
                </a:tc>
                <a:extLst>
                  <a:ext uri="{0D108BD9-81ED-4DB2-BD59-A6C34878D82A}">
                    <a16:rowId xmlns:a16="http://schemas.microsoft.com/office/drawing/2014/main" val="3917941003"/>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Gold in the land 2:12</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Gold in the city 21:21</a:t>
                      </a:r>
                    </a:p>
                  </a:txBody>
                  <a:tcPr anchor="ctr">
                    <a:solidFill>
                      <a:schemeClr val="tx1"/>
                    </a:solidFill>
                  </a:tcPr>
                </a:tc>
                <a:extLst>
                  <a:ext uri="{0D108BD9-81ED-4DB2-BD59-A6C34878D82A}">
                    <a16:rowId xmlns:a16="http://schemas.microsoft.com/office/drawing/2014/main" val="3053562226"/>
                  </a:ext>
                </a:extLst>
              </a:tr>
              <a:tr h="940834">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Tree of life in the middle of garden 2:9</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Tree of life throughout city 22:2</a:t>
                      </a:r>
                    </a:p>
                  </a:txBody>
                  <a:tcPr anchor="ctr">
                    <a:solidFill>
                      <a:schemeClr val="tx1"/>
                    </a:solidFill>
                  </a:tcPr>
                </a:tc>
                <a:extLst>
                  <a:ext uri="{0D108BD9-81ED-4DB2-BD59-A6C34878D82A}">
                    <a16:rowId xmlns:a16="http://schemas.microsoft.com/office/drawing/2014/main" val="2176933553"/>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Bdellium and onyx stone 2:12</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All manner of stones 21:19</a:t>
                      </a:r>
                    </a:p>
                  </a:txBody>
                  <a:tcPr anchor="ctr">
                    <a:solidFill>
                      <a:schemeClr val="tx1"/>
                    </a:solidFill>
                  </a:tcPr>
                </a:tc>
                <a:extLst>
                  <a:ext uri="{0D108BD9-81ED-4DB2-BD59-A6C34878D82A}">
                    <a16:rowId xmlns:a16="http://schemas.microsoft.com/office/drawing/2014/main" val="2206858893"/>
                  </a:ext>
                </a:extLst>
              </a:tr>
              <a:tr h="607605">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2400" b="1" u="none" kern="1200" dirty="0">
                          <a:solidFill>
                            <a:srgbClr val="C00000"/>
                          </a:solidFill>
                          <a:latin typeface="Calibri" panose="020F0502020204030204" pitchFamily="34" charset="0"/>
                          <a:ea typeface="+mn-ea"/>
                          <a:cs typeface="Calibri" panose="020F0502020204030204" pitchFamily="34" charset="0"/>
                        </a:rPr>
                        <a:t>God walking in the garden 3:8</a:t>
                      </a:r>
                    </a:p>
                  </a:txBody>
                  <a:tcPr anchor="ctr">
                    <a:solidFill>
                      <a:schemeClr val="tx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God dwelling with His people 21:3</a:t>
                      </a:r>
                    </a:p>
                  </a:txBody>
                  <a:tcPr anchor="ctr">
                    <a:solidFill>
                      <a:schemeClr val="tx1"/>
                    </a:solidFill>
                  </a:tcPr>
                </a:tc>
                <a:extLst>
                  <a:ext uri="{0D108BD9-81ED-4DB2-BD59-A6C34878D82A}">
                    <a16:rowId xmlns:a16="http://schemas.microsoft.com/office/drawing/2014/main" val="1251010712"/>
                  </a:ext>
                </a:extLst>
              </a:tr>
              <a:tr h="313610">
                <a:tc gridSpan="2">
                  <a:txBody>
                    <a:bodyPr/>
                    <a:lstStyle/>
                    <a:p>
                      <a:pPr algn="ctr"/>
                      <a:r>
                        <a:rPr lang="en-US" sz="1800" dirty="0">
                          <a:latin typeface="Calibri" panose="020F0502020204030204" pitchFamily="34" charset="0"/>
                          <a:cs typeface="Calibri" panose="020F0502020204030204" pitchFamily="34" charset="0"/>
                        </a:rPr>
                        <a:t>Henry Morris, Genesis Record, p.33</a:t>
                      </a:r>
                      <a:endParaRPr lang="en-US" sz="1800" dirty="0">
                        <a:solidFill>
                          <a:schemeClr val="bg2"/>
                        </a:solidFill>
                        <a:latin typeface="Calibri" panose="020F0502020204030204" pitchFamily="34" charset="0"/>
                        <a:cs typeface="Calibri" panose="020F0502020204030204" pitchFamily="34" charset="0"/>
                      </a:endParaRPr>
                    </a:p>
                  </a:txBody>
                  <a:tcPr anchor="ctr">
                    <a:solidFill>
                      <a:schemeClr val="tx1"/>
                    </a:solidFill>
                  </a:tcPr>
                </a:tc>
                <a:tc hMerge="1">
                  <a:txBody>
                    <a:bodyPr/>
                    <a:lstStyle/>
                    <a:p>
                      <a:endParaRPr lang="en-US" dirty="0">
                        <a:solidFill>
                          <a:schemeClr val="bg1"/>
                        </a:solidFill>
                      </a:endParaRPr>
                    </a:p>
                  </a:txBody>
                  <a:tcPr/>
                </a:tc>
                <a:extLst>
                  <a:ext uri="{0D108BD9-81ED-4DB2-BD59-A6C34878D82A}">
                    <a16:rowId xmlns:a16="http://schemas.microsoft.com/office/drawing/2014/main" val="218776997"/>
                  </a:ext>
                </a:extLst>
              </a:tr>
            </a:tbl>
          </a:graphicData>
        </a:graphic>
      </p:graphicFrame>
    </p:spTree>
    <p:extLst>
      <p:ext uri="{BB962C8B-B14F-4D97-AF65-F5344CB8AC3E}">
        <p14:creationId xmlns:p14="http://schemas.microsoft.com/office/powerpoint/2010/main" val="2697179660"/>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685800" y="228600"/>
            <a:ext cx="7772400" cy="762000"/>
          </a:xfrm>
        </p:spPr>
        <p:txBody>
          <a:bodyPr/>
          <a:lstStyle/>
          <a:p>
            <a:pPr algn="ctr" eaLnBrk="1" hangingPunct="1"/>
            <a:r>
              <a:rPr lang="en-US" altLang="en-US" sz="3600" b="0" dirty="0">
                <a:solidFill>
                  <a:srgbClr val="00FFFF"/>
                </a:solidFill>
                <a:effectLst>
                  <a:outerShdw blurRad="38100" dist="38100" dir="2700000" algn="tl">
                    <a:srgbClr val="000000">
                      <a:alpha val="43137"/>
                    </a:srgbClr>
                  </a:outerShdw>
                </a:effectLst>
              </a:rPr>
              <a:t>Eternal State is Future</a:t>
            </a:r>
          </a:p>
        </p:txBody>
      </p:sp>
      <p:sp>
        <p:nvSpPr>
          <p:cNvPr id="76803" name="Rectangle 3"/>
          <p:cNvSpPr>
            <a:spLocks noGrp="1" noChangeArrowheads="1"/>
          </p:cNvSpPr>
          <p:nvPr>
            <p:ph type="body" idx="1"/>
          </p:nvPr>
        </p:nvSpPr>
        <p:spPr>
          <a:xfrm>
            <a:off x="304800" y="990600"/>
            <a:ext cx="6858000" cy="5638800"/>
          </a:xfrm>
        </p:spPr>
        <p:txBody>
          <a:bodyPr/>
          <a:lstStyle/>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Satan (Rev 20:10)</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sea (Rev 21:1)</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death, crying, or pain (Rev 21:4)</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Sun (Rev 22:5)</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Moon (Rev 21:23)</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temple (Rev. 21:22)</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night (Rev 21:25)</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evil (Rev 21:27)</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Tree of Knowledge (22:1)</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curse (Rev 22:3)</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2895600"/>
            <a:ext cx="3025083" cy="3657600"/>
          </a:xfrm>
          <a:prstGeom prst="rect">
            <a:avLst/>
          </a:prstGeom>
        </p:spPr>
      </p:pic>
    </p:spTree>
    <p:extLst>
      <p:ext uri="{BB962C8B-B14F-4D97-AF65-F5344CB8AC3E}">
        <p14:creationId xmlns:p14="http://schemas.microsoft.com/office/powerpoint/2010/main" val="3204712824"/>
      </p:ext>
    </p:extLst>
  </p:cSld>
  <p:clrMapOvr>
    <a:masterClrMapping/>
  </p:clrMapOvr>
  <p:transition advTm="91680"/>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2819400" y="228600"/>
            <a:ext cx="3505200" cy="1143000"/>
          </a:xfrm>
        </p:spPr>
        <p:txBody>
          <a:bodyPr/>
          <a:lstStyle/>
          <a:p>
            <a:r>
              <a:rPr lang="en-US" altLang="en-US" sz="8000" b="0" dirty="0">
                <a:solidFill>
                  <a:srgbClr val="00FFFF"/>
                </a:solidFill>
                <a:effectLst>
                  <a:outerShdw blurRad="38100" dist="38100" dir="2700000" algn="tl">
                    <a:srgbClr val="000000">
                      <a:alpha val="43137"/>
                    </a:srgbClr>
                  </a:outerShdw>
                </a:effectLst>
              </a:rPr>
              <a:t>Heaven</a:t>
            </a:r>
          </a:p>
        </p:txBody>
      </p:sp>
      <p:sp>
        <p:nvSpPr>
          <p:cNvPr id="44036" name="Rectangle 3"/>
          <p:cNvSpPr>
            <a:spLocks noGrp="1" noChangeArrowheads="1"/>
          </p:cNvSpPr>
          <p:nvPr>
            <p:ph type="body" idx="1"/>
          </p:nvPr>
        </p:nvSpPr>
        <p:spPr>
          <a:xfrm>
            <a:off x="762000" y="1295400"/>
            <a:ext cx="7620001" cy="1066800"/>
          </a:xfrm>
        </p:spPr>
        <p:txBody>
          <a:bodyPr anchor="ctr"/>
          <a:lstStyle/>
          <a:p>
            <a:pPr>
              <a:buFontTx/>
              <a:buNone/>
            </a:pPr>
            <a:endParaRPr lang="en-US" altLang="en-US" sz="2200" dirty="0"/>
          </a:p>
          <a:p>
            <a:pPr>
              <a:buFontTx/>
              <a:buNone/>
            </a:pPr>
            <a:r>
              <a:rPr lang="en-US" altLang="en-US" sz="4400" dirty="0">
                <a:solidFill>
                  <a:srgbClr val="FFFFCC"/>
                </a:solidFill>
                <a:effectLst>
                  <a:outerShdw blurRad="38100" dist="38100" dir="2700000" algn="tl">
                    <a:srgbClr val="000000">
                      <a:alpha val="43137"/>
                    </a:srgbClr>
                  </a:outerShdw>
                </a:effectLst>
              </a:rPr>
              <a:t>Q: Will there be time in Heaven?</a:t>
            </a:r>
            <a:endParaRPr lang="en-US" altLang="en-US" sz="2400" dirty="0">
              <a:solidFill>
                <a:srgbClr val="FFFFCC"/>
              </a:solidFill>
              <a:effectLst>
                <a:outerShdw blurRad="38100" dist="38100" dir="2700000" algn="tl">
                  <a:srgbClr val="000000">
                    <a:alpha val="43137"/>
                  </a:srgbClr>
                </a:outerShdw>
              </a:effectLst>
            </a:endParaRPr>
          </a:p>
          <a:p>
            <a:pPr>
              <a:buFontTx/>
              <a:buNone/>
            </a:pPr>
            <a:endParaRPr lang="en-US" alt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9062" y="2209800"/>
            <a:ext cx="3805875" cy="4343267"/>
          </a:xfrm>
          <a:prstGeom prst="rect">
            <a:avLst/>
          </a:prstGeom>
        </p:spPr>
      </p:pic>
    </p:spTree>
    <p:extLst>
      <p:ext uri="{BB962C8B-B14F-4D97-AF65-F5344CB8AC3E}">
        <p14:creationId xmlns:p14="http://schemas.microsoft.com/office/powerpoint/2010/main" val="4129688963"/>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76CC010-4E2D-4688-A0C6-D687EFD18E7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defRPr/>
            </a:pP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1:14</a:t>
            </a:r>
          </a:p>
          <a:p>
            <a:pPr algn="just">
              <a:defRPr/>
            </a:pPr>
            <a:r>
              <a:rPr lang="en-US" sz="3600" dirty="0">
                <a:effectLst>
                  <a:outerShdw blurRad="38100" dist="38100" dir="2700000" algn="tl">
                    <a:srgbClr val="000000">
                      <a:alpha val="43137"/>
                    </a:srgbClr>
                  </a:outerShdw>
                </a:effectLst>
                <a:latin typeface="Calibri" panose="020F0502020204030204" pitchFamily="34" charset="0"/>
              </a:rPr>
              <a:t>Then God said, “Let there be lights in the expanse of the heavens to separate the day from the night, and let them be 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signs and for seasons and for days and years</a:t>
            </a:r>
            <a:r>
              <a:rPr 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991379494"/>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305051" y="1600200"/>
            <a:ext cx="4533899" cy="2819400"/>
          </a:xfrm>
        </p:spPr>
        <p:txBody>
          <a:bodyPr/>
          <a:lstStyle/>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River (1)</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Trees (2)</a:t>
            </a:r>
          </a:p>
          <a:p>
            <a:pPr marL="571500" indent="-57150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No Curse (3a)</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God’s Presence (3b-5)</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The City’s Contents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22:1-5</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4371935"/>
            <a:ext cx="30480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163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76CC010-4E2D-4688-A0C6-D687EFD18E7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44000" cy="5293757"/>
          </a:xfrm>
          <a:prstGeom prst="rect">
            <a:avLst/>
          </a:prstGeom>
          <a:noFill/>
          <a:ln w="28575">
            <a:noFill/>
            <a:miter lim="800000"/>
            <a:headEnd/>
            <a:tailEnd/>
          </a:ln>
        </p:spPr>
        <p:txBody>
          <a:bodyPr wrap="square">
            <a:spAutoFit/>
          </a:bodyPr>
          <a:lstStyle/>
          <a:p>
            <a:pPr algn="ctr">
              <a:spcAft>
                <a:spcPts val="1200"/>
              </a:spcAft>
              <a:defRPr/>
            </a:pP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8:19-22</a:t>
            </a:r>
          </a:p>
          <a:p>
            <a:pPr algn="just">
              <a:defRPr/>
            </a:pPr>
            <a:r>
              <a:rPr lang="en-US" sz="3200" baseline="30000" dirty="0">
                <a:effectLst>
                  <a:outerShdw blurRad="38100" dist="38100" dir="2700000" algn="tl">
                    <a:srgbClr val="000000">
                      <a:alpha val="43137"/>
                    </a:srgbClr>
                  </a:outerShdw>
                </a:effectLst>
                <a:latin typeface="Calibri" panose="020F0502020204030204" pitchFamily="34" charset="0"/>
              </a:rPr>
              <a:t>19</a:t>
            </a:r>
            <a:r>
              <a:rPr lang="en-US" sz="3200" dirty="0">
                <a:effectLst>
                  <a:outerShdw blurRad="38100" dist="38100" dir="2700000" algn="tl">
                    <a:srgbClr val="000000">
                      <a:alpha val="43137"/>
                    </a:srgbClr>
                  </a:outerShdw>
                </a:effectLst>
                <a:latin typeface="Calibri" panose="020F0502020204030204" pitchFamily="34" charset="0"/>
              </a:rPr>
              <a:t> For the anxious longing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creation</a:t>
            </a:r>
            <a:r>
              <a:rPr lang="en-US" sz="3200" dirty="0">
                <a:effectLst>
                  <a:outerShdw blurRad="38100" dist="38100" dir="2700000" algn="tl">
                    <a:srgbClr val="000000">
                      <a:alpha val="43137"/>
                    </a:srgbClr>
                  </a:outerShdw>
                </a:effectLst>
                <a:latin typeface="Calibri" panose="020F0502020204030204" pitchFamily="34" charset="0"/>
              </a:rPr>
              <a:t> waits eagerly for the revealing of the sons of God. </a:t>
            </a:r>
            <a:r>
              <a:rPr lang="en-US" sz="3200" baseline="30000" dirty="0">
                <a:effectLst>
                  <a:outerShdw blurRad="38100" dist="38100" dir="2700000" algn="tl">
                    <a:srgbClr val="000000">
                      <a:alpha val="43137"/>
                    </a:srgbClr>
                  </a:outerShdw>
                </a:effectLst>
                <a:latin typeface="Calibri" panose="020F0502020204030204" pitchFamily="34" charset="0"/>
              </a:rPr>
              <a:t>20</a:t>
            </a:r>
            <a:r>
              <a:rPr lang="en-US" sz="3200" dirty="0">
                <a:effectLst>
                  <a:outerShdw blurRad="38100" dist="38100" dir="2700000" algn="tl">
                    <a:srgbClr val="000000">
                      <a:alpha val="43137"/>
                    </a:srgbClr>
                  </a:outerShdw>
                </a:effectLst>
                <a:latin typeface="Calibri" panose="020F0502020204030204" pitchFamily="34" charset="0"/>
              </a:rPr>
              <a:t> For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creation</a:t>
            </a:r>
            <a:r>
              <a:rPr lang="en-US" sz="3200" dirty="0">
                <a:effectLst>
                  <a:outerShdw blurRad="38100" dist="38100" dir="2700000" algn="tl">
                    <a:srgbClr val="000000">
                      <a:alpha val="43137"/>
                    </a:srgbClr>
                  </a:outerShdw>
                </a:effectLst>
                <a:latin typeface="Calibri" panose="020F0502020204030204" pitchFamily="34" charset="0"/>
              </a:rPr>
              <a:t> was subjected to futility, not willingly, but because of Him who subjected it, in hope </a:t>
            </a:r>
            <a:r>
              <a:rPr lang="en-US" sz="3200" baseline="30000" dirty="0">
                <a:effectLst>
                  <a:outerShdw blurRad="38100" dist="38100" dir="2700000" algn="tl">
                    <a:srgbClr val="000000">
                      <a:alpha val="43137"/>
                    </a:srgbClr>
                  </a:outerShdw>
                </a:effectLst>
                <a:latin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rPr>
              <a:t> that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creation</a:t>
            </a:r>
            <a:r>
              <a:rPr lang="en-US" sz="3200" dirty="0">
                <a:effectLst>
                  <a:outerShdw blurRad="38100" dist="38100" dir="2700000" algn="tl">
                    <a:srgbClr val="000000">
                      <a:alpha val="43137"/>
                    </a:srgbClr>
                  </a:outerShdw>
                </a:effectLst>
                <a:latin typeface="Calibri" panose="020F0502020204030204" pitchFamily="34" charset="0"/>
              </a:rPr>
              <a:t> itself also will be set free from its slavery to corruption into the freedom of the glory of the children of God. </a:t>
            </a:r>
            <a:r>
              <a:rPr lang="en-US" sz="3200" baseline="30000" dirty="0">
                <a:effectLst>
                  <a:outerShdw blurRad="38100" dist="38100" dir="2700000" algn="tl">
                    <a:srgbClr val="000000">
                      <a:alpha val="43137"/>
                    </a:srgbClr>
                  </a:outerShdw>
                </a:effectLst>
                <a:latin typeface="Calibri" panose="020F0502020204030204" pitchFamily="34" charset="0"/>
              </a:rPr>
              <a:t>22</a:t>
            </a:r>
            <a:r>
              <a:rPr lang="en-US" sz="3200" dirty="0">
                <a:effectLst>
                  <a:outerShdw blurRad="38100" dist="38100" dir="2700000" algn="tl">
                    <a:srgbClr val="000000">
                      <a:alpha val="43137"/>
                    </a:srgbClr>
                  </a:outerShdw>
                </a:effectLst>
                <a:latin typeface="Calibri" panose="020F0502020204030204" pitchFamily="34" charset="0"/>
              </a:rPr>
              <a:t> For we know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that the whole creation</a:t>
            </a:r>
            <a:r>
              <a:rPr lang="en-US" sz="3200" dirty="0">
                <a:effectLst>
                  <a:outerShdw blurRad="38100" dist="38100" dir="2700000" algn="tl">
                    <a:srgbClr val="000000">
                      <a:alpha val="43137"/>
                    </a:srgbClr>
                  </a:outerShdw>
                </a:effectLst>
                <a:latin typeface="Calibri" panose="020F0502020204030204" pitchFamily="34" charset="0"/>
              </a:rPr>
              <a:t> groans and suffers the pains of childbirth together until now.</a:t>
            </a:r>
          </a:p>
        </p:txBody>
      </p:sp>
    </p:spTree>
    <p:extLst>
      <p:ext uri="{BB962C8B-B14F-4D97-AF65-F5344CB8AC3E}">
        <p14:creationId xmlns:p14="http://schemas.microsoft.com/office/powerpoint/2010/main" val="1249714386"/>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a:extLst>
              <a:ext uri="{FF2B5EF4-FFF2-40B4-BE49-F238E27FC236}">
                <a16:creationId xmlns:a16="http://schemas.microsoft.com/office/drawing/2014/main" id="{B724DC9A-8723-4D60-AEED-52C2A4560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009650" y="270970"/>
            <a:ext cx="7124700" cy="627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4F5BD2F-35A4-4FF5-AAD9-E4CE1A6A50F1}"/>
              </a:ext>
            </a:extLst>
          </p:cNvPr>
          <p:cNvSpPr/>
          <p:nvPr/>
        </p:nvSpPr>
        <p:spPr>
          <a:xfrm>
            <a:off x="1066800" y="304800"/>
            <a:ext cx="7067550" cy="584775"/>
          </a:xfrm>
          <a:prstGeom prst="rect">
            <a:avLst/>
          </a:prstGeom>
        </p:spPr>
        <p:txBody>
          <a:bodyPr wrap="square">
            <a:spAutoFit/>
          </a:bodyPr>
          <a:lstStyle/>
          <a:p>
            <a:pPr algn="ctr"/>
            <a:r>
              <a:rPr lang="en-US" sz="3200" i="1" dirty="0">
                <a:effectLst>
                  <a:outerShdw blurRad="38100" dist="38100" dir="2700000" algn="tl">
                    <a:srgbClr val="000000">
                      <a:alpha val="43137"/>
                    </a:srgbClr>
                  </a:outerShdw>
                </a:effectLst>
                <a:latin typeface="Calibri" panose="020F0502020204030204" pitchFamily="34" charset="0"/>
              </a:rPr>
              <a:t>The whole creation groans and suffers! </a:t>
            </a:r>
          </a:p>
        </p:txBody>
      </p:sp>
    </p:spTree>
    <p:extLst>
      <p:ext uri="{BB962C8B-B14F-4D97-AF65-F5344CB8AC3E}">
        <p14:creationId xmlns:p14="http://schemas.microsoft.com/office/powerpoint/2010/main" val="745002193"/>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ctrTitle" idx="4294967295"/>
          </p:nvPr>
        </p:nvSpPr>
        <p:spPr>
          <a:xfrm>
            <a:off x="381000" y="228600"/>
            <a:ext cx="8382000" cy="838200"/>
          </a:xfrm>
        </p:spPr>
        <p:txBody>
          <a:bodyPr/>
          <a:lstStyle/>
          <a:p>
            <a:pPr algn="ctr" eaLnBrk="1" hangingPunct="1"/>
            <a:r>
              <a:rPr lang="en-US" sz="4000" dirty="0">
                <a:solidFill>
                  <a:srgbClr val="00FFFF"/>
                </a:solidFill>
                <a:effectLst>
                  <a:outerShdw blurRad="38100" dist="38100" dir="2700000" algn="tl">
                    <a:srgbClr val="000000">
                      <a:alpha val="43137"/>
                    </a:srgbClr>
                  </a:outerShdw>
                </a:effectLst>
              </a:rPr>
              <a:t>GENESIS 3: THE FALL OF MAN</a:t>
            </a:r>
          </a:p>
        </p:txBody>
      </p:sp>
      <p:sp>
        <p:nvSpPr>
          <p:cNvPr id="27651" name="Rectangle 3"/>
          <p:cNvSpPr>
            <a:spLocks noGrp="1" noChangeArrowheads="1"/>
          </p:cNvSpPr>
          <p:nvPr>
            <p:ph type="subTitle" idx="4294967295"/>
          </p:nvPr>
        </p:nvSpPr>
        <p:spPr>
          <a:xfrm>
            <a:off x="0" y="5638800"/>
            <a:ext cx="9067800" cy="1066800"/>
          </a:xfrm>
        </p:spPr>
        <p:txBody>
          <a:bodyPr lIns="92075" tIns="46038" rIns="92075" bIns="46038"/>
          <a:lstStyle/>
          <a:p>
            <a:pPr marL="0" indent="0" algn="ctr" eaLnBrk="1" hangingPunct="1">
              <a:buFont typeface="Wingdings" pitchFamily="2" charset="2"/>
              <a:buNone/>
              <a:defRPr/>
            </a:pPr>
            <a:r>
              <a:rPr lang="en-US" sz="2800" i="1" dirty="0">
                <a:solidFill>
                  <a:srgbClr val="FFFFFF"/>
                </a:solidFill>
                <a:effectLst>
                  <a:outerShdw blurRad="38100" dist="38100" dir="2700000" algn="tl">
                    <a:srgbClr val="000000">
                      <a:alpha val="43137"/>
                    </a:srgbClr>
                  </a:outerShdw>
                </a:effectLst>
              </a:rPr>
              <a:t>“This chapter is the pivot on which the whole Bible turns”</a:t>
            </a:r>
          </a:p>
          <a:p>
            <a:pPr marL="0" indent="0" algn="ctr" eaLnBrk="1" hangingPunct="1">
              <a:buFont typeface="Wingdings" pitchFamily="2" charset="2"/>
              <a:buNone/>
              <a:defRPr/>
            </a:pPr>
            <a:r>
              <a:rPr lang="en-US" sz="2800" dirty="0">
                <a:solidFill>
                  <a:srgbClr val="FFFFFF"/>
                </a:solidFill>
                <a:effectLst>
                  <a:outerShdw blurRad="38100" dist="38100" dir="2700000" algn="tl">
                    <a:srgbClr val="000000">
                      <a:alpha val="43137"/>
                    </a:srgbClr>
                  </a:outerShdw>
                </a:effectLst>
              </a:rPr>
              <a:t>W. H. Griffith Thomas</a:t>
            </a:r>
          </a:p>
        </p:txBody>
      </p:sp>
      <p:pic>
        <p:nvPicPr>
          <p:cNvPr id="104452" name="Picture 5" descr="C:\Users\awoods\Pictures\Microsoft Clip Organizer\pe07654_.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49241" y="1257300"/>
            <a:ext cx="2445519" cy="4114800"/>
          </a:xfrm>
          <a:prstGeom prst="rect">
            <a:avLst/>
          </a:prstGeom>
          <a:noFill/>
          <a:ln w="9525">
            <a:noFill/>
            <a:miter lim="800000"/>
            <a:headEnd/>
            <a:tailEnd/>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228600"/>
            <a:ext cx="7772400" cy="838200"/>
          </a:xfrm>
        </p:spPr>
        <p:txBody>
          <a:bodyPr/>
          <a:lstStyle/>
          <a:p>
            <a:pPr algn="ctr" eaLnBrk="1" hangingPunct="1"/>
            <a:r>
              <a:rPr lang="en-US" sz="4000" dirty="0">
                <a:effectLst>
                  <a:outerShdw blurRad="38100" dist="38100" dir="2700000" algn="tl">
                    <a:srgbClr val="000000">
                      <a:alpha val="43137"/>
                    </a:srgbClr>
                  </a:outerShdw>
                </a:effectLst>
              </a:rPr>
              <a:t>Genesis 3 Structure</a:t>
            </a:r>
          </a:p>
        </p:txBody>
      </p:sp>
      <p:sp>
        <p:nvSpPr>
          <p:cNvPr id="28675" name="Rectangle 3"/>
          <p:cNvSpPr>
            <a:spLocks noGrp="1" noChangeArrowheads="1"/>
          </p:cNvSpPr>
          <p:nvPr>
            <p:ph type="body" idx="1"/>
          </p:nvPr>
        </p:nvSpPr>
        <p:spPr>
          <a:xfrm>
            <a:off x="762000" y="1371600"/>
            <a:ext cx="7620000" cy="5105399"/>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3:1-5 Temptation by the serpent</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3:6 Sin of Adam and Eve</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3:7-13 Results of the sin</a:t>
            </a:r>
          </a:p>
          <a:p>
            <a:pPr marL="461963" indent="-461963"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3:14-19 Imposition of divine judgments</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3:20-24 God’s provision in spite of the sin </a:t>
            </a:r>
          </a:p>
        </p:txBody>
      </p:sp>
      <p:pic>
        <p:nvPicPr>
          <p:cNvPr id="7172" name="Picture 5" descr="C:\Users\awoods\Pictures\Microsoft Clip Organizer\pe07654_.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58088" y="1828800"/>
            <a:ext cx="1357312" cy="2286000"/>
          </a:xfrm>
          <a:prstGeom prst="rect">
            <a:avLst/>
          </a:prstGeom>
          <a:noFill/>
          <a:ln w="9525">
            <a:noFill/>
            <a:miter lim="800000"/>
            <a:headEnd/>
            <a:tailEnd/>
          </a:ln>
        </p:spPr>
      </p:pic>
    </p:spTree>
    <p:extLst>
      <p:ext uri="{BB962C8B-B14F-4D97-AF65-F5344CB8AC3E}">
        <p14:creationId xmlns:p14="http://schemas.microsoft.com/office/powerpoint/2010/main" val="2120448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76CC010-4E2D-4688-A0C6-D687EFD18E7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44000" cy="5293757"/>
          </a:xfrm>
          <a:prstGeom prst="rect">
            <a:avLst/>
          </a:prstGeom>
          <a:noFill/>
          <a:ln w="28575">
            <a:noFill/>
            <a:miter lim="800000"/>
            <a:headEnd/>
            <a:tailEnd/>
          </a:ln>
        </p:spPr>
        <p:txBody>
          <a:bodyPr wrap="square">
            <a:spAutoFit/>
          </a:bodyPr>
          <a:lstStyle/>
          <a:p>
            <a:pPr algn="ctr">
              <a:spcAft>
                <a:spcPts val="1200"/>
              </a:spcAft>
              <a:defRPr/>
            </a:pP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8:19-22</a:t>
            </a:r>
          </a:p>
          <a:p>
            <a:pPr algn="just">
              <a:defRPr/>
            </a:pPr>
            <a:r>
              <a:rPr lang="en-US" sz="3200" baseline="30000" dirty="0">
                <a:effectLst>
                  <a:outerShdw blurRad="38100" dist="38100" dir="2700000" algn="tl">
                    <a:srgbClr val="000000">
                      <a:alpha val="43137"/>
                    </a:srgbClr>
                  </a:outerShdw>
                </a:effectLst>
                <a:latin typeface="Calibri" panose="020F0502020204030204" pitchFamily="34" charset="0"/>
              </a:rPr>
              <a:t>19</a:t>
            </a:r>
            <a:r>
              <a:rPr lang="en-US" sz="3200" dirty="0">
                <a:effectLst>
                  <a:outerShdw blurRad="38100" dist="38100" dir="2700000" algn="tl">
                    <a:srgbClr val="000000">
                      <a:alpha val="43137"/>
                    </a:srgbClr>
                  </a:outerShdw>
                </a:effectLst>
                <a:latin typeface="Calibri" panose="020F0502020204030204" pitchFamily="34" charset="0"/>
              </a:rPr>
              <a:t> For the anxious longing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creation</a:t>
            </a:r>
            <a:r>
              <a:rPr lang="en-US" sz="3200" dirty="0">
                <a:effectLst>
                  <a:outerShdw blurRad="38100" dist="38100" dir="2700000" algn="tl">
                    <a:srgbClr val="000000">
                      <a:alpha val="43137"/>
                    </a:srgbClr>
                  </a:outerShdw>
                </a:effectLst>
                <a:latin typeface="Calibri" panose="020F0502020204030204" pitchFamily="34" charset="0"/>
              </a:rPr>
              <a:t> waits eagerly for the revealing of the sons of God. </a:t>
            </a:r>
            <a:r>
              <a:rPr lang="en-US" sz="3200" baseline="30000" dirty="0">
                <a:effectLst>
                  <a:outerShdw blurRad="38100" dist="38100" dir="2700000" algn="tl">
                    <a:srgbClr val="000000">
                      <a:alpha val="43137"/>
                    </a:srgbClr>
                  </a:outerShdw>
                </a:effectLst>
                <a:latin typeface="Calibri" panose="020F0502020204030204" pitchFamily="34" charset="0"/>
              </a:rPr>
              <a:t>20</a:t>
            </a:r>
            <a:r>
              <a:rPr lang="en-US" sz="3200" dirty="0">
                <a:effectLst>
                  <a:outerShdw blurRad="38100" dist="38100" dir="2700000" algn="tl">
                    <a:srgbClr val="000000">
                      <a:alpha val="43137"/>
                    </a:srgbClr>
                  </a:outerShdw>
                </a:effectLst>
                <a:latin typeface="Calibri" panose="020F0502020204030204" pitchFamily="34" charset="0"/>
              </a:rPr>
              <a:t> For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creation</a:t>
            </a:r>
            <a:r>
              <a:rPr lang="en-US" sz="3200" dirty="0">
                <a:effectLst>
                  <a:outerShdw blurRad="38100" dist="38100" dir="2700000" algn="tl">
                    <a:srgbClr val="000000">
                      <a:alpha val="43137"/>
                    </a:srgbClr>
                  </a:outerShdw>
                </a:effectLst>
                <a:latin typeface="Calibri" panose="020F0502020204030204" pitchFamily="34" charset="0"/>
              </a:rPr>
              <a:t> was subjected to futility, not willingly, but because of Him who subjected it, in hope </a:t>
            </a:r>
            <a:r>
              <a:rPr lang="en-US" sz="3200" baseline="30000" dirty="0">
                <a:effectLst>
                  <a:outerShdw blurRad="38100" dist="38100" dir="2700000" algn="tl">
                    <a:srgbClr val="000000">
                      <a:alpha val="43137"/>
                    </a:srgbClr>
                  </a:outerShdw>
                </a:effectLst>
                <a:latin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rPr>
              <a:t> that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creation</a:t>
            </a:r>
            <a:r>
              <a:rPr lang="en-US" sz="3200" dirty="0">
                <a:effectLst>
                  <a:outerShdw blurRad="38100" dist="38100" dir="2700000" algn="tl">
                    <a:srgbClr val="000000">
                      <a:alpha val="43137"/>
                    </a:srgbClr>
                  </a:outerShdw>
                </a:effectLst>
                <a:latin typeface="Calibri" panose="020F0502020204030204" pitchFamily="34" charset="0"/>
              </a:rPr>
              <a:t> itself also will be set free from its slavery to corruption into the freedom of the glory of the children of God. </a:t>
            </a:r>
            <a:r>
              <a:rPr lang="en-US" sz="3200" baseline="30000" dirty="0">
                <a:effectLst>
                  <a:outerShdw blurRad="38100" dist="38100" dir="2700000" algn="tl">
                    <a:srgbClr val="000000">
                      <a:alpha val="43137"/>
                    </a:srgbClr>
                  </a:outerShdw>
                </a:effectLst>
                <a:latin typeface="Calibri" panose="020F0502020204030204" pitchFamily="34" charset="0"/>
              </a:rPr>
              <a:t>22</a:t>
            </a:r>
            <a:r>
              <a:rPr lang="en-US" sz="3200" dirty="0">
                <a:effectLst>
                  <a:outerShdw blurRad="38100" dist="38100" dir="2700000" algn="tl">
                    <a:srgbClr val="000000">
                      <a:alpha val="43137"/>
                    </a:srgbClr>
                  </a:outerShdw>
                </a:effectLst>
                <a:latin typeface="Calibri" panose="020F0502020204030204" pitchFamily="34" charset="0"/>
              </a:rPr>
              <a:t> For we know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that the whole creation</a:t>
            </a:r>
            <a:r>
              <a:rPr lang="en-US" sz="3200" dirty="0">
                <a:effectLst>
                  <a:outerShdw blurRad="38100" dist="38100" dir="2700000" algn="tl">
                    <a:srgbClr val="000000">
                      <a:alpha val="43137"/>
                    </a:srgbClr>
                  </a:outerShdw>
                </a:effectLst>
                <a:latin typeface="Calibri" panose="020F0502020204030204" pitchFamily="34" charset="0"/>
              </a:rPr>
              <a:t> groans and suffers the pains of childbirth together until now.</a:t>
            </a:r>
          </a:p>
        </p:txBody>
      </p:sp>
    </p:spTree>
    <p:extLst>
      <p:ext uri="{BB962C8B-B14F-4D97-AF65-F5344CB8AC3E}">
        <p14:creationId xmlns:p14="http://schemas.microsoft.com/office/powerpoint/2010/main" val="78091210"/>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228600"/>
            <a:ext cx="7772400" cy="838200"/>
          </a:xfrm>
        </p:spPr>
        <p:txBody>
          <a:bodyPr/>
          <a:lstStyle/>
          <a:p>
            <a:pPr algn="ctr" eaLnBrk="1" hangingPunct="1"/>
            <a:r>
              <a:rPr lang="en-US" sz="4000" dirty="0">
                <a:effectLst>
                  <a:outerShdw blurRad="38100" dist="38100" dir="2700000" algn="tl">
                    <a:srgbClr val="000000">
                      <a:alpha val="43137"/>
                    </a:srgbClr>
                  </a:outerShdw>
                </a:effectLst>
              </a:rPr>
              <a:t>Divine Judgments (3:14-19)</a:t>
            </a:r>
          </a:p>
        </p:txBody>
      </p:sp>
      <p:sp>
        <p:nvSpPr>
          <p:cNvPr id="34819" name="Rectangle 3"/>
          <p:cNvSpPr>
            <a:spLocks noGrp="1" noChangeArrowheads="1"/>
          </p:cNvSpPr>
          <p:nvPr>
            <p:ph type="body" idx="1"/>
          </p:nvPr>
        </p:nvSpPr>
        <p:spPr>
          <a:xfrm>
            <a:off x="457200" y="1371600"/>
            <a:ext cx="3810000" cy="4689475"/>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Serpent (3:14-15)</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Woman (3:16)</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Man (3:17-19)</a:t>
            </a:r>
          </a:p>
        </p:txBody>
      </p:sp>
      <p:pic>
        <p:nvPicPr>
          <p:cNvPr id="22532" name="Picture 4" descr="C:\Users\awoods\AppData\Local\Microsoft\Windows\Temporary Internet Files\Content.IE5\ELKXEO2H\MCj03536290000[1].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92275" y="1524000"/>
            <a:ext cx="4270725" cy="3657600"/>
          </a:xfrm>
          <a:prstGeom prst="rect">
            <a:avLst/>
          </a:prstGeom>
          <a:noFill/>
          <a:ln w="9525">
            <a:noFill/>
            <a:miter lim="800000"/>
            <a:headEnd/>
            <a:tailEnd/>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cstate="email">
            <a:extLst>
              <a:ext uri="{28A0092B-C50C-407E-A947-70E740481C1C}">
                <a14:useLocalDpi xmlns:a14="http://schemas.microsoft.com/office/drawing/2010/main" val="0"/>
              </a:ext>
            </a:extLst>
          </a:blip>
          <a:stretch>
            <a:fillRect/>
          </a:stretch>
        </p:blipFill>
        <p:spPr bwMode="auto">
          <a:xfrm>
            <a:off x="5200407" y="1471612"/>
            <a:ext cx="3638793" cy="3786187"/>
          </a:xfrm>
          <a:prstGeom prst="ellipse">
            <a:avLst/>
          </a:prstGeom>
        </p:spPr>
      </p:pic>
      <p:sp>
        <p:nvSpPr>
          <p:cNvPr id="24579" name="Rectangle 1026"/>
          <p:cNvSpPr>
            <a:spLocks noGrp="1" noChangeArrowheads="1"/>
          </p:cNvSpPr>
          <p:nvPr>
            <p:ph type="title"/>
          </p:nvPr>
        </p:nvSpPr>
        <p:spPr>
          <a:xfrm>
            <a:off x="685800" y="228600"/>
            <a:ext cx="7772400" cy="838200"/>
          </a:xfrm>
        </p:spPr>
        <p:txBody>
          <a:bodyPr/>
          <a:lstStyle/>
          <a:p>
            <a:pPr algn="ctr" eaLnBrk="1" hangingPunct="1"/>
            <a:r>
              <a:rPr lang="en-US" sz="4000" dirty="0">
                <a:effectLst>
                  <a:outerShdw blurRad="38100" dist="38100" dir="2700000" algn="tl">
                    <a:srgbClr val="000000">
                      <a:alpha val="43137"/>
                    </a:srgbClr>
                  </a:outerShdw>
                </a:effectLst>
              </a:rPr>
              <a:t>Serpent (3:14-15)</a:t>
            </a:r>
          </a:p>
        </p:txBody>
      </p:sp>
      <p:sp>
        <p:nvSpPr>
          <p:cNvPr id="35843" name="Rectangle 1027"/>
          <p:cNvSpPr>
            <a:spLocks noGrp="1" noChangeArrowheads="1"/>
          </p:cNvSpPr>
          <p:nvPr>
            <p:ph type="body" idx="1"/>
          </p:nvPr>
        </p:nvSpPr>
        <p:spPr>
          <a:xfrm>
            <a:off x="457200" y="2514600"/>
            <a:ext cx="4800600" cy="1828800"/>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Serpent’s body (3:14)</a:t>
            </a:r>
          </a:p>
          <a:p>
            <a:pPr marL="461963" indent="-461963" eaLnBrk="1" hangingPunct="1">
              <a:spcBef>
                <a:spcPts val="0"/>
              </a:spcBef>
              <a:spcAft>
                <a:spcPts val="3600"/>
              </a:spcAft>
              <a:defRPr/>
            </a:pPr>
            <a:r>
              <a:rPr lang="en-US" dirty="0" err="1">
                <a:effectLst>
                  <a:outerShdw blurRad="38100" dist="38100" dir="2700000" algn="tl">
                    <a:srgbClr val="000000">
                      <a:alpha val="43137"/>
                    </a:srgbClr>
                  </a:outerShdw>
                </a:effectLst>
              </a:rPr>
              <a:t>Protevangelium</a:t>
            </a:r>
            <a:r>
              <a:rPr lang="en-US" dirty="0">
                <a:effectLst>
                  <a:outerShdw blurRad="38100" dist="38100" dir="2700000" algn="tl">
                    <a:srgbClr val="000000">
                      <a:alpha val="43137"/>
                    </a:srgbClr>
                  </a:outerShdw>
                </a:effectLst>
              </a:rPr>
              <a:t> (3:15)</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228600"/>
            <a:ext cx="7772400" cy="838200"/>
          </a:xfrm>
        </p:spPr>
        <p:txBody>
          <a:bodyPr/>
          <a:lstStyle/>
          <a:p>
            <a:pPr algn="ctr" eaLnBrk="1" hangingPunct="1"/>
            <a:r>
              <a:rPr lang="en-US" sz="4000" dirty="0">
                <a:effectLst>
                  <a:outerShdw blurRad="38100" dist="38100" dir="2700000" algn="tl">
                    <a:srgbClr val="000000">
                      <a:alpha val="43137"/>
                    </a:srgbClr>
                  </a:outerShdw>
                </a:effectLst>
              </a:rPr>
              <a:t>Woman (3:16)</a:t>
            </a:r>
          </a:p>
        </p:txBody>
      </p:sp>
      <p:sp>
        <p:nvSpPr>
          <p:cNvPr id="37891" name="Rectangle 3"/>
          <p:cNvSpPr>
            <a:spLocks noGrp="1" noChangeArrowheads="1"/>
          </p:cNvSpPr>
          <p:nvPr>
            <p:ph type="body" idx="1"/>
          </p:nvPr>
        </p:nvSpPr>
        <p:spPr>
          <a:xfrm>
            <a:off x="2019300" y="1371600"/>
            <a:ext cx="5105400" cy="1447800"/>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Painful child birth (3:16a)</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Relational conflict (3:16b)</a:t>
            </a:r>
          </a:p>
        </p:txBody>
      </p:sp>
      <p:pic>
        <p:nvPicPr>
          <p:cNvPr id="28676" name="Picture 8" descr="C:\Users\awoods\AppData\Local\Microsoft\Windows\Temporary Internet Files\Content.IE5\77FPK2XC\MCBD20125_0000[1].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17504" y="3352799"/>
            <a:ext cx="4108992" cy="2286000"/>
          </a:xfrm>
          <a:prstGeom prst="rect">
            <a:avLst/>
          </a:prstGeom>
          <a:noFill/>
          <a:ln w="9525">
            <a:noFill/>
            <a:miter lim="800000"/>
            <a:headEnd/>
            <a:tailEnd/>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838200"/>
          </a:xfrm>
        </p:spPr>
        <p:txBody>
          <a:bodyPr/>
          <a:lstStyle/>
          <a:p>
            <a:pPr algn="ctr" eaLnBrk="1" hangingPunct="1"/>
            <a:r>
              <a:rPr lang="en-US" sz="4000" dirty="0">
                <a:effectLst>
                  <a:outerShdw blurRad="38100" dist="38100" dir="2700000" algn="tl">
                    <a:srgbClr val="000000">
                      <a:alpha val="43137"/>
                    </a:srgbClr>
                  </a:outerShdw>
                </a:effectLst>
              </a:rPr>
              <a:t>Man (3:17-19)</a:t>
            </a:r>
          </a:p>
        </p:txBody>
      </p:sp>
      <p:sp>
        <p:nvSpPr>
          <p:cNvPr id="38915" name="Rectangle 3"/>
          <p:cNvSpPr>
            <a:spLocks noGrp="1" noChangeArrowheads="1"/>
          </p:cNvSpPr>
          <p:nvPr>
            <p:ph type="body" idx="1"/>
          </p:nvPr>
        </p:nvSpPr>
        <p:spPr>
          <a:xfrm>
            <a:off x="2209800" y="1371599"/>
            <a:ext cx="4724400" cy="1752601"/>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Painful labor (3:17-19a)</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Death (3:19b)</a:t>
            </a:r>
          </a:p>
        </p:txBody>
      </p:sp>
      <p:pic>
        <p:nvPicPr>
          <p:cNvPr id="30724" name="Picture 4" descr="C:\Users\awoods\AppData\Local\Microsoft\Windows\Temporary Internet Files\Content.IE5\5C7NAJFS\MCj0289989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9419" y="3092450"/>
            <a:ext cx="3205163" cy="3384550"/>
          </a:xfrm>
          <a:prstGeom prst="rect">
            <a:avLst/>
          </a:prstGeom>
          <a:noFill/>
          <a:ln w="9525">
            <a:noFill/>
            <a:miter lim="800000"/>
            <a:headEnd/>
            <a:tailEnd/>
          </a:ln>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305051" y="1600200"/>
            <a:ext cx="4533899" cy="2819400"/>
          </a:xfrm>
        </p:spPr>
        <p:txBody>
          <a:bodyPr/>
          <a:lstStyle/>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River (1)</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Trees (2)</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No Curse (3a)</a:t>
            </a:r>
          </a:p>
          <a:p>
            <a:pPr marL="571500" indent="-57150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God’s Presence (3b-5)</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The City’s Contents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22:1-5</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4371935"/>
            <a:ext cx="30480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757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 name="Group 102"/>
          <p:cNvGraphicFramePr>
            <a:graphicFrameLocks noGrp="1"/>
          </p:cNvGraphicFramePr>
          <p:nvPr>
            <p:ph type="tbl" idx="1"/>
          </p:nvPr>
        </p:nvGraphicFramePr>
        <p:xfrm>
          <a:off x="152399" y="516496"/>
          <a:ext cx="8839203" cy="5825008"/>
        </p:xfrm>
        <a:graphic>
          <a:graphicData uri="http://schemas.openxmlformats.org/drawingml/2006/table">
            <a:tbl>
              <a:tblPr>
                <a:tableStyleId>{8A107856-5554-42FB-B03E-39F5DBC370BA}</a:tableStyleId>
              </a:tblPr>
              <a:tblGrid>
                <a:gridCol w="3276601">
                  <a:extLst>
                    <a:ext uri="{9D8B030D-6E8A-4147-A177-3AD203B41FA5}">
                      <a16:colId xmlns:a16="http://schemas.microsoft.com/office/drawing/2014/main" val="836798824"/>
                    </a:ext>
                  </a:extLst>
                </a:gridCol>
                <a:gridCol w="2781301">
                  <a:extLst>
                    <a:ext uri="{9D8B030D-6E8A-4147-A177-3AD203B41FA5}">
                      <a16:colId xmlns:a16="http://schemas.microsoft.com/office/drawing/2014/main" val="20000"/>
                    </a:ext>
                  </a:extLst>
                </a:gridCol>
                <a:gridCol w="2781301">
                  <a:extLst>
                    <a:ext uri="{9D8B030D-6E8A-4147-A177-3AD203B41FA5}">
                      <a16:colId xmlns:a16="http://schemas.microsoft.com/office/drawing/2014/main" val="20001"/>
                    </a:ext>
                  </a:extLst>
                </a:gridCol>
              </a:tblGrid>
              <a:tr h="728126">
                <a:tc gridSpan="3">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Millennium and Eternal State</a:t>
                      </a:r>
                    </a:p>
                  </a:txBody>
                  <a:tcPr marT="45714" marB="45714" anchor="ctr" horzOverflow="overflow">
                    <a:solidFill>
                      <a:schemeClr val="bg2">
                        <a:lumMod val="95000"/>
                        <a:lumOff val="5000"/>
                      </a:schemeClr>
                    </a:solidFill>
                  </a:tcPr>
                </a:tc>
                <a:tc hMerge="1">
                  <a:txBody>
                    <a:bodyPr/>
                    <a:lstStyle/>
                    <a:p>
                      <a:endParaRPr lang="en-US" dirty="0"/>
                    </a:p>
                  </a:txBody>
                  <a:tcPr horzOverflow="overflow">
                    <a:solidFill>
                      <a:srgbClr val="66FFFF"/>
                    </a:solidFill>
                  </a:tcPr>
                </a:tc>
                <a:tc hMerge="1">
                  <a:txBody>
                    <a:bodyPr/>
                    <a:lstStyle/>
                    <a:p>
                      <a:endParaRPr lang="en-US" dirty="0"/>
                    </a:p>
                  </a:txBody>
                  <a:tcPr horzOverflow="overflow">
                    <a:solidFill>
                      <a:srgbClr val="66FFFF"/>
                    </a:solidFill>
                  </a:tcPr>
                </a:tc>
                <a:extLst>
                  <a:ext uri="{0D108BD9-81ED-4DB2-BD59-A6C34878D82A}">
                    <a16:rowId xmlns:a16="http://schemas.microsoft.com/office/drawing/2014/main" val="1524377864"/>
                  </a:ext>
                </a:extLst>
              </a:tr>
              <a:tr h="7281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Rev. 20:1-10</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Rev. 21–22</a:t>
                      </a:r>
                    </a:p>
                  </a:txBody>
                  <a:tcPr anchor="ctr" horzOverflow="overflow"/>
                </a:tc>
                <a:extLst>
                  <a:ext uri="{0D108BD9-81ED-4DB2-BD59-A6C34878D82A}">
                    <a16:rowId xmlns:a16="http://schemas.microsoft.com/office/drawing/2014/main" val="1045901084"/>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Time</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20:4</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22:5</a:t>
                      </a:r>
                    </a:p>
                  </a:txBody>
                  <a:tcPr anchor="ctr" horzOverflow="overflow"/>
                </a:tc>
                <a:extLst>
                  <a:ext uri="{0D108BD9-81ED-4DB2-BD59-A6C34878D82A}">
                    <a16:rowId xmlns:a16="http://schemas.microsoft.com/office/drawing/2014/main" val="10000"/>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Luminaries</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Isa. 30:26</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21:23; 22:5</a:t>
                      </a:r>
                    </a:p>
                  </a:txBody>
                  <a:tcPr anchor="ctr" horzOverflow="overflow"/>
                </a:tc>
                <a:extLst>
                  <a:ext uri="{0D108BD9-81ED-4DB2-BD59-A6C34878D82A}">
                    <a16:rowId xmlns:a16="http://schemas.microsoft.com/office/drawing/2014/main" val="10001"/>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Temple</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Ezek. 40–48</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21:22</a:t>
                      </a:r>
                    </a:p>
                  </a:txBody>
                  <a:tcPr anchor="ctr" horzOverflow="overflow"/>
                </a:tc>
                <a:extLst>
                  <a:ext uri="{0D108BD9-81ED-4DB2-BD59-A6C34878D82A}">
                    <a16:rowId xmlns:a16="http://schemas.microsoft.com/office/drawing/2014/main" val="10002"/>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Death</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Isa. 65:20</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21:4</a:t>
                      </a:r>
                    </a:p>
                  </a:txBody>
                  <a:tcPr anchor="ctr" horzOverflow="overflow"/>
                </a:tc>
                <a:extLst>
                  <a:ext uri="{0D108BD9-81ED-4DB2-BD59-A6C34878D82A}">
                    <a16:rowId xmlns:a16="http://schemas.microsoft.com/office/drawing/2014/main" val="10003"/>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Satanic activity</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20:7</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20:10</a:t>
                      </a:r>
                    </a:p>
                  </a:txBody>
                  <a:tcPr anchor="ctr" horzOverflow="overflow"/>
                </a:tc>
                <a:extLst>
                  <a:ext uri="{0D108BD9-81ED-4DB2-BD59-A6C34878D82A}">
                    <a16:rowId xmlns:a16="http://schemas.microsoft.com/office/drawing/2014/main" val="10004"/>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Rebellion</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20:8-9</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21:27</a:t>
                      </a:r>
                    </a:p>
                  </a:txBody>
                  <a:tcPr anchor="ctr" horzOverflow="overflow"/>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04492098"/>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beginning God created the heavens and the earth.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was formless and void, and darkness was over the surface of the deep, and the Spirit of God was moving over the surface of the waters.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God said, ‘Let there be light’; and there was light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189979673"/>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Deuteronomy 4:19</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beware not to lift up your eyes to heaven and see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sun and the moon and the stars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the host of heaven, and be drawn away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worship them and serve them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those which the Lord your God has allotted to all the peoples under the whole heaven.”</a:t>
            </a:r>
          </a:p>
        </p:txBody>
      </p:sp>
    </p:spTree>
    <p:extLst>
      <p:ext uri="{BB962C8B-B14F-4D97-AF65-F5344CB8AC3E}">
        <p14:creationId xmlns:p14="http://schemas.microsoft.com/office/powerpoint/2010/main" val="881603299"/>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24000"/>
            <a:ext cx="9144000" cy="3505200"/>
          </a:xfrm>
        </p:spPr>
        <p:txBody>
          <a:bodyPr/>
          <a:lstStyle/>
          <a:p>
            <a:pPr marL="0" indent="0" algn="just">
              <a:buFontTx/>
              <a:buNone/>
              <a:defRPr/>
            </a:pPr>
            <a:r>
              <a:rPr lang="en-US" dirty="0">
                <a:effectLst>
                  <a:outerShdw blurRad="38100" dist="38100" dir="2700000" algn="tl">
                    <a:srgbClr val="000000">
                      <a:alpha val="43137"/>
                    </a:srgbClr>
                  </a:outerShdw>
                </a:effectLst>
              </a:rPr>
              <a:t>“Christ will rule over His kingdom on this present earth for one thousand years, and He will reign forever. The future kingdom of God has two parts or phases. Phase one is the millennial reign of Christ on this earth (Rev. 20:1–6), and phase two is the eternal state (Rev. 22:5). As I once heard it described, the Millennium is the front porch of eternity.”</a:t>
            </a:r>
          </a:p>
        </p:txBody>
      </p:sp>
      <p:sp>
        <p:nvSpPr>
          <p:cNvPr id="6" name="Rectangle 5">
            <a:extLst>
              <a:ext uri="{FF2B5EF4-FFF2-40B4-BE49-F238E27FC236}">
                <a16:creationId xmlns:a16="http://schemas.microsoft.com/office/drawing/2014/main" id="{777D4DB7-6D3D-450D-9E61-0E2CAC52640C}"/>
              </a:ext>
            </a:extLst>
          </p:cNvPr>
          <p:cNvSpPr/>
          <p:nvPr/>
        </p:nvSpPr>
        <p:spPr>
          <a:xfrm>
            <a:off x="1428750" y="232827"/>
            <a:ext cx="6286500" cy="1277273"/>
          </a:xfrm>
          <a:prstGeom prst="rect">
            <a:avLst/>
          </a:prstGeom>
        </p:spPr>
        <p:txBody>
          <a:bodyPr wrap="square">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Mark Hitchcock</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101 Answers to the Most Asked Questions About the End Times </a:t>
            </a:r>
            <a:r>
              <a:rPr lang="en-US" sz="1800" dirty="0">
                <a:effectLst>
                  <a:outerShdw blurRad="38100" dist="38100" dir="2700000" algn="tl">
                    <a:srgbClr val="000000">
                      <a:alpha val="43137"/>
                    </a:srgbClr>
                  </a:outerShdw>
                </a:effectLst>
                <a:latin typeface="Calibri" panose="020F0502020204030204" pitchFamily="34" charset="0"/>
                <a:cs typeface="+mn-cs"/>
              </a:rPr>
              <a:t>(Sisters, OR: Multnomah, 2001), 212.</a:t>
            </a:r>
          </a:p>
        </p:txBody>
      </p:sp>
    </p:spTree>
    <p:extLst>
      <p:ext uri="{BB962C8B-B14F-4D97-AF65-F5344CB8AC3E}">
        <p14:creationId xmlns:p14="http://schemas.microsoft.com/office/powerpoint/2010/main" val="3853054130"/>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5:10</a:t>
            </a:r>
          </a:p>
          <a:p>
            <a:pPr algn="just"/>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have made them to be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and priests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our God;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reign</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basileuō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upon</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gē</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94276492-6B22-4DBF-B202-4395FE49335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41404" y="3048000"/>
            <a:ext cx="2461193" cy="1828800"/>
          </a:xfrm>
          <a:prstGeom prst="rect">
            <a:avLst/>
          </a:prstGeom>
        </p:spPr>
      </p:pic>
    </p:spTree>
    <p:extLst>
      <p:ext uri="{BB962C8B-B14F-4D97-AF65-F5344CB8AC3E}">
        <p14:creationId xmlns:p14="http://schemas.microsoft.com/office/powerpoint/2010/main" val="64072811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a:extLst>
              <a:ext uri="{FF2B5EF4-FFF2-40B4-BE49-F238E27FC236}">
                <a16:creationId xmlns:a16="http://schemas.microsoft.com/office/drawing/2014/main" id="{B724DC9A-8723-4D60-AEED-52C2A4560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009650" y="270970"/>
            <a:ext cx="7124700" cy="627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4F5BD2F-35A4-4FF5-AAD9-E4CE1A6A50F1}"/>
              </a:ext>
            </a:extLst>
          </p:cNvPr>
          <p:cNvSpPr/>
          <p:nvPr/>
        </p:nvSpPr>
        <p:spPr>
          <a:xfrm>
            <a:off x="1066800" y="304800"/>
            <a:ext cx="7067550" cy="584775"/>
          </a:xfrm>
          <a:prstGeom prst="rect">
            <a:avLst/>
          </a:prstGeom>
        </p:spPr>
        <p:txBody>
          <a:bodyPr wrap="square">
            <a:spAutoFit/>
          </a:bodyPr>
          <a:lstStyle/>
          <a:p>
            <a:pPr algn="ctr"/>
            <a:r>
              <a:rPr lang="en-US" sz="3200" i="1" dirty="0">
                <a:effectLst>
                  <a:outerShdw blurRad="38100" dist="38100" dir="2700000" algn="tl">
                    <a:srgbClr val="000000">
                      <a:alpha val="43137"/>
                    </a:srgbClr>
                  </a:outerShdw>
                </a:effectLst>
                <a:latin typeface="Calibri" panose="020F0502020204030204" pitchFamily="34" charset="0"/>
              </a:rPr>
              <a:t>The whole creation groans and suffers! </a:t>
            </a:r>
          </a:p>
        </p:txBody>
      </p:sp>
    </p:spTree>
    <p:extLst>
      <p:ext uri="{BB962C8B-B14F-4D97-AF65-F5344CB8AC3E}">
        <p14:creationId xmlns:p14="http://schemas.microsoft.com/office/powerpoint/2010/main" val="2177750709"/>
      </p:ext>
    </p:extLst>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7964333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1828523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52400" y="1371600"/>
            <a:ext cx="7010399" cy="5181600"/>
          </a:xfrm>
        </p:spPr>
        <p:txBody>
          <a:bodyPr/>
          <a:lstStyle/>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Four Titles (9-10)</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Glory (11)</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Construction (12-14)</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Measurements (15-17)</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Materials (18-21)</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Relationship to God (22-23)</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Relationship to the Nations (24-26)</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Holiness (27)</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Contents (22:1-5)</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 The New Jerusalem</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21:9‒22:5</a:t>
            </a:r>
          </a:p>
        </p:txBody>
      </p:sp>
      <p:pic>
        <p:nvPicPr>
          <p:cNvPr id="5" name="Picture 2" descr="Image result for the eternal state">
            <a:extLst>
              <a:ext uri="{FF2B5EF4-FFF2-40B4-BE49-F238E27FC236}">
                <a16:creationId xmlns:a16="http://schemas.microsoft.com/office/drawing/2014/main" id="{A82E3A6D-5D5D-4F0F-88AD-8376208F08F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1199" y="1828799"/>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535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 name="Group 102"/>
          <p:cNvGraphicFramePr>
            <a:graphicFrameLocks noGrp="1"/>
          </p:cNvGraphicFramePr>
          <p:nvPr>
            <p:ph type="tbl" idx="1"/>
          </p:nvPr>
        </p:nvGraphicFramePr>
        <p:xfrm>
          <a:off x="152400" y="184577"/>
          <a:ext cx="8839200" cy="6488846"/>
        </p:xfrm>
        <a:graphic>
          <a:graphicData uri="http://schemas.openxmlformats.org/drawingml/2006/table">
            <a:tbl>
              <a:tblPr>
                <a:tableStyleId>{8A107856-5554-42FB-B03E-39F5DBC370BA}</a:tableStyleId>
              </a:tblPr>
              <a:tblGrid>
                <a:gridCol w="51054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728126">
                <a:tc>
                  <a:txBody>
                    <a:bodyPr/>
                    <a:lstStyle/>
                    <a:p>
                      <a:pPr marL="0" marR="0" lvl="0" indent="0" algn="ctr" defTabSz="914400" rtl="0" eaLnBrk="0" fontAlgn="base" latinLnBrk="0" hangingPunct="0">
                        <a:lnSpc>
                          <a:spcPct val="100000"/>
                        </a:lnSpc>
                        <a:spcBef>
                          <a:spcPts val="0"/>
                        </a:spcBef>
                        <a:spcAft>
                          <a:spcPct val="0"/>
                        </a:spcAft>
                        <a:buClr>
                          <a:schemeClr val="tx1"/>
                        </a:buClr>
                        <a:buSzTx/>
                        <a:buFontTx/>
                        <a:buNone/>
                        <a:tabLst/>
                      </a:pPr>
                      <a:r>
                        <a:rPr lang="en-US" alt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Millennium </a:t>
                      </a:r>
                    </a:p>
                  </a:txBody>
                  <a:tcPr marT="45714" marB="45714" anchor="ctr" horzOverflow="overflow">
                    <a:solidFill>
                      <a:schemeClr val="bg2">
                        <a:lumMod val="95000"/>
                        <a:lumOff val="5000"/>
                      </a:schemeClr>
                    </a:solidFill>
                  </a:tcPr>
                </a:tc>
                <a:tc>
                  <a:txBody>
                    <a:bodyPr/>
                    <a:lstStyle/>
                    <a:p>
                      <a:pPr marL="0" marR="0" lvl="0" indent="0" algn="ctr" defTabSz="914400" rtl="0" eaLnBrk="0" fontAlgn="base" latinLnBrk="0" hangingPunct="0">
                        <a:lnSpc>
                          <a:spcPct val="100000"/>
                        </a:lnSpc>
                        <a:spcBef>
                          <a:spcPts val="0"/>
                        </a:spcBef>
                        <a:spcAft>
                          <a:spcPct val="0"/>
                        </a:spcAft>
                        <a:buClr>
                          <a:schemeClr val="tx1"/>
                        </a:buClr>
                        <a:buSzTx/>
                        <a:buFontTx/>
                        <a:buNone/>
                        <a:tabLst/>
                        <a:defRPr/>
                      </a:pPr>
                      <a:r>
                        <a:rPr lang="en-US" alt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Eternal State </a:t>
                      </a:r>
                    </a:p>
                  </a:txBody>
                  <a:tcPr marT="45714" marB="45714" anchor="ctr" horzOverflow="overflow">
                    <a:solidFill>
                      <a:schemeClr val="bg2">
                        <a:lumMod val="95000"/>
                        <a:lumOff val="5000"/>
                      </a:schemeClr>
                    </a:solidFill>
                  </a:tcPr>
                </a:tc>
                <a:extLst>
                  <a:ext uri="{0D108BD9-81ED-4DB2-BD59-A6C34878D82A}">
                    <a16:rowId xmlns:a16="http://schemas.microsoft.com/office/drawing/2014/main" val="1524377864"/>
                  </a:ext>
                </a:extLst>
              </a:tr>
              <a:tr h="640080">
                <a:tc>
                  <a:txBody>
                    <a:bodyPr/>
                    <a:lstStyle/>
                    <a:p>
                      <a:pPr marL="230188" marR="0" lvl="0" indent="0" algn="ctr" defTabSz="914400" rtl="0" eaLnBrk="0" fontAlgn="base" latinLnBrk="0" hangingPunct="0">
                        <a:lnSpc>
                          <a:spcPct val="100000"/>
                        </a:lnSpc>
                        <a:spcBef>
                          <a:spcPct val="20000"/>
                        </a:spcBef>
                        <a:spcAft>
                          <a:spcPct val="0"/>
                        </a:spcAft>
                        <a:buClr>
                          <a:schemeClr val="tx1"/>
                        </a:buClr>
                        <a:buSzTx/>
                        <a:buFontTx/>
                        <a:buNone/>
                        <a:tabLst/>
                        <a:defRPr/>
                      </a:pPr>
                      <a:r>
                        <a:rPr kumimoji="0" lang="en-US" alt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Rev. 20</a:t>
                      </a:r>
                      <a:endPar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endParaRPr>
                    </a:p>
                  </a:txBody>
                  <a:tcPr marT="45714" marB="45714" anchor="ctr" horzOverflow="overflow"/>
                </a:tc>
                <a:tc>
                  <a:txBody>
                    <a:bodyPr/>
                    <a:lstStyle/>
                    <a:p>
                      <a:pPr marL="230188" marR="0" lvl="0" indent="0" algn="ctr" defTabSz="914400" rtl="0" eaLnBrk="0" fontAlgn="base" latinLnBrk="0" hangingPunct="0">
                        <a:lnSpc>
                          <a:spcPct val="100000"/>
                        </a:lnSpc>
                        <a:spcBef>
                          <a:spcPct val="20000"/>
                        </a:spcBef>
                        <a:spcAft>
                          <a:spcPct val="0"/>
                        </a:spcAft>
                        <a:buClr>
                          <a:schemeClr val="tx1"/>
                        </a:buClr>
                        <a:buSzTx/>
                        <a:buFontTx/>
                        <a:buNone/>
                        <a:tabLst/>
                        <a:defRPr/>
                      </a:pPr>
                      <a:r>
                        <a:rPr kumimoji="0" lang="en-US" alt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Rev. 21-22</a:t>
                      </a:r>
                    </a:p>
                  </a:txBody>
                  <a:tcPr marT="45714" marB="45714" anchor="ctr" horzOverflow="overflow"/>
                </a:tc>
                <a:extLst>
                  <a:ext uri="{0D108BD9-81ED-4DB2-BD59-A6C34878D82A}">
                    <a16:rowId xmlns:a16="http://schemas.microsoft.com/office/drawing/2014/main" val="626779299"/>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 restrained</a:t>
                      </a:r>
                      <a:endParaRPr kumimoji="0" lang="en-US" sz="3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 removed</a:t>
                      </a:r>
                      <a:endParaRPr kumimoji="0" lang="en-US" sz="3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4" marB="45714" anchor="ctr" horzOverflow="overflow"/>
                </a:tc>
                <a:extLst>
                  <a:ext uri="{0D108BD9-81ED-4DB2-BD59-A6C34878D82A}">
                    <a16:rowId xmlns:a16="http://schemas.microsoft.com/office/drawing/2014/main" val="10000"/>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Curse restrained</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Curse removed</a:t>
                      </a:r>
                    </a:p>
                  </a:txBody>
                  <a:tcPr marT="45714" marB="45714" anchor="ctr" horzOverflow="overflow"/>
                </a:tc>
                <a:extLst>
                  <a:ext uri="{0D108BD9-81ED-4DB2-BD59-A6C34878D82A}">
                    <a16:rowId xmlns:a16="http://schemas.microsoft.com/office/drawing/2014/main" val="10001"/>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Death</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No death</a:t>
                      </a:r>
                    </a:p>
                  </a:txBody>
                  <a:tcPr marT="45714" marB="45714" anchor="ctr" horzOverflow="overflow"/>
                </a:tc>
                <a:extLst>
                  <a:ext uri="{0D108BD9-81ED-4DB2-BD59-A6C34878D82A}">
                    <a16:rowId xmlns:a16="http://schemas.microsoft.com/office/drawing/2014/main" val="10002"/>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Mortals / resurrected</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Resurrected only</a:t>
                      </a:r>
                    </a:p>
                  </a:txBody>
                  <a:tcPr marT="45714" marB="45714" anchor="ctr" horzOverflow="overflow"/>
                </a:tc>
                <a:extLst>
                  <a:ext uri="{0D108BD9-81ED-4DB2-BD59-A6C34878D82A}">
                    <a16:rowId xmlns:a16="http://schemas.microsoft.com/office/drawing/2014/main" val="10003"/>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Mortals Destinies undecided</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All Destinies sealed</a:t>
                      </a:r>
                    </a:p>
                  </a:txBody>
                  <a:tcPr marT="45714" marB="45714" anchor="ctr" horzOverflow="overflow"/>
                </a:tc>
                <a:extLst>
                  <a:ext uri="{0D108BD9-81ED-4DB2-BD59-A6C34878D82A}">
                    <a16:rowId xmlns:a16="http://schemas.microsoft.com/office/drawing/2014/main" val="10004"/>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Renovation</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Recreation</a:t>
                      </a:r>
                    </a:p>
                  </a:txBody>
                  <a:tcPr marT="45714" marB="45714" anchor="ctr" horzOverflow="overflow"/>
                </a:tc>
                <a:extLst>
                  <a:ext uri="{0D108BD9-81ED-4DB2-BD59-A6C34878D82A}">
                    <a16:rowId xmlns:a16="http://schemas.microsoft.com/office/drawing/2014/main" val="10005"/>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Temporary</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Eternal</a:t>
                      </a:r>
                    </a:p>
                  </a:txBody>
                  <a:tcPr marT="45714" marB="45714" anchor="ctr" horzOverflow="overflow"/>
                </a:tc>
                <a:extLst>
                  <a:ext uri="{0D108BD9-81ED-4DB2-BD59-A6C34878D82A}">
                    <a16:rowId xmlns:a16="http://schemas.microsoft.com/office/drawing/2014/main" val="10006"/>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Transitional </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Non-transitional</a:t>
                      </a:r>
                    </a:p>
                  </a:txBody>
                  <a:tcPr marT="45714" marB="45714"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1270084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 name="Group 102"/>
          <p:cNvGraphicFramePr>
            <a:graphicFrameLocks noGrp="1"/>
          </p:cNvGraphicFramePr>
          <p:nvPr>
            <p:ph type="tbl" idx="1"/>
          </p:nvPr>
        </p:nvGraphicFramePr>
        <p:xfrm>
          <a:off x="152399" y="516496"/>
          <a:ext cx="8839203" cy="5825008"/>
        </p:xfrm>
        <a:graphic>
          <a:graphicData uri="http://schemas.openxmlformats.org/drawingml/2006/table">
            <a:tbl>
              <a:tblPr>
                <a:tableStyleId>{8A107856-5554-42FB-B03E-39F5DBC370BA}</a:tableStyleId>
              </a:tblPr>
              <a:tblGrid>
                <a:gridCol w="3276601">
                  <a:extLst>
                    <a:ext uri="{9D8B030D-6E8A-4147-A177-3AD203B41FA5}">
                      <a16:colId xmlns:a16="http://schemas.microsoft.com/office/drawing/2014/main" val="836798824"/>
                    </a:ext>
                  </a:extLst>
                </a:gridCol>
                <a:gridCol w="2781301">
                  <a:extLst>
                    <a:ext uri="{9D8B030D-6E8A-4147-A177-3AD203B41FA5}">
                      <a16:colId xmlns:a16="http://schemas.microsoft.com/office/drawing/2014/main" val="20000"/>
                    </a:ext>
                  </a:extLst>
                </a:gridCol>
                <a:gridCol w="2781301">
                  <a:extLst>
                    <a:ext uri="{9D8B030D-6E8A-4147-A177-3AD203B41FA5}">
                      <a16:colId xmlns:a16="http://schemas.microsoft.com/office/drawing/2014/main" val="20001"/>
                    </a:ext>
                  </a:extLst>
                </a:gridCol>
              </a:tblGrid>
              <a:tr h="728126">
                <a:tc gridSpan="3">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Millennium and Eternal State</a:t>
                      </a:r>
                    </a:p>
                  </a:txBody>
                  <a:tcPr marT="45714" marB="45714" anchor="ctr" horzOverflow="overflow">
                    <a:solidFill>
                      <a:schemeClr val="bg2">
                        <a:lumMod val="95000"/>
                        <a:lumOff val="5000"/>
                      </a:schemeClr>
                    </a:solidFill>
                  </a:tcPr>
                </a:tc>
                <a:tc hMerge="1">
                  <a:txBody>
                    <a:bodyPr/>
                    <a:lstStyle/>
                    <a:p>
                      <a:endParaRPr lang="en-US" dirty="0"/>
                    </a:p>
                  </a:txBody>
                  <a:tcPr horzOverflow="overflow">
                    <a:solidFill>
                      <a:srgbClr val="66FFFF"/>
                    </a:solidFill>
                  </a:tcPr>
                </a:tc>
                <a:tc hMerge="1">
                  <a:txBody>
                    <a:bodyPr/>
                    <a:lstStyle/>
                    <a:p>
                      <a:endParaRPr lang="en-US" dirty="0"/>
                    </a:p>
                  </a:txBody>
                  <a:tcPr horzOverflow="overflow">
                    <a:solidFill>
                      <a:srgbClr val="66FFFF"/>
                    </a:solidFill>
                  </a:tcPr>
                </a:tc>
                <a:extLst>
                  <a:ext uri="{0D108BD9-81ED-4DB2-BD59-A6C34878D82A}">
                    <a16:rowId xmlns:a16="http://schemas.microsoft.com/office/drawing/2014/main" val="1524377864"/>
                  </a:ext>
                </a:extLst>
              </a:tr>
              <a:tr h="7281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Rev. 20:1-10</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Rev. 21–22</a:t>
                      </a:r>
                    </a:p>
                  </a:txBody>
                  <a:tcPr anchor="ctr" horzOverflow="overflow"/>
                </a:tc>
                <a:extLst>
                  <a:ext uri="{0D108BD9-81ED-4DB2-BD59-A6C34878D82A}">
                    <a16:rowId xmlns:a16="http://schemas.microsoft.com/office/drawing/2014/main" val="1045901084"/>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Time</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20:4</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22:5</a:t>
                      </a:r>
                    </a:p>
                  </a:txBody>
                  <a:tcPr anchor="ctr" horzOverflow="overflow"/>
                </a:tc>
                <a:extLst>
                  <a:ext uri="{0D108BD9-81ED-4DB2-BD59-A6C34878D82A}">
                    <a16:rowId xmlns:a16="http://schemas.microsoft.com/office/drawing/2014/main" val="10000"/>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Luminaries</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Isa. 30:26</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21:23; 22:5</a:t>
                      </a:r>
                    </a:p>
                  </a:txBody>
                  <a:tcPr anchor="ctr" horzOverflow="overflow"/>
                </a:tc>
                <a:extLst>
                  <a:ext uri="{0D108BD9-81ED-4DB2-BD59-A6C34878D82A}">
                    <a16:rowId xmlns:a16="http://schemas.microsoft.com/office/drawing/2014/main" val="10001"/>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Temple</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Ezek. 40–48</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21:22</a:t>
                      </a:r>
                    </a:p>
                  </a:txBody>
                  <a:tcPr anchor="ctr" horzOverflow="overflow"/>
                </a:tc>
                <a:extLst>
                  <a:ext uri="{0D108BD9-81ED-4DB2-BD59-A6C34878D82A}">
                    <a16:rowId xmlns:a16="http://schemas.microsoft.com/office/drawing/2014/main" val="10002"/>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Death</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Isa. 65:20</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21:4</a:t>
                      </a:r>
                    </a:p>
                  </a:txBody>
                  <a:tcPr anchor="ctr" horzOverflow="overflow"/>
                </a:tc>
                <a:extLst>
                  <a:ext uri="{0D108BD9-81ED-4DB2-BD59-A6C34878D82A}">
                    <a16:rowId xmlns:a16="http://schemas.microsoft.com/office/drawing/2014/main" val="10003"/>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Satanic activity</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20:7</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20:10</a:t>
                      </a:r>
                    </a:p>
                  </a:txBody>
                  <a:tcPr anchor="ctr" horzOverflow="overflow"/>
                </a:tc>
                <a:extLst>
                  <a:ext uri="{0D108BD9-81ED-4DB2-BD59-A6C34878D82A}">
                    <a16:rowId xmlns:a16="http://schemas.microsoft.com/office/drawing/2014/main" val="10004"/>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Rebellion</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20:8-9</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21:27</a:t>
                      </a:r>
                    </a:p>
                  </a:txBody>
                  <a:tcPr anchor="ctr" horzOverflow="overflow"/>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8857266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57EE89-7B42-401C-8B48-BA2DB447AB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marL="342900" indent="-342900" algn="ctr" defTabSz="685800">
              <a:lnSpc>
                <a:spcPct val="90000"/>
              </a:lnSpc>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Zechariah 14:16-18</a:t>
            </a:r>
          </a:p>
          <a:p>
            <a:pPr algn="just">
              <a:spcBef>
                <a:spcPts val="0"/>
              </a:spcBef>
              <a:spcAft>
                <a:spcPts val="0"/>
              </a:spcAft>
            </a:pPr>
            <a:r>
              <a:rPr lang="en-US" sz="2800" dirty="0">
                <a:latin typeface="Calibri" panose="020F0502020204030204" pitchFamily="34" charset="0"/>
                <a:cs typeface="Calibri" panose="020F0502020204030204" pitchFamily="34" charset="0"/>
              </a:rPr>
              <a:t>“Then it will come about that any who are left of all the </a:t>
            </a:r>
            <a:r>
              <a:rPr lang="en-US" sz="2800" b="1" u="sng" dirty="0">
                <a:solidFill>
                  <a:srgbClr val="FFFFCC"/>
                </a:solidFill>
                <a:latin typeface="Calibri" panose="020F0502020204030204" pitchFamily="34" charset="0"/>
                <a:cs typeface="Calibri" panose="020F0502020204030204" pitchFamily="34" charset="0"/>
              </a:rPr>
              <a:t>nations</a:t>
            </a:r>
            <a:r>
              <a:rPr lang="en-US" sz="2800" dirty="0">
                <a:latin typeface="Calibri" panose="020F0502020204030204" pitchFamily="34" charset="0"/>
                <a:cs typeface="Calibri" panose="020F0502020204030204" pitchFamily="34" charset="0"/>
              </a:rPr>
              <a:t> that went against Jerusalem will go up from year to year to worship the King, the </a:t>
            </a:r>
            <a:r>
              <a:rPr lang="en-US" sz="2800" cap="small" dirty="0">
                <a:latin typeface="Calibri" panose="020F0502020204030204" pitchFamily="34" charset="0"/>
                <a:cs typeface="Calibri" panose="020F0502020204030204" pitchFamily="34" charset="0"/>
              </a:rPr>
              <a:t>Lord</a:t>
            </a:r>
            <a:r>
              <a:rPr lang="en-US" sz="2800" dirty="0">
                <a:latin typeface="Calibri" panose="020F0502020204030204" pitchFamily="34" charset="0"/>
                <a:cs typeface="Calibri" panose="020F0502020204030204" pitchFamily="34" charset="0"/>
              </a:rPr>
              <a:t> of hosts, and to celebrate the Feast of Booths. </a:t>
            </a:r>
            <a:r>
              <a:rPr lang="en-US" sz="2800" baseline="30000" dirty="0">
                <a:latin typeface="Calibri" panose="020F0502020204030204" pitchFamily="34" charset="0"/>
                <a:cs typeface="Calibri" panose="020F0502020204030204" pitchFamily="34" charset="0"/>
              </a:rPr>
              <a:t>17 </a:t>
            </a:r>
            <a:r>
              <a:rPr lang="en-US" sz="2800" dirty="0">
                <a:latin typeface="Calibri" panose="020F0502020204030204" pitchFamily="34" charset="0"/>
                <a:cs typeface="Calibri" panose="020F0502020204030204" pitchFamily="34" charset="0"/>
              </a:rPr>
              <a:t>And it will be that whichever of the families of the earth does not go up to Jerusalem to worship the King, the </a:t>
            </a:r>
            <a:r>
              <a:rPr lang="en-US" sz="2800" cap="small" dirty="0">
                <a:latin typeface="Calibri" panose="020F0502020204030204" pitchFamily="34" charset="0"/>
                <a:cs typeface="Calibri" panose="020F0502020204030204" pitchFamily="34" charset="0"/>
              </a:rPr>
              <a:t>Lord</a:t>
            </a:r>
            <a:r>
              <a:rPr lang="en-US" sz="2800" dirty="0">
                <a:latin typeface="Calibri" panose="020F0502020204030204" pitchFamily="34" charset="0"/>
                <a:cs typeface="Calibri" panose="020F0502020204030204" pitchFamily="34" charset="0"/>
              </a:rPr>
              <a:t> of hosts, there will be no rain on them. </a:t>
            </a:r>
            <a:r>
              <a:rPr lang="en-US" sz="2800" baseline="30000" dirty="0">
                <a:latin typeface="Calibri" panose="020F0502020204030204" pitchFamily="34" charset="0"/>
                <a:cs typeface="Calibri" panose="020F0502020204030204" pitchFamily="34" charset="0"/>
              </a:rPr>
              <a:t>18 </a:t>
            </a:r>
            <a:r>
              <a:rPr lang="en-US" sz="2800" dirty="0">
                <a:latin typeface="Calibri" panose="020F0502020204030204" pitchFamily="34" charset="0"/>
                <a:cs typeface="Calibri" panose="020F0502020204030204" pitchFamily="34" charset="0"/>
              </a:rPr>
              <a:t>If the family of Egypt does not go up or enter, then no </a:t>
            </a:r>
            <a:r>
              <a:rPr lang="en-US" sz="2800" i="1" dirty="0">
                <a:latin typeface="Calibri" panose="020F0502020204030204" pitchFamily="34" charset="0"/>
                <a:cs typeface="Calibri" panose="020F0502020204030204" pitchFamily="34" charset="0"/>
              </a:rPr>
              <a:t>rain will fall</a:t>
            </a:r>
            <a:r>
              <a:rPr lang="en-US" sz="2800" dirty="0">
                <a:latin typeface="Calibri" panose="020F0502020204030204" pitchFamily="34" charset="0"/>
                <a:cs typeface="Calibri" panose="020F0502020204030204" pitchFamily="34" charset="0"/>
              </a:rPr>
              <a:t> on them; it will be the plague with which the </a:t>
            </a:r>
            <a:r>
              <a:rPr lang="en-US" sz="2800" cap="small" dirty="0">
                <a:latin typeface="Calibri" panose="020F0502020204030204" pitchFamily="34" charset="0"/>
                <a:cs typeface="Calibri" panose="020F0502020204030204" pitchFamily="34" charset="0"/>
              </a:rPr>
              <a:t>Lord</a:t>
            </a:r>
            <a:r>
              <a:rPr lang="en-US" sz="2800" dirty="0">
                <a:latin typeface="Calibri" panose="020F0502020204030204" pitchFamily="34" charset="0"/>
                <a:cs typeface="Calibri" panose="020F0502020204030204" pitchFamily="34" charset="0"/>
              </a:rPr>
              <a:t> smites the </a:t>
            </a:r>
            <a:r>
              <a:rPr lang="en-US" sz="2800" b="1" u="sng" dirty="0">
                <a:solidFill>
                  <a:srgbClr val="FFFFCC"/>
                </a:solidFill>
                <a:latin typeface="Calibri" panose="020F0502020204030204" pitchFamily="34" charset="0"/>
                <a:cs typeface="Calibri" panose="020F0502020204030204" pitchFamily="34" charset="0"/>
              </a:rPr>
              <a:t>nations</a:t>
            </a:r>
            <a:r>
              <a:rPr lang="en-US" sz="2800" dirty="0">
                <a:latin typeface="Calibri" panose="020F0502020204030204" pitchFamily="34" charset="0"/>
                <a:cs typeface="Calibri" panose="020F0502020204030204" pitchFamily="34" charset="0"/>
              </a:rPr>
              <a:t> who do not go up to celebrate the Feast of Booths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748748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s://scontent-dfw1-1.xx.fbcdn.net/hphotos-xtf1/t31.0-8/11794619_10207462667233113_7088908926816719446_o.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8014" y="228600"/>
            <a:ext cx="8607972"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5255284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46EDE7-A4F7-4CDD-88C8-0C89CCD126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23" y="1662536"/>
            <a:ext cx="4932271" cy="4823631"/>
          </a:xfrm>
          <a:prstGeom prst="rect">
            <a:avLst/>
          </a:prstGeom>
        </p:spPr>
      </p:pic>
      <p:sp>
        <p:nvSpPr>
          <p:cNvPr id="91138" name="Rectangle 2"/>
          <p:cNvSpPr>
            <a:spLocks noGrp="1" noChangeArrowheads="1"/>
          </p:cNvSpPr>
          <p:nvPr>
            <p:ph type="title"/>
          </p:nvPr>
        </p:nvSpPr>
        <p:spPr>
          <a:xfrm>
            <a:off x="914400" y="304800"/>
            <a:ext cx="7315200" cy="1441450"/>
          </a:xfrm>
        </p:spPr>
        <p:txBody>
          <a:bodyPr/>
          <a:lstStyle/>
          <a:p>
            <a:r>
              <a:rPr lang="en-US" altLang="en-US" sz="6000" dirty="0">
                <a:solidFill>
                  <a:srgbClr val="66FFFF"/>
                </a:solidFill>
              </a:rPr>
              <a:t>Jerusalem Descending</a:t>
            </a:r>
          </a:p>
        </p:txBody>
      </p:sp>
      <p:sp>
        <p:nvSpPr>
          <p:cNvPr id="149673" name="AutoShape 169"/>
          <p:cNvSpPr>
            <a:spLocks noChangeArrowheads="1"/>
          </p:cNvSpPr>
          <p:nvPr/>
        </p:nvSpPr>
        <p:spPr bwMode="auto">
          <a:xfrm rot="-2752181">
            <a:off x="4628670" y="2415284"/>
            <a:ext cx="747712" cy="788988"/>
          </a:xfrm>
          <a:prstGeom prst="cube">
            <a:avLst>
              <a:gd name="adj" fmla="val 30361"/>
            </a:avLst>
          </a:prstGeom>
          <a:solidFill>
            <a:srgbClr val="FFFFFF">
              <a:alpha val="50195"/>
            </a:srgbClr>
          </a:solidFill>
          <a:ln w="9525">
            <a:solidFill>
              <a:schemeClr val="tx1"/>
            </a:solidFill>
            <a:miter lim="800000"/>
            <a:headEnd/>
            <a:tailEnd/>
          </a:ln>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p>
        </p:txBody>
      </p:sp>
      <p:sp>
        <p:nvSpPr>
          <p:cNvPr id="149674" name="AutoShape 170"/>
          <p:cNvSpPr>
            <a:spLocks noChangeArrowheads="1"/>
          </p:cNvSpPr>
          <p:nvPr/>
        </p:nvSpPr>
        <p:spPr bwMode="auto">
          <a:xfrm rot="-4398626">
            <a:off x="4800233" y="2200131"/>
            <a:ext cx="898525" cy="1020763"/>
          </a:xfrm>
          <a:prstGeom prst="star4">
            <a:avLst>
              <a:gd name="adj" fmla="val 794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p>
        </p:txBody>
      </p:sp>
      <p:sp>
        <p:nvSpPr>
          <p:cNvPr id="149675" name="AutoShape 171"/>
          <p:cNvSpPr>
            <a:spLocks noChangeArrowheads="1"/>
          </p:cNvSpPr>
          <p:nvPr/>
        </p:nvSpPr>
        <p:spPr bwMode="auto">
          <a:xfrm rot="-4398626">
            <a:off x="4800232" y="2200131"/>
            <a:ext cx="898525" cy="1020762"/>
          </a:xfrm>
          <a:prstGeom prst="star4">
            <a:avLst>
              <a:gd name="adj" fmla="val 794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p>
        </p:txBody>
      </p:sp>
    </p:spTree>
    <p:extLst>
      <p:ext uri="{BB962C8B-B14F-4D97-AF65-F5344CB8AC3E}">
        <p14:creationId xmlns:p14="http://schemas.microsoft.com/office/powerpoint/2010/main" val="30677796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grpId="0" nodeType="withEffect">
                                  <p:stCondLst>
                                    <p:cond delay="0"/>
                                  </p:stCondLst>
                                  <p:childTnLst>
                                    <p:set>
                                      <p:cBhvr>
                                        <p:cTn id="6" dur="1" fill="hold">
                                          <p:stCondLst>
                                            <p:cond delay="0"/>
                                          </p:stCondLst>
                                        </p:cTn>
                                        <p:tgtEl>
                                          <p:spTgt spid="149673"/>
                                        </p:tgtEl>
                                        <p:attrNameLst>
                                          <p:attrName>style.visibility</p:attrName>
                                        </p:attrNameLst>
                                      </p:cBhvr>
                                      <p:to>
                                        <p:strVal val="visible"/>
                                      </p:to>
                                    </p:set>
                                    <p:anim calcmode="lin" valueType="num">
                                      <p:cBhvr additive="base">
                                        <p:cTn id="7" dur="5000" fill="hold"/>
                                        <p:tgtEl>
                                          <p:spTgt spid="149673"/>
                                        </p:tgtEl>
                                        <p:attrNameLst>
                                          <p:attrName>ppt_x</p:attrName>
                                        </p:attrNameLst>
                                      </p:cBhvr>
                                      <p:tavLst>
                                        <p:tav tm="0">
                                          <p:val>
                                            <p:strVal val="1+#ppt_w/2"/>
                                          </p:val>
                                        </p:tav>
                                        <p:tav tm="100000">
                                          <p:val>
                                            <p:strVal val="#ppt_x"/>
                                          </p:val>
                                        </p:tav>
                                      </p:tavLst>
                                    </p:anim>
                                    <p:anim calcmode="lin" valueType="num">
                                      <p:cBhvr additive="base">
                                        <p:cTn id="8" dur="5000" fill="hold"/>
                                        <p:tgtEl>
                                          <p:spTgt spid="14967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23" presetClass="entr" presetSubtype="16" fill="hold" grpId="0" nodeType="afterEffect">
                                  <p:stCondLst>
                                    <p:cond delay="0"/>
                                  </p:stCondLst>
                                  <p:childTnLst>
                                    <p:set>
                                      <p:cBhvr>
                                        <p:cTn id="11" dur="1" fill="hold">
                                          <p:stCondLst>
                                            <p:cond delay="0"/>
                                          </p:stCondLst>
                                        </p:cTn>
                                        <p:tgtEl>
                                          <p:spTgt spid="149675"/>
                                        </p:tgtEl>
                                        <p:attrNameLst>
                                          <p:attrName>style.visibility</p:attrName>
                                        </p:attrNameLst>
                                      </p:cBhvr>
                                      <p:to>
                                        <p:strVal val="visible"/>
                                      </p:to>
                                    </p:set>
                                    <p:anim calcmode="lin" valueType="num">
                                      <p:cBhvr>
                                        <p:cTn id="12" dur="500" fill="hold"/>
                                        <p:tgtEl>
                                          <p:spTgt spid="149675"/>
                                        </p:tgtEl>
                                        <p:attrNameLst>
                                          <p:attrName>ppt_w</p:attrName>
                                        </p:attrNameLst>
                                      </p:cBhvr>
                                      <p:tavLst>
                                        <p:tav tm="0">
                                          <p:val>
                                            <p:fltVal val="0"/>
                                          </p:val>
                                        </p:tav>
                                        <p:tav tm="100000">
                                          <p:val>
                                            <p:strVal val="#ppt_w"/>
                                          </p:val>
                                        </p:tav>
                                      </p:tavLst>
                                    </p:anim>
                                    <p:anim calcmode="lin" valueType="num">
                                      <p:cBhvr>
                                        <p:cTn id="13" dur="500" fill="hold"/>
                                        <p:tgtEl>
                                          <p:spTgt spid="149675"/>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0"/>
                                            </p:cond>
                                          </p:stCondLst>
                                        </p:cTn>
                                        <p:tgtEl>
                                          <p:spTgt spid="149675"/>
                                        </p:tgtEl>
                                        <p:attrNameLst>
                                          <p:attrName>style.visibility</p:attrName>
                                        </p:attrNameLst>
                                      </p:cBhvr>
                                      <p:to>
                                        <p:strVal val="hidden"/>
                                      </p:to>
                                    </p:set>
                                  </p:subTnLst>
                                </p:cTn>
                              </p:par>
                            </p:childTnLst>
                          </p:cTn>
                        </p:par>
                        <p:par>
                          <p:cTn id="14" fill="hold" nodeType="afterGroup">
                            <p:stCondLst>
                              <p:cond delay="5500"/>
                            </p:stCondLst>
                            <p:childTnLst>
                              <p:par>
                                <p:cTn id="15" presetID="23" presetClass="entr" presetSubtype="288" fill="hold" grpId="0" nodeType="afterEffect">
                                  <p:stCondLst>
                                    <p:cond delay="0"/>
                                  </p:stCondLst>
                                  <p:childTnLst>
                                    <p:set>
                                      <p:cBhvr>
                                        <p:cTn id="16" dur="1" fill="hold">
                                          <p:stCondLst>
                                            <p:cond delay="0"/>
                                          </p:stCondLst>
                                        </p:cTn>
                                        <p:tgtEl>
                                          <p:spTgt spid="149674"/>
                                        </p:tgtEl>
                                        <p:attrNameLst>
                                          <p:attrName>style.visibility</p:attrName>
                                        </p:attrNameLst>
                                      </p:cBhvr>
                                      <p:to>
                                        <p:strVal val="visible"/>
                                      </p:to>
                                    </p:set>
                                    <p:anim calcmode="lin" valueType="num">
                                      <p:cBhvr>
                                        <p:cTn id="17" dur="500" fill="hold"/>
                                        <p:tgtEl>
                                          <p:spTgt spid="149674"/>
                                        </p:tgtEl>
                                        <p:attrNameLst>
                                          <p:attrName>ppt_w</p:attrName>
                                        </p:attrNameLst>
                                      </p:cBhvr>
                                      <p:tavLst>
                                        <p:tav tm="0">
                                          <p:val>
                                            <p:strVal val="4/3*#ppt_w"/>
                                          </p:val>
                                        </p:tav>
                                        <p:tav tm="100000">
                                          <p:val>
                                            <p:strVal val="#ppt_w"/>
                                          </p:val>
                                        </p:tav>
                                      </p:tavLst>
                                    </p:anim>
                                    <p:anim calcmode="lin" valueType="num">
                                      <p:cBhvr>
                                        <p:cTn id="18" dur="500" fill="hold"/>
                                        <p:tgtEl>
                                          <p:spTgt spid="149674"/>
                                        </p:tgtEl>
                                        <p:attrNameLst>
                                          <p:attrName>ppt_h</p:attrName>
                                        </p:attrNameLst>
                                      </p:cBhvr>
                                      <p:tavLst>
                                        <p:tav tm="0">
                                          <p:val>
                                            <p:strVal val="4/3*#ppt_h"/>
                                          </p:val>
                                        </p:tav>
                                        <p:tav tm="100000">
                                          <p:val>
                                            <p:strVal val="#ppt_h"/>
                                          </p:val>
                                        </p:tav>
                                      </p:tavLst>
                                    </p:anim>
                                  </p:childTnLst>
                                  <p:subTnLst>
                                    <p:set>
                                      <p:cBhvr override="childStyle">
                                        <p:cTn dur="1" fill="hold" display="0" masterRel="sameClick" afterEffect="1">
                                          <p:stCondLst>
                                            <p:cond evt="end" delay="0">
                                              <p:tn val="15"/>
                                            </p:cond>
                                          </p:stCondLst>
                                        </p:cTn>
                                        <p:tgtEl>
                                          <p:spTgt spid="1496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673" grpId="0" animBg="1"/>
      <p:bldP spid="149674" grpId="0" animBg="1"/>
      <p:bldP spid="14967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52400" y="1371600"/>
            <a:ext cx="6672263" cy="5105400"/>
          </a:xfrm>
        </p:spPr>
        <p:txBody>
          <a:bodyPr/>
          <a:lstStyle/>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Four Titles (9-10)</a:t>
            </a:r>
          </a:p>
          <a:p>
            <a:pPr marL="571500" indent="-571500">
              <a:spcBef>
                <a:spcPts val="0"/>
              </a:spcBef>
              <a:spcAft>
                <a:spcPts val="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Glory (11)</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Construction (12-14)</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Measurements (15-17)</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Materials (18-21)</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Relationship to God (22-23)</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Relationship to the Nations (24-26)</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Holiness (27)</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Contents (22:1-5)</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 The New Jerusalem</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21:9‒22:5</a:t>
            </a:r>
          </a:p>
        </p:txBody>
      </p:sp>
      <p:pic>
        <p:nvPicPr>
          <p:cNvPr id="5" name="Picture 2" descr="Image result for the eternal state">
            <a:extLst>
              <a:ext uri="{FF2B5EF4-FFF2-40B4-BE49-F238E27FC236}">
                <a16:creationId xmlns:a16="http://schemas.microsoft.com/office/drawing/2014/main" id="{A82E3A6D-5D5D-4F0F-88AD-8376208F08F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1199" y="1828799"/>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93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C5EE36C-61F1-47A3-ACE7-1E269F80610B}"/>
              </a:ext>
            </a:extLst>
          </p:cNvPr>
          <p:cNvSpPr>
            <a:spLocks noGrp="1" noChangeArrowheads="1"/>
          </p:cNvSpPr>
          <p:nvPr>
            <p:ph type="title"/>
          </p:nvPr>
        </p:nvSpPr>
        <p:spPr>
          <a:xfrm>
            <a:off x="1790700" y="228600"/>
            <a:ext cx="5562600" cy="1143000"/>
          </a:xfrm>
        </p:spPr>
        <p:txBody>
          <a:bodyPr/>
          <a:lstStyle/>
          <a:p>
            <a:pPr algn="ctr"/>
            <a:r>
              <a:rPr lang="en-US" altLang="en-US" sz="3600" dirty="0">
                <a:solidFill>
                  <a:srgbClr val="00FFFF"/>
                </a:solidFill>
                <a:effectLst>
                  <a:outerShdw blurRad="38100" dist="38100" dir="2700000" algn="tl">
                    <a:srgbClr val="000000">
                      <a:alpha val="43137"/>
                    </a:srgbClr>
                  </a:outerShdw>
                </a:effectLst>
              </a:rPr>
              <a:t>Dispensational Theology is a </a:t>
            </a:r>
            <a:br>
              <a:rPr lang="en-US" altLang="en-US" sz="3600" dirty="0">
                <a:solidFill>
                  <a:srgbClr val="00FFFF"/>
                </a:solidFill>
                <a:effectLst>
                  <a:outerShdw blurRad="38100" dist="38100" dir="2700000" algn="tl">
                    <a:srgbClr val="000000">
                      <a:alpha val="43137"/>
                    </a:srgbClr>
                  </a:outerShdw>
                </a:effectLst>
              </a:rPr>
            </a:br>
            <a:r>
              <a:rPr lang="en-US" altLang="en-US" sz="3600" dirty="0">
                <a:solidFill>
                  <a:srgbClr val="00FFFF"/>
                </a:solidFill>
                <a:effectLst>
                  <a:outerShdw blurRad="38100" dist="38100" dir="2700000" algn="tl">
                    <a:srgbClr val="000000">
                      <a:alpha val="43137"/>
                    </a:srgbClr>
                  </a:outerShdw>
                </a:effectLst>
              </a:rPr>
              <a:t>System of Theology</a:t>
            </a:r>
          </a:p>
        </p:txBody>
      </p:sp>
      <p:sp>
        <p:nvSpPr>
          <p:cNvPr id="183299" name="Rectangle 3">
            <a:extLst>
              <a:ext uri="{FF2B5EF4-FFF2-40B4-BE49-F238E27FC236}">
                <a16:creationId xmlns:a16="http://schemas.microsoft.com/office/drawing/2014/main" id="{6FF69410-D6C2-4DD1-846E-F3B126A4D8A6}"/>
              </a:ext>
            </a:extLst>
          </p:cNvPr>
          <p:cNvSpPr>
            <a:spLocks noChangeArrowheads="1"/>
          </p:cNvSpPr>
          <p:nvPr/>
        </p:nvSpPr>
        <p:spPr bwMode="auto">
          <a:xfrm>
            <a:off x="177800" y="1600200"/>
            <a:ext cx="8785225" cy="4459288"/>
          </a:xfrm>
          <a:prstGeom prst="rect">
            <a:avLst/>
          </a:prstGeom>
          <a:noFill/>
          <a:ln w="9525">
            <a:noFill/>
            <a:miter lim="800000"/>
            <a:headEnd/>
            <a:tailEnd/>
          </a:ln>
          <a:effectLst/>
        </p:spPr>
        <p:txBody>
          <a:bodyPr lIns="91436" tIns="45718" rIns="91436" bIns="45718"/>
          <a:lstStyle/>
          <a:p>
            <a:pPr algn="just" defTabSz="915001">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Arial" charset="0"/>
              </a:rPr>
              <a:t>Traditional-normative dispensational theology is a system that embodies three essential, fundamental concepts called the </a:t>
            </a:r>
            <a:r>
              <a:rPr lang="en-US" sz="2800" b="1" i="1"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sine qua non </a:t>
            </a:r>
            <a:r>
              <a:rPr lang="en-US" sz="2800" dirty="0">
                <a:effectLst>
                  <a:outerShdw blurRad="38100" dist="38100" dir="2700000" algn="tl">
                    <a:srgbClr val="000000">
                      <a:alpha val="43137"/>
                    </a:srgbClr>
                  </a:outerShdw>
                </a:effectLst>
                <a:latin typeface="Calibri" panose="020F0502020204030204" pitchFamily="34" charset="0"/>
                <a:cs typeface="Arial" charset="0"/>
              </a:rPr>
              <a:t>(lit. “without which is not”):</a:t>
            </a:r>
          </a:p>
          <a:p>
            <a:pPr marL="549859" indent="-549859" algn="just" defTabSz="915001">
              <a:spcBef>
                <a:spcPts val="0"/>
              </a:spcBef>
              <a:spcAft>
                <a:spcPts val="2400"/>
              </a:spcAft>
              <a:buClr>
                <a:schemeClr val="tx2"/>
              </a:buClr>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Arial" charset="0"/>
              </a:rPr>
              <a:t>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consistent</a:t>
            </a:r>
            <a:r>
              <a:rPr lang="en-US" sz="2800" dirty="0">
                <a:effectLst>
                  <a:outerShdw blurRad="38100" dist="38100" dir="2700000" algn="tl">
                    <a:srgbClr val="000000">
                      <a:alpha val="43137"/>
                    </a:srgbClr>
                  </a:outerShdw>
                </a:effectLst>
                <a:latin typeface="Calibri" panose="020F0502020204030204" pitchFamily="34" charset="0"/>
                <a:cs typeface="Arial" charset="0"/>
              </a:rPr>
              <a:t> use of a plain, normal, literal, grammatical-historical method of interpretation;</a:t>
            </a:r>
          </a:p>
          <a:p>
            <a:pPr marL="549859" indent="-549859" algn="just" defTabSz="915001">
              <a:spcBef>
                <a:spcPts val="0"/>
              </a:spcBef>
              <a:spcAft>
                <a:spcPts val="2400"/>
              </a:spcAft>
              <a:buClr>
                <a:schemeClr val="tx2"/>
              </a:buClr>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Arial" charset="0"/>
              </a:rPr>
              <a:t>Which reveals that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Church is distinct from Israel</a:t>
            </a:r>
            <a:r>
              <a:rPr lang="en-US" sz="2800" dirty="0">
                <a:effectLst>
                  <a:outerShdw blurRad="38100" dist="38100" dir="2700000" algn="tl">
                    <a:srgbClr val="000000">
                      <a:alpha val="43137"/>
                    </a:srgbClr>
                  </a:outerShdw>
                </a:effectLst>
                <a:latin typeface="Calibri" panose="020F0502020204030204" pitchFamily="34" charset="0"/>
                <a:cs typeface="Arial" charset="0"/>
              </a:rPr>
              <a:t>;</a:t>
            </a:r>
          </a:p>
          <a:p>
            <a:pPr marL="549859" indent="-549859" algn="just" defTabSz="915001">
              <a:spcBef>
                <a:spcPts val="0"/>
              </a:spcBef>
              <a:spcAft>
                <a:spcPts val="2400"/>
              </a:spcAft>
              <a:buClr>
                <a:schemeClr val="tx2"/>
              </a:buClr>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Arial" charset="0"/>
              </a:rPr>
              <a:t>God’s overall purpose is to bring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glory to Himself</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 </a:t>
            </a:r>
            <a:r>
              <a:rPr lang="en-US" sz="2800" dirty="0">
                <a:effectLst>
                  <a:outerShdw blurRad="38100" dist="38100" dir="2700000" algn="tl">
                    <a:srgbClr val="000000">
                      <a:alpha val="43137"/>
                    </a:srgbClr>
                  </a:outerShdw>
                </a:effectLst>
                <a:latin typeface="Calibri" panose="020F0502020204030204" pitchFamily="34" charset="0"/>
                <a:cs typeface="Arial" charset="0"/>
              </a:rPr>
              <a:t>(Eph. 1:6, 12, 14).</a:t>
            </a:r>
          </a:p>
        </p:txBody>
      </p:sp>
      <p:sp>
        <p:nvSpPr>
          <p:cNvPr id="23556" name="Text Box 4">
            <a:extLst>
              <a:ext uri="{FF2B5EF4-FFF2-40B4-BE49-F238E27FC236}">
                <a16:creationId xmlns:a16="http://schemas.microsoft.com/office/drawing/2014/main" id="{8DD436EF-F9A8-4959-9DEE-70860A4D461B}"/>
              </a:ext>
            </a:extLst>
          </p:cNvPr>
          <p:cNvSpPr txBox="1">
            <a:spLocks noChangeArrowheads="1"/>
          </p:cNvSpPr>
          <p:nvPr/>
        </p:nvSpPr>
        <p:spPr bwMode="auto">
          <a:xfrm>
            <a:off x="2436813" y="6403975"/>
            <a:ext cx="41259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dirty="0">
                <a:effectLst>
                  <a:outerShdw blurRad="38100" dist="38100" dir="2700000" algn="tl">
                    <a:srgbClr val="000000">
                      <a:alpha val="43137"/>
                    </a:srgbClr>
                  </a:outerShdw>
                </a:effectLst>
                <a:latin typeface="Calibri" panose="020F0502020204030204" pitchFamily="34" charset="0"/>
              </a:rPr>
              <a:t>Dr. Charles Ryrie, </a:t>
            </a:r>
            <a:r>
              <a:rPr lang="en-US" altLang="en-US" sz="1600" i="1" dirty="0">
                <a:effectLst>
                  <a:outerShdw blurRad="38100" dist="38100" dir="2700000" algn="tl">
                    <a:srgbClr val="000000">
                      <a:alpha val="43137"/>
                    </a:srgbClr>
                  </a:outerShdw>
                </a:effectLst>
                <a:latin typeface="Calibri" panose="020F0502020204030204" pitchFamily="34" charset="0"/>
              </a:rPr>
              <a:t>Dispensationalism</a:t>
            </a:r>
            <a:r>
              <a:rPr lang="en-US" altLang="en-US" sz="1600" dirty="0">
                <a:effectLst>
                  <a:outerShdw blurRad="38100" dist="38100" dir="2700000" algn="tl">
                    <a:srgbClr val="000000">
                      <a:alpha val="43137"/>
                    </a:srgbClr>
                  </a:outerShdw>
                </a:effectLst>
                <a:latin typeface="Calibri" panose="020F0502020204030204" pitchFamily="34" charset="0"/>
              </a:rPr>
              <a:t>, pp. 38-41</a:t>
            </a:r>
          </a:p>
        </p:txBody>
      </p:sp>
    </p:spTree>
    <p:extLst>
      <p:ext uri="{BB962C8B-B14F-4D97-AF65-F5344CB8AC3E}">
        <p14:creationId xmlns:p14="http://schemas.microsoft.com/office/powerpoint/2010/main" val="4105223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“After These Things” </a:t>
            </a:r>
            <a:br>
              <a:rPr lang="en-US" sz="4000" kern="1200" dirty="0">
                <a:effectLst>
                  <a:outerShdw blurRad="38100" dist="38100" dir="2700000" algn="tl">
                    <a:srgbClr val="000000">
                      <a:alpha val="43137"/>
                    </a:srgbClr>
                  </a:outerShdw>
                </a:effectLst>
                <a:cs typeface="Calibri" panose="020F0502020204030204" pitchFamily="34" charset="0"/>
              </a:rPr>
            </a:br>
            <a:r>
              <a:rPr 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 4‒22)</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52400" y="1524000"/>
            <a:ext cx="8839200" cy="4953000"/>
          </a:xfrm>
        </p:spPr>
        <p:txBody>
          <a:bodyPr/>
          <a:lstStyle/>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Before the Tribulation (4‒5)</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During the Tribulation (6‒19)</a:t>
            </a:r>
          </a:p>
          <a:p>
            <a:pPr marL="457200" indent="-457200" eaLnBrk="1" hangingPunct="1">
              <a:spcBef>
                <a:spcPts val="0"/>
              </a:spcBef>
              <a:spcAft>
                <a:spcPts val="18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After the Tribulation (20‒22)</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Kingdom (20:1-10)</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Great White Throne Judgment (20:11-15)</a:t>
            </a:r>
          </a:p>
          <a:p>
            <a:pPr marL="914400" lvl="1" indent="-457200" eaLnBrk="1" hangingPunct="1">
              <a:spcBef>
                <a:spcPts val="0"/>
              </a:spcBef>
              <a:spcAft>
                <a:spcPts val="18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Destruction of the Earth (21:1)</a:t>
            </a:r>
          </a:p>
          <a:p>
            <a:pPr marL="914400" lvl="1" indent="-457200" eaLnBrk="1" hangingPunct="1">
              <a:spcBef>
                <a:spcPts val="0"/>
              </a:spcBef>
              <a:spcAft>
                <a:spcPts val="1800"/>
              </a:spcAft>
              <a:buSzPct val="100000"/>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New Heaven and New Earth (21‒22)</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24600" y="1614487"/>
            <a:ext cx="2408938" cy="2486025"/>
          </a:xfrm>
          <a:prstGeom prst="rect">
            <a:avLst/>
          </a:prstGeom>
        </p:spPr>
      </p:pic>
    </p:spTree>
    <p:extLst>
      <p:ext uri="{BB962C8B-B14F-4D97-AF65-F5344CB8AC3E}">
        <p14:creationId xmlns:p14="http://schemas.microsoft.com/office/powerpoint/2010/main" val="287993443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B5CA431D-63EC-48B9-BB0D-8548B86B432A}"/>
              </a:ext>
            </a:extLst>
          </p:cNvPr>
          <p:cNvSpPr>
            <a:spLocks noGrp="1" noChangeArrowheads="1"/>
          </p:cNvSpPr>
          <p:nvPr>
            <p:ph type="title"/>
          </p:nvPr>
        </p:nvSpPr>
        <p:spPr>
          <a:xfrm>
            <a:off x="2133601" y="228600"/>
            <a:ext cx="4876799" cy="1219200"/>
          </a:xfrm>
        </p:spPr>
        <p:txBody>
          <a:bodyPr/>
          <a:lstStyle/>
          <a:p>
            <a:pPr algn="ctr">
              <a:defRPr/>
            </a:pPr>
            <a:r>
              <a:rPr lang="en-US" sz="3600" dirty="0">
                <a:solidFill>
                  <a:srgbClr val="00FFFF"/>
                </a:solidFill>
                <a:effectLst>
                  <a:outerShdw blurRad="38100" dist="38100" dir="2700000" algn="tl">
                    <a:srgbClr val="000000">
                      <a:alpha val="43137"/>
                    </a:srgbClr>
                  </a:outerShdw>
                </a:effectLst>
              </a:rPr>
              <a:t>Dispensational Theology: </a:t>
            </a:r>
            <a:br>
              <a:rPr lang="en-US" sz="3600" dirty="0">
                <a:solidFill>
                  <a:srgbClr val="00FFFF"/>
                </a:solidFill>
                <a:effectLst>
                  <a:outerShdw blurRad="38100" dist="38100" dir="2700000" algn="tl">
                    <a:srgbClr val="000000">
                      <a:alpha val="43137"/>
                    </a:srgbClr>
                  </a:outerShdw>
                </a:effectLst>
              </a:rPr>
            </a:br>
            <a:r>
              <a:rPr lang="en-US" sz="3600" dirty="0">
                <a:solidFill>
                  <a:srgbClr val="00FFFF"/>
                </a:solidFill>
                <a:effectLst>
                  <a:outerShdw blurRad="38100" dist="38100" dir="2700000" algn="tl">
                    <a:srgbClr val="000000">
                      <a:alpha val="43137"/>
                    </a:srgbClr>
                  </a:outerShdw>
                </a:effectLst>
              </a:rPr>
              <a:t>Doxological Purpose</a:t>
            </a:r>
          </a:p>
        </p:txBody>
      </p:sp>
      <p:sp>
        <p:nvSpPr>
          <p:cNvPr id="24579" name="Text Box 3">
            <a:extLst>
              <a:ext uri="{FF2B5EF4-FFF2-40B4-BE49-F238E27FC236}">
                <a16:creationId xmlns:a16="http://schemas.microsoft.com/office/drawing/2014/main" id="{C5AF1B6B-FD06-48F0-89CD-5A5086BE045D}"/>
              </a:ext>
            </a:extLst>
          </p:cNvPr>
          <p:cNvSpPr txBox="1">
            <a:spLocks noChangeArrowheads="1"/>
          </p:cNvSpPr>
          <p:nvPr/>
        </p:nvSpPr>
        <p:spPr bwMode="auto">
          <a:xfrm>
            <a:off x="2041525" y="6375400"/>
            <a:ext cx="500538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i="1" dirty="0">
                <a:effectLst>
                  <a:outerShdw blurRad="38100" dist="38100" dir="2700000" algn="tl">
                    <a:srgbClr val="000000">
                      <a:alpha val="43137"/>
                    </a:srgbClr>
                  </a:outerShdw>
                </a:effectLst>
                <a:latin typeface="Calibri" panose="020F0502020204030204" pitchFamily="34" charset="0"/>
              </a:rPr>
              <a:t>Dictionary of Premillennial Theology</a:t>
            </a:r>
            <a:r>
              <a:rPr lang="en-US" altLang="en-US" sz="1600" dirty="0">
                <a:effectLst>
                  <a:outerShdw blurRad="38100" dist="38100" dir="2700000" algn="tl">
                    <a:srgbClr val="000000">
                      <a:alpha val="43137"/>
                    </a:srgbClr>
                  </a:outerShdw>
                </a:effectLst>
                <a:latin typeface="Calibri" panose="020F0502020204030204" pitchFamily="34" charset="0"/>
              </a:rPr>
              <a:t>, Charles Ryrie, p. 94</a:t>
            </a:r>
          </a:p>
        </p:txBody>
      </p:sp>
      <p:sp>
        <p:nvSpPr>
          <p:cNvPr id="193541" name="Rectangle 5">
            <a:extLst>
              <a:ext uri="{FF2B5EF4-FFF2-40B4-BE49-F238E27FC236}">
                <a16:creationId xmlns:a16="http://schemas.microsoft.com/office/drawing/2014/main" id="{6921FFB6-630D-458C-9DA7-317BB0AFC63B}"/>
              </a:ext>
            </a:extLst>
          </p:cNvPr>
          <p:cNvSpPr>
            <a:spLocks noChangeArrowheads="1"/>
          </p:cNvSpPr>
          <p:nvPr/>
        </p:nvSpPr>
        <p:spPr bwMode="auto">
          <a:xfrm>
            <a:off x="206375" y="1600200"/>
            <a:ext cx="8648700"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marL="549275" indent="-549275"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spcBef>
                <a:spcPts val="0"/>
              </a:spcBef>
              <a:spcAft>
                <a:spcPts val="1200"/>
              </a:spcAft>
              <a:buClr>
                <a:schemeClr val="tx2"/>
              </a:buClr>
              <a:buFont typeface="+mj-lt"/>
              <a:buAutoNum type="alphaUcPeriod"/>
            </a:pPr>
            <a:r>
              <a:rPr lang="en-US" alt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God’s ultimate purpose for the ages is to glorify Himself.  Scripture is not human-centered, as though salvation were the principle point, but God-centered, because His glory is at the center.</a:t>
            </a:r>
          </a:p>
          <a:p>
            <a:pPr algn="just" eaLnBrk="1" hangingPunct="1">
              <a:spcBef>
                <a:spcPts val="0"/>
              </a:spcBef>
              <a:spcAft>
                <a:spcPts val="1200"/>
              </a:spcAft>
              <a:buClr>
                <a:schemeClr val="tx2"/>
              </a:buClr>
              <a:buFont typeface="+mj-lt"/>
              <a:buAutoNum type="alphaUcPeriod"/>
            </a:pPr>
            <a:r>
              <a:rPr lang="en-US" alt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glory of God is the primary principle that unifies all dispensations, the program of salvation being just one of the means by which God glorifies Himself.  Each successive revelation of God’s plan for the ages, as well as His dealing with the elect, non-elect, angels, and nations all manifest His glory.	</a:t>
            </a:r>
          </a:p>
        </p:txBody>
      </p:sp>
    </p:spTree>
    <p:extLst>
      <p:ext uri="{BB962C8B-B14F-4D97-AF65-F5344CB8AC3E}">
        <p14:creationId xmlns:p14="http://schemas.microsoft.com/office/powerpoint/2010/main" val="3347219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180241-B7B0-4671-A079-84A46BE8651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73270" y="161261"/>
            <a:ext cx="7797460" cy="6535478"/>
          </a:xfrm>
          <a:prstGeom prst="rect">
            <a:avLst/>
          </a:prstGeom>
        </p:spPr>
      </p:pic>
    </p:spTree>
    <p:extLst>
      <p:ext uri="{BB962C8B-B14F-4D97-AF65-F5344CB8AC3E}">
        <p14:creationId xmlns:p14="http://schemas.microsoft.com/office/powerpoint/2010/main" val="311158840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3:21</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Him be the glory in the church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in Christ Jesus to all generations forever and ever. Amen.”</a:t>
            </a:r>
          </a:p>
        </p:txBody>
      </p:sp>
      <p:pic>
        <p:nvPicPr>
          <p:cNvPr id="2" name="Picture 1">
            <a:extLst>
              <a:ext uri="{FF2B5EF4-FFF2-40B4-BE49-F238E27FC236}">
                <a16:creationId xmlns:a16="http://schemas.microsoft.com/office/drawing/2014/main" id="{4FB6E0C7-C551-427A-B805-98F1B83ADCA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48000" y="2514600"/>
            <a:ext cx="3048000" cy="2286000"/>
          </a:xfrm>
          <a:prstGeom prst="rect">
            <a:avLst/>
          </a:prstGeom>
        </p:spPr>
      </p:pic>
    </p:spTree>
    <p:extLst>
      <p:ext uri="{BB962C8B-B14F-4D97-AF65-F5344CB8AC3E}">
        <p14:creationId xmlns:p14="http://schemas.microsoft.com/office/powerpoint/2010/main" val="5174478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5065" y="264902"/>
            <a:ext cx="8833870" cy="6328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8401747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52400" y="1371600"/>
            <a:ext cx="6672263" cy="5181600"/>
          </a:xfrm>
        </p:spPr>
        <p:txBody>
          <a:bodyPr/>
          <a:lstStyle/>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Four Titles (9-10)</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Glory (11)</a:t>
            </a:r>
          </a:p>
          <a:p>
            <a:pPr marL="571500" indent="-571500">
              <a:spcBef>
                <a:spcPts val="0"/>
              </a:spcBef>
              <a:spcAft>
                <a:spcPts val="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Construction (12-14)</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Measurements (15-17)</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Materials (18-21)</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Relationship to God (22-23)</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Relationship to the Nations (24-26)</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Holiness (27)</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Contents (22:1-5)</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 The New Jerusalem</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21:9‒22:5</a:t>
            </a:r>
          </a:p>
        </p:txBody>
      </p:sp>
      <p:pic>
        <p:nvPicPr>
          <p:cNvPr id="5" name="Picture 2" descr="Image result for the eternal state">
            <a:extLst>
              <a:ext uri="{FF2B5EF4-FFF2-40B4-BE49-F238E27FC236}">
                <a16:creationId xmlns:a16="http://schemas.microsoft.com/office/drawing/2014/main" id="{A82E3A6D-5D5D-4F0F-88AD-8376208F08F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1199" y="1828799"/>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813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457451" y="1600200"/>
            <a:ext cx="4229099" cy="1905000"/>
          </a:xfrm>
        </p:spPr>
        <p:txBody>
          <a:bodyPr/>
          <a:lstStyle/>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Wall (12a)</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Gates (12b-13)</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Foundations (14)</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C. The City’s Construction</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21:12-14</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4038600"/>
            <a:ext cx="30480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3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457451" y="1600200"/>
            <a:ext cx="4229099" cy="1905000"/>
          </a:xfrm>
        </p:spPr>
        <p:txBody>
          <a:bodyPr/>
          <a:lstStyle/>
          <a:p>
            <a:pPr marL="571500" indent="-57150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Its Wall (12a)</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Gates (12b-13)</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Foundations (14)</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C. The City’s Construction</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21:12-14</a:t>
            </a:r>
          </a:p>
        </p:txBody>
      </p:sp>
      <p:pic>
        <p:nvPicPr>
          <p:cNvPr id="5" name="Picture 2" descr="Related image">
            <a:extLst>
              <a:ext uri="{FF2B5EF4-FFF2-40B4-BE49-F238E27FC236}">
                <a16:creationId xmlns:a16="http://schemas.microsoft.com/office/drawing/2014/main" id="{04A673DB-EB74-460D-AD14-42EEF3BFE90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4038600"/>
            <a:ext cx="30480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542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457451" y="1600200"/>
            <a:ext cx="4229099" cy="1905000"/>
          </a:xfrm>
        </p:spPr>
        <p:txBody>
          <a:bodyPr/>
          <a:lstStyle/>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Wall (12a)</a:t>
            </a:r>
          </a:p>
          <a:p>
            <a:pPr marL="571500" indent="-57150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Its Gates (12b-13)</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Foundations (14)</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C. The City’s Construction</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21:12-14</a:t>
            </a:r>
          </a:p>
        </p:txBody>
      </p:sp>
      <p:pic>
        <p:nvPicPr>
          <p:cNvPr id="5" name="Picture 2" descr="Related image">
            <a:extLst>
              <a:ext uri="{FF2B5EF4-FFF2-40B4-BE49-F238E27FC236}">
                <a16:creationId xmlns:a16="http://schemas.microsoft.com/office/drawing/2014/main" id="{4EDD6EF1-9479-438D-961A-BF4BAD04E4EF}"/>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4038600"/>
            <a:ext cx="30480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181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B410CA-C542-440B-AAD3-9DDE346DF5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pPr>
            <a:r>
              <a:rPr lang="en-US" sz="3200" baseline="30000" dirty="0">
                <a:latin typeface="Calibri" panose="020F0502020204030204" pitchFamily="34" charset="0"/>
              </a:rPr>
              <a:t> </a:t>
            </a: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rPr>
              <a:t>Genesis 12:3</a:t>
            </a:r>
          </a:p>
          <a:p>
            <a:pPr algn="just">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bless those who bless you, And the one who curses you I will curse. </a:t>
            </a:r>
            <a:r>
              <a:rPr lang="en-US" sz="36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And in you all the families of the earth will be blessed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4" name="Picture 3">
            <a:extLst>
              <a:ext uri="{FF2B5EF4-FFF2-40B4-BE49-F238E27FC236}">
                <a16:creationId xmlns:a16="http://schemas.microsoft.com/office/drawing/2014/main" id="{6892D59C-9DD3-4473-9110-D83FEF80C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2895600"/>
            <a:ext cx="2438400" cy="1828800"/>
          </a:xfrm>
          <a:prstGeom prst="rect">
            <a:avLst/>
          </a:prstGeom>
        </p:spPr>
      </p:pic>
    </p:spTree>
    <p:extLst>
      <p:ext uri="{BB962C8B-B14F-4D97-AF65-F5344CB8AC3E}">
        <p14:creationId xmlns:p14="http://schemas.microsoft.com/office/powerpoint/2010/main" val="2459591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99BC57-F88F-421E-A5E2-4130F57CF0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844" y="1143000"/>
            <a:ext cx="8578312" cy="4114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371601" y="1676400"/>
            <a:ext cx="6536530" cy="2590799"/>
          </a:xfrm>
        </p:spPr>
        <p:txBody>
          <a:bodyPr/>
          <a:lstStyle/>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New Heavens &amp; Earth (21:1-8)</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New Jerusalem (21:9</a:t>
            </a:r>
            <a:r>
              <a:rPr lang="en-US" dirty="0">
                <a:effectLst>
                  <a:outerShdw blurRad="38100" dist="38100" dir="2700000" algn="tl">
                    <a:srgbClr val="000000">
                      <a:alpha val="43137"/>
                    </a:srgbClr>
                  </a:outerShdw>
                </a:effectLst>
                <a:cs typeface="Calibri" panose="020F0502020204030204" pitchFamily="34" charset="0"/>
              </a:rPr>
              <a:t>‒22:5</a:t>
            </a:r>
            <a:r>
              <a:rPr lang="en-US" dirty="0">
                <a:effectLst>
                  <a:outerShdw blurRad="38100" dist="38100" dir="2700000" algn="tl">
                    <a:srgbClr val="000000">
                      <a:alpha val="43137"/>
                    </a:srgbClr>
                  </a:outerShdw>
                </a:effectLst>
              </a:rPr>
              <a:t>)</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Epilogue (22:6-21)</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Eternal State</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21‒22</a:t>
            </a:r>
          </a:p>
        </p:txBody>
      </p:sp>
      <p:pic>
        <p:nvPicPr>
          <p:cNvPr id="1026" name="Picture 2" descr="Image result for the eternal state">
            <a:extLst>
              <a:ext uri="{FF2B5EF4-FFF2-40B4-BE49-F238E27FC236}">
                <a16:creationId xmlns:a16="http://schemas.microsoft.com/office/drawing/2014/main" id="{D7B00D2C-771E-4867-BF6D-23E5DBD5E0A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67024" y="4267199"/>
            <a:ext cx="3009953" cy="2257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536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1000" y="271501"/>
            <a:ext cx="8305800" cy="6396545"/>
          </a:xfrm>
          <a:prstGeom prst="rect">
            <a:avLst/>
          </a:prstGeom>
        </p:spPr>
      </p:pic>
    </p:spTree>
    <p:extLst>
      <p:ext uri="{BB962C8B-B14F-4D97-AF65-F5344CB8AC3E}">
        <p14:creationId xmlns:p14="http://schemas.microsoft.com/office/powerpoint/2010/main" val="593489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D8DEE8-18EB-432F-B512-416415DCD2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7318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11:13, 17-21</a:t>
            </a:r>
          </a:p>
          <a:p>
            <a:pPr algn="just">
              <a:spcBef>
                <a:spcPts val="450"/>
              </a:spcBef>
              <a:spcAft>
                <a:spcPts val="45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 am speaking to you who are Gentiles. Inasmuch then as I am an apostle of Gentiles, I magnify my ministry…But if some of the branches were broken off, and you, being a wild olive, were grafted in among them and became partaker with them of the rich root of the olive tree,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 not be arrogant toward the branches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if you are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arrogant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remember that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is not you who . . .</a:t>
            </a:r>
          </a:p>
        </p:txBody>
      </p:sp>
    </p:spTree>
    <p:extLst>
      <p:ext uri="{BB962C8B-B14F-4D97-AF65-F5344CB8AC3E}">
        <p14:creationId xmlns:p14="http://schemas.microsoft.com/office/powerpoint/2010/main" val="426116424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D8DEE8-18EB-432F-B512-416415DCD2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54996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11:13, 17-21</a:t>
            </a:r>
          </a:p>
          <a:p>
            <a:pPr algn="just">
              <a:spcBef>
                <a:spcPts val="450"/>
              </a:spcBef>
              <a:spcAft>
                <a:spcPts val="45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supports the root, but the root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supports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will say then, “Branches were broken off so that I might be grafted in.”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Quite right, they were broken off for their unbelief, but you stand by your faith. Do not be conceited, but fear;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God did not spare the natural branches, He will not spare you, either.”</a:t>
            </a:r>
          </a:p>
        </p:txBody>
      </p:sp>
    </p:spTree>
    <p:extLst>
      <p:ext uri="{BB962C8B-B14F-4D97-AF65-F5344CB8AC3E}">
        <p14:creationId xmlns:p14="http://schemas.microsoft.com/office/powerpoint/2010/main" val="158946007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descr="D:\Revelation Illustrated\Photoshop TIFF images\Img0039.t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228600"/>
            <a:ext cx="8534400" cy="64008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32250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457451" y="1600200"/>
            <a:ext cx="4229099" cy="1905000"/>
          </a:xfrm>
        </p:spPr>
        <p:txBody>
          <a:bodyPr/>
          <a:lstStyle/>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Wall (12a)</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Gates (12b-13)</a:t>
            </a:r>
          </a:p>
          <a:p>
            <a:pPr marL="571500" indent="-57150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Its Foundations (14)</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C. The City’s Construction</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21:12-14</a:t>
            </a:r>
          </a:p>
        </p:txBody>
      </p:sp>
      <p:pic>
        <p:nvPicPr>
          <p:cNvPr id="5" name="Picture 2" descr="Related image">
            <a:extLst>
              <a:ext uri="{FF2B5EF4-FFF2-40B4-BE49-F238E27FC236}">
                <a16:creationId xmlns:a16="http://schemas.microsoft.com/office/drawing/2014/main" id="{4EDD6EF1-9479-438D-961A-BF4BAD04E4EF}"/>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4038600"/>
            <a:ext cx="30480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001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F9A5134-1DDE-4303-A330-EB5AFF5862F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477601"/>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16:18</a:t>
            </a:r>
          </a:p>
          <a:p>
            <a:pPr algn="just">
              <a:spcBef>
                <a:spcPts val="0"/>
              </a:spcBef>
              <a:spcAft>
                <a:spcPts val="0"/>
              </a:spcAft>
            </a:pP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also say to you that you are Peter, and upon this rock I will build [</a:t>
            </a:r>
            <a:r>
              <a:rPr lang="en-US" sz="35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oikodomeō</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5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church; and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gates of Hades</a:t>
            </a:r>
            <a:r>
              <a:rPr lang="en-US" sz="35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NOT</a:t>
            </a:r>
            <a:r>
              <a:rPr lang="en-US" sz="35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overpower it</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5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2" descr="Image result for evangelism">
            <a:extLst>
              <a:ext uri="{FF2B5EF4-FFF2-40B4-BE49-F238E27FC236}">
                <a16:creationId xmlns:a16="http://schemas.microsoft.com/office/drawing/2014/main" id="{600F2214-F371-4487-A8FE-6AFB26A428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7523" y="2971800"/>
            <a:ext cx="430895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35139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B7CC9D-9CE9-44DC-BA01-EF2D6312E9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60071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2:20</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“having been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built on the foundation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apostles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Christ Jesus Himself being the corner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4640" y="3048000"/>
            <a:ext cx="3474720" cy="1737360"/>
          </a:xfrm>
          <a:prstGeom prst="rect">
            <a:avLst/>
          </a:prstGeom>
        </p:spPr>
      </p:pic>
    </p:spTree>
    <p:extLst>
      <p:ext uri="{BB962C8B-B14F-4D97-AF65-F5344CB8AC3E}">
        <p14:creationId xmlns:p14="http://schemas.microsoft.com/office/powerpoint/2010/main" val="185634152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C5EE36C-61F1-47A3-ACE7-1E269F80610B}"/>
              </a:ext>
            </a:extLst>
          </p:cNvPr>
          <p:cNvSpPr>
            <a:spLocks noGrp="1" noChangeArrowheads="1"/>
          </p:cNvSpPr>
          <p:nvPr>
            <p:ph type="title"/>
          </p:nvPr>
        </p:nvSpPr>
        <p:spPr>
          <a:xfrm>
            <a:off x="1790700" y="228600"/>
            <a:ext cx="5562600" cy="1143000"/>
          </a:xfrm>
        </p:spPr>
        <p:txBody>
          <a:bodyPr/>
          <a:lstStyle/>
          <a:p>
            <a:pPr algn="ctr"/>
            <a:r>
              <a:rPr lang="en-US" altLang="en-US" sz="3600" dirty="0">
                <a:solidFill>
                  <a:srgbClr val="00FFFF"/>
                </a:solidFill>
                <a:effectLst>
                  <a:outerShdw blurRad="38100" dist="38100" dir="2700000" algn="tl">
                    <a:srgbClr val="000000">
                      <a:alpha val="43137"/>
                    </a:srgbClr>
                  </a:outerShdw>
                </a:effectLst>
              </a:rPr>
              <a:t>Dispensational Theology is a </a:t>
            </a:r>
            <a:br>
              <a:rPr lang="en-US" altLang="en-US" sz="3600" dirty="0">
                <a:solidFill>
                  <a:srgbClr val="00FFFF"/>
                </a:solidFill>
                <a:effectLst>
                  <a:outerShdw blurRad="38100" dist="38100" dir="2700000" algn="tl">
                    <a:srgbClr val="000000">
                      <a:alpha val="43137"/>
                    </a:srgbClr>
                  </a:outerShdw>
                </a:effectLst>
              </a:rPr>
            </a:br>
            <a:r>
              <a:rPr lang="en-US" altLang="en-US" sz="3600" dirty="0">
                <a:solidFill>
                  <a:srgbClr val="00FFFF"/>
                </a:solidFill>
                <a:effectLst>
                  <a:outerShdw blurRad="38100" dist="38100" dir="2700000" algn="tl">
                    <a:srgbClr val="000000">
                      <a:alpha val="43137"/>
                    </a:srgbClr>
                  </a:outerShdw>
                </a:effectLst>
              </a:rPr>
              <a:t>System of Theology</a:t>
            </a:r>
          </a:p>
        </p:txBody>
      </p:sp>
      <p:sp>
        <p:nvSpPr>
          <p:cNvPr id="183299" name="Rectangle 3">
            <a:extLst>
              <a:ext uri="{FF2B5EF4-FFF2-40B4-BE49-F238E27FC236}">
                <a16:creationId xmlns:a16="http://schemas.microsoft.com/office/drawing/2014/main" id="{6FF69410-D6C2-4DD1-846E-F3B126A4D8A6}"/>
              </a:ext>
            </a:extLst>
          </p:cNvPr>
          <p:cNvSpPr>
            <a:spLocks noChangeArrowheads="1"/>
          </p:cNvSpPr>
          <p:nvPr/>
        </p:nvSpPr>
        <p:spPr bwMode="auto">
          <a:xfrm>
            <a:off x="177800" y="1600200"/>
            <a:ext cx="8785225" cy="4459288"/>
          </a:xfrm>
          <a:prstGeom prst="rect">
            <a:avLst/>
          </a:prstGeom>
          <a:noFill/>
          <a:ln w="9525">
            <a:noFill/>
            <a:miter lim="800000"/>
            <a:headEnd/>
            <a:tailEnd/>
          </a:ln>
          <a:effectLst/>
        </p:spPr>
        <p:txBody>
          <a:bodyPr lIns="91436" tIns="45718" rIns="91436" bIns="45718"/>
          <a:lstStyle/>
          <a:p>
            <a:pPr algn="just" defTabSz="915001">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Arial" charset="0"/>
              </a:rPr>
              <a:t>Traditional-normative dispensational theology is a system that embodies three essential, fundamental concepts called the </a:t>
            </a:r>
            <a:r>
              <a:rPr lang="en-US" sz="2800" b="1" i="1"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sine qua non </a:t>
            </a:r>
            <a:r>
              <a:rPr lang="en-US" sz="2800" dirty="0">
                <a:effectLst>
                  <a:outerShdw blurRad="38100" dist="38100" dir="2700000" algn="tl">
                    <a:srgbClr val="000000">
                      <a:alpha val="43137"/>
                    </a:srgbClr>
                  </a:outerShdw>
                </a:effectLst>
                <a:latin typeface="Calibri" panose="020F0502020204030204" pitchFamily="34" charset="0"/>
                <a:cs typeface="Arial" charset="0"/>
              </a:rPr>
              <a:t>(lit. “without which is not”):</a:t>
            </a:r>
          </a:p>
          <a:p>
            <a:pPr marL="549859" indent="-549859" algn="just" defTabSz="915001">
              <a:spcBef>
                <a:spcPts val="0"/>
              </a:spcBef>
              <a:spcAft>
                <a:spcPts val="2400"/>
              </a:spcAft>
              <a:buClr>
                <a:schemeClr val="tx2"/>
              </a:buClr>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Arial" charset="0"/>
              </a:rPr>
              <a:t>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consistent</a:t>
            </a:r>
            <a:r>
              <a:rPr lang="en-US" sz="2800" dirty="0">
                <a:effectLst>
                  <a:outerShdw blurRad="38100" dist="38100" dir="2700000" algn="tl">
                    <a:srgbClr val="000000">
                      <a:alpha val="43137"/>
                    </a:srgbClr>
                  </a:outerShdw>
                </a:effectLst>
                <a:latin typeface="Calibri" panose="020F0502020204030204" pitchFamily="34" charset="0"/>
                <a:cs typeface="Arial" charset="0"/>
              </a:rPr>
              <a:t> use of a plain, normal, literal, grammatical-historical method of interpretation;</a:t>
            </a:r>
          </a:p>
          <a:p>
            <a:pPr marL="549859" indent="-549859" algn="just" defTabSz="915001">
              <a:spcBef>
                <a:spcPts val="0"/>
              </a:spcBef>
              <a:spcAft>
                <a:spcPts val="2400"/>
              </a:spcAft>
              <a:buClr>
                <a:schemeClr val="tx2"/>
              </a:buClr>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Arial" charset="0"/>
              </a:rPr>
              <a:t>Which reveals that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Church is distinct from Israel</a:t>
            </a:r>
            <a:r>
              <a:rPr lang="en-US" sz="2800" dirty="0">
                <a:effectLst>
                  <a:outerShdw blurRad="38100" dist="38100" dir="2700000" algn="tl">
                    <a:srgbClr val="000000">
                      <a:alpha val="43137"/>
                    </a:srgbClr>
                  </a:outerShdw>
                </a:effectLst>
                <a:latin typeface="Calibri" panose="020F0502020204030204" pitchFamily="34" charset="0"/>
                <a:cs typeface="Arial" charset="0"/>
              </a:rPr>
              <a:t>;</a:t>
            </a:r>
          </a:p>
          <a:p>
            <a:pPr marL="549859" indent="-549859" algn="just" defTabSz="915001">
              <a:spcBef>
                <a:spcPts val="0"/>
              </a:spcBef>
              <a:spcAft>
                <a:spcPts val="2400"/>
              </a:spcAft>
              <a:buClr>
                <a:schemeClr val="tx2"/>
              </a:buClr>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Arial" charset="0"/>
              </a:rPr>
              <a:t>God’s overall purpose is to bring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glory to Himself</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 </a:t>
            </a:r>
            <a:r>
              <a:rPr lang="en-US" sz="2800" dirty="0">
                <a:effectLst>
                  <a:outerShdw blurRad="38100" dist="38100" dir="2700000" algn="tl">
                    <a:srgbClr val="000000">
                      <a:alpha val="43137"/>
                    </a:srgbClr>
                  </a:outerShdw>
                </a:effectLst>
                <a:latin typeface="Calibri" panose="020F0502020204030204" pitchFamily="34" charset="0"/>
                <a:cs typeface="Arial" charset="0"/>
              </a:rPr>
              <a:t>(Eph. 1:6, 12, 14).</a:t>
            </a:r>
          </a:p>
        </p:txBody>
      </p:sp>
      <p:sp>
        <p:nvSpPr>
          <p:cNvPr id="23556" name="Text Box 4">
            <a:extLst>
              <a:ext uri="{FF2B5EF4-FFF2-40B4-BE49-F238E27FC236}">
                <a16:creationId xmlns:a16="http://schemas.microsoft.com/office/drawing/2014/main" id="{8DD436EF-F9A8-4959-9DEE-70860A4D461B}"/>
              </a:ext>
            </a:extLst>
          </p:cNvPr>
          <p:cNvSpPr txBox="1">
            <a:spLocks noChangeArrowheads="1"/>
          </p:cNvSpPr>
          <p:nvPr/>
        </p:nvSpPr>
        <p:spPr bwMode="auto">
          <a:xfrm>
            <a:off x="2436813" y="6403975"/>
            <a:ext cx="41259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dirty="0">
                <a:effectLst>
                  <a:outerShdw blurRad="38100" dist="38100" dir="2700000" algn="tl">
                    <a:srgbClr val="000000">
                      <a:alpha val="43137"/>
                    </a:srgbClr>
                  </a:outerShdw>
                </a:effectLst>
                <a:latin typeface="Calibri" panose="020F0502020204030204" pitchFamily="34" charset="0"/>
              </a:rPr>
              <a:t>Dr. Charles Ryrie, </a:t>
            </a:r>
            <a:r>
              <a:rPr lang="en-US" altLang="en-US" sz="1600" i="1" dirty="0">
                <a:effectLst>
                  <a:outerShdw blurRad="38100" dist="38100" dir="2700000" algn="tl">
                    <a:srgbClr val="000000">
                      <a:alpha val="43137"/>
                    </a:srgbClr>
                  </a:outerShdw>
                </a:effectLst>
                <a:latin typeface="Calibri" panose="020F0502020204030204" pitchFamily="34" charset="0"/>
              </a:rPr>
              <a:t>Dispensationalism</a:t>
            </a:r>
            <a:r>
              <a:rPr lang="en-US" altLang="en-US" sz="1600" dirty="0">
                <a:effectLst>
                  <a:outerShdw blurRad="38100" dist="38100" dir="2700000" algn="tl">
                    <a:srgbClr val="000000">
                      <a:alpha val="43137"/>
                    </a:srgbClr>
                  </a:outerShdw>
                </a:effectLst>
                <a:latin typeface="Calibri" panose="020F0502020204030204" pitchFamily="34" charset="0"/>
              </a:rPr>
              <a:t>, pp. 38-41</a:t>
            </a:r>
          </a:p>
        </p:txBody>
      </p:sp>
    </p:spTree>
    <p:extLst>
      <p:ext uri="{BB962C8B-B14F-4D97-AF65-F5344CB8AC3E}">
        <p14:creationId xmlns:p14="http://schemas.microsoft.com/office/powerpoint/2010/main" val="11253391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75418" y="1752600"/>
            <a:ext cx="8793163" cy="2667000"/>
          </a:xfrm>
        </p:spPr>
        <p:txBody>
          <a:bodyPr/>
          <a:lstStyle/>
          <a:p>
            <a:pPr marL="0" indent="0" algn="just">
              <a:spcBef>
                <a:spcPts val="0"/>
              </a:spcBef>
              <a:buNone/>
              <a:defRPr/>
            </a:pPr>
            <a:r>
              <a:rPr lang="en-US"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Revelation 21:12–20 (RSBEE:NASB1995U): 21:12–14 Though both Jewish saints and Christian saints will inhabit the city, the names of the twelve tribes and the twelve apostles are a witness to their continued distinction.</a:t>
            </a:r>
            <a:r>
              <a:rPr lang="en-US" i="1" dirty="0">
                <a:effectLst>
                  <a:outerShdw blurRad="38100" dist="38100" dir="2700000" algn="tl">
                    <a:srgbClr val="000000">
                      <a:alpha val="43137"/>
                    </a:srgbClr>
                  </a:outerShdw>
                </a:effectLst>
              </a:rPr>
              <a: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8437" y="152400"/>
            <a:ext cx="944563" cy="1143000"/>
          </a:xfrm>
          <a:prstGeom prst="rect">
            <a:avLst/>
          </a:prstGeom>
          <a:noFill/>
          <a:ln w="9525">
            <a:no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1971675" y="228600"/>
            <a:ext cx="5200650"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effectLst>
                  <a:outerShdw blurRad="38100" dist="38100" dir="2700000" algn="tl">
                    <a:srgbClr val="000000">
                      <a:alpha val="43137"/>
                    </a:srgbClr>
                  </a:outerShdw>
                </a:effectLst>
                <a:latin typeface="Calibri" panose="020F0502020204030204" pitchFamily="34" charset="0"/>
              </a:rPr>
              <a:t>The Ryrie Study Bible</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543344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52400" y="1371600"/>
            <a:ext cx="7010399" cy="5181600"/>
          </a:xfrm>
        </p:spPr>
        <p:txBody>
          <a:bodyPr/>
          <a:lstStyle/>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Four Titles (9-10)</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Glory (11)</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Construction (12-14)</a:t>
            </a:r>
          </a:p>
          <a:p>
            <a:pPr marL="571500" indent="-571500">
              <a:spcBef>
                <a:spcPts val="0"/>
              </a:spcBef>
              <a:spcAft>
                <a:spcPts val="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Measurements (15-17)</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Materials (18-21)</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Relationship to God (22-23)</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Relationship to the Nations (24-26)</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Holiness (27)</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Contents (22:1-5)</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 The New Jerusalem</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21:9‒22:5</a:t>
            </a:r>
          </a:p>
        </p:txBody>
      </p:sp>
      <p:pic>
        <p:nvPicPr>
          <p:cNvPr id="5" name="Picture 2" descr="Image result for the eternal state">
            <a:extLst>
              <a:ext uri="{FF2B5EF4-FFF2-40B4-BE49-F238E27FC236}">
                <a16:creationId xmlns:a16="http://schemas.microsoft.com/office/drawing/2014/main" id="{A82E3A6D-5D5D-4F0F-88AD-8376208F08F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1199" y="1828799"/>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611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371600" y="1676400"/>
            <a:ext cx="6672261" cy="2590799"/>
          </a:xfrm>
        </p:spPr>
        <p:txBody>
          <a:bodyPr/>
          <a:lstStyle/>
          <a:p>
            <a:pPr marL="571500" indent="-571500">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The New Heavens &amp; Earth (21:1-8)</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New Jerusalem (21:9</a:t>
            </a:r>
            <a:r>
              <a:rPr lang="en-US" dirty="0">
                <a:effectLst>
                  <a:outerShdw blurRad="38100" dist="38100" dir="2700000" algn="tl">
                    <a:srgbClr val="000000">
                      <a:alpha val="43137"/>
                    </a:srgbClr>
                  </a:outerShdw>
                </a:effectLst>
                <a:cs typeface="Calibri" panose="020F0502020204030204" pitchFamily="34" charset="0"/>
              </a:rPr>
              <a:t>‒22:5</a:t>
            </a:r>
            <a:r>
              <a:rPr lang="en-US" dirty="0">
                <a:effectLst>
                  <a:outerShdw blurRad="38100" dist="38100" dir="2700000" algn="tl">
                    <a:srgbClr val="000000">
                      <a:alpha val="43137"/>
                    </a:srgbClr>
                  </a:outerShdw>
                </a:effectLst>
              </a:rPr>
              <a:t>)</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Epilogue (22:6-21)</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Eternal State</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21‒22</a:t>
            </a:r>
          </a:p>
        </p:txBody>
      </p:sp>
      <p:pic>
        <p:nvPicPr>
          <p:cNvPr id="5" name="Picture 2" descr="Image result for the eternal state">
            <a:extLst>
              <a:ext uri="{FF2B5EF4-FFF2-40B4-BE49-F238E27FC236}">
                <a16:creationId xmlns:a16="http://schemas.microsoft.com/office/drawing/2014/main" id="{15D9CA97-26FA-4C72-BAF8-A2521AE59B72}"/>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67024" y="4267199"/>
            <a:ext cx="3009953" cy="2257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634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019301" y="1600200"/>
            <a:ext cx="5448299" cy="1905000"/>
          </a:xfrm>
        </p:spPr>
        <p:txBody>
          <a:bodyPr/>
          <a:lstStyle/>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Measuring Angel (15)</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Cube (16)</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Wall (17)</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D. The City’s Construction</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21:15-17</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3733800"/>
            <a:ext cx="30480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166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019301" y="1600200"/>
            <a:ext cx="5448299" cy="1905000"/>
          </a:xfrm>
        </p:spPr>
        <p:txBody>
          <a:bodyPr/>
          <a:lstStyle/>
          <a:p>
            <a:pPr marL="571500" indent="-57150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Measuring Angel (15)</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Cube (16)</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Wall (17)</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D. The City’s Construction</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21:15-17</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3733800"/>
            <a:ext cx="30480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812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019301" y="1600200"/>
            <a:ext cx="5448299" cy="1905000"/>
          </a:xfrm>
        </p:spPr>
        <p:txBody>
          <a:bodyPr/>
          <a:lstStyle/>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Measuring Angel (15)</a:t>
            </a:r>
          </a:p>
          <a:p>
            <a:pPr marL="571500" indent="-57150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Cube (16)</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Wall (17)</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D. The City’s Construction</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21:15-17</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3733800"/>
            <a:ext cx="30480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514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A62B4A1D-3AA8-4535-BF0F-DFFD62309E4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6867" name="Rectangle 3"/>
          <p:cNvSpPr>
            <a:spLocks noGrp="1" noChangeArrowheads="1"/>
          </p:cNvSpPr>
          <p:nvPr>
            <p:ph type="body" idx="1"/>
          </p:nvPr>
        </p:nvSpPr>
        <p:spPr>
          <a:xfrm>
            <a:off x="38100" y="0"/>
            <a:ext cx="9067800" cy="4412211"/>
          </a:xfrm>
        </p:spPr>
        <p:txBody>
          <a:bodyPr/>
          <a:lstStyle/>
          <a:p>
            <a:pPr marL="517525" indent="-517525" algn="ctr">
              <a:spcBef>
                <a:spcPts val="0"/>
              </a:spcBef>
              <a:spcAft>
                <a:spcPts val="1200"/>
              </a:spcAft>
              <a:buFontTx/>
              <a:buNone/>
            </a:pPr>
            <a:r>
              <a:rPr lang="en-US" altLang="en-US" sz="4000" dirty="0">
                <a:solidFill>
                  <a:srgbClr val="00FFFF"/>
                </a:solidFill>
                <a:effectLst>
                  <a:outerShdw blurRad="38100" dist="38100" dir="2700000" algn="tl">
                    <a:srgbClr val="000000">
                      <a:alpha val="43137"/>
                    </a:srgbClr>
                  </a:outerShdw>
                </a:effectLst>
                <a:ea typeface="+mj-ea"/>
                <a:cs typeface="+mj-cs"/>
              </a:rPr>
              <a:t>Revelation 21</a:t>
            </a:r>
          </a:p>
          <a:p>
            <a:pPr marL="0" indent="0" algn="just">
              <a:spcBef>
                <a:spcPts val="0"/>
              </a:spcBef>
              <a:spcAft>
                <a:spcPts val="1200"/>
              </a:spcAft>
              <a:buFontTx/>
              <a:buNone/>
            </a:pPr>
            <a:r>
              <a:rPr lang="en-US" altLang="en-US" sz="3600" baseline="30000" dirty="0">
                <a:effectLst>
                  <a:outerShdw blurRad="38100" dist="38100" dir="2700000" algn="tl">
                    <a:srgbClr val="000000">
                      <a:alpha val="43137"/>
                    </a:srgbClr>
                  </a:outerShdw>
                </a:effectLst>
              </a:rPr>
              <a:t>16</a:t>
            </a:r>
            <a:r>
              <a:rPr lang="en-US" altLang="en-US" sz="3600" dirty="0">
                <a:effectLst>
                  <a:outerShdw blurRad="38100" dist="38100" dir="2700000" algn="tl">
                    <a:srgbClr val="000000">
                      <a:alpha val="43137"/>
                    </a:srgbClr>
                  </a:outerShdw>
                </a:effectLst>
              </a:rPr>
              <a:t>  The city was laid out like a square, as long as it was wide. He measured the city with the rod and found it to be [</a:t>
            </a:r>
            <a:r>
              <a:rPr lang="en-US" altLang="en-US" sz="3600" i="1" dirty="0">
                <a:effectLst>
                  <a:outerShdw blurRad="38100" dist="38100" dir="2700000" algn="tl">
                    <a:srgbClr val="000000">
                      <a:alpha val="43137"/>
                    </a:srgbClr>
                  </a:outerShdw>
                </a:effectLst>
              </a:rPr>
              <a:t>1500 miles</a:t>
            </a:r>
            <a:r>
              <a:rPr lang="en-US" altLang="en-US" sz="3600" dirty="0">
                <a:effectLst>
                  <a:outerShdw blurRad="38100" dist="38100" dir="2700000" algn="tl">
                    <a:srgbClr val="000000">
                      <a:alpha val="43137"/>
                    </a:srgbClr>
                  </a:outerShdw>
                </a:effectLst>
              </a:rPr>
              <a:t>] in length, and as wide and high as it is long. </a:t>
            </a:r>
            <a:r>
              <a:rPr lang="en-US" altLang="en-US" sz="3600" baseline="30000" dirty="0">
                <a:effectLst>
                  <a:outerShdw blurRad="38100" dist="38100" dir="2700000" algn="tl">
                    <a:srgbClr val="000000">
                      <a:alpha val="43137"/>
                    </a:srgbClr>
                  </a:outerShdw>
                </a:effectLst>
              </a:rPr>
              <a:t>17</a:t>
            </a:r>
            <a:r>
              <a:rPr lang="en-US" altLang="en-US" sz="3600" dirty="0">
                <a:effectLst>
                  <a:outerShdw blurRad="38100" dist="38100" dir="2700000" algn="tl">
                    <a:srgbClr val="000000">
                      <a:alpha val="43137"/>
                    </a:srgbClr>
                  </a:outerShdw>
                </a:effectLst>
              </a:rPr>
              <a:t> He measured its wall and it was 144 cubits thick, by</a:t>
            </a:r>
            <a:r>
              <a:rPr lang="en-US" altLang="en-US" sz="3600" dirty="0">
                <a:solidFill>
                  <a:schemeClr val="accent2"/>
                </a:solidFill>
                <a:effectLst>
                  <a:outerShdw blurRad="38100" dist="38100" dir="2700000" algn="tl">
                    <a:srgbClr val="000000">
                      <a:alpha val="43137"/>
                    </a:srgbClr>
                  </a:outerShdw>
                </a:effectLst>
              </a:rPr>
              <a:t> </a:t>
            </a:r>
            <a:r>
              <a:rPr lang="en-US" altLang="en-US" sz="3600" dirty="0">
                <a:effectLst>
                  <a:outerShdw blurRad="38100" dist="38100" dir="2700000" algn="tl">
                    <a:srgbClr val="000000">
                      <a:alpha val="43137"/>
                    </a:srgbClr>
                  </a:outerShdw>
                </a:effectLst>
              </a:rPr>
              <a:t>man's measurement, which the angel was using.</a:t>
            </a:r>
            <a:endParaRPr lang="en-US" alt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1376576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64319" y="385763"/>
            <a:ext cx="8615362" cy="1143000"/>
          </a:xfrm>
          <a:prstGeom prst="rect">
            <a:avLst/>
          </a:prstGeom>
          <a:effectLst>
            <a:outerShdw dist="107763" dir="2700000" algn="ctr" rotWithShape="0">
              <a:schemeClr val="bg2"/>
            </a:outerShdw>
          </a:effectLst>
        </p:spPr>
        <p:txBody>
          <a:bodyPr anchor="ct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a:defRPr/>
            </a:pPr>
            <a:r>
              <a:rPr lang="en-US" kern="0" dirty="0"/>
              <a:t>The New Jerusalem</a:t>
            </a:r>
          </a:p>
        </p:txBody>
      </p:sp>
      <p:graphicFrame>
        <p:nvGraphicFramePr>
          <p:cNvPr id="4" name="Object 3"/>
          <p:cNvGraphicFramePr>
            <a:graphicFrameLocks noChangeAspect="1"/>
          </p:cNvGraphicFramePr>
          <p:nvPr/>
        </p:nvGraphicFramePr>
        <p:xfrm>
          <a:off x="797714" y="1447801"/>
          <a:ext cx="7548572" cy="4891088"/>
        </p:xfrm>
        <a:graphic>
          <a:graphicData uri="http://schemas.openxmlformats.org/presentationml/2006/ole">
            <mc:AlternateContent xmlns:mc="http://schemas.openxmlformats.org/markup-compatibility/2006">
              <mc:Choice xmlns:v="urn:schemas-microsoft-com:vml" Requires="v">
                <p:oleObj spid="_x0000_s3091" name="Clip" r:id="rId3" imgW="3644640" imgH="2361960" progId="MS_ClipArt_Gallery.5">
                  <p:embed/>
                </p:oleObj>
              </mc:Choice>
              <mc:Fallback>
                <p:oleObj name="Clip" r:id="rId3" imgW="3644640" imgH="2361960" progId="MS_ClipArt_Gallery.5">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714" y="1447801"/>
                        <a:ext cx="7548572" cy="4891088"/>
                      </a:xfrm>
                      <a:prstGeom prst="rect">
                        <a:avLst/>
                      </a:prstGeom>
                    </p:spPr>
                  </p:pic>
                </p:oleObj>
              </mc:Fallback>
            </mc:AlternateContent>
          </a:graphicData>
        </a:graphic>
      </p:graphicFrame>
      <p:sp>
        <p:nvSpPr>
          <p:cNvPr id="5" name="Rectangle 5"/>
          <p:cNvSpPr>
            <a:spLocks noChangeArrowheads="1"/>
          </p:cNvSpPr>
          <p:nvPr/>
        </p:nvSpPr>
        <p:spPr bwMode="auto">
          <a:xfrm>
            <a:off x="3714750" y="1828800"/>
            <a:ext cx="4591050" cy="4449763"/>
          </a:xfrm>
          <a:prstGeom prst="rect">
            <a:avLst/>
          </a:prstGeom>
          <a:solidFill>
            <a:srgbClr val="06000C">
              <a:alpha val="50195"/>
            </a:srgbClr>
          </a:solidFill>
          <a:ln w="9525">
            <a:solidFill>
              <a:schemeClr val="bg1"/>
            </a:solidFill>
            <a:miter lim="800000"/>
            <a:headEnd/>
            <a:tailEnd/>
          </a:ln>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p>
        </p:txBody>
      </p:sp>
    </p:spTree>
    <p:extLst>
      <p:ext uri="{BB962C8B-B14F-4D97-AF65-F5344CB8AC3E}">
        <p14:creationId xmlns:p14="http://schemas.microsoft.com/office/powerpoint/2010/main" val="10222758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019301" y="1600200"/>
            <a:ext cx="5448299" cy="1905000"/>
          </a:xfrm>
        </p:spPr>
        <p:txBody>
          <a:bodyPr/>
          <a:lstStyle/>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Measuring Angel (15)</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Cube (16)</a:t>
            </a:r>
          </a:p>
          <a:p>
            <a:pPr marL="571500" indent="-57150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Wall (17)</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D. The City’s Construction</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21:15-17</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3733800"/>
            <a:ext cx="30480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891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A62B4A1D-3AA8-4535-BF0F-DFFD62309E4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6867" name="Rectangle 3"/>
          <p:cNvSpPr>
            <a:spLocks noGrp="1" noChangeArrowheads="1"/>
          </p:cNvSpPr>
          <p:nvPr>
            <p:ph type="body" idx="1"/>
          </p:nvPr>
        </p:nvSpPr>
        <p:spPr>
          <a:xfrm>
            <a:off x="38100" y="0"/>
            <a:ext cx="9067800" cy="4412211"/>
          </a:xfrm>
        </p:spPr>
        <p:txBody>
          <a:bodyPr/>
          <a:lstStyle/>
          <a:p>
            <a:pPr marL="517525" indent="-517525" algn="ctr">
              <a:spcBef>
                <a:spcPts val="0"/>
              </a:spcBef>
              <a:spcAft>
                <a:spcPts val="1200"/>
              </a:spcAft>
              <a:buFontTx/>
              <a:buNone/>
            </a:pPr>
            <a:r>
              <a:rPr lang="en-US" altLang="en-US" sz="4000" dirty="0">
                <a:solidFill>
                  <a:srgbClr val="00FFFF"/>
                </a:solidFill>
                <a:effectLst>
                  <a:outerShdw blurRad="38100" dist="38100" dir="2700000" algn="tl">
                    <a:srgbClr val="000000">
                      <a:alpha val="43137"/>
                    </a:srgbClr>
                  </a:outerShdw>
                </a:effectLst>
                <a:ea typeface="+mj-ea"/>
                <a:cs typeface="+mj-cs"/>
              </a:rPr>
              <a:t>Revelation 21</a:t>
            </a:r>
          </a:p>
          <a:p>
            <a:pPr marL="0" indent="0" algn="just">
              <a:spcBef>
                <a:spcPts val="0"/>
              </a:spcBef>
              <a:spcAft>
                <a:spcPts val="1200"/>
              </a:spcAft>
              <a:buFontTx/>
              <a:buNone/>
            </a:pPr>
            <a:r>
              <a:rPr lang="en-US" altLang="en-US" sz="3600" baseline="30000" dirty="0">
                <a:effectLst>
                  <a:outerShdw blurRad="38100" dist="38100" dir="2700000" algn="tl">
                    <a:srgbClr val="000000">
                      <a:alpha val="43137"/>
                    </a:srgbClr>
                  </a:outerShdw>
                </a:effectLst>
              </a:rPr>
              <a:t>16</a:t>
            </a:r>
            <a:r>
              <a:rPr lang="en-US" altLang="en-US" sz="3600" dirty="0">
                <a:effectLst>
                  <a:outerShdw blurRad="38100" dist="38100" dir="2700000" algn="tl">
                    <a:srgbClr val="000000">
                      <a:alpha val="43137"/>
                    </a:srgbClr>
                  </a:outerShdw>
                </a:effectLst>
              </a:rPr>
              <a:t>  The city was laid out like a square, as long as it was wide. He measured the city with the rod and found it to be [</a:t>
            </a:r>
            <a:r>
              <a:rPr lang="en-US" altLang="en-US" sz="3600" i="1" dirty="0">
                <a:effectLst>
                  <a:outerShdw blurRad="38100" dist="38100" dir="2700000" algn="tl">
                    <a:srgbClr val="000000">
                      <a:alpha val="43137"/>
                    </a:srgbClr>
                  </a:outerShdw>
                </a:effectLst>
              </a:rPr>
              <a:t>1500 miles</a:t>
            </a:r>
            <a:r>
              <a:rPr lang="en-US" altLang="en-US" sz="3600" dirty="0">
                <a:effectLst>
                  <a:outerShdw blurRad="38100" dist="38100" dir="2700000" algn="tl">
                    <a:srgbClr val="000000">
                      <a:alpha val="43137"/>
                    </a:srgbClr>
                  </a:outerShdw>
                </a:effectLst>
              </a:rPr>
              <a:t>] in length, and as wide and high as it is long. </a:t>
            </a:r>
            <a:r>
              <a:rPr lang="en-US" altLang="en-US" sz="3600" baseline="30000" dirty="0">
                <a:effectLst>
                  <a:outerShdw blurRad="38100" dist="38100" dir="2700000" algn="tl">
                    <a:srgbClr val="000000">
                      <a:alpha val="43137"/>
                    </a:srgbClr>
                  </a:outerShdw>
                </a:effectLst>
              </a:rPr>
              <a:t>17</a:t>
            </a:r>
            <a:r>
              <a:rPr lang="en-US" altLang="en-US" sz="3600" dirty="0">
                <a:effectLst>
                  <a:outerShdw blurRad="38100" dist="38100" dir="2700000" algn="tl">
                    <a:srgbClr val="000000">
                      <a:alpha val="43137"/>
                    </a:srgbClr>
                  </a:outerShdw>
                </a:effectLst>
              </a:rPr>
              <a:t> He measured its wall and it was 144 cubits thick, </a:t>
            </a:r>
            <a:r>
              <a:rPr lang="en-US" altLang="en-US" sz="3600" b="1" u="sng" dirty="0">
                <a:solidFill>
                  <a:srgbClr val="FFFFCC"/>
                </a:solidFill>
                <a:effectLst>
                  <a:outerShdw blurRad="38100" dist="38100" dir="2700000" algn="tl">
                    <a:srgbClr val="000000">
                      <a:alpha val="43137"/>
                    </a:srgbClr>
                  </a:outerShdw>
                </a:effectLst>
              </a:rPr>
              <a:t>by man's measurement, which the angel was using</a:t>
            </a:r>
            <a:r>
              <a:rPr lang="en-US" altLang="en-US" sz="3600" dirty="0">
                <a:effectLst>
                  <a:outerShdw blurRad="38100" dist="38100" dir="2700000" algn="tl">
                    <a:srgbClr val="000000">
                      <a:alpha val="43137"/>
                    </a:srgbClr>
                  </a:outerShdw>
                </a:effectLst>
              </a:rPr>
              <a:t>.</a:t>
            </a:r>
            <a:endParaRPr lang="en-US" alt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18883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75418" y="1752600"/>
            <a:ext cx="8793163" cy="2819400"/>
          </a:xfrm>
        </p:spPr>
        <p:txBody>
          <a:bodyPr/>
          <a:lstStyle/>
          <a:p>
            <a:pPr marL="0" indent="0" algn="just">
              <a:spcBef>
                <a:spcPts val="0"/>
              </a:spcBef>
              <a:buNone/>
              <a:defRPr/>
            </a:pPr>
            <a:r>
              <a:rPr lang="en-US"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21:16–17 Shaped foursquare like a cube, the city is 1,380 mi. (2,220 km) on each face, including height, with a wall 72 yd (66 m) thick. It has been calculated that even if only 25 percent of this space were used for dwellings, 20 billion people could be accommodated spaciously.</a:t>
            </a:r>
            <a:r>
              <a:rPr lang="en-US" i="1" dirty="0">
                <a:effectLst>
                  <a:outerShdw blurRad="38100" dist="38100" dir="2700000" algn="tl">
                    <a:srgbClr val="000000">
                      <a:alpha val="43137"/>
                    </a:srgbClr>
                  </a:outerShdw>
                </a:effectLst>
              </a:rPr>
              <a: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8437" y="152400"/>
            <a:ext cx="944563" cy="1143000"/>
          </a:xfrm>
          <a:prstGeom prst="rect">
            <a:avLst/>
          </a:prstGeom>
          <a:noFill/>
          <a:ln w="9525">
            <a:no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1971675" y="228600"/>
            <a:ext cx="5200650"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effectLst>
                  <a:outerShdw blurRad="38100" dist="38100" dir="2700000" algn="tl">
                    <a:srgbClr val="000000">
                      <a:alpha val="43137"/>
                    </a:srgbClr>
                  </a:outerShdw>
                </a:effectLst>
                <a:latin typeface="Calibri" panose="020F0502020204030204" pitchFamily="34" charset="0"/>
              </a:rPr>
              <a:t>The Ryrie Study Bible</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387642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5EDC19B4-4886-469F-9AE8-532FC0A8B3A7}"/>
              </a:ext>
            </a:extLst>
          </p:cNvPr>
          <p:cNvGraphicFramePr>
            <a:graphicFrameLocks noGrp="1"/>
          </p:cNvGraphicFramePr>
          <p:nvPr>
            <p:extLst>
              <p:ext uri="{D42A27DB-BD31-4B8C-83A1-F6EECF244321}">
                <p14:modId xmlns:p14="http://schemas.microsoft.com/office/powerpoint/2010/main" val="3928496779"/>
              </p:ext>
            </p:extLst>
          </p:nvPr>
        </p:nvGraphicFramePr>
        <p:xfrm>
          <a:off x="91440" y="338945"/>
          <a:ext cx="8961120" cy="6180110"/>
        </p:xfrm>
        <a:graphic>
          <a:graphicData uri="http://schemas.openxmlformats.org/drawingml/2006/table">
            <a:tbl>
              <a:tblPr firstRow="1" bandRow="1">
                <a:tableStyleId>{073A0DAA-6AF3-43AB-8588-CEC1D06C72B9}</a:tableStyleId>
              </a:tblPr>
              <a:tblGrid>
                <a:gridCol w="3383280">
                  <a:extLst>
                    <a:ext uri="{9D8B030D-6E8A-4147-A177-3AD203B41FA5}">
                      <a16:colId xmlns:a16="http://schemas.microsoft.com/office/drawing/2014/main" val="505734128"/>
                    </a:ext>
                  </a:extLst>
                </a:gridCol>
                <a:gridCol w="1097280">
                  <a:extLst>
                    <a:ext uri="{9D8B030D-6E8A-4147-A177-3AD203B41FA5}">
                      <a16:colId xmlns:a16="http://schemas.microsoft.com/office/drawing/2014/main" val="684735130"/>
                    </a:ext>
                  </a:extLst>
                </a:gridCol>
                <a:gridCol w="3383280">
                  <a:extLst>
                    <a:ext uri="{9D8B030D-6E8A-4147-A177-3AD203B41FA5}">
                      <a16:colId xmlns:a16="http://schemas.microsoft.com/office/drawing/2014/main" val="3895160047"/>
                    </a:ext>
                  </a:extLst>
                </a:gridCol>
                <a:gridCol w="1097280">
                  <a:extLst>
                    <a:ext uri="{9D8B030D-6E8A-4147-A177-3AD203B41FA5}">
                      <a16:colId xmlns:a16="http://schemas.microsoft.com/office/drawing/2014/main" val="3445073123"/>
                    </a:ext>
                  </a:extLst>
                </a:gridCol>
              </a:tblGrid>
              <a:tr h="742246">
                <a:tc gridSpan="4">
                  <a:txBody>
                    <a:bodyPr/>
                    <a:lstStyle/>
                    <a:p>
                      <a:pPr algn="ctr"/>
                      <a:r>
                        <a:rPr lang="en-US" alt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The Eternal State’s Literal Nature</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anchor="ctr"/>
                </a:tc>
                <a:tc hMerge="1">
                  <a:txBody>
                    <a:bodyPr/>
                    <a:lstStyle/>
                    <a:p>
                      <a:endParaRPr lang="en-US"/>
                    </a:p>
                  </a:txBody>
                  <a:tcPr/>
                </a:tc>
                <a:tc hMerge="1">
                  <a:txBody>
                    <a:bodyPr/>
                    <a:lstStyle/>
                    <a:p>
                      <a:endParaRPr lang="en-US" dirty="0"/>
                    </a:p>
                  </a:txBody>
                  <a:tcPr/>
                </a:tc>
                <a:tc hMerge="1">
                  <a:txBody>
                    <a:bodyPr/>
                    <a:lstStyle/>
                    <a:p>
                      <a:pPr algn="ctr"/>
                      <a:endParaRPr lang="en-US" dirty="0"/>
                    </a:p>
                  </a:txBody>
                  <a:tcPr/>
                </a:tc>
                <a:extLst>
                  <a:ext uri="{0D108BD9-81ED-4DB2-BD59-A6C34878D82A}">
                    <a16:rowId xmlns:a16="http://schemas.microsoft.com/office/drawing/2014/main" val="521349874"/>
                  </a:ext>
                </a:extLst>
              </a:tr>
              <a:tr h="742246">
                <a:tc>
                  <a:txBody>
                    <a:bodyPr/>
                    <a:lstStyle/>
                    <a:p>
                      <a:pPr marL="457200" indent="-457200">
                        <a:buClr>
                          <a:srgbClr val="0000FF"/>
                        </a:buClr>
                        <a:buFont typeface="+mj-lt"/>
                        <a:buAutoNum type="arabicPeriod"/>
                      </a:pPr>
                      <a:r>
                        <a:rPr lang="en-US" sz="2400" b="1" dirty="0">
                          <a:solidFill>
                            <a:schemeClr val="bg2"/>
                          </a:solidFill>
                          <a:latin typeface="Calibri" panose="020F0502020204030204" pitchFamily="34" charset="0"/>
                          <a:cs typeface="Calibri" panose="020F0502020204030204" pitchFamily="34" charset="0"/>
                        </a:rPr>
                        <a:t>“city,” “Jerusalem”</a:t>
                      </a:r>
                    </a:p>
                  </a:txBody>
                  <a:tcPr anchor="ctr"/>
                </a:tc>
                <a:tc>
                  <a:txBody>
                    <a:bodyPr/>
                    <a:lstStyle/>
                    <a:p>
                      <a:pPr algn="ctr"/>
                      <a:r>
                        <a:rPr lang="en-US" sz="2400" b="1" dirty="0">
                          <a:solidFill>
                            <a:schemeClr val="bg2"/>
                          </a:solidFill>
                          <a:latin typeface="Calibri" panose="020F0502020204030204" pitchFamily="34" charset="0"/>
                          <a:cs typeface="Calibri" panose="020F0502020204030204" pitchFamily="34" charset="0"/>
                        </a:rPr>
                        <a:t>(21:2)</a:t>
                      </a:r>
                    </a:p>
                  </a:txBody>
                  <a:tcPr anchor="ctr"/>
                </a:tc>
                <a:tc>
                  <a:txBody>
                    <a:bodyPr/>
                    <a:lstStyle/>
                    <a:p>
                      <a:pPr marL="457200" marR="0" lvl="0" indent="-457200" algn="l" defTabSz="914400" rtl="0" eaLnBrk="1" fontAlgn="auto" latinLnBrk="0" hangingPunct="1">
                        <a:lnSpc>
                          <a:spcPct val="100000"/>
                        </a:lnSpc>
                        <a:spcBef>
                          <a:spcPts val="0"/>
                        </a:spcBef>
                        <a:spcAft>
                          <a:spcPts val="0"/>
                        </a:spcAft>
                        <a:buClr>
                          <a:srgbClr val="0000FF"/>
                        </a:buClr>
                        <a:buSzTx/>
                        <a:buFont typeface="+mj-lt"/>
                        <a:buAutoNum type="arabicPeriod" startAt="7"/>
                        <a:tabLst/>
                        <a:defRPr/>
                      </a:pPr>
                      <a:r>
                        <a:rPr lang="en-US" sz="2400" b="1" kern="1200" dirty="0">
                          <a:solidFill>
                            <a:schemeClr val="bg2"/>
                          </a:solidFill>
                          <a:latin typeface="Calibri" panose="020F0502020204030204" pitchFamily="34" charset="0"/>
                          <a:ea typeface="+mn-ea"/>
                          <a:cs typeface="Calibri" panose="020F0502020204030204" pitchFamily="34" charset="0"/>
                        </a:rPr>
                        <a:t>“pearls”</a:t>
                      </a:r>
                    </a:p>
                  </a:txBody>
                  <a:tcPr anchor="ctr"/>
                </a:tc>
                <a:tc>
                  <a:txBody>
                    <a:bodyPr/>
                    <a:lstStyle/>
                    <a:p>
                      <a:pPr algn="ctr"/>
                      <a:r>
                        <a:rPr lang="en-US" sz="2400" b="1" dirty="0">
                          <a:solidFill>
                            <a:schemeClr val="bg2"/>
                          </a:solidFill>
                          <a:latin typeface="Calibri" panose="020F0502020204030204" pitchFamily="34" charset="0"/>
                          <a:cs typeface="Calibri" panose="020F0502020204030204" pitchFamily="34" charset="0"/>
                        </a:rPr>
                        <a:t>(21:21)</a:t>
                      </a:r>
                    </a:p>
                  </a:txBody>
                  <a:tcPr anchor="ctr"/>
                </a:tc>
                <a:extLst>
                  <a:ext uri="{0D108BD9-81ED-4DB2-BD59-A6C34878D82A}">
                    <a16:rowId xmlns:a16="http://schemas.microsoft.com/office/drawing/2014/main" val="2530470950"/>
                  </a:ext>
                </a:extLst>
              </a:tr>
              <a:tr h="742246">
                <a:tc>
                  <a:txBody>
                    <a:bodyPr/>
                    <a:lstStyle/>
                    <a:p>
                      <a:pPr marL="457200" indent="-457200" algn="l" defTabSz="914400" rtl="0" eaLnBrk="1" latinLnBrk="0" hangingPunct="1">
                        <a:buClr>
                          <a:srgbClr val="0000FF"/>
                        </a:buClr>
                        <a:buFont typeface="+mj-lt"/>
                        <a:buAutoNum type="arabicPeriod" startAt="2"/>
                      </a:pPr>
                      <a:r>
                        <a:rPr lang="en-US" sz="2400" b="1" kern="1200" dirty="0">
                          <a:solidFill>
                            <a:schemeClr val="bg2"/>
                          </a:solidFill>
                          <a:latin typeface="Calibri" panose="020F0502020204030204" pitchFamily="34" charset="0"/>
                          <a:ea typeface="+mn-ea"/>
                          <a:cs typeface="Calibri" panose="020F0502020204030204" pitchFamily="34" charset="0"/>
                        </a:rPr>
                        <a:t>“gold,” “jasper,” “glass,” “wall”</a:t>
                      </a:r>
                    </a:p>
                  </a:txBody>
                  <a:tcPr anchor="ctr"/>
                </a:tc>
                <a:tc>
                  <a:txBody>
                    <a:bodyPr/>
                    <a:lstStyle/>
                    <a:p>
                      <a:pPr algn="ctr"/>
                      <a:r>
                        <a:rPr lang="en-US" sz="2400" b="1" dirty="0">
                          <a:solidFill>
                            <a:schemeClr val="bg2"/>
                          </a:solidFill>
                          <a:latin typeface="Calibri" panose="020F0502020204030204" pitchFamily="34" charset="0"/>
                          <a:cs typeface="Calibri" panose="020F0502020204030204" pitchFamily="34" charset="0"/>
                        </a:rPr>
                        <a:t>(21:18)</a:t>
                      </a:r>
                    </a:p>
                  </a:txBody>
                  <a:tcPr anchor="ctr"/>
                </a:tc>
                <a:tc>
                  <a:txBody>
                    <a:bodyPr/>
                    <a:lstStyle/>
                    <a:p>
                      <a:pPr marL="457200" marR="0" lvl="0" indent="-457200" algn="l" defTabSz="914400" rtl="0" eaLnBrk="1" fontAlgn="auto" latinLnBrk="0" hangingPunct="1">
                        <a:lnSpc>
                          <a:spcPct val="100000"/>
                        </a:lnSpc>
                        <a:spcBef>
                          <a:spcPts val="0"/>
                        </a:spcBef>
                        <a:spcAft>
                          <a:spcPts val="0"/>
                        </a:spcAft>
                        <a:buClr>
                          <a:srgbClr val="0000FF"/>
                        </a:buClr>
                        <a:buSzTx/>
                        <a:buFont typeface="+mj-lt"/>
                        <a:buAutoNum type="arabicPeriod" startAt="8"/>
                        <a:tabLst/>
                        <a:defRPr/>
                      </a:pPr>
                      <a:r>
                        <a:rPr lang="en-US" sz="2400" b="1" kern="1200" dirty="0">
                          <a:solidFill>
                            <a:schemeClr val="bg2"/>
                          </a:solidFill>
                          <a:latin typeface="Calibri" panose="020F0502020204030204" pitchFamily="34" charset="0"/>
                          <a:ea typeface="+mn-ea"/>
                          <a:cs typeface="Calibri" panose="020F0502020204030204" pitchFamily="34" charset="0"/>
                        </a:rPr>
                        <a:t>“tribes”</a:t>
                      </a:r>
                    </a:p>
                  </a:txBody>
                  <a:tcPr anchor="ctr"/>
                </a:tc>
                <a:tc>
                  <a:txBody>
                    <a:bodyPr/>
                    <a:lstStyle/>
                    <a:p>
                      <a:pPr algn="ctr"/>
                      <a:r>
                        <a:rPr lang="en-US" sz="2400" b="1" dirty="0">
                          <a:solidFill>
                            <a:schemeClr val="bg2"/>
                          </a:solidFill>
                          <a:latin typeface="Calibri" panose="020F0502020204030204" pitchFamily="34" charset="0"/>
                          <a:cs typeface="Calibri" panose="020F0502020204030204" pitchFamily="34" charset="0"/>
                        </a:rPr>
                        <a:t>(21:12)</a:t>
                      </a:r>
                    </a:p>
                  </a:txBody>
                  <a:tcPr anchor="ctr"/>
                </a:tc>
                <a:extLst>
                  <a:ext uri="{0D108BD9-81ED-4DB2-BD59-A6C34878D82A}">
                    <a16:rowId xmlns:a16="http://schemas.microsoft.com/office/drawing/2014/main" val="418572173"/>
                  </a:ext>
                </a:extLst>
              </a:tr>
              <a:tr h="742246">
                <a:tc>
                  <a:txBody>
                    <a:bodyPr/>
                    <a:lstStyle/>
                    <a:p>
                      <a:pPr marL="457200" indent="-457200" algn="l" defTabSz="914400" rtl="0" eaLnBrk="1" latinLnBrk="0" hangingPunct="1">
                        <a:buClr>
                          <a:srgbClr val="0000FF"/>
                        </a:buClr>
                        <a:buFont typeface="+mj-lt"/>
                        <a:buAutoNum type="arabicPeriod" startAt="3"/>
                      </a:pPr>
                      <a:r>
                        <a:rPr lang="en-US" sz="2400" b="1" kern="1200" dirty="0">
                          <a:solidFill>
                            <a:schemeClr val="bg2"/>
                          </a:solidFill>
                          <a:latin typeface="Calibri" panose="020F0502020204030204" pitchFamily="34" charset="0"/>
                          <a:ea typeface="+mn-ea"/>
                          <a:cs typeface="Calibri" panose="020F0502020204030204" pitchFamily="34" charset="0"/>
                        </a:rPr>
                        <a:t>“square,” “miles”</a:t>
                      </a:r>
                    </a:p>
                  </a:txBody>
                  <a:tcPr anchor="ctr"/>
                </a:tc>
                <a:tc>
                  <a:txBody>
                    <a:bodyPr/>
                    <a:lstStyle/>
                    <a:p>
                      <a:pPr algn="ctr"/>
                      <a:r>
                        <a:rPr lang="en-US" sz="2400" b="1" dirty="0">
                          <a:solidFill>
                            <a:schemeClr val="bg2"/>
                          </a:solidFill>
                          <a:latin typeface="Calibri" panose="020F0502020204030204" pitchFamily="34" charset="0"/>
                          <a:cs typeface="Calibri" panose="020F0502020204030204" pitchFamily="34" charset="0"/>
                        </a:rPr>
                        <a:t>(21:16)</a:t>
                      </a:r>
                    </a:p>
                  </a:txBody>
                  <a:tcPr anchor="ctr"/>
                </a:tc>
                <a:tc>
                  <a:txBody>
                    <a:bodyPr/>
                    <a:lstStyle/>
                    <a:p>
                      <a:pPr marL="457200" marR="0" lvl="0" indent="-457200" algn="l" defTabSz="914400" rtl="0" eaLnBrk="1" fontAlgn="auto" latinLnBrk="0" hangingPunct="1">
                        <a:lnSpc>
                          <a:spcPct val="100000"/>
                        </a:lnSpc>
                        <a:spcBef>
                          <a:spcPts val="0"/>
                        </a:spcBef>
                        <a:spcAft>
                          <a:spcPts val="0"/>
                        </a:spcAft>
                        <a:buClr>
                          <a:srgbClr val="0000FF"/>
                        </a:buClr>
                        <a:buSzTx/>
                        <a:buFont typeface="+mj-lt"/>
                        <a:buAutoNum type="arabicPeriod" startAt="9"/>
                        <a:tabLst/>
                        <a:defRPr/>
                      </a:pPr>
                      <a:r>
                        <a:rPr lang="en-US" sz="2400" b="1" kern="1200" dirty="0">
                          <a:solidFill>
                            <a:schemeClr val="bg2"/>
                          </a:solidFill>
                          <a:latin typeface="Calibri" panose="020F0502020204030204" pitchFamily="34" charset="0"/>
                          <a:ea typeface="+mn-ea"/>
                          <a:cs typeface="Calibri" panose="020F0502020204030204" pitchFamily="34" charset="0"/>
                        </a:rPr>
                        <a:t>“foundations,” “apostles”</a:t>
                      </a:r>
                    </a:p>
                  </a:txBody>
                  <a:tcPr anchor="ctr"/>
                </a:tc>
                <a:tc>
                  <a:txBody>
                    <a:bodyPr/>
                    <a:lstStyle/>
                    <a:p>
                      <a:pPr algn="ctr"/>
                      <a:r>
                        <a:rPr lang="en-US" sz="2400" b="1" dirty="0">
                          <a:solidFill>
                            <a:schemeClr val="bg2"/>
                          </a:solidFill>
                          <a:latin typeface="Calibri" panose="020F0502020204030204" pitchFamily="34" charset="0"/>
                          <a:cs typeface="Calibri" panose="020F0502020204030204" pitchFamily="34" charset="0"/>
                        </a:rPr>
                        <a:t>(21:14)</a:t>
                      </a:r>
                    </a:p>
                  </a:txBody>
                  <a:tcPr anchor="ctr"/>
                </a:tc>
                <a:extLst>
                  <a:ext uri="{0D108BD9-81ED-4DB2-BD59-A6C34878D82A}">
                    <a16:rowId xmlns:a16="http://schemas.microsoft.com/office/drawing/2014/main" val="2518479315"/>
                  </a:ext>
                </a:extLst>
              </a:tr>
              <a:tr h="742246">
                <a:tc>
                  <a:txBody>
                    <a:bodyPr/>
                    <a:lstStyle/>
                    <a:p>
                      <a:pPr marL="457200" indent="-457200" algn="l" defTabSz="914400" rtl="0" eaLnBrk="1" latinLnBrk="0" hangingPunct="1">
                        <a:buClr>
                          <a:srgbClr val="0000FF"/>
                        </a:buClr>
                        <a:buFont typeface="+mj-lt"/>
                        <a:buAutoNum type="arabicPeriod" startAt="4"/>
                      </a:pPr>
                      <a:r>
                        <a:rPr lang="en-US" sz="2400" b="1" kern="1200" dirty="0">
                          <a:solidFill>
                            <a:schemeClr val="bg2"/>
                          </a:solidFill>
                          <a:latin typeface="Calibri" panose="020F0502020204030204" pitchFamily="34" charset="0"/>
                          <a:ea typeface="+mn-ea"/>
                          <a:cs typeface="Calibri" panose="020F0502020204030204" pitchFamily="34" charset="0"/>
                        </a:rPr>
                        <a:t>“high”</a:t>
                      </a:r>
                    </a:p>
                  </a:txBody>
                  <a:tcPr anchor="ctr"/>
                </a:tc>
                <a:tc>
                  <a:txBody>
                    <a:bodyPr/>
                    <a:lstStyle/>
                    <a:p>
                      <a:pPr algn="ctr"/>
                      <a:r>
                        <a:rPr lang="en-US" sz="2400" b="1" dirty="0">
                          <a:solidFill>
                            <a:schemeClr val="bg2"/>
                          </a:solidFill>
                          <a:latin typeface="Calibri" panose="020F0502020204030204" pitchFamily="34" charset="0"/>
                          <a:cs typeface="Calibri" panose="020F0502020204030204" pitchFamily="34" charset="0"/>
                        </a:rPr>
                        <a:t>(21:12)</a:t>
                      </a:r>
                    </a:p>
                  </a:txBody>
                  <a:tcPr anchor="ctr"/>
                </a:tc>
                <a:tc>
                  <a:txBody>
                    <a:bodyPr/>
                    <a:lstStyle/>
                    <a:p>
                      <a:pPr marL="457200" marR="0" lvl="0" indent="-457200" algn="l" defTabSz="914400" rtl="0" eaLnBrk="1" fontAlgn="auto" latinLnBrk="0" hangingPunct="1">
                        <a:lnSpc>
                          <a:spcPct val="100000"/>
                        </a:lnSpc>
                        <a:spcBef>
                          <a:spcPts val="0"/>
                        </a:spcBef>
                        <a:spcAft>
                          <a:spcPts val="0"/>
                        </a:spcAft>
                        <a:buClr>
                          <a:srgbClr val="0000FF"/>
                        </a:buClr>
                        <a:buSzTx/>
                        <a:buFont typeface="+mj-lt"/>
                        <a:buAutoNum type="arabicPeriod" startAt="10"/>
                        <a:tabLst/>
                        <a:defRPr/>
                      </a:pPr>
                      <a:r>
                        <a:rPr lang="en-US" sz="2400" b="1" kern="1200" dirty="0">
                          <a:solidFill>
                            <a:schemeClr val="bg2"/>
                          </a:solidFill>
                          <a:latin typeface="Calibri" panose="020F0502020204030204" pitchFamily="34" charset="0"/>
                          <a:ea typeface="+mn-ea"/>
                          <a:cs typeface="Calibri" panose="020F0502020204030204" pitchFamily="34" charset="0"/>
                        </a:rPr>
                        <a:t>“street”</a:t>
                      </a:r>
                    </a:p>
                  </a:txBody>
                  <a:tcPr anchor="ctr"/>
                </a:tc>
                <a:tc>
                  <a:txBody>
                    <a:bodyPr/>
                    <a:lstStyle/>
                    <a:p>
                      <a:pPr algn="ctr"/>
                      <a:r>
                        <a:rPr lang="en-US" sz="2400" b="1" dirty="0">
                          <a:solidFill>
                            <a:schemeClr val="bg2"/>
                          </a:solidFill>
                          <a:latin typeface="Calibri" panose="020F0502020204030204" pitchFamily="34" charset="0"/>
                          <a:cs typeface="Calibri" panose="020F0502020204030204" pitchFamily="34" charset="0"/>
                        </a:rPr>
                        <a:t>(21:21)</a:t>
                      </a:r>
                    </a:p>
                  </a:txBody>
                  <a:tcPr anchor="ctr"/>
                </a:tc>
                <a:extLst>
                  <a:ext uri="{0D108BD9-81ED-4DB2-BD59-A6C34878D82A}">
                    <a16:rowId xmlns:a16="http://schemas.microsoft.com/office/drawing/2014/main" val="2147978858"/>
                  </a:ext>
                </a:extLst>
              </a:tr>
              <a:tr h="742246">
                <a:tc>
                  <a:txBody>
                    <a:bodyPr/>
                    <a:lstStyle/>
                    <a:p>
                      <a:pPr marL="457200" indent="-457200" algn="l" defTabSz="914400" rtl="0" eaLnBrk="1" latinLnBrk="0" hangingPunct="1">
                        <a:buClr>
                          <a:srgbClr val="0000FF"/>
                        </a:buClr>
                        <a:buFont typeface="+mj-lt"/>
                        <a:buAutoNum type="arabicPeriod" startAt="5"/>
                      </a:pPr>
                      <a:r>
                        <a:rPr lang="en-US" sz="2400" b="1" kern="1200" dirty="0">
                          <a:solidFill>
                            <a:schemeClr val="bg2"/>
                          </a:solidFill>
                          <a:latin typeface="Calibri" panose="020F0502020204030204" pitchFamily="34" charset="0"/>
                          <a:ea typeface="+mn-ea"/>
                          <a:cs typeface="Calibri" panose="020F0502020204030204" pitchFamily="34" charset="0"/>
                        </a:rPr>
                        <a:t>“seventy-two yards”</a:t>
                      </a:r>
                    </a:p>
                  </a:txBody>
                  <a:tcPr anchor="ctr"/>
                </a:tc>
                <a:tc>
                  <a:txBody>
                    <a:bodyPr/>
                    <a:lstStyle/>
                    <a:p>
                      <a:pPr algn="ctr"/>
                      <a:r>
                        <a:rPr lang="en-US" sz="2400" b="1" dirty="0">
                          <a:solidFill>
                            <a:schemeClr val="bg2"/>
                          </a:solidFill>
                          <a:latin typeface="Calibri" panose="020F0502020204030204" pitchFamily="34" charset="0"/>
                          <a:cs typeface="Calibri" panose="020F0502020204030204" pitchFamily="34" charset="0"/>
                        </a:rPr>
                        <a:t>(21:17)</a:t>
                      </a:r>
                    </a:p>
                  </a:txBody>
                  <a:tcPr anchor="ctr"/>
                </a:tc>
                <a:tc>
                  <a:txBody>
                    <a:bodyPr/>
                    <a:lstStyle/>
                    <a:p>
                      <a:pPr marL="457200" marR="0" lvl="0" indent="-457200" algn="l" defTabSz="914400" rtl="0" eaLnBrk="1" fontAlgn="auto" latinLnBrk="0" hangingPunct="1">
                        <a:lnSpc>
                          <a:spcPct val="100000"/>
                        </a:lnSpc>
                        <a:spcBef>
                          <a:spcPts val="0"/>
                        </a:spcBef>
                        <a:spcAft>
                          <a:spcPts val="0"/>
                        </a:spcAft>
                        <a:buClr>
                          <a:srgbClr val="0000FF"/>
                        </a:buClr>
                        <a:buSzTx/>
                        <a:buFont typeface="+mj-lt"/>
                        <a:buAutoNum type="arabicPeriod" startAt="11"/>
                        <a:tabLst/>
                        <a:defRPr/>
                      </a:pPr>
                      <a:r>
                        <a:rPr lang="en-US" sz="2400" b="1" kern="1200" dirty="0">
                          <a:solidFill>
                            <a:schemeClr val="bg2"/>
                          </a:solidFill>
                          <a:latin typeface="Calibri" panose="020F0502020204030204" pitchFamily="34" charset="0"/>
                          <a:ea typeface="+mn-ea"/>
                          <a:cs typeface="Calibri" panose="020F0502020204030204" pitchFamily="34" charset="0"/>
                        </a:rPr>
                        <a:t>“river”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2"/>
                          </a:solidFill>
                          <a:latin typeface="Calibri" panose="020F0502020204030204" pitchFamily="34" charset="0"/>
                          <a:cs typeface="Calibri" panose="020F0502020204030204" pitchFamily="34" charset="0"/>
                        </a:rPr>
                        <a:t>(22:1)</a:t>
                      </a:r>
                    </a:p>
                  </a:txBody>
                  <a:tcPr anchor="ctr"/>
                </a:tc>
                <a:extLst>
                  <a:ext uri="{0D108BD9-81ED-4DB2-BD59-A6C34878D82A}">
                    <a16:rowId xmlns:a16="http://schemas.microsoft.com/office/drawing/2014/main" val="2324918292"/>
                  </a:ext>
                </a:extLst>
              </a:tr>
              <a:tr h="742246">
                <a:tc>
                  <a:txBody>
                    <a:bodyPr/>
                    <a:lstStyle/>
                    <a:p>
                      <a:pPr marL="457200" marR="0" lvl="0" indent="-457200" algn="l" defTabSz="914400" rtl="0" eaLnBrk="1" fontAlgn="auto" latinLnBrk="0" hangingPunct="1">
                        <a:lnSpc>
                          <a:spcPct val="100000"/>
                        </a:lnSpc>
                        <a:spcBef>
                          <a:spcPts val="0"/>
                        </a:spcBef>
                        <a:spcAft>
                          <a:spcPts val="0"/>
                        </a:spcAft>
                        <a:buClr>
                          <a:srgbClr val="0000FF"/>
                        </a:buClr>
                        <a:buSzTx/>
                        <a:buFont typeface="+mj-lt"/>
                        <a:buAutoNum type="arabicPeriod" startAt="6"/>
                        <a:tabLst/>
                        <a:defRPr/>
                      </a:pPr>
                      <a:r>
                        <a:rPr lang="en-US" sz="2400" b="1" kern="1200" dirty="0">
                          <a:solidFill>
                            <a:schemeClr val="bg2"/>
                          </a:solidFill>
                          <a:latin typeface="Calibri" panose="020F0502020204030204" pitchFamily="34" charset="0"/>
                          <a:ea typeface="+mn-ea"/>
                          <a:cs typeface="Calibri" panose="020F0502020204030204" pitchFamily="34" charset="0"/>
                        </a:rPr>
                        <a:t>“gates”</a:t>
                      </a:r>
                    </a:p>
                  </a:txBody>
                  <a:tcPr anchor="ctr"/>
                </a:tc>
                <a:tc>
                  <a:txBody>
                    <a:bodyPr/>
                    <a:lstStyle/>
                    <a:p>
                      <a:pPr algn="ctr"/>
                      <a:r>
                        <a:rPr lang="en-US" sz="2400" b="1" dirty="0">
                          <a:solidFill>
                            <a:schemeClr val="bg2"/>
                          </a:solidFill>
                          <a:latin typeface="Calibri" panose="020F0502020204030204" pitchFamily="34" charset="0"/>
                          <a:cs typeface="Calibri" panose="020F0502020204030204" pitchFamily="34" charset="0"/>
                        </a:rPr>
                        <a:t>(21:12)</a:t>
                      </a:r>
                    </a:p>
                  </a:txBody>
                  <a:tcPr anchor="ctr"/>
                </a:tc>
                <a:tc>
                  <a:txBody>
                    <a:bodyPr/>
                    <a:lstStyle/>
                    <a:p>
                      <a:pPr marL="457200" marR="0" lvl="0" indent="-457200" algn="l" defTabSz="914400" rtl="0" eaLnBrk="1" fontAlgn="auto" latinLnBrk="0" hangingPunct="1">
                        <a:lnSpc>
                          <a:spcPct val="100000"/>
                        </a:lnSpc>
                        <a:spcBef>
                          <a:spcPts val="0"/>
                        </a:spcBef>
                        <a:spcAft>
                          <a:spcPts val="0"/>
                        </a:spcAft>
                        <a:buClr>
                          <a:srgbClr val="0000FF"/>
                        </a:buClr>
                        <a:buSzTx/>
                        <a:buFont typeface="+mj-lt"/>
                        <a:buAutoNum type="arabicPeriod" startAt="12"/>
                        <a:tabLst/>
                        <a:defRPr/>
                      </a:pPr>
                      <a:r>
                        <a:rPr lang="en-US" sz="2400" b="1" kern="1200" dirty="0">
                          <a:solidFill>
                            <a:schemeClr val="bg2"/>
                          </a:solidFill>
                          <a:latin typeface="Calibri" panose="020F0502020204030204" pitchFamily="34" charset="0"/>
                          <a:ea typeface="+mn-ea"/>
                          <a:cs typeface="Calibri" panose="020F0502020204030204" pitchFamily="34" charset="0"/>
                        </a:rPr>
                        <a:t>“tree of life”</a:t>
                      </a:r>
                    </a:p>
                  </a:txBody>
                  <a:tcPr anchor="ctr"/>
                </a:tc>
                <a:tc>
                  <a:txBody>
                    <a:bodyPr/>
                    <a:lstStyle/>
                    <a:p>
                      <a:pPr algn="ctr"/>
                      <a:r>
                        <a:rPr lang="en-US" sz="2400" b="1" dirty="0">
                          <a:solidFill>
                            <a:schemeClr val="bg2"/>
                          </a:solidFill>
                          <a:latin typeface="Calibri" panose="020F0502020204030204" pitchFamily="34" charset="0"/>
                          <a:cs typeface="Calibri" panose="020F0502020204030204" pitchFamily="34" charset="0"/>
                        </a:rPr>
                        <a:t>(22:2)</a:t>
                      </a:r>
                    </a:p>
                  </a:txBody>
                  <a:tcPr anchor="ctr"/>
                </a:tc>
                <a:extLst>
                  <a:ext uri="{0D108BD9-81ED-4DB2-BD59-A6C34878D82A}">
                    <a16:rowId xmlns:a16="http://schemas.microsoft.com/office/drawing/2014/main" val="746867522"/>
                  </a:ext>
                </a:extLst>
              </a:tr>
              <a:tr h="742246">
                <a:tc>
                  <a:txBody>
                    <a:bodyPr/>
                    <a:lstStyle/>
                    <a:p>
                      <a:pPr marL="0" indent="0">
                        <a:buFont typeface="+mj-lt"/>
                        <a:buNone/>
                      </a:pPr>
                      <a:endParaRPr lang="en-US" sz="2400" b="1" dirty="0">
                        <a:solidFill>
                          <a:schemeClr val="bg2"/>
                        </a:solidFill>
                        <a:latin typeface="Calibri" panose="020F0502020204030204" pitchFamily="34" charset="0"/>
                        <a:cs typeface="Calibri" panose="020F0502020204030204" pitchFamily="34" charset="0"/>
                      </a:endParaRPr>
                    </a:p>
                  </a:txBody>
                  <a:tcPr anchor="ctr"/>
                </a:tc>
                <a:tc>
                  <a:txBody>
                    <a:bodyPr/>
                    <a:lstStyle/>
                    <a:p>
                      <a:pPr algn="ctr"/>
                      <a:endParaRPr lang="en-US" sz="2400" b="1" dirty="0">
                        <a:solidFill>
                          <a:schemeClr val="bg2"/>
                        </a:solidFill>
                        <a:latin typeface="Calibri" panose="020F0502020204030204" pitchFamily="34" charset="0"/>
                        <a:cs typeface="Calibri" panose="020F0502020204030204" pitchFamily="34" charset="0"/>
                      </a:endParaRPr>
                    </a:p>
                  </a:txBody>
                  <a:tcPr anchor="ctr"/>
                </a:tc>
                <a:tc>
                  <a:txBody>
                    <a:bodyPr/>
                    <a:lstStyle/>
                    <a:p>
                      <a:pPr marL="457200" marR="0" lvl="0" indent="-457200" algn="l" defTabSz="914400" rtl="0" eaLnBrk="1" fontAlgn="auto" latinLnBrk="0" hangingPunct="1">
                        <a:lnSpc>
                          <a:spcPct val="100000"/>
                        </a:lnSpc>
                        <a:spcBef>
                          <a:spcPts val="0"/>
                        </a:spcBef>
                        <a:spcAft>
                          <a:spcPts val="0"/>
                        </a:spcAft>
                        <a:buClr>
                          <a:srgbClr val="0000FF"/>
                        </a:buClr>
                        <a:buSzTx/>
                        <a:buFont typeface="+mj-lt"/>
                        <a:buAutoNum type="arabicPeriod" startAt="13"/>
                        <a:tabLst/>
                        <a:defRPr/>
                      </a:pPr>
                      <a:r>
                        <a:rPr lang="en-US" sz="2400" b="1" kern="1200" dirty="0">
                          <a:solidFill>
                            <a:schemeClr val="bg2"/>
                          </a:solidFill>
                          <a:latin typeface="Calibri" panose="020F0502020204030204" pitchFamily="34" charset="0"/>
                          <a:ea typeface="+mn-ea"/>
                          <a:cs typeface="Calibri" panose="020F0502020204030204" pitchFamily="34" charset="0"/>
                        </a:rPr>
                        <a:t>“fruit,” “month,” “nations,” “leaves”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2"/>
                          </a:solidFill>
                          <a:latin typeface="Calibri" panose="020F0502020204030204" pitchFamily="34" charset="0"/>
                          <a:cs typeface="Calibri" panose="020F0502020204030204" pitchFamily="34" charset="0"/>
                        </a:rPr>
                        <a:t>(22:2)</a:t>
                      </a:r>
                    </a:p>
                    <a:p>
                      <a:pPr algn="ctr"/>
                      <a:endParaRPr lang="en-US" sz="2400" b="1" dirty="0">
                        <a:solidFill>
                          <a:schemeClr val="bg2"/>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31527514"/>
                  </a:ext>
                </a:extLst>
              </a:tr>
            </a:tbl>
          </a:graphicData>
        </a:graphic>
      </p:graphicFrame>
    </p:spTree>
    <p:extLst>
      <p:ext uri="{BB962C8B-B14F-4D97-AF65-F5344CB8AC3E}">
        <p14:creationId xmlns:p14="http://schemas.microsoft.com/office/powerpoint/2010/main" val="26603914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1600200"/>
            <a:ext cx="8839200" cy="4724400"/>
          </a:xfrm>
        </p:spPr>
        <p:txBody>
          <a:bodyPr/>
          <a:lstStyle/>
          <a:p>
            <a:pPr marL="0" lvl="2" indent="0" algn="just" eaLnBrk="1" hangingPunct="1">
              <a:spcBef>
                <a:spcPts val="0"/>
              </a:spcBef>
              <a:spcAft>
                <a:spcPts val="1800"/>
              </a:spcAft>
              <a:buClr>
                <a:srgbClr val="92D050"/>
              </a:buClr>
              <a:buNone/>
            </a:pPr>
            <a:r>
              <a:rPr lang="en-US" sz="3000" b="1" u="sng" dirty="0" err="1">
                <a:solidFill>
                  <a:srgbClr val="FFFFCC"/>
                </a:solidFill>
                <a:effectLst>
                  <a:outerShdw blurRad="38100" dist="38100" dir="2700000" algn="tl">
                    <a:srgbClr val="000000">
                      <a:alpha val="43137"/>
                    </a:srgbClr>
                  </a:outerShdw>
                </a:effectLst>
                <a:ea typeface="+mn-ea"/>
                <a:cs typeface="+mn-cs"/>
              </a:rPr>
              <a:t>Swete</a:t>
            </a:r>
            <a:r>
              <a:rPr lang="en-US" sz="3000" dirty="0">
                <a:effectLst>
                  <a:outerShdw blurRad="38100" dist="38100" dir="2700000" algn="tl">
                    <a:srgbClr val="000000">
                      <a:alpha val="43137"/>
                    </a:srgbClr>
                  </a:outerShdw>
                </a:effectLst>
                <a:ea typeface="+mn-ea"/>
                <a:cs typeface="+mn-cs"/>
              </a:rPr>
              <a:t>: “Such dimensions defy imagination and are permissible only in the language of symbolism.”</a:t>
            </a:r>
          </a:p>
          <a:p>
            <a:pPr marL="0" lvl="2" indent="0" algn="just" eaLnBrk="1" hangingPunct="1">
              <a:spcBef>
                <a:spcPts val="0"/>
              </a:spcBef>
              <a:spcAft>
                <a:spcPts val="1800"/>
              </a:spcAft>
              <a:buClr>
                <a:srgbClr val="92D050"/>
              </a:buClr>
              <a:buNone/>
            </a:pPr>
            <a:r>
              <a:rPr lang="en-US" sz="3000" b="1" u="sng" dirty="0">
                <a:solidFill>
                  <a:srgbClr val="FFFFCC"/>
                </a:solidFill>
                <a:effectLst>
                  <a:outerShdw blurRad="38100" dist="38100" dir="2700000" algn="tl">
                    <a:srgbClr val="000000">
                      <a:alpha val="43137"/>
                    </a:srgbClr>
                  </a:outerShdw>
                </a:effectLst>
                <a:ea typeface="+mn-ea"/>
                <a:cs typeface="+mn-cs"/>
              </a:rPr>
              <a:t>Barnes</a:t>
            </a:r>
            <a:r>
              <a:rPr lang="en-US" sz="3000" dirty="0">
                <a:effectLst>
                  <a:outerShdw blurRad="38100" dist="38100" dir="2700000" algn="tl">
                    <a:srgbClr val="000000">
                      <a:alpha val="43137"/>
                    </a:srgbClr>
                  </a:outerShdw>
                </a:effectLst>
                <a:ea typeface="+mn-ea"/>
                <a:cs typeface="+mn-cs"/>
              </a:rPr>
              <a:t>: “Of course, this must preclude all idea of there being such a city literally in Palestine…this cannot be understood literally; and </a:t>
            </a:r>
            <a:r>
              <a:rPr lang="en-US" sz="3000" b="1" dirty="0">
                <a:solidFill>
                  <a:srgbClr val="FFFFCC"/>
                </a:solidFill>
                <a:effectLst>
                  <a:outerShdw blurRad="38100" dist="38100" dir="2700000" algn="tl">
                    <a:srgbClr val="000000">
                      <a:alpha val="43137"/>
                    </a:srgbClr>
                  </a:outerShdw>
                </a:effectLst>
                <a:ea typeface="+mn-ea"/>
                <a:cs typeface="+mn-cs"/>
              </a:rPr>
              <a:t>the very idea of a literal fulfillment of this shows the absurdity of that method of interpretation…this cannot be taken literally</a:t>
            </a:r>
            <a:r>
              <a:rPr lang="en-US" sz="3000" dirty="0">
                <a:effectLst>
                  <a:outerShdw blurRad="38100" dist="38100" dir="2700000" algn="tl">
                    <a:srgbClr val="000000">
                      <a:alpha val="43137"/>
                    </a:srgbClr>
                  </a:outerShdw>
                </a:effectLst>
                <a:ea typeface="+mn-ea"/>
                <a:cs typeface="+mn-cs"/>
              </a:rPr>
              <a:t>; and an attempt to explain all of this literally would show that that method of interpreting the Apocalypse is impracticable.” </a:t>
            </a:r>
          </a:p>
        </p:txBody>
      </p:sp>
      <p:sp>
        <p:nvSpPr>
          <p:cNvPr id="3" name="TextBox 2">
            <a:extLst>
              <a:ext uri="{FF2B5EF4-FFF2-40B4-BE49-F238E27FC236}">
                <a16:creationId xmlns:a16="http://schemas.microsoft.com/office/drawing/2014/main" id="{01099A56-850E-48B2-BE99-39B6DB6A0D30}"/>
              </a:ext>
            </a:extLst>
          </p:cNvPr>
          <p:cNvSpPr txBox="1"/>
          <p:nvPr/>
        </p:nvSpPr>
        <p:spPr>
          <a:xfrm>
            <a:off x="2266950" y="228600"/>
            <a:ext cx="4610100" cy="1200329"/>
          </a:xfrm>
          <a:prstGeom prst="rect">
            <a:avLst/>
          </a:prstGeom>
          <a:noFill/>
        </p:spPr>
        <p:txBody>
          <a:bodyPr wrap="square" rtlCol="0">
            <a:spAutoFit/>
          </a:bodyPr>
          <a:lstStyle/>
          <a:p>
            <a:pPr algn="ctr">
              <a:spcAft>
                <a:spcPts val="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Paul Lee Tan</a:t>
            </a:r>
          </a:p>
          <a:p>
            <a:pPr algn="ctr">
              <a:spcAft>
                <a:spcPts val="0"/>
              </a:spcAft>
            </a:pPr>
            <a:r>
              <a:rPr lang="en-US" sz="2000" dirty="0">
                <a:effectLst>
                  <a:outerShdw blurRad="38100" dist="38100" dir="2700000" algn="tl">
                    <a:srgbClr val="000000">
                      <a:alpha val="43137"/>
                    </a:srgbClr>
                  </a:outerShdw>
                </a:effectLst>
                <a:latin typeface="Calibri" panose="020F0502020204030204" pitchFamily="34" charset="0"/>
              </a:rPr>
              <a:t>Cited in, </a:t>
            </a:r>
            <a:r>
              <a:rPr lang="en-US" sz="2000" i="1" dirty="0">
                <a:effectLst>
                  <a:outerShdw blurRad="38100" dist="38100" dir="2700000" algn="tl">
                    <a:srgbClr val="000000">
                      <a:alpha val="43137"/>
                    </a:srgbClr>
                  </a:outerShdw>
                </a:effectLst>
                <a:latin typeface="Calibri" panose="020F0502020204030204" pitchFamily="34" charset="0"/>
              </a:rPr>
              <a:t>The Interpretation of Prophecy</a:t>
            </a:r>
            <a:r>
              <a:rPr lang="en-US" sz="2000" dirty="0">
                <a:effectLst>
                  <a:outerShdw blurRad="38100" dist="38100" dir="2700000" algn="tl">
                    <a:srgbClr val="000000">
                      <a:alpha val="43137"/>
                    </a:srgbClr>
                  </a:outerShdw>
                </a:effectLst>
                <a:latin typeface="Calibri" panose="020F0502020204030204" pitchFamily="34" charset="0"/>
              </a:rPr>
              <a:t> (Winona Lake, IN: BMH, 1974), 285-86.</a:t>
            </a:r>
          </a:p>
        </p:txBody>
      </p:sp>
    </p:spTree>
    <p:extLst>
      <p:ext uri="{BB962C8B-B14F-4D97-AF65-F5344CB8AC3E}">
        <p14:creationId xmlns:p14="http://schemas.microsoft.com/office/powerpoint/2010/main" val="178803119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897732" y="1600200"/>
            <a:ext cx="4893467" cy="4876800"/>
          </a:xfrm>
        </p:spPr>
        <p:txBody>
          <a:bodyPr/>
          <a:lstStyle/>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Creation (1)</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City (2)</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Fellowship (3)</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Order (4-5)</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Satisfaction (6)</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Realization (7)</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Holiness (8)</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The New Heavens &amp; Earth</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21:1-8</a:t>
            </a:r>
          </a:p>
        </p:txBody>
      </p:sp>
      <p:pic>
        <p:nvPicPr>
          <p:cNvPr id="5" name="Picture 2" descr="Image result for the eternal state">
            <a:extLst>
              <a:ext uri="{FF2B5EF4-FFF2-40B4-BE49-F238E27FC236}">
                <a16:creationId xmlns:a16="http://schemas.microsoft.com/office/drawing/2014/main" id="{A82E3A6D-5D5D-4F0F-88AD-8376208F08F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1199" y="2895598"/>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701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1600200"/>
            <a:ext cx="8839200" cy="3314700"/>
          </a:xfrm>
        </p:spPr>
        <p:txBody>
          <a:bodyPr/>
          <a:lstStyle/>
          <a:p>
            <a:pPr marL="0" lvl="2" indent="0" algn="just" eaLnBrk="1" hangingPunct="1">
              <a:spcBef>
                <a:spcPts val="0"/>
              </a:spcBef>
              <a:spcAft>
                <a:spcPts val="1800"/>
              </a:spcAft>
              <a:buClr>
                <a:srgbClr val="92D050"/>
              </a:buClr>
              <a:buNone/>
            </a:pPr>
            <a:r>
              <a:rPr lang="en-US" sz="3000" b="1" u="sng" dirty="0">
                <a:solidFill>
                  <a:srgbClr val="FFFFCC"/>
                </a:solidFill>
                <a:effectLst>
                  <a:outerShdw blurRad="38100" dist="38100" dir="2700000" algn="tl">
                    <a:srgbClr val="000000">
                      <a:alpha val="43137"/>
                    </a:srgbClr>
                  </a:outerShdw>
                </a:effectLst>
                <a:ea typeface="+mn-ea"/>
                <a:cs typeface="+mn-cs"/>
              </a:rPr>
              <a:t>Grant</a:t>
            </a:r>
            <a:r>
              <a:rPr lang="en-US" sz="3000" dirty="0">
                <a:effectLst>
                  <a:outerShdw blurRad="38100" dist="38100" dir="2700000" algn="tl">
                    <a:srgbClr val="000000">
                      <a:alpha val="43137"/>
                    </a:srgbClr>
                  </a:outerShdw>
                </a:effectLst>
                <a:ea typeface="+mn-ea"/>
                <a:cs typeface="+mn-cs"/>
              </a:rPr>
              <a:t>: “no clearer proof…that all is figurative. Such a height is simply out of harmony with the constitution of our world.”</a:t>
            </a:r>
          </a:p>
          <a:p>
            <a:pPr marL="0" lvl="2" indent="0" algn="just" eaLnBrk="1" hangingPunct="1">
              <a:spcBef>
                <a:spcPts val="0"/>
              </a:spcBef>
              <a:spcAft>
                <a:spcPts val="1800"/>
              </a:spcAft>
              <a:buClr>
                <a:srgbClr val="92D050"/>
              </a:buClr>
              <a:buNone/>
            </a:pPr>
            <a:r>
              <a:rPr lang="en-US" sz="3000" b="1" u="sng" dirty="0" err="1">
                <a:solidFill>
                  <a:srgbClr val="FFFFCC"/>
                </a:solidFill>
                <a:effectLst>
                  <a:outerShdw blurRad="38100" dist="38100" dir="2700000" algn="tl">
                    <a:srgbClr val="000000">
                      <a:alpha val="43137"/>
                    </a:srgbClr>
                  </a:outerShdw>
                </a:effectLst>
                <a:ea typeface="+mn-ea"/>
                <a:cs typeface="+mn-cs"/>
              </a:rPr>
              <a:t>Boettner</a:t>
            </a:r>
            <a:r>
              <a:rPr lang="en-US" sz="3000" dirty="0">
                <a:effectLst>
                  <a:outerShdw blurRad="38100" dist="38100" dir="2700000" algn="tl">
                    <a:srgbClr val="000000">
                      <a:alpha val="43137"/>
                    </a:srgbClr>
                  </a:outerShdw>
                </a:effectLst>
                <a:ea typeface="+mn-ea"/>
                <a:cs typeface="+mn-cs"/>
              </a:rPr>
              <a:t>: “Neither the shape nor the dimensions of the city can be taken with mathematical exactness, as if it were a gigantic apartment house.”</a:t>
            </a:r>
          </a:p>
        </p:txBody>
      </p:sp>
      <p:sp>
        <p:nvSpPr>
          <p:cNvPr id="5" name="TextBox 4">
            <a:extLst>
              <a:ext uri="{FF2B5EF4-FFF2-40B4-BE49-F238E27FC236}">
                <a16:creationId xmlns:a16="http://schemas.microsoft.com/office/drawing/2014/main" id="{EB188909-4E3F-4E85-AAD8-C7AEDF14DA1D}"/>
              </a:ext>
            </a:extLst>
          </p:cNvPr>
          <p:cNvSpPr txBox="1"/>
          <p:nvPr/>
        </p:nvSpPr>
        <p:spPr>
          <a:xfrm>
            <a:off x="2419350" y="228600"/>
            <a:ext cx="4305300" cy="1200329"/>
          </a:xfrm>
          <a:prstGeom prst="rect">
            <a:avLst/>
          </a:prstGeom>
          <a:noFill/>
        </p:spPr>
        <p:txBody>
          <a:bodyPr wrap="square" rtlCol="0">
            <a:spAutoFit/>
          </a:bodyPr>
          <a:lstStyle/>
          <a:p>
            <a:pPr algn="ctr">
              <a:spcAft>
                <a:spcPts val="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Paul Lee Tan</a:t>
            </a:r>
          </a:p>
          <a:p>
            <a:pPr algn="ctr">
              <a:spcAft>
                <a:spcPts val="0"/>
              </a:spcAft>
            </a:pPr>
            <a:r>
              <a:rPr lang="en-US" sz="2000" dirty="0">
                <a:effectLst>
                  <a:outerShdw blurRad="38100" dist="38100" dir="2700000" algn="tl">
                    <a:srgbClr val="000000">
                      <a:alpha val="43137"/>
                    </a:srgbClr>
                  </a:outerShdw>
                </a:effectLst>
                <a:latin typeface="Calibri" panose="020F0502020204030204" pitchFamily="34" charset="0"/>
              </a:rPr>
              <a:t>Cited in, </a:t>
            </a:r>
            <a:r>
              <a:rPr lang="en-US" sz="2000" i="1" dirty="0">
                <a:effectLst>
                  <a:outerShdw blurRad="38100" dist="38100" dir="2700000" algn="tl">
                    <a:srgbClr val="000000">
                      <a:alpha val="43137"/>
                    </a:srgbClr>
                  </a:outerShdw>
                </a:effectLst>
                <a:latin typeface="Calibri" panose="020F0502020204030204" pitchFamily="34" charset="0"/>
              </a:rPr>
              <a:t>The Interpretation of Prophecy</a:t>
            </a:r>
            <a:r>
              <a:rPr lang="en-US" sz="2000" dirty="0">
                <a:effectLst>
                  <a:outerShdw blurRad="38100" dist="38100" dir="2700000" algn="tl">
                    <a:srgbClr val="000000">
                      <a:alpha val="43137"/>
                    </a:srgbClr>
                  </a:outerShdw>
                </a:effectLst>
                <a:latin typeface="Calibri" panose="020F0502020204030204" pitchFamily="34" charset="0"/>
              </a:rPr>
              <a:t> (Winona Lake, IN: BMH, 1974), 285-86.</a:t>
            </a:r>
          </a:p>
        </p:txBody>
      </p:sp>
    </p:spTree>
    <p:extLst>
      <p:ext uri="{BB962C8B-B14F-4D97-AF65-F5344CB8AC3E}">
        <p14:creationId xmlns:p14="http://schemas.microsoft.com/office/powerpoint/2010/main" val="219167770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2057400" y="1905000"/>
            <a:ext cx="6858000" cy="4038600"/>
          </a:xfrm>
        </p:spPr>
        <p:txBody>
          <a:bodyPr/>
          <a:lstStyle/>
          <a:p>
            <a:pPr marL="0" indent="0" algn="just" eaLnBrk="1" hangingPunct="1">
              <a:buFontTx/>
              <a:buNone/>
            </a:pPr>
            <a:r>
              <a:rPr lang="en-US" altLang="en-US" sz="3000" i="1" dirty="0">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Perhaps the absence of oysters large enough to produce such pearls and the absence of sufficient gold to pave such a city (viewed literally 1380 miles squared and high) is viewed as sufficient reason not to take these images as fully literal!…the preceding discussion serves to warn against a ‘hyper-literal’ approach to apocalyptic imagery…</a:t>
            </a:r>
            <a:r>
              <a:rPr lang="en-US" altLang="en-US" sz="3000" i="1" dirty="0">
                <a:effectLst>
                  <a:outerShdw blurRad="38100" dist="38100" dir="2700000" algn="tl">
                    <a:srgbClr val="000000">
                      <a:alpha val="43137"/>
                    </a:srgbClr>
                  </a:outerShdw>
                </a:effectLst>
              </a:rPr>
              <a:t>.”</a:t>
            </a:r>
          </a:p>
        </p:txBody>
      </p:sp>
      <p:sp>
        <p:nvSpPr>
          <p:cNvPr id="2" name="TextBox 1"/>
          <p:cNvSpPr txBox="1"/>
          <p:nvPr/>
        </p:nvSpPr>
        <p:spPr>
          <a:xfrm>
            <a:off x="950008" y="199072"/>
            <a:ext cx="7243985" cy="1415772"/>
          </a:xfrm>
          <a:prstGeom prst="rect">
            <a:avLst/>
          </a:prstGeom>
          <a:noFill/>
        </p:spPr>
        <p:txBody>
          <a:bodyPr wrap="square" rtlCol="0">
            <a:spAutoFit/>
          </a:bodyPr>
          <a:lstStyle/>
          <a:p>
            <a:pPr marL="0" indent="0" algn="ctr">
              <a:buFontTx/>
              <a:buNone/>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David L. Turner</a:t>
            </a:r>
          </a:p>
          <a:p>
            <a:pPr marL="0" indent="0" algn="ctr" eaLnBrk="1" hangingPunct="1">
              <a:buFontTx/>
              <a:buNone/>
            </a:pPr>
            <a:r>
              <a:rPr lang="en-US" sz="1800" i="1" dirty="0">
                <a:effectLst>
                  <a:outerShdw blurRad="38100" dist="38100" dir="2700000" algn="tl">
                    <a:srgbClr val="000000">
                      <a:alpha val="43137"/>
                    </a:srgbClr>
                  </a:outerShdw>
                </a:effectLst>
                <a:latin typeface="Calibri" panose="020F0502020204030204" pitchFamily="34" charset="0"/>
                <a:cs typeface="+mn-cs"/>
              </a:rPr>
              <a:t>“The New Jerusalem in Revelation 21:1-22:5; Consummation of a Biblical Continuum,” Dispensationalism, Israel, and the Church, ed., Craig A. Blaising and Darrell L. Bock (Grand Rapids: Zondervan, 1992), </a:t>
            </a:r>
            <a:r>
              <a:rPr lang="en-US" sz="1800" dirty="0">
                <a:effectLst>
                  <a:outerShdw blurRad="38100" dist="38100" dir="2700000" algn="tl">
                    <a:srgbClr val="000000">
                      <a:alpha val="43137"/>
                    </a:srgbClr>
                  </a:outerShdw>
                </a:effectLst>
                <a:latin typeface="Calibri" panose="020F0502020204030204" pitchFamily="34" charset="0"/>
                <a:cs typeface="+mn-cs"/>
              </a:rPr>
              <a:t>277</a:t>
            </a:r>
            <a:r>
              <a:rPr lang="en-US" sz="1800" i="1" dirty="0">
                <a:effectLst>
                  <a:outerShdw blurRad="38100" dist="38100" dir="2700000" algn="tl">
                    <a:srgbClr val="000000">
                      <a:alpha val="43137"/>
                    </a:srgbClr>
                  </a:outerShdw>
                </a:effectLst>
                <a:latin typeface="Calibri" panose="020F0502020204030204" pitchFamily="34" charset="0"/>
                <a:cs typeface="+mn-cs"/>
              </a:rPr>
              <a:t>.</a:t>
            </a:r>
            <a:endParaRPr lang="en-US" altLang="en-US" sz="1800" i="1" dirty="0">
              <a:effectLst>
                <a:outerShdw blurRad="38100" dist="38100" dir="2700000" algn="tl">
                  <a:srgbClr val="000000">
                    <a:alpha val="43137"/>
                  </a:srgbClr>
                </a:outerShdw>
              </a:effectLst>
              <a:latin typeface="Calibri" panose="020F0502020204030204" pitchFamily="34" charset="0"/>
              <a:cs typeface="+mn-cs"/>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8600" y="2057400"/>
            <a:ext cx="1805026" cy="2743200"/>
          </a:xfrm>
          <a:prstGeom prst="rect">
            <a:avLst/>
          </a:prstGeom>
        </p:spPr>
      </p:pic>
    </p:spTree>
    <p:extLst>
      <p:ext uri="{BB962C8B-B14F-4D97-AF65-F5344CB8AC3E}">
        <p14:creationId xmlns:p14="http://schemas.microsoft.com/office/powerpoint/2010/main" val="140900281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sz="quarter" idx="4294967295"/>
          </p:nvPr>
        </p:nvSpPr>
        <p:spPr>
          <a:xfrm>
            <a:off x="0" y="1600200"/>
            <a:ext cx="9144000" cy="4572000"/>
          </a:xfrm>
        </p:spPr>
        <p:txBody>
          <a:bodyPr anchor="t"/>
          <a:lstStyle/>
          <a:p>
            <a:pPr algn="just" eaLnBrk="1" hangingPunct="1">
              <a:lnSpc>
                <a:spcPct val="100000"/>
              </a:lnSpc>
            </a:pPr>
            <a:r>
              <a:rPr lang="en-US" altLang="en-US" sz="3200" b="0" dirty="0">
                <a:solidFill>
                  <a:schemeClr val="tx1"/>
                </a:solidFill>
                <a:effectLst>
                  <a:outerShdw blurRad="38100" dist="38100" dir="2700000" algn="tl">
                    <a:srgbClr val="000000">
                      <a:alpha val="43137"/>
                    </a:srgbClr>
                  </a:outerShdw>
                </a:effectLst>
                <a:cs typeface="Calibri" panose="020F0502020204030204" pitchFamily="34" charset="0"/>
              </a:rPr>
              <a:t>“When the </a:t>
            </a:r>
            <a:r>
              <a:rPr lang="en-US" altLang="en-US" sz="3200" b="1" u="sng" dirty="0">
                <a:solidFill>
                  <a:srgbClr val="FFFFCC"/>
                </a:solidFill>
                <a:effectLst>
                  <a:outerShdw blurRad="38100" dist="38100" dir="2700000" algn="tl">
                    <a:srgbClr val="000000">
                      <a:alpha val="43137"/>
                    </a:srgbClr>
                  </a:outerShdw>
                </a:effectLst>
                <a:ea typeface="+mn-ea"/>
                <a:cs typeface="+mn-cs"/>
              </a:rPr>
              <a:t>plain sense</a:t>
            </a:r>
            <a:r>
              <a:rPr lang="en-US" altLang="en-US" sz="3200" dirty="0">
                <a:solidFill>
                  <a:srgbClr val="FFFFCC"/>
                </a:solidFill>
                <a:effectLst>
                  <a:outerShdw blurRad="38100" dist="38100" dir="2700000" algn="tl">
                    <a:srgbClr val="000000">
                      <a:alpha val="43137"/>
                    </a:srgbClr>
                  </a:outerShdw>
                </a:effectLst>
                <a:ea typeface="+mn-ea"/>
                <a:cs typeface="+mn-cs"/>
              </a:rPr>
              <a:t> </a:t>
            </a:r>
            <a:r>
              <a:rPr lang="en-US" altLang="en-US" sz="3200" b="0" dirty="0">
                <a:solidFill>
                  <a:schemeClr val="tx1"/>
                </a:solidFill>
                <a:effectLst>
                  <a:outerShdw blurRad="38100" dist="38100" dir="2700000" algn="tl">
                    <a:srgbClr val="000000">
                      <a:alpha val="43137"/>
                    </a:srgbClr>
                  </a:outerShdw>
                </a:effectLst>
                <a:cs typeface="Calibri" panose="020F0502020204030204" pitchFamily="34" charset="0"/>
              </a:rPr>
              <a:t>of Scripture makes common sense, seek no other sense; therefore, take every word at its primary, </a:t>
            </a:r>
            <a:r>
              <a:rPr lang="en-US" altLang="en-US" sz="3200" b="1" u="sng" dirty="0">
                <a:solidFill>
                  <a:srgbClr val="FFFFCC"/>
                </a:solidFill>
                <a:effectLst>
                  <a:outerShdw blurRad="38100" dist="38100" dir="2700000" algn="tl">
                    <a:srgbClr val="000000">
                      <a:alpha val="43137"/>
                    </a:srgbClr>
                  </a:outerShdw>
                </a:effectLst>
                <a:ea typeface="+mn-ea"/>
                <a:cs typeface="+mn-cs"/>
              </a:rPr>
              <a:t>ordinary, usual, literal</a:t>
            </a:r>
            <a:r>
              <a:rPr lang="en-US" altLang="en-US" sz="3200" b="1" dirty="0">
                <a:solidFill>
                  <a:srgbClr val="FFFFCC"/>
                </a:solidFill>
                <a:effectLst>
                  <a:outerShdw blurRad="38100" dist="38100" dir="2700000" algn="tl">
                    <a:srgbClr val="000000">
                      <a:alpha val="43137"/>
                    </a:srgbClr>
                  </a:outerShdw>
                </a:effectLst>
                <a:ea typeface="+mn-ea"/>
                <a:cs typeface="+mn-cs"/>
              </a:rPr>
              <a:t> </a:t>
            </a:r>
            <a:r>
              <a:rPr lang="en-US" altLang="en-US" sz="3200" b="0" dirty="0">
                <a:solidFill>
                  <a:schemeClr val="tx1"/>
                </a:solidFill>
                <a:effectLst>
                  <a:outerShdw blurRad="38100" dist="38100" dir="2700000" algn="tl">
                    <a:srgbClr val="000000">
                      <a:alpha val="43137"/>
                    </a:srgbClr>
                  </a:outerShdw>
                </a:effectLst>
                <a:cs typeface="Calibri" panose="020F0502020204030204" pitchFamily="34" charset="0"/>
              </a:rPr>
              <a:t>meaning unless the facts of the immediate context, studied in light of related passages and axiomatic and fundamental truths, indicate clearly otherwise.”</a:t>
            </a:r>
          </a:p>
        </p:txBody>
      </p:sp>
      <p:sp>
        <p:nvSpPr>
          <p:cNvPr id="8195" name="Rectangle 3"/>
          <p:cNvSpPr>
            <a:spLocks noGrp="1" noChangeArrowheads="1"/>
          </p:cNvSpPr>
          <p:nvPr>
            <p:ph type="subTitle" sz="quarter" idx="4294967295"/>
          </p:nvPr>
        </p:nvSpPr>
        <p:spPr>
          <a:xfrm>
            <a:off x="1771650" y="214312"/>
            <a:ext cx="5600700" cy="1233488"/>
          </a:xfrm>
        </p:spPr>
        <p:txBody>
          <a:bodyPr/>
          <a:lstStyle/>
          <a:p>
            <a:pPr marL="0" indent="0" algn="ctr" eaLnBrk="1" hangingPunct="1">
              <a:buNone/>
              <a:defRPr/>
            </a:pPr>
            <a:r>
              <a:rPr lang="en-US" sz="3200" kern="1200" dirty="0">
                <a:solidFill>
                  <a:srgbClr val="00FFFF"/>
                </a:solidFill>
                <a:effectLst>
                  <a:outerShdw blurRad="38100" dist="38100" dir="2700000" algn="tl">
                    <a:srgbClr val="000000">
                      <a:alpha val="43137"/>
                    </a:srgbClr>
                  </a:outerShdw>
                </a:effectLst>
              </a:rPr>
              <a:t>David L. Cooper</a:t>
            </a:r>
          </a:p>
          <a:p>
            <a:pPr marL="0" indent="0" algn="ctr" eaLnBrk="1" hangingPunct="1">
              <a:buNone/>
              <a:defRPr/>
            </a:pPr>
            <a:r>
              <a:rPr lang="en-US" sz="1800" i="1" dirty="0">
                <a:effectLst>
                  <a:outerShdw blurRad="38100" dist="38100" dir="2700000" algn="tl">
                    <a:srgbClr val="000000">
                      <a:alpha val="43137"/>
                    </a:srgbClr>
                  </a:outerShdw>
                </a:effectLst>
                <a:cs typeface="Calibri" panose="020F0502020204030204" pitchFamily="34" charset="0"/>
              </a:rPr>
              <a:t>The World’s Greatest Library Graphically Illustrated</a:t>
            </a:r>
            <a:r>
              <a:rPr lang="en-US" sz="1800" dirty="0">
                <a:effectLst>
                  <a:outerShdw blurRad="38100" dist="38100" dir="2700000" algn="tl">
                    <a:srgbClr val="000000">
                      <a:alpha val="43137"/>
                    </a:srgbClr>
                  </a:outerShdw>
                </a:effectLst>
                <a:cs typeface="Calibri" panose="020F0502020204030204" pitchFamily="34" charset="0"/>
              </a:rPr>
              <a:t> (Los Angeles: Biblical Research Society, 1970), 11.</a:t>
            </a:r>
            <a:endParaRPr lang="en-US" sz="2000" dirty="0">
              <a:effectLst>
                <a:outerShdw blurRad="38100" dist="38100" dir="2700000" algn="tl">
                  <a:srgbClr val="000000">
                    <a:alpha val="43137"/>
                  </a:srgbClr>
                </a:outerShdw>
              </a:effectLst>
              <a:cs typeface="Calibri" panose="020F0502020204030204" pitchFamily="34"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401" y="152400"/>
            <a:ext cx="821946"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6331688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96471" y="909610"/>
            <a:ext cx="6351059" cy="5038781"/>
          </a:xfrm>
          <a:prstGeom prst="rect">
            <a:avLst/>
          </a:prstGeom>
        </p:spPr>
      </p:pic>
    </p:spTree>
    <p:extLst>
      <p:ext uri="{BB962C8B-B14F-4D97-AF65-F5344CB8AC3E}">
        <p14:creationId xmlns:p14="http://schemas.microsoft.com/office/powerpoint/2010/main" val="353236965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2420938"/>
            <a:ext cx="8686800" cy="2016125"/>
          </a:xfrm>
        </p:spPr>
        <p:txBody>
          <a:bodyPr anchor="ctr"/>
          <a:lstStyle/>
          <a:p>
            <a:pPr marL="0" indent="0" algn="ctr">
              <a:buFont typeface="Wingdings" panose="05000000000000000000" pitchFamily="2" charset="2"/>
              <a:buNone/>
              <a:defRPr/>
            </a:pPr>
            <a:r>
              <a:rPr lang="en-US" sz="5400" dirty="0">
                <a:solidFill>
                  <a:srgbClr val="66FFFF"/>
                </a:solidFill>
              </a:rPr>
              <a:t>“He (or she) who spiritualizes tells spiritual lies.”</a:t>
            </a:r>
          </a:p>
        </p:txBody>
      </p:sp>
    </p:spTree>
    <p:extLst>
      <p:ext uri="{BB962C8B-B14F-4D97-AF65-F5344CB8AC3E}">
        <p14:creationId xmlns:p14="http://schemas.microsoft.com/office/powerpoint/2010/main" val="21386007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52400" y="1371600"/>
            <a:ext cx="7010399" cy="2590799"/>
          </a:xfrm>
        </p:spPr>
        <p:txBody>
          <a:bodyPr/>
          <a:lstStyle/>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Four Titles (9-10)</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Glory (11)</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Construction (12-14)</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Measurements (15-17)</a:t>
            </a:r>
          </a:p>
          <a:p>
            <a:pPr marL="571500" indent="-571500">
              <a:spcBef>
                <a:spcPts val="0"/>
              </a:spcBef>
              <a:spcAft>
                <a:spcPts val="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Materials (18-21)</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Relationship to God (22-23)</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Relationship to the Nations (24-26)</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Holiness (27)</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Contents (22:1-5)</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 The New Jerusalem</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21:9‒22:5</a:t>
            </a:r>
          </a:p>
        </p:txBody>
      </p:sp>
      <p:pic>
        <p:nvPicPr>
          <p:cNvPr id="5" name="Picture 2" descr="Image result for the eternal state">
            <a:extLst>
              <a:ext uri="{FF2B5EF4-FFF2-40B4-BE49-F238E27FC236}">
                <a16:creationId xmlns:a16="http://schemas.microsoft.com/office/drawing/2014/main" id="{A82E3A6D-5D5D-4F0F-88AD-8376208F08F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1199" y="1828799"/>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714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152651" y="1600199"/>
            <a:ext cx="4838699" cy="2771735"/>
          </a:xfrm>
        </p:spPr>
        <p:txBody>
          <a:bodyPr/>
          <a:lstStyle/>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Wall (18)</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Foundations (19-20)</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Gate (21a)</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Street (21b)</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E. The City’s Materials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21:18-21</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4371935"/>
            <a:ext cx="30480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69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152651" y="1600199"/>
            <a:ext cx="4838699" cy="2771735"/>
          </a:xfrm>
        </p:spPr>
        <p:txBody>
          <a:bodyPr/>
          <a:lstStyle/>
          <a:p>
            <a:pPr marL="571500" indent="-57150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Its Wall (18)</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Foundations (19-20)</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Gate (21a)</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Street (21b)</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E. The City’s Materials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21:18-21</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4371935"/>
            <a:ext cx="30480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048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5065" y="264902"/>
            <a:ext cx="8833870" cy="6328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06763346"/>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152651" y="1600199"/>
            <a:ext cx="4838699" cy="2771735"/>
          </a:xfrm>
        </p:spPr>
        <p:txBody>
          <a:bodyPr/>
          <a:lstStyle/>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Wall (18)</a:t>
            </a:r>
          </a:p>
          <a:p>
            <a:pPr marL="571500" indent="-57150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Its Foundations (19-20)</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Gate (21a)</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Street (21b)</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E. The City’s Materials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21:18-21</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4371935"/>
            <a:ext cx="30480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446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371601" y="1676400"/>
            <a:ext cx="6536530" cy="2590799"/>
          </a:xfrm>
        </p:spPr>
        <p:txBody>
          <a:bodyPr/>
          <a:lstStyle/>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New Heavens &amp; Earth (21:1-8)</a:t>
            </a:r>
          </a:p>
          <a:p>
            <a:pPr marL="571500" indent="-571500">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The New Jerusalem (21:9‒22:5)</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Epilogue (22:6-21)</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Eternal State</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21‒22</a:t>
            </a:r>
          </a:p>
        </p:txBody>
      </p:sp>
      <p:pic>
        <p:nvPicPr>
          <p:cNvPr id="1026" name="Picture 2" descr="Image result for the eternal state">
            <a:extLst>
              <a:ext uri="{FF2B5EF4-FFF2-40B4-BE49-F238E27FC236}">
                <a16:creationId xmlns:a16="http://schemas.microsoft.com/office/drawing/2014/main" id="{D7B00D2C-771E-4867-BF6D-23E5DBD5E0A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67024" y="4267199"/>
            <a:ext cx="3009953" cy="2257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461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75418" y="1752600"/>
            <a:ext cx="8793163" cy="3657600"/>
          </a:xfrm>
        </p:spPr>
        <p:txBody>
          <a:bodyPr/>
          <a:lstStyle/>
          <a:p>
            <a:pPr marL="0" indent="0" algn="just">
              <a:spcBef>
                <a:spcPts val="0"/>
              </a:spcBef>
              <a:buNone/>
              <a:defRPr/>
            </a:pPr>
            <a:r>
              <a:rPr lang="en-US"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21:19–20 chalcedony. Probably a greenish-blue agate stone. (The exact composition and color of all these precious stones is unknown.) sardonyx. Red and white stone. </a:t>
            </a:r>
            <a:r>
              <a:rPr lang="en-US" dirty="0" err="1">
                <a:effectLst>
                  <a:outerShdw blurRad="38100" dist="38100" dir="2700000" algn="tl">
                    <a:srgbClr val="000000">
                      <a:alpha val="43137"/>
                    </a:srgbClr>
                  </a:outerShdw>
                </a:effectLst>
              </a:rPr>
              <a:t>sardius</a:t>
            </a:r>
            <a:r>
              <a:rPr lang="en-US" dirty="0">
                <a:effectLst>
                  <a:outerShdw blurRad="38100" dist="38100" dir="2700000" algn="tl">
                    <a:srgbClr val="000000">
                      <a:alpha val="43137"/>
                    </a:srgbClr>
                  </a:outerShdw>
                </a:effectLst>
              </a:rPr>
              <a:t>. Bright red. chrysolite. Golden in color. beryl. Sea green. topaz. Yellow-green. chrysoprase. Apple green. jacinth. Blue. amethyst. Purple.</a:t>
            </a:r>
            <a:r>
              <a:rPr lang="en-US" i="1" dirty="0">
                <a:effectLst>
                  <a:outerShdw blurRad="38100" dist="38100" dir="2700000" algn="tl">
                    <a:srgbClr val="000000">
                      <a:alpha val="43137"/>
                    </a:srgbClr>
                  </a:outerShdw>
                </a:effectLst>
              </a:rPr>
              <a: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8437" y="152400"/>
            <a:ext cx="944563" cy="1143000"/>
          </a:xfrm>
          <a:prstGeom prst="rect">
            <a:avLst/>
          </a:prstGeom>
          <a:noFill/>
          <a:ln w="9525">
            <a:no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1971675" y="228600"/>
            <a:ext cx="5200650"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effectLst>
                  <a:outerShdw blurRad="38100" dist="38100" dir="2700000" algn="tl">
                    <a:srgbClr val="000000">
                      <a:alpha val="43137"/>
                    </a:srgbClr>
                  </a:outerShdw>
                </a:effectLst>
                <a:latin typeface="Calibri" panose="020F0502020204030204" pitchFamily="34" charset="0"/>
              </a:rPr>
              <a:t>The Ryrie Study Bible</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3647521"/>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5065" y="264902"/>
            <a:ext cx="8833870" cy="6328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62252102"/>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152651" y="1600199"/>
            <a:ext cx="4838699" cy="2771735"/>
          </a:xfrm>
        </p:spPr>
        <p:txBody>
          <a:bodyPr/>
          <a:lstStyle/>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Wall (18)</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Foundations (19-20)</a:t>
            </a:r>
          </a:p>
          <a:p>
            <a:pPr marL="571500" indent="-57150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Its Gate (21a)</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Street (21b)</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E. The City’s Materials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21:18-21</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4371935"/>
            <a:ext cx="30480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295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descr="D:\Revelation Illustrated\Photoshop TIFF images\Img0039.t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228600"/>
            <a:ext cx="8534400" cy="64008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177117"/>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D:\Revelation Illustrated\Photoshop TIFF images\Img0040.t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228600"/>
            <a:ext cx="8839200" cy="64008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541214"/>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152651" y="1600199"/>
            <a:ext cx="4838699" cy="2771735"/>
          </a:xfrm>
        </p:spPr>
        <p:txBody>
          <a:bodyPr/>
          <a:lstStyle/>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Wall (18)</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Foundations (19-20)</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Gate (21a)</a:t>
            </a:r>
          </a:p>
          <a:p>
            <a:pPr marL="571500" indent="-57150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Its Street (21b)</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E. The City’s Materials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21:18-21</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4371935"/>
            <a:ext cx="30480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496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5" name="Picture 3" descr="gold.jpg                                                       00023885Macintosh HD                   B5AC776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706" y="543194"/>
            <a:ext cx="5716588" cy="57716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092754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2057400" y="1905000"/>
            <a:ext cx="6858000" cy="4038600"/>
          </a:xfrm>
        </p:spPr>
        <p:txBody>
          <a:bodyPr/>
          <a:lstStyle/>
          <a:p>
            <a:pPr marL="0" indent="0" algn="just" eaLnBrk="1" hangingPunct="1">
              <a:buFontTx/>
              <a:buNone/>
            </a:pPr>
            <a:r>
              <a:rPr lang="en-US" altLang="en-US" sz="3000" i="1" dirty="0">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Perhaps the absence of oysters large enough to produce such pearls and the absence of sufficient gold to pave such a city (viewed literally 1380 miles squared and high) is viewed as sufficient reason not to take these images as fully literal!…the preceding discussion serves to warn against a ‘hyper-literal’ approach to apocalyptic imagery…</a:t>
            </a:r>
            <a:r>
              <a:rPr lang="en-US" altLang="en-US" sz="3000" i="1" dirty="0">
                <a:effectLst>
                  <a:outerShdw blurRad="38100" dist="38100" dir="2700000" algn="tl">
                    <a:srgbClr val="000000">
                      <a:alpha val="43137"/>
                    </a:srgbClr>
                  </a:outerShdw>
                </a:effectLst>
              </a:rPr>
              <a:t>.”</a:t>
            </a:r>
          </a:p>
        </p:txBody>
      </p:sp>
      <p:sp>
        <p:nvSpPr>
          <p:cNvPr id="2" name="TextBox 1"/>
          <p:cNvSpPr txBox="1"/>
          <p:nvPr/>
        </p:nvSpPr>
        <p:spPr>
          <a:xfrm>
            <a:off x="950008" y="199072"/>
            <a:ext cx="7243985" cy="1415772"/>
          </a:xfrm>
          <a:prstGeom prst="rect">
            <a:avLst/>
          </a:prstGeom>
          <a:noFill/>
        </p:spPr>
        <p:txBody>
          <a:bodyPr wrap="square" rtlCol="0">
            <a:spAutoFit/>
          </a:bodyPr>
          <a:lstStyle/>
          <a:p>
            <a:pPr marL="0" indent="0" algn="ctr">
              <a:buFontTx/>
              <a:buNone/>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David L. Turner</a:t>
            </a:r>
          </a:p>
          <a:p>
            <a:pPr marL="0" indent="0" algn="ctr" eaLnBrk="1" hangingPunct="1">
              <a:buFontTx/>
              <a:buNone/>
            </a:pPr>
            <a:r>
              <a:rPr lang="en-US" sz="1800" i="1" dirty="0">
                <a:effectLst>
                  <a:outerShdw blurRad="38100" dist="38100" dir="2700000" algn="tl">
                    <a:srgbClr val="000000">
                      <a:alpha val="43137"/>
                    </a:srgbClr>
                  </a:outerShdw>
                </a:effectLst>
                <a:latin typeface="Calibri" panose="020F0502020204030204" pitchFamily="34" charset="0"/>
                <a:cs typeface="+mn-cs"/>
              </a:rPr>
              <a:t>“The New Jerusalem in Revelation 21:1-22:5; Consummation of a Biblical Continuum,” Dispensationalism, Israel, and the Church, ed., Craig A. Blaising and Darrell L. Bock (Grand Rapids: Zondervan, 1992), </a:t>
            </a:r>
            <a:r>
              <a:rPr lang="en-US" sz="1800" dirty="0">
                <a:effectLst>
                  <a:outerShdw blurRad="38100" dist="38100" dir="2700000" algn="tl">
                    <a:srgbClr val="000000">
                      <a:alpha val="43137"/>
                    </a:srgbClr>
                  </a:outerShdw>
                </a:effectLst>
                <a:latin typeface="Calibri" panose="020F0502020204030204" pitchFamily="34" charset="0"/>
                <a:cs typeface="+mn-cs"/>
              </a:rPr>
              <a:t>277</a:t>
            </a:r>
            <a:r>
              <a:rPr lang="en-US" sz="1800" i="1" dirty="0">
                <a:effectLst>
                  <a:outerShdw blurRad="38100" dist="38100" dir="2700000" algn="tl">
                    <a:srgbClr val="000000">
                      <a:alpha val="43137"/>
                    </a:srgbClr>
                  </a:outerShdw>
                </a:effectLst>
                <a:latin typeface="Calibri" panose="020F0502020204030204" pitchFamily="34" charset="0"/>
                <a:cs typeface="+mn-cs"/>
              </a:rPr>
              <a:t>.</a:t>
            </a:r>
            <a:endParaRPr lang="en-US" altLang="en-US" sz="1800" i="1" dirty="0">
              <a:effectLst>
                <a:outerShdw blurRad="38100" dist="38100" dir="2700000" algn="tl">
                  <a:srgbClr val="000000">
                    <a:alpha val="43137"/>
                  </a:srgbClr>
                </a:outerShdw>
              </a:effectLst>
              <a:latin typeface="Calibri" panose="020F0502020204030204" pitchFamily="34" charset="0"/>
              <a:cs typeface="+mn-cs"/>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8600" y="2057400"/>
            <a:ext cx="1805026" cy="2743200"/>
          </a:xfrm>
          <a:prstGeom prst="rect">
            <a:avLst/>
          </a:prstGeom>
        </p:spPr>
      </p:pic>
    </p:spTree>
    <p:extLst>
      <p:ext uri="{BB962C8B-B14F-4D97-AF65-F5344CB8AC3E}">
        <p14:creationId xmlns:p14="http://schemas.microsoft.com/office/powerpoint/2010/main" val="2092418874"/>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52400" y="1371600"/>
            <a:ext cx="7010399" cy="5286335"/>
          </a:xfrm>
        </p:spPr>
        <p:txBody>
          <a:bodyPr/>
          <a:lstStyle/>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Four Titles (9-10)</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Glory (11)</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Construction (12-14)</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Measurements (15-17)</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Materials (18-21)</a:t>
            </a:r>
          </a:p>
          <a:p>
            <a:pPr marL="571500" indent="-571500">
              <a:spcBef>
                <a:spcPts val="0"/>
              </a:spcBef>
              <a:spcAft>
                <a:spcPts val="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Relationship to God (22-23)</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Relationship to the Nations (24-26)</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Holiness (27)</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Contents (22:1-5)</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 The New Jerusalem</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21:9‒22:5</a:t>
            </a:r>
          </a:p>
        </p:txBody>
      </p:sp>
      <p:pic>
        <p:nvPicPr>
          <p:cNvPr id="5" name="Picture 2" descr="Image result for the eternal state">
            <a:extLst>
              <a:ext uri="{FF2B5EF4-FFF2-40B4-BE49-F238E27FC236}">
                <a16:creationId xmlns:a16="http://schemas.microsoft.com/office/drawing/2014/main" id="{A82E3A6D-5D5D-4F0F-88AD-8376208F08F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1199" y="1828799"/>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915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533651" y="1905000"/>
            <a:ext cx="4076699" cy="1371600"/>
          </a:xfrm>
        </p:spPr>
        <p:txBody>
          <a:bodyPr/>
          <a:lstStyle/>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No Temple (22)</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No Luminaries (23)</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E. The City’s Relationship to God</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21:22-23</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3886200"/>
            <a:ext cx="3505201"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163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52401" y="1371600"/>
            <a:ext cx="6553200" cy="5181600"/>
          </a:xfrm>
        </p:spPr>
        <p:txBody>
          <a:bodyPr/>
          <a:lstStyle/>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Four Titles (9-10)</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Glory (11)</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Construction (12-14)</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Measurements (15-17)</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Materials (18-21)</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Relationship to God (22-23)</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Relationship to the Nations (24-26)</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Holiness (27)</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Contents (22:1-5)</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 The New Jerusalem</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21:9‒22:5</a:t>
            </a:r>
          </a:p>
        </p:txBody>
      </p:sp>
      <p:pic>
        <p:nvPicPr>
          <p:cNvPr id="5" name="Picture 2" descr="Image result for the eternal state">
            <a:extLst>
              <a:ext uri="{FF2B5EF4-FFF2-40B4-BE49-F238E27FC236}">
                <a16:creationId xmlns:a16="http://schemas.microsoft.com/office/drawing/2014/main" id="{A82E3A6D-5D5D-4F0F-88AD-8376208F08F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1199" y="1828799"/>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560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533651" y="1905000"/>
            <a:ext cx="4076699" cy="1371600"/>
          </a:xfrm>
        </p:spPr>
        <p:txBody>
          <a:bodyPr/>
          <a:lstStyle/>
          <a:p>
            <a:pPr marL="571500" indent="-57150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No Temple (22)</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No Luminaries (23)</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E. The City’s Relationship to God</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21:22-23</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3886200"/>
            <a:ext cx="3505201"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91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tabernacle exodus">
            <a:extLst>
              <a:ext uri="{FF2B5EF4-FFF2-40B4-BE49-F238E27FC236}">
                <a16:creationId xmlns:a16="http://schemas.microsoft.com/office/drawing/2014/main" id="{AA49BC6A-DED9-4B78-AA58-332BACD7E7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242" y="425648"/>
            <a:ext cx="8663517" cy="6006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863607"/>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Israel’s Four Temples</a:t>
            </a:r>
          </a:p>
        </p:txBody>
      </p:sp>
      <p:sp>
        <p:nvSpPr>
          <p:cNvPr id="47107" name="Rectangle 3"/>
          <p:cNvSpPr>
            <a:spLocks noGrp="1" noChangeArrowheads="1"/>
          </p:cNvSpPr>
          <p:nvPr>
            <p:ph type="body" idx="1"/>
          </p:nvPr>
        </p:nvSpPr>
        <p:spPr>
          <a:xfrm>
            <a:off x="114300" y="1600200"/>
            <a:ext cx="8915400" cy="4460875"/>
          </a:xfrm>
        </p:spPr>
        <p:txBody>
          <a:bodyPr/>
          <a:lstStyle/>
          <a:p>
            <a:pPr marL="514350" indent="-514350" eaLnBrk="1" hangingPunct="1">
              <a:spcBef>
                <a:spcPts val="0"/>
              </a:spcBef>
              <a:spcAft>
                <a:spcPts val="2400"/>
              </a:spcAft>
              <a:buSzPct val="100000"/>
              <a:buFont typeface="+mj-lt"/>
              <a:buAutoNum type="arabicPeriod"/>
            </a:pPr>
            <a:r>
              <a:rPr lang="en-US" altLang="en-US" sz="3000" dirty="0">
                <a:effectLst>
                  <a:outerShdw blurRad="38100" dist="38100" dir="2700000" algn="tl">
                    <a:srgbClr val="000000">
                      <a:alpha val="43137"/>
                    </a:srgbClr>
                  </a:outerShdw>
                </a:effectLst>
              </a:rPr>
              <a:t>Solomon’s pre exilic temple (Kings and Chronicles)</a:t>
            </a:r>
          </a:p>
          <a:p>
            <a:pPr marL="514350" indent="-514350" eaLnBrk="1" hangingPunct="1">
              <a:spcBef>
                <a:spcPts val="0"/>
              </a:spcBef>
              <a:spcAft>
                <a:spcPts val="2400"/>
              </a:spcAft>
              <a:buSzPct val="100000"/>
              <a:buFont typeface="+mj-lt"/>
              <a:buAutoNum type="arabicPeriod"/>
            </a:pPr>
            <a:r>
              <a:rPr lang="en-US" altLang="en-US" sz="3000" dirty="0">
                <a:effectLst>
                  <a:outerShdw blurRad="38100" dist="38100" dir="2700000" algn="tl">
                    <a:srgbClr val="000000">
                      <a:alpha val="43137"/>
                    </a:srgbClr>
                  </a:outerShdw>
                </a:effectLst>
              </a:rPr>
              <a:t>Zerubbabel’s post exilic temple (Ezra 1-6; John 2:20)</a:t>
            </a:r>
          </a:p>
          <a:p>
            <a:pPr marL="514350" indent="-514350" eaLnBrk="1" hangingPunct="1">
              <a:spcBef>
                <a:spcPts val="0"/>
              </a:spcBef>
              <a:spcAft>
                <a:spcPts val="2400"/>
              </a:spcAft>
              <a:buSzPct val="100000"/>
              <a:buFont typeface="+mj-lt"/>
              <a:buAutoNum type="arabicPeriod"/>
            </a:pPr>
            <a:r>
              <a:rPr lang="en-US" altLang="en-US" sz="3000" dirty="0">
                <a:effectLst>
                  <a:outerShdw blurRad="38100" dist="38100" dir="2700000" algn="tl">
                    <a:srgbClr val="000000">
                      <a:alpha val="43137"/>
                    </a:srgbClr>
                  </a:outerShdw>
                </a:effectLst>
              </a:rPr>
              <a:t>Antichrist's temple (Dan 9:27; Matt 24:15; 2 </a:t>
            </a:r>
            <a:r>
              <a:rPr lang="en-US" altLang="en-US" sz="3000" dirty="0" err="1">
                <a:effectLst>
                  <a:outerShdw blurRad="38100" dist="38100" dir="2700000" algn="tl">
                    <a:srgbClr val="000000">
                      <a:alpha val="43137"/>
                    </a:srgbClr>
                  </a:outerShdw>
                </a:effectLst>
              </a:rPr>
              <a:t>Thess</a:t>
            </a:r>
            <a:r>
              <a:rPr lang="en-US" altLang="en-US" sz="3000" dirty="0">
                <a:effectLst>
                  <a:outerShdw blurRad="38100" dist="38100" dir="2700000" algn="tl">
                    <a:srgbClr val="000000">
                      <a:alpha val="43137"/>
                    </a:srgbClr>
                  </a:outerShdw>
                </a:effectLst>
              </a:rPr>
              <a:t> 2:4; Rev 11:1-2)</a:t>
            </a:r>
          </a:p>
          <a:p>
            <a:pPr marL="514350" indent="-514350" eaLnBrk="1" hangingPunct="1">
              <a:spcBef>
                <a:spcPts val="0"/>
              </a:spcBef>
              <a:spcAft>
                <a:spcPts val="2400"/>
              </a:spcAft>
              <a:buSzPct val="100000"/>
              <a:buFont typeface="+mj-lt"/>
              <a:buAutoNum type="arabicPeriod"/>
            </a:pPr>
            <a:r>
              <a:rPr lang="en-US" altLang="en-US" sz="3000" dirty="0">
                <a:effectLst>
                  <a:outerShdw blurRad="38100" dist="38100" dir="2700000" algn="tl">
                    <a:srgbClr val="000000">
                      <a:alpha val="43137"/>
                    </a:srgbClr>
                  </a:outerShdw>
                </a:effectLst>
              </a:rPr>
              <a:t> Millennial temple (</a:t>
            </a:r>
            <a:r>
              <a:rPr lang="en-US" altLang="en-US" sz="3000" dirty="0" err="1">
                <a:effectLst>
                  <a:outerShdw blurRad="38100" dist="38100" dir="2700000" algn="tl">
                    <a:srgbClr val="000000">
                      <a:alpha val="43137"/>
                    </a:srgbClr>
                  </a:outerShdw>
                </a:effectLst>
              </a:rPr>
              <a:t>Ezek</a:t>
            </a:r>
            <a:r>
              <a:rPr lang="en-US" altLang="en-US" sz="3000" dirty="0">
                <a:effectLst>
                  <a:outerShdw blurRad="38100" dist="38100" dir="2700000" algn="tl">
                    <a:srgbClr val="000000">
                      <a:alpha val="43137"/>
                    </a:srgbClr>
                  </a:outerShdw>
                </a:effectLst>
              </a:rPr>
              <a:t> 40-48)</a:t>
            </a:r>
          </a:p>
        </p:txBody>
      </p:sp>
    </p:spTree>
    <p:extLst>
      <p:ext uri="{BB962C8B-B14F-4D97-AF65-F5344CB8AC3E}">
        <p14:creationId xmlns:p14="http://schemas.microsoft.com/office/powerpoint/2010/main" val="2112038248"/>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HP Desktop\Pictures\Gabe's images\TheMellenniumTem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3954"/>
            <a:ext cx="6705600" cy="653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5518991"/>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HP Desktop\Pictures\Gabe's images\TempleComparis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199"/>
            <a:ext cx="8834846" cy="594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125915"/>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533651" y="1905000"/>
            <a:ext cx="4076699" cy="1371600"/>
          </a:xfrm>
        </p:spPr>
        <p:txBody>
          <a:bodyPr/>
          <a:lstStyle/>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No Temple (22)</a:t>
            </a:r>
          </a:p>
          <a:p>
            <a:pPr marL="571500" indent="-57150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No Luminaries (23)</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E. The City’s Relationship to God</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21:22-23</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3886200"/>
            <a:ext cx="3505201"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011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 name="Group 102"/>
          <p:cNvGraphicFramePr>
            <a:graphicFrameLocks noGrp="1"/>
          </p:cNvGraphicFramePr>
          <p:nvPr>
            <p:ph type="tbl" idx="1"/>
          </p:nvPr>
        </p:nvGraphicFramePr>
        <p:xfrm>
          <a:off x="152399" y="516496"/>
          <a:ext cx="8839203" cy="5825008"/>
        </p:xfrm>
        <a:graphic>
          <a:graphicData uri="http://schemas.openxmlformats.org/drawingml/2006/table">
            <a:tbl>
              <a:tblPr>
                <a:tableStyleId>{8A107856-5554-42FB-B03E-39F5DBC370BA}</a:tableStyleId>
              </a:tblPr>
              <a:tblGrid>
                <a:gridCol w="3276601">
                  <a:extLst>
                    <a:ext uri="{9D8B030D-6E8A-4147-A177-3AD203B41FA5}">
                      <a16:colId xmlns:a16="http://schemas.microsoft.com/office/drawing/2014/main" val="836798824"/>
                    </a:ext>
                  </a:extLst>
                </a:gridCol>
                <a:gridCol w="2781301">
                  <a:extLst>
                    <a:ext uri="{9D8B030D-6E8A-4147-A177-3AD203B41FA5}">
                      <a16:colId xmlns:a16="http://schemas.microsoft.com/office/drawing/2014/main" val="20000"/>
                    </a:ext>
                  </a:extLst>
                </a:gridCol>
                <a:gridCol w="2781301">
                  <a:extLst>
                    <a:ext uri="{9D8B030D-6E8A-4147-A177-3AD203B41FA5}">
                      <a16:colId xmlns:a16="http://schemas.microsoft.com/office/drawing/2014/main" val="20001"/>
                    </a:ext>
                  </a:extLst>
                </a:gridCol>
              </a:tblGrid>
              <a:tr h="728126">
                <a:tc gridSpan="3">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Millennium and Eternal State</a:t>
                      </a:r>
                    </a:p>
                  </a:txBody>
                  <a:tcPr marT="45714" marB="45714" anchor="ctr" horzOverflow="overflow">
                    <a:solidFill>
                      <a:schemeClr val="bg2">
                        <a:lumMod val="95000"/>
                        <a:lumOff val="5000"/>
                      </a:schemeClr>
                    </a:solidFill>
                  </a:tcPr>
                </a:tc>
                <a:tc hMerge="1">
                  <a:txBody>
                    <a:bodyPr/>
                    <a:lstStyle/>
                    <a:p>
                      <a:endParaRPr lang="en-US" dirty="0"/>
                    </a:p>
                  </a:txBody>
                  <a:tcPr horzOverflow="overflow">
                    <a:solidFill>
                      <a:srgbClr val="66FFFF"/>
                    </a:solidFill>
                  </a:tcPr>
                </a:tc>
                <a:tc hMerge="1">
                  <a:txBody>
                    <a:bodyPr/>
                    <a:lstStyle/>
                    <a:p>
                      <a:endParaRPr lang="en-US" dirty="0"/>
                    </a:p>
                  </a:txBody>
                  <a:tcPr horzOverflow="overflow">
                    <a:solidFill>
                      <a:srgbClr val="66FFFF"/>
                    </a:solidFill>
                  </a:tcPr>
                </a:tc>
                <a:extLst>
                  <a:ext uri="{0D108BD9-81ED-4DB2-BD59-A6C34878D82A}">
                    <a16:rowId xmlns:a16="http://schemas.microsoft.com/office/drawing/2014/main" val="1524377864"/>
                  </a:ext>
                </a:extLst>
              </a:tr>
              <a:tr h="7281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Rev. 20:1-10</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Rev. 21–22</a:t>
                      </a:r>
                    </a:p>
                  </a:txBody>
                  <a:tcPr anchor="ctr" horzOverflow="overflow"/>
                </a:tc>
                <a:extLst>
                  <a:ext uri="{0D108BD9-81ED-4DB2-BD59-A6C34878D82A}">
                    <a16:rowId xmlns:a16="http://schemas.microsoft.com/office/drawing/2014/main" val="1045901084"/>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Time</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20:4</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22:5</a:t>
                      </a:r>
                    </a:p>
                  </a:txBody>
                  <a:tcPr anchor="ctr" horzOverflow="overflow"/>
                </a:tc>
                <a:extLst>
                  <a:ext uri="{0D108BD9-81ED-4DB2-BD59-A6C34878D82A}">
                    <a16:rowId xmlns:a16="http://schemas.microsoft.com/office/drawing/2014/main" val="10000"/>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Luminaries</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Isa. 30:26</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21:23; 22:5</a:t>
                      </a:r>
                    </a:p>
                  </a:txBody>
                  <a:tcPr anchor="ctr" horzOverflow="overflow"/>
                </a:tc>
                <a:extLst>
                  <a:ext uri="{0D108BD9-81ED-4DB2-BD59-A6C34878D82A}">
                    <a16:rowId xmlns:a16="http://schemas.microsoft.com/office/drawing/2014/main" val="10001"/>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Temple</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Ezek. 40–48</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21:22</a:t>
                      </a:r>
                    </a:p>
                  </a:txBody>
                  <a:tcPr anchor="ctr" horzOverflow="overflow"/>
                </a:tc>
                <a:extLst>
                  <a:ext uri="{0D108BD9-81ED-4DB2-BD59-A6C34878D82A}">
                    <a16:rowId xmlns:a16="http://schemas.microsoft.com/office/drawing/2014/main" val="10002"/>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Death</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Isa. 65:20</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21:4</a:t>
                      </a:r>
                    </a:p>
                  </a:txBody>
                  <a:tcPr anchor="ctr" horzOverflow="overflow"/>
                </a:tc>
                <a:extLst>
                  <a:ext uri="{0D108BD9-81ED-4DB2-BD59-A6C34878D82A}">
                    <a16:rowId xmlns:a16="http://schemas.microsoft.com/office/drawing/2014/main" val="10003"/>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Satanic activity</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20:7</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20:10</a:t>
                      </a:r>
                    </a:p>
                  </a:txBody>
                  <a:tcPr anchor="ctr" horzOverflow="overflow"/>
                </a:tc>
                <a:extLst>
                  <a:ext uri="{0D108BD9-81ED-4DB2-BD59-A6C34878D82A}">
                    <a16:rowId xmlns:a16="http://schemas.microsoft.com/office/drawing/2014/main" val="10004"/>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Rebellion</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20:8-9</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21:27</a:t>
                      </a:r>
                    </a:p>
                  </a:txBody>
                  <a:tcPr anchor="ctr" horzOverflow="overflow"/>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6598904"/>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beginning God created the heavens and the earth.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was formless and void, and darkness was over the surface of the deep, and the Spirit of God was moving over the surface of the waters.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God said, ‘Let there be light’; and there was light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981668204"/>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Deuteronomy 4:19</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beware not to lift up your eyes to heaven and see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sun and the moon and the stars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the host of heaven, and be drawn away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worship them and serve them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those which the Lord your God has allotted to all the peoples under the whole heaven.”</a:t>
            </a:r>
          </a:p>
        </p:txBody>
      </p:sp>
    </p:spTree>
    <p:extLst>
      <p:ext uri="{BB962C8B-B14F-4D97-AF65-F5344CB8AC3E}">
        <p14:creationId xmlns:p14="http://schemas.microsoft.com/office/powerpoint/2010/main" val="632745811"/>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52400" y="1371600"/>
            <a:ext cx="7010399" cy="5286335"/>
          </a:xfrm>
        </p:spPr>
        <p:txBody>
          <a:bodyPr/>
          <a:lstStyle/>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Four Titles (9-10)</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Glory (11)</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Construction (12-14)</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Measurements (15-17)</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Materials (18-21)</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Relationship to God (22-23)</a:t>
            </a:r>
          </a:p>
          <a:p>
            <a:pPr marL="571500" indent="-571500">
              <a:spcBef>
                <a:spcPts val="0"/>
              </a:spcBef>
              <a:spcAft>
                <a:spcPts val="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Relationship to the Nations (24-26)</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Holiness (27)</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Contents (22:1-5)</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 The New Jerusalem</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21:9‒22:5</a:t>
            </a:r>
          </a:p>
        </p:txBody>
      </p:sp>
      <p:pic>
        <p:nvPicPr>
          <p:cNvPr id="5" name="Picture 2" descr="Image result for the eternal state">
            <a:extLst>
              <a:ext uri="{FF2B5EF4-FFF2-40B4-BE49-F238E27FC236}">
                <a16:creationId xmlns:a16="http://schemas.microsoft.com/office/drawing/2014/main" id="{A82E3A6D-5D5D-4F0F-88AD-8376208F08F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1199" y="1828799"/>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05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52400" y="1371600"/>
            <a:ext cx="7010399" cy="2590799"/>
          </a:xfrm>
        </p:spPr>
        <p:txBody>
          <a:bodyPr/>
          <a:lstStyle/>
          <a:p>
            <a:pPr marL="571500" indent="-571500">
              <a:spcBef>
                <a:spcPts val="0"/>
              </a:spcBef>
              <a:spcAft>
                <a:spcPts val="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Four Titles (9-10)</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Glory (11)</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Construction (12-14)</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Measurements (15-17)</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Materials (18-21)</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Relationship to God (22-23)</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Relationship to the Nations (24-26)</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Holiness (27)</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Contents (22:1-5)</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 The New Jerusalem</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21:9‒22:5</a:t>
            </a:r>
          </a:p>
        </p:txBody>
      </p:sp>
      <p:pic>
        <p:nvPicPr>
          <p:cNvPr id="5" name="Picture 2" descr="Image result for the eternal state">
            <a:extLst>
              <a:ext uri="{FF2B5EF4-FFF2-40B4-BE49-F238E27FC236}">
                <a16:creationId xmlns:a16="http://schemas.microsoft.com/office/drawing/2014/main" id="{A82E3A6D-5D5D-4F0F-88AD-8376208F08F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1199" y="1828799"/>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523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7171" name="Rectangle 1027"/>
          <p:cNvSpPr>
            <a:spLocks noGrp="1" noChangeArrowheads="1"/>
          </p:cNvSpPr>
          <p:nvPr>
            <p:ph type="body" idx="1"/>
          </p:nvPr>
        </p:nvSpPr>
        <p:spPr>
          <a:xfrm>
            <a:off x="0" y="0"/>
            <a:ext cx="9144001" cy="5334000"/>
          </a:xfrm>
        </p:spPr>
        <p:txBody>
          <a:bodyPr/>
          <a:lstStyle/>
          <a:p>
            <a:pPr marL="0" indent="0" algn="ctr" defTabSz="685800">
              <a:spcBef>
                <a:spcPct val="0"/>
              </a:spcBef>
              <a:spcAft>
                <a:spcPts val="1200"/>
              </a:spcAft>
              <a:buNone/>
              <a:defRPr/>
            </a:pPr>
            <a:r>
              <a:rPr lang="en-US" altLang="en-US" sz="4000" kern="1200" dirty="0">
                <a:solidFill>
                  <a:schemeClr val="tx2"/>
                </a:solidFill>
                <a:ea typeface="+mj-ea"/>
                <a:cs typeface="Calibri" panose="020F0502020204030204" pitchFamily="34" charset="0"/>
              </a:rPr>
              <a:t>Genesis 11:1-4</a:t>
            </a:r>
          </a:p>
          <a:p>
            <a:pPr marL="0" indent="0" algn="just" eaLnBrk="1" hangingPunct="1">
              <a:spcBef>
                <a:spcPts val="0"/>
              </a:spcBef>
              <a:spcAft>
                <a:spcPts val="600"/>
              </a:spcAft>
              <a:buNone/>
              <a:defRPr/>
            </a:pPr>
            <a:r>
              <a:rPr lang="en-US" altLang="en-US" sz="3000" baseline="30000" dirty="0">
                <a:effectLst>
                  <a:outerShdw blurRad="38100" dist="38100" dir="2700000" algn="tl">
                    <a:srgbClr val="000000">
                      <a:alpha val="43137"/>
                    </a:srgbClr>
                  </a:outerShdw>
                </a:effectLst>
              </a:rPr>
              <a:t>1</a:t>
            </a:r>
            <a:r>
              <a:rPr lang="en-US" altLang="en-US" sz="3000" dirty="0">
                <a:effectLst>
                  <a:outerShdw blurRad="38100" dist="38100" dir="2700000" algn="tl">
                    <a:srgbClr val="000000">
                      <a:alpha val="43137"/>
                    </a:srgbClr>
                  </a:outerShdw>
                </a:effectLst>
              </a:rPr>
              <a:t> </a:t>
            </a:r>
            <a:r>
              <a:rPr lang="en-US" altLang="en-US" sz="3000" b="1" u="sng" dirty="0">
                <a:solidFill>
                  <a:srgbClr val="FFFFCC"/>
                </a:solidFill>
                <a:effectLst>
                  <a:outerShdw blurRad="38100" dist="38100" dir="2700000" algn="tl">
                    <a:srgbClr val="000000">
                      <a:alpha val="43137"/>
                    </a:srgbClr>
                  </a:outerShdw>
                </a:effectLst>
              </a:rPr>
              <a:t>Now the whole earth used the same language and the same words</a:t>
            </a:r>
            <a:r>
              <a:rPr lang="en-US" altLang="en-US" sz="3000" dirty="0">
                <a:effectLst>
                  <a:outerShdw blurRad="38100" dist="38100" dir="2700000" algn="tl">
                    <a:srgbClr val="000000">
                      <a:alpha val="43137"/>
                    </a:srgbClr>
                  </a:outerShdw>
                </a:effectLst>
              </a:rPr>
              <a:t>. </a:t>
            </a:r>
            <a:r>
              <a:rPr lang="en-US" altLang="en-US" sz="3000" baseline="30000" dirty="0">
                <a:effectLst>
                  <a:outerShdw blurRad="38100" dist="38100" dir="2700000" algn="tl">
                    <a:srgbClr val="000000">
                      <a:alpha val="43137"/>
                    </a:srgbClr>
                  </a:outerShdw>
                </a:effectLst>
              </a:rPr>
              <a:t>2</a:t>
            </a:r>
            <a:r>
              <a:rPr lang="en-US" altLang="en-US" sz="3000" dirty="0">
                <a:effectLst>
                  <a:outerShdw blurRad="38100" dist="38100" dir="2700000" algn="tl">
                    <a:srgbClr val="000000">
                      <a:alpha val="43137"/>
                    </a:srgbClr>
                  </a:outerShdw>
                </a:effectLst>
              </a:rPr>
              <a:t> It came about as they journeyed east, that they found a plain in the land of Shinar and settled there. </a:t>
            </a:r>
            <a:r>
              <a:rPr lang="en-US" altLang="en-US" sz="3000" baseline="30000" dirty="0">
                <a:effectLst>
                  <a:outerShdw blurRad="38100" dist="38100" dir="2700000" algn="tl">
                    <a:srgbClr val="000000">
                      <a:alpha val="43137"/>
                    </a:srgbClr>
                  </a:outerShdw>
                </a:effectLst>
              </a:rPr>
              <a:t>3</a:t>
            </a:r>
            <a:r>
              <a:rPr lang="en-US" altLang="en-US" sz="3000" dirty="0">
                <a:effectLst>
                  <a:outerShdw blurRad="38100" dist="38100" dir="2700000" algn="tl">
                    <a:srgbClr val="000000">
                      <a:alpha val="43137"/>
                    </a:srgbClr>
                  </a:outerShdw>
                </a:effectLst>
              </a:rPr>
              <a:t> They said to one another, “Come, let us make bricks and burn them thoroughly.” And they used brick for stone, and they used tar for mortar. </a:t>
            </a:r>
            <a:r>
              <a:rPr lang="en-US" altLang="en-US" sz="3000" baseline="30000" dirty="0">
                <a:effectLst>
                  <a:outerShdw blurRad="38100" dist="38100" dir="2700000" algn="tl">
                    <a:srgbClr val="000000">
                      <a:alpha val="43137"/>
                    </a:srgbClr>
                  </a:outerShdw>
                </a:effectLst>
              </a:rPr>
              <a:t>4</a:t>
            </a:r>
            <a:r>
              <a:rPr lang="en-US" altLang="en-US" sz="3000" dirty="0">
                <a:effectLst>
                  <a:outerShdw blurRad="38100" dist="38100" dir="2700000" algn="tl">
                    <a:srgbClr val="000000">
                      <a:alpha val="43137"/>
                    </a:srgbClr>
                  </a:outerShdw>
                </a:effectLst>
              </a:rPr>
              <a:t> They said, “Come, let us build for ourselves a city, and a tower whose top will reach into heaven, and let us make for ourselves a name, otherwise we will be scattered abroad over the face of the whole earth.”</a:t>
            </a:r>
          </a:p>
        </p:txBody>
      </p:sp>
    </p:spTree>
    <p:extLst>
      <p:ext uri="{BB962C8B-B14F-4D97-AF65-F5344CB8AC3E}">
        <p14:creationId xmlns:p14="http://schemas.microsoft.com/office/powerpoint/2010/main" val="322233545"/>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7171" name="Rectangle 1027"/>
          <p:cNvSpPr>
            <a:spLocks noGrp="1" noChangeArrowheads="1"/>
          </p:cNvSpPr>
          <p:nvPr>
            <p:ph type="body" idx="1"/>
          </p:nvPr>
        </p:nvSpPr>
        <p:spPr>
          <a:xfrm>
            <a:off x="0" y="0"/>
            <a:ext cx="9144001" cy="5334000"/>
          </a:xfrm>
        </p:spPr>
        <p:txBody>
          <a:bodyPr/>
          <a:lstStyle/>
          <a:p>
            <a:pPr marL="0" indent="0" algn="ctr" defTabSz="685800">
              <a:spcBef>
                <a:spcPct val="0"/>
              </a:spcBef>
              <a:spcAft>
                <a:spcPts val="1200"/>
              </a:spcAft>
              <a:buNone/>
              <a:defRPr/>
            </a:pPr>
            <a:r>
              <a:rPr lang="en-US" altLang="en-US" sz="4000" kern="1200" dirty="0">
                <a:solidFill>
                  <a:schemeClr val="tx2"/>
                </a:solidFill>
                <a:ea typeface="+mj-ea"/>
                <a:cs typeface="Calibri" panose="020F0502020204030204" pitchFamily="34" charset="0"/>
              </a:rPr>
              <a:t>Genesis 11:6</a:t>
            </a:r>
          </a:p>
          <a:p>
            <a:pPr marL="0" indent="0" algn="just" eaLnBrk="1" hangingPunct="1">
              <a:spcBef>
                <a:spcPts val="0"/>
              </a:spcBef>
              <a:buNone/>
              <a:defRPr/>
            </a:pPr>
            <a:r>
              <a:rPr lang="en-US" altLang="en-US" dirty="0">
                <a:effectLst>
                  <a:outerShdw blurRad="38100" dist="38100" dir="2700000" algn="tl">
                    <a:srgbClr val="000000">
                      <a:alpha val="43137"/>
                    </a:srgbClr>
                  </a:outerShdw>
                </a:effectLst>
              </a:rPr>
              <a:t>The Lord said, “Behold, they are one people, and they all have the same language. And this is what they began to do, and </a:t>
            </a:r>
            <a:r>
              <a:rPr lang="en-US" altLang="en-US" b="1" u="sng" dirty="0">
                <a:solidFill>
                  <a:srgbClr val="FFFFCC"/>
                </a:solidFill>
                <a:effectLst>
                  <a:outerShdw blurRad="38100" dist="38100" dir="2700000" algn="tl">
                    <a:srgbClr val="000000">
                      <a:alpha val="43137"/>
                    </a:srgbClr>
                  </a:outerShdw>
                </a:effectLst>
              </a:rPr>
              <a:t>now nothing which they purpose to do will be impossible for them</a:t>
            </a:r>
            <a:r>
              <a:rPr lang="en-US" altLang="en-US" b="1" dirty="0">
                <a:effectLst>
                  <a:outerShdw blurRad="38100" dist="38100" dir="2700000" algn="tl">
                    <a:srgbClr val="000000">
                      <a:alpha val="43137"/>
                    </a:srgbClr>
                  </a:outerShdw>
                </a:effectLst>
              </a:rPr>
              <a:t>.”</a:t>
            </a:r>
          </a:p>
        </p:txBody>
      </p:sp>
      <p:pic>
        <p:nvPicPr>
          <p:cNvPr id="2" name="Picture 1">
            <a:extLst>
              <a:ext uri="{FF2B5EF4-FFF2-40B4-BE49-F238E27FC236}">
                <a16:creationId xmlns:a16="http://schemas.microsoft.com/office/drawing/2014/main" id="{DBAD056C-DD15-4112-A52D-0396301BAB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243" y="2819400"/>
            <a:ext cx="1079514" cy="2103120"/>
          </a:xfrm>
          <a:prstGeom prst="rect">
            <a:avLst/>
          </a:prstGeom>
        </p:spPr>
      </p:pic>
    </p:spTree>
    <p:extLst>
      <p:ext uri="{BB962C8B-B14F-4D97-AF65-F5344CB8AC3E}">
        <p14:creationId xmlns:p14="http://schemas.microsoft.com/office/powerpoint/2010/main" val="1296175522"/>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49793950"/>
              </p:ext>
            </p:extLst>
          </p:nvPr>
        </p:nvGraphicFramePr>
        <p:xfrm>
          <a:off x="228600" y="1236250"/>
          <a:ext cx="8724900" cy="4385501"/>
        </p:xfrm>
        <a:graphic>
          <a:graphicData uri="http://schemas.openxmlformats.org/drawingml/2006/table">
            <a:tbl>
              <a:tblPr firstRow="1" bandRow="1">
                <a:tableStyleId>{AF606853-7671-496A-8E4F-DF71F8EC918B}</a:tableStyleId>
              </a:tblPr>
              <a:tblGrid>
                <a:gridCol w="2700338">
                  <a:extLst>
                    <a:ext uri="{9D8B030D-6E8A-4147-A177-3AD203B41FA5}">
                      <a16:colId xmlns:a16="http://schemas.microsoft.com/office/drawing/2014/main" val="733742151"/>
                    </a:ext>
                  </a:extLst>
                </a:gridCol>
                <a:gridCol w="6024562">
                  <a:extLst>
                    <a:ext uri="{9D8B030D-6E8A-4147-A177-3AD203B41FA5}">
                      <a16:colId xmlns:a16="http://schemas.microsoft.com/office/drawing/2014/main" val="2115334254"/>
                    </a:ext>
                  </a:extLst>
                </a:gridCol>
              </a:tblGrid>
              <a:tr h="90570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God’s Doctrine of  Nations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ndParaRPr>
                    </a:p>
                  </a:txBody>
                  <a:tcPr anchor="ctr"/>
                </a:tc>
                <a:extLst>
                  <a:ext uri="{0D108BD9-81ED-4DB2-BD59-A6C34878D82A}">
                    <a16:rowId xmlns:a16="http://schemas.microsoft.com/office/drawing/2014/main" val="294261873"/>
                  </a:ext>
                </a:extLst>
              </a:tr>
              <a:tr h="905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u="none" strike="noStrike" cap="none" normalizeH="0" baseline="0" dirty="0">
                          <a:ln>
                            <a:noFill/>
                          </a:ln>
                          <a:solidFill>
                            <a:schemeClr val="bg2"/>
                          </a:solidFill>
                          <a:effectLst/>
                          <a:latin typeface="Calibri" panose="020F0502020204030204" pitchFamily="34" charset="0"/>
                          <a:cs typeface="Calibri" panose="020F0502020204030204" pitchFamily="34" charset="0"/>
                        </a:rPr>
                        <a:t>Since Babel</a:t>
                      </a:r>
                      <a:endParaRPr kumimoji="0" lang="en-US" sz="3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u="none" strike="noStrike" cap="none" normalizeH="0" baseline="0" dirty="0">
                          <a:ln>
                            <a:noFill/>
                          </a:ln>
                          <a:solidFill>
                            <a:schemeClr val="bg2"/>
                          </a:solidFill>
                          <a:effectLst/>
                          <a:latin typeface="Calibri" panose="020F0502020204030204" pitchFamily="34" charset="0"/>
                          <a:cs typeface="Calibri" panose="020F0502020204030204" pitchFamily="34" charset="0"/>
                        </a:rPr>
                        <a:t>Deut. 32:8; Acts 17:26</a:t>
                      </a:r>
                      <a:endParaRPr kumimoji="0" lang="en-US" sz="3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2081562185"/>
                  </a:ext>
                </a:extLst>
              </a:tr>
              <a:tr h="1668398">
                <a:tc>
                  <a:txBody>
                    <a:bodyPr/>
                    <a:lstStyle/>
                    <a:p>
                      <a:r>
                        <a:rPr kumimoji="0" lang="en-US" sz="3400" u="none" strike="noStrike" cap="none" normalizeH="0" baseline="0" dirty="0">
                          <a:ln>
                            <a:noFill/>
                          </a:ln>
                          <a:solidFill>
                            <a:schemeClr val="bg2"/>
                          </a:solidFill>
                          <a:effectLst/>
                          <a:latin typeface="Calibri" panose="020F0502020204030204" pitchFamily="34" charset="0"/>
                          <a:cs typeface="Calibri" panose="020F0502020204030204" pitchFamily="34" charset="0"/>
                        </a:rPr>
                        <a:t>Millennium</a:t>
                      </a:r>
                      <a:endParaRPr lang="en-US" sz="3400" b="1" dirty="0">
                        <a:solidFill>
                          <a:schemeClr val="bg2"/>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u="none" strike="noStrike" cap="none" normalizeH="0" baseline="0" dirty="0">
                          <a:ln>
                            <a:noFill/>
                          </a:ln>
                          <a:solidFill>
                            <a:schemeClr val="bg2"/>
                          </a:solidFill>
                          <a:effectLst/>
                          <a:latin typeface="Calibri" panose="020F0502020204030204" pitchFamily="34" charset="0"/>
                          <a:cs typeface="Calibri" panose="020F0502020204030204" pitchFamily="34" charset="0"/>
                        </a:rPr>
                        <a:t>Isaiah 2:4; 66:18; Zech. 14:16-18 Rev.12:5; 20:3 </a:t>
                      </a:r>
                      <a:endParaRPr kumimoji="0" lang="en-US" sz="3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3590023735"/>
                  </a:ext>
                </a:extLst>
              </a:tr>
              <a:tr h="905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u="none" strike="noStrike" cap="none" normalizeH="0" baseline="0" dirty="0">
                          <a:ln>
                            <a:noFill/>
                          </a:ln>
                          <a:solidFill>
                            <a:schemeClr val="bg2"/>
                          </a:solidFill>
                          <a:effectLst/>
                          <a:latin typeface="Calibri" panose="020F0502020204030204" pitchFamily="34" charset="0"/>
                          <a:cs typeface="Calibri" panose="020F0502020204030204" pitchFamily="34" charset="0"/>
                        </a:rPr>
                        <a:t>Eternal State</a:t>
                      </a:r>
                      <a:endParaRPr kumimoji="0" lang="en-US" sz="3400" b="1"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u="none" strike="noStrike" cap="none" normalizeH="0" baseline="0" dirty="0">
                          <a:ln>
                            <a:noFill/>
                          </a:ln>
                          <a:solidFill>
                            <a:schemeClr val="bg2"/>
                          </a:solidFill>
                          <a:effectLst/>
                          <a:latin typeface="Calibri" panose="020F0502020204030204" pitchFamily="34" charset="0"/>
                          <a:cs typeface="Calibri" panose="020F0502020204030204" pitchFamily="34" charset="0"/>
                        </a:rPr>
                        <a:t>Rev. 21:24, 26</a:t>
                      </a:r>
                      <a:endParaRPr kumimoji="0" lang="en-US" sz="3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175528722"/>
                  </a:ext>
                </a:extLst>
              </a:tr>
            </a:tbl>
          </a:graphicData>
        </a:graphic>
      </p:graphicFrame>
    </p:spTree>
    <p:extLst>
      <p:ext uri="{BB962C8B-B14F-4D97-AF65-F5344CB8AC3E}">
        <p14:creationId xmlns:p14="http://schemas.microsoft.com/office/powerpoint/2010/main" val="1208472612"/>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57EE89-7B42-401C-8B48-BA2DB447ABD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marL="342900" indent="-342900" algn="ctr" defTabSz="685800">
              <a:lnSpc>
                <a:spcPct val="90000"/>
              </a:lnSpc>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Zechariah 14:16-18</a:t>
            </a:r>
          </a:p>
          <a:p>
            <a:pPr algn="just">
              <a:spcBef>
                <a:spcPts val="0"/>
              </a:spcBef>
              <a:spcAft>
                <a:spcPts val="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it will come about that any who are left of all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nations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went against Jerusalem will go up from year to year to worship the King, the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and to celebrate the Feast of Booths.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it will be that whichever of the families of the earth does not go up to Jerusalem to worship the King, the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there will be no rain on them.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the family of Egypt does not go up or enter, then no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rain will fall</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 them; it will be the plague with which the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smites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nations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do not go up to celebrate the Feast of Booths.”</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5366537"/>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2EAAC7-2558-4EE8-B0AD-C6EB85D9B0D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12:5</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she gave birth to a son, a male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child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is to rule all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nations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a rod of iron; and her child was caught up to God and to His throne.”</a:t>
            </a:r>
          </a:p>
        </p:txBody>
      </p:sp>
      <p:pic>
        <p:nvPicPr>
          <p:cNvPr id="5" name="Picture 4">
            <a:extLst>
              <a:ext uri="{FF2B5EF4-FFF2-40B4-BE49-F238E27FC236}">
                <a16:creationId xmlns:a16="http://schemas.microsoft.com/office/drawing/2014/main" id="{D089DDC7-0344-4ACB-9210-27731B0199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787" y="3048000"/>
            <a:ext cx="2736427" cy="1828800"/>
          </a:xfrm>
          <a:prstGeom prst="rect">
            <a:avLst/>
          </a:prstGeom>
        </p:spPr>
      </p:pic>
    </p:spTree>
    <p:extLst>
      <p:ext uri="{BB962C8B-B14F-4D97-AF65-F5344CB8AC3E}">
        <p14:creationId xmlns:p14="http://schemas.microsoft.com/office/powerpoint/2010/main" val="3798585343"/>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1236250"/>
          <a:ext cx="8724900" cy="4385501"/>
        </p:xfrm>
        <a:graphic>
          <a:graphicData uri="http://schemas.openxmlformats.org/drawingml/2006/table">
            <a:tbl>
              <a:tblPr firstRow="1" bandRow="1">
                <a:tableStyleId>{AF606853-7671-496A-8E4F-DF71F8EC918B}</a:tableStyleId>
              </a:tblPr>
              <a:tblGrid>
                <a:gridCol w="2700338">
                  <a:extLst>
                    <a:ext uri="{9D8B030D-6E8A-4147-A177-3AD203B41FA5}">
                      <a16:colId xmlns:a16="http://schemas.microsoft.com/office/drawing/2014/main" val="733742151"/>
                    </a:ext>
                  </a:extLst>
                </a:gridCol>
                <a:gridCol w="6024562">
                  <a:extLst>
                    <a:ext uri="{9D8B030D-6E8A-4147-A177-3AD203B41FA5}">
                      <a16:colId xmlns:a16="http://schemas.microsoft.com/office/drawing/2014/main" val="2115334254"/>
                    </a:ext>
                  </a:extLst>
                </a:gridCol>
              </a:tblGrid>
              <a:tr h="90570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God’s Doctrine of  Nations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ndParaRPr>
                    </a:p>
                  </a:txBody>
                  <a:tcPr anchor="ctr"/>
                </a:tc>
                <a:extLst>
                  <a:ext uri="{0D108BD9-81ED-4DB2-BD59-A6C34878D82A}">
                    <a16:rowId xmlns:a16="http://schemas.microsoft.com/office/drawing/2014/main" val="294261873"/>
                  </a:ext>
                </a:extLst>
              </a:tr>
              <a:tr h="905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u="none" strike="noStrike" cap="none" normalizeH="0" baseline="0" dirty="0">
                          <a:ln>
                            <a:noFill/>
                          </a:ln>
                          <a:solidFill>
                            <a:schemeClr val="bg2"/>
                          </a:solidFill>
                          <a:effectLst/>
                          <a:latin typeface="Calibri" panose="020F0502020204030204" pitchFamily="34" charset="0"/>
                          <a:cs typeface="Calibri" panose="020F0502020204030204" pitchFamily="34" charset="0"/>
                        </a:rPr>
                        <a:t>Since Babel</a:t>
                      </a:r>
                      <a:endParaRPr kumimoji="0" lang="en-US" sz="3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u="none" strike="noStrike" cap="none" normalizeH="0" baseline="0" dirty="0">
                          <a:ln>
                            <a:noFill/>
                          </a:ln>
                          <a:solidFill>
                            <a:schemeClr val="bg2"/>
                          </a:solidFill>
                          <a:effectLst/>
                          <a:latin typeface="Calibri" panose="020F0502020204030204" pitchFamily="34" charset="0"/>
                          <a:cs typeface="Calibri" panose="020F0502020204030204" pitchFamily="34" charset="0"/>
                        </a:rPr>
                        <a:t>Deut. 32:8; Acts 17:26</a:t>
                      </a:r>
                      <a:endParaRPr kumimoji="0" lang="en-US" sz="3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2081562185"/>
                  </a:ext>
                </a:extLst>
              </a:tr>
              <a:tr h="1668398">
                <a:tc>
                  <a:txBody>
                    <a:bodyPr/>
                    <a:lstStyle/>
                    <a:p>
                      <a:r>
                        <a:rPr kumimoji="0" lang="en-US" sz="3400" u="none" strike="noStrike" cap="none" normalizeH="0" baseline="0" dirty="0">
                          <a:ln>
                            <a:noFill/>
                          </a:ln>
                          <a:solidFill>
                            <a:schemeClr val="bg2"/>
                          </a:solidFill>
                          <a:effectLst/>
                          <a:latin typeface="Calibri" panose="020F0502020204030204" pitchFamily="34" charset="0"/>
                          <a:cs typeface="Calibri" panose="020F0502020204030204" pitchFamily="34" charset="0"/>
                        </a:rPr>
                        <a:t>Millennium</a:t>
                      </a:r>
                      <a:endParaRPr lang="en-US" sz="3400" b="1" dirty="0">
                        <a:solidFill>
                          <a:schemeClr val="bg2"/>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u="none" strike="noStrike" cap="none" normalizeH="0" baseline="0" dirty="0">
                          <a:ln>
                            <a:noFill/>
                          </a:ln>
                          <a:solidFill>
                            <a:schemeClr val="bg2"/>
                          </a:solidFill>
                          <a:effectLst/>
                          <a:latin typeface="Calibri" panose="020F0502020204030204" pitchFamily="34" charset="0"/>
                          <a:cs typeface="Calibri" panose="020F0502020204030204" pitchFamily="34" charset="0"/>
                        </a:rPr>
                        <a:t>Isaiah 2:4; 66:18; Zech. 14:16-18 Rev.12:5; 20:3 </a:t>
                      </a:r>
                      <a:endParaRPr kumimoji="0" lang="en-US" sz="3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3590023735"/>
                  </a:ext>
                </a:extLst>
              </a:tr>
              <a:tr h="905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u="none" strike="noStrike" cap="none" normalizeH="0" baseline="0" dirty="0">
                          <a:ln>
                            <a:noFill/>
                          </a:ln>
                          <a:solidFill>
                            <a:schemeClr val="bg2"/>
                          </a:solidFill>
                          <a:effectLst/>
                          <a:latin typeface="Calibri" panose="020F0502020204030204" pitchFamily="34" charset="0"/>
                          <a:cs typeface="Calibri" panose="020F0502020204030204" pitchFamily="34" charset="0"/>
                        </a:rPr>
                        <a:t>Eternal State</a:t>
                      </a:r>
                      <a:endParaRPr kumimoji="0" lang="en-US" sz="3400" b="1"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u="none" strike="noStrike" cap="none" normalizeH="0" baseline="0" dirty="0">
                          <a:ln>
                            <a:noFill/>
                          </a:ln>
                          <a:solidFill>
                            <a:schemeClr val="bg2"/>
                          </a:solidFill>
                          <a:effectLst/>
                          <a:latin typeface="Calibri" panose="020F0502020204030204" pitchFamily="34" charset="0"/>
                          <a:cs typeface="Calibri" panose="020F0502020204030204" pitchFamily="34" charset="0"/>
                        </a:rPr>
                        <a:t>Rev. 21:24, 26</a:t>
                      </a:r>
                      <a:endParaRPr kumimoji="0" lang="en-US" sz="3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175528722"/>
                  </a:ext>
                </a:extLst>
              </a:tr>
            </a:tbl>
          </a:graphicData>
        </a:graphic>
      </p:graphicFrame>
    </p:spTree>
    <p:extLst>
      <p:ext uri="{BB962C8B-B14F-4D97-AF65-F5344CB8AC3E}">
        <p14:creationId xmlns:p14="http://schemas.microsoft.com/office/powerpoint/2010/main" val="2222238972"/>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76200" y="50126"/>
          <a:ext cx="8991600" cy="6757748"/>
        </p:xfrm>
        <a:graphic>
          <a:graphicData uri="http://schemas.openxmlformats.org/drawingml/2006/table">
            <a:tbl>
              <a:tblPr firstRow="1" bandRow="1">
                <a:tableStyleId>{D7AC3CCA-C797-4891-BE02-D94E43425B78}</a:tableStyleId>
              </a:tblPr>
              <a:tblGrid>
                <a:gridCol w="4343399">
                  <a:extLst>
                    <a:ext uri="{9D8B030D-6E8A-4147-A177-3AD203B41FA5}">
                      <a16:colId xmlns:a16="http://schemas.microsoft.com/office/drawing/2014/main" val="3700007483"/>
                    </a:ext>
                  </a:extLst>
                </a:gridCol>
                <a:gridCol w="4648201">
                  <a:extLst>
                    <a:ext uri="{9D8B030D-6E8A-4147-A177-3AD203B41FA5}">
                      <a16:colId xmlns:a16="http://schemas.microsoft.com/office/drawing/2014/main" val="2767129813"/>
                    </a:ext>
                  </a:extLst>
                </a:gridCol>
              </a:tblGrid>
              <a:tr h="662069">
                <a:tc gridSpan="2">
                  <a:txBody>
                    <a:bodyPr/>
                    <a:lstStyle/>
                    <a:p>
                      <a:pPr algn="ctr">
                        <a:spcBef>
                          <a:spcPts val="300"/>
                        </a:spcBef>
                        <a:spcAft>
                          <a:spcPts val="300"/>
                        </a:spcAft>
                      </a:pPr>
                      <a:r>
                        <a:rPr lang="en-US" sz="3200" dirty="0">
                          <a:solidFill>
                            <a:schemeClr val="tx2"/>
                          </a:solidFill>
                          <a:latin typeface="Calibri" panose="020F0502020204030204" pitchFamily="34" charset="0"/>
                          <a:cs typeface="Calibri" panose="020F0502020204030204" pitchFamily="34" charset="0"/>
                        </a:rPr>
                        <a:t>Eden = Probationary Environment</a:t>
                      </a:r>
                    </a:p>
                  </a:txBody>
                  <a:tcPr anchor="ctr">
                    <a:solidFill>
                      <a:schemeClr val="bg2"/>
                    </a:solidFill>
                  </a:tcPr>
                </a:tc>
                <a:tc hMerge="1">
                  <a:txBody>
                    <a:bodyPr/>
                    <a:lstStyle/>
                    <a:p>
                      <a:endParaRPr lang="en-US" dirty="0">
                        <a:solidFill>
                          <a:srgbClr val="00FFFF"/>
                        </a:solidFill>
                      </a:endParaRPr>
                    </a:p>
                  </a:txBody>
                  <a:tcPr>
                    <a:solidFill>
                      <a:srgbClr val="00FFFF"/>
                    </a:solidFill>
                  </a:tcPr>
                </a:tc>
                <a:extLst>
                  <a:ext uri="{0D108BD9-81ED-4DB2-BD59-A6C34878D82A}">
                    <a16:rowId xmlns:a16="http://schemas.microsoft.com/office/drawing/2014/main" val="784803085"/>
                  </a:ext>
                </a:extLst>
              </a:tr>
              <a:tr h="522685">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US" sz="2800" b="1" u="none" dirty="0">
                          <a:solidFill>
                            <a:srgbClr val="C00000"/>
                          </a:solidFill>
                          <a:latin typeface="Calibri" panose="020F0502020204030204" pitchFamily="34" charset="0"/>
                          <a:cs typeface="Calibri" panose="020F0502020204030204" pitchFamily="34" charset="0"/>
                        </a:rPr>
                        <a:t>Eden (Genesis 1-2)</a:t>
                      </a:r>
                    </a:p>
                  </a:txBody>
                  <a:tcPr anchor="ctr">
                    <a:solidFill>
                      <a:schemeClr val="tx1"/>
                    </a:solidFill>
                  </a:tcPr>
                </a:tc>
                <a:tc>
                  <a:txBody>
                    <a:bodyPr/>
                    <a:lstStyle/>
                    <a:p>
                      <a:pPr algn="ctr">
                        <a:spcBef>
                          <a:spcPts val="300"/>
                        </a:spcBef>
                        <a:spcAft>
                          <a:spcPts val="300"/>
                        </a:spcAft>
                      </a:pPr>
                      <a:r>
                        <a:rPr kumimoji="0" lang="en-US" sz="2800" b="1" u="none" strike="noStrike" kern="1200" cap="none" normalizeH="0" baseline="0" dirty="0">
                          <a:ln>
                            <a:noFill/>
                          </a:ln>
                          <a:solidFill>
                            <a:srgbClr val="0000FF"/>
                          </a:solidFill>
                          <a:effectLst/>
                          <a:latin typeface="Calibri" panose="020F0502020204030204" pitchFamily="34" charset="0"/>
                          <a:cs typeface="Calibri" panose="020F0502020204030204" pitchFamily="34" charset="0"/>
                        </a:rPr>
                        <a:t>Eternal State (Rev 21-22)</a:t>
                      </a:r>
                      <a:endParaRPr kumimoji="0" lang="en-US" sz="28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endParaRPr>
                    </a:p>
                  </a:txBody>
                  <a:tcPr anchor="ctr">
                    <a:solidFill>
                      <a:schemeClr val="tx1"/>
                    </a:solidFill>
                  </a:tcPr>
                </a:tc>
                <a:extLst>
                  <a:ext uri="{0D108BD9-81ED-4DB2-BD59-A6C34878D82A}">
                    <a16:rowId xmlns:a16="http://schemas.microsoft.com/office/drawing/2014/main" val="1956340708"/>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Division: light/darkness 1:4</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No night 21:25</a:t>
                      </a:r>
                    </a:p>
                  </a:txBody>
                  <a:tcPr anchor="ctr">
                    <a:solidFill>
                      <a:schemeClr val="tx1"/>
                    </a:solidFill>
                  </a:tcPr>
                </a:tc>
                <a:extLst>
                  <a:ext uri="{0D108BD9-81ED-4DB2-BD59-A6C34878D82A}">
                    <a16:rowId xmlns:a16="http://schemas.microsoft.com/office/drawing/2014/main" val="833816217"/>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Division: land/sea 1:10</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No sea 21:1</a:t>
                      </a:r>
                    </a:p>
                  </a:txBody>
                  <a:tcPr anchor="ctr">
                    <a:solidFill>
                      <a:schemeClr val="tx1"/>
                    </a:solidFill>
                  </a:tcPr>
                </a:tc>
                <a:extLst>
                  <a:ext uri="{0D108BD9-81ED-4DB2-BD59-A6C34878D82A}">
                    <a16:rowId xmlns:a16="http://schemas.microsoft.com/office/drawing/2014/main" val="1701469708"/>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Sun &amp; moon 1:16</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No sun &amp; moon 21:23</a:t>
                      </a:r>
                    </a:p>
                  </a:txBody>
                  <a:tcPr anchor="ctr">
                    <a:solidFill>
                      <a:schemeClr val="tx1"/>
                    </a:solidFill>
                  </a:tcPr>
                </a:tc>
                <a:extLst>
                  <a:ext uri="{0D108BD9-81ED-4DB2-BD59-A6C34878D82A}">
                    <a16:rowId xmlns:a16="http://schemas.microsoft.com/office/drawing/2014/main" val="817110365"/>
                  </a:ext>
                </a:extLst>
              </a:tr>
              <a:tr h="522685">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2400" b="1" u="none" kern="1200" dirty="0">
                          <a:solidFill>
                            <a:srgbClr val="C00000"/>
                          </a:solidFill>
                          <a:latin typeface="Calibri" panose="020F0502020204030204" pitchFamily="34" charset="0"/>
                          <a:ea typeface="+mn-ea"/>
                          <a:cs typeface="Calibri" panose="020F0502020204030204" pitchFamily="34" charset="0"/>
                        </a:rPr>
                        <a:t>Garden 2:8-9</a:t>
                      </a:r>
                    </a:p>
                  </a:txBody>
                  <a:tcPr anchor="ctr">
                    <a:solidFill>
                      <a:schemeClr val="tx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City (21:2)</a:t>
                      </a:r>
                    </a:p>
                  </a:txBody>
                  <a:tcPr anchor="ctr">
                    <a:solidFill>
                      <a:schemeClr val="tx1"/>
                    </a:solidFill>
                  </a:tcPr>
                </a:tc>
                <a:extLst>
                  <a:ext uri="{0D108BD9-81ED-4DB2-BD59-A6C34878D82A}">
                    <a16:rowId xmlns:a16="http://schemas.microsoft.com/office/drawing/2014/main" val="1982912705"/>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River flowing out of Eden 2:10</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River flowing from throne 22:1</a:t>
                      </a:r>
                    </a:p>
                  </a:txBody>
                  <a:tcPr anchor="ctr">
                    <a:solidFill>
                      <a:schemeClr val="tx1"/>
                    </a:solidFill>
                  </a:tcPr>
                </a:tc>
                <a:extLst>
                  <a:ext uri="{0D108BD9-81ED-4DB2-BD59-A6C34878D82A}">
                    <a16:rowId xmlns:a16="http://schemas.microsoft.com/office/drawing/2014/main" val="3917941003"/>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Gold in the land 2:12</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Gold in the city 21:21</a:t>
                      </a:r>
                    </a:p>
                  </a:txBody>
                  <a:tcPr anchor="ctr">
                    <a:solidFill>
                      <a:schemeClr val="tx1"/>
                    </a:solidFill>
                  </a:tcPr>
                </a:tc>
                <a:extLst>
                  <a:ext uri="{0D108BD9-81ED-4DB2-BD59-A6C34878D82A}">
                    <a16:rowId xmlns:a16="http://schemas.microsoft.com/office/drawing/2014/main" val="3053562226"/>
                  </a:ext>
                </a:extLst>
              </a:tr>
              <a:tr h="940834">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Tree of life in the middle of garden 2:9</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Tree of life throughout city 22:2</a:t>
                      </a:r>
                    </a:p>
                  </a:txBody>
                  <a:tcPr anchor="ctr">
                    <a:solidFill>
                      <a:schemeClr val="tx1"/>
                    </a:solidFill>
                  </a:tcPr>
                </a:tc>
                <a:extLst>
                  <a:ext uri="{0D108BD9-81ED-4DB2-BD59-A6C34878D82A}">
                    <a16:rowId xmlns:a16="http://schemas.microsoft.com/office/drawing/2014/main" val="2176933553"/>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Bdellium and onyx stone 2:12</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All manner of stones 21:19</a:t>
                      </a:r>
                    </a:p>
                  </a:txBody>
                  <a:tcPr anchor="ctr">
                    <a:solidFill>
                      <a:schemeClr val="tx1"/>
                    </a:solidFill>
                  </a:tcPr>
                </a:tc>
                <a:extLst>
                  <a:ext uri="{0D108BD9-81ED-4DB2-BD59-A6C34878D82A}">
                    <a16:rowId xmlns:a16="http://schemas.microsoft.com/office/drawing/2014/main" val="2206858893"/>
                  </a:ext>
                </a:extLst>
              </a:tr>
              <a:tr h="607605">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2400" b="1" u="none" kern="1200" dirty="0">
                          <a:solidFill>
                            <a:srgbClr val="C00000"/>
                          </a:solidFill>
                          <a:latin typeface="Calibri" panose="020F0502020204030204" pitchFamily="34" charset="0"/>
                          <a:ea typeface="+mn-ea"/>
                          <a:cs typeface="Calibri" panose="020F0502020204030204" pitchFamily="34" charset="0"/>
                        </a:rPr>
                        <a:t>God walking in the garden 3:8</a:t>
                      </a:r>
                    </a:p>
                  </a:txBody>
                  <a:tcPr anchor="ctr">
                    <a:solidFill>
                      <a:schemeClr val="tx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God dwelling with His people 21:3</a:t>
                      </a:r>
                    </a:p>
                  </a:txBody>
                  <a:tcPr anchor="ctr">
                    <a:solidFill>
                      <a:schemeClr val="tx1"/>
                    </a:solidFill>
                  </a:tcPr>
                </a:tc>
                <a:extLst>
                  <a:ext uri="{0D108BD9-81ED-4DB2-BD59-A6C34878D82A}">
                    <a16:rowId xmlns:a16="http://schemas.microsoft.com/office/drawing/2014/main" val="1251010712"/>
                  </a:ext>
                </a:extLst>
              </a:tr>
              <a:tr h="313610">
                <a:tc gridSpan="2">
                  <a:txBody>
                    <a:bodyPr/>
                    <a:lstStyle/>
                    <a:p>
                      <a:pPr algn="ctr"/>
                      <a:r>
                        <a:rPr lang="en-US" sz="1800" dirty="0">
                          <a:latin typeface="Calibri" panose="020F0502020204030204" pitchFamily="34" charset="0"/>
                          <a:cs typeface="Calibri" panose="020F0502020204030204" pitchFamily="34" charset="0"/>
                        </a:rPr>
                        <a:t>Henry Morris, Genesis Record, p.33</a:t>
                      </a:r>
                      <a:endParaRPr lang="en-US" sz="1800" dirty="0">
                        <a:solidFill>
                          <a:schemeClr val="bg2"/>
                        </a:solidFill>
                        <a:latin typeface="Calibri" panose="020F0502020204030204" pitchFamily="34" charset="0"/>
                        <a:cs typeface="Calibri" panose="020F0502020204030204" pitchFamily="34" charset="0"/>
                      </a:endParaRPr>
                    </a:p>
                  </a:txBody>
                  <a:tcPr anchor="ctr">
                    <a:solidFill>
                      <a:schemeClr val="tx1"/>
                    </a:solidFill>
                  </a:tcPr>
                </a:tc>
                <a:tc hMerge="1">
                  <a:txBody>
                    <a:bodyPr/>
                    <a:lstStyle/>
                    <a:p>
                      <a:endParaRPr lang="en-US" dirty="0">
                        <a:solidFill>
                          <a:schemeClr val="bg1"/>
                        </a:solidFill>
                      </a:endParaRPr>
                    </a:p>
                  </a:txBody>
                  <a:tcPr/>
                </a:tc>
                <a:extLst>
                  <a:ext uri="{0D108BD9-81ED-4DB2-BD59-A6C34878D82A}">
                    <a16:rowId xmlns:a16="http://schemas.microsoft.com/office/drawing/2014/main" val="218776997"/>
                  </a:ext>
                </a:extLst>
              </a:tr>
            </a:tbl>
          </a:graphicData>
        </a:graphic>
      </p:graphicFrame>
    </p:spTree>
    <p:extLst>
      <p:ext uri="{BB962C8B-B14F-4D97-AF65-F5344CB8AC3E}">
        <p14:creationId xmlns:p14="http://schemas.microsoft.com/office/powerpoint/2010/main" val="3563897997"/>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52400" y="1371600"/>
            <a:ext cx="7010399" cy="5181600"/>
          </a:xfrm>
        </p:spPr>
        <p:txBody>
          <a:bodyPr/>
          <a:lstStyle/>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Four Titles (9-10)</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Glory (11)</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Construction (12-14)</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Measurements (15-17)</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Materials (18-21)</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Relationship to God (22-23)</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Relationship to the Nations (24-26)</a:t>
            </a:r>
          </a:p>
          <a:p>
            <a:pPr marL="571500" indent="-571500">
              <a:spcBef>
                <a:spcPts val="0"/>
              </a:spcBef>
              <a:spcAft>
                <a:spcPts val="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Holiness (27)</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Contents (22:1-5)</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 The New Jerusalem</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21:9‒22:5</a:t>
            </a:r>
          </a:p>
        </p:txBody>
      </p:sp>
      <p:pic>
        <p:nvPicPr>
          <p:cNvPr id="5" name="Picture 2" descr="Image result for the eternal state">
            <a:extLst>
              <a:ext uri="{FF2B5EF4-FFF2-40B4-BE49-F238E27FC236}">
                <a16:creationId xmlns:a16="http://schemas.microsoft.com/office/drawing/2014/main" id="{A82E3A6D-5D5D-4F0F-88AD-8376208F08F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1199" y="1828799"/>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332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CA0DE6-169C-4F2B-BC79-E4E21EDADF5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08708"/>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21:8</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“But for the cowardly and unbelieving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abominable</a:t>
            </a:r>
            <a:r>
              <a:rPr lang="en-US" sz="3600" dirty="0">
                <a:effectLst>
                  <a:outerShdw blurRad="38100" dist="38100" dir="2700000" algn="tl">
                    <a:srgbClr val="000000">
                      <a:alpha val="43137"/>
                    </a:srgbClr>
                  </a:outerShdw>
                </a:effectLst>
                <a:latin typeface="Calibri" panose="020F0502020204030204" pitchFamily="34" charset="0"/>
              </a:rPr>
              <a:t> and murderers and immoral persons and sorcerers and idolaters and all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liars</a:t>
            </a:r>
            <a:r>
              <a:rPr lang="en-US" sz="3600" dirty="0">
                <a:effectLst>
                  <a:outerShdw blurRad="38100" dist="38100" dir="2700000" algn="tl">
                    <a:srgbClr val="000000">
                      <a:alpha val="43137"/>
                    </a:srgbClr>
                  </a:outerShdw>
                </a:effectLst>
                <a:latin typeface="Calibri" panose="020F0502020204030204" pitchFamily="34" charset="0"/>
              </a:rPr>
              <a:t>, their part will be in the lake that burns with fire and brimstone, which is the second death.”</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925960490"/>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FE565C-FC88-4B61-91E7-B5399E1020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70263"/>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Philippians 3:9</a:t>
            </a:r>
          </a:p>
          <a:p>
            <a:pPr algn="just">
              <a:spcBef>
                <a:spcPts val="0"/>
              </a:spcBef>
              <a:spcAft>
                <a:spcPts val="0"/>
              </a:spcAft>
            </a:pPr>
            <a:r>
              <a:rPr lang="en-US" altLang="en-US" sz="3600" kern="0" dirty="0">
                <a:latin typeface="Calibri" panose="020F0502020204030204" pitchFamily="34" charset="0"/>
              </a:rPr>
              <a:t>“</a:t>
            </a:r>
            <a:r>
              <a:rPr lang="en-US" sz="3600" dirty="0">
                <a:latin typeface="Calibri" panose="020F0502020204030204" pitchFamily="34" charset="0"/>
              </a:rPr>
              <a:t>and may be found in Him, not having a righteousness of my own derived from </a:t>
            </a:r>
            <a:r>
              <a:rPr lang="en-US" sz="3600" i="1" dirty="0">
                <a:latin typeface="Calibri" panose="020F0502020204030204" pitchFamily="34" charset="0"/>
              </a:rPr>
              <a:t>the</a:t>
            </a:r>
            <a:r>
              <a:rPr lang="en-US" sz="3600" dirty="0">
                <a:latin typeface="Calibri" panose="020F0502020204030204" pitchFamily="34" charset="0"/>
              </a:rPr>
              <a:t> Law, but that which is through faith in Christ, the righteousness which </a:t>
            </a:r>
            <a:r>
              <a:rPr lang="en-US" sz="3600" i="1" dirty="0">
                <a:latin typeface="Calibri" panose="020F0502020204030204" pitchFamily="34" charset="0"/>
              </a:rPr>
              <a:t>comes</a:t>
            </a:r>
            <a:r>
              <a:rPr lang="en-US" sz="3600" dirty="0">
                <a:latin typeface="Calibri" panose="020F0502020204030204" pitchFamily="34" charset="0"/>
              </a:rPr>
              <a:t> from God on the basis of faith.”</a:t>
            </a:r>
          </a:p>
        </p:txBody>
      </p:sp>
    </p:spTree>
    <p:extLst>
      <p:ext uri="{BB962C8B-B14F-4D97-AF65-F5344CB8AC3E}">
        <p14:creationId xmlns:p14="http://schemas.microsoft.com/office/powerpoint/2010/main" val="353676081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46EDE7-A4F7-4CDD-88C8-0C89CCD126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23" y="1662536"/>
            <a:ext cx="4932271" cy="4823631"/>
          </a:xfrm>
          <a:prstGeom prst="rect">
            <a:avLst/>
          </a:prstGeom>
        </p:spPr>
      </p:pic>
      <p:sp>
        <p:nvSpPr>
          <p:cNvPr id="91138" name="Rectangle 2"/>
          <p:cNvSpPr>
            <a:spLocks noGrp="1" noChangeArrowheads="1"/>
          </p:cNvSpPr>
          <p:nvPr>
            <p:ph type="title"/>
          </p:nvPr>
        </p:nvSpPr>
        <p:spPr>
          <a:xfrm>
            <a:off x="914400" y="304800"/>
            <a:ext cx="7315200" cy="1441450"/>
          </a:xfrm>
        </p:spPr>
        <p:txBody>
          <a:bodyPr/>
          <a:lstStyle/>
          <a:p>
            <a:r>
              <a:rPr lang="en-US" altLang="en-US" sz="6000" dirty="0">
                <a:solidFill>
                  <a:srgbClr val="66FFFF"/>
                </a:solidFill>
              </a:rPr>
              <a:t>Jerusalem Descending</a:t>
            </a:r>
          </a:p>
        </p:txBody>
      </p:sp>
      <p:sp>
        <p:nvSpPr>
          <p:cNvPr id="149673" name="AutoShape 169"/>
          <p:cNvSpPr>
            <a:spLocks noChangeArrowheads="1"/>
          </p:cNvSpPr>
          <p:nvPr/>
        </p:nvSpPr>
        <p:spPr bwMode="auto">
          <a:xfrm rot="-2752181">
            <a:off x="4628670" y="2415284"/>
            <a:ext cx="747712" cy="788988"/>
          </a:xfrm>
          <a:prstGeom prst="cube">
            <a:avLst>
              <a:gd name="adj" fmla="val 30361"/>
            </a:avLst>
          </a:prstGeom>
          <a:solidFill>
            <a:srgbClr val="FFFFFF">
              <a:alpha val="50195"/>
            </a:srgbClr>
          </a:solidFill>
          <a:ln w="9525">
            <a:solidFill>
              <a:schemeClr val="tx1"/>
            </a:solidFill>
            <a:miter lim="800000"/>
            <a:headEnd/>
            <a:tailEnd/>
          </a:ln>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p>
        </p:txBody>
      </p:sp>
      <p:sp>
        <p:nvSpPr>
          <p:cNvPr id="149674" name="AutoShape 170"/>
          <p:cNvSpPr>
            <a:spLocks noChangeArrowheads="1"/>
          </p:cNvSpPr>
          <p:nvPr/>
        </p:nvSpPr>
        <p:spPr bwMode="auto">
          <a:xfrm rot="-4398626">
            <a:off x="4800233" y="2200131"/>
            <a:ext cx="898525" cy="1020763"/>
          </a:xfrm>
          <a:prstGeom prst="star4">
            <a:avLst>
              <a:gd name="adj" fmla="val 794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p>
        </p:txBody>
      </p:sp>
      <p:sp>
        <p:nvSpPr>
          <p:cNvPr id="149675" name="AutoShape 171"/>
          <p:cNvSpPr>
            <a:spLocks noChangeArrowheads="1"/>
          </p:cNvSpPr>
          <p:nvPr/>
        </p:nvSpPr>
        <p:spPr bwMode="auto">
          <a:xfrm rot="-4398626">
            <a:off x="4800232" y="2200131"/>
            <a:ext cx="898525" cy="1020762"/>
          </a:xfrm>
          <a:prstGeom prst="star4">
            <a:avLst>
              <a:gd name="adj" fmla="val 794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p>
        </p:txBody>
      </p:sp>
    </p:spTree>
    <p:extLst>
      <p:ext uri="{BB962C8B-B14F-4D97-AF65-F5344CB8AC3E}">
        <p14:creationId xmlns:p14="http://schemas.microsoft.com/office/powerpoint/2010/main" val="15002899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grpId="0" nodeType="withEffect">
                                  <p:stCondLst>
                                    <p:cond delay="0"/>
                                  </p:stCondLst>
                                  <p:childTnLst>
                                    <p:set>
                                      <p:cBhvr>
                                        <p:cTn id="6" dur="1" fill="hold">
                                          <p:stCondLst>
                                            <p:cond delay="0"/>
                                          </p:stCondLst>
                                        </p:cTn>
                                        <p:tgtEl>
                                          <p:spTgt spid="149673"/>
                                        </p:tgtEl>
                                        <p:attrNameLst>
                                          <p:attrName>style.visibility</p:attrName>
                                        </p:attrNameLst>
                                      </p:cBhvr>
                                      <p:to>
                                        <p:strVal val="visible"/>
                                      </p:to>
                                    </p:set>
                                    <p:anim calcmode="lin" valueType="num">
                                      <p:cBhvr additive="base">
                                        <p:cTn id="7" dur="5000" fill="hold"/>
                                        <p:tgtEl>
                                          <p:spTgt spid="149673"/>
                                        </p:tgtEl>
                                        <p:attrNameLst>
                                          <p:attrName>ppt_x</p:attrName>
                                        </p:attrNameLst>
                                      </p:cBhvr>
                                      <p:tavLst>
                                        <p:tav tm="0">
                                          <p:val>
                                            <p:strVal val="1+#ppt_w/2"/>
                                          </p:val>
                                        </p:tav>
                                        <p:tav tm="100000">
                                          <p:val>
                                            <p:strVal val="#ppt_x"/>
                                          </p:val>
                                        </p:tav>
                                      </p:tavLst>
                                    </p:anim>
                                    <p:anim calcmode="lin" valueType="num">
                                      <p:cBhvr additive="base">
                                        <p:cTn id="8" dur="5000" fill="hold"/>
                                        <p:tgtEl>
                                          <p:spTgt spid="14967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23" presetClass="entr" presetSubtype="16" fill="hold" grpId="0" nodeType="afterEffect">
                                  <p:stCondLst>
                                    <p:cond delay="0"/>
                                  </p:stCondLst>
                                  <p:childTnLst>
                                    <p:set>
                                      <p:cBhvr>
                                        <p:cTn id="11" dur="1" fill="hold">
                                          <p:stCondLst>
                                            <p:cond delay="0"/>
                                          </p:stCondLst>
                                        </p:cTn>
                                        <p:tgtEl>
                                          <p:spTgt spid="149675"/>
                                        </p:tgtEl>
                                        <p:attrNameLst>
                                          <p:attrName>style.visibility</p:attrName>
                                        </p:attrNameLst>
                                      </p:cBhvr>
                                      <p:to>
                                        <p:strVal val="visible"/>
                                      </p:to>
                                    </p:set>
                                    <p:anim calcmode="lin" valueType="num">
                                      <p:cBhvr>
                                        <p:cTn id="12" dur="500" fill="hold"/>
                                        <p:tgtEl>
                                          <p:spTgt spid="149675"/>
                                        </p:tgtEl>
                                        <p:attrNameLst>
                                          <p:attrName>ppt_w</p:attrName>
                                        </p:attrNameLst>
                                      </p:cBhvr>
                                      <p:tavLst>
                                        <p:tav tm="0">
                                          <p:val>
                                            <p:fltVal val="0"/>
                                          </p:val>
                                        </p:tav>
                                        <p:tav tm="100000">
                                          <p:val>
                                            <p:strVal val="#ppt_w"/>
                                          </p:val>
                                        </p:tav>
                                      </p:tavLst>
                                    </p:anim>
                                    <p:anim calcmode="lin" valueType="num">
                                      <p:cBhvr>
                                        <p:cTn id="13" dur="500" fill="hold"/>
                                        <p:tgtEl>
                                          <p:spTgt spid="149675"/>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0"/>
                                            </p:cond>
                                          </p:stCondLst>
                                        </p:cTn>
                                        <p:tgtEl>
                                          <p:spTgt spid="149675"/>
                                        </p:tgtEl>
                                        <p:attrNameLst>
                                          <p:attrName>style.visibility</p:attrName>
                                        </p:attrNameLst>
                                      </p:cBhvr>
                                      <p:to>
                                        <p:strVal val="hidden"/>
                                      </p:to>
                                    </p:set>
                                  </p:subTnLst>
                                </p:cTn>
                              </p:par>
                            </p:childTnLst>
                          </p:cTn>
                        </p:par>
                        <p:par>
                          <p:cTn id="14" fill="hold" nodeType="afterGroup">
                            <p:stCondLst>
                              <p:cond delay="5500"/>
                            </p:stCondLst>
                            <p:childTnLst>
                              <p:par>
                                <p:cTn id="15" presetID="23" presetClass="entr" presetSubtype="288" fill="hold" grpId="0" nodeType="afterEffect">
                                  <p:stCondLst>
                                    <p:cond delay="0"/>
                                  </p:stCondLst>
                                  <p:childTnLst>
                                    <p:set>
                                      <p:cBhvr>
                                        <p:cTn id="16" dur="1" fill="hold">
                                          <p:stCondLst>
                                            <p:cond delay="0"/>
                                          </p:stCondLst>
                                        </p:cTn>
                                        <p:tgtEl>
                                          <p:spTgt spid="149674"/>
                                        </p:tgtEl>
                                        <p:attrNameLst>
                                          <p:attrName>style.visibility</p:attrName>
                                        </p:attrNameLst>
                                      </p:cBhvr>
                                      <p:to>
                                        <p:strVal val="visible"/>
                                      </p:to>
                                    </p:set>
                                    <p:anim calcmode="lin" valueType="num">
                                      <p:cBhvr>
                                        <p:cTn id="17" dur="500" fill="hold"/>
                                        <p:tgtEl>
                                          <p:spTgt spid="149674"/>
                                        </p:tgtEl>
                                        <p:attrNameLst>
                                          <p:attrName>ppt_w</p:attrName>
                                        </p:attrNameLst>
                                      </p:cBhvr>
                                      <p:tavLst>
                                        <p:tav tm="0">
                                          <p:val>
                                            <p:strVal val="4/3*#ppt_w"/>
                                          </p:val>
                                        </p:tav>
                                        <p:tav tm="100000">
                                          <p:val>
                                            <p:strVal val="#ppt_w"/>
                                          </p:val>
                                        </p:tav>
                                      </p:tavLst>
                                    </p:anim>
                                    <p:anim calcmode="lin" valueType="num">
                                      <p:cBhvr>
                                        <p:cTn id="18" dur="500" fill="hold"/>
                                        <p:tgtEl>
                                          <p:spTgt spid="149674"/>
                                        </p:tgtEl>
                                        <p:attrNameLst>
                                          <p:attrName>ppt_h</p:attrName>
                                        </p:attrNameLst>
                                      </p:cBhvr>
                                      <p:tavLst>
                                        <p:tav tm="0">
                                          <p:val>
                                            <p:strVal val="4/3*#ppt_h"/>
                                          </p:val>
                                        </p:tav>
                                        <p:tav tm="100000">
                                          <p:val>
                                            <p:strVal val="#ppt_h"/>
                                          </p:val>
                                        </p:tav>
                                      </p:tavLst>
                                    </p:anim>
                                  </p:childTnLst>
                                  <p:subTnLst>
                                    <p:set>
                                      <p:cBhvr override="childStyle">
                                        <p:cTn dur="1" fill="hold" display="0" masterRel="sameClick" afterEffect="1">
                                          <p:stCondLst>
                                            <p:cond evt="end" delay="0">
                                              <p:tn val="15"/>
                                            </p:cond>
                                          </p:stCondLst>
                                        </p:cTn>
                                        <p:tgtEl>
                                          <p:spTgt spid="1496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673" grpId="0" animBg="1"/>
      <p:bldP spid="149674" grpId="0" animBg="1"/>
      <p:bldP spid="149675"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685800" y="228600"/>
            <a:ext cx="7772400" cy="762000"/>
          </a:xfrm>
        </p:spPr>
        <p:txBody>
          <a:bodyPr/>
          <a:lstStyle/>
          <a:p>
            <a:pPr algn="ctr" eaLnBrk="1" hangingPunct="1"/>
            <a:r>
              <a:rPr lang="en-US" altLang="en-US" sz="3600" b="0" dirty="0">
                <a:solidFill>
                  <a:srgbClr val="00FFFF"/>
                </a:solidFill>
                <a:effectLst>
                  <a:outerShdw blurRad="38100" dist="38100" dir="2700000" algn="tl">
                    <a:srgbClr val="000000">
                      <a:alpha val="43137"/>
                    </a:srgbClr>
                  </a:outerShdw>
                </a:effectLst>
              </a:rPr>
              <a:t>Eternal State is Future</a:t>
            </a:r>
          </a:p>
        </p:txBody>
      </p:sp>
      <p:sp>
        <p:nvSpPr>
          <p:cNvPr id="76803" name="Rectangle 3"/>
          <p:cNvSpPr>
            <a:spLocks noGrp="1" noChangeArrowheads="1"/>
          </p:cNvSpPr>
          <p:nvPr>
            <p:ph type="body" idx="1"/>
          </p:nvPr>
        </p:nvSpPr>
        <p:spPr>
          <a:xfrm>
            <a:off x="304800" y="990600"/>
            <a:ext cx="6858000" cy="5638800"/>
          </a:xfrm>
        </p:spPr>
        <p:txBody>
          <a:bodyPr/>
          <a:lstStyle/>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Satan (Rev 20:10)</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sea (Rev 21:1)</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death, crying, or pain (Rev 21:4)</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Sun (Rev 22:5)</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Moon (Rev 21:23)</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temple (Rev. 21:22)</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night (Rev 21:25)</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evil (Rev 21:27)</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Tree of Knowledge (22:1)</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curse (Rev 22:3)</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2895600"/>
            <a:ext cx="3025083" cy="3657600"/>
          </a:xfrm>
          <a:prstGeom prst="rect">
            <a:avLst/>
          </a:prstGeom>
        </p:spPr>
      </p:pic>
    </p:spTree>
    <p:extLst>
      <p:ext uri="{BB962C8B-B14F-4D97-AF65-F5344CB8AC3E}">
        <p14:creationId xmlns:p14="http://schemas.microsoft.com/office/powerpoint/2010/main" val="3008518964"/>
      </p:ext>
    </p:extLst>
  </p:cSld>
  <p:clrMapOvr>
    <a:masterClrMapping/>
  </p:clrMapOvr>
  <p:transition advTm="91680"/>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52400" y="1371600"/>
            <a:ext cx="7010399" cy="2590799"/>
          </a:xfrm>
        </p:spPr>
        <p:txBody>
          <a:bodyPr/>
          <a:lstStyle/>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Four Titles (9-10)</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Glory (11)</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Construction (12-14)</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Measurements (15-17)</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Materials (18-21)</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Relationship to God (22-23)</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Relationship to the Nations (24-26)</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Holiness (27)</a:t>
            </a:r>
          </a:p>
          <a:p>
            <a:pPr marL="571500" indent="-571500">
              <a:spcBef>
                <a:spcPts val="0"/>
              </a:spcBef>
              <a:spcAft>
                <a:spcPts val="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Contents (22:1-5)</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 The New Jerusalem</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21:9‒22:5</a:t>
            </a:r>
          </a:p>
        </p:txBody>
      </p:sp>
      <p:pic>
        <p:nvPicPr>
          <p:cNvPr id="5" name="Picture 2" descr="Image result for the eternal state">
            <a:extLst>
              <a:ext uri="{FF2B5EF4-FFF2-40B4-BE49-F238E27FC236}">
                <a16:creationId xmlns:a16="http://schemas.microsoft.com/office/drawing/2014/main" id="{A82E3A6D-5D5D-4F0F-88AD-8376208F08F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1199" y="1828799"/>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956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305051" y="1600200"/>
            <a:ext cx="4533899" cy="2819400"/>
          </a:xfrm>
        </p:spPr>
        <p:txBody>
          <a:bodyPr/>
          <a:lstStyle/>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River (1)</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Trees (2)</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No Curse (3a)</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God’s Presence (3b-5)</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The City’s Contents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22:1-5</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4371935"/>
            <a:ext cx="30480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129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305051" y="1600200"/>
            <a:ext cx="4533899" cy="2819400"/>
          </a:xfrm>
        </p:spPr>
        <p:txBody>
          <a:bodyPr/>
          <a:lstStyle/>
          <a:p>
            <a:pPr marL="571500" indent="-57150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Its River (1)</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Trees (2)</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No Curse (3a)</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God’s Presence (3b-5)</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000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The City’s Contents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22:1-5</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4371935"/>
            <a:ext cx="30480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440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BC0AEA-6BFD-4038-99CF-16CB8BB49E1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22:1</a:t>
            </a:r>
          </a:p>
          <a:p>
            <a:pPr algn="just">
              <a:spcBef>
                <a:spcPts val="0"/>
              </a:spcBef>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he showed me a river of the water of life, clear as crystal, coming from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throne of God and of the Lamb</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FDE5FF95-7B9F-4B8E-AF2E-F5F9437461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787" y="3048000"/>
            <a:ext cx="2736427" cy="1828800"/>
          </a:xfrm>
          <a:prstGeom prst="rect">
            <a:avLst/>
          </a:prstGeom>
        </p:spPr>
      </p:pic>
    </p:spTree>
    <p:extLst>
      <p:ext uri="{BB962C8B-B14F-4D97-AF65-F5344CB8AC3E}">
        <p14:creationId xmlns:p14="http://schemas.microsoft.com/office/powerpoint/2010/main" val="3371169940"/>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76200" y="50126"/>
          <a:ext cx="8991600" cy="6757748"/>
        </p:xfrm>
        <a:graphic>
          <a:graphicData uri="http://schemas.openxmlformats.org/drawingml/2006/table">
            <a:tbl>
              <a:tblPr firstRow="1" bandRow="1">
                <a:tableStyleId>{D7AC3CCA-C797-4891-BE02-D94E43425B78}</a:tableStyleId>
              </a:tblPr>
              <a:tblGrid>
                <a:gridCol w="4343399">
                  <a:extLst>
                    <a:ext uri="{9D8B030D-6E8A-4147-A177-3AD203B41FA5}">
                      <a16:colId xmlns:a16="http://schemas.microsoft.com/office/drawing/2014/main" val="3700007483"/>
                    </a:ext>
                  </a:extLst>
                </a:gridCol>
                <a:gridCol w="4648201">
                  <a:extLst>
                    <a:ext uri="{9D8B030D-6E8A-4147-A177-3AD203B41FA5}">
                      <a16:colId xmlns:a16="http://schemas.microsoft.com/office/drawing/2014/main" val="2767129813"/>
                    </a:ext>
                  </a:extLst>
                </a:gridCol>
              </a:tblGrid>
              <a:tr h="662069">
                <a:tc gridSpan="2">
                  <a:txBody>
                    <a:bodyPr/>
                    <a:lstStyle/>
                    <a:p>
                      <a:pPr algn="ctr">
                        <a:spcBef>
                          <a:spcPts val="300"/>
                        </a:spcBef>
                        <a:spcAft>
                          <a:spcPts val="300"/>
                        </a:spcAft>
                      </a:pPr>
                      <a:r>
                        <a:rPr lang="en-US" sz="3200" dirty="0">
                          <a:solidFill>
                            <a:schemeClr val="tx2"/>
                          </a:solidFill>
                          <a:latin typeface="Calibri" panose="020F0502020204030204" pitchFamily="34" charset="0"/>
                          <a:cs typeface="Calibri" panose="020F0502020204030204" pitchFamily="34" charset="0"/>
                        </a:rPr>
                        <a:t>Eden = Probationary Environment</a:t>
                      </a:r>
                    </a:p>
                  </a:txBody>
                  <a:tcPr anchor="ctr">
                    <a:solidFill>
                      <a:schemeClr val="bg2"/>
                    </a:solidFill>
                  </a:tcPr>
                </a:tc>
                <a:tc hMerge="1">
                  <a:txBody>
                    <a:bodyPr/>
                    <a:lstStyle/>
                    <a:p>
                      <a:endParaRPr lang="en-US" dirty="0">
                        <a:solidFill>
                          <a:srgbClr val="00FFFF"/>
                        </a:solidFill>
                      </a:endParaRPr>
                    </a:p>
                  </a:txBody>
                  <a:tcPr>
                    <a:solidFill>
                      <a:srgbClr val="00FFFF"/>
                    </a:solidFill>
                  </a:tcPr>
                </a:tc>
                <a:extLst>
                  <a:ext uri="{0D108BD9-81ED-4DB2-BD59-A6C34878D82A}">
                    <a16:rowId xmlns:a16="http://schemas.microsoft.com/office/drawing/2014/main" val="784803085"/>
                  </a:ext>
                </a:extLst>
              </a:tr>
              <a:tr h="522685">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US" sz="2800" b="1" u="none" dirty="0">
                          <a:solidFill>
                            <a:srgbClr val="C00000"/>
                          </a:solidFill>
                          <a:latin typeface="Calibri" panose="020F0502020204030204" pitchFamily="34" charset="0"/>
                          <a:cs typeface="Calibri" panose="020F0502020204030204" pitchFamily="34" charset="0"/>
                        </a:rPr>
                        <a:t>Eden (Genesis 1-2)</a:t>
                      </a:r>
                    </a:p>
                  </a:txBody>
                  <a:tcPr anchor="ctr">
                    <a:solidFill>
                      <a:schemeClr val="tx1"/>
                    </a:solidFill>
                  </a:tcPr>
                </a:tc>
                <a:tc>
                  <a:txBody>
                    <a:bodyPr/>
                    <a:lstStyle/>
                    <a:p>
                      <a:pPr algn="ctr">
                        <a:spcBef>
                          <a:spcPts val="300"/>
                        </a:spcBef>
                        <a:spcAft>
                          <a:spcPts val="300"/>
                        </a:spcAft>
                      </a:pPr>
                      <a:r>
                        <a:rPr kumimoji="0" lang="en-US" sz="2800" b="1" u="none" strike="noStrike" kern="1200" cap="none" normalizeH="0" baseline="0" dirty="0">
                          <a:ln>
                            <a:noFill/>
                          </a:ln>
                          <a:solidFill>
                            <a:srgbClr val="0000FF"/>
                          </a:solidFill>
                          <a:effectLst/>
                          <a:latin typeface="Calibri" panose="020F0502020204030204" pitchFamily="34" charset="0"/>
                          <a:cs typeface="Calibri" panose="020F0502020204030204" pitchFamily="34" charset="0"/>
                        </a:rPr>
                        <a:t>Eternal State (Rev 21-22)</a:t>
                      </a:r>
                      <a:endParaRPr kumimoji="0" lang="en-US" sz="28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endParaRPr>
                    </a:p>
                  </a:txBody>
                  <a:tcPr anchor="ctr">
                    <a:solidFill>
                      <a:schemeClr val="tx1"/>
                    </a:solidFill>
                  </a:tcPr>
                </a:tc>
                <a:extLst>
                  <a:ext uri="{0D108BD9-81ED-4DB2-BD59-A6C34878D82A}">
                    <a16:rowId xmlns:a16="http://schemas.microsoft.com/office/drawing/2014/main" val="1956340708"/>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Division: light/darkness 1:4</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No night 21:25</a:t>
                      </a:r>
                    </a:p>
                  </a:txBody>
                  <a:tcPr anchor="ctr">
                    <a:solidFill>
                      <a:schemeClr val="tx1"/>
                    </a:solidFill>
                  </a:tcPr>
                </a:tc>
                <a:extLst>
                  <a:ext uri="{0D108BD9-81ED-4DB2-BD59-A6C34878D82A}">
                    <a16:rowId xmlns:a16="http://schemas.microsoft.com/office/drawing/2014/main" val="833816217"/>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Division: land/sea 1:10</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No sea 21:1</a:t>
                      </a:r>
                    </a:p>
                  </a:txBody>
                  <a:tcPr anchor="ctr">
                    <a:solidFill>
                      <a:schemeClr val="tx1"/>
                    </a:solidFill>
                  </a:tcPr>
                </a:tc>
                <a:extLst>
                  <a:ext uri="{0D108BD9-81ED-4DB2-BD59-A6C34878D82A}">
                    <a16:rowId xmlns:a16="http://schemas.microsoft.com/office/drawing/2014/main" val="1701469708"/>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Sun &amp; moon 1:16</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No sun &amp; moon 21:23</a:t>
                      </a:r>
                    </a:p>
                  </a:txBody>
                  <a:tcPr anchor="ctr">
                    <a:solidFill>
                      <a:schemeClr val="tx1"/>
                    </a:solidFill>
                  </a:tcPr>
                </a:tc>
                <a:extLst>
                  <a:ext uri="{0D108BD9-81ED-4DB2-BD59-A6C34878D82A}">
                    <a16:rowId xmlns:a16="http://schemas.microsoft.com/office/drawing/2014/main" val="817110365"/>
                  </a:ext>
                </a:extLst>
              </a:tr>
              <a:tr h="522685">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2400" b="1" u="none" kern="1200" dirty="0">
                          <a:solidFill>
                            <a:srgbClr val="C00000"/>
                          </a:solidFill>
                          <a:latin typeface="Calibri" panose="020F0502020204030204" pitchFamily="34" charset="0"/>
                          <a:ea typeface="+mn-ea"/>
                          <a:cs typeface="Calibri" panose="020F0502020204030204" pitchFamily="34" charset="0"/>
                        </a:rPr>
                        <a:t>Garden 2:8-9</a:t>
                      </a:r>
                    </a:p>
                  </a:txBody>
                  <a:tcPr anchor="ctr">
                    <a:solidFill>
                      <a:schemeClr val="tx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City (21:2)</a:t>
                      </a:r>
                    </a:p>
                  </a:txBody>
                  <a:tcPr anchor="ctr">
                    <a:solidFill>
                      <a:schemeClr val="tx1"/>
                    </a:solidFill>
                  </a:tcPr>
                </a:tc>
                <a:extLst>
                  <a:ext uri="{0D108BD9-81ED-4DB2-BD59-A6C34878D82A}">
                    <a16:rowId xmlns:a16="http://schemas.microsoft.com/office/drawing/2014/main" val="1982912705"/>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River flowing out of Eden 2:10</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River flowing from throne 22:1</a:t>
                      </a:r>
                    </a:p>
                  </a:txBody>
                  <a:tcPr anchor="ctr">
                    <a:solidFill>
                      <a:schemeClr val="tx1"/>
                    </a:solidFill>
                  </a:tcPr>
                </a:tc>
                <a:extLst>
                  <a:ext uri="{0D108BD9-81ED-4DB2-BD59-A6C34878D82A}">
                    <a16:rowId xmlns:a16="http://schemas.microsoft.com/office/drawing/2014/main" val="3917941003"/>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Gold in the land 2:12</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Gold in the city 21:21</a:t>
                      </a:r>
                    </a:p>
                  </a:txBody>
                  <a:tcPr anchor="ctr">
                    <a:solidFill>
                      <a:schemeClr val="tx1"/>
                    </a:solidFill>
                  </a:tcPr>
                </a:tc>
                <a:extLst>
                  <a:ext uri="{0D108BD9-81ED-4DB2-BD59-A6C34878D82A}">
                    <a16:rowId xmlns:a16="http://schemas.microsoft.com/office/drawing/2014/main" val="3053562226"/>
                  </a:ext>
                </a:extLst>
              </a:tr>
              <a:tr h="940834">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Tree of life in the middle of garden 2:9</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Tree of life throughout city 22:2</a:t>
                      </a:r>
                    </a:p>
                  </a:txBody>
                  <a:tcPr anchor="ctr">
                    <a:solidFill>
                      <a:schemeClr val="tx1"/>
                    </a:solidFill>
                  </a:tcPr>
                </a:tc>
                <a:extLst>
                  <a:ext uri="{0D108BD9-81ED-4DB2-BD59-A6C34878D82A}">
                    <a16:rowId xmlns:a16="http://schemas.microsoft.com/office/drawing/2014/main" val="2176933553"/>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Bdellium and onyx stone 2:12</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All manner of stones 21:19</a:t>
                      </a:r>
                    </a:p>
                  </a:txBody>
                  <a:tcPr anchor="ctr">
                    <a:solidFill>
                      <a:schemeClr val="tx1"/>
                    </a:solidFill>
                  </a:tcPr>
                </a:tc>
                <a:extLst>
                  <a:ext uri="{0D108BD9-81ED-4DB2-BD59-A6C34878D82A}">
                    <a16:rowId xmlns:a16="http://schemas.microsoft.com/office/drawing/2014/main" val="2206858893"/>
                  </a:ext>
                </a:extLst>
              </a:tr>
              <a:tr h="607605">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2400" b="1" u="none" kern="1200" dirty="0">
                          <a:solidFill>
                            <a:srgbClr val="C00000"/>
                          </a:solidFill>
                          <a:latin typeface="Calibri" panose="020F0502020204030204" pitchFamily="34" charset="0"/>
                          <a:ea typeface="+mn-ea"/>
                          <a:cs typeface="Calibri" panose="020F0502020204030204" pitchFamily="34" charset="0"/>
                        </a:rPr>
                        <a:t>God walking in the garden 3:8</a:t>
                      </a:r>
                    </a:p>
                  </a:txBody>
                  <a:tcPr anchor="ctr">
                    <a:solidFill>
                      <a:schemeClr val="tx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God dwelling with His people 21:3</a:t>
                      </a:r>
                    </a:p>
                  </a:txBody>
                  <a:tcPr anchor="ctr">
                    <a:solidFill>
                      <a:schemeClr val="tx1"/>
                    </a:solidFill>
                  </a:tcPr>
                </a:tc>
                <a:extLst>
                  <a:ext uri="{0D108BD9-81ED-4DB2-BD59-A6C34878D82A}">
                    <a16:rowId xmlns:a16="http://schemas.microsoft.com/office/drawing/2014/main" val="1251010712"/>
                  </a:ext>
                </a:extLst>
              </a:tr>
              <a:tr h="313610">
                <a:tc gridSpan="2">
                  <a:txBody>
                    <a:bodyPr/>
                    <a:lstStyle/>
                    <a:p>
                      <a:pPr algn="ctr"/>
                      <a:r>
                        <a:rPr lang="en-US" sz="1800" dirty="0">
                          <a:latin typeface="Calibri" panose="020F0502020204030204" pitchFamily="34" charset="0"/>
                          <a:cs typeface="Calibri" panose="020F0502020204030204" pitchFamily="34" charset="0"/>
                        </a:rPr>
                        <a:t>Henry Morris, Genesis Record, p.33</a:t>
                      </a:r>
                      <a:endParaRPr lang="en-US" sz="1800" dirty="0">
                        <a:solidFill>
                          <a:schemeClr val="bg2"/>
                        </a:solidFill>
                        <a:latin typeface="Calibri" panose="020F0502020204030204" pitchFamily="34" charset="0"/>
                        <a:cs typeface="Calibri" panose="020F0502020204030204" pitchFamily="34" charset="0"/>
                      </a:endParaRPr>
                    </a:p>
                  </a:txBody>
                  <a:tcPr anchor="ctr">
                    <a:solidFill>
                      <a:schemeClr val="tx1"/>
                    </a:solidFill>
                  </a:tcPr>
                </a:tc>
                <a:tc hMerge="1">
                  <a:txBody>
                    <a:bodyPr/>
                    <a:lstStyle/>
                    <a:p>
                      <a:endParaRPr lang="en-US" dirty="0">
                        <a:solidFill>
                          <a:schemeClr val="bg1"/>
                        </a:solidFill>
                      </a:endParaRPr>
                    </a:p>
                  </a:txBody>
                  <a:tcPr/>
                </a:tc>
                <a:extLst>
                  <a:ext uri="{0D108BD9-81ED-4DB2-BD59-A6C34878D82A}">
                    <a16:rowId xmlns:a16="http://schemas.microsoft.com/office/drawing/2014/main" val="218776997"/>
                  </a:ext>
                </a:extLst>
              </a:tr>
            </a:tbl>
          </a:graphicData>
        </a:graphic>
      </p:graphicFrame>
    </p:spTree>
    <p:extLst>
      <p:ext uri="{BB962C8B-B14F-4D97-AF65-F5344CB8AC3E}">
        <p14:creationId xmlns:p14="http://schemas.microsoft.com/office/powerpoint/2010/main" val="3304396077"/>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39ACF8-A220-4463-8218-E4894590DF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0" y="0"/>
            <a:ext cx="9144000" cy="3810000"/>
          </a:xfrm>
        </p:spPr>
        <p:txBody>
          <a:bodyPr/>
          <a:lstStyle/>
          <a:p>
            <a:pPr marL="0" indent="0" algn="ctr" defTabSz="685800">
              <a:spcBef>
                <a:spcPts val="0"/>
              </a:spcBef>
              <a:spcAft>
                <a:spcPts val="600"/>
              </a:spcAft>
              <a:buNone/>
              <a:defRPr/>
            </a:pPr>
            <a:r>
              <a:rPr lang="en-US" sz="4000" kern="1200" dirty="0">
                <a:solidFill>
                  <a:schemeClr val="tx2"/>
                </a:solidFill>
                <a:ea typeface="+mj-ea"/>
                <a:cs typeface="Calibri" panose="020F0502020204030204" pitchFamily="34" charset="0"/>
              </a:rPr>
              <a:t>Revelation 3:21</a:t>
            </a:r>
          </a:p>
          <a:p>
            <a:pPr marL="0" indent="0" algn="ctr">
              <a:spcBef>
                <a:spcPts val="0"/>
              </a:spcBef>
              <a:spcAft>
                <a:spcPts val="1200"/>
              </a:spcAft>
              <a:buNone/>
              <a:defRPr/>
            </a:pPr>
            <a:r>
              <a:rPr lang="en-US" sz="3600" cap="small" dirty="0">
                <a:solidFill>
                  <a:srgbClr val="FFFFCC"/>
                </a:solidFill>
                <a:effectLst>
                  <a:outerShdw blurRad="38100" dist="38100" dir="2700000" algn="tl">
                    <a:srgbClr val="000000">
                      <a:alpha val="43137"/>
                    </a:srgbClr>
                  </a:outerShdw>
                </a:effectLst>
                <a:ea typeface="+mj-ea"/>
                <a:cs typeface="+mj-cs"/>
              </a:rPr>
              <a:t>promise to the overcomers</a:t>
            </a:r>
          </a:p>
          <a:p>
            <a:pPr marL="0" indent="0" algn="just">
              <a:spcBef>
                <a:spcPts val="0"/>
              </a:spcBef>
              <a:spcAft>
                <a:spcPts val="1200"/>
              </a:spcAft>
              <a:buNone/>
              <a:defRPr/>
            </a:pPr>
            <a:r>
              <a:rPr lang="en-US" altLang="en-US" sz="2400"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He who overcomes, </a:t>
            </a:r>
            <a:r>
              <a:rPr lang="en-US" b="1" u="sng" dirty="0">
                <a:solidFill>
                  <a:srgbClr val="FFFFCC"/>
                </a:solidFill>
                <a:effectLst>
                  <a:outerShdw blurRad="38100" dist="38100" dir="2700000" algn="tl">
                    <a:srgbClr val="000000">
                      <a:alpha val="43137"/>
                    </a:srgbClr>
                  </a:outerShdw>
                </a:effectLst>
              </a:rPr>
              <a:t>I will grant </a:t>
            </a:r>
            <a:r>
              <a:rPr lang="en-US" dirty="0">
                <a:effectLst>
                  <a:outerShdw blurRad="38100" dist="38100" dir="2700000" algn="tl">
                    <a:srgbClr val="000000">
                      <a:alpha val="43137"/>
                    </a:srgbClr>
                  </a:outerShdw>
                </a:effectLst>
              </a:rPr>
              <a:t>[</a:t>
            </a:r>
            <a:r>
              <a:rPr lang="en-US" b="1" u="sng" dirty="0">
                <a:solidFill>
                  <a:srgbClr val="FFFFCC"/>
                </a:solidFill>
                <a:effectLst>
                  <a:outerShdw blurRad="38100" dist="38100" dir="2700000" algn="tl">
                    <a:srgbClr val="000000">
                      <a:alpha val="43137"/>
                    </a:srgbClr>
                  </a:outerShdw>
                </a:effectLst>
              </a:rPr>
              <a:t>future tense of </a:t>
            </a:r>
            <a:r>
              <a:rPr lang="en-US" b="1" i="1" u="sng" dirty="0" err="1">
                <a:solidFill>
                  <a:srgbClr val="FFFFCC"/>
                </a:solidFill>
                <a:effectLst>
                  <a:outerShdw blurRad="38100" dist="38100" dir="2700000" algn="tl">
                    <a:srgbClr val="000000">
                      <a:alpha val="43137"/>
                    </a:srgbClr>
                  </a:outerShdw>
                </a:effectLst>
              </a:rPr>
              <a:t>didōmi</a:t>
            </a:r>
            <a:r>
              <a:rPr lang="en-US" dirty="0">
                <a:effectLst>
                  <a:outerShdw blurRad="38100" dist="38100" dir="2700000" algn="tl">
                    <a:srgbClr val="000000">
                      <a:alpha val="43137"/>
                    </a:srgbClr>
                  </a:outerShdw>
                </a:effectLst>
              </a:rPr>
              <a:t>] to him to sit down with Me on </a:t>
            </a:r>
            <a:r>
              <a:rPr lang="en-US" b="1" u="sng" dirty="0">
                <a:solidFill>
                  <a:srgbClr val="FFFFCC"/>
                </a:solidFill>
                <a:effectLst>
                  <a:outerShdw blurRad="38100" dist="38100" dir="2700000" algn="tl">
                    <a:srgbClr val="000000">
                      <a:alpha val="43137"/>
                    </a:srgbClr>
                  </a:outerShdw>
                </a:effectLst>
              </a:rPr>
              <a:t>My throne</a:t>
            </a:r>
            <a:r>
              <a:rPr lang="en-US" dirty="0">
                <a:effectLst>
                  <a:outerShdw blurRad="38100" dist="38100" dir="2700000" algn="tl">
                    <a:srgbClr val="000000">
                      <a:alpha val="43137"/>
                    </a:srgbClr>
                  </a:outerShdw>
                </a:effectLst>
              </a:rPr>
              <a:t>, as I also overcame and </a:t>
            </a:r>
            <a:r>
              <a:rPr lang="en-US" b="1" u="sng" dirty="0">
                <a:solidFill>
                  <a:srgbClr val="FFFFCC"/>
                </a:solidFill>
                <a:effectLst>
                  <a:outerShdw blurRad="38100" dist="38100" dir="2700000" algn="tl">
                    <a:srgbClr val="000000">
                      <a:alpha val="43137"/>
                    </a:srgbClr>
                  </a:outerShdw>
                </a:effectLst>
              </a:rPr>
              <a:t>sat down</a:t>
            </a:r>
            <a:r>
              <a:rPr lang="en-US" dirty="0">
                <a:effectLst>
                  <a:outerShdw blurRad="38100" dist="38100" dir="2700000" algn="tl">
                    <a:srgbClr val="000000">
                      <a:alpha val="43137"/>
                    </a:srgbClr>
                  </a:outerShdw>
                </a:effectLst>
              </a:rPr>
              <a:t> [</a:t>
            </a:r>
            <a:r>
              <a:rPr lang="en-US" b="1" u="sng" dirty="0">
                <a:solidFill>
                  <a:srgbClr val="FFFFCC"/>
                </a:solidFill>
                <a:effectLst>
                  <a:outerShdw blurRad="38100" dist="38100" dir="2700000" algn="tl">
                    <a:srgbClr val="000000">
                      <a:alpha val="43137"/>
                    </a:srgbClr>
                  </a:outerShdw>
                </a:effectLst>
              </a:rPr>
              <a:t>aorist tense of </a:t>
            </a:r>
            <a:r>
              <a:rPr lang="en-US" b="1" i="1" u="sng" dirty="0" err="1">
                <a:solidFill>
                  <a:srgbClr val="FFFFCC"/>
                </a:solidFill>
                <a:effectLst>
                  <a:outerShdw blurRad="38100" dist="38100" dir="2700000" algn="tl">
                    <a:srgbClr val="000000">
                      <a:alpha val="43137"/>
                    </a:srgbClr>
                  </a:outerShdw>
                </a:effectLst>
              </a:rPr>
              <a:t>kathizō</a:t>
            </a:r>
            <a:r>
              <a:rPr lang="en-US" dirty="0">
                <a:effectLst>
                  <a:outerShdw blurRad="38100" dist="38100" dir="2700000" algn="tl">
                    <a:srgbClr val="000000">
                      <a:alpha val="43137"/>
                    </a:srgbClr>
                  </a:outerShdw>
                </a:effectLst>
              </a:rPr>
              <a:t>] with My Father on </a:t>
            </a:r>
            <a:r>
              <a:rPr lang="en-US" b="1" u="sng" dirty="0">
                <a:solidFill>
                  <a:srgbClr val="FFFFCC"/>
                </a:solidFill>
                <a:effectLst>
                  <a:outerShdw blurRad="38100" dist="38100" dir="2700000" algn="tl">
                    <a:srgbClr val="000000">
                      <a:alpha val="43137"/>
                    </a:srgbClr>
                  </a:outerShdw>
                </a:effectLst>
              </a:rPr>
              <a:t>His throne</a:t>
            </a:r>
            <a:r>
              <a:rPr lang="en-US" altLang="en-US" dirty="0">
                <a:effectLst>
                  <a:outerShdw blurRad="38100" dist="38100" dir="2700000" algn="tl">
                    <a:srgbClr val="000000">
                      <a:alpha val="43137"/>
                    </a:srgbClr>
                  </a:outerShdw>
                </a:effectLst>
                <a:latin typeface="Calibri" panose="020F0502020204030204" pitchFamily="34" charset="0"/>
              </a:rPr>
              <a:t>.”</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2" descr="Related image">
            <a:extLst>
              <a:ext uri="{FF2B5EF4-FFF2-40B4-BE49-F238E27FC236}">
                <a16:creationId xmlns:a16="http://schemas.microsoft.com/office/drawing/2014/main" id="{C6EDF527-C7F8-4370-B6B4-94E8A898892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03956" y="3428999"/>
            <a:ext cx="1936088" cy="146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142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43000"/>
            <a:ext cx="9144000" cy="4832092"/>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may object that the throne at the right hand of God is not the Davidic throne, which is earthly. The objection might be raised by appealing to a text like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3:21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where Jesus distinguishes between ‘my throne,’ in which the overcomer will sit, and the Father’s throne, on which Jesus currently sits. The argument is made that the throne on which Jesus sits in Acts is the Father’s throne, not David’s…this throne of the lamb, set next to the Father, is alluded to again in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22:1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is the same throne that Jesus occupies in the consummation! He exercises Davidic rule now even as he will exercises it then.”</a:t>
            </a:r>
          </a:p>
        </p:txBody>
      </p:sp>
      <p:sp>
        <p:nvSpPr>
          <p:cNvPr id="8" name="TextBox 7"/>
          <p:cNvSpPr txBox="1"/>
          <p:nvPr/>
        </p:nvSpPr>
        <p:spPr>
          <a:xfrm>
            <a:off x="1143000" y="6248400"/>
            <a:ext cx="7162800" cy="523220"/>
          </a:xfrm>
          <a:prstGeom prst="rect">
            <a:avLst/>
          </a:prstGeom>
          <a:noFill/>
        </p:spPr>
        <p:txBody>
          <a:bodyPr wrap="square" rtlCol="0">
            <a:spAutoFit/>
          </a:bodyPr>
          <a:lstStyle/>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Darrell Bock, “The Reign of the Lord Christ,” in Dispensationalism, Israel and the Church, ed. Craig Blaising and Darrell Bock (Grand Rapids: Zondervan, 1992), 50, 62.</a:t>
            </a:r>
          </a:p>
        </p:txBody>
      </p:sp>
      <p:sp>
        <p:nvSpPr>
          <p:cNvPr id="5" name="Title 1">
            <a:extLst>
              <a:ext uri="{FF2B5EF4-FFF2-40B4-BE49-F238E27FC236}">
                <a16:creationId xmlns:a16="http://schemas.microsoft.com/office/drawing/2014/main" id="{0CF89408-0B2B-4833-90C0-5D7D90AE0CC1}"/>
              </a:ext>
            </a:extLst>
          </p:cNvPr>
          <p:cNvSpPr txBox="1">
            <a:spLocks/>
          </p:cNvSpPr>
          <p:nvPr/>
        </p:nvSpPr>
        <p:spPr bwMode="auto">
          <a:xfrm>
            <a:off x="0" y="200065"/>
            <a:ext cx="9144000" cy="94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400" kern="0" dirty="0">
                <a:effectLst>
                  <a:outerShdw blurRad="38100" dist="38100" dir="2700000" algn="tl">
                    <a:srgbClr val="000000">
                      <a:alpha val="43137"/>
                    </a:srgbClr>
                  </a:outerShdw>
                </a:effectLst>
                <a:cs typeface="Calibri" panose="020F0502020204030204" pitchFamily="34" charset="0"/>
              </a:rPr>
              <a:t>Revelation 3:21 in Progressive Dispensationalism</a:t>
            </a:r>
          </a:p>
        </p:txBody>
      </p:sp>
    </p:spTree>
    <p:extLst>
      <p:ext uri="{BB962C8B-B14F-4D97-AF65-F5344CB8AC3E}">
        <p14:creationId xmlns:p14="http://schemas.microsoft.com/office/powerpoint/2010/main" val="3304692513"/>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371698693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685800" y="228600"/>
            <a:ext cx="7772400" cy="762000"/>
          </a:xfrm>
        </p:spPr>
        <p:txBody>
          <a:bodyPr/>
          <a:lstStyle/>
          <a:p>
            <a:pPr algn="ctr" eaLnBrk="1" hangingPunct="1"/>
            <a:r>
              <a:rPr lang="en-US" altLang="en-US" sz="3600" b="0" dirty="0">
                <a:solidFill>
                  <a:srgbClr val="00FFFF"/>
                </a:solidFill>
                <a:effectLst>
                  <a:outerShdw blurRad="38100" dist="38100" dir="2700000" algn="tl">
                    <a:srgbClr val="000000">
                      <a:alpha val="43137"/>
                    </a:srgbClr>
                  </a:outerShdw>
                </a:effectLst>
              </a:rPr>
              <a:t>Eternal State is Future</a:t>
            </a:r>
          </a:p>
        </p:txBody>
      </p:sp>
      <p:sp>
        <p:nvSpPr>
          <p:cNvPr id="76803" name="Rectangle 3"/>
          <p:cNvSpPr>
            <a:spLocks noGrp="1" noChangeArrowheads="1"/>
          </p:cNvSpPr>
          <p:nvPr>
            <p:ph type="body" idx="1"/>
          </p:nvPr>
        </p:nvSpPr>
        <p:spPr>
          <a:xfrm>
            <a:off x="304800" y="990600"/>
            <a:ext cx="6858000" cy="5638800"/>
          </a:xfrm>
        </p:spPr>
        <p:txBody>
          <a:bodyPr/>
          <a:lstStyle/>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Satan (Rev 20:10)</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sea (Rev 21:1)</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death, crying, or pain (Rev 21:4)</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Sun (Rev 22:5)</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Moon (Rev 21:23)</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temple (Rev. 21:22)</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night (Rev 21:25)</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evil (Rev 21:27)</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Tree of Knowledge (22:1)</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curse (Rev 22:3)</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2895600"/>
            <a:ext cx="3025083" cy="3657600"/>
          </a:xfrm>
          <a:prstGeom prst="rect">
            <a:avLst/>
          </a:prstGeom>
        </p:spPr>
      </p:pic>
    </p:spTree>
    <p:extLst>
      <p:ext uri="{BB962C8B-B14F-4D97-AF65-F5344CB8AC3E}">
        <p14:creationId xmlns:p14="http://schemas.microsoft.com/office/powerpoint/2010/main" val="1002483847"/>
      </p:ext>
    </p:extLst>
  </p:cSld>
  <p:clrMapOvr>
    <a:masterClrMapping/>
  </p:clrMapOvr>
  <p:transition advTm="91680"/>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29249</TotalTime>
  <Words>5604</Words>
  <Application>Microsoft Office PowerPoint</Application>
  <PresentationFormat>On-screen Show (4:3)</PresentationFormat>
  <Paragraphs>633</Paragraphs>
  <Slides>123</Slides>
  <Notes>13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123</vt:i4>
      </vt:variant>
    </vt:vector>
  </HeadingPairs>
  <TitlesOfParts>
    <vt:vector size="129" baseType="lpstr">
      <vt:lpstr>Calibri</vt:lpstr>
      <vt:lpstr>Lucida Blackletter</vt:lpstr>
      <vt:lpstr>Times New Roman</vt:lpstr>
      <vt:lpstr>Wingdings</vt:lpstr>
      <vt:lpstr>Azure</vt:lpstr>
      <vt:lpstr>Clip</vt:lpstr>
      <vt:lpstr>PowerPoint Presentation</vt:lpstr>
      <vt:lpstr>“After These Things”  (Rev. 4‒22)</vt:lpstr>
      <vt:lpstr>PowerPoint Presentation</vt:lpstr>
      <vt:lpstr>PowerPoint Presentation</vt:lpstr>
      <vt:lpstr>PowerPoint Presentation</vt:lpstr>
      <vt:lpstr>PowerPoint Presentation</vt:lpstr>
      <vt:lpstr>PowerPoint Presentation</vt:lpstr>
      <vt:lpstr>PowerPoint Presentation</vt:lpstr>
      <vt:lpstr>Jerusalem Descending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Jerusalem Descending</vt:lpstr>
      <vt:lpstr>PowerPoint Presentation</vt:lpstr>
      <vt:lpstr>Dispensational Theology is a  System of Theology</vt:lpstr>
      <vt:lpstr>Dispensational Theology:  Doxological Purpose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Dispensational Theology is a  System of Theology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the plain sense of Scripture makes common sense, seek no other sense; therefore, take every word at its primary, ordinary, usual, literal meaning unless the facts of the immediate context, studied in light of related passages and axiomatic and fundamental truths, indicate clearly otherwise.”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Israel’s Four Temples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Eternal State is Future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Eternal State is Future</vt:lpstr>
      <vt:lpstr>PowerPoint Presentation</vt:lpstr>
      <vt:lpstr>PowerPoint Presentation</vt:lpstr>
      <vt:lpstr>Eternal State is Future</vt:lpstr>
      <vt:lpstr>Heaven</vt:lpstr>
      <vt:lpstr>PowerPoint Presentation</vt:lpstr>
      <vt:lpstr>PowerPoint Presentation</vt:lpstr>
      <vt:lpstr>PowerPoint Presentation</vt:lpstr>
      <vt:lpstr>PowerPoint Presentation</vt:lpstr>
      <vt:lpstr>GENESIS 3: THE FALL OF MAN</vt:lpstr>
      <vt:lpstr>Genesis 3 Structure</vt:lpstr>
      <vt:lpstr>Divine Judgments (3:14-19)</vt:lpstr>
      <vt:lpstr>Serpent (3:14-15)</vt:lpstr>
      <vt:lpstr>Woman (3:16)</vt:lpstr>
      <vt:lpstr>Man (3:17-19)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70-Revelation-21v9-27</dc:title>
  <dc:subject>Revelation</dc:subject>
  <dc:creator>A. Woods</dc:creator>
  <dc:description>Modified by Jim McGowan</dc:description>
  <cp:lastModifiedBy>Andy Woods</cp:lastModifiedBy>
  <cp:revision>3285</cp:revision>
  <cp:lastPrinted>2019-01-24T17:00:53Z</cp:lastPrinted>
  <dcterms:created xsi:type="dcterms:W3CDTF">2009-03-17T12:21:13Z</dcterms:created>
  <dcterms:modified xsi:type="dcterms:W3CDTF">2020-02-02T03:18:17Z</dcterms:modified>
</cp:coreProperties>
</file>