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63"/>
  </p:notesMasterIdLst>
  <p:handoutMasterIdLst>
    <p:handoutMasterId r:id="rId64"/>
  </p:handoutMasterIdLst>
  <p:sldIdLst>
    <p:sldId id="256" r:id="rId2"/>
    <p:sldId id="5701" r:id="rId3"/>
    <p:sldId id="5725" r:id="rId4"/>
    <p:sldId id="405" r:id="rId5"/>
    <p:sldId id="289" r:id="rId6"/>
    <p:sldId id="279" r:id="rId7"/>
    <p:sldId id="5657" r:id="rId8"/>
    <p:sldId id="280" r:id="rId9"/>
    <p:sldId id="5672" r:id="rId10"/>
    <p:sldId id="5673" r:id="rId11"/>
    <p:sldId id="5674" r:id="rId12"/>
    <p:sldId id="2661" r:id="rId13"/>
    <p:sldId id="368" r:id="rId14"/>
    <p:sldId id="281" r:id="rId15"/>
    <p:sldId id="5677" r:id="rId16"/>
    <p:sldId id="5682" r:id="rId17"/>
    <p:sldId id="5678" r:id="rId18"/>
    <p:sldId id="5683" r:id="rId19"/>
    <p:sldId id="5679" r:id="rId20"/>
    <p:sldId id="5684" r:id="rId21"/>
    <p:sldId id="5680" r:id="rId22"/>
    <p:sldId id="5685" r:id="rId23"/>
    <p:sldId id="5717" r:id="rId24"/>
    <p:sldId id="5705" r:id="rId25"/>
    <p:sldId id="5687" r:id="rId26"/>
    <p:sldId id="2309" r:id="rId27"/>
    <p:sldId id="282" r:id="rId28"/>
    <p:sldId id="5706" r:id="rId29"/>
    <p:sldId id="5704" r:id="rId30"/>
    <p:sldId id="5707" r:id="rId31"/>
    <p:sldId id="5708" r:id="rId32"/>
    <p:sldId id="5709" r:id="rId33"/>
    <p:sldId id="5710" r:id="rId34"/>
    <p:sldId id="5711" r:id="rId35"/>
    <p:sldId id="5713" r:id="rId36"/>
    <p:sldId id="5714" r:id="rId37"/>
    <p:sldId id="5715" r:id="rId38"/>
    <p:sldId id="5716" r:id="rId39"/>
    <p:sldId id="5718" r:id="rId40"/>
    <p:sldId id="5726" r:id="rId41"/>
    <p:sldId id="283" r:id="rId42"/>
    <p:sldId id="5695" r:id="rId43"/>
    <p:sldId id="5727" r:id="rId44"/>
    <p:sldId id="5696" r:id="rId45"/>
    <p:sldId id="5728" r:id="rId46"/>
    <p:sldId id="5697" r:id="rId47"/>
    <p:sldId id="5729" r:id="rId48"/>
    <p:sldId id="1323" r:id="rId49"/>
    <p:sldId id="1309" r:id="rId50"/>
    <p:sldId id="5698" r:id="rId51"/>
    <p:sldId id="5730" r:id="rId52"/>
    <p:sldId id="5699" r:id="rId53"/>
    <p:sldId id="5731" r:id="rId54"/>
    <p:sldId id="345" r:id="rId55"/>
    <p:sldId id="4641" r:id="rId56"/>
    <p:sldId id="4315" r:id="rId57"/>
    <p:sldId id="2880" r:id="rId58"/>
    <p:sldId id="5700" r:id="rId59"/>
    <p:sldId id="3852" r:id="rId60"/>
    <p:sldId id="5602" r:id="rId61"/>
    <p:sldId id="5702" r:id="rId62"/>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8" autoAdjust="0"/>
    <p:restoredTop sz="96353" autoAdjust="0"/>
  </p:normalViewPr>
  <p:slideViewPr>
    <p:cSldViewPr>
      <p:cViewPr varScale="1">
        <p:scale>
          <a:sx n="122" d="100"/>
          <a:sy n="122" d="100"/>
        </p:scale>
        <p:origin x="102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540"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04</a:t>
            </a:r>
          </a:p>
          <a:p>
            <a:pPr>
              <a:defRPr/>
            </a:pPr>
            <a:r>
              <a:rPr lang="en-US" dirty="0"/>
              <a:t>01-29-2020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1/29/2020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1656006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2291147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275848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3941548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7B808BD-2ED8-422C-9267-3948A02E0773}"/>
              </a:ext>
            </a:extLst>
          </p:cNvPr>
          <p:cNvSpPr>
            <a:spLocks noGrp="1" noRot="1" noChangeAspect="1" noChangeArrowheads="1" noTextEdit="1"/>
          </p:cNvSpPr>
          <p:nvPr>
            <p:ph type="sldImg"/>
          </p:nvPr>
        </p:nvSpPr>
        <p:spPr>
          <a:solidFill>
            <a:srgbClr val="FFFFFF"/>
          </a:solidFill>
          <a:ln/>
        </p:spPr>
      </p:sp>
      <p:sp>
        <p:nvSpPr>
          <p:cNvPr id="61443" name="Rectangle 3">
            <a:extLst>
              <a:ext uri="{FF2B5EF4-FFF2-40B4-BE49-F238E27FC236}">
                <a16:creationId xmlns:a16="http://schemas.microsoft.com/office/drawing/2014/main" id="{565AD22B-E4E1-4A25-863C-C1B976409A77}"/>
              </a:ext>
            </a:extLst>
          </p:cNvPr>
          <p:cNvSpPr>
            <a:spLocks noGrp="1" noChangeArrowheads="1"/>
          </p:cNvSpPr>
          <p:nvPr>
            <p:ph type="body" idx="1"/>
          </p:nvPr>
        </p:nvSpPr>
        <p:spPr>
          <a:solidFill>
            <a:srgbClr val="FFFFFF"/>
          </a:solidFill>
          <a:ln>
            <a:solidFill>
              <a:srgbClr val="000000"/>
            </a:solidFill>
          </a:ln>
        </p:spPr>
        <p:txBody>
          <a:bodyPr/>
          <a:lstStyle/>
          <a:p>
            <a:pPr>
              <a:spcBef>
                <a:spcPct val="0"/>
              </a:spcBef>
            </a:pPr>
            <a:endParaRPr lang="en-US" altLang="en-US" sz="2400"/>
          </a:p>
        </p:txBody>
      </p:sp>
    </p:spTree>
    <p:extLst>
      <p:ext uri="{BB962C8B-B14F-4D97-AF65-F5344CB8AC3E}">
        <p14:creationId xmlns:p14="http://schemas.microsoft.com/office/powerpoint/2010/main" val="394321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1238693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6" r:id="rId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19400" y="1939925"/>
            <a:ext cx="3505200"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t>
            </a:r>
            <a:r>
              <a:rPr lang="en-US" altLang="en-US" kern="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Andy Woods</a:t>
            </a:r>
            <a:endPar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CE2E4001-FAED-456B-9A97-6CB00004313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577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5761D9CC-09DF-4DD6-A2CC-85A327E695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068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98633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Seeing that His divine power has granted to us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everything</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pertaining to life and godliness, through the true knowledge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For by these He has granted to us His precious and magnificent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promises</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so that by them you may become partakers of </a:t>
            </a:r>
            <a:r>
              <a:rPr lang="en-US" sz="3400" i="1"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the</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divine nature, having escaped the corruption that is in the world by lust.”</a:t>
            </a:r>
            <a:endParaRPr lang="en-US" sz="34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a:extLst>
              <a:ext uri="{FF2B5EF4-FFF2-40B4-BE49-F238E27FC236}">
                <a16:creationId xmlns:a16="http://schemas.microsoft.com/office/drawing/2014/main" id="{B15C7724-D471-43C0-B2F1-68DAB491F0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725A3110-A068-4C56-85E8-E67E2BAF746D}"/>
              </a:ext>
            </a:extLst>
          </p:cNvPr>
          <p:cNvSpPr>
            <a:spLocks noGrp="1"/>
          </p:cNvSpPr>
          <p:nvPr>
            <p:ph idx="1"/>
          </p:nvPr>
        </p:nvSpPr>
        <p:spPr>
          <a:xfrm>
            <a:off x="0" y="0"/>
            <a:ext cx="9144000" cy="4114800"/>
          </a:xfrm>
        </p:spPr>
        <p:txBody>
          <a:bodyPr/>
          <a:lstStyle/>
          <a:p>
            <a:pPr algn="ctr">
              <a:spcBef>
                <a:spcPts val="0"/>
              </a:spcBef>
              <a:spcAft>
                <a:spcPts val="1200"/>
              </a:spcAft>
              <a:buFont typeface="Wingdings" panose="05000000000000000000" pitchFamily="2" charset="2"/>
              <a:buNone/>
              <a:defRPr/>
            </a:pPr>
            <a:r>
              <a:rPr lang="en-US" sz="3600" dirty="0"/>
              <a:t>	</a:t>
            </a:r>
            <a:r>
              <a:rPr lang="en-US" altLang="en-US" sz="4000" kern="1200" dirty="0">
                <a:solidFill>
                  <a:srgbClr val="00FFFF"/>
                </a:solidFill>
                <a:cs typeface="Calibri" panose="020F0502020204030204" pitchFamily="34" charset="0"/>
              </a:rPr>
              <a:t>2 Timothy 3:16-17</a:t>
            </a:r>
          </a:p>
          <a:p>
            <a:pPr marL="0" indent="0" algn="just">
              <a:spcBef>
                <a:spcPts val="0"/>
              </a:spcBef>
              <a:buFont typeface="Wingdings" panose="05000000000000000000" pitchFamily="2" charset="2"/>
              <a:buNone/>
              <a:defRPr/>
            </a:pPr>
            <a:r>
              <a:rPr lang="en-US" sz="3400" dirty="0"/>
              <a:t>“</a:t>
            </a:r>
            <a:r>
              <a:rPr lang="en-US" sz="3400" baseline="30000" dirty="0"/>
              <a:t>16</a:t>
            </a:r>
            <a:r>
              <a:rPr lang="en-US" sz="3400" dirty="0"/>
              <a:t> All </a:t>
            </a:r>
            <a:r>
              <a:rPr lang="en-US" sz="3400" b="1" u="sng" dirty="0">
                <a:solidFill>
                  <a:srgbClr val="FFFFCC"/>
                </a:solidFill>
              </a:rPr>
              <a:t>Scripture</a:t>
            </a:r>
            <a:r>
              <a:rPr lang="en-US" sz="3400" dirty="0"/>
              <a:t> is inspired by God and profitable for teaching, for reproof, for correction, for training in righteousness; </a:t>
            </a:r>
            <a:r>
              <a:rPr lang="en-US" sz="3400" baseline="30000" dirty="0"/>
              <a:t>17 </a:t>
            </a:r>
            <a:r>
              <a:rPr lang="en-US" sz="3400" dirty="0"/>
              <a:t>so that the man of God may be adequate, equipped for </a:t>
            </a:r>
            <a:r>
              <a:rPr lang="en-US" sz="3400" b="1" u="sng" dirty="0">
                <a:solidFill>
                  <a:srgbClr val="FFFFCC"/>
                </a:solidFill>
              </a:rPr>
              <a:t>every</a:t>
            </a:r>
            <a:r>
              <a:rPr lang="en-US" sz="3400" dirty="0"/>
              <a:t> good work.”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A25919-42D7-421B-9058-5A4331995971}"/>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PROVISIONS FOR GROWTH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(1:3-4)</a:t>
            </a:r>
          </a:p>
        </p:txBody>
      </p:sp>
      <p:sp>
        <p:nvSpPr>
          <p:cNvPr id="37891" name="Rectangle 3">
            <a:extLst>
              <a:ext uri="{FF2B5EF4-FFF2-40B4-BE49-F238E27FC236}">
                <a16:creationId xmlns:a16="http://schemas.microsoft.com/office/drawing/2014/main" id="{6169D84C-C032-46B6-AF09-89456F64799B}"/>
              </a:ext>
            </a:extLst>
          </p:cNvPr>
          <p:cNvSpPr>
            <a:spLocks noGrp="1" noChangeArrowheads="1"/>
          </p:cNvSpPr>
          <p:nvPr>
            <p:ph type="body" idx="4294967295"/>
          </p:nvPr>
        </p:nvSpPr>
        <p:spPr>
          <a:xfrm>
            <a:off x="890587" y="1562100"/>
            <a:ext cx="7377113" cy="3733800"/>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Power (1:3a)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Knowledge (1:3b)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Promises (1:4a)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Participation in the divine nature (1:4b)</a:t>
            </a:r>
          </a:p>
        </p:txBody>
      </p:sp>
      <p:pic>
        <p:nvPicPr>
          <p:cNvPr id="56324" name="Picture 4" descr="NA00417_">
            <a:extLst>
              <a:ext uri="{FF2B5EF4-FFF2-40B4-BE49-F238E27FC236}">
                <a16:creationId xmlns:a16="http://schemas.microsoft.com/office/drawing/2014/main" id="{D49264C7-CB48-45DB-ACE8-DFB5FD776C02}"/>
              </a:ext>
            </a:extLst>
          </p:cNvPr>
          <p:cNvPicPr>
            <a:picLocks noGrp="1"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524000"/>
            <a:ext cx="261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A25919-42D7-421B-9058-5A4331995971}"/>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PROVISIONS FOR GROWTH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(1:3-4)</a:t>
            </a:r>
          </a:p>
        </p:txBody>
      </p:sp>
      <p:sp>
        <p:nvSpPr>
          <p:cNvPr id="37891" name="Rectangle 3">
            <a:extLst>
              <a:ext uri="{FF2B5EF4-FFF2-40B4-BE49-F238E27FC236}">
                <a16:creationId xmlns:a16="http://schemas.microsoft.com/office/drawing/2014/main" id="{6169D84C-C032-46B6-AF09-89456F64799B}"/>
              </a:ext>
            </a:extLst>
          </p:cNvPr>
          <p:cNvSpPr>
            <a:spLocks noGrp="1" noChangeArrowheads="1"/>
          </p:cNvSpPr>
          <p:nvPr>
            <p:ph type="body" idx="4294967295"/>
          </p:nvPr>
        </p:nvSpPr>
        <p:spPr>
          <a:xfrm>
            <a:off x="890586" y="1562100"/>
            <a:ext cx="7377113" cy="3733800"/>
          </a:xfrm>
        </p:spPr>
        <p:txBody>
          <a:bodyPr/>
          <a:lstStyle/>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Power (1:3a)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Knowledge (1:3b)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Promises (1:4a)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Participation in the divine nature (1:4b)</a:t>
            </a:r>
          </a:p>
        </p:txBody>
      </p:sp>
      <p:pic>
        <p:nvPicPr>
          <p:cNvPr id="56324" name="Picture 4" descr="NA00417_">
            <a:extLst>
              <a:ext uri="{FF2B5EF4-FFF2-40B4-BE49-F238E27FC236}">
                <a16:creationId xmlns:a16="http://schemas.microsoft.com/office/drawing/2014/main" id="{D49264C7-CB48-45DB-ACE8-DFB5FD776C02}"/>
              </a:ext>
            </a:extLst>
          </p:cNvPr>
          <p:cNvPicPr>
            <a:picLocks noGrp="1"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524000"/>
            <a:ext cx="261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2478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98633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Seeing that His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divine power</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has granted to us everything pertaining to life and godliness, through the true knowledge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For by these He has granted to us His precious and magnificent promises, so that by them you may become partakers of </a:t>
            </a:r>
            <a:r>
              <a:rPr lang="en-US" sz="3400" i="1"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the</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divine nature, having escaped the corruption that is in the world by lust.”</a:t>
            </a:r>
            <a:endParaRPr lang="en-US" sz="34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158673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A25919-42D7-421B-9058-5A4331995971}"/>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PROVISIONS FOR GROWTH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(1:3-4)</a:t>
            </a:r>
          </a:p>
        </p:txBody>
      </p:sp>
      <p:sp>
        <p:nvSpPr>
          <p:cNvPr id="37891" name="Rectangle 3">
            <a:extLst>
              <a:ext uri="{FF2B5EF4-FFF2-40B4-BE49-F238E27FC236}">
                <a16:creationId xmlns:a16="http://schemas.microsoft.com/office/drawing/2014/main" id="{6169D84C-C032-46B6-AF09-89456F64799B}"/>
              </a:ext>
            </a:extLst>
          </p:cNvPr>
          <p:cNvSpPr>
            <a:spLocks noGrp="1" noChangeArrowheads="1"/>
          </p:cNvSpPr>
          <p:nvPr>
            <p:ph type="body" idx="4294967295"/>
          </p:nvPr>
        </p:nvSpPr>
        <p:spPr>
          <a:xfrm>
            <a:off x="890586" y="1562100"/>
            <a:ext cx="7377113" cy="3733800"/>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Power (1:3a)</a:t>
            </a:r>
          </a:p>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Knowledge (1:3b)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Promises (1:4a)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Participation in the divine nature (1:4b)</a:t>
            </a:r>
          </a:p>
        </p:txBody>
      </p:sp>
      <p:pic>
        <p:nvPicPr>
          <p:cNvPr id="56324" name="Picture 4" descr="NA00417_">
            <a:extLst>
              <a:ext uri="{FF2B5EF4-FFF2-40B4-BE49-F238E27FC236}">
                <a16:creationId xmlns:a16="http://schemas.microsoft.com/office/drawing/2014/main" id="{D49264C7-CB48-45DB-ACE8-DFB5FD776C02}"/>
              </a:ext>
            </a:extLst>
          </p:cNvPr>
          <p:cNvPicPr>
            <a:picLocks noGrp="1"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524000"/>
            <a:ext cx="261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7276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98633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Seeing that His divine power has granted to us everything pertaining to life and godliness, through the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true knowledge</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For by these He has granted to us His precious and magnificent promises, so that by them you may become partakers of </a:t>
            </a:r>
            <a:r>
              <a:rPr lang="en-US" sz="3400" i="1"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the</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divine nature, having escaped the corruption that is in the world by lust.”</a:t>
            </a:r>
            <a:endParaRPr lang="en-US" sz="34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87838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A25919-42D7-421B-9058-5A4331995971}"/>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PROVISIONS FOR GROWTH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(1:3-4)</a:t>
            </a:r>
          </a:p>
        </p:txBody>
      </p:sp>
      <p:sp>
        <p:nvSpPr>
          <p:cNvPr id="37891" name="Rectangle 3">
            <a:extLst>
              <a:ext uri="{FF2B5EF4-FFF2-40B4-BE49-F238E27FC236}">
                <a16:creationId xmlns:a16="http://schemas.microsoft.com/office/drawing/2014/main" id="{6169D84C-C032-46B6-AF09-89456F64799B}"/>
              </a:ext>
            </a:extLst>
          </p:cNvPr>
          <p:cNvSpPr>
            <a:spLocks noGrp="1" noChangeArrowheads="1"/>
          </p:cNvSpPr>
          <p:nvPr>
            <p:ph type="body" idx="4294967295"/>
          </p:nvPr>
        </p:nvSpPr>
        <p:spPr>
          <a:xfrm>
            <a:off x="890586" y="1562100"/>
            <a:ext cx="7377113" cy="3733800"/>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Power (1:3a)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Knowledge (1:3b)</a:t>
            </a:r>
          </a:p>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Promises (1:4a)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Participation in the divine nature (1:4b)</a:t>
            </a:r>
          </a:p>
        </p:txBody>
      </p:sp>
      <p:pic>
        <p:nvPicPr>
          <p:cNvPr id="56324" name="Picture 4" descr="NA00417_">
            <a:extLst>
              <a:ext uri="{FF2B5EF4-FFF2-40B4-BE49-F238E27FC236}">
                <a16:creationId xmlns:a16="http://schemas.microsoft.com/office/drawing/2014/main" id="{D49264C7-CB48-45DB-ACE8-DFB5FD776C02}"/>
              </a:ext>
            </a:extLst>
          </p:cNvPr>
          <p:cNvPicPr>
            <a:picLocks noGrp="1"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524000"/>
            <a:ext cx="261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5269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265440" y="1143000"/>
            <a:ext cx="7583160" cy="53340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a:stretch>
            <a:fillRect/>
          </a:stretch>
        </p:blipFill>
        <p:spPr>
          <a:xfrm>
            <a:off x="8037839" y="1936750"/>
            <a:ext cx="837845" cy="2984500"/>
          </a:xfrm>
        </p:spPr>
      </p:pic>
    </p:spTree>
    <p:extLst>
      <p:ext uri="{BB962C8B-B14F-4D97-AF65-F5344CB8AC3E}">
        <p14:creationId xmlns:p14="http://schemas.microsoft.com/office/powerpoint/2010/main" val="28024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98633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Seeing that His divine power has granted to us everything pertaining to life and godliness, through the true knowledge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For by these He has granted to us His precious and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magnificent promises</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so that by them you may become partakers of </a:t>
            </a:r>
            <a:r>
              <a:rPr lang="en-US" sz="3400" i="1"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the</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divine nature, having escaped the corruption that is in the world by lust.”</a:t>
            </a:r>
            <a:endParaRPr lang="en-US" sz="34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884931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6A25919-42D7-421B-9058-5A4331995971}"/>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PROVISIONS FOR GROWTH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(1:3-4)</a:t>
            </a:r>
          </a:p>
        </p:txBody>
      </p:sp>
      <p:sp>
        <p:nvSpPr>
          <p:cNvPr id="37891" name="Rectangle 3">
            <a:extLst>
              <a:ext uri="{FF2B5EF4-FFF2-40B4-BE49-F238E27FC236}">
                <a16:creationId xmlns:a16="http://schemas.microsoft.com/office/drawing/2014/main" id="{6169D84C-C032-46B6-AF09-89456F64799B}"/>
              </a:ext>
            </a:extLst>
          </p:cNvPr>
          <p:cNvSpPr>
            <a:spLocks noGrp="1" noChangeArrowheads="1"/>
          </p:cNvSpPr>
          <p:nvPr>
            <p:ph type="body" idx="4294967295"/>
          </p:nvPr>
        </p:nvSpPr>
        <p:spPr>
          <a:xfrm>
            <a:off x="890586" y="1562100"/>
            <a:ext cx="7377113" cy="3733800"/>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Power (1:3a)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Knowledge (1:3b)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Promises (1:4a)</a:t>
            </a:r>
          </a:p>
          <a:p>
            <a:pPr marL="461963" indent="-461963" eaLnBrk="1" hangingPunct="1">
              <a:spcBef>
                <a:spcPts val="0"/>
              </a:spcBef>
              <a:spcAft>
                <a:spcPts val="3600"/>
              </a:spcAft>
              <a:defRPr/>
            </a:pPr>
            <a:r>
              <a:rPr lang="en-US" alt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Participation in the divine nature (1:4b)</a:t>
            </a:r>
          </a:p>
        </p:txBody>
      </p:sp>
      <p:pic>
        <p:nvPicPr>
          <p:cNvPr id="56324" name="Picture 4" descr="NA00417_">
            <a:extLst>
              <a:ext uri="{FF2B5EF4-FFF2-40B4-BE49-F238E27FC236}">
                <a16:creationId xmlns:a16="http://schemas.microsoft.com/office/drawing/2014/main" id="{D49264C7-CB48-45DB-ACE8-DFB5FD776C02}"/>
              </a:ext>
            </a:extLst>
          </p:cNvPr>
          <p:cNvPicPr>
            <a:picLocks noGrp="1"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8800" y="1524000"/>
            <a:ext cx="261461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567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98633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Seeing that His divine power has granted to us everything pertaining to life and godliness, through the true knowledge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For by these He has granted to us His precious and magnificent promises, so that by them you may become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partakers of </a:t>
            </a:r>
            <a:r>
              <a:rPr lang="en-US" sz="3400" b="1" i="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the</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 divine nature</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having escaped the corruption that is in the world by lust.”</a:t>
            </a:r>
            <a:endParaRPr lang="en-US" sz="34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1452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986338"/>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1:3-4</a:t>
            </a:r>
          </a:p>
          <a:p>
            <a:pPr algn="just">
              <a:spcAft>
                <a:spcPts val="0"/>
              </a:spcAft>
              <a:defRPr/>
            </a:pP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Seeing that His divine power has granted to us everything pertaining to life and godliness, through the true knowledge of Him who called us by His own glory and excellence.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For by these He has granted to us His precious and magnificent promises, so that by them you may become </a:t>
            </a:r>
            <a:r>
              <a:rPr lang="en-US" sz="3400" kern="0" dirty="0">
                <a:effectLst>
                  <a:outerShdw blurRad="38100" dist="38100" dir="2700000" algn="tl">
                    <a:srgbClr val="000000">
                      <a:alpha val="43137"/>
                    </a:srgbClr>
                  </a:outerShdw>
                </a:effectLst>
                <a:latin typeface="Calibri" panose="020F0502020204030204" pitchFamily="34" charset="0"/>
                <a:cs typeface="+mn-cs"/>
              </a:rPr>
              <a:t>partakers of </a:t>
            </a:r>
            <a:r>
              <a:rPr lang="en-US" sz="3400" i="1" kern="0" dirty="0">
                <a:effectLst>
                  <a:outerShdw blurRad="38100" dist="38100" dir="2700000" algn="tl">
                    <a:srgbClr val="000000">
                      <a:alpha val="43137"/>
                    </a:srgbClr>
                  </a:outerShdw>
                </a:effectLst>
                <a:latin typeface="Calibri" panose="020F0502020204030204" pitchFamily="34" charset="0"/>
                <a:cs typeface="+mn-cs"/>
              </a:rPr>
              <a:t>the</a:t>
            </a:r>
            <a:r>
              <a:rPr lang="en-US" sz="3400" kern="0" dirty="0">
                <a:effectLst>
                  <a:outerShdw blurRad="38100" dist="38100" dir="2700000" algn="tl">
                    <a:srgbClr val="000000">
                      <a:alpha val="43137"/>
                    </a:srgbClr>
                  </a:outerShdw>
                </a:effectLst>
                <a:latin typeface="Calibri" panose="020F0502020204030204" pitchFamily="34" charset="0"/>
                <a:cs typeface="+mn-cs"/>
              </a:rPr>
              <a:t> divine nature</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 </a:t>
            </a:r>
            <a:r>
              <a:rPr lang="en-US" sz="34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having escaped the corruption that is in the world by lust</a:t>
            </a:r>
            <a:r>
              <a:rPr lang="en-US" sz="3400" kern="0" dirty="0">
                <a:solidFill>
                  <a:srgbClr val="FFFFFF"/>
                </a:solidFill>
                <a:effectLst>
                  <a:outerShdw blurRad="38100" dist="38100" dir="2700000" algn="tl">
                    <a:srgbClr val="000000">
                      <a:alpha val="43137"/>
                    </a:srgbClr>
                  </a:outerShdw>
                </a:effectLst>
                <a:latin typeface="Calibri" panose="020F0502020204030204" pitchFamily="34" charset="0"/>
                <a:cs typeface="+mn-cs"/>
              </a:rPr>
              <a:t>.”</a:t>
            </a:r>
            <a:endParaRPr lang="en-US" sz="340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650022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5761D9CC-09DF-4DD6-A2CC-85A327E695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939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24731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377250900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62150" y="228600"/>
            <a:ext cx="5219700" cy="1143000"/>
          </a:xfrm>
        </p:spPr>
        <p:txBody>
          <a:bodyPr/>
          <a:lstStyle/>
          <a:p>
            <a:pPr algn="ctr">
              <a:spcAft>
                <a:spcPts val="600"/>
              </a:spcAft>
            </a:pPr>
            <a:r>
              <a:rPr lang="en-US" sz="3600" dirty="0"/>
              <a:t>Thomas L. Constable</a:t>
            </a:r>
            <a:br>
              <a:rPr lang="en-US" sz="3600" dirty="0"/>
            </a:br>
            <a:r>
              <a:rPr lang="en-US" sz="2000" dirty="0">
                <a:solidFill>
                  <a:schemeClr val="tx1"/>
                </a:solidFill>
              </a:rPr>
              <a:t>“Notes on 2 Peter,” online: www.soniclight.com, accessed 21 January 2020, 12.</a:t>
            </a:r>
          </a:p>
        </p:txBody>
      </p:sp>
      <p:sp>
        <p:nvSpPr>
          <p:cNvPr id="16387" name="Rectangle 3"/>
          <p:cNvSpPr>
            <a:spLocks noGrp="1" noChangeArrowheads="1"/>
          </p:cNvSpPr>
          <p:nvPr>
            <p:ph type="body" idx="1"/>
          </p:nvPr>
        </p:nvSpPr>
        <p:spPr>
          <a:xfrm>
            <a:off x="0" y="1676400"/>
            <a:ext cx="9144000" cy="4343400"/>
          </a:xfrm>
        </p:spPr>
        <p:txBody>
          <a:bodyPr/>
          <a:lstStyle/>
          <a:p>
            <a:pPr marL="0" indent="0" algn="just">
              <a:buFontTx/>
              <a:buNone/>
              <a:defRPr/>
            </a:pPr>
            <a:r>
              <a:rPr lang="en-US" i="1" dirty="0"/>
              <a:t>“</a:t>
            </a:r>
            <a:r>
              <a:rPr lang="en-US" dirty="0"/>
              <a:t>Unlike other New Testament ethical lists (except Rom. 5:3-5), Peter used a literary device called ‘</a:t>
            </a:r>
            <a:r>
              <a:rPr lang="en-US" dirty="0" err="1"/>
              <a:t>sorites</a:t>
            </a:r>
            <a:r>
              <a:rPr lang="en-US" dirty="0"/>
              <a:t>’ (also called ‘climax’ or </a:t>
            </a:r>
            <a:r>
              <a:rPr lang="en-US" i="1" dirty="0" err="1"/>
              <a:t>gradatio</a:t>
            </a:r>
            <a:r>
              <a:rPr lang="en-US" dirty="0"/>
              <a:t>). Sorites (from the Gr. </a:t>
            </a:r>
            <a:r>
              <a:rPr lang="en-US" i="1" dirty="0" err="1"/>
              <a:t>soros</a:t>
            </a:r>
            <a:r>
              <a:rPr lang="en-US" dirty="0"/>
              <a:t>, ‘a heap’) is a set of statements that proceed, step by step, to a climactic conclusion through the force of logic or reliance upon a series of indisputable facts. Each new statement picks up the last key word or phrase of the preceding one</a:t>
            </a:r>
            <a:r>
              <a:rPr lang="en-US" i="1" dirty="0"/>
              <a:t>.”</a:t>
            </a:r>
          </a:p>
        </p:txBody>
      </p:sp>
    </p:spTree>
    <p:extLst>
      <p:ext uri="{BB962C8B-B14F-4D97-AF65-F5344CB8AC3E}">
        <p14:creationId xmlns:p14="http://schemas.microsoft.com/office/powerpoint/2010/main" val="2133051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a:extLst>
              <a:ext uri="{FF2B5EF4-FFF2-40B4-BE49-F238E27FC236}">
                <a16:creationId xmlns:a16="http://schemas.microsoft.com/office/drawing/2014/main" id="{3EDBBBBE-EF4E-4022-BE40-680FCF441058}"/>
              </a:ext>
            </a:extLst>
          </p:cNvPr>
          <p:cNvGraphicFramePr>
            <a:graphicFrameLocks noChangeAspect="1"/>
          </p:cNvGraphicFramePr>
          <p:nvPr/>
        </p:nvGraphicFramePr>
        <p:xfrm>
          <a:off x="1371600" y="2590800"/>
          <a:ext cx="3581400" cy="2835275"/>
        </p:xfrm>
        <a:graphic>
          <a:graphicData uri="http://schemas.openxmlformats.org/presentationml/2006/ole">
            <mc:AlternateContent xmlns:mc="http://schemas.openxmlformats.org/markup-compatibility/2006">
              <mc:Choice xmlns:v="urn:schemas-microsoft-com:vml" Requires="v">
                <p:oleObj spid="_x0000_s1032" name="Bitmap Image" r:id="rId3" imgW="2409524" imgH="2152951" progId="Paint.Picture">
                  <p:embed/>
                </p:oleObj>
              </mc:Choice>
              <mc:Fallback>
                <p:oleObj name="Bitmap Image" r:id="rId3" imgW="2409524" imgH="2152951" progId="Paint.Picture">
                  <p:embed/>
                  <p:pic>
                    <p:nvPicPr>
                      <p:cNvPr id="59394" name="Object 2">
                        <a:extLst>
                          <a:ext uri="{FF2B5EF4-FFF2-40B4-BE49-F238E27FC236}">
                            <a16:creationId xmlns:a16="http://schemas.microsoft.com/office/drawing/2014/main" id="{3EDBBBBE-EF4E-4022-BE40-680FCF441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90800"/>
                        <a:ext cx="3581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9395" name="AutoShape 3">
            <a:extLst>
              <a:ext uri="{FF2B5EF4-FFF2-40B4-BE49-F238E27FC236}">
                <a16:creationId xmlns:a16="http://schemas.microsoft.com/office/drawing/2014/main" id="{1A1EFE52-683C-49D7-A30C-60CB6899D854}"/>
              </a:ext>
            </a:extLst>
          </p:cNvPr>
          <p:cNvCxnSpPr>
            <a:cxnSpLocks noChangeShapeType="1"/>
          </p:cNvCxnSpPr>
          <p:nvPr/>
        </p:nvCxnSpPr>
        <p:spPr bwMode="auto">
          <a:xfrm rot="-5400000">
            <a:off x="952500" y="51435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sp>
        <p:nvSpPr>
          <p:cNvPr id="59396" name="Text Box 4">
            <a:extLst>
              <a:ext uri="{FF2B5EF4-FFF2-40B4-BE49-F238E27FC236}">
                <a16:creationId xmlns:a16="http://schemas.microsoft.com/office/drawing/2014/main" id="{267CD9F8-E12E-42D6-9BC5-01C55704C14B}"/>
              </a:ext>
            </a:extLst>
          </p:cNvPr>
          <p:cNvSpPr txBox="1">
            <a:spLocks noChangeArrowheads="1"/>
          </p:cNvSpPr>
          <p:nvPr/>
        </p:nvSpPr>
        <p:spPr bwMode="auto">
          <a:xfrm>
            <a:off x="1066800" y="5638800"/>
            <a:ext cx="2057400" cy="2746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FAITH</a:t>
            </a:r>
          </a:p>
        </p:txBody>
      </p:sp>
      <p:cxnSp>
        <p:nvCxnSpPr>
          <p:cNvPr id="59397" name="AutoShape 5">
            <a:extLst>
              <a:ext uri="{FF2B5EF4-FFF2-40B4-BE49-F238E27FC236}">
                <a16:creationId xmlns:a16="http://schemas.microsoft.com/office/drawing/2014/main" id="{8734A843-F0EF-4C73-B76C-9EA51E489B2C}"/>
              </a:ext>
            </a:extLst>
          </p:cNvPr>
          <p:cNvCxnSpPr>
            <a:cxnSpLocks noChangeShapeType="1"/>
          </p:cNvCxnSpPr>
          <p:nvPr/>
        </p:nvCxnSpPr>
        <p:spPr bwMode="auto">
          <a:xfrm rot="-5400000">
            <a:off x="1714500" y="46863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398" name="AutoShape 6">
            <a:extLst>
              <a:ext uri="{FF2B5EF4-FFF2-40B4-BE49-F238E27FC236}">
                <a16:creationId xmlns:a16="http://schemas.microsoft.com/office/drawing/2014/main" id="{BB9F4B14-0DCF-454C-8D46-6FB8D11583E0}"/>
              </a:ext>
            </a:extLst>
          </p:cNvPr>
          <p:cNvCxnSpPr>
            <a:cxnSpLocks noChangeShapeType="1"/>
          </p:cNvCxnSpPr>
          <p:nvPr/>
        </p:nvCxnSpPr>
        <p:spPr bwMode="auto">
          <a:xfrm rot="-5400000">
            <a:off x="2476500" y="42291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399" name="AutoShape 7">
            <a:extLst>
              <a:ext uri="{FF2B5EF4-FFF2-40B4-BE49-F238E27FC236}">
                <a16:creationId xmlns:a16="http://schemas.microsoft.com/office/drawing/2014/main" id="{D6B53EC5-E8FC-4584-B5A8-1BBA43CF02B6}"/>
              </a:ext>
            </a:extLst>
          </p:cNvPr>
          <p:cNvCxnSpPr>
            <a:cxnSpLocks noChangeShapeType="1"/>
          </p:cNvCxnSpPr>
          <p:nvPr/>
        </p:nvCxnSpPr>
        <p:spPr bwMode="auto">
          <a:xfrm rot="-5400000">
            <a:off x="3238500" y="37719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400" name="AutoShape 8">
            <a:extLst>
              <a:ext uri="{FF2B5EF4-FFF2-40B4-BE49-F238E27FC236}">
                <a16:creationId xmlns:a16="http://schemas.microsoft.com/office/drawing/2014/main" id="{4C7BB084-333B-45FC-BF0C-8CD0E3AA5505}"/>
              </a:ext>
            </a:extLst>
          </p:cNvPr>
          <p:cNvCxnSpPr>
            <a:cxnSpLocks noChangeShapeType="1"/>
          </p:cNvCxnSpPr>
          <p:nvPr/>
        </p:nvCxnSpPr>
        <p:spPr bwMode="auto">
          <a:xfrm rot="-5400000">
            <a:off x="4000500" y="33147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401" name="AutoShape 9">
            <a:extLst>
              <a:ext uri="{FF2B5EF4-FFF2-40B4-BE49-F238E27FC236}">
                <a16:creationId xmlns:a16="http://schemas.microsoft.com/office/drawing/2014/main" id="{EC129197-817D-428F-86FF-7D0E131BA589}"/>
              </a:ext>
            </a:extLst>
          </p:cNvPr>
          <p:cNvCxnSpPr>
            <a:cxnSpLocks noChangeShapeType="1"/>
          </p:cNvCxnSpPr>
          <p:nvPr/>
        </p:nvCxnSpPr>
        <p:spPr bwMode="auto">
          <a:xfrm rot="-5400000">
            <a:off x="4762500" y="28575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402" name="AutoShape 10">
            <a:extLst>
              <a:ext uri="{FF2B5EF4-FFF2-40B4-BE49-F238E27FC236}">
                <a16:creationId xmlns:a16="http://schemas.microsoft.com/office/drawing/2014/main" id="{005D33CF-CC8F-462F-96A1-BEF637E778BE}"/>
              </a:ext>
            </a:extLst>
          </p:cNvPr>
          <p:cNvCxnSpPr>
            <a:cxnSpLocks noChangeShapeType="1"/>
          </p:cNvCxnSpPr>
          <p:nvPr/>
        </p:nvCxnSpPr>
        <p:spPr bwMode="auto">
          <a:xfrm rot="-5400000">
            <a:off x="5524500" y="24003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sp>
        <p:nvSpPr>
          <p:cNvPr id="59403" name="Text Box 11">
            <a:extLst>
              <a:ext uri="{FF2B5EF4-FFF2-40B4-BE49-F238E27FC236}">
                <a16:creationId xmlns:a16="http://schemas.microsoft.com/office/drawing/2014/main" id="{2AB1FFF8-5688-466C-BEB2-FC98585C7211}"/>
              </a:ext>
            </a:extLst>
          </p:cNvPr>
          <p:cNvSpPr txBox="1">
            <a:spLocks noChangeArrowheads="1"/>
          </p:cNvSpPr>
          <p:nvPr/>
        </p:nvSpPr>
        <p:spPr bwMode="auto">
          <a:xfrm>
            <a:off x="1828800" y="5181600"/>
            <a:ext cx="2819400" cy="2746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GOODNESS</a:t>
            </a:r>
          </a:p>
        </p:txBody>
      </p:sp>
      <p:sp>
        <p:nvSpPr>
          <p:cNvPr id="59404" name="Text Box 12">
            <a:extLst>
              <a:ext uri="{FF2B5EF4-FFF2-40B4-BE49-F238E27FC236}">
                <a16:creationId xmlns:a16="http://schemas.microsoft.com/office/drawing/2014/main" id="{147A6096-E10D-4D7C-ADBA-8C4345C26552}"/>
              </a:ext>
            </a:extLst>
          </p:cNvPr>
          <p:cNvSpPr txBox="1">
            <a:spLocks noChangeArrowheads="1"/>
          </p:cNvSpPr>
          <p:nvPr/>
        </p:nvSpPr>
        <p:spPr bwMode="auto">
          <a:xfrm>
            <a:off x="2590800" y="4724400"/>
            <a:ext cx="2819400" cy="2746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KNOWLEDGE</a:t>
            </a:r>
          </a:p>
        </p:txBody>
      </p:sp>
      <p:sp>
        <p:nvSpPr>
          <p:cNvPr id="59405" name="Text Box 13">
            <a:extLst>
              <a:ext uri="{FF2B5EF4-FFF2-40B4-BE49-F238E27FC236}">
                <a16:creationId xmlns:a16="http://schemas.microsoft.com/office/drawing/2014/main" id="{9D459C6F-666E-4569-B1A6-2B4D92065E0E}"/>
              </a:ext>
            </a:extLst>
          </p:cNvPr>
          <p:cNvSpPr txBox="1">
            <a:spLocks noChangeArrowheads="1"/>
          </p:cNvSpPr>
          <p:nvPr/>
        </p:nvSpPr>
        <p:spPr bwMode="auto">
          <a:xfrm>
            <a:off x="3352800" y="4267200"/>
            <a:ext cx="3048000" cy="27463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rgbClr val="000066"/>
                </a:solidFill>
              </a:rPr>
              <a:t>SELF CONTROL</a:t>
            </a:r>
          </a:p>
        </p:txBody>
      </p:sp>
      <p:sp>
        <p:nvSpPr>
          <p:cNvPr id="59406" name="Text Box 14">
            <a:extLst>
              <a:ext uri="{FF2B5EF4-FFF2-40B4-BE49-F238E27FC236}">
                <a16:creationId xmlns:a16="http://schemas.microsoft.com/office/drawing/2014/main" id="{6CAB7443-84DA-493D-93B8-D08533281618}"/>
              </a:ext>
            </a:extLst>
          </p:cNvPr>
          <p:cNvSpPr txBox="1">
            <a:spLocks noChangeArrowheads="1"/>
          </p:cNvSpPr>
          <p:nvPr/>
        </p:nvSpPr>
        <p:spPr bwMode="auto">
          <a:xfrm>
            <a:off x="4114800" y="3810000"/>
            <a:ext cx="3124200" cy="2746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PERSERVERENCE</a:t>
            </a:r>
          </a:p>
        </p:txBody>
      </p:sp>
      <p:sp>
        <p:nvSpPr>
          <p:cNvPr id="59407" name="Text Box 15">
            <a:extLst>
              <a:ext uri="{FF2B5EF4-FFF2-40B4-BE49-F238E27FC236}">
                <a16:creationId xmlns:a16="http://schemas.microsoft.com/office/drawing/2014/main" id="{DDCE4ACA-5AB1-4B32-9010-8FBF09EF05B1}"/>
              </a:ext>
            </a:extLst>
          </p:cNvPr>
          <p:cNvSpPr txBox="1">
            <a:spLocks noChangeArrowheads="1"/>
          </p:cNvSpPr>
          <p:nvPr/>
        </p:nvSpPr>
        <p:spPr bwMode="auto">
          <a:xfrm>
            <a:off x="4953000" y="3352800"/>
            <a:ext cx="2819400" cy="27463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GODLINESS</a:t>
            </a:r>
          </a:p>
        </p:txBody>
      </p:sp>
      <p:sp>
        <p:nvSpPr>
          <p:cNvPr id="59408" name="Text Box 16">
            <a:extLst>
              <a:ext uri="{FF2B5EF4-FFF2-40B4-BE49-F238E27FC236}">
                <a16:creationId xmlns:a16="http://schemas.microsoft.com/office/drawing/2014/main" id="{B4DD9854-02F3-4A76-B1F6-2B249A4BAEC5}"/>
              </a:ext>
            </a:extLst>
          </p:cNvPr>
          <p:cNvSpPr txBox="1">
            <a:spLocks noChangeArrowheads="1"/>
          </p:cNvSpPr>
          <p:nvPr/>
        </p:nvSpPr>
        <p:spPr bwMode="auto">
          <a:xfrm>
            <a:off x="5638800" y="2895600"/>
            <a:ext cx="2895600" cy="276999"/>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BROTHERLY KINDNESS</a:t>
            </a:r>
          </a:p>
        </p:txBody>
      </p:sp>
      <p:sp>
        <p:nvSpPr>
          <p:cNvPr id="59409" name="Text Box 17">
            <a:extLst>
              <a:ext uri="{FF2B5EF4-FFF2-40B4-BE49-F238E27FC236}">
                <a16:creationId xmlns:a16="http://schemas.microsoft.com/office/drawing/2014/main" id="{955C7FF0-CF45-4A41-8122-C82C6C22F31B}"/>
              </a:ext>
            </a:extLst>
          </p:cNvPr>
          <p:cNvSpPr txBox="1">
            <a:spLocks noChangeArrowheads="1"/>
          </p:cNvSpPr>
          <p:nvPr/>
        </p:nvSpPr>
        <p:spPr bwMode="auto">
          <a:xfrm>
            <a:off x="6400800" y="2438400"/>
            <a:ext cx="2438400" cy="2746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LOVE</a:t>
            </a:r>
          </a:p>
        </p:txBody>
      </p:sp>
      <p:sp>
        <p:nvSpPr>
          <p:cNvPr id="59410" name="Line 18">
            <a:extLst>
              <a:ext uri="{FF2B5EF4-FFF2-40B4-BE49-F238E27FC236}">
                <a16:creationId xmlns:a16="http://schemas.microsoft.com/office/drawing/2014/main" id="{BBF6F74D-35A6-4F19-81F6-DF3C072F5367}"/>
              </a:ext>
            </a:extLst>
          </p:cNvPr>
          <p:cNvSpPr>
            <a:spLocks noChangeShapeType="1"/>
          </p:cNvSpPr>
          <p:nvPr/>
        </p:nvSpPr>
        <p:spPr bwMode="auto">
          <a:xfrm>
            <a:off x="6324600" y="2362200"/>
            <a:ext cx="838200"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9411" name="Picture 19" descr="NA00417_">
            <a:extLst>
              <a:ext uri="{FF2B5EF4-FFF2-40B4-BE49-F238E27FC236}">
                <a16:creationId xmlns:a16="http://schemas.microsoft.com/office/drawing/2014/main" id="{5D948FCA-255D-4ED0-B35D-8F351BF1522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29400" y="1063625"/>
            <a:ext cx="14478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2" name="Text Box 20">
            <a:extLst>
              <a:ext uri="{FF2B5EF4-FFF2-40B4-BE49-F238E27FC236}">
                <a16:creationId xmlns:a16="http://schemas.microsoft.com/office/drawing/2014/main" id="{E8FBD21F-BD97-4EEC-8590-6E6B7DB12879}"/>
              </a:ext>
            </a:extLst>
          </p:cNvPr>
          <p:cNvSpPr txBox="1">
            <a:spLocks noChangeArrowheads="1"/>
          </p:cNvSpPr>
          <p:nvPr/>
        </p:nvSpPr>
        <p:spPr bwMode="auto">
          <a:xfrm>
            <a:off x="1660525" y="2479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p>
        </p:txBody>
      </p:sp>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applying all diligence, in your faith supply</a:t>
            </a:r>
            <a:r>
              <a:rPr lang="en-US" sz="3200" dirty="0">
                <a:effectLst>
                  <a:outerShdw blurRad="38100" dist="38100" dir="2700000" algn="tl">
                    <a:srgbClr val="000000">
                      <a:alpha val="43137"/>
                    </a:srgbClr>
                  </a:outerShdw>
                </a:effectLst>
                <a:latin typeface="Calibri" panose="020F0502020204030204" pitchFamily="34" charset="0"/>
              </a:rPr>
              <a:t>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11132014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394" name="Object 2">
            <a:extLst>
              <a:ext uri="{FF2B5EF4-FFF2-40B4-BE49-F238E27FC236}">
                <a16:creationId xmlns:a16="http://schemas.microsoft.com/office/drawing/2014/main" id="{3EDBBBBE-EF4E-4022-BE40-680FCF441058}"/>
              </a:ext>
            </a:extLst>
          </p:cNvPr>
          <p:cNvGraphicFramePr>
            <a:graphicFrameLocks noChangeAspect="1"/>
          </p:cNvGraphicFramePr>
          <p:nvPr/>
        </p:nvGraphicFramePr>
        <p:xfrm>
          <a:off x="1371600" y="2590800"/>
          <a:ext cx="3581400" cy="2835275"/>
        </p:xfrm>
        <a:graphic>
          <a:graphicData uri="http://schemas.openxmlformats.org/presentationml/2006/ole">
            <mc:AlternateContent xmlns:mc="http://schemas.openxmlformats.org/markup-compatibility/2006">
              <mc:Choice xmlns:v="urn:schemas-microsoft-com:vml" Requires="v">
                <p:oleObj spid="_x0000_s2056" name="Bitmap Image" r:id="rId3" imgW="2409524" imgH="2152951" progId="Paint.Picture">
                  <p:embed/>
                </p:oleObj>
              </mc:Choice>
              <mc:Fallback>
                <p:oleObj name="Bitmap Image" r:id="rId3" imgW="2409524" imgH="2152951" progId="Paint.Picture">
                  <p:embed/>
                  <p:pic>
                    <p:nvPicPr>
                      <p:cNvPr id="59394" name="Object 2">
                        <a:extLst>
                          <a:ext uri="{FF2B5EF4-FFF2-40B4-BE49-F238E27FC236}">
                            <a16:creationId xmlns:a16="http://schemas.microsoft.com/office/drawing/2014/main" id="{3EDBBBBE-EF4E-4022-BE40-680FCF4410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90800"/>
                        <a:ext cx="35814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59395" name="AutoShape 3">
            <a:extLst>
              <a:ext uri="{FF2B5EF4-FFF2-40B4-BE49-F238E27FC236}">
                <a16:creationId xmlns:a16="http://schemas.microsoft.com/office/drawing/2014/main" id="{1A1EFE52-683C-49D7-A30C-60CB6899D854}"/>
              </a:ext>
            </a:extLst>
          </p:cNvPr>
          <p:cNvCxnSpPr>
            <a:cxnSpLocks noChangeShapeType="1"/>
          </p:cNvCxnSpPr>
          <p:nvPr/>
        </p:nvCxnSpPr>
        <p:spPr bwMode="auto">
          <a:xfrm rot="-5400000">
            <a:off x="952500" y="51435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sp>
        <p:nvSpPr>
          <p:cNvPr id="59396" name="Text Box 4">
            <a:extLst>
              <a:ext uri="{FF2B5EF4-FFF2-40B4-BE49-F238E27FC236}">
                <a16:creationId xmlns:a16="http://schemas.microsoft.com/office/drawing/2014/main" id="{267CD9F8-E12E-42D6-9BC5-01C55704C14B}"/>
              </a:ext>
            </a:extLst>
          </p:cNvPr>
          <p:cNvSpPr txBox="1">
            <a:spLocks noChangeArrowheads="1"/>
          </p:cNvSpPr>
          <p:nvPr/>
        </p:nvSpPr>
        <p:spPr bwMode="auto">
          <a:xfrm>
            <a:off x="1066800" y="5638800"/>
            <a:ext cx="2057400" cy="274638"/>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FAITH</a:t>
            </a:r>
          </a:p>
        </p:txBody>
      </p:sp>
      <p:cxnSp>
        <p:nvCxnSpPr>
          <p:cNvPr id="59397" name="AutoShape 5">
            <a:extLst>
              <a:ext uri="{FF2B5EF4-FFF2-40B4-BE49-F238E27FC236}">
                <a16:creationId xmlns:a16="http://schemas.microsoft.com/office/drawing/2014/main" id="{8734A843-F0EF-4C73-B76C-9EA51E489B2C}"/>
              </a:ext>
            </a:extLst>
          </p:cNvPr>
          <p:cNvCxnSpPr>
            <a:cxnSpLocks noChangeShapeType="1"/>
          </p:cNvCxnSpPr>
          <p:nvPr/>
        </p:nvCxnSpPr>
        <p:spPr bwMode="auto">
          <a:xfrm rot="-5400000">
            <a:off x="1714500" y="46863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398" name="AutoShape 6">
            <a:extLst>
              <a:ext uri="{FF2B5EF4-FFF2-40B4-BE49-F238E27FC236}">
                <a16:creationId xmlns:a16="http://schemas.microsoft.com/office/drawing/2014/main" id="{BB9F4B14-0DCF-454C-8D46-6FB8D11583E0}"/>
              </a:ext>
            </a:extLst>
          </p:cNvPr>
          <p:cNvCxnSpPr>
            <a:cxnSpLocks noChangeShapeType="1"/>
          </p:cNvCxnSpPr>
          <p:nvPr/>
        </p:nvCxnSpPr>
        <p:spPr bwMode="auto">
          <a:xfrm rot="-5400000">
            <a:off x="2476500" y="42291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399" name="AutoShape 7">
            <a:extLst>
              <a:ext uri="{FF2B5EF4-FFF2-40B4-BE49-F238E27FC236}">
                <a16:creationId xmlns:a16="http://schemas.microsoft.com/office/drawing/2014/main" id="{D6B53EC5-E8FC-4584-B5A8-1BBA43CF02B6}"/>
              </a:ext>
            </a:extLst>
          </p:cNvPr>
          <p:cNvCxnSpPr>
            <a:cxnSpLocks noChangeShapeType="1"/>
          </p:cNvCxnSpPr>
          <p:nvPr/>
        </p:nvCxnSpPr>
        <p:spPr bwMode="auto">
          <a:xfrm rot="-5400000">
            <a:off x="3238500" y="37719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400" name="AutoShape 8">
            <a:extLst>
              <a:ext uri="{FF2B5EF4-FFF2-40B4-BE49-F238E27FC236}">
                <a16:creationId xmlns:a16="http://schemas.microsoft.com/office/drawing/2014/main" id="{4C7BB084-333B-45FC-BF0C-8CD0E3AA5505}"/>
              </a:ext>
            </a:extLst>
          </p:cNvPr>
          <p:cNvCxnSpPr>
            <a:cxnSpLocks noChangeShapeType="1"/>
          </p:cNvCxnSpPr>
          <p:nvPr/>
        </p:nvCxnSpPr>
        <p:spPr bwMode="auto">
          <a:xfrm rot="-5400000">
            <a:off x="4000500" y="33147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401" name="AutoShape 9">
            <a:extLst>
              <a:ext uri="{FF2B5EF4-FFF2-40B4-BE49-F238E27FC236}">
                <a16:creationId xmlns:a16="http://schemas.microsoft.com/office/drawing/2014/main" id="{EC129197-817D-428F-86FF-7D0E131BA589}"/>
              </a:ext>
            </a:extLst>
          </p:cNvPr>
          <p:cNvCxnSpPr>
            <a:cxnSpLocks noChangeShapeType="1"/>
          </p:cNvCxnSpPr>
          <p:nvPr/>
        </p:nvCxnSpPr>
        <p:spPr bwMode="auto">
          <a:xfrm rot="-5400000">
            <a:off x="4762500" y="28575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cxnSp>
        <p:nvCxnSpPr>
          <p:cNvPr id="59402" name="AutoShape 10">
            <a:extLst>
              <a:ext uri="{FF2B5EF4-FFF2-40B4-BE49-F238E27FC236}">
                <a16:creationId xmlns:a16="http://schemas.microsoft.com/office/drawing/2014/main" id="{005D33CF-CC8F-462F-96A1-BEF637E778BE}"/>
              </a:ext>
            </a:extLst>
          </p:cNvPr>
          <p:cNvCxnSpPr>
            <a:cxnSpLocks noChangeShapeType="1"/>
          </p:cNvCxnSpPr>
          <p:nvPr/>
        </p:nvCxnSpPr>
        <p:spPr bwMode="auto">
          <a:xfrm rot="-5400000">
            <a:off x="5524500" y="2400300"/>
            <a:ext cx="838200" cy="762000"/>
          </a:xfrm>
          <a:prstGeom prst="bentConnector3">
            <a:avLst>
              <a:gd name="adj1" fmla="val 50000"/>
            </a:avLst>
          </a:prstGeom>
          <a:noFill/>
          <a:ln w="57150">
            <a:solidFill>
              <a:schemeClr val="tx1"/>
            </a:solidFill>
            <a:miter lim="800000"/>
            <a:headEnd/>
            <a:tailEnd/>
          </a:ln>
          <a:extLst>
            <a:ext uri="{909E8E84-426E-40DD-AFC4-6F175D3DCCD1}">
              <a14:hiddenFill xmlns:a14="http://schemas.microsoft.com/office/drawing/2010/main">
                <a:noFill/>
              </a14:hiddenFill>
            </a:ext>
          </a:extLst>
        </p:spPr>
      </p:cxnSp>
      <p:sp>
        <p:nvSpPr>
          <p:cNvPr id="59403" name="Text Box 11">
            <a:extLst>
              <a:ext uri="{FF2B5EF4-FFF2-40B4-BE49-F238E27FC236}">
                <a16:creationId xmlns:a16="http://schemas.microsoft.com/office/drawing/2014/main" id="{2AB1FFF8-5688-466C-BEB2-FC98585C7211}"/>
              </a:ext>
            </a:extLst>
          </p:cNvPr>
          <p:cNvSpPr txBox="1">
            <a:spLocks noChangeArrowheads="1"/>
          </p:cNvSpPr>
          <p:nvPr/>
        </p:nvSpPr>
        <p:spPr bwMode="auto">
          <a:xfrm>
            <a:off x="1828800" y="5181600"/>
            <a:ext cx="2819400" cy="274638"/>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GOODNESS</a:t>
            </a:r>
          </a:p>
        </p:txBody>
      </p:sp>
      <p:sp>
        <p:nvSpPr>
          <p:cNvPr id="59404" name="Text Box 12">
            <a:extLst>
              <a:ext uri="{FF2B5EF4-FFF2-40B4-BE49-F238E27FC236}">
                <a16:creationId xmlns:a16="http://schemas.microsoft.com/office/drawing/2014/main" id="{147A6096-E10D-4D7C-ADBA-8C4345C26552}"/>
              </a:ext>
            </a:extLst>
          </p:cNvPr>
          <p:cNvSpPr txBox="1">
            <a:spLocks noChangeArrowheads="1"/>
          </p:cNvSpPr>
          <p:nvPr/>
        </p:nvSpPr>
        <p:spPr bwMode="auto">
          <a:xfrm>
            <a:off x="2590800" y="4724400"/>
            <a:ext cx="2819400" cy="2746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KNOWLEDGE</a:t>
            </a:r>
          </a:p>
        </p:txBody>
      </p:sp>
      <p:sp>
        <p:nvSpPr>
          <p:cNvPr id="59405" name="Text Box 13">
            <a:extLst>
              <a:ext uri="{FF2B5EF4-FFF2-40B4-BE49-F238E27FC236}">
                <a16:creationId xmlns:a16="http://schemas.microsoft.com/office/drawing/2014/main" id="{9D459C6F-666E-4569-B1A6-2B4D92065E0E}"/>
              </a:ext>
            </a:extLst>
          </p:cNvPr>
          <p:cNvSpPr txBox="1">
            <a:spLocks noChangeArrowheads="1"/>
          </p:cNvSpPr>
          <p:nvPr/>
        </p:nvSpPr>
        <p:spPr bwMode="auto">
          <a:xfrm>
            <a:off x="3352800" y="4267200"/>
            <a:ext cx="3048000" cy="27463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rgbClr val="000066"/>
                </a:solidFill>
              </a:rPr>
              <a:t>SELF CONTROL</a:t>
            </a:r>
          </a:p>
        </p:txBody>
      </p:sp>
      <p:sp>
        <p:nvSpPr>
          <p:cNvPr id="59406" name="Text Box 14">
            <a:extLst>
              <a:ext uri="{FF2B5EF4-FFF2-40B4-BE49-F238E27FC236}">
                <a16:creationId xmlns:a16="http://schemas.microsoft.com/office/drawing/2014/main" id="{6CAB7443-84DA-493D-93B8-D08533281618}"/>
              </a:ext>
            </a:extLst>
          </p:cNvPr>
          <p:cNvSpPr txBox="1">
            <a:spLocks noChangeArrowheads="1"/>
          </p:cNvSpPr>
          <p:nvPr/>
        </p:nvSpPr>
        <p:spPr bwMode="auto">
          <a:xfrm>
            <a:off x="4114800" y="3810000"/>
            <a:ext cx="3124200" cy="274638"/>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PERSERVERENCE</a:t>
            </a:r>
          </a:p>
        </p:txBody>
      </p:sp>
      <p:sp>
        <p:nvSpPr>
          <p:cNvPr id="59407" name="Text Box 15">
            <a:extLst>
              <a:ext uri="{FF2B5EF4-FFF2-40B4-BE49-F238E27FC236}">
                <a16:creationId xmlns:a16="http://schemas.microsoft.com/office/drawing/2014/main" id="{DDCE4ACA-5AB1-4B32-9010-8FBF09EF05B1}"/>
              </a:ext>
            </a:extLst>
          </p:cNvPr>
          <p:cNvSpPr txBox="1">
            <a:spLocks noChangeArrowheads="1"/>
          </p:cNvSpPr>
          <p:nvPr/>
        </p:nvSpPr>
        <p:spPr bwMode="auto">
          <a:xfrm>
            <a:off x="4953000" y="3352800"/>
            <a:ext cx="2819400" cy="274638"/>
          </a:xfrm>
          <a:prstGeom prst="rect">
            <a:avLst/>
          </a:prstGeom>
          <a:solidFill>
            <a:srgbClr val="00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GODLINESS</a:t>
            </a:r>
          </a:p>
        </p:txBody>
      </p:sp>
      <p:sp>
        <p:nvSpPr>
          <p:cNvPr id="59408" name="Text Box 16">
            <a:extLst>
              <a:ext uri="{FF2B5EF4-FFF2-40B4-BE49-F238E27FC236}">
                <a16:creationId xmlns:a16="http://schemas.microsoft.com/office/drawing/2014/main" id="{B4DD9854-02F3-4A76-B1F6-2B249A4BAEC5}"/>
              </a:ext>
            </a:extLst>
          </p:cNvPr>
          <p:cNvSpPr txBox="1">
            <a:spLocks noChangeArrowheads="1"/>
          </p:cNvSpPr>
          <p:nvPr/>
        </p:nvSpPr>
        <p:spPr bwMode="auto">
          <a:xfrm>
            <a:off x="5638800" y="2895600"/>
            <a:ext cx="2895600" cy="276999"/>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BROTHERLY KINDNESS</a:t>
            </a:r>
          </a:p>
        </p:txBody>
      </p:sp>
      <p:sp>
        <p:nvSpPr>
          <p:cNvPr id="59409" name="Text Box 17">
            <a:extLst>
              <a:ext uri="{FF2B5EF4-FFF2-40B4-BE49-F238E27FC236}">
                <a16:creationId xmlns:a16="http://schemas.microsoft.com/office/drawing/2014/main" id="{955C7FF0-CF45-4A41-8122-C82C6C22F31B}"/>
              </a:ext>
            </a:extLst>
          </p:cNvPr>
          <p:cNvSpPr txBox="1">
            <a:spLocks noChangeArrowheads="1"/>
          </p:cNvSpPr>
          <p:nvPr/>
        </p:nvSpPr>
        <p:spPr bwMode="auto">
          <a:xfrm>
            <a:off x="6400800" y="2438400"/>
            <a:ext cx="2438400" cy="2746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r>
              <a:rPr lang="en-US" altLang="en-US" sz="1800" b="1" dirty="0">
                <a:solidFill>
                  <a:schemeClr val="bg2"/>
                </a:solidFill>
              </a:rPr>
              <a:t>LOVE</a:t>
            </a:r>
          </a:p>
        </p:txBody>
      </p:sp>
      <p:sp>
        <p:nvSpPr>
          <p:cNvPr id="59410" name="Line 18">
            <a:extLst>
              <a:ext uri="{FF2B5EF4-FFF2-40B4-BE49-F238E27FC236}">
                <a16:creationId xmlns:a16="http://schemas.microsoft.com/office/drawing/2014/main" id="{BBF6F74D-35A6-4F19-81F6-DF3C072F5367}"/>
              </a:ext>
            </a:extLst>
          </p:cNvPr>
          <p:cNvSpPr>
            <a:spLocks noChangeShapeType="1"/>
          </p:cNvSpPr>
          <p:nvPr/>
        </p:nvSpPr>
        <p:spPr bwMode="auto">
          <a:xfrm>
            <a:off x="6324600" y="2362200"/>
            <a:ext cx="838200" cy="1588"/>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9411" name="Picture 19" descr="NA00417_">
            <a:extLst>
              <a:ext uri="{FF2B5EF4-FFF2-40B4-BE49-F238E27FC236}">
                <a16:creationId xmlns:a16="http://schemas.microsoft.com/office/drawing/2014/main" id="{5D948FCA-255D-4ED0-B35D-8F351BF1522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629400" y="1063625"/>
            <a:ext cx="144780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2" name="Text Box 20">
            <a:extLst>
              <a:ext uri="{FF2B5EF4-FFF2-40B4-BE49-F238E27FC236}">
                <a16:creationId xmlns:a16="http://schemas.microsoft.com/office/drawing/2014/main" id="{E8FBD21F-BD97-4EEC-8590-6E6B7DB12879}"/>
              </a:ext>
            </a:extLst>
          </p:cNvPr>
          <p:cNvSpPr txBox="1">
            <a:spLocks noChangeArrowheads="1"/>
          </p:cNvSpPr>
          <p:nvPr/>
        </p:nvSpPr>
        <p:spPr bwMode="auto">
          <a:xfrm>
            <a:off x="1660525" y="2479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p>
        </p:txBody>
      </p:sp>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spTree>
    <p:extLst>
      <p:ext uri="{BB962C8B-B14F-4D97-AF65-F5344CB8AC3E}">
        <p14:creationId xmlns:p14="http://schemas.microsoft.com/office/powerpoint/2010/main" val="385599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2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faith</a:t>
            </a:r>
            <a:r>
              <a:rPr lang="en-US" sz="3200" dirty="0">
                <a:effectLst>
                  <a:outerShdw blurRad="38100" dist="38100" dir="2700000" algn="tl">
                    <a:srgbClr val="000000">
                      <a:alpha val="43137"/>
                    </a:srgbClr>
                  </a:outerShdw>
                </a:effectLst>
                <a:latin typeface="Calibri" panose="020F0502020204030204" pitchFamily="34" charset="0"/>
              </a:rPr>
              <a:t>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322951501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moral excellence</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314793014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knowledge</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261155377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self-control</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324738637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perseverance</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165175575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godliness</a:t>
            </a:r>
            <a:r>
              <a:rPr lang="en-US" sz="3200" dirty="0">
                <a:effectLst>
                  <a:outerShdw blurRad="38100" dist="38100" dir="2700000" algn="tl">
                    <a:srgbClr val="000000">
                      <a:alpha val="43137"/>
                    </a:srgbClr>
                  </a:outerShdw>
                </a:effectLst>
                <a:latin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164029620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brotherly kindness</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18632966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437042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5</a:t>
            </a:r>
            <a:r>
              <a:rPr lang="en-US" sz="32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moral excellence, knowledge, </a:t>
            </a:r>
            <a:r>
              <a:rPr lang="en-US" sz="3200" baseline="30000" dirty="0">
                <a:effectLst>
                  <a:outerShdw blurRad="38100" dist="38100" dir="2700000" algn="tl">
                    <a:srgbClr val="000000">
                      <a:alpha val="43137"/>
                    </a:srgbClr>
                  </a:outerShdw>
                </a:effectLst>
                <a:latin typeface="Calibri" panose="020F0502020204030204" pitchFamily="34" charset="0"/>
              </a:rPr>
              <a:t>6</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knowledge, self-control,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self-control, perseverance,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perseverance, godliness, </a:t>
            </a:r>
            <a:r>
              <a:rPr lang="en-US" sz="3200" baseline="30000" dirty="0">
                <a:effectLst>
                  <a:outerShdw blurRad="38100" dist="38100" dir="2700000" algn="tl">
                    <a:srgbClr val="000000">
                      <a:alpha val="43137"/>
                    </a:srgbClr>
                  </a:outerShdw>
                </a:effectLst>
                <a:latin typeface="Calibri" panose="020F0502020204030204" pitchFamily="34" charset="0"/>
              </a:rPr>
              <a:t>7</a:t>
            </a:r>
            <a:r>
              <a:rPr lang="en-US" sz="3200" dirty="0">
                <a:effectLst>
                  <a:outerShdw blurRad="38100" dist="38100" dir="2700000" algn="tl">
                    <a:srgbClr val="000000">
                      <a:alpha val="43137"/>
                    </a:srgbClr>
                  </a:outerShdw>
                </a:effectLst>
                <a:latin typeface="Calibri" panose="020F0502020204030204" pitchFamily="34" charset="0"/>
              </a:rPr>
              <a:t>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godliness, brotherly kindness, and in </a:t>
            </a:r>
            <a:r>
              <a:rPr lang="en-US" sz="3200" i="1" dirty="0">
                <a:effectLst>
                  <a:outerShdw blurRad="38100" dist="38100" dir="2700000" algn="tl">
                    <a:srgbClr val="000000">
                      <a:alpha val="43137"/>
                    </a:srgbClr>
                  </a:outerShdw>
                </a:effectLst>
                <a:latin typeface="Calibri" panose="020F0502020204030204" pitchFamily="34" charset="0"/>
              </a:rPr>
              <a:t>your</a:t>
            </a:r>
            <a:r>
              <a:rPr lang="en-US" sz="3200" dirty="0">
                <a:effectLst>
                  <a:outerShdw blurRad="38100" dist="38100" dir="2700000" algn="tl">
                    <a:srgbClr val="000000">
                      <a:alpha val="43137"/>
                    </a:srgbClr>
                  </a:outerShdw>
                </a:effectLst>
                <a:latin typeface="Calibri" panose="020F0502020204030204" pitchFamily="34" charset="0"/>
              </a:rPr>
              <a:t> brotherly kindness, </a:t>
            </a:r>
            <a:r>
              <a:rPr lang="en-US" sz="32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love</a:t>
            </a:r>
            <a:r>
              <a:rPr lang="en-US" sz="3200" dirty="0">
                <a:effectLst>
                  <a:outerShdw blurRad="38100" dist="38100" dir="2700000" algn="tl">
                    <a:srgbClr val="000000">
                      <a:alpha val="43137"/>
                    </a:srgbClr>
                  </a:outerShdw>
                </a:effectLst>
                <a:latin typeface="Calibri" panose="020F0502020204030204" pitchFamily="34" charset="0"/>
              </a:rPr>
              <a:t>. </a:t>
            </a:r>
          </a:p>
        </p:txBody>
      </p:sp>
    </p:spTree>
    <p:extLst>
      <p:ext uri="{BB962C8B-B14F-4D97-AF65-F5344CB8AC3E}">
        <p14:creationId xmlns:p14="http://schemas.microsoft.com/office/powerpoint/2010/main" val="133368017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The Call to Growth </a:t>
            </a:r>
            <a:r>
              <a:rPr lang="en-US" altLang="en-US" sz="2800" dirty="0">
                <a:effectLst>
                  <a:outerShdw blurRad="38100" dist="38100" dir="2700000" algn="tl">
                    <a:srgbClr val="000000">
                      <a:alpha val="43137"/>
                    </a:srgbClr>
                  </a:outerShdw>
                </a:effectLst>
                <a:latin typeface="Calibri" panose="020F0502020204030204" pitchFamily="34" charset="0"/>
                <a:ea typeface="+mj-ea"/>
                <a:cs typeface="+mj-cs"/>
              </a:rPr>
              <a:t>(1:3-11)</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2095500"/>
            <a:ext cx="6134100" cy="26670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Provisions for Growth (1:3-4)</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Portrait of Growth (1:5-7)</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Benefits of Growth (1:8-11)</a:t>
            </a:r>
          </a:p>
        </p:txBody>
      </p:sp>
      <p:pic>
        <p:nvPicPr>
          <p:cNvPr id="5" name="Picture 4" descr="j0193970">
            <a:extLst>
              <a:ext uri="{FF2B5EF4-FFF2-40B4-BE49-F238E27FC236}">
                <a16:creationId xmlns:a16="http://schemas.microsoft.com/office/drawing/2014/main" id="{5761D9CC-09DF-4DD6-A2CC-85A327E6951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25080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109091"/>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these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lacks these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short-sighted, having forgotten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purification from his former sins.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 for as long as you practice these things, you will never stumble;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66246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HelveticaNeue"/>
              </a:rPr>
              <a:t>For if these </a:t>
            </a:r>
            <a:r>
              <a:rPr lang="en-US" sz="2800" b="1" i="1" u="sng" dirty="0">
                <a:solidFill>
                  <a:srgbClr val="FFFFCC"/>
                </a:solidFill>
                <a:effectLst>
                  <a:outerShdw blurRad="38100" dist="38100" dir="2700000" algn="tl">
                    <a:srgbClr val="000000">
                      <a:alpha val="43137"/>
                    </a:srgbClr>
                  </a:outerShdw>
                </a:effectLst>
                <a:latin typeface="HelveticaNeue"/>
              </a:rPr>
              <a:t>qualities</a:t>
            </a:r>
            <a:r>
              <a:rPr lang="en-US" sz="2800" b="1" u="sng" dirty="0">
                <a:solidFill>
                  <a:srgbClr val="FFFFCC"/>
                </a:solidFill>
                <a:effectLst>
                  <a:outerShdw blurRad="38100" dist="38100" dir="2700000" algn="tl">
                    <a:srgbClr val="000000">
                      <a:alpha val="43137"/>
                    </a:srgbClr>
                  </a:outerShdw>
                </a:effectLst>
                <a:latin typeface="HelveticaNeue"/>
              </a:rPr>
              <a:t> are yours and are increasing</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lacks these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short-sighted, having forgotten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purification from his former sins.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 for as long as you practice these things, you will never stumble;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2918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085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a:t>
            </a:r>
            <a:r>
              <a:rPr lang="en-US" sz="2800" b="1" u="sng" dirty="0">
                <a:solidFill>
                  <a:srgbClr val="FFFFCC"/>
                </a:solidFill>
                <a:effectLst>
                  <a:outerShdw blurRad="38100" dist="38100" dir="2700000" algn="tl">
                    <a:srgbClr val="000000">
                      <a:alpha val="43137"/>
                    </a:srgbClr>
                  </a:outerShdw>
                </a:effectLst>
                <a:latin typeface="HelveticaNeue"/>
              </a:rPr>
              <a:t>they render you neither useless nor unfruitful in the true knowledge of our Lord Jesus Christ</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lacks these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or</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short-sighted, having forgotten </a:t>
            </a:r>
            <a:r>
              <a:rPr lang="en-US" sz="2800" b="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purification from his former sins.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 for as long as you practice these things, you will never stumble;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646602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174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HelveticaNeue"/>
              </a:rPr>
              <a:t>For he who lacks these </a:t>
            </a:r>
            <a:r>
              <a:rPr lang="en-US" sz="2800" b="1" i="1" u="sng" dirty="0">
                <a:solidFill>
                  <a:srgbClr val="FFFFCC"/>
                </a:solidFill>
                <a:effectLst>
                  <a:outerShdw blurRad="38100" dist="38100" dir="2700000" algn="tl">
                    <a:srgbClr val="000000">
                      <a:alpha val="43137"/>
                    </a:srgbClr>
                  </a:outerShdw>
                </a:effectLst>
                <a:latin typeface="HelveticaNeue"/>
              </a:rPr>
              <a:t>qualities</a:t>
            </a:r>
            <a:r>
              <a:rPr lang="en-US" sz="2800" b="1" u="sng" dirty="0">
                <a:solidFill>
                  <a:srgbClr val="FFFFCC"/>
                </a:solidFill>
                <a:effectLst>
                  <a:outerShdw blurRad="38100" dist="38100" dir="2700000" algn="tl">
                    <a:srgbClr val="000000">
                      <a:alpha val="43137"/>
                    </a:srgbClr>
                  </a:outerShdw>
                </a:effectLst>
                <a:latin typeface="HelveticaNeue"/>
              </a:rPr>
              <a:t> is blind or short-sighted, having forgotten his purification from his former sins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 for as long as you practice these things, you will never stumble;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571918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20369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who lacks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or short-sighted, having forgotten his purification from his former sins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b="1" u="sng" dirty="0">
                <a:solidFill>
                  <a:srgbClr val="FFFFCC"/>
                </a:solidFill>
                <a:effectLst>
                  <a:outerShdw blurRad="38100" dist="38100" dir="2700000" algn="tl">
                    <a:srgbClr val="000000">
                      <a:alpha val="43137"/>
                    </a:srgbClr>
                  </a:outerShdw>
                </a:effectLst>
                <a:latin typeface="HelveticaNeue"/>
              </a:rPr>
              <a:t>Therefore, brethren, be all the more diligent to make certain about His calling and choosing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as long as you practice these things, you will never stumble;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514000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5AE5DDB3-9F8A-4A85-BC62-7EC6E8310BD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659"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John 5:24</a:t>
            </a:r>
          </a:p>
          <a:p>
            <a:pPr algn="just">
              <a:spcBef>
                <a:spcPts val="0"/>
              </a:spcBef>
              <a:spcAft>
                <a:spcPts val="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passed out</a:t>
            </a:r>
            <a:r>
              <a:rPr lang="en-US" altLang="en-US" sz="36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death into life.”</a:t>
            </a:r>
          </a:p>
        </p:txBody>
      </p:sp>
    </p:spTree>
    <p:extLst>
      <p:ext uri="{BB962C8B-B14F-4D97-AF65-F5344CB8AC3E}">
        <p14:creationId xmlns:p14="http://schemas.microsoft.com/office/powerpoint/2010/main" val="60404493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2097464" y="5957740"/>
            <a:ext cx="4949072" cy="739923"/>
          </a:xfrm>
        </p:spPr>
        <p:txBody>
          <a:bodyPr/>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a:t>
            </a:r>
            <a:r>
              <a:rPr lang="en-US" altLang="en-US" sz="1600" i="1" dirty="0">
                <a:solidFill>
                  <a:schemeClr val="tx1"/>
                </a:solidFill>
                <a:effectLst>
                  <a:outerShdw blurRad="38100" dist="38100" dir="2700000" algn="tl">
                    <a:srgbClr val="000000">
                      <a:alpha val="43137"/>
                    </a:srgbClr>
                  </a:outerShdw>
                </a:effectLst>
              </a:rPr>
              <a:t>Salvation: A Clear Doctrinal Analysis</a:t>
            </a:r>
            <a:r>
              <a:rPr lang="en-US" altLang="en-US" sz="1600" dirty="0">
                <a:solidFill>
                  <a:schemeClr val="tx1"/>
                </a:solidFill>
                <a:effectLst>
                  <a:outerShdw blurRad="38100" dist="38100" dir="2700000" algn="tl">
                    <a:srgbClr val="000000">
                      <a:alpha val="43137"/>
                    </a:srgbClr>
                  </a:outerShdw>
                </a:effectLst>
              </a:rPr>
              <a:t> </a:t>
            </a:r>
            <a:br>
              <a:rPr lang="en-US" altLang="en-US" sz="1600" dirty="0">
                <a:solidFill>
                  <a:schemeClr val="tx1"/>
                </a:solidFill>
                <a:effectLst>
                  <a:outerShdw blurRad="38100" dist="38100" dir="2700000" algn="tl">
                    <a:srgbClr val="000000">
                      <a:alpha val="43137"/>
                    </a:srgbClr>
                  </a:outerShdw>
                </a:effectLst>
              </a:rPr>
            </a:br>
            <a:r>
              <a:rPr lang="en-US" altLang="en-US" sz="1600" dirty="0">
                <a:solidFill>
                  <a:schemeClr val="tx1"/>
                </a:solidFill>
                <a:effectLst>
                  <a:outerShdw blurRad="38100" dist="38100" dir="2700000" algn="tl">
                    <a:srgbClr val="000000">
                      <a:alpha val="43137"/>
                    </a:srgbClr>
                  </a:outerShdw>
                </a:effectLst>
              </a:rPr>
              <a:t>(Grand Rapids: Zondervan, 1977), 60. Italics added</a:t>
            </a: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8026" y="1353531"/>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2658362" y="1150071"/>
            <a:ext cx="6398443" cy="4279768"/>
          </a:xfrm>
        </p:spPr>
        <p:txBody>
          <a:bodyPr/>
          <a:lstStyle/>
          <a:p>
            <a:pPr marL="0" indent="0" algn="just" eaLnBrk="1" hangingPunct="1">
              <a:buFont typeface="Arial" panose="020B0604020202020204" pitchFamily="34" charset="0"/>
              <a:buNone/>
              <a:defRPr/>
            </a:pPr>
            <a:r>
              <a:rPr lang="en-US" altLang="en-US" sz="3000" dirty="0">
                <a:solidFill>
                  <a:prstClr val="white"/>
                </a:solidFill>
                <a:effectLst>
                  <a:outerShdw blurRad="38100" dist="38100" dir="2700000" algn="tl">
                    <a:srgbClr val="000000">
                      <a:alpha val="43137"/>
                    </a:srgbClr>
                  </a:outerShdw>
                </a:effectLst>
              </a:rPr>
              <a:t>“There is a normal Christian experience. There are new and blessed emotions and desires. Old things do pass away; and behold all things do become new; but </a:t>
            </a:r>
            <a:r>
              <a:rPr lang="en-US" altLang="en-US" sz="3000" b="1" i="1" u="sng" dirty="0">
                <a:solidFill>
                  <a:srgbClr val="FFFFCC"/>
                </a:solidFill>
                <a:effectLst>
                  <a:outerShdw blurRad="38100" dist="38100" dir="2700000" algn="tl">
                    <a:srgbClr val="000000">
                      <a:alpha val="43137"/>
                    </a:srgbClr>
                  </a:outerShdw>
                </a:effectLst>
              </a:rPr>
              <a:t>all such experiences are but  secondary evidences</a:t>
            </a:r>
            <a:r>
              <a:rPr lang="en-US" altLang="en-US" sz="3000" dirty="0">
                <a:solidFill>
                  <a:prstClr val="white"/>
                </a:solidFill>
                <a:effectLst>
                  <a:outerShdw blurRad="38100" dist="38100" dir="2700000" algn="tl">
                    <a:srgbClr val="000000">
                      <a:alpha val="43137"/>
                    </a:srgbClr>
                  </a:outerShdw>
                </a:effectLst>
              </a:rPr>
              <a:t>, as to the fact of salvation, in that they grow out of that positive  repose of faith which is the primary evidence.”</a:t>
            </a:r>
          </a:p>
        </p:txBody>
      </p:sp>
      <p:sp>
        <p:nvSpPr>
          <p:cNvPr id="5" name="Rectangle 4"/>
          <p:cNvSpPr/>
          <p:nvPr/>
        </p:nvSpPr>
        <p:spPr>
          <a:xfrm>
            <a:off x="2636086" y="242359"/>
            <a:ext cx="3871830" cy="646331"/>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endParaRPr lang="en-US" sz="36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endParaRPr>
          </a:p>
        </p:txBody>
      </p:sp>
    </p:spTree>
    <p:extLst>
      <p:ext uri="{BB962C8B-B14F-4D97-AF65-F5344CB8AC3E}">
        <p14:creationId xmlns:p14="http://schemas.microsoft.com/office/powerpoint/2010/main" val="368069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29398A22-EBA4-4791-8803-F52C74008F7D}"/>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67587" name="Rectangle 3">
            <a:extLst>
              <a:ext uri="{FF2B5EF4-FFF2-40B4-BE49-F238E27FC236}">
                <a16:creationId xmlns:a16="http://schemas.microsoft.com/office/drawing/2014/main" id="{69AF28FF-0512-4D4F-8710-E4F5B2967F55}"/>
              </a:ext>
            </a:extLst>
          </p:cNvPr>
          <p:cNvSpPr>
            <a:spLocks noChangeArrowheads="1"/>
          </p:cNvSpPr>
          <p:nvPr/>
        </p:nvSpPr>
        <p:spPr bwMode="auto">
          <a:xfrm>
            <a:off x="228600" y="3028950"/>
            <a:ext cx="5943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The Call to Maturity (2 Peter 1)</a:t>
            </a:r>
          </a:p>
        </p:txBody>
      </p:sp>
      <p:pic>
        <p:nvPicPr>
          <p:cNvPr id="67588" name="Picture 4" descr="j0193970">
            <a:extLst>
              <a:ext uri="{FF2B5EF4-FFF2-40B4-BE49-F238E27FC236}">
                <a16:creationId xmlns:a16="http://schemas.microsoft.com/office/drawing/2014/main" id="{2EA65837-BF00-49DB-899B-157275C2B97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31802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who lacks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or short-sighted, having forgotten his purification from his former sins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latin typeface="HelveticaNeue"/>
              </a:rPr>
              <a:t>for as long as you practice these things, you will never stumble</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in this way the entrance into the eternal kingdom of our Lord and Savior Jesus Christ will be abundantly supplied to you.</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441191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470F610-8AF8-4A06-982B-9E0A1886994B}"/>
              </a:ext>
            </a:extLst>
          </p:cNvPr>
          <p:cNvSpPr>
            <a:spLocks noGrp="1" noChangeArrowheads="1"/>
          </p:cNvSpPr>
          <p:nvPr>
            <p:ph type="title" idx="4294967295"/>
          </p:nvPr>
        </p:nvSpPr>
        <p:spPr>
          <a:xfrm>
            <a:off x="685800" y="228600"/>
            <a:ext cx="7772400" cy="1143000"/>
          </a:xfrm>
        </p:spPr>
        <p:txBody>
          <a:bodyPr/>
          <a:lstStyle/>
          <a:p>
            <a:pPr algn="ctr">
              <a:defRPr/>
            </a:pPr>
            <a:r>
              <a:rPr lang="en-US" altLang="en-US" sz="3600" dirty="0"/>
              <a:t> </a:t>
            </a:r>
            <a:r>
              <a:rPr lang="en-US" altLang="en-US" sz="3600" dirty="0">
                <a:effectLst>
                  <a:outerShdw blurRad="38100" dist="38100" dir="2700000" algn="tl">
                    <a:srgbClr val="000000">
                      <a:alpha val="43137"/>
                    </a:srgbClr>
                  </a:outerShdw>
                </a:effectLst>
              </a:rPr>
              <a:t>BENEFITS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1:8-11</a:t>
            </a:r>
          </a:p>
        </p:txBody>
      </p:sp>
      <p:sp>
        <p:nvSpPr>
          <p:cNvPr id="40963" name="Rectangle 3">
            <a:extLst>
              <a:ext uri="{FF2B5EF4-FFF2-40B4-BE49-F238E27FC236}">
                <a16:creationId xmlns:a16="http://schemas.microsoft.com/office/drawing/2014/main" id="{D6FE3290-18DA-458F-90B6-C0A209AB6499}"/>
              </a:ext>
            </a:extLst>
          </p:cNvPr>
          <p:cNvSpPr>
            <a:spLocks noGrp="1" noChangeArrowheads="1"/>
          </p:cNvSpPr>
          <p:nvPr>
            <p:ph type="body" sz="half" idx="4294967295"/>
          </p:nvPr>
        </p:nvSpPr>
        <p:spPr>
          <a:xfrm>
            <a:off x="533400" y="1600200"/>
            <a:ext cx="5715000" cy="4648200"/>
          </a:xfrm>
        </p:spPr>
        <p:txBody>
          <a:bodyPr/>
          <a:lstStyle/>
          <a:p>
            <a:pPr marL="533400" indent="-533400">
              <a:spcBef>
                <a:spcPts val="0"/>
              </a:spcBef>
              <a:spcAft>
                <a:spcPts val="3600"/>
              </a:spcAft>
              <a:defRPr/>
            </a:pPr>
            <a:r>
              <a:rPr lang="en-US" altLang="en-US" dirty="0">
                <a:effectLst>
                  <a:outerShdw blurRad="38100" dist="38100" dir="2700000" algn="tl">
                    <a:srgbClr val="000000">
                      <a:alpha val="43137"/>
                    </a:srgbClr>
                  </a:outerShdw>
                </a:effectLst>
              </a:rPr>
              <a:t>Productivity (1:8)</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Harmony with identity (1:9)</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Sureness of election (1:10a)</a:t>
            </a:r>
          </a:p>
          <a:p>
            <a:pPr marL="533400" indent="-533400">
              <a:spcBef>
                <a:spcPts val="0"/>
              </a:spcBef>
              <a:spcAft>
                <a:spcPts val="3600"/>
              </a:spcAft>
              <a:defRPr/>
            </a:pPr>
            <a:r>
              <a:rPr lang="en-US" altLang="en-US" dirty="0">
                <a:effectLst>
                  <a:outerShdw blurRad="38100" dist="38100" dir="2700000" algn="tl">
                    <a:srgbClr val="000000">
                      <a:alpha val="43137"/>
                    </a:srgbClr>
                  </a:outerShdw>
                </a:effectLst>
              </a:rPr>
              <a:t>Stability (1:10b)</a:t>
            </a:r>
          </a:p>
          <a:p>
            <a:pPr marL="533400" indent="-533400">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rPr>
              <a:t>Eternal Reward (1:11)</a:t>
            </a:r>
          </a:p>
        </p:txBody>
      </p:sp>
      <p:pic>
        <p:nvPicPr>
          <p:cNvPr id="60420" name="Picture 4" descr="BS01934_">
            <a:extLst>
              <a:ext uri="{FF2B5EF4-FFF2-40B4-BE49-F238E27FC236}">
                <a16:creationId xmlns:a16="http://schemas.microsoft.com/office/drawing/2014/main" id="{989EC8BF-C4FF-4995-AA9F-F2BD8BE428A1}"/>
              </a:ext>
            </a:extLst>
          </p:cNvPr>
          <p:cNvPicPr>
            <a:picLocks noChangeAspect="1" noChangeArrowheads="1"/>
          </p:cNvPicPr>
          <p:nvPr/>
        </p:nvPicPr>
        <p:blipFill>
          <a:blip r:embed="rId3">
            <a:lum bright="-4000" contrast="4000"/>
            <a:extLst>
              <a:ext uri="{28A0092B-C50C-407E-A947-70E740481C1C}">
                <a14:useLocalDpi xmlns:a14="http://schemas.microsoft.com/office/drawing/2010/main"/>
              </a:ext>
            </a:extLst>
          </a:blip>
          <a:srcRect/>
          <a:stretch>
            <a:fillRect/>
          </a:stretch>
        </p:blipFill>
        <p:spPr bwMode="auto">
          <a:xfrm>
            <a:off x="6019800" y="2438400"/>
            <a:ext cx="278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1912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0E393A-46F8-4387-AE53-DE627CDF8754}"/>
              </a:ext>
            </a:extLst>
          </p:cNvPr>
          <p:cNvPicPr>
            <a:picLocks noChangeAspect="1"/>
          </p:cNvPicPr>
          <p:nvPr/>
        </p:nvPicPr>
        <p:blipFill>
          <a:blip r:embed="rId2"/>
          <a:stretch>
            <a:fillRect/>
          </a:stretch>
        </p:blipFill>
        <p:spPr>
          <a:xfrm>
            <a:off x="0" y="0"/>
            <a:ext cx="9144000" cy="6857999"/>
          </a:xfrm>
          <a:prstGeom prst="rect">
            <a:avLst/>
          </a:prstGeom>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0" y="0"/>
            <a:ext cx="9144000" cy="5232202"/>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1:8-11</a:t>
            </a:r>
          </a:p>
          <a:p>
            <a:pPr marL="0" marR="0" algn="just">
              <a:spcBef>
                <a:spcPts val="0"/>
              </a:spcBef>
              <a:spcAft>
                <a:spcPts val="0"/>
              </a:spcAft>
            </a:pPr>
            <a:r>
              <a:rPr lang="en-US" sz="28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if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are yours and are increasing, they render you neither useless nor unfruitful in the true knowledge of our Lord Jesus Christ.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he who lacks these </a:t>
            </a:r>
            <a:r>
              <a:rPr lang="en-US" sz="2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qualities</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blind or short-sighted, having forgotten his purification from his former sins</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brethren, be all the more diligent to make certain about His calling and choosing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as long as you practice these things, you will never stumble</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2800" b="0" i="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 </a:t>
            </a:r>
            <a:r>
              <a:rPr lang="en-US" sz="2800" b="1" u="sng" dirty="0">
                <a:solidFill>
                  <a:srgbClr val="FFFFCC"/>
                </a:solidFill>
                <a:effectLst>
                  <a:outerShdw blurRad="38100" dist="38100" dir="2700000" algn="tl">
                    <a:srgbClr val="000000">
                      <a:alpha val="43137"/>
                    </a:srgbClr>
                  </a:outerShdw>
                </a:effectLst>
                <a:latin typeface="HelveticaNeue"/>
              </a:rPr>
              <a:t>for in this way the entrance into the eternal kingdom of our Lord and Savior Jesus Christ will be abundantly supplied to you</a:t>
            </a:r>
            <a:r>
              <a:rPr lang="en-US" sz="2800" b="0"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2481386"/>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extLst>
              <p:ext uri="{D42A27DB-BD31-4B8C-83A1-F6EECF244321}">
                <p14:modId xmlns:p14="http://schemas.microsoft.com/office/powerpoint/2010/main" val="3621075179"/>
              </p:ext>
            </p:extLst>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chemeClr val="bg2"/>
                          </a:solidFill>
                          <a:effectLst/>
                          <a:latin typeface="Calibri" panose="020F0502020204030204" pitchFamily="34" charset="0"/>
                        </a:rPr>
                        <a:t>Phase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Justification</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Sanctification</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Glorification</a:t>
                      </a: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Tense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Past</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Present</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Future</a:t>
                      </a: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Saved from sin’s:</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Penalty</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Power</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Presence</a:t>
                      </a: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mn-cs"/>
                        </a:rPr>
                        <a:t>Scripture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rPr>
                        <a:t>Eph 2:8-9; Titus 3:5</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6600"/>
                          </a:solidFill>
                          <a:effectLst/>
                          <a:latin typeface="Calibri" panose="020F0502020204030204" pitchFamily="34" charset="0"/>
                        </a:rPr>
                        <a:t>Philip 2:12</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rPr>
                        <a:t>Rom 5:10</a:t>
                      </a: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76200" y="228600"/>
          <a:ext cx="8991600" cy="6248397"/>
        </p:xfrm>
        <a:graphic>
          <a:graphicData uri="http://schemas.openxmlformats.org/drawingml/2006/table">
            <a:tbl>
              <a:tblPr>
                <a:tableStyleId>{5940675A-B579-460E-94D1-54222C63F5DA}</a:tableStyleId>
              </a:tblPr>
              <a:tblGrid>
                <a:gridCol w="2633648">
                  <a:extLst>
                    <a:ext uri="{9D8B030D-6E8A-4147-A177-3AD203B41FA5}">
                      <a16:colId xmlns:a16="http://schemas.microsoft.com/office/drawing/2014/main" val="20000"/>
                    </a:ext>
                  </a:extLst>
                </a:gridCol>
                <a:gridCol w="2793227">
                  <a:extLst>
                    <a:ext uri="{9D8B030D-6E8A-4147-A177-3AD203B41FA5}">
                      <a16:colId xmlns:a16="http://schemas.microsoft.com/office/drawing/2014/main" val="20001"/>
                    </a:ext>
                  </a:extLst>
                </a:gridCol>
                <a:gridCol w="3564725">
                  <a:extLst>
                    <a:ext uri="{9D8B030D-6E8A-4147-A177-3AD203B41FA5}">
                      <a16:colId xmlns:a16="http://schemas.microsoft.com/office/drawing/2014/main" val="20002"/>
                    </a:ext>
                  </a:extLst>
                </a:gridCol>
              </a:tblGrid>
              <a:tr h="100625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3600" kern="1200" dirty="0">
                          <a:solidFill>
                            <a:srgbClr val="00FFFF"/>
                          </a:solidFill>
                          <a:effectLst/>
                          <a:latin typeface="Calibri" panose="020F0502020204030204" pitchFamily="34" charset="0"/>
                          <a:ea typeface="+mj-ea"/>
                          <a:cs typeface="Calibri" panose="020F0502020204030204" pitchFamily="34" charset="0"/>
                        </a:rPr>
                        <a:t>Scripture’s Five Crowns</a:t>
                      </a:r>
                      <a:r>
                        <a:rPr lang="en-US" altLang="en-US" sz="2700" kern="1200" dirty="0">
                          <a:solidFill>
                            <a:srgbClr val="00FFFF"/>
                          </a:solidFill>
                          <a:effectLst/>
                          <a:latin typeface="Calibri" panose="020F0502020204030204" pitchFamily="34" charset="0"/>
                          <a:ea typeface="+mj-ea"/>
                          <a:cs typeface="Calibri" panose="020F0502020204030204" pitchFamily="34" charset="0"/>
                        </a:rPr>
                        <a:t> </a:t>
                      </a:r>
                      <a:br>
                        <a:rPr lang="en-US" altLang="en-US" sz="2700" kern="1200" dirty="0">
                          <a:solidFill>
                            <a:srgbClr val="00FFFF"/>
                          </a:solidFill>
                          <a:effectLst/>
                          <a:latin typeface="Calibri" panose="020F0502020204030204" pitchFamily="34" charset="0"/>
                          <a:ea typeface="+mj-ea"/>
                          <a:cs typeface="Calibri" panose="020F0502020204030204" pitchFamily="34" charset="0"/>
                        </a:rPr>
                      </a:br>
                      <a:r>
                        <a:rPr lang="en-US" altLang="en-US" sz="21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1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8625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2"/>
                          </a:solidFill>
                          <a:effectLst/>
                          <a:latin typeface="Calibri" panose="020F0502020204030204" pitchFamily="34" charset="0"/>
                          <a:cs typeface="Calibri" panose="020F0502020204030204" pitchFamily="34" charset="0"/>
                        </a:rPr>
                        <a:t>SCRIPTURE</a:t>
                      </a:r>
                      <a:endParaRPr lang="en-US" sz="2400" b="1" u="none" kern="1200" dirty="0">
                        <a:solidFill>
                          <a:schemeClr val="bg2"/>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rgbClr val="C00000"/>
                          </a:solidFill>
                          <a:effectLst/>
                          <a:latin typeface="Calibri" panose="020F0502020204030204" pitchFamily="34" charset="0"/>
                          <a:cs typeface="Calibri" panose="020F0502020204030204" pitchFamily="34" charset="0"/>
                        </a:rPr>
                        <a:t>CROWN</a:t>
                      </a:r>
                      <a:endParaRPr lang="en-US" sz="2400" b="1" u="none" kern="1200" dirty="0">
                        <a:solidFill>
                          <a:srgbClr val="C00000"/>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24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0"/>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4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1"/>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2"/>
                  </a:ext>
                </a:extLst>
              </a:tr>
              <a:tr h="92958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3"/>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4"/>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58102-820B-4AE0-B6C6-3B0531C864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39157"/>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rgbClr val="00FFFF"/>
              </a:buClr>
              <a:buSzPct val="75000"/>
              <a:defRPr/>
            </a:pPr>
            <a:r>
              <a:rPr lang="en-US" alt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3:15</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mn-cs"/>
              </a:rPr>
              <a:t>“</a:t>
            </a:r>
            <a:r>
              <a:rPr lang="en-US" sz="3600" dirty="0">
                <a:effectLst>
                  <a:outerShdw blurRad="38100" dist="38100" dir="2700000" algn="tl">
                    <a:srgbClr val="000000">
                      <a:alpha val="43137"/>
                    </a:srgbClr>
                  </a:outerShdw>
                </a:effectLst>
                <a:latin typeface="Calibri" panose="020F0502020204030204" pitchFamily="34" charset="0"/>
              </a:rPr>
              <a:t>If any man’s work is burned up, he will suffer loss; but he himself will be saved, yet so as through fire.”</a:t>
            </a:r>
          </a:p>
        </p:txBody>
      </p:sp>
      <p:pic>
        <p:nvPicPr>
          <p:cNvPr id="4" name="Picture 3">
            <a:extLst>
              <a:ext uri="{FF2B5EF4-FFF2-40B4-BE49-F238E27FC236}">
                <a16:creationId xmlns:a16="http://schemas.microsoft.com/office/drawing/2014/main" id="{4AD8C88E-3F45-4661-815D-165E3C29CE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95600" y="2865120"/>
            <a:ext cx="3352800" cy="2011680"/>
          </a:xfrm>
          <a:prstGeom prst="rect">
            <a:avLst/>
          </a:prstGeom>
        </p:spPr>
      </p:pic>
    </p:spTree>
    <p:extLst>
      <p:ext uri="{BB962C8B-B14F-4D97-AF65-F5344CB8AC3E}">
        <p14:creationId xmlns:p14="http://schemas.microsoft.com/office/powerpoint/2010/main" val="339065612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CB0E2F-3F65-4664-A075-26DD1609D7E2}"/>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sz="3600" baseline="30000" dirty="0">
                <a:latin typeface="Calibri" panose="020F0502020204030204" pitchFamily="34" charset="0"/>
              </a:rPr>
              <a:t> </a:t>
            </a: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1 Corinthians 9:24-27</a:t>
            </a:r>
          </a:p>
          <a:p>
            <a:pPr algn="just" eaLnBrk="1" hangingPunct="1">
              <a:defRPr/>
            </a:pPr>
            <a:r>
              <a:rPr lang="en-US" sz="3000" dirty="0">
                <a:effectLst>
                  <a:outerShdw blurRad="38100" dist="38100" dir="2700000" algn="tl">
                    <a:srgbClr val="000000">
                      <a:alpha val="43137"/>
                    </a:srgbClr>
                  </a:outerShdw>
                </a:effectLst>
                <a:latin typeface="Calibri" panose="020F0502020204030204" pitchFamily="34" charset="0"/>
              </a:rPr>
              <a:t>“Do you not know that those who run in a race all run, but </a:t>
            </a:r>
            <a:r>
              <a:rPr lang="en-US" sz="3000" i="1" dirty="0">
                <a:effectLst>
                  <a:outerShdw blurRad="38100" dist="38100" dir="2700000" algn="tl">
                    <a:srgbClr val="000000">
                      <a:alpha val="43137"/>
                    </a:srgbClr>
                  </a:outerShdw>
                </a:effectLst>
                <a:latin typeface="Calibri" panose="020F0502020204030204" pitchFamily="34" charset="0"/>
              </a:rPr>
              <a:t>only</a:t>
            </a:r>
            <a:r>
              <a:rPr lang="en-US" sz="3000" dirty="0">
                <a:effectLst>
                  <a:outerShdw blurRad="38100" dist="38100" dir="2700000" algn="tl">
                    <a:srgbClr val="000000">
                      <a:alpha val="43137"/>
                    </a:srgbClr>
                  </a:outerShdw>
                </a:effectLst>
                <a:latin typeface="Calibri" panose="020F0502020204030204" pitchFamily="34" charset="0"/>
              </a:rPr>
              <a:t> one receives the prize? Run in such a way that you may win. </a:t>
            </a:r>
            <a:r>
              <a:rPr lang="en-US" sz="3000" baseline="30000" dirty="0">
                <a:effectLst>
                  <a:outerShdw blurRad="38100" dist="38100" dir="2700000" algn="tl">
                    <a:srgbClr val="000000">
                      <a:alpha val="43137"/>
                    </a:srgbClr>
                  </a:outerShdw>
                </a:effectLst>
                <a:latin typeface="Calibri" panose="020F0502020204030204" pitchFamily="34" charset="0"/>
              </a:rPr>
              <a:t>25 </a:t>
            </a:r>
            <a:r>
              <a:rPr lang="en-US" sz="3000" dirty="0">
                <a:effectLst>
                  <a:outerShdw blurRad="38100" dist="38100" dir="2700000" algn="tl">
                    <a:srgbClr val="000000">
                      <a:alpha val="43137"/>
                    </a:srgbClr>
                  </a:outerShdw>
                </a:effectLst>
                <a:latin typeface="Calibri" panose="020F0502020204030204" pitchFamily="34" charset="0"/>
              </a:rPr>
              <a:t>Everyone who competes in the games exercises self-control in all things. They then </a:t>
            </a:r>
            <a:r>
              <a:rPr lang="en-US" sz="3000" i="1" dirty="0">
                <a:effectLst>
                  <a:outerShdw blurRad="38100" dist="38100" dir="2700000" algn="tl">
                    <a:srgbClr val="000000">
                      <a:alpha val="43137"/>
                    </a:srgbClr>
                  </a:outerShdw>
                </a:effectLst>
                <a:latin typeface="Calibri" panose="020F0502020204030204" pitchFamily="34" charset="0"/>
              </a:rPr>
              <a:t>do it</a:t>
            </a:r>
            <a:r>
              <a:rPr lang="en-US" sz="3000" dirty="0">
                <a:effectLst>
                  <a:outerShdw blurRad="38100" dist="38100" dir="2700000" algn="tl">
                    <a:srgbClr val="000000">
                      <a:alpha val="43137"/>
                    </a:srgbClr>
                  </a:outerShdw>
                </a:effectLst>
                <a:latin typeface="Calibri" panose="020F0502020204030204" pitchFamily="34" charset="0"/>
              </a:rPr>
              <a:t> to receive a perishable wreath, but we an imperishable. </a:t>
            </a:r>
            <a:r>
              <a:rPr lang="en-US" sz="3000" baseline="30000" dirty="0">
                <a:effectLst>
                  <a:outerShdw blurRad="38100" dist="38100" dir="2700000" algn="tl">
                    <a:srgbClr val="000000">
                      <a:alpha val="43137"/>
                    </a:srgbClr>
                  </a:outerShdw>
                </a:effectLst>
                <a:latin typeface="Calibri" panose="020F0502020204030204" pitchFamily="34" charset="0"/>
              </a:rPr>
              <a:t>26 </a:t>
            </a:r>
            <a:r>
              <a:rPr lang="en-US" sz="3000" dirty="0">
                <a:effectLst>
                  <a:outerShdw blurRad="38100" dist="38100" dir="2700000" algn="tl">
                    <a:srgbClr val="000000">
                      <a:alpha val="43137"/>
                    </a:srgbClr>
                  </a:outerShdw>
                </a:effectLst>
                <a:latin typeface="Calibri" panose="020F0502020204030204" pitchFamily="34" charset="0"/>
              </a:rPr>
              <a:t>Therefore I run in such a way, as not without aim; I box in such a way, as not beating the air; </a:t>
            </a:r>
            <a:r>
              <a:rPr lang="en-US" sz="3000" baseline="30000" dirty="0">
                <a:effectLst>
                  <a:outerShdw blurRad="38100" dist="38100" dir="2700000" algn="tl">
                    <a:srgbClr val="000000">
                      <a:alpha val="43137"/>
                    </a:srgbClr>
                  </a:outerShdw>
                </a:effectLst>
                <a:latin typeface="Calibri" panose="020F0502020204030204" pitchFamily="34" charset="0"/>
              </a:rPr>
              <a:t>27 </a:t>
            </a:r>
            <a:r>
              <a:rPr lang="en-US" sz="3000" dirty="0">
                <a:effectLst>
                  <a:outerShdw blurRad="38100" dist="38100" dir="2700000" algn="tl">
                    <a:srgbClr val="000000">
                      <a:alpha val="43137"/>
                    </a:srgbClr>
                  </a:outerShdw>
                </a:effectLst>
                <a:latin typeface="Calibri" panose="020F0502020204030204" pitchFamily="34" charset="0"/>
              </a:rPr>
              <a:t>but I discipline my body and make it my slave, so that, after I have preached to others, I myself will not be disqualified.”</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49580E24-8AFB-43EC-BC61-FF8978C5A3B5}"/>
              </a:ext>
            </a:extLst>
          </p:cNvPr>
          <p:cNvSpPr>
            <a:spLocks noGrp="1" noChangeArrowheads="1"/>
          </p:cNvSpPr>
          <p:nvPr>
            <p:ph type="title"/>
          </p:nvPr>
        </p:nvSpPr>
        <p:spPr>
          <a:xfrm>
            <a:off x="685800" y="228600"/>
            <a:ext cx="7772400" cy="914400"/>
          </a:xfrm>
        </p:spPr>
        <p:txBody>
          <a:bodyPr/>
          <a:lstStyle/>
          <a:p>
            <a:pPr algn="ctr" eaLnBrk="1" hangingPunct="1"/>
            <a:r>
              <a:rPr lang="en-US" altLang="en-US" sz="3600" dirty="0"/>
              <a:t>RECIPIENTS</a:t>
            </a:r>
          </a:p>
        </p:txBody>
      </p:sp>
      <p:sp>
        <p:nvSpPr>
          <p:cNvPr id="13315" name="Rectangle 3">
            <a:extLst>
              <a:ext uri="{FF2B5EF4-FFF2-40B4-BE49-F238E27FC236}">
                <a16:creationId xmlns:a16="http://schemas.microsoft.com/office/drawing/2014/main" id="{8700FADB-C2CC-4CAA-9C59-55EA530F8BB2}"/>
              </a:ext>
            </a:extLst>
          </p:cNvPr>
          <p:cNvSpPr>
            <a:spLocks noGrp="1" noChangeArrowheads="1"/>
          </p:cNvSpPr>
          <p:nvPr>
            <p:ph type="body" idx="1"/>
          </p:nvPr>
        </p:nvSpPr>
        <p:spPr>
          <a:xfrm>
            <a:off x="152400" y="1143000"/>
            <a:ext cx="9144000" cy="4918075"/>
          </a:xfrm>
        </p:spPr>
        <p:txBody>
          <a:bodyPr/>
          <a:lstStyle/>
          <a:p>
            <a:pPr marL="461963" indent="-461963" eaLnBrk="1" hangingPunct="1">
              <a:lnSpc>
                <a:spcPct val="90000"/>
              </a:lnSpc>
              <a:spcBef>
                <a:spcPct val="0"/>
              </a:spcBef>
              <a:spcAft>
                <a:spcPts val="1200"/>
              </a:spcAft>
            </a:pPr>
            <a:r>
              <a:rPr lang="en-US" sz="2800" dirty="0">
                <a:effectLst>
                  <a:outerShdw blurRad="38100" dist="38100" dir="2700000" algn="tl">
                    <a:srgbClr val="000000">
                      <a:alpha val="43137"/>
                    </a:srgbClr>
                  </a:outerShdw>
                </a:effectLst>
              </a:rPr>
              <a:t>North-central portion of modern Turkey (1 Pet. 1:1)</a:t>
            </a:r>
          </a:p>
          <a:p>
            <a:pPr marL="461963" indent="-461963"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Regenerated (1 Pet. 1:3-4; 2 Pet. 1:1)</a:t>
            </a:r>
          </a:p>
          <a:p>
            <a:pPr marL="461963" indent="-461963" eaLnBrk="1" hangingPunct="1">
              <a:lnSpc>
                <a:spcPct val="90000"/>
              </a:lnSpc>
              <a:spcBef>
                <a:spcPct val="0"/>
              </a:spcBef>
              <a:spcAft>
                <a:spcPts val="1200"/>
              </a:spcAft>
            </a:pPr>
            <a:r>
              <a:rPr lang="en-US" altLang="en-US" sz="2800" b="1" u="sng" dirty="0">
                <a:solidFill>
                  <a:srgbClr val="FFFFCC"/>
                </a:solidFill>
                <a:effectLst>
                  <a:outerShdw blurRad="38100" dist="38100" dir="2700000" algn="tl">
                    <a:srgbClr val="000000">
                      <a:alpha val="43137"/>
                    </a:srgbClr>
                  </a:outerShdw>
                </a:effectLst>
                <a:cs typeface="Calibri" panose="020F0502020204030204" pitchFamily="34" charset="0"/>
              </a:rPr>
              <a:t>Jewish</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Diaspora (1 Pet. 1:1; Jas. 1:1; John 7:35)</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Aliens/sojourners (1 Pet. 1:1)</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Pilgrims (1 Pet. 2:11) </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Distinguished from the Gentiles (1 Pet. 2:12; 4:3)</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1 Pet 2:9 (Exod. 19:6; Rom. 10:19)</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To the church/churches? (1 Pet. 1:1; 2 Pet. 1:1)</a:t>
            </a:r>
          </a:p>
          <a:p>
            <a:pPr marL="914400" lvl="1" indent="-457200" eaLnBrk="1" hangingPunct="1">
              <a:lnSpc>
                <a:spcPct val="90000"/>
              </a:lnSpc>
              <a:spcBef>
                <a:spcPct val="0"/>
              </a:spcBef>
              <a:spcAft>
                <a:spcPts val="1200"/>
              </a:spcAft>
            </a:pPr>
            <a:r>
              <a:rPr lang="en-US" altLang="en-US" sz="2800" dirty="0">
                <a:effectLst>
                  <a:outerShdw blurRad="38100" dist="38100" dir="2700000" algn="tl">
                    <a:srgbClr val="000000">
                      <a:alpha val="43137"/>
                    </a:srgbClr>
                  </a:outerShdw>
                </a:effectLst>
                <a:cs typeface="Calibri" panose="020F0502020204030204" pitchFamily="34" charset="0"/>
              </a:rPr>
              <a:t>Gal. 2:7-8</a:t>
            </a:r>
          </a:p>
        </p:txBody>
      </p:sp>
    </p:spTree>
    <p:extLst>
      <p:ext uri="{BB962C8B-B14F-4D97-AF65-F5344CB8AC3E}">
        <p14:creationId xmlns:p14="http://schemas.microsoft.com/office/powerpoint/2010/main" val="40908534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B164BD4-4BE6-4DEF-A5C5-5A2D03867229}"/>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8914" name="Rectangle 3"/>
          <p:cNvSpPr>
            <a:spLocks noChangeArrowheads="1"/>
          </p:cNvSpPr>
          <p:nvPr/>
        </p:nvSpPr>
        <p:spPr bwMode="auto">
          <a:xfrm>
            <a:off x="0" y="0"/>
            <a:ext cx="9144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9:6-7</a:t>
            </a:r>
          </a:p>
          <a:p>
            <a:pPr marL="0" marR="0" algn="just">
              <a:spcBef>
                <a:spcPts val="0"/>
              </a:spcBef>
              <a:spcAft>
                <a:spcPts val="1000"/>
              </a:spcAft>
            </a:pPr>
            <a:r>
              <a:rPr lang="en-US" sz="3000" baseline="30000" dirty="0">
                <a:solidFill>
                  <a:srgbClr val="FFFFCC"/>
                </a:solidFill>
                <a:effectLst>
                  <a:outerShdw blurRad="38100" dist="38100" dir="2700000" algn="tl">
                    <a:srgbClr val="000000">
                      <a:alpha val="43137"/>
                    </a:srgbClr>
                  </a:outerShdw>
                </a:effectLst>
                <a:latin typeface="Calibri" panose="020F0502020204030204" pitchFamily="34" charset="0"/>
              </a:rPr>
              <a:t>6</a:t>
            </a:r>
            <a:r>
              <a:rPr lang="en-US" sz="3000" baseline="30000" dirty="0">
                <a:effectLst>
                  <a:outerShdw blurRad="38100" dist="38100" dir="2700000" algn="tl">
                    <a:srgbClr val="000000">
                      <a:alpha val="43137"/>
                    </a:srgbClr>
                  </a:outerShdw>
                </a:effectLst>
                <a:latin typeface="Calibri" panose="020F0502020204030204" pitchFamily="34" charset="0"/>
              </a:rPr>
              <a:t>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For a child will be born to us, a son will be given to us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And the government will rest on His shoulders</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And His name will be called Wonderful Counselor, Mighty God, Eternal Father, Prince of Peace.</a:t>
            </a:r>
            <a:r>
              <a:rPr lang="en-US" sz="3000" baseline="30000" dirty="0">
                <a:effectLst>
                  <a:outerShdw blurRad="38100" dist="38100" dir="2700000" algn="tl">
                    <a:srgbClr val="000000">
                      <a:alpha val="43137"/>
                    </a:srgbClr>
                  </a:outerShdw>
                </a:effectLst>
                <a:latin typeface="Calibri" panose="020F0502020204030204" pitchFamily="34" charset="0"/>
              </a:rPr>
              <a:t>7</a:t>
            </a:r>
            <a:r>
              <a:rPr lang="en-US" sz="3000" dirty="0">
                <a:effectLst>
                  <a:outerShdw blurRad="38100" dist="38100" dir="2700000" algn="tl">
                    <a:srgbClr val="000000">
                      <a:alpha val="43137"/>
                    </a:srgbClr>
                  </a:outerShdw>
                </a:effectLst>
                <a:latin typeface="Calibri" panose="020F0502020204030204" pitchFamily="34" charset="0"/>
                <a:cs typeface="+mn-cs"/>
              </a:rPr>
              <a:t> </a:t>
            </a:r>
            <a:r>
              <a:rPr lang="en-US" sz="3000" b="1" u="sng" dirty="0">
                <a:solidFill>
                  <a:srgbClr val="99FF66"/>
                </a:solidFill>
                <a:effectLst>
                  <a:outerShdw blurRad="38100" dist="38100" dir="2700000" algn="tl">
                    <a:srgbClr val="000000">
                      <a:alpha val="43137"/>
                    </a:srgbClr>
                  </a:outerShdw>
                </a:effectLst>
                <a:latin typeface="Calibri" panose="020F0502020204030204" pitchFamily="34" charset="0"/>
                <a:cs typeface="+mn-cs"/>
              </a:rPr>
              <a:t>There will be no end to the increase of His government or of peace, 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alpha val="43137"/>
                    </a:srgbClr>
                  </a:outerShdw>
                </a:effectLst>
                <a:latin typeface="Calibri" panose="020F0502020204030204" pitchFamily="34" charset="0"/>
                <a:cs typeface="+mn-cs"/>
              </a:rPr>
              <a:t>. </a:t>
            </a:r>
            <a:r>
              <a:rPr lang="en-US" sz="3000" dirty="0">
                <a:effectLst>
                  <a:outerShdw blurRad="38100" dist="38100" dir="2700000" algn="tl">
                    <a:srgbClr val="000000">
                      <a:alpha val="43137"/>
                    </a:srgbClr>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417493790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4276" name="Picture 4" descr="j0193970">
            <a:extLst>
              <a:ext uri="{FF2B5EF4-FFF2-40B4-BE49-F238E27FC236}">
                <a16:creationId xmlns:a16="http://schemas.microsoft.com/office/drawing/2014/main" id="{F0362D68-8E04-439A-BF41-7446BEC41DF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72200" y="2362200"/>
            <a:ext cx="248285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21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857C2995-3107-4A28-AA64-B014F0B59BB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3673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3B7F94D-1279-43B4-9922-CD7077CA80BE}"/>
              </a:ext>
            </a:extLst>
          </p:cNvPr>
          <p:cNvSpPr>
            <a:spLocks noGrp="1" noChangeArrowheads="1"/>
          </p:cNvSpPr>
          <p:nvPr>
            <p:ph type="title" idx="4294967295"/>
          </p:nvPr>
        </p:nvSpPr>
        <p:spPr>
          <a:xfrm>
            <a:off x="685800" y="228600"/>
            <a:ext cx="7772400" cy="914400"/>
          </a:xfrm>
        </p:spPr>
        <p:txBody>
          <a:bodyPr/>
          <a:lstStyle/>
          <a:p>
            <a:pPr algn="ctr" eaLnBrk="1" hangingPunct="1">
              <a:defRPr/>
            </a:pPr>
            <a:r>
              <a:rPr lang="en-US" altLang="en-US" sz="3600" kern="1200" dirty="0">
                <a:effectLst>
                  <a:outerShdw blurRad="38100" dist="38100" dir="2700000" algn="tl">
                    <a:srgbClr val="000000">
                      <a:alpha val="43137"/>
                    </a:srgbClr>
                  </a:outerShdw>
                </a:effectLst>
              </a:rPr>
              <a:t>INTRODUCTION </a:t>
            </a:r>
            <a:br>
              <a:rPr lang="en-US" altLang="en-US" sz="3600" kern="12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(1:1-2)</a:t>
            </a:r>
            <a:endParaRPr lang="en-US" altLang="en-US" sz="3600" kern="1200" dirty="0">
              <a:solidFill>
                <a:schemeClr val="tx1"/>
              </a:solidFill>
              <a:effectLst>
                <a:outerShdw blurRad="38100" dist="38100" dir="2700000" algn="tl">
                  <a:srgbClr val="000000">
                    <a:alpha val="43137"/>
                  </a:srgbClr>
                </a:outerShdw>
              </a:effectLst>
            </a:endParaRPr>
          </a:p>
        </p:txBody>
      </p:sp>
      <p:sp>
        <p:nvSpPr>
          <p:cNvPr id="36867" name="Rectangle 3">
            <a:extLst>
              <a:ext uri="{FF2B5EF4-FFF2-40B4-BE49-F238E27FC236}">
                <a16:creationId xmlns:a16="http://schemas.microsoft.com/office/drawing/2014/main" id="{866E495D-BB7D-49DC-BB53-077FA64C48D5}"/>
              </a:ext>
            </a:extLst>
          </p:cNvPr>
          <p:cNvSpPr>
            <a:spLocks noGrp="1" noChangeArrowheads="1"/>
          </p:cNvSpPr>
          <p:nvPr>
            <p:ph type="body" idx="4294967295"/>
          </p:nvPr>
        </p:nvSpPr>
        <p:spPr>
          <a:xfrm>
            <a:off x="444500" y="2039938"/>
            <a:ext cx="3670300" cy="2778125"/>
          </a:xfrm>
        </p:spPr>
        <p:txBody>
          <a:bodyPr/>
          <a:lstStyle/>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Writer (1:1a)</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Recipients (1:1b)</a:t>
            </a:r>
          </a:p>
          <a:p>
            <a:pPr marL="461963" indent="-461963" eaLnBrk="1" hangingPunct="1">
              <a:spcBef>
                <a:spcPts val="0"/>
              </a:spcBef>
              <a:spcAft>
                <a:spcPts val="3600"/>
              </a:spcAft>
              <a:defRPr/>
            </a:pPr>
            <a:r>
              <a:rPr lang="en-US" altLang="en-US" kern="1200" dirty="0">
                <a:effectLst>
                  <a:outerShdw blurRad="38100" dist="38100" dir="2700000" algn="tl">
                    <a:srgbClr val="000000">
                      <a:alpha val="43137"/>
                    </a:srgbClr>
                  </a:outerShdw>
                </a:effectLst>
                <a:cs typeface="Calibri" panose="020F0502020204030204" pitchFamily="34" charset="0"/>
              </a:rPr>
              <a:t>Greeting (1:2)</a:t>
            </a:r>
          </a:p>
        </p:txBody>
      </p:sp>
      <p:pic>
        <p:nvPicPr>
          <p:cNvPr id="55300" name="Picture 4" descr="BD07736_">
            <a:extLst>
              <a:ext uri="{FF2B5EF4-FFF2-40B4-BE49-F238E27FC236}">
                <a16:creationId xmlns:a16="http://schemas.microsoft.com/office/drawing/2014/main" id="{8F27EDD5-C493-4AE7-87FE-F60189AA538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2057400"/>
            <a:ext cx="36401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4DFF989B-2378-462E-857E-F9C792ED8CF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642016"/>
      </p:ext>
    </p:extLst>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2213</TotalTime>
  <Words>3365</Words>
  <Application>Microsoft Office PowerPoint</Application>
  <PresentationFormat>On-screen Show (4:3)</PresentationFormat>
  <Paragraphs>258</Paragraphs>
  <Slides>61</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8" baseType="lpstr">
      <vt:lpstr>Arial</vt:lpstr>
      <vt:lpstr>Calibri</vt:lpstr>
      <vt:lpstr>HelveticaNeue</vt:lpstr>
      <vt:lpstr>Times New Roman</vt:lpstr>
      <vt:lpstr>Wingdings</vt:lpstr>
      <vt:lpstr>13_Azure</vt:lpstr>
      <vt:lpstr>Bitmap Image</vt:lpstr>
      <vt:lpstr>2 Peter</vt:lpstr>
      <vt:lpstr>INTRODUCTORY MATTERS</vt:lpstr>
      <vt:lpstr>STRUCTURE</vt:lpstr>
      <vt:lpstr>STRUCTURE</vt:lpstr>
      <vt:lpstr>PowerPoint Presentation</vt:lpstr>
      <vt:lpstr>PowerPoint Presentation</vt:lpstr>
      <vt:lpstr>PowerPoint Presentation</vt:lpstr>
      <vt:lpstr>INTRODUCTION  (1:1-2)</vt:lpstr>
      <vt:lpstr>PowerPoint Presentation</vt:lpstr>
      <vt:lpstr>PowerPoint Presentation</vt:lpstr>
      <vt:lpstr>PowerPoint Presentation</vt:lpstr>
      <vt:lpstr>PowerPoint Presentation</vt:lpstr>
      <vt:lpstr>PowerPoint Presentation</vt:lpstr>
      <vt:lpstr>PROVISIONS FOR GROWTH  (1:3-4)</vt:lpstr>
      <vt:lpstr>PROVISIONS FOR GROWTH  (1:3-4)</vt:lpstr>
      <vt:lpstr>PowerPoint Presentation</vt:lpstr>
      <vt:lpstr>PROVISIONS FOR GROWTH  (1:3-4)</vt:lpstr>
      <vt:lpstr>PowerPoint Presentation</vt:lpstr>
      <vt:lpstr>PROVISIONS FOR GROWTH  (1:3-4)</vt:lpstr>
      <vt:lpstr>PowerPoint Presentation</vt:lpstr>
      <vt:lpstr>PROVISIONS FOR GROWTH  (1:3-4)</vt:lpstr>
      <vt:lpstr>PowerPoint Presentation</vt:lpstr>
      <vt:lpstr>PowerPoint Presentation</vt:lpstr>
      <vt:lpstr>PowerPoint Presentation</vt:lpstr>
      <vt:lpstr>PowerPoint Presentation</vt:lpstr>
      <vt:lpstr>Thomas L. Constable “Notes on 2 Peter,” online: www.soniclight.com, accessed 21 January 2020, 12.</vt:lpstr>
      <vt:lpstr>PORTRAIT OF GROWTH 1:5-7 </vt:lpstr>
      <vt:lpstr>PowerPoint Presentation</vt:lpstr>
      <vt:lpstr>PORTRAIT OF GROWTH 1:5-7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BENEFITS OF GROWTH 1:8-11</vt:lpstr>
      <vt:lpstr> BENEFITS OF GROWTH 1:8-11</vt:lpstr>
      <vt:lpstr>PowerPoint Presentation</vt:lpstr>
      <vt:lpstr> BENEFITS OF GROWTH 1:8-11</vt:lpstr>
      <vt:lpstr>PowerPoint Presentation</vt:lpstr>
      <vt:lpstr> BENEFITS OF GROWTH 1:8-11</vt:lpstr>
      <vt:lpstr>PowerPoint Presentation</vt:lpstr>
      <vt:lpstr>PowerPoint Presentation</vt:lpstr>
      <vt:lpstr>Lewis Sperry Chafer, Salvation: A Clear Doctrinal Analysis  (Grand Rapids: Zondervan, 1977), 60. Italics added</vt:lpstr>
      <vt:lpstr> BENEFITS OF GROWTH 1:8-11</vt:lpstr>
      <vt:lpstr>PowerPoint Presentation</vt:lpstr>
      <vt:lpstr> BENEFITS OF GROWTH 1:8-11</vt:lpstr>
      <vt:lpstr>PowerPoint Presentation</vt:lpstr>
      <vt:lpstr>PowerPoint Presentation</vt:lpstr>
      <vt:lpstr>PowerPoint Presentation</vt:lpstr>
      <vt:lpstr>PowerPoint Presentation</vt:lpstr>
      <vt:lpstr>PowerPoint Presentation</vt:lpstr>
      <vt:lpstr>RECIPIENTS</vt:lpstr>
      <vt:lpstr>PowerPoint Presentation</vt:lpstr>
      <vt:lpstr>CONCLUSION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04-2 Peter 1v1-11</dc:title>
  <dc:creator>A. Woods</dc:creator>
  <cp:lastModifiedBy>Jim McGowan</cp:lastModifiedBy>
  <cp:revision>147</cp:revision>
  <cp:lastPrinted>2020-01-29T14:19:46Z</cp:lastPrinted>
  <dcterms:created xsi:type="dcterms:W3CDTF">2008-02-23T18:28:51Z</dcterms:created>
  <dcterms:modified xsi:type="dcterms:W3CDTF">2020-01-29T14:20:29Z</dcterms:modified>
</cp:coreProperties>
</file>