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2067" r:id="rId2"/>
    <p:sldId id="4171" r:id="rId3"/>
    <p:sldId id="5923" r:id="rId4"/>
    <p:sldId id="3649" r:id="rId5"/>
    <p:sldId id="322" r:id="rId6"/>
    <p:sldId id="5869" r:id="rId7"/>
    <p:sldId id="5867" r:id="rId8"/>
    <p:sldId id="6293" r:id="rId9"/>
    <p:sldId id="5868" r:id="rId10"/>
    <p:sldId id="5943" r:id="rId11"/>
    <p:sldId id="6296" r:id="rId12"/>
    <p:sldId id="6297" r:id="rId13"/>
    <p:sldId id="6299" r:id="rId14"/>
    <p:sldId id="6298" r:id="rId15"/>
    <p:sldId id="6300" r:id="rId16"/>
    <p:sldId id="6301" r:id="rId17"/>
    <p:sldId id="6349" r:id="rId18"/>
    <p:sldId id="6302" r:id="rId19"/>
    <p:sldId id="6303" r:id="rId20"/>
    <p:sldId id="6308" r:id="rId21"/>
    <p:sldId id="6337" r:id="rId22"/>
    <p:sldId id="6334" r:id="rId23"/>
    <p:sldId id="4188" r:id="rId24"/>
    <p:sldId id="6350" r:id="rId25"/>
    <p:sldId id="6321" r:id="rId26"/>
    <p:sldId id="6304" r:id="rId27"/>
    <p:sldId id="4179" r:id="rId28"/>
    <p:sldId id="813" r:id="rId29"/>
    <p:sldId id="6305" r:id="rId30"/>
    <p:sldId id="4213" r:id="rId31"/>
    <p:sldId id="5174" r:id="rId32"/>
    <p:sldId id="6306" r:id="rId33"/>
    <p:sldId id="6331" r:id="rId34"/>
    <p:sldId id="502" r:id="rId35"/>
    <p:sldId id="6339" r:id="rId36"/>
    <p:sldId id="6340" r:id="rId37"/>
    <p:sldId id="810" r:id="rId38"/>
    <p:sldId id="811" r:id="rId39"/>
    <p:sldId id="6341" r:id="rId40"/>
    <p:sldId id="4871" r:id="rId41"/>
    <p:sldId id="6342" r:id="rId42"/>
    <p:sldId id="6343" r:id="rId43"/>
    <p:sldId id="6332" r:id="rId44"/>
    <p:sldId id="6344" r:id="rId45"/>
    <p:sldId id="4972" r:id="rId46"/>
    <p:sldId id="6345" r:id="rId47"/>
    <p:sldId id="6346" r:id="rId48"/>
    <p:sldId id="6347" r:id="rId49"/>
    <p:sldId id="6289" r:id="rId50"/>
    <p:sldId id="6307" r:id="rId51"/>
    <p:sldId id="6290" r:id="rId5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800000"/>
    <a:srgbClr val="0000CC"/>
    <a:srgbClr val="FFCCCC"/>
    <a:srgbClr val="99FF66"/>
    <a:srgbClr val="00FF00"/>
    <a:srgbClr val="66FF33"/>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349" autoAdjust="0"/>
  </p:normalViewPr>
  <p:slideViewPr>
    <p:cSldViewPr>
      <p:cViewPr varScale="1">
        <p:scale>
          <a:sx n="122" d="100"/>
          <a:sy n="122" d="100"/>
        </p:scale>
        <p:origin x="10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01/12/2020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17</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277480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1/23/2020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5999" y="1676400"/>
            <a:ext cx="4601135"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Judge (11)</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Judged (12-13)</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Judgment (14-15)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White Throne Judgment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20:11-15</a:t>
            </a:r>
          </a:p>
        </p:txBody>
      </p:sp>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773</a:t>
            </a:r>
          </a:p>
        </p:txBody>
      </p:sp>
      <p:pic>
        <p:nvPicPr>
          <p:cNvPr id="3" name="Picture 2" descr="Image result for the great white throne judgement">
            <a:extLst>
              <a:ext uri="{FF2B5EF4-FFF2-40B4-BE49-F238E27FC236}">
                <a16:creationId xmlns:a16="http://schemas.microsoft.com/office/drawing/2014/main" id="{12E71F01-5F71-486B-BDBE-9D3ACB515CA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09900" y="4419599"/>
            <a:ext cx="3124200"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78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22602177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1026" name="Picture 2" descr="Image result for the eternal state">
            <a:extLst>
              <a:ext uri="{FF2B5EF4-FFF2-40B4-BE49-F238E27FC236}">
                <a16:creationId xmlns:a16="http://schemas.microsoft.com/office/drawing/2014/main" id="{D7B00D2C-771E-4867-BF6D-23E5DBD5E0A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5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0" y="1676400"/>
            <a:ext cx="6672261" cy="2590799"/>
          </a:xfrm>
        </p:spPr>
        <p:txBody>
          <a:bodyPr/>
          <a:lstStyle/>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5" name="Picture 2" descr="Image result for the eternal state">
            <a:extLst>
              <a:ext uri="{FF2B5EF4-FFF2-40B4-BE49-F238E27FC236}">
                <a16:creationId xmlns:a16="http://schemas.microsoft.com/office/drawing/2014/main" id="{15D9CA97-26FA-4C72-BAF8-A2521AE59B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3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7010399" cy="2590799"/>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6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7010399" cy="2590799"/>
          </a:xfrm>
        </p:spPr>
        <p:txBody>
          <a:bodyPr/>
          <a:lstStyle/>
          <a:p>
            <a:pPr marL="571500" indent="-571500">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15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7010399" cy="4800600"/>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55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6EDE7-A4F7-4CDD-88C8-0C89CCD12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23" y="1662536"/>
            <a:ext cx="4932271" cy="4823631"/>
          </a:xfrm>
          <a:prstGeom prst="rect">
            <a:avLst/>
          </a:prstGeom>
        </p:spPr>
      </p:pic>
      <p:sp>
        <p:nvSpPr>
          <p:cNvPr id="91138" name="Rectangle 2"/>
          <p:cNvSpPr>
            <a:spLocks noGrp="1" noChangeArrowheads="1"/>
          </p:cNvSpPr>
          <p:nvPr>
            <p:ph type="title"/>
          </p:nvPr>
        </p:nvSpPr>
        <p:spPr>
          <a:xfrm>
            <a:off x="914400" y="304800"/>
            <a:ext cx="7315200" cy="1441450"/>
          </a:xfrm>
        </p:spPr>
        <p:txBody>
          <a:bodyPr/>
          <a:lstStyle/>
          <a:p>
            <a:r>
              <a:rPr lang="en-US" altLang="en-US" sz="6000" dirty="0">
                <a:solidFill>
                  <a:srgbClr val="66FFFF"/>
                </a:solidFill>
              </a:rPr>
              <a:t>Jerusalem Descending</a:t>
            </a:r>
          </a:p>
        </p:txBody>
      </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919415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7010399" cy="2590799"/>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5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7010399" cy="5057735"/>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0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endParaRPr 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15360542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019301" y="1600200"/>
            <a:ext cx="5105399" cy="1905000"/>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The Old Order Passes (4)</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The New Order Comes (5)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D. A New Order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21:4-5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733800"/>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54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D. A New Order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21:4-5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733800"/>
            <a:ext cx="3048001"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a:extLst>
              <a:ext uri="{FF2B5EF4-FFF2-40B4-BE49-F238E27FC236}">
                <a16:creationId xmlns:a16="http://schemas.microsoft.com/office/drawing/2014/main" id="{7D62D3B1-804A-443A-9502-D94B86FD9E8A}"/>
              </a:ext>
            </a:extLst>
          </p:cNvPr>
          <p:cNvSpPr txBox="1">
            <a:spLocks noChangeArrowheads="1"/>
          </p:cNvSpPr>
          <p:nvPr/>
        </p:nvSpPr>
        <p:spPr bwMode="auto">
          <a:xfrm>
            <a:off x="2019301" y="1600200"/>
            <a:ext cx="5105399"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71500" indent="-571500">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Old Order Passes (4)</a:t>
            </a:r>
          </a:p>
          <a:p>
            <a:pPr marL="571500" indent="-571500">
              <a:spcBef>
                <a:spcPts val="0"/>
              </a:spcBef>
              <a:spcAft>
                <a:spcPts val="1800"/>
              </a:spcAft>
              <a:buSzPct val="100000"/>
              <a:buFont typeface="+mj-lt"/>
              <a:buAutoNum type="alphaUcPeriod"/>
              <a:defRPr/>
            </a:pPr>
            <a:r>
              <a:rPr lang="en-US" kern="0" dirty="0">
                <a:effectLst>
                  <a:outerShdw blurRad="38100" dist="38100" dir="2700000" algn="tl">
                    <a:srgbClr val="000000">
                      <a:alpha val="43137"/>
                    </a:srgbClr>
                  </a:outerShdw>
                </a:effectLst>
              </a:rPr>
              <a:t>The New Order Comes (5)</a:t>
            </a:r>
          </a:p>
        </p:txBody>
      </p:sp>
    </p:spTree>
    <p:extLst>
      <p:ext uri="{BB962C8B-B14F-4D97-AF65-F5344CB8AC3E}">
        <p14:creationId xmlns:p14="http://schemas.microsoft.com/office/powerpoint/2010/main" val="2339365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tear from their eyes; and there will no longer be any death; there will no longer be any mourning, or crying, or pain; the first things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34783652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D. A New Order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21:4-5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733800"/>
            <a:ext cx="3048001"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a:extLst>
              <a:ext uri="{FF2B5EF4-FFF2-40B4-BE49-F238E27FC236}">
                <a16:creationId xmlns:a16="http://schemas.microsoft.com/office/drawing/2014/main" id="{7D62D3B1-804A-443A-9502-D94B86FD9E8A}"/>
              </a:ext>
            </a:extLst>
          </p:cNvPr>
          <p:cNvSpPr txBox="1">
            <a:spLocks noChangeArrowheads="1"/>
          </p:cNvSpPr>
          <p:nvPr/>
        </p:nvSpPr>
        <p:spPr bwMode="auto">
          <a:xfrm>
            <a:off x="2019301" y="1600200"/>
            <a:ext cx="5105399"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71500" indent="-571500">
              <a:spcBef>
                <a:spcPts val="0"/>
              </a:spcBef>
              <a:spcAft>
                <a:spcPts val="1800"/>
              </a:spcAft>
              <a:buSzPct val="100000"/>
              <a:buFont typeface="+mj-lt"/>
              <a:buAutoNum type="alphaUcPeriod"/>
              <a:defRPr/>
            </a:pPr>
            <a:r>
              <a:rPr lang="en-US" kern="0" dirty="0">
                <a:effectLst>
                  <a:outerShdw blurRad="38100" dist="38100" dir="2700000" algn="tl">
                    <a:srgbClr val="000000">
                      <a:alpha val="43137"/>
                    </a:srgbClr>
                  </a:outerShdw>
                </a:effectLst>
              </a:rPr>
              <a:t>The Old Order Passes (4)</a:t>
            </a:r>
          </a:p>
          <a:p>
            <a:pPr marL="571500" indent="-571500">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New Order Comes (5)</a:t>
            </a:r>
          </a:p>
        </p:txBody>
      </p:sp>
    </p:spTree>
    <p:extLst>
      <p:ext uri="{BB962C8B-B14F-4D97-AF65-F5344CB8AC3E}">
        <p14:creationId xmlns:p14="http://schemas.microsoft.com/office/powerpoint/2010/main" val="3065752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So we have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prophetic word made more sure</a:t>
            </a:r>
            <a:r>
              <a:rPr lang="en-US" sz="3200" dirty="0">
                <a:effectLst>
                  <a:outerShdw blurRad="38100" dist="38100" dir="2700000" algn="tl">
                    <a:srgbClr val="000000">
                      <a:alpha val="43137"/>
                    </a:srgbClr>
                  </a:outerShdw>
                </a:effectLst>
                <a:latin typeface="Calibri" panose="020F0502020204030204" pitchFamily="34" charset="0"/>
              </a:rPr>
              <a:t>, to which you do well to pay attention as to a lamp shining in a dark place, until the day dawns and the morning star arises in your hearts.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200" baseline="30000" dirty="0">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987228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7010399" cy="2590799"/>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054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00029609"/>
              </p:ext>
            </p:extLst>
          </p:nvPr>
        </p:nvGraphicFramePr>
        <p:xfrm>
          <a:off x="76200" y="50126"/>
          <a:ext cx="8991600" cy="6757748"/>
        </p:xfrm>
        <a:graphic>
          <a:graphicData uri="http://schemas.openxmlformats.org/drawingml/2006/table">
            <a:tbl>
              <a:tblPr firstRow="1" bandRow="1">
                <a:tableStyleId>{D7AC3CCA-C797-4891-BE02-D94E43425B78}</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dirty="0">
                          <a:solidFill>
                            <a:schemeClr val="tx2"/>
                          </a:solidFill>
                          <a:latin typeface="Calibri" panose="020F0502020204030204" pitchFamily="34" charset="0"/>
                          <a:cs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Eden (Genesis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Eternal State (Rev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light/darkness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night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land/sea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sea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Sun &amp; moon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sun &amp; moon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Garden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City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River flowing out of Eden 2:10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River flowing from throne 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Gold in the land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Gold in the city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Tree of life in the middle of garden 2:9</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Tree of life throughout city 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Bdellium and onyx stone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All manner of stones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God walking in the garden 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God dwelling with His people 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38802312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Content Placeholder 2"/>
          <p:cNvSpPr>
            <a:spLocks noGrp="1"/>
          </p:cNvSpPr>
          <p:nvPr>
            <p:ph idx="1"/>
          </p:nvPr>
        </p:nvSpPr>
        <p:spPr>
          <a:xfrm>
            <a:off x="0" y="1600200"/>
            <a:ext cx="9144000" cy="3886200"/>
          </a:xfrm>
        </p:spPr>
        <p:txBody>
          <a:bodyPr/>
          <a:lstStyle/>
          <a:p>
            <a:pPr marL="0" indent="0" algn="just">
              <a:buFont typeface="Wingdings" pitchFamily="2" charset="2"/>
              <a:buNone/>
            </a:pPr>
            <a:r>
              <a:rPr lang="en-US" altLang="en-US" sz="3200" dirty="0"/>
              <a:t>“</a:t>
            </a:r>
            <a:r>
              <a:rPr lang="en-US" altLang="en-US" sz="3200" i="1" dirty="0" err="1"/>
              <a:t>pisteuō</a:t>
            </a:r>
            <a:r>
              <a:rPr lang="en-US" altLang="en-US" sz="3200" dirty="0"/>
              <a:t>…’to believe,’ also ‘to be </a:t>
            </a:r>
            <a:r>
              <a:rPr lang="en-US" altLang="en-US" sz="3200" b="1" u="sng" dirty="0">
                <a:solidFill>
                  <a:srgbClr val="FFFFCC"/>
                </a:solidFill>
              </a:rPr>
              <a:t>persuaded</a:t>
            </a:r>
            <a:r>
              <a:rPr lang="en-US" altLang="en-US" sz="3200" dirty="0"/>
              <a:t> of,’ and hence, ‘to place </a:t>
            </a:r>
            <a:r>
              <a:rPr lang="en-US" altLang="en-US" sz="3200" b="1" u="sng" dirty="0">
                <a:solidFill>
                  <a:srgbClr val="FFFFCC"/>
                </a:solidFill>
              </a:rPr>
              <a:t>confidence</a:t>
            </a:r>
            <a:r>
              <a:rPr lang="en-US" altLang="en-US" sz="3200" dirty="0"/>
              <a:t> in, to </a:t>
            </a:r>
            <a:r>
              <a:rPr lang="en-US" altLang="en-US" sz="3200" b="1" u="sng" dirty="0">
                <a:solidFill>
                  <a:srgbClr val="FFFFCC"/>
                </a:solidFill>
              </a:rPr>
              <a:t>trust</a:t>
            </a:r>
            <a:r>
              <a:rPr lang="en-US" altLang="en-US" sz="3200" dirty="0"/>
              <a:t>,’ signifies, in this sense of the word, </a:t>
            </a:r>
            <a:r>
              <a:rPr lang="en-US" altLang="en-US" sz="3200" b="1" u="sng" dirty="0">
                <a:solidFill>
                  <a:srgbClr val="FFFFCC"/>
                </a:solidFill>
              </a:rPr>
              <a:t>reliance</a:t>
            </a:r>
            <a:r>
              <a:rPr lang="en-US" altLang="en-US" sz="3200" dirty="0"/>
              <a:t> upon, not mere credence. It is most frequent in the writings of the apostle John, especially the Gospel. He does not use the noun…Of the writers of the Gospels…uses of the verb…John </a:t>
            </a:r>
            <a:r>
              <a:rPr lang="en-US" altLang="en-US" sz="3200" b="1" u="sng" dirty="0">
                <a:solidFill>
                  <a:srgbClr val="FFFFCC"/>
                </a:solidFill>
              </a:rPr>
              <a:t>ninety-nine</a:t>
            </a:r>
            <a:r>
              <a:rPr lang="en-US" altLang="en-US" sz="3200" dirty="0"/>
              <a:t>.”</a:t>
            </a:r>
          </a:p>
        </p:txBody>
      </p:sp>
      <p:sp>
        <p:nvSpPr>
          <p:cNvPr id="2" name="Rectangle 1">
            <a:extLst>
              <a:ext uri="{FF2B5EF4-FFF2-40B4-BE49-F238E27FC236}">
                <a16:creationId xmlns:a16="http://schemas.microsoft.com/office/drawing/2014/main" id="{DB7EDE12-6732-404A-923A-C18E7659BA28}"/>
              </a:ext>
            </a:extLst>
          </p:cNvPr>
          <p:cNvSpPr/>
          <p:nvPr/>
        </p:nvSpPr>
        <p:spPr>
          <a:xfrm>
            <a:off x="1257300" y="232083"/>
            <a:ext cx="66294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“Believe” Defined</a:t>
            </a:r>
          </a:p>
          <a:p>
            <a:pPr algn="ctr"/>
            <a:r>
              <a:rPr lang="en-US" sz="1600" dirty="0">
                <a:solidFill>
                  <a:srgbClr val="FFFFFF"/>
                </a:solidFill>
                <a:latin typeface="Calibri" panose="020F0502020204030204" pitchFamily="34" charset="0"/>
                <a:cs typeface="Calibri" panose="020F0502020204030204" pitchFamily="34" charset="0"/>
              </a:rPr>
              <a:t>W. E. Vine, Merrill F. Unger, and William White, </a:t>
            </a:r>
            <a:r>
              <a:rPr lang="en-US" sz="1600" i="1" dirty="0">
                <a:solidFill>
                  <a:srgbClr val="FFFFFF"/>
                </a:solidFill>
                <a:latin typeface="Calibri" panose="020F0502020204030204" pitchFamily="34" charset="0"/>
                <a:cs typeface="Calibri" panose="020F0502020204030204" pitchFamily="34" charset="0"/>
              </a:rPr>
              <a:t>Vine's Complete Expository Dictionary of the Old and New Testament Words</a:t>
            </a:r>
            <a:r>
              <a:rPr lang="en-US" sz="1600" dirty="0">
                <a:solidFill>
                  <a:srgbClr val="FFFFFF"/>
                </a:solidFill>
                <a:latin typeface="Calibri" panose="020F0502020204030204" pitchFamily="34" charset="0"/>
                <a:cs typeface="Calibri" panose="020F0502020204030204" pitchFamily="34" charset="0"/>
              </a:rPr>
              <a:t> (Nashville: Nelson, 1996), 61.</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7010399" cy="2590799"/>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78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endParaRPr 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269896867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5:4-5</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29644" y="3505200"/>
            <a:ext cx="1284713" cy="137160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55257"/>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Peter 1:3-5</a:t>
            </a:r>
          </a:p>
          <a:p>
            <a:pPr algn="just"/>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050" b="1" baseline="30000" dirty="0">
                <a:latin typeface="Calibri" panose="020F0502020204030204" pitchFamily="34" charset="0"/>
                <a:cs typeface="Calibri" panose="020F0502020204030204" pitchFamily="34" charset="0"/>
              </a:rPr>
              <a:t> </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be the God and Father of our Lord Jesus Christ, who according to His great mercy has caused us to be born again to a living hope through the resurrection of Jesus Christ from the dead,  </a:t>
            </a:r>
            <a:r>
              <a:rPr lang="en-US" sz="30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05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t>
            </a:r>
            <a:r>
              <a:rPr lang="en-US" sz="30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obtain</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 </a:t>
            </a:r>
            <a:r>
              <a:rPr lang="en-US" sz="30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inheritance [</a:t>
            </a:r>
            <a:r>
              <a:rPr lang="en-US" sz="305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klēronomia</a:t>
            </a:r>
            <a:r>
              <a:rPr lang="en-US" sz="30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5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is</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imperishable and undefiled and will not fade away, reserved in heaven for you, </a:t>
            </a:r>
            <a:r>
              <a:rPr lang="en-US" sz="30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05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are protected by the power of God through faith for a salvation ready to be revealed in the last time.”</a:t>
            </a:r>
          </a:p>
        </p:txBody>
      </p:sp>
    </p:spTree>
    <p:extLst>
      <p:ext uri="{BB962C8B-B14F-4D97-AF65-F5344CB8AC3E}">
        <p14:creationId xmlns:p14="http://schemas.microsoft.com/office/powerpoint/2010/main" val="29929976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7010399" cy="2590799"/>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1B870BB-CF48-49B1-845F-2424A25E1A90}"/>
              </a:ext>
            </a:extLst>
          </p:cNvPr>
          <p:cNvSpPr/>
          <p:nvPr/>
        </p:nvSpPr>
        <p:spPr>
          <a:xfrm>
            <a:off x="4441195" y="3198168"/>
            <a:ext cx="261610" cy="461665"/>
          </a:xfrm>
          <a:prstGeom prst="rect">
            <a:avLst/>
          </a:prstGeom>
        </p:spPr>
        <p:txBody>
          <a:bodyPr wrap="none">
            <a:spAutoFit/>
          </a:bodyPr>
          <a:lstStyle/>
          <a:p>
            <a:r>
              <a:rPr lang="en-US" dirty="0">
                <a:solidFill>
                  <a:srgbClr val="000000"/>
                </a:solidFill>
              </a:rPr>
              <a:t> </a:t>
            </a:r>
            <a:endParaRPr lang="en-US" dirty="0"/>
          </a:p>
        </p:txBody>
      </p:sp>
      <p:sp>
        <p:nvSpPr>
          <p:cNvPr id="3" name="Rectangle 2">
            <a:extLst>
              <a:ext uri="{FF2B5EF4-FFF2-40B4-BE49-F238E27FC236}">
                <a16:creationId xmlns:a16="http://schemas.microsoft.com/office/drawing/2014/main" id="{6CBF9E73-807A-4D13-97B2-921E61F5BD9D}"/>
              </a:ext>
            </a:extLst>
          </p:cNvPr>
          <p:cNvSpPr/>
          <p:nvPr/>
        </p:nvSpPr>
        <p:spPr>
          <a:xfrm>
            <a:off x="4441195" y="3198168"/>
            <a:ext cx="261610" cy="461665"/>
          </a:xfrm>
          <a:prstGeom prst="rect">
            <a:avLst/>
          </a:prstGeom>
        </p:spPr>
        <p:txBody>
          <a:bodyPr wrap="none">
            <a:spAutoFit/>
          </a:bodyPr>
          <a:lstStyle/>
          <a:p>
            <a:r>
              <a:rPr lang="en-US" dirty="0">
                <a:solidFill>
                  <a:srgbClr val="000000"/>
                </a:solidFill>
              </a:rPr>
              <a:t> </a:t>
            </a:r>
            <a:endParaRPr lang="en-US" dirty="0"/>
          </a:p>
        </p:txBody>
      </p:sp>
    </p:spTree>
    <p:extLst>
      <p:ext uri="{BB962C8B-B14F-4D97-AF65-F5344CB8AC3E}">
        <p14:creationId xmlns:p14="http://schemas.microsoft.com/office/powerpoint/2010/main" val="1601082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abominable and murderers and immoral persons and sorcerers and idolaters and all liars,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5734776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62FFE-9844-4A9C-82CC-2F3DAA04E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rPr>
              <a:t> for the cowardly and unbelieving and abominable and murderers and immoral persons and sorcerers and idolaters and all liars,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496873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62FFE-9844-4A9C-82CC-2F3DAA04E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cowardly</a:t>
            </a:r>
            <a:r>
              <a:rPr lang="en-US" sz="3600" dirty="0">
                <a:effectLst>
                  <a:outerShdw blurRad="38100" dist="38100" dir="2700000" algn="tl">
                    <a:srgbClr val="000000">
                      <a:alpha val="43137"/>
                    </a:srgbClr>
                  </a:outerShdw>
                </a:effectLst>
                <a:latin typeface="Calibri" panose="020F0502020204030204" pitchFamily="34" charset="0"/>
              </a:rPr>
              <a:t> and unbelieving and abominable and murderers and immoral persons and sorcerers and idolaters and all liars,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833090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62FFE-9844-4A9C-82CC-2F3DAA04E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unbelieving</a:t>
            </a:r>
            <a:r>
              <a:rPr lang="en-US" sz="3600" dirty="0">
                <a:effectLst>
                  <a:outerShdw blurRad="38100" dist="38100" dir="2700000" algn="tl">
                    <a:srgbClr val="000000">
                      <a:alpha val="43137"/>
                    </a:srgbClr>
                  </a:outerShdw>
                </a:effectLst>
                <a:latin typeface="Calibri" panose="020F0502020204030204" pitchFamily="34" charset="0"/>
              </a:rPr>
              <a:t> and abominable and murderers and immoral persons and sorcerers and idolaters and all liars,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757115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6019800"/>
            <a:ext cx="8229600" cy="715963"/>
          </a:xfrm>
        </p:spPr>
        <p:txBody>
          <a:bodyPr/>
          <a:lstStyle/>
          <a:p>
            <a:pPr algn="ctr" eaLnBrk="1" hangingPunct="1"/>
            <a:r>
              <a:rPr lang="en-US" altLang="en-US" sz="2000" dirty="0">
                <a:solidFill>
                  <a:schemeClr val="tx1"/>
                </a:solidFill>
              </a:rPr>
              <a:t>Lewis Sperry Chafer, vol. 7, </a:t>
            </a:r>
            <a:r>
              <a:rPr lang="en-US" altLang="en-US" sz="2000" i="1" dirty="0">
                <a:solidFill>
                  <a:schemeClr val="tx1"/>
                </a:solidFill>
              </a:rPr>
              <a:t>Systematic Theology</a:t>
            </a:r>
            <a:r>
              <a:rPr lang="en-US" altLang="en-US" sz="2000" dirty="0">
                <a:solidFill>
                  <a:schemeClr val="tx1"/>
                </a:solidFill>
              </a:rPr>
              <a:t> </a:t>
            </a:r>
            <a:br>
              <a:rPr lang="en-US" altLang="en-US" sz="2000" dirty="0">
                <a:solidFill>
                  <a:schemeClr val="tx1"/>
                </a:solidFill>
              </a:rPr>
            </a:br>
            <a:r>
              <a:rPr lang="en-US" altLang="en-US" sz="2000" dirty="0">
                <a:solidFill>
                  <a:schemeClr val="tx1"/>
                </a:solidFill>
              </a:rPr>
              <a:t>(Grand Rapids, MI: Kregel Publications, 1993), 265-66.</a:t>
            </a:r>
          </a:p>
        </p:txBody>
      </p:sp>
      <p:sp>
        <p:nvSpPr>
          <p:cNvPr id="105475" name="Content Placeholder 2"/>
          <p:cNvSpPr>
            <a:spLocks noGrp="1"/>
          </p:cNvSpPr>
          <p:nvPr>
            <p:ph idx="1"/>
          </p:nvPr>
        </p:nvSpPr>
        <p:spPr>
          <a:xfrm>
            <a:off x="3505200" y="2338643"/>
            <a:ext cx="5366288" cy="2180714"/>
          </a:xfrm>
        </p:spPr>
        <p:txBody>
          <a:bodyPr/>
          <a:lstStyle/>
          <a:p>
            <a:pPr marL="0" indent="0" algn="just" eaLnBrk="1" hangingPunct="1">
              <a:buNone/>
            </a:pPr>
            <a:r>
              <a:rPr lang="en-US" altLang="en-US" sz="3200" dirty="0"/>
              <a:t>“…because upwards of 150 passages of Scripture condition salvation upon believing only</a:t>
            </a:r>
            <a:r>
              <a:rPr lang="en-US" altLang="en-US" sz="3200" b="1" dirty="0"/>
              <a:t> </a:t>
            </a:r>
            <a:r>
              <a:rPr lang="en-US" altLang="en-US" sz="3200" dirty="0"/>
              <a:t>(cf. John 3:16; Acts 16:31). </a:t>
            </a:r>
          </a:p>
        </p:txBody>
      </p:sp>
      <p:pic>
        <p:nvPicPr>
          <p:cNvPr id="47108"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2" y="1600200"/>
            <a:ext cx="2594994"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txBox="1">
            <a:spLocks/>
          </p:cNvSpPr>
          <p:nvPr/>
        </p:nvSpPr>
        <p:spPr>
          <a:xfrm>
            <a:off x="457200" y="228600"/>
            <a:ext cx="8229600" cy="914400"/>
          </a:xfrm>
          <a:prstGeom prst="rect">
            <a:avLst/>
          </a:prstGeom>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73D35-111F-4BE4-A286-8F9442323E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06499" name="Rectangle 3"/>
          <p:cNvSpPr>
            <a:spLocks noGrp="1"/>
          </p:cNvSpPr>
          <p:nvPr>
            <p:ph type="body" idx="4294967295"/>
          </p:nvPr>
        </p:nvSpPr>
        <p:spPr>
          <a:xfrm>
            <a:off x="0" y="0"/>
            <a:ext cx="9144000" cy="3429000"/>
          </a:xfrm>
        </p:spPr>
        <p:txBody>
          <a:bodyPr/>
          <a:lstStyle/>
          <a:p>
            <a:pPr marL="0" indent="0" algn="ctr" defTabSz="685800">
              <a:spcBef>
                <a:spcPts val="0"/>
              </a:spcBef>
              <a:spcAft>
                <a:spcPts val="1200"/>
              </a:spcAft>
              <a:buNone/>
              <a:defRPr/>
            </a:pPr>
            <a:r>
              <a:rPr lang="en-US" altLang="en-US" sz="4000" kern="1200" dirty="0">
                <a:solidFill>
                  <a:schemeClr val="tx2"/>
                </a:solidFill>
                <a:ea typeface="+mj-ea"/>
                <a:cs typeface="Calibri" panose="020F0502020204030204" pitchFamily="34" charset="0"/>
              </a:rPr>
              <a:t>Romans 4:4-5</a:t>
            </a:r>
          </a:p>
          <a:p>
            <a:pPr marL="0" indent="0" algn="just">
              <a:spcBef>
                <a:spcPts val="0"/>
              </a:spcBef>
              <a:buFont typeface="Wingdings" pitchFamily="2" charset="2"/>
              <a:buNone/>
            </a:pPr>
            <a:r>
              <a:rPr lang="en-US" altLang="en-US" sz="3400" dirty="0">
                <a:cs typeface="Calibri" panose="020F0502020204030204" pitchFamily="34" charset="0"/>
              </a:rPr>
              <a:t>“</a:t>
            </a:r>
            <a:r>
              <a:rPr lang="en-US" altLang="en-US" sz="3400" dirty="0"/>
              <a:t>Now to the one who works, his wage is not credited as a favor, but as what is due. </a:t>
            </a:r>
            <a:r>
              <a:rPr lang="en-US" altLang="en-US" sz="3400" b="1" u="sng" dirty="0">
                <a:solidFill>
                  <a:srgbClr val="FFFFCC"/>
                </a:solidFill>
              </a:rPr>
              <a:t>But to the one who does not work, but believes in Him</a:t>
            </a:r>
            <a:r>
              <a:rPr lang="en-US" altLang="en-US" sz="3400" b="1" dirty="0">
                <a:solidFill>
                  <a:srgbClr val="FFFFCC"/>
                </a:solidFill>
              </a:rPr>
              <a:t> </a:t>
            </a:r>
            <a:r>
              <a:rPr lang="en-US" altLang="en-US" sz="3400" dirty="0"/>
              <a:t>who justifies the ungodly, his faith is credited as righteousness</a:t>
            </a:r>
            <a:r>
              <a:rPr lang="en-US" altLang="en-US" sz="3400" dirty="0">
                <a:cs typeface="Calibri" panose="020F0502020204030204" pitchFamily="34" charset="0"/>
              </a:rPr>
              <a:t>.”</a:t>
            </a:r>
          </a:p>
        </p:txBody>
      </p:sp>
      <p:pic>
        <p:nvPicPr>
          <p:cNvPr id="106500"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10298" y="3200400"/>
            <a:ext cx="1123404" cy="164592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62FFE-9844-4A9C-82CC-2F3DAA04E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abominable</a:t>
            </a:r>
            <a:r>
              <a:rPr lang="en-US" sz="3600" dirty="0">
                <a:effectLst>
                  <a:outerShdw blurRad="38100" dist="38100" dir="2700000" algn="tl">
                    <a:srgbClr val="000000">
                      <a:alpha val="43137"/>
                    </a:srgbClr>
                  </a:outerShdw>
                </a:effectLst>
                <a:latin typeface="Calibri" panose="020F0502020204030204" pitchFamily="34" charset="0"/>
              </a:rPr>
              <a:t> and murderers and immoral persons and sorcerers and idolaters and all liars,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6658261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24663203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29718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rPr>
              <a:t>“Abomination is a pretty strong word...there is a debate and questions over the meaning of the word ‘abomination.’” (Referring to Leviticus 18:22; as heard on Moody Christian Radio Network, in Chicago, Feb.19, 2008, when asked about government sanctions on civil unions for gays.)</a:t>
            </a:r>
          </a:p>
        </p:txBody>
      </p:sp>
      <p:sp>
        <p:nvSpPr>
          <p:cNvPr id="6" name="Rectangle 2"/>
          <p:cNvSpPr>
            <a:spLocks noChangeArrowheads="1"/>
          </p:cNvSpPr>
          <p:nvPr/>
        </p:nvSpPr>
        <p:spPr bwMode="auto">
          <a:xfrm>
            <a:off x="2633663" y="228600"/>
            <a:ext cx="3876675" cy="1143000"/>
          </a:xfrm>
          <a:prstGeom prst="rect">
            <a:avLst/>
          </a:prstGeom>
          <a:noFill/>
          <a:ln w="9525">
            <a:noFill/>
            <a:miter lim="800000"/>
            <a:headEnd/>
            <a:tailEnd/>
          </a:ln>
          <a:effectLst/>
        </p:spPr>
        <p:txBody>
          <a:bodyPr anchor="ctr"/>
          <a:lstStyle/>
          <a:p>
            <a:pPr algn="ctr">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Jim Wallis</a:t>
            </a:r>
          </a:p>
          <a:p>
            <a:pPr algn="ctr">
              <a:defRPr/>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Mary Danielson,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The Dangerous Truth About the Social-Justice “Gospel,”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n. 21</a:t>
            </a:r>
            <a:endParaRPr lang="en-US" sz="1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p:txBody>
      </p:sp>
      <p:pic>
        <p:nvPicPr>
          <p:cNvPr id="5122" name="Picture 2" descr="Image result for jim wallis">
            <a:extLst>
              <a:ext uri="{FF2B5EF4-FFF2-40B4-BE49-F238E27FC236}">
                <a16:creationId xmlns:a16="http://schemas.microsoft.com/office/drawing/2014/main" id="{9233144D-AF57-4FB7-B06B-14EAB7A7FA0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19462" y="4800600"/>
            <a:ext cx="25050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5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62FFE-9844-4A9C-82CC-2F3DAA04E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abominable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murderers</a:t>
            </a:r>
            <a:r>
              <a:rPr lang="en-US" sz="3600" dirty="0">
                <a:effectLst>
                  <a:outerShdw blurRad="38100" dist="38100" dir="2700000" algn="tl">
                    <a:srgbClr val="000000">
                      <a:alpha val="43137"/>
                    </a:srgbClr>
                  </a:outerShdw>
                </a:effectLst>
                <a:latin typeface="Calibri" panose="020F0502020204030204" pitchFamily="34" charset="0"/>
              </a:rPr>
              <a:t> and immoral persons and sorcerers and idolaters and all liars,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894982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62FFE-9844-4A9C-82CC-2F3DAA04E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abominable and murderers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immoral</a:t>
            </a:r>
            <a:r>
              <a:rPr lang="en-US" sz="3600" dirty="0">
                <a:effectLst>
                  <a:outerShdw blurRad="38100" dist="38100" dir="2700000" algn="tl">
                    <a:srgbClr val="000000">
                      <a:alpha val="43137"/>
                    </a:srgbClr>
                  </a:outerShdw>
                </a:effectLst>
                <a:latin typeface="Calibri" panose="020F0502020204030204" pitchFamily="34" charset="0"/>
              </a:rPr>
              <a:t> persons and sorcerers and idolaters and all liars,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82693248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b="1" u="sng" dirty="0">
                <a:solidFill>
                  <a:srgbClr val="FFFFCC"/>
                </a:solidFill>
                <a:latin typeface="Calibri" panose="020F0502020204030204" pitchFamily="34" charset="0"/>
              </a:rPr>
              <a:t>God created man in His own image, in the image of God He created him; male and female He created them. </a:t>
            </a:r>
            <a:r>
              <a:rPr lang="en-US" sz="2800" b="1" u="sng" baseline="30000" dirty="0">
                <a:solidFill>
                  <a:srgbClr val="FFFFCC"/>
                </a:solidFill>
                <a:latin typeface="Calibri" panose="020F0502020204030204" pitchFamily="34" charset="0"/>
              </a:rPr>
              <a:t>28 </a:t>
            </a:r>
            <a:r>
              <a:rPr lang="en-US" sz="2800" b="1" u="sng" dirty="0">
                <a:solidFill>
                  <a:srgbClr val="FFFFCC"/>
                </a:solidFill>
                <a:latin typeface="Calibri" panose="020F0502020204030204" pitchFamily="34" charset="0"/>
              </a:rPr>
              <a:t>God blessed them; and God said to them, “Be fruitful and multiply</a:t>
            </a:r>
            <a:r>
              <a:rPr lang="en-US" sz="2800" dirty="0">
                <a:latin typeface="Calibri" panose="020F0502020204030204" pitchFamily="34" charset="0"/>
              </a:rPr>
              <a:t>,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72908855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62FFE-9844-4A9C-82CC-2F3DAA04E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abominable and murderers and immoral persons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sorcerers</a:t>
            </a:r>
            <a:r>
              <a:rPr lang="en-US" sz="3600" dirty="0">
                <a:effectLst>
                  <a:outerShdw blurRad="38100" dist="38100" dir="2700000" algn="tl">
                    <a:srgbClr val="000000">
                      <a:alpha val="43137"/>
                    </a:srgbClr>
                  </a:outerShdw>
                </a:effectLst>
                <a:latin typeface="Calibri" panose="020F0502020204030204" pitchFamily="34" charset="0"/>
              </a:rPr>
              <a:t> and idolaters and all liars,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5884721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ts val="0"/>
              </a:spcBef>
              <a:spcAft>
                <a:spcPts val="1200"/>
              </a:spcAft>
              <a:buNone/>
              <a:defRPr/>
            </a:pPr>
            <a:r>
              <a:rPr lang="en-US" altLang="en-US" sz="4000" dirty="0">
                <a:solidFill>
                  <a:schemeClr val="tx2"/>
                </a:solidFill>
                <a:ea typeface="+mj-ea"/>
                <a:cs typeface="Calibri" panose="020F0502020204030204" pitchFamily="34" charset="0"/>
              </a:rPr>
              <a:t>Revelation 9:20-21</a:t>
            </a:r>
          </a:p>
          <a:p>
            <a:pPr marL="0" lvl="0" indent="0" algn="just">
              <a:spcBef>
                <a:spcPct val="0"/>
              </a:spcBef>
              <a:buClrTx/>
              <a:buSzTx/>
              <a:buNone/>
            </a:pPr>
            <a:r>
              <a:rPr lang="en-US" altLang="en-US" dirty="0">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murders nor of their </a:t>
            </a:r>
            <a:r>
              <a:rPr lang="en-US" b="1" u="sng" dirty="0">
                <a:solidFill>
                  <a:srgbClr val="FFFFCC"/>
                </a:solidFill>
                <a:effectLst>
                  <a:outerShdw blurRad="38100" dist="38100" dir="2700000" algn="tl">
                    <a:srgbClr val="000000">
                      <a:alpha val="43137"/>
                    </a:srgbClr>
                  </a:outerShdw>
                </a:effectLst>
              </a:rPr>
              <a:t>sorceries (</a:t>
            </a:r>
            <a:r>
              <a:rPr lang="en-US" b="1" i="1" u="sng" dirty="0">
                <a:solidFill>
                  <a:srgbClr val="FFFFCC"/>
                </a:solidFill>
                <a:effectLst>
                  <a:outerShdw blurRad="38100" dist="38100" dir="2700000" algn="tl">
                    <a:srgbClr val="000000">
                      <a:alpha val="43137"/>
                    </a:srgbClr>
                  </a:outerShdw>
                </a:effectLst>
              </a:rPr>
              <a:t>pharmakeia</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nor of their immorality nor of their thefts.</a:t>
            </a:r>
            <a:r>
              <a:rPr lang="en-US" altLang="en-US" dirty="0">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101449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62FFE-9844-4A9C-82CC-2F3DAA04E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abominable and murderers and immoral persons and sorcerers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idolaters</a:t>
            </a:r>
            <a:r>
              <a:rPr lang="en-US" sz="3600" dirty="0">
                <a:effectLst>
                  <a:outerShdw blurRad="38100" dist="38100" dir="2700000" algn="tl">
                    <a:srgbClr val="000000">
                      <a:alpha val="43137"/>
                    </a:srgbClr>
                  </a:outerShdw>
                </a:effectLst>
                <a:latin typeface="Calibri" panose="020F0502020204030204" pitchFamily="34" charset="0"/>
              </a:rPr>
              <a:t> and all liars,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8961319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62FFE-9844-4A9C-82CC-2F3DAA04E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abominable and murderers and immoral persons and sorcerers and idolaters and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liars</a:t>
            </a:r>
            <a:r>
              <a:rPr lang="en-US" sz="3600" dirty="0">
                <a:effectLst>
                  <a:outerShdw blurRad="38100" dist="38100" dir="2700000" algn="tl">
                    <a:srgbClr val="000000">
                      <a:alpha val="43137"/>
                    </a:srgbClr>
                  </a:outerShdw>
                </a:effectLst>
                <a:latin typeface="Calibri" panose="020F0502020204030204" pitchFamily="34" charset="0"/>
              </a:rPr>
              <a:t>,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7208308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62FFE-9844-4A9C-82CC-2F3DAA04E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abominable and murderers and immoral persons and sorcerers and idolaters and all liars, their part will be in the lake that burns with fire and brimstone, which is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second death</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0200523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85012151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7010399" cy="2590799"/>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9598238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54477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13660018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3237277314"/>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28890</TotalTime>
  <Words>2480</Words>
  <Application>Microsoft Office PowerPoint</Application>
  <PresentationFormat>On-screen Show (4:3)</PresentationFormat>
  <Paragraphs>221</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Calibri</vt:lpstr>
      <vt:lpstr>Lucida Blackletter</vt:lpstr>
      <vt:lpstr>Times New Roman</vt:lpstr>
      <vt:lpstr>Wingdings</vt:lpstr>
      <vt:lpstr>Azure</vt:lpstr>
      <vt:lpstr>PowerPoint Presentation</vt:lpstr>
      <vt:lpstr>“After These Things”  (Rev. 4‒22)</vt:lpstr>
      <vt:lpstr>“After These Things”  (Rev. 4‒22)</vt:lpstr>
      <vt:lpstr>PowerPoint Presentation</vt:lpstr>
      <vt:lpstr>PowerPoint Presentation</vt:lpstr>
      <vt:lpstr>“After These Things”  (Rev. 4‒22)</vt:lpstr>
      <vt:lpstr>PowerPoint Presentation</vt:lpstr>
      <vt:lpstr>“After These Things”  (Rev. 4‒22)</vt:lpstr>
      <vt:lpstr>“After These Things”  (Rev. 4‒22)</vt:lpstr>
      <vt:lpstr>PowerPoint Presentation</vt:lpstr>
      <vt:lpstr>“After These Things”  (Rev. 4‒22)</vt:lpstr>
      <vt:lpstr>PowerPoint Presentation</vt:lpstr>
      <vt:lpstr>PowerPoint Presentation</vt:lpstr>
      <vt:lpstr>PowerPoint Presentation</vt:lpstr>
      <vt:lpstr>PowerPoint Presentation</vt:lpstr>
      <vt:lpstr>PowerPoint Presentation</vt:lpstr>
      <vt:lpstr>Jerusalem Descending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Sperry Chafer, vol. 7, Systematic Theology  (Grand Rapids, MI: Kregel Publications, 1993), 265-66.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69-Revelation - 21v4-8</dc:title>
  <dc:subject>Revelation</dc:subject>
  <dc:creator>A. Woods</dc:creator>
  <dc:description>Modified by Jim McGowan</dc:description>
  <cp:lastModifiedBy>Jim McGowan</cp:lastModifiedBy>
  <cp:revision>3247</cp:revision>
  <cp:lastPrinted>2019-01-24T17:00:53Z</cp:lastPrinted>
  <dcterms:created xsi:type="dcterms:W3CDTF">2009-03-17T12:21:13Z</dcterms:created>
  <dcterms:modified xsi:type="dcterms:W3CDTF">2020-01-23T17:59:49Z</dcterms:modified>
</cp:coreProperties>
</file>