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1"/>
  </p:notesMasterIdLst>
  <p:handoutMasterIdLst>
    <p:handoutMasterId r:id="rId72"/>
  </p:handoutMasterIdLst>
  <p:sldIdLst>
    <p:sldId id="256" r:id="rId2"/>
    <p:sldId id="5701" r:id="rId3"/>
    <p:sldId id="5656" r:id="rId4"/>
    <p:sldId id="405" r:id="rId5"/>
    <p:sldId id="289" r:id="rId6"/>
    <p:sldId id="279" r:id="rId7"/>
    <p:sldId id="5657" r:id="rId8"/>
    <p:sldId id="280" r:id="rId9"/>
    <p:sldId id="5658" r:id="rId10"/>
    <p:sldId id="5661" r:id="rId11"/>
    <p:sldId id="5662" r:id="rId12"/>
    <p:sldId id="5663" r:id="rId13"/>
    <p:sldId id="5664" r:id="rId14"/>
    <p:sldId id="5659" r:id="rId15"/>
    <p:sldId id="5665" r:id="rId16"/>
    <p:sldId id="5666" r:id="rId17"/>
    <p:sldId id="5667" r:id="rId18"/>
    <p:sldId id="5668" r:id="rId19"/>
    <p:sldId id="5660" r:id="rId20"/>
    <p:sldId id="5669" r:id="rId21"/>
    <p:sldId id="5670" r:id="rId22"/>
    <p:sldId id="5671" r:id="rId23"/>
    <p:sldId id="5672" r:id="rId24"/>
    <p:sldId id="5673" r:id="rId25"/>
    <p:sldId id="5674" r:id="rId26"/>
    <p:sldId id="2661" r:id="rId27"/>
    <p:sldId id="368" r:id="rId28"/>
    <p:sldId id="3538" r:id="rId29"/>
    <p:sldId id="5717" r:id="rId30"/>
    <p:sldId id="281" r:id="rId31"/>
    <p:sldId id="5677" r:id="rId32"/>
    <p:sldId id="5682" r:id="rId33"/>
    <p:sldId id="5678" r:id="rId34"/>
    <p:sldId id="5683" r:id="rId35"/>
    <p:sldId id="5679" r:id="rId36"/>
    <p:sldId id="5684" r:id="rId37"/>
    <p:sldId id="5680" r:id="rId38"/>
    <p:sldId id="5685" r:id="rId39"/>
    <p:sldId id="5705" r:id="rId40"/>
    <p:sldId id="5687" r:id="rId41"/>
    <p:sldId id="2309" r:id="rId42"/>
    <p:sldId id="282" r:id="rId43"/>
    <p:sldId id="5706" r:id="rId44"/>
    <p:sldId id="5704" r:id="rId45"/>
    <p:sldId id="5707" r:id="rId46"/>
    <p:sldId id="5708" r:id="rId47"/>
    <p:sldId id="5709" r:id="rId48"/>
    <p:sldId id="5710" r:id="rId49"/>
    <p:sldId id="5711" r:id="rId50"/>
    <p:sldId id="5713" r:id="rId51"/>
    <p:sldId id="5714" r:id="rId52"/>
    <p:sldId id="5715" r:id="rId53"/>
    <p:sldId id="5716" r:id="rId54"/>
    <p:sldId id="283" r:id="rId55"/>
    <p:sldId id="5695" r:id="rId56"/>
    <p:sldId id="5696" r:id="rId57"/>
    <p:sldId id="5697" r:id="rId58"/>
    <p:sldId id="1323" r:id="rId59"/>
    <p:sldId id="1309" r:id="rId60"/>
    <p:sldId id="5698" r:id="rId61"/>
    <p:sldId id="5699" r:id="rId62"/>
    <p:sldId id="345" r:id="rId63"/>
    <p:sldId id="4641" r:id="rId64"/>
    <p:sldId id="4315" r:id="rId65"/>
    <p:sldId id="2880" r:id="rId66"/>
    <p:sldId id="5700" r:id="rId67"/>
    <p:sldId id="3852" r:id="rId68"/>
    <p:sldId id="5602" r:id="rId69"/>
    <p:sldId id="5702"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7" autoAdjust="0"/>
    <p:restoredTop sz="96353" autoAdjust="0"/>
  </p:normalViewPr>
  <p:slideViewPr>
    <p:cSldViewPr>
      <p:cViewPr varScale="1">
        <p:scale>
          <a:sx n="106" d="100"/>
          <a:sy n="106" d="100"/>
        </p:scale>
        <p:origin x="12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03</a:t>
            </a:r>
          </a:p>
          <a:p>
            <a:pPr>
              <a:defRPr/>
            </a:pPr>
            <a:r>
              <a:rPr lang="en-US" dirty="0"/>
              <a:t>01-22-2020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1/22/20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16560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229114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275848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154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321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123869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6" r:id="rId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1939925"/>
            <a:ext cx="35052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WRITER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(1:1a)</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5847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Simon Peter</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Bond-servant (</a:t>
            </a:r>
            <a:r>
              <a:rPr lang="en-US" altLang="en-US" i="1" kern="1200" dirty="0" err="1">
                <a:effectLst>
                  <a:outerShdw blurRad="38100" dist="38100" dir="2700000" algn="tl">
                    <a:srgbClr val="000000">
                      <a:alpha val="43137"/>
                    </a:srgbClr>
                  </a:outerShdw>
                </a:effectLst>
                <a:cs typeface="Calibri" panose="020F0502020204030204" pitchFamily="34" charset="0"/>
              </a:rPr>
              <a:t>doulos</a:t>
            </a:r>
            <a:r>
              <a:rPr lang="en-US" altLang="en-US" kern="1200" dirty="0">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Apostle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48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WRITER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(1:1a)</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584700" cy="2778125"/>
          </a:xfrm>
        </p:spPr>
        <p:txBody>
          <a:bodyPr/>
          <a:lstStyle/>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Simon Peter</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Bond-servant (</a:t>
            </a:r>
            <a:r>
              <a:rPr lang="en-US" altLang="en-US" i="1" kern="1200" dirty="0" err="1">
                <a:effectLst>
                  <a:outerShdw blurRad="38100" dist="38100" dir="2700000" algn="tl">
                    <a:srgbClr val="000000">
                      <a:alpha val="43137"/>
                    </a:srgbClr>
                  </a:outerShdw>
                </a:effectLst>
                <a:cs typeface="Calibri" panose="020F0502020204030204" pitchFamily="34" charset="0"/>
              </a:rPr>
              <a:t>doulos</a:t>
            </a:r>
            <a:r>
              <a:rPr lang="en-US" altLang="en-US" kern="1200" dirty="0">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Apostle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WRITER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(1:1a)</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5847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Simon Peter</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Bond-servant (</a:t>
            </a:r>
            <a:r>
              <a:rPr lang="en-US" altLang="en-US" b="1" i="1" u="sng" kern="1200" dirty="0" err="1">
                <a:solidFill>
                  <a:srgbClr val="FFFFCC"/>
                </a:solidFill>
                <a:effectLst>
                  <a:outerShdw blurRad="38100" dist="38100" dir="2700000" algn="tl">
                    <a:srgbClr val="000000">
                      <a:alpha val="43137"/>
                    </a:srgbClr>
                  </a:outerShdw>
                </a:effectLst>
                <a:cs typeface="Calibri" panose="020F0502020204030204" pitchFamily="34" charset="0"/>
              </a:rPr>
              <a:t>doulos</a:t>
            </a: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Apostle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9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WRITER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(1:1a)</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432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Simon Peter</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Bond-servant (</a:t>
            </a:r>
            <a:r>
              <a:rPr lang="en-US" altLang="en-US" i="1" kern="1200" dirty="0" err="1">
                <a:effectLst>
                  <a:outerShdw blurRad="38100" dist="38100" dir="2700000" algn="tl">
                    <a:srgbClr val="000000">
                      <a:alpha val="43137"/>
                    </a:srgbClr>
                  </a:outerShdw>
                </a:effectLst>
                <a:cs typeface="Calibri" panose="020F0502020204030204" pitchFamily="34" charset="0"/>
              </a:rPr>
              <a:t>doulos</a:t>
            </a:r>
            <a:r>
              <a:rPr lang="en-US" altLang="en-US" kern="1200" dirty="0">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Apostle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1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77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RECIPIEINTS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(1:1b)</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432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“Received a faith”</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“Same kind as ours”</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By the righteousness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94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RECIPIEINTS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(1:1b)</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432300" cy="2778125"/>
          </a:xfrm>
        </p:spPr>
        <p:txBody>
          <a:bodyPr/>
          <a:lstStyle/>
          <a:p>
            <a:pPr marL="461963" indent="-461963" eaLnBrk="1" hangingPunct="1">
              <a:spcBef>
                <a:spcPts val="0"/>
              </a:spcBef>
              <a:spcAft>
                <a:spcPts val="3600"/>
              </a:spcAft>
              <a:defRPr/>
            </a:pPr>
            <a:r>
              <a:rPr lang="en-US" altLang="en-US" b="1" kern="1200" dirty="0">
                <a:solidFill>
                  <a:srgbClr val="FFFFCC"/>
                </a:solidFill>
                <a:effectLst>
                  <a:outerShdw blurRad="38100" dist="38100" dir="2700000" algn="tl">
                    <a:srgbClr val="000000">
                      <a:alpha val="43137"/>
                    </a:srgbClr>
                  </a:outerShdw>
                </a:effectLst>
                <a:cs typeface="Calibri" panose="020F0502020204030204" pitchFamily="34" charset="0"/>
              </a:rPr>
              <a:t>“</a:t>
            </a: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Received a faith</a:t>
            </a:r>
            <a:r>
              <a:rPr lang="en-US" altLang="en-US" b="1" kern="1200"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“Same kind as ours”</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By the righteousness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22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RECIPIEINTS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(1:1b)</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1275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“Received a faith”</a:t>
            </a:r>
          </a:p>
          <a:p>
            <a:pPr marL="461963" indent="-461963" eaLnBrk="1" hangingPunct="1">
              <a:spcBef>
                <a:spcPts val="0"/>
              </a:spcBef>
              <a:spcAft>
                <a:spcPts val="3600"/>
              </a:spcAft>
              <a:defRPr/>
            </a:pPr>
            <a:r>
              <a:rPr lang="en-US" altLang="en-US" b="1" kern="1200" dirty="0">
                <a:solidFill>
                  <a:srgbClr val="FFFFCC"/>
                </a:solidFill>
                <a:effectLst>
                  <a:outerShdw blurRad="38100" dist="38100" dir="2700000" algn="tl">
                    <a:srgbClr val="000000">
                      <a:alpha val="43137"/>
                    </a:srgbClr>
                  </a:outerShdw>
                </a:effectLst>
                <a:cs typeface="Calibri" panose="020F0502020204030204" pitchFamily="34" charset="0"/>
              </a:rPr>
              <a:t>“</a:t>
            </a: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Same kind as ours</a:t>
            </a:r>
            <a:r>
              <a:rPr lang="en-US" altLang="en-US" b="1" kern="1200"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By the righteousness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06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RECIPIEINTS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(1:1b)</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4432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“Received a faith”</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“Same kind as ours”</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By the righteousness of Jesus Christ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3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61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Greeting</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(1:2)</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505869"/>
            <a:ext cx="4127500" cy="1846262"/>
          </a:xfrm>
        </p:spPr>
        <p:txBody>
          <a:bodyPr/>
          <a:lstStyle/>
          <a:p>
            <a:pPr marL="461963" indent="-461963" eaLnBrk="1" hangingPunct="1">
              <a:spcBef>
                <a:spcPts val="0"/>
              </a:spcBef>
              <a:spcAft>
                <a:spcPts val="3600"/>
              </a:spcAft>
              <a:defRPr/>
            </a:pPr>
            <a:r>
              <a:rPr lang="en-US" altLang="en-US" sz="3600" kern="1200" dirty="0">
                <a:effectLst>
                  <a:outerShdw blurRad="38100" dist="38100" dir="2700000" algn="tl">
                    <a:srgbClr val="000000">
                      <a:alpha val="43137"/>
                    </a:srgbClr>
                  </a:outerShdw>
                </a:effectLst>
                <a:cs typeface="Calibri" panose="020F0502020204030204" pitchFamily="34" charset="0"/>
              </a:rPr>
              <a:t>“Grace and Peace”</a:t>
            </a:r>
          </a:p>
          <a:p>
            <a:pPr marL="461963" indent="-461963" eaLnBrk="1" hangingPunct="1">
              <a:spcBef>
                <a:spcPts val="0"/>
              </a:spcBef>
              <a:spcAft>
                <a:spcPts val="3600"/>
              </a:spcAft>
              <a:defRPr/>
            </a:pPr>
            <a:r>
              <a:rPr lang="en-US" altLang="en-US" sz="3600" kern="1200" dirty="0">
                <a:effectLst>
                  <a:outerShdw blurRad="38100" dist="38100" dir="2700000" algn="tl">
                    <a:srgbClr val="000000">
                      <a:alpha val="43137"/>
                    </a:srgbClr>
                  </a:outerShdw>
                </a:effectLst>
                <a:cs typeface="Calibri" panose="020F0502020204030204" pitchFamily="34" charset="0"/>
              </a:rPr>
              <a:t>“Knowledge”</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56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Greeting</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(1:2)</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505869"/>
            <a:ext cx="4432300" cy="1846262"/>
          </a:xfrm>
        </p:spPr>
        <p:txBody>
          <a:bodyPr/>
          <a:lstStyle/>
          <a:p>
            <a:pPr marL="461963" indent="-461963" eaLnBrk="1" hangingPunct="1">
              <a:spcBef>
                <a:spcPts val="0"/>
              </a:spcBef>
              <a:spcAft>
                <a:spcPts val="3600"/>
              </a:spcAft>
              <a:defRPr/>
            </a:pPr>
            <a:r>
              <a:rPr lang="en-US" altLang="en-US" sz="3600" b="1" kern="1200" dirty="0">
                <a:solidFill>
                  <a:srgbClr val="FFFFCC"/>
                </a:solidFill>
                <a:effectLst>
                  <a:outerShdw blurRad="38100" dist="38100" dir="2700000" algn="tl">
                    <a:srgbClr val="000000">
                      <a:alpha val="43137"/>
                    </a:srgbClr>
                  </a:outerShdw>
                </a:effectLst>
                <a:cs typeface="Calibri" panose="020F0502020204030204" pitchFamily="34" charset="0"/>
              </a:rPr>
              <a:t>“</a:t>
            </a:r>
            <a:r>
              <a:rPr lang="en-US" alt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Grace and Peace</a:t>
            </a:r>
            <a:r>
              <a:rPr lang="en-US" altLang="en-US" sz="3600" b="1" kern="1200"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sz="3600" kern="1200" dirty="0">
                <a:effectLst>
                  <a:outerShdw blurRad="38100" dist="38100" dir="2700000" algn="tl">
                    <a:srgbClr val="000000">
                      <a:alpha val="43137"/>
                    </a:srgbClr>
                  </a:outerShdw>
                </a:effectLst>
                <a:cs typeface="Calibri" panose="020F0502020204030204" pitchFamily="34" charset="0"/>
              </a:rPr>
              <a:t>“Knowledge”</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10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Greeting</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(1:2)</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505869"/>
            <a:ext cx="4127500" cy="1846262"/>
          </a:xfrm>
        </p:spPr>
        <p:txBody>
          <a:bodyPr/>
          <a:lstStyle/>
          <a:p>
            <a:pPr marL="461963" indent="-461963" eaLnBrk="1" hangingPunct="1">
              <a:spcBef>
                <a:spcPts val="0"/>
              </a:spcBef>
              <a:spcAft>
                <a:spcPts val="3600"/>
              </a:spcAft>
              <a:defRPr/>
            </a:pPr>
            <a:r>
              <a:rPr lang="en-US" altLang="en-US" sz="3600" kern="1200" dirty="0">
                <a:effectLst>
                  <a:outerShdw blurRad="38100" dist="38100" dir="2700000" algn="tl">
                    <a:srgbClr val="000000">
                      <a:alpha val="43137"/>
                    </a:srgbClr>
                  </a:outerShdw>
                </a:effectLst>
                <a:cs typeface="Calibri" panose="020F0502020204030204" pitchFamily="34" charset="0"/>
              </a:rPr>
              <a:t>“Grace and Peace”</a:t>
            </a:r>
          </a:p>
          <a:p>
            <a:pPr marL="461963" indent="-461963" eaLnBrk="1" hangingPunct="1">
              <a:spcBef>
                <a:spcPts val="0"/>
              </a:spcBef>
              <a:spcAft>
                <a:spcPts val="3600"/>
              </a:spcAft>
              <a:defRPr/>
            </a:pPr>
            <a:r>
              <a:rPr lang="en-US" altLang="en-US" sz="3600" b="1" kern="1200" dirty="0">
                <a:solidFill>
                  <a:srgbClr val="FFFFCC"/>
                </a:solidFill>
                <a:effectLst>
                  <a:outerShdw blurRad="38100" dist="38100" dir="2700000" algn="tl">
                    <a:srgbClr val="000000">
                      <a:alpha val="43137"/>
                    </a:srgbClr>
                  </a:outerShdw>
                </a:effectLst>
                <a:cs typeface="Calibri" panose="020F0502020204030204" pitchFamily="34" charset="0"/>
              </a:rPr>
              <a:t>“</a:t>
            </a:r>
            <a:r>
              <a:rPr lang="en-US" alt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Knowledge</a:t>
            </a:r>
            <a:r>
              <a:rPr lang="en-US" altLang="en-US" sz="3600" b="1" kern="1200" dirty="0">
                <a:solidFill>
                  <a:srgbClr val="FFFFCC"/>
                </a:solidFill>
                <a:effectLst>
                  <a:outerShdw blurRad="38100" dist="38100" dir="2700000" algn="tl">
                    <a:srgbClr val="000000">
                      <a:alpha val="43137"/>
                    </a:srgbClr>
                  </a:outerShdw>
                </a:effectLst>
                <a:cs typeface="Calibri" panose="020F0502020204030204" pitchFamily="34" charset="0"/>
              </a:rPr>
              <a:t>”</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20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4DFF989B-2378-462E-857E-F9C792ED8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4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CE2E4001-FAED-456B-9A97-6CB000043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77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06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Seeing that His divine power has granted to us </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everything</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For by these He has granted to us His precious and magnificent </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promises</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so that by them you may become partakers of </a:t>
            </a:r>
            <a:r>
              <a:rPr lang="en-US" sz="3400" i="1" kern="0" dirty="0">
                <a:solidFill>
                  <a:srgbClr val="FFFFFF"/>
                </a:solidFill>
                <a:effectLst>
                  <a:outerShdw blurRad="38100" dist="38100" dir="2700000" algn="tl">
                    <a:srgbClr val="000000"/>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114800"/>
          </a:xfrm>
        </p:spPr>
        <p:txBody>
          <a:bodyPr/>
          <a:lstStyle/>
          <a:p>
            <a:pPr algn="ctr">
              <a:spcBef>
                <a:spcPts val="0"/>
              </a:spcBef>
              <a:spcAft>
                <a:spcPts val="1200"/>
              </a:spcAft>
              <a:buFont typeface="Wingdings" panose="05000000000000000000" pitchFamily="2" charset="2"/>
              <a:buNone/>
              <a:defRPr/>
            </a:pPr>
            <a:r>
              <a:rPr lang="en-US" sz="3600" dirty="0"/>
              <a:t>	</a:t>
            </a:r>
            <a:r>
              <a:rPr lang="en-US" altLang="en-US" sz="4000" kern="1200" dirty="0">
                <a:solidFill>
                  <a:srgbClr val="00FFFF"/>
                </a:solidFill>
                <a:cs typeface="Calibri" panose="020F0502020204030204" pitchFamily="34" charset="0"/>
              </a:rPr>
              <a:t>2 Timothy 3:16-17</a:t>
            </a:r>
          </a:p>
          <a:p>
            <a:pPr marL="0" indent="0" algn="just">
              <a:spcBef>
                <a:spcPts val="0"/>
              </a:spcBef>
              <a:buFont typeface="Wingdings" panose="05000000000000000000" pitchFamily="2" charset="2"/>
              <a:buNone/>
              <a:defRPr/>
            </a:pPr>
            <a:r>
              <a:rPr lang="en-US" sz="3600" dirty="0"/>
              <a:t>“</a:t>
            </a:r>
            <a:r>
              <a:rPr lang="en-US" sz="3600" baseline="30000" dirty="0"/>
              <a:t>16</a:t>
            </a:r>
            <a:r>
              <a:rPr lang="en-US" sz="3600" dirty="0"/>
              <a:t> All </a:t>
            </a:r>
            <a:r>
              <a:rPr lang="en-US" sz="3600" b="1" u="sng" dirty="0">
                <a:solidFill>
                  <a:srgbClr val="FFFFCC"/>
                </a:solidFill>
              </a:rPr>
              <a:t>Scripture</a:t>
            </a:r>
            <a:r>
              <a:rPr lang="en-US" sz="3600" dirty="0"/>
              <a:t> is inspired by God and profitable for teaching, for reproof, for correction, for training in righteousness; </a:t>
            </a:r>
            <a:r>
              <a:rPr lang="en-US" sz="3600" baseline="30000" dirty="0"/>
              <a:t>17 </a:t>
            </a:r>
            <a:r>
              <a:rPr lang="en-US" sz="3600" dirty="0"/>
              <a:t>so that the man of God may be adequate, equipped for </a:t>
            </a:r>
            <a:r>
              <a:rPr lang="en-US" sz="3600" b="1" u="sng" dirty="0">
                <a:solidFill>
                  <a:srgbClr val="FFFFCC"/>
                </a:solidFill>
              </a:rPr>
              <a:t>every</a:t>
            </a:r>
            <a:r>
              <a:rPr lang="en-US" sz="3600" dirty="0"/>
              <a:t> good 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8A641-62F6-4D65-B5C6-414DAE042AA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8A641-62F6-4D65-B5C6-414DAE042AA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6:16</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addition to all, taking up the shield of faith with which you will be able to extinguish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flaming arrows of the evil one.”</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38401242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90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7"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47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Seeing that His </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divine power</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For by these He has granted to us His precious and magnificent promises, so that by them you may become partakers of </a:t>
            </a:r>
            <a:r>
              <a:rPr lang="en-US" sz="3400" i="1" kern="0" dirty="0">
                <a:solidFill>
                  <a:srgbClr val="FFFFFF"/>
                </a:solidFill>
                <a:effectLst>
                  <a:outerShdw blurRad="38100" dist="38100" dir="2700000" algn="tl">
                    <a:srgbClr val="000000"/>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5867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276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Seeing that His divine power has granted to us everything pertaining to life and godliness, through the </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true knowledge</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For by these He has granted to us His precious and magnificent promises, so that by them you may become partakers of </a:t>
            </a:r>
            <a:r>
              <a:rPr lang="en-US" sz="3400" i="1" kern="0" dirty="0">
                <a:solidFill>
                  <a:srgbClr val="FFFFFF"/>
                </a:solidFill>
                <a:effectLst>
                  <a:outerShdw blurRad="38100" dist="38100" dir="2700000" algn="tl">
                    <a:srgbClr val="000000"/>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7838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6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Seeing that His divine power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For by these He has granted to us His precious and </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magnificent promises</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so that by them you may become partakers of </a:t>
            </a:r>
            <a:r>
              <a:rPr lang="en-US" sz="3400" i="1" kern="0" dirty="0">
                <a:solidFill>
                  <a:srgbClr val="FFFFFF"/>
                </a:solidFill>
                <a:effectLst>
                  <a:outerShdw blurRad="38100" dist="38100" dir="2700000" algn="tl">
                    <a:srgbClr val="000000"/>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849311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567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Seeing that His divine power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For by these He has granted to us His precious and magnificent promises, so that by them you may become </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partakers of </a:t>
            </a:r>
            <a:r>
              <a:rPr lang="en-US" sz="3400" b="1" i="1" u="sng" kern="0" dirty="0">
                <a:solidFill>
                  <a:srgbClr val="FFFFCC"/>
                </a:solidFill>
                <a:effectLst>
                  <a:outerShdw blurRad="38100" dist="38100" dir="2700000" algn="tl">
                    <a:srgbClr val="000000"/>
                  </a:outerShdw>
                </a:effectLst>
                <a:latin typeface="Calibri" panose="020F0502020204030204" pitchFamily="34" charset="0"/>
                <a:cs typeface="+mn-cs"/>
              </a:rPr>
              <a:t>the</a:t>
            </a:r>
            <a:r>
              <a:rPr lang="en-US" sz="3400" b="1" u="sng" kern="0" dirty="0">
                <a:solidFill>
                  <a:srgbClr val="FFFFCC"/>
                </a:solidFill>
                <a:effectLst>
                  <a:outerShdw blurRad="38100" dist="38100" dir="2700000" algn="tl">
                    <a:srgbClr val="000000"/>
                  </a:outerShdw>
                </a:effectLst>
                <a:latin typeface="Calibri" panose="020F0502020204030204" pitchFamily="34" charset="0"/>
                <a:cs typeface="+mn-cs"/>
              </a:rPr>
              <a:t> divine nature</a:t>
            </a:r>
            <a:r>
              <a:rPr lang="en-US" sz="3400" kern="0" dirty="0">
                <a:solidFill>
                  <a:srgbClr val="FFFFFF"/>
                </a:solidFill>
                <a:effectLst>
                  <a:outerShdw blurRad="38100" dist="38100" dir="2700000" algn="tl">
                    <a:srgbClr val="000000"/>
                  </a:outerShdw>
                </a:effectLst>
                <a:latin typeface="Calibri" panose="020F0502020204030204" pitchFamily="34" charset="0"/>
                <a:cs typeface="+mn-cs"/>
              </a:rPr>
              <a:t>,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1452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3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24731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latin typeface="Calibri" panose="020F0502020204030204" pitchFamily="34" charset="0"/>
              </a:rPr>
              <a:t>5</a:t>
            </a:r>
            <a:r>
              <a:rPr lang="en-US" sz="3200" dirty="0">
                <a:latin typeface="Calibri" panose="020F0502020204030204" pitchFamily="34" charset="0"/>
              </a:rPr>
              <a:t> Now for this very reason also, applying all diligence, in your faith supply moral excellence, and in </a:t>
            </a:r>
            <a:r>
              <a:rPr lang="en-US" sz="3200" i="1" dirty="0">
                <a:latin typeface="Calibri" panose="020F0502020204030204" pitchFamily="34" charset="0"/>
              </a:rPr>
              <a:t>your</a:t>
            </a:r>
            <a:r>
              <a:rPr lang="en-US" sz="3200" dirty="0">
                <a:latin typeface="Calibri" panose="020F0502020204030204" pitchFamily="34" charset="0"/>
              </a:rPr>
              <a:t> moral excellence, knowledge, </a:t>
            </a:r>
            <a:r>
              <a:rPr lang="en-US" sz="3200" baseline="30000" dirty="0">
                <a:latin typeface="Calibri" panose="020F0502020204030204" pitchFamily="34" charset="0"/>
              </a:rPr>
              <a:t>6</a:t>
            </a:r>
            <a:r>
              <a:rPr lang="en-US" sz="3200" dirty="0">
                <a:latin typeface="Calibri" panose="020F0502020204030204" pitchFamily="34" charset="0"/>
              </a:rPr>
              <a:t> and in </a:t>
            </a:r>
            <a:r>
              <a:rPr lang="en-US" sz="3200" i="1" dirty="0">
                <a:latin typeface="Calibri" panose="020F0502020204030204" pitchFamily="34" charset="0"/>
              </a:rPr>
              <a:t>your</a:t>
            </a:r>
            <a:r>
              <a:rPr lang="en-US" sz="3200" dirty="0">
                <a:latin typeface="Calibri" panose="020F0502020204030204" pitchFamily="34" charset="0"/>
              </a:rPr>
              <a:t> knowledge, self-control, and in </a:t>
            </a:r>
            <a:r>
              <a:rPr lang="en-US" sz="3200" i="1" dirty="0">
                <a:latin typeface="Calibri" panose="020F0502020204030204" pitchFamily="34" charset="0"/>
              </a:rPr>
              <a:t>your</a:t>
            </a:r>
            <a:r>
              <a:rPr lang="en-US" sz="3200" dirty="0">
                <a:latin typeface="Calibri" panose="020F0502020204030204" pitchFamily="34" charset="0"/>
              </a:rPr>
              <a:t> self-control, perseverance, and in </a:t>
            </a:r>
            <a:r>
              <a:rPr lang="en-US" sz="3200" i="1" dirty="0">
                <a:latin typeface="Calibri" panose="020F0502020204030204" pitchFamily="34" charset="0"/>
              </a:rPr>
              <a:t>your</a:t>
            </a:r>
            <a:r>
              <a:rPr lang="en-US" sz="3200" dirty="0">
                <a:latin typeface="Calibri" panose="020F0502020204030204" pitchFamily="34" charset="0"/>
              </a:rPr>
              <a:t> perseverance, godliness, </a:t>
            </a:r>
            <a:r>
              <a:rPr lang="en-US" sz="3200" baseline="30000" dirty="0">
                <a:latin typeface="Calibri" panose="020F0502020204030204" pitchFamily="34" charset="0"/>
              </a:rPr>
              <a:t>7</a:t>
            </a:r>
            <a:r>
              <a:rPr lang="en-US" sz="3200" dirty="0">
                <a:latin typeface="Calibri" panose="020F0502020204030204" pitchFamily="34" charset="0"/>
              </a:rPr>
              <a:t> and in </a:t>
            </a:r>
            <a:r>
              <a:rPr lang="en-US" sz="3200" i="1" dirty="0">
                <a:latin typeface="Calibri" panose="020F0502020204030204" pitchFamily="34" charset="0"/>
              </a:rPr>
              <a:t>your</a:t>
            </a:r>
            <a:r>
              <a:rPr lang="en-US" sz="3200" dirty="0">
                <a:latin typeface="Calibri" panose="020F0502020204030204" pitchFamily="34" charset="0"/>
              </a:rPr>
              <a:t> godliness, brotherly kindness, and in </a:t>
            </a:r>
            <a:r>
              <a:rPr lang="en-US" sz="3200" i="1" dirty="0">
                <a:latin typeface="Calibri" panose="020F0502020204030204" pitchFamily="34" charset="0"/>
              </a:rPr>
              <a:t>your</a:t>
            </a:r>
            <a:r>
              <a:rPr lang="en-US" sz="3200" dirty="0">
                <a:latin typeface="Calibri" panose="020F0502020204030204" pitchFamily="34" charset="0"/>
              </a:rPr>
              <a:t> brotherly kindness, love. </a:t>
            </a:r>
          </a:p>
        </p:txBody>
      </p:sp>
    </p:spTree>
    <p:extLst>
      <p:ext uri="{BB962C8B-B14F-4D97-AF65-F5344CB8AC3E}">
        <p14:creationId xmlns:p14="http://schemas.microsoft.com/office/powerpoint/2010/main" val="37725090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2197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2 Peter,” online: www.soniclight.com, accessed 21 July 2019, 12.</a:t>
            </a:r>
          </a:p>
        </p:txBody>
      </p:sp>
      <p:sp>
        <p:nvSpPr>
          <p:cNvPr id="16387" name="Rectangle 3"/>
          <p:cNvSpPr>
            <a:spLocks noGrp="1" noChangeArrowheads="1"/>
          </p:cNvSpPr>
          <p:nvPr>
            <p:ph type="body" idx="1"/>
          </p:nvPr>
        </p:nvSpPr>
        <p:spPr>
          <a:xfrm>
            <a:off x="0" y="1676400"/>
            <a:ext cx="9144000" cy="4876800"/>
          </a:xfrm>
        </p:spPr>
        <p:txBody>
          <a:bodyPr/>
          <a:lstStyle/>
          <a:p>
            <a:pPr marL="0" indent="0" algn="just">
              <a:buFontTx/>
              <a:buNone/>
              <a:defRPr/>
            </a:pPr>
            <a:r>
              <a:rPr lang="en-US" i="1" dirty="0"/>
              <a:t>“</a:t>
            </a:r>
            <a:r>
              <a:rPr lang="en-US" dirty="0"/>
              <a:t>Unlike other New Testament ethical lists (except Rom. 5:3-5), Peter used a literary device called ‘</a:t>
            </a:r>
            <a:r>
              <a:rPr lang="en-US" dirty="0" err="1"/>
              <a:t>sorites</a:t>
            </a:r>
            <a:r>
              <a:rPr lang="en-US" dirty="0"/>
              <a:t>’ (also called ‘climax’ or </a:t>
            </a:r>
            <a:r>
              <a:rPr lang="en-US" i="1" dirty="0" err="1"/>
              <a:t>gradatio</a:t>
            </a:r>
            <a:r>
              <a:rPr lang="en-US" dirty="0"/>
              <a:t>). Sorites (from the Gr. </a:t>
            </a:r>
            <a:r>
              <a:rPr lang="en-US" i="1" dirty="0" err="1"/>
              <a:t>soros</a:t>
            </a:r>
            <a:r>
              <a:rPr lang="en-US"/>
              <a:t>, ‘a heap’) </a:t>
            </a:r>
            <a:r>
              <a:rPr lang="en-US" dirty="0"/>
              <a:t>is a set of statements that proceed, step by step, to a climactic conclusion through the force of logic or reliance upon a series of indisputable facts. Each new statement picks up the last key word or phrase of the preceding one</a:t>
            </a:r>
            <a:r>
              <a:rPr lang="en-US" i="1" dirty="0"/>
              <a:t>.”</a:t>
            </a:r>
          </a:p>
        </p:txBody>
      </p:sp>
    </p:spTree>
    <p:extLst>
      <p:ext uri="{BB962C8B-B14F-4D97-AF65-F5344CB8AC3E}">
        <p14:creationId xmlns:p14="http://schemas.microsoft.com/office/powerpoint/2010/main" val="2133051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a:extLst>
              <a:ext uri="{FF2B5EF4-FFF2-40B4-BE49-F238E27FC236}">
                <a16:creationId xmlns:a16="http://schemas.microsoft.com/office/drawing/2014/main" id="{3EDBBBBE-EF4E-4022-BE40-680FCF441058}"/>
              </a:ext>
            </a:extLst>
          </p:cNvPr>
          <p:cNvGraphicFramePr>
            <a:graphicFrameLocks noChangeAspect="1"/>
          </p:cNvGraphicFramePr>
          <p:nvPr/>
        </p:nvGraphicFramePr>
        <p:xfrm>
          <a:off x="1371600" y="2590800"/>
          <a:ext cx="3581400" cy="2835275"/>
        </p:xfrm>
        <a:graphic>
          <a:graphicData uri="http://schemas.openxmlformats.org/presentationml/2006/ole">
            <mc:AlternateContent xmlns:mc="http://schemas.openxmlformats.org/markup-compatibility/2006">
              <mc:Choice xmlns:v="urn:schemas-microsoft-com:vml" Requires="v">
                <p:oleObj spid="_x0000_s1025" name="Bitmap Image" r:id="rId3" imgW="2409524" imgH="2152951" progId="Paint.Picture">
                  <p:embed/>
                </p:oleObj>
              </mc:Choice>
              <mc:Fallback>
                <p:oleObj name="Bitmap Image" r:id="rId3" imgW="2409524" imgH="2152951" progId="Paint.Picture">
                  <p:embed/>
                  <p:pic>
                    <p:nvPicPr>
                      <p:cNvPr id="59394" name="Object 2">
                        <a:extLst>
                          <a:ext uri="{FF2B5EF4-FFF2-40B4-BE49-F238E27FC236}">
                            <a16:creationId xmlns:a16="http://schemas.microsoft.com/office/drawing/2014/main" id="{3EDBBBBE-EF4E-4022-BE40-680FCF441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3581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9395" name="AutoShape 3">
            <a:extLst>
              <a:ext uri="{FF2B5EF4-FFF2-40B4-BE49-F238E27FC236}">
                <a16:creationId xmlns:a16="http://schemas.microsoft.com/office/drawing/2014/main" id="{1A1EFE52-683C-49D7-A30C-60CB6899D854}"/>
              </a:ext>
            </a:extLst>
          </p:cNvPr>
          <p:cNvCxnSpPr>
            <a:cxnSpLocks noChangeShapeType="1"/>
          </p:cNvCxnSpPr>
          <p:nvPr/>
        </p:nvCxnSpPr>
        <p:spPr bwMode="auto">
          <a:xfrm rot="-5400000">
            <a:off x="952500" y="5143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396" name="Text Box 4">
            <a:extLst>
              <a:ext uri="{FF2B5EF4-FFF2-40B4-BE49-F238E27FC236}">
                <a16:creationId xmlns:a16="http://schemas.microsoft.com/office/drawing/2014/main" id="{267CD9F8-E12E-42D6-9BC5-01C55704C14B}"/>
              </a:ext>
            </a:extLst>
          </p:cNvPr>
          <p:cNvSpPr txBox="1">
            <a:spLocks noChangeArrowheads="1"/>
          </p:cNvSpPr>
          <p:nvPr/>
        </p:nvSpPr>
        <p:spPr bwMode="auto">
          <a:xfrm>
            <a:off x="1066800" y="5638800"/>
            <a:ext cx="2057400" cy="2746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FAITH</a:t>
            </a:r>
          </a:p>
        </p:txBody>
      </p:sp>
      <p:cxnSp>
        <p:nvCxnSpPr>
          <p:cNvPr id="59397" name="AutoShape 5">
            <a:extLst>
              <a:ext uri="{FF2B5EF4-FFF2-40B4-BE49-F238E27FC236}">
                <a16:creationId xmlns:a16="http://schemas.microsoft.com/office/drawing/2014/main" id="{8734A843-F0EF-4C73-B76C-9EA51E489B2C}"/>
              </a:ext>
            </a:extLst>
          </p:cNvPr>
          <p:cNvCxnSpPr>
            <a:cxnSpLocks noChangeShapeType="1"/>
          </p:cNvCxnSpPr>
          <p:nvPr/>
        </p:nvCxnSpPr>
        <p:spPr bwMode="auto">
          <a:xfrm rot="-5400000">
            <a:off x="1714500" y="4686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8" name="AutoShape 6">
            <a:extLst>
              <a:ext uri="{FF2B5EF4-FFF2-40B4-BE49-F238E27FC236}">
                <a16:creationId xmlns:a16="http://schemas.microsoft.com/office/drawing/2014/main" id="{BB9F4B14-0DCF-454C-8D46-6FB8D11583E0}"/>
              </a:ext>
            </a:extLst>
          </p:cNvPr>
          <p:cNvCxnSpPr>
            <a:cxnSpLocks noChangeShapeType="1"/>
          </p:cNvCxnSpPr>
          <p:nvPr/>
        </p:nvCxnSpPr>
        <p:spPr bwMode="auto">
          <a:xfrm rot="-5400000">
            <a:off x="2476500" y="42291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9" name="AutoShape 7">
            <a:extLst>
              <a:ext uri="{FF2B5EF4-FFF2-40B4-BE49-F238E27FC236}">
                <a16:creationId xmlns:a16="http://schemas.microsoft.com/office/drawing/2014/main" id="{D6B53EC5-E8FC-4584-B5A8-1BBA43CF02B6}"/>
              </a:ext>
            </a:extLst>
          </p:cNvPr>
          <p:cNvCxnSpPr>
            <a:cxnSpLocks noChangeShapeType="1"/>
          </p:cNvCxnSpPr>
          <p:nvPr/>
        </p:nvCxnSpPr>
        <p:spPr bwMode="auto">
          <a:xfrm rot="-5400000">
            <a:off x="3238500" y="37719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0" name="AutoShape 8">
            <a:extLst>
              <a:ext uri="{FF2B5EF4-FFF2-40B4-BE49-F238E27FC236}">
                <a16:creationId xmlns:a16="http://schemas.microsoft.com/office/drawing/2014/main" id="{4C7BB084-333B-45FC-BF0C-8CD0E3AA5505}"/>
              </a:ext>
            </a:extLst>
          </p:cNvPr>
          <p:cNvCxnSpPr>
            <a:cxnSpLocks noChangeShapeType="1"/>
          </p:cNvCxnSpPr>
          <p:nvPr/>
        </p:nvCxnSpPr>
        <p:spPr bwMode="auto">
          <a:xfrm rot="-5400000">
            <a:off x="4000500" y="33147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1" name="AutoShape 9">
            <a:extLst>
              <a:ext uri="{FF2B5EF4-FFF2-40B4-BE49-F238E27FC236}">
                <a16:creationId xmlns:a16="http://schemas.microsoft.com/office/drawing/2014/main" id="{EC129197-817D-428F-86FF-7D0E131BA589}"/>
              </a:ext>
            </a:extLst>
          </p:cNvPr>
          <p:cNvCxnSpPr>
            <a:cxnSpLocks noChangeShapeType="1"/>
          </p:cNvCxnSpPr>
          <p:nvPr/>
        </p:nvCxnSpPr>
        <p:spPr bwMode="auto">
          <a:xfrm rot="-5400000">
            <a:off x="4762500" y="2857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2" name="AutoShape 10">
            <a:extLst>
              <a:ext uri="{FF2B5EF4-FFF2-40B4-BE49-F238E27FC236}">
                <a16:creationId xmlns:a16="http://schemas.microsoft.com/office/drawing/2014/main" id="{005D33CF-CC8F-462F-96A1-BEF637E778BE}"/>
              </a:ext>
            </a:extLst>
          </p:cNvPr>
          <p:cNvCxnSpPr>
            <a:cxnSpLocks noChangeShapeType="1"/>
          </p:cNvCxnSpPr>
          <p:nvPr/>
        </p:nvCxnSpPr>
        <p:spPr bwMode="auto">
          <a:xfrm rot="-5400000">
            <a:off x="5524500" y="2400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403" name="Text Box 11">
            <a:extLst>
              <a:ext uri="{FF2B5EF4-FFF2-40B4-BE49-F238E27FC236}">
                <a16:creationId xmlns:a16="http://schemas.microsoft.com/office/drawing/2014/main" id="{2AB1FFF8-5688-466C-BEB2-FC98585C7211}"/>
              </a:ext>
            </a:extLst>
          </p:cNvPr>
          <p:cNvSpPr txBox="1">
            <a:spLocks noChangeArrowheads="1"/>
          </p:cNvSpPr>
          <p:nvPr/>
        </p:nvSpPr>
        <p:spPr bwMode="auto">
          <a:xfrm>
            <a:off x="1828800" y="5181600"/>
            <a:ext cx="2819400" cy="2746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GOODNESS</a:t>
            </a:r>
          </a:p>
        </p:txBody>
      </p:sp>
      <p:sp>
        <p:nvSpPr>
          <p:cNvPr id="59404" name="Text Box 12">
            <a:extLst>
              <a:ext uri="{FF2B5EF4-FFF2-40B4-BE49-F238E27FC236}">
                <a16:creationId xmlns:a16="http://schemas.microsoft.com/office/drawing/2014/main" id="{147A6096-E10D-4D7C-ADBA-8C4345C26552}"/>
              </a:ext>
            </a:extLst>
          </p:cNvPr>
          <p:cNvSpPr txBox="1">
            <a:spLocks noChangeArrowheads="1"/>
          </p:cNvSpPr>
          <p:nvPr/>
        </p:nvSpPr>
        <p:spPr bwMode="auto">
          <a:xfrm>
            <a:off x="2590800" y="4724400"/>
            <a:ext cx="2819400" cy="274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KNOWLEDGE</a:t>
            </a:r>
          </a:p>
        </p:txBody>
      </p:sp>
      <p:sp>
        <p:nvSpPr>
          <p:cNvPr id="59405" name="Text Box 13">
            <a:extLst>
              <a:ext uri="{FF2B5EF4-FFF2-40B4-BE49-F238E27FC236}">
                <a16:creationId xmlns:a16="http://schemas.microsoft.com/office/drawing/2014/main" id="{9D459C6F-666E-4569-B1A6-2B4D92065E0E}"/>
              </a:ext>
            </a:extLst>
          </p:cNvPr>
          <p:cNvSpPr txBox="1">
            <a:spLocks noChangeArrowheads="1"/>
          </p:cNvSpPr>
          <p:nvPr/>
        </p:nvSpPr>
        <p:spPr bwMode="auto">
          <a:xfrm>
            <a:off x="3352800" y="4267200"/>
            <a:ext cx="3048000" cy="2746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rgbClr val="000066"/>
                </a:solidFill>
              </a:rPr>
              <a:t>SELF CONTROL</a:t>
            </a:r>
          </a:p>
        </p:txBody>
      </p:sp>
      <p:sp>
        <p:nvSpPr>
          <p:cNvPr id="59406" name="Text Box 14">
            <a:extLst>
              <a:ext uri="{FF2B5EF4-FFF2-40B4-BE49-F238E27FC236}">
                <a16:creationId xmlns:a16="http://schemas.microsoft.com/office/drawing/2014/main" id="{6CAB7443-84DA-493D-93B8-D08533281618}"/>
              </a:ext>
            </a:extLst>
          </p:cNvPr>
          <p:cNvSpPr txBox="1">
            <a:spLocks noChangeArrowheads="1"/>
          </p:cNvSpPr>
          <p:nvPr/>
        </p:nvSpPr>
        <p:spPr bwMode="auto">
          <a:xfrm>
            <a:off x="4114800" y="3810000"/>
            <a:ext cx="3124200" cy="2746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PERSERVERENCE</a:t>
            </a:r>
          </a:p>
        </p:txBody>
      </p:sp>
      <p:sp>
        <p:nvSpPr>
          <p:cNvPr id="59407" name="Text Box 15">
            <a:extLst>
              <a:ext uri="{FF2B5EF4-FFF2-40B4-BE49-F238E27FC236}">
                <a16:creationId xmlns:a16="http://schemas.microsoft.com/office/drawing/2014/main" id="{DDCE4ACA-5AB1-4B32-9010-8FBF09EF05B1}"/>
              </a:ext>
            </a:extLst>
          </p:cNvPr>
          <p:cNvSpPr txBox="1">
            <a:spLocks noChangeArrowheads="1"/>
          </p:cNvSpPr>
          <p:nvPr/>
        </p:nvSpPr>
        <p:spPr bwMode="auto">
          <a:xfrm>
            <a:off x="4953000" y="3352800"/>
            <a:ext cx="2819400" cy="2746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GODLINESS</a:t>
            </a:r>
          </a:p>
        </p:txBody>
      </p:sp>
      <p:sp>
        <p:nvSpPr>
          <p:cNvPr id="59408" name="Text Box 16">
            <a:extLst>
              <a:ext uri="{FF2B5EF4-FFF2-40B4-BE49-F238E27FC236}">
                <a16:creationId xmlns:a16="http://schemas.microsoft.com/office/drawing/2014/main" id="{B4DD9854-02F3-4A76-B1F6-2B249A4BAEC5}"/>
              </a:ext>
            </a:extLst>
          </p:cNvPr>
          <p:cNvSpPr txBox="1">
            <a:spLocks noChangeArrowheads="1"/>
          </p:cNvSpPr>
          <p:nvPr/>
        </p:nvSpPr>
        <p:spPr bwMode="auto">
          <a:xfrm>
            <a:off x="5638800" y="2895600"/>
            <a:ext cx="2895600" cy="27699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BROTHERLY KINDNESS</a:t>
            </a:r>
          </a:p>
        </p:txBody>
      </p:sp>
      <p:sp>
        <p:nvSpPr>
          <p:cNvPr id="59409" name="Text Box 17">
            <a:extLst>
              <a:ext uri="{FF2B5EF4-FFF2-40B4-BE49-F238E27FC236}">
                <a16:creationId xmlns:a16="http://schemas.microsoft.com/office/drawing/2014/main" id="{955C7FF0-CF45-4A41-8122-C82C6C22F31B}"/>
              </a:ext>
            </a:extLst>
          </p:cNvPr>
          <p:cNvSpPr txBox="1">
            <a:spLocks noChangeArrowheads="1"/>
          </p:cNvSpPr>
          <p:nvPr/>
        </p:nvSpPr>
        <p:spPr bwMode="auto">
          <a:xfrm>
            <a:off x="6400800" y="2438400"/>
            <a:ext cx="2438400" cy="2746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LOVE</a:t>
            </a:r>
          </a:p>
        </p:txBody>
      </p:sp>
      <p:sp>
        <p:nvSpPr>
          <p:cNvPr id="59410" name="Line 18">
            <a:extLst>
              <a:ext uri="{FF2B5EF4-FFF2-40B4-BE49-F238E27FC236}">
                <a16:creationId xmlns:a16="http://schemas.microsoft.com/office/drawing/2014/main" id="{BBF6F74D-35A6-4F19-81F6-DF3C072F5367}"/>
              </a:ext>
            </a:extLst>
          </p:cNvPr>
          <p:cNvSpPr>
            <a:spLocks noChangeShapeType="1"/>
          </p:cNvSpPr>
          <p:nvPr/>
        </p:nvSpPr>
        <p:spPr bwMode="auto">
          <a:xfrm>
            <a:off x="6324600" y="2362200"/>
            <a:ext cx="8382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9411" name="Picture 19" descr="NA00417_">
            <a:extLst>
              <a:ext uri="{FF2B5EF4-FFF2-40B4-BE49-F238E27FC236}">
                <a16:creationId xmlns:a16="http://schemas.microsoft.com/office/drawing/2014/main" id="{5D948FCA-255D-4ED0-B35D-8F351BF15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063625"/>
            <a:ext cx="1447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Text Box 20">
            <a:extLst>
              <a:ext uri="{FF2B5EF4-FFF2-40B4-BE49-F238E27FC236}">
                <a16:creationId xmlns:a16="http://schemas.microsoft.com/office/drawing/2014/main" id="{E8FBD21F-BD97-4EEC-8590-6E6B7DB12879}"/>
              </a:ext>
            </a:extLst>
          </p:cNvPr>
          <p:cNvSpPr txBox="1">
            <a:spLocks noChangeArrowheads="1"/>
          </p:cNvSpPr>
          <p:nvPr/>
        </p:nvSpPr>
        <p:spPr bwMode="auto">
          <a:xfrm>
            <a:off x="1660525" y="247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applying all diligence, in your faith supply</a:t>
            </a:r>
            <a:r>
              <a:rPr lang="en-US" sz="3200" dirty="0">
                <a:effectLst>
                  <a:outerShdw blurRad="38100" dist="38100" dir="2700000" algn="tl">
                    <a:srgbClr val="000000">
                      <a:alpha val="43137"/>
                    </a:srgbClr>
                  </a:outerShdw>
                </a:effectLst>
                <a:latin typeface="Calibri" panose="020F0502020204030204" pitchFamily="34" charset="0"/>
              </a:rPr>
              <a:t>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11320147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a:extLst>
              <a:ext uri="{FF2B5EF4-FFF2-40B4-BE49-F238E27FC236}">
                <a16:creationId xmlns:a16="http://schemas.microsoft.com/office/drawing/2014/main" id="{3EDBBBBE-EF4E-4022-BE40-680FCF441058}"/>
              </a:ext>
            </a:extLst>
          </p:cNvPr>
          <p:cNvGraphicFramePr>
            <a:graphicFrameLocks noChangeAspect="1"/>
          </p:cNvGraphicFramePr>
          <p:nvPr/>
        </p:nvGraphicFramePr>
        <p:xfrm>
          <a:off x="1371600" y="2590800"/>
          <a:ext cx="3581400" cy="2835275"/>
        </p:xfrm>
        <a:graphic>
          <a:graphicData uri="http://schemas.openxmlformats.org/presentationml/2006/ole">
            <mc:AlternateContent xmlns:mc="http://schemas.openxmlformats.org/markup-compatibility/2006">
              <mc:Choice xmlns:v="urn:schemas-microsoft-com:vml" Requires="v">
                <p:oleObj spid="_x0000_s2049" name="Bitmap Image" r:id="rId3" imgW="2409524" imgH="2152951" progId="Paint.Picture">
                  <p:embed/>
                </p:oleObj>
              </mc:Choice>
              <mc:Fallback>
                <p:oleObj name="Bitmap Image" r:id="rId3" imgW="2409524" imgH="2152951" progId="Paint.Picture">
                  <p:embed/>
                  <p:pic>
                    <p:nvPicPr>
                      <p:cNvPr id="59394" name="Object 2">
                        <a:extLst>
                          <a:ext uri="{FF2B5EF4-FFF2-40B4-BE49-F238E27FC236}">
                            <a16:creationId xmlns:a16="http://schemas.microsoft.com/office/drawing/2014/main" id="{3EDBBBBE-EF4E-4022-BE40-680FCF441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3581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9395" name="AutoShape 3">
            <a:extLst>
              <a:ext uri="{FF2B5EF4-FFF2-40B4-BE49-F238E27FC236}">
                <a16:creationId xmlns:a16="http://schemas.microsoft.com/office/drawing/2014/main" id="{1A1EFE52-683C-49D7-A30C-60CB6899D854}"/>
              </a:ext>
            </a:extLst>
          </p:cNvPr>
          <p:cNvCxnSpPr>
            <a:cxnSpLocks noChangeShapeType="1"/>
          </p:cNvCxnSpPr>
          <p:nvPr/>
        </p:nvCxnSpPr>
        <p:spPr bwMode="auto">
          <a:xfrm rot="-5400000">
            <a:off x="952500" y="5143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396" name="Text Box 4">
            <a:extLst>
              <a:ext uri="{FF2B5EF4-FFF2-40B4-BE49-F238E27FC236}">
                <a16:creationId xmlns:a16="http://schemas.microsoft.com/office/drawing/2014/main" id="{267CD9F8-E12E-42D6-9BC5-01C55704C14B}"/>
              </a:ext>
            </a:extLst>
          </p:cNvPr>
          <p:cNvSpPr txBox="1">
            <a:spLocks noChangeArrowheads="1"/>
          </p:cNvSpPr>
          <p:nvPr/>
        </p:nvSpPr>
        <p:spPr bwMode="auto">
          <a:xfrm>
            <a:off x="1066800" y="5638800"/>
            <a:ext cx="2057400" cy="2746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FAITH</a:t>
            </a:r>
          </a:p>
        </p:txBody>
      </p:sp>
      <p:cxnSp>
        <p:nvCxnSpPr>
          <p:cNvPr id="59397" name="AutoShape 5">
            <a:extLst>
              <a:ext uri="{FF2B5EF4-FFF2-40B4-BE49-F238E27FC236}">
                <a16:creationId xmlns:a16="http://schemas.microsoft.com/office/drawing/2014/main" id="{8734A843-F0EF-4C73-B76C-9EA51E489B2C}"/>
              </a:ext>
            </a:extLst>
          </p:cNvPr>
          <p:cNvCxnSpPr>
            <a:cxnSpLocks noChangeShapeType="1"/>
          </p:cNvCxnSpPr>
          <p:nvPr/>
        </p:nvCxnSpPr>
        <p:spPr bwMode="auto">
          <a:xfrm rot="-5400000">
            <a:off x="1714500" y="4686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8" name="AutoShape 6">
            <a:extLst>
              <a:ext uri="{FF2B5EF4-FFF2-40B4-BE49-F238E27FC236}">
                <a16:creationId xmlns:a16="http://schemas.microsoft.com/office/drawing/2014/main" id="{BB9F4B14-0DCF-454C-8D46-6FB8D11583E0}"/>
              </a:ext>
            </a:extLst>
          </p:cNvPr>
          <p:cNvCxnSpPr>
            <a:cxnSpLocks noChangeShapeType="1"/>
          </p:cNvCxnSpPr>
          <p:nvPr/>
        </p:nvCxnSpPr>
        <p:spPr bwMode="auto">
          <a:xfrm rot="-5400000">
            <a:off x="2476500" y="42291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9" name="AutoShape 7">
            <a:extLst>
              <a:ext uri="{FF2B5EF4-FFF2-40B4-BE49-F238E27FC236}">
                <a16:creationId xmlns:a16="http://schemas.microsoft.com/office/drawing/2014/main" id="{D6B53EC5-E8FC-4584-B5A8-1BBA43CF02B6}"/>
              </a:ext>
            </a:extLst>
          </p:cNvPr>
          <p:cNvCxnSpPr>
            <a:cxnSpLocks noChangeShapeType="1"/>
          </p:cNvCxnSpPr>
          <p:nvPr/>
        </p:nvCxnSpPr>
        <p:spPr bwMode="auto">
          <a:xfrm rot="-5400000">
            <a:off x="3238500" y="37719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0" name="AutoShape 8">
            <a:extLst>
              <a:ext uri="{FF2B5EF4-FFF2-40B4-BE49-F238E27FC236}">
                <a16:creationId xmlns:a16="http://schemas.microsoft.com/office/drawing/2014/main" id="{4C7BB084-333B-45FC-BF0C-8CD0E3AA5505}"/>
              </a:ext>
            </a:extLst>
          </p:cNvPr>
          <p:cNvCxnSpPr>
            <a:cxnSpLocks noChangeShapeType="1"/>
          </p:cNvCxnSpPr>
          <p:nvPr/>
        </p:nvCxnSpPr>
        <p:spPr bwMode="auto">
          <a:xfrm rot="-5400000">
            <a:off x="4000500" y="33147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1" name="AutoShape 9">
            <a:extLst>
              <a:ext uri="{FF2B5EF4-FFF2-40B4-BE49-F238E27FC236}">
                <a16:creationId xmlns:a16="http://schemas.microsoft.com/office/drawing/2014/main" id="{EC129197-817D-428F-86FF-7D0E131BA589}"/>
              </a:ext>
            </a:extLst>
          </p:cNvPr>
          <p:cNvCxnSpPr>
            <a:cxnSpLocks noChangeShapeType="1"/>
          </p:cNvCxnSpPr>
          <p:nvPr/>
        </p:nvCxnSpPr>
        <p:spPr bwMode="auto">
          <a:xfrm rot="-5400000">
            <a:off x="4762500" y="2857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2" name="AutoShape 10">
            <a:extLst>
              <a:ext uri="{FF2B5EF4-FFF2-40B4-BE49-F238E27FC236}">
                <a16:creationId xmlns:a16="http://schemas.microsoft.com/office/drawing/2014/main" id="{005D33CF-CC8F-462F-96A1-BEF637E778BE}"/>
              </a:ext>
            </a:extLst>
          </p:cNvPr>
          <p:cNvCxnSpPr>
            <a:cxnSpLocks noChangeShapeType="1"/>
          </p:cNvCxnSpPr>
          <p:nvPr/>
        </p:nvCxnSpPr>
        <p:spPr bwMode="auto">
          <a:xfrm rot="-5400000">
            <a:off x="5524500" y="2400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403" name="Text Box 11">
            <a:extLst>
              <a:ext uri="{FF2B5EF4-FFF2-40B4-BE49-F238E27FC236}">
                <a16:creationId xmlns:a16="http://schemas.microsoft.com/office/drawing/2014/main" id="{2AB1FFF8-5688-466C-BEB2-FC98585C7211}"/>
              </a:ext>
            </a:extLst>
          </p:cNvPr>
          <p:cNvSpPr txBox="1">
            <a:spLocks noChangeArrowheads="1"/>
          </p:cNvSpPr>
          <p:nvPr/>
        </p:nvSpPr>
        <p:spPr bwMode="auto">
          <a:xfrm>
            <a:off x="1828800" y="5181600"/>
            <a:ext cx="2819400" cy="2746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GOODNESS</a:t>
            </a:r>
          </a:p>
        </p:txBody>
      </p:sp>
      <p:sp>
        <p:nvSpPr>
          <p:cNvPr id="59404" name="Text Box 12">
            <a:extLst>
              <a:ext uri="{FF2B5EF4-FFF2-40B4-BE49-F238E27FC236}">
                <a16:creationId xmlns:a16="http://schemas.microsoft.com/office/drawing/2014/main" id="{147A6096-E10D-4D7C-ADBA-8C4345C26552}"/>
              </a:ext>
            </a:extLst>
          </p:cNvPr>
          <p:cNvSpPr txBox="1">
            <a:spLocks noChangeArrowheads="1"/>
          </p:cNvSpPr>
          <p:nvPr/>
        </p:nvSpPr>
        <p:spPr bwMode="auto">
          <a:xfrm>
            <a:off x="2590800" y="4724400"/>
            <a:ext cx="2819400" cy="274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KNOWLEDGE</a:t>
            </a:r>
          </a:p>
        </p:txBody>
      </p:sp>
      <p:sp>
        <p:nvSpPr>
          <p:cNvPr id="59405" name="Text Box 13">
            <a:extLst>
              <a:ext uri="{FF2B5EF4-FFF2-40B4-BE49-F238E27FC236}">
                <a16:creationId xmlns:a16="http://schemas.microsoft.com/office/drawing/2014/main" id="{9D459C6F-666E-4569-B1A6-2B4D92065E0E}"/>
              </a:ext>
            </a:extLst>
          </p:cNvPr>
          <p:cNvSpPr txBox="1">
            <a:spLocks noChangeArrowheads="1"/>
          </p:cNvSpPr>
          <p:nvPr/>
        </p:nvSpPr>
        <p:spPr bwMode="auto">
          <a:xfrm>
            <a:off x="3352800" y="4267200"/>
            <a:ext cx="3048000" cy="2746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rgbClr val="000066"/>
                </a:solidFill>
              </a:rPr>
              <a:t>SELF CONTROL</a:t>
            </a:r>
          </a:p>
        </p:txBody>
      </p:sp>
      <p:sp>
        <p:nvSpPr>
          <p:cNvPr id="59406" name="Text Box 14">
            <a:extLst>
              <a:ext uri="{FF2B5EF4-FFF2-40B4-BE49-F238E27FC236}">
                <a16:creationId xmlns:a16="http://schemas.microsoft.com/office/drawing/2014/main" id="{6CAB7443-84DA-493D-93B8-D08533281618}"/>
              </a:ext>
            </a:extLst>
          </p:cNvPr>
          <p:cNvSpPr txBox="1">
            <a:spLocks noChangeArrowheads="1"/>
          </p:cNvSpPr>
          <p:nvPr/>
        </p:nvSpPr>
        <p:spPr bwMode="auto">
          <a:xfrm>
            <a:off x="4114800" y="3810000"/>
            <a:ext cx="3124200" cy="2746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PERSERVERENCE</a:t>
            </a:r>
          </a:p>
        </p:txBody>
      </p:sp>
      <p:sp>
        <p:nvSpPr>
          <p:cNvPr id="59407" name="Text Box 15">
            <a:extLst>
              <a:ext uri="{FF2B5EF4-FFF2-40B4-BE49-F238E27FC236}">
                <a16:creationId xmlns:a16="http://schemas.microsoft.com/office/drawing/2014/main" id="{DDCE4ACA-5AB1-4B32-9010-8FBF09EF05B1}"/>
              </a:ext>
            </a:extLst>
          </p:cNvPr>
          <p:cNvSpPr txBox="1">
            <a:spLocks noChangeArrowheads="1"/>
          </p:cNvSpPr>
          <p:nvPr/>
        </p:nvSpPr>
        <p:spPr bwMode="auto">
          <a:xfrm>
            <a:off x="4953000" y="3352800"/>
            <a:ext cx="2819400" cy="2746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GODLINESS</a:t>
            </a:r>
          </a:p>
        </p:txBody>
      </p:sp>
      <p:sp>
        <p:nvSpPr>
          <p:cNvPr id="59408" name="Text Box 16">
            <a:extLst>
              <a:ext uri="{FF2B5EF4-FFF2-40B4-BE49-F238E27FC236}">
                <a16:creationId xmlns:a16="http://schemas.microsoft.com/office/drawing/2014/main" id="{B4DD9854-02F3-4A76-B1F6-2B249A4BAEC5}"/>
              </a:ext>
            </a:extLst>
          </p:cNvPr>
          <p:cNvSpPr txBox="1">
            <a:spLocks noChangeArrowheads="1"/>
          </p:cNvSpPr>
          <p:nvPr/>
        </p:nvSpPr>
        <p:spPr bwMode="auto">
          <a:xfrm>
            <a:off x="5638800" y="2895600"/>
            <a:ext cx="2895600" cy="27699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BROTHERLY KINDNESS</a:t>
            </a:r>
          </a:p>
        </p:txBody>
      </p:sp>
      <p:sp>
        <p:nvSpPr>
          <p:cNvPr id="59409" name="Text Box 17">
            <a:extLst>
              <a:ext uri="{FF2B5EF4-FFF2-40B4-BE49-F238E27FC236}">
                <a16:creationId xmlns:a16="http://schemas.microsoft.com/office/drawing/2014/main" id="{955C7FF0-CF45-4A41-8122-C82C6C22F31B}"/>
              </a:ext>
            </a:extLst>
          </p:cNvPr>
          <p:cNvSpPr txBox="1">
            <a:spLocks noChangeArrowheads="1"/>
          </p:cNvSpPr>
          <p:nvPr/>
        </p:nvSpPr>
        <p:spPr bwMode="auto">
          <a:xfrm>
            <a:off x="6400800" y="2438400"/>
            <a:ext cx="2438400" cy="2746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LOVE</a:t>
            </a:r>
          </a:p>
        </p:txBody>
      </p:sp>
      <p:sp>
        <p:nvSpPr>
          <p:cNvPr id="59410" name="Line 18">
            <a:extLst>
              <a:ext uri="{FF2B5EF4-FFF2-40B4-BE49-F238E27FC236}">
                <a16:creationId xmlns:a16="http://schemas.microsoft.com/office/drawing/2014/main" id="{BBF6F74D-35A6-4F19-81F6-DF3C072F5367}"/>
              </a:ext>
            </a:extLst>
          </p:cNvPr>
          <p:cNvSpPr>
            <a:spLocks noChangeShapeType="1"/>
          </p:cNvSpPr>
          <p:nvPr/>
        </p:nvSpPr>
        <p:spPr bwMode="auto">
          <a:xfrm>
            <a:off x="6324600" y="2362200"/>
            <a:ext cx="8382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9411" name="Picture 19" descr="NA00417_">
            <a:extLst>
              <a:ext uri="{FF2B5EF4-FFF2-40B4-BE49-F238E27FC236}">
                <a16:creationId xmlns:a16="http://schemas.microsoft.com/office/drawing/2014/main" id="{5D948FCA-255D-4ED0-B35D-8F351BF15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063625"/>
            <a:ext cx="1447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Text Box 20">
            <a:extLst>
              <a:ext uri="{FF2B5EF4-FFF2-40B4-BE49-F238E27FC236}">
                <a16:creationId xmlns:a16="http://schemas.microsoft.com/office/drawing/2014/main" id="{E8FBD21F-BD97-4EEC-8590-6E6B7DB12879}"/>
              </a:ext>
            </a:extLst>
          </p:cNvPr>
          <p:cNvSpPr txBox="1">
            <a:spLocks noChangeArrowheads="1"/>
          </p:cNvSpPr>
          <p:nvPr/>
        </p:nvSpPr>
        <p:spPr bwMode="auto">
          <a:xfrm>
            <a:off x="1660525" y="247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spTree>
    <p:extLst>
      <p:ext uri="{BB962C8B-B14F-4D97-AF65-F5344CB8AC3E}">
        <p14:creationId xmlns:p14="http://schemas.microsoft.com/office/powerpoint/2010/main" val="3855994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faith</a:t>
            </a:r>
            <a:r>
              <a:rPr lang="en-US" sz="3200" dirty="0">
                <a:effectLst>
                  <a:outerShdw blurRad="38100" dist="38100" dir="2700000" algn="tl">
                    <a:srgbClr val="000000">
                      <a:alpha val="43137"/>
                    </a:srgbClr>
                  </a:outerShdw>
                </a:effectLst>
                <a:latin typeface="Calibri" panose="020F0502020204030204" pitchFamily="34" charset="0"/>
              </a:rPr>
              <a:t>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295150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moral excellence</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1479301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knowledge</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26115537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self-control</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473863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perseverance</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6517557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98A22-EBA4-4791-8803-F52C74008F7D}"/>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67587" name="Rectangle 3">
            <a:extLst>
              <a:ext uri="{FF2B5EF4-FFF2-40B4-BE49-F238E27FC236}">
                <a16:creationId xmlns:a16="http://schemas.microsoft.com/office/drawing/2014/main" id="{69AF28FF-0512-4D4F-8710-E4F5B2967F55}"/>
              </a:ext>
            </a:extLst>
          </p:cNvPr>
          <p:cNvSpPr>
            <a:spLocks noChangeArrowheads="1"/>
          </p:cNvSpPr>
          <p:nvPr/>
        </p:nvSpPr>
        <p:spPr bwMode="auto">
          <a:xfrm>
            <a:off x="228600" y="302895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The Call to Maturity (2 Peter 1)</a:t>
            </a:r>
          </a:p>
        </p:txBody>
      </p:sp>
      <p:pic>
        <p:nvPicPr>
          <p:cNvPr id="67588" name="Picture 4" descr="j0193970">
            <a:extLst>
              <a:ext uri="{FF2B5EF4-FFF2-40B4-BE49-F238E27FC236}">
                <a16:creationId xmlns:a16="http://schemas.microsoft.com/office/drawing/2014/main" id="{2EA65837-BF00-49DB-899B-157275C2B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godliness</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64029620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brotherly kindness</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8632966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love</a:t>
            </a:r>
            <a:r>
              <a:rPr lang="en-US" sz="32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133368017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508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85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74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036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5AE5DDB3-9F8A-4A85-BC62-7EC6E831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5:24</a:t>
            </a:r>
          </a:p>
          <a:p>
            <a:pPr algn="just">
              <a:spcBef>
                <a:spcPts val="0"/>
              </a:spcBef>
              <a:spcAft>
                <a:spcPts val="0"/>
              </a:spcAft>
            </a:pPr>
            <a:r>
              <a:rPr lang="en-US" altLang="en-US" sz="3600" dirty="0">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latin typeface="Calibri" panose="020F0502020204030204" pitchFamily="34" charset="0"/>
                <a:cs typeface="Calibri" panose="020F0502020204030204" pitchFamily="34" charset="0"/>
              </a:rPr>
              <a:t>believes Him</a:t>
            </a:r>
            <a:r>
              <a:rPr lang="en-US" altLang="en-US" sz="3600" b="1" dirty="0">
                <a:latin typeface="Calibri" panose="020F0502020204030204" pitchFamily="34" charset="0"/>
                <a:cs typeface="Calibri" panose="020F0502020204030204" pitchFamily="34" charset="0"/>
              </a:rPr>
              <a:t> </a:t>
            </a:r>
            <a:r>
              <a:rPr lang="en-US" altLang="en-US" sz="3600" dirty="0">
                <a:latin typeface="Calibri" panose="020F0502020204030204" pitchFamily="34" charset="0"/>
                <a:cs typeface="Calibri" panose="020F0502020204030204" pitchFamily="34" charset="0"/>
              </a:rPr>
              <a:t>who sent Me, </a:t>
            </a:r>
            <a:r>
              <a:rPr lang="en-US" altLang="en-US" sz="3600" b="1" u="sng" dirty="0">
                <a:solidFill>
                  <a:srgbClr val="FFFFCC"/>
                </a:solidFill>
                <a:latin typeface="Calibri" panose="020F0502020204030204" pitchFamily="34" charset="0"/>
                <a:cs typeface="Calibri" panose="020F0502020204030204" pitchFamily="34" charset="0"/>
              </a:rPr>
              <a:t>has eternal life</a:t>
            </a:r>
            <a:r>
              <a:rPr lang="en-US" altLang="en-US" sz="3600" dirty="0">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latin typeface="Calibri" panose="020F0502020204030204" pitchFamily="34" charset="0"/>
                <a:cs typeface="Calibri" panose="020F0502020204030204" pitchFamily="34" charset="0"/>
              </a:rPr>
              <a:t>has passed out</a:t>
            </a:r>
            <a:r>
              <a:rPr lang="en-US" altLang="en-US" sz="3600" b="1" dirty="0">
                <a:latin typeface="Calibri" panose="020F0502020204030204" pitchFamily="34" charset="0"/>
                <a:cs typeface="Calibri" panose="020F0502020204030204" pitchFamily="34" charset="0"/>
              </a:rPr>
              <a:t> </a:t>
            </a:r>
            <a:r>
              <a:rPr lang="en-US" altLang="en-US" sz="3600" dirty="0">
                <a:latin typeface="Calibri" panose="020F0502020204030204" pitchFamily="34" charset="0"/>
                <a:cs typeface="Calibri" panose="020F0502020204030204" pitchFamily="34" charset="0"/>
              </a:rPr>
              <a:t>of death into life.”</a:t>
            </a:r>
          </a:p>
        </p:txBody>
      </p:sp>
    </p:spTree>
    <p:extLst>
      <p:ext uri="{BB962C8B-B14F-4D97-AF65-F5344CB8AC3E}">
        <p14:creationId xmlns:p14="http://schemas.microsoft.com/office/powerpoint/2010/main" val="6040449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97464" y="5957740"/>
            <a:ext cx="4949072" cy="73992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2658362" y="1150071"/>
            <a:ext cx="6398443" cy="4279768"/>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sz="3000" b="1" i="1" u="sng" dirty="0">
                <a:solidFill>
                  <a:srgbClr val="FFFFCC"/>
                </a:solidFill>
                <a:effectLst>
                  <a:outerShdw blurRad="38100" dist="38100" dir="2700000" algn="tl">
                    <a:srgbClr val="000000">
                      <a:alpha val="43137"/>
                    </a:srgbClr>
                  </a:outerShdw>
                </a:effectLst>
              </a:rPr>
              <a:t>all such experiences are but  secondary evidences</a:t>
            </a:r>
            <a:r>
              <a:rPr lang="en-US" altLang="en-US" sz="3000"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endParaRPr lang="en-US" sz="36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18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91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621075179"/>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rPr>
                        <a:t>Phase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Justification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Sanctification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Glorification</a:t>
                      </a: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Tense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Past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Present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Future</a:t>
                      </a: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Saved from sin’s:</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Penalty</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Power</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Presence</a:t>
                      </a: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Eph 2:8-9; Titus 3:5</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Philip 2:12</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Rom 5:10</a:t>
                      </a: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76200" y="228600"/>
          <a:ext cx="8991600" cy="6248397"/>
        </p:xfrm>
        <a:graphic>
          <a:graphicData uri="http://schemas.openxmlformats.org/drawingml/2006/table">
            <a:tbl>
              <a:tblPr>
                <a:tableStyleId>{5940675A-B579-460E-94D1-54222C63F5DA}</a:tableStyleId>
              </a:tblPr>
              <a:tblGrid>
                <a:gridCol w="2633648">
                  <a:extLst>
                    <a:ext uri="{9D8B030D-6E8A-4147-A177-3AD203B41FA5}">
                      <a16:colId xmlns:a16="http://schemas.microsoft.com/office/drawing/2014/main" val="20000"/>
                    </a:ext>
                  </a:extLst>
                </a:gridCol>
                <a:gridCol w="2793227">
                  <a:extLst>
                    <a:ext uri="{9D8B030D-6E8A-4147-A177-3AD203B41FA5}">
                      <a16:colId xmlns:a16="http://schemas.microsoft.com/office/drawing/2014/main" val="20001"/>
                    </a:ext>
                  </a:extLst>
                </a:gridCol>
                <a:gridCol w="3564725">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a:srcRect l="8751" r="6874" b="10000"/>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9:24-27</a:t>
            </a:r>
          </a:p>
          <a:p>
            <a:pPr algn="just" eaLnBrk="1" hangingPunct="1">
              <a:defRPr/>
            </a:pPr>
            <a:r>
              <a:rPr lang="en-US" sz="3000" dirty="0">
                <a:latin typeface="Calibri" panose="020F0502020204030204" pitchFamily="34" charset="0"/>
              </a:rPr>
              <a:t>“Do you not know that those who run in a race all run, but </a:t>
            </a:r>
            <a:r>
              <a:rPr lang="en-US" sz="3000" i="1" dirty="0">
                <a:latin typeface="Calibri" panose="020F0502020204030204" pitchFamily="34" charset="0"/>
              </a:rPr>
              <a:t>only</a:t>
            </a:r>
            <a:r>
              <a:rPr lang="en-US" sz="3000" dirty="0">
                <a:latin typeface="Calibri" panose="020F0502020204030204" pitchFamily="34" charset="0"/>
              </a:rPr>
              <a:t> one receives the prize? Run in such a way that you may win. </a:t>
            </a:r>
            <a:r>
              <a:rPr lang="en-US" sz="3000" baseline="30000" dirty="0">
                <a:latin typeface="Calibri" panose="020F0502020204030204" pitchFamily="34" charset="0"/>
              </a:rPr>
              <a:t>25 </a:t>
            </a:r>
            <a:r>
              <a:rPr lang="en-US" sz="3000" dirty="0">
                <a:latin typeface="Calibri" panose="020F0502020204030204" pitchFamily="34" charset="0"/>
              </a:rPr>
              <a:t>Everyone who competes in the games exercises self-control in all things. They then </a:t>
            </a:r>
            <a:r>
              <a:rPr lang="en-US" sz="3000" i="1" dirty="0">
                <a:latin typeface="Calibri" panose="020F0502020204030204" pitchFamily="34" charset="0"/>
              </a:rPr>
              <a:t>do it</a:t>
            </a:r>
            <a:r>
              <a:rPr lang="en-US" sz="3000" dirty="0">
                <a:latin typeface="Calibri" panose="020F0502020204030204" pitchFamily="34" charset="0"/>
              </a:rPr>
              <a:t> to receive a perishable wreath, but we an imperishable. </a:t>
            </a:r>
            <a:r>
              <a:rPr lang="en-US" sz="3000" baseline="30000" dirty="0">
                <a:latin typeface="Calibri" panose="020F0502020204030204" pitchFamily="34" charset="0"/>
              </a:rPr>
              <a:t>26 </a:t>
            </a:r>
            <a:r>
              <a:rPr lang="en-US" sz="3000" dirty="0">
                <a:latin typeface="Calibri" panose="020F0502020204030204" pitchFamily="34" charset="0"/>
              </a:rPr>
              <a:t>Therefore I run in such a way, as not without aim; I box in such a way, as not beating the air; </a:t>
            </a:r>
            <a:r>
              <a:rPr lang="en-US" sz="3000" baseline="30000" dirty="0">
                <a:latin typeface="Calibri" panose="020F0502020204030204" pitchFamily="34" charset="0"/>
              </a:rPr>
              <a:t>27 </a:t>
            </a:r>
            <a:r>
              <a:rPr lang="en-US" sz="3000" dirty="0">
                <a:latin typeface="Calibri" panose="020F0502020204030204" pitchFamily="34" charset="0"/>
              </a:rPr>
              <a:t>but I discipline my body and make it my slave, so that, after I have preached to others, I myself will not be disqualified.”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b="1" u="sng" dirty="0">
                <a:solidFill>
                  <a:srgbClr val="FFFFCC"/>
                </a:solidFill>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extLst>
      <p:ext uri="{BB962C8B-B14F-4D97-AF65-F5344CB8AC3E}">
        <p14:creationId xmlns:p14="http://schemas.microsoft.com/office/powerpoint/2010/main" val="40908534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164BD4-4BE6-4DEF-A5C5-5A2D038672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4276" name="Picture 4" descr="j0193970">
            <a:extLst>
              <a:ext uri="{FF2B5EF4-FFF2-40B4-BE49-F238E27FC236}">
                <a16:creationId xmlns:a16="http://schemas.microsoft.com/office/drawing/2014/main" id="{F0362D68-8E04-439A-BF41-7446BEC41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62200"/>
            <a:ext cx="248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1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857C2995-3107-4A28-AA64-B014F0B59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7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endParaRPr lang="en-US" altLang="en-US" sz="3600" kern="12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93512"/>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2125</TotalTime>
  <Words>2805</Words>
  <Application>Microsoft Office PowerPoint</Application>
  <PresentationFormat>On-screen Show (4:3)</PresentationFormat>
  <Paragraphs>299</Paragraphs>
  <Slides>69</Slides>
  <Notes>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13_Azure</vt:lpstr>
      <vt:lpstr>2 Peter</vt:lpstr>
      <vt:lpstr>INTRODUCTORY MATTERS</vt:lpstr>
      <vt:lpstr>STRUCTURE</vt:lpstr>
      <vt:lpstr>STRUCTURE</vt:lpstr>
      <vt:lpstr>PowerPoint Presentation</vt:lpstr>
      <vt:lpstr>PowerPoint Presentation</vt:lpstr>
      <vt:lpstr>PowerPoint Presentation</vt:lpstr>
      <vt:lpstr>INTRODUCTION  (1:1-2)</vt:lpstr>
      <vt:lpstr>INTRODUCTION  (1:1-2)</vt:lpstr>
      <vt:lpstr>WRITER  (1:1a)</vt:lpstr>
      <vt:lpstr>WRITER  (1:1a)</vt:lpstr>
      <vt:lpstr>WRITER  (1:1a)</vt:lpstr>
      <vt:lpstr>WRITER  (1:1a)</vt:lpstr>
      <vt:lpstr>INTRODUCTION  (1:1-2)</vt:lpstr>
      <vt:lpstr>RECIPIEINTS  (1:1b)</vt:lpstr>
      <vt:lpstr>RECIPIEINTS  (1:1b)</vt:lpstr>
      <vt:lpstr>RECIPIEINTS  (1:1b)</vt:lpstr>
      <vt:lpstr>RECIPIEINTS  (1:1b)</vt:lpstr>
      <vt:lpstr>INTRODUCTION  (1:1-2)</vt:lpstr>
      <vt:lpstr>Greeting (1:2)</vt:lpstr>
      <vt:lpstr>Greeting (1:2)</vt:lpstr>
      <vt:lpstr>Greeting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PROVISIONS FOR GROWTH  (1:3-4)</vt:lpstr>
      <vt:lpstr>PROVISIONS FOR GROWTH  (1:3-4)</vt:lpstr>
      <vt:lpstr>PowerPoint Presentation</vt:lpstr>
      <vt:lpstr>PROVISIONS FOR GROWTH  (1:3-4)</vt:lpstr>
      <vt:lpstr>PowerPoint Presentation</vt:lpstr>
      <vt:lpstr>PROVISIONS FOR GROWTH  (1:3-4)</vt:lpstr>
      <vt:lpstr>PowerPoint Presentation</vt:lpstr>
      <vt:lpstr>PROVISIONS FOR GROWTH  (1:3-4)</vt:lpstr>
      <vt:lpstr>PowerPoint Presentation</vt:lpstr>
      <vt:lpstr>PowerPoint Presentation</vt:lpstr>
      <vt:lpstr>PowerPoint Presentation</vt:lpstr>
      <vt:lpstr>Thomas L. Constable “Notes on 2 Peter,” online: www.soniclight.com, accessed 21 July 2019, 12.</vt:lpstr>
      <vt:lpstr>PORTRAIT OF GROWTH 1:5-7 </vt:lpstr>
      <vt:lpstr>PowerPoint Presentation</vt:lpstr>
      <vt:lpstr>PORTRAIT OF GROWTH 1:5-7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BENEFITS OF GROWTH 1:8-11</vt:lpstr>
      <vt:lpstr> BENEFITS OF GROWTH 1:8-11</vt:lpstr>
      <vt:lpstr> BENEFITS OF GROWTH 1:8-11</vt:lpstr>
      <vt:lpstr> BENEFITS OF GROWTH 1:8-11</vt:lpstr>
      <vt:lpstr>PowerPoint Presentation</vt:lpstr>
      <vt:lpstr>Lewis Sperry Chafer, Salvation: A Clear Doctrinal Analysis  (Grand Rapids: Zondervan, 1977), 60. Italics added</vt:lpstr>
      <vt:lpstr> BENEFITS OF GROWTH 1:8-11</vt:lpstr>
      <vt:lpstr> BENEFITS OF GROWTH 1:8-11</vt:lpstr>
      <vt:lpstr>PowerPoint Presentation</vt:lpstr>
      <vt:lpstr>PowerPoint Presentation</vt:lpstr>
      <vt:lpstr>PowerPoint Presentation</vt:lpstr>
      <vt:lpstr>PowerPoint Presentation</vt:lpstr>
      <vt:lpstr>RECIPIENTS</vt:lpstr>
      <vt:lpstr>PowerPoint Presentation</vt:lpstr>
      <vt:lpstr>CONCLUSION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Peter Introduction</dc:title>
  <dc:creator>A. Woods</dc:creator>
  <cp:lastModifiedBy>anne woods</cp:lastModifiedBy>
  <cp:revision>134</cp:revision>
  <cp:lastPrinted>2020-01-22T03:18:08Z</cp:lastPrinted>
  <dcterms:created xsi:type="dcterms:W3CDTF">2008-02-23T18:28:51Z</dcterms:created>
  <dcterms:modified xsi:type="dcterms:W3CDTF">2020-01-22T14:23:39Z</dcterms:modified>
</cp:coreProperties>
</file>