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5625" r:id="rId2"/>
    <p:sldId id="5627" r:id="rId3"/>
    <p:sldId id="273" r:id="rId4"/>
    <p:sldId id="323" r:id="rId5"/>
    <p:sldId id="257" r:id="rId6"/>
    <p:sldId id="324" r:id="rId7"/>
    <p:sldId id="258" r:id="rId8"/>
    <p:sldId id="326" r:id="rId9"/>
    <p:sldId id="261" r:id="rId10"/>
    <p:sldId id="5626" r:id="rId11"/>
    <p:sldId id="262" r:id="rId12"/>
    <p:sldId id="329" r:id="rId13"/>
    <p:sldId id="263" r:id="rId14"/>
    <p:sldId id="330" r:id="rId15"/>
    <p:sldId id="265" r:id="rId16"/>
    <p:sldId id="331" r:id="rId17"/>
    <p:sldId id="332" r:id="rId18"/>
    <p:sldId id="333" r:id="rId19"/>
    <p:sldId id="268" r:id="rId20"/>
    <p:sldId id="5912" r:id="rId21"/>
    <p:sldId id="1727" r:id="rId22"/>
    <p:sldId id="1728" r:id="rId23"/>
    <p:sldId id="5913" r:id="rId24"/>
    <p:sldId id="5914" r:id="rId25"/>
    <p:sldId id="435" r:id="rId26"/>
    <p:sldId id="2921" r:id="rId27"/>
    <p:sldId id="5906" r:id="rId28"/>
    <p:sldId id="3742" r:id="rId29"/>
    <p:sldId id="5915" r:id="rId30"/>
    <p:sldId id="334" r:id="rId31"/>
    <p:sldId id="5916" r:id="rId32"/>
    <p:sldId id="270" r:id="rId33"/>
    <p:sldId id="5917" r:id="rId34"/>
    <p:sldId id="2661" r:id="rId35"/>
    <p:sldId id="5918" r:id="rId36"/>
    <p:sldId id="5919" r:id="rId37"/>
    <p:sldId id="5920" r:id="rId38"/>
    <p:sldId id="5921" r:id="rId39"/>
    <p:sldId id="3538" r:id="rId40"/>
    <p:sldId id="351" r:id="rId41"/>
    <p:sldId id="5602" r:id="rId42"/>
    <p:sldId id="336" r:id="rId4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FFCC"/>
    <a:srgbClr val="0000CC"/>
    <a:srgbClr val="00CC00"/>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5294" autoAdjust="0"/>
  </p:normalViewPr>
  <p:slideViewPr>
    <p:cSldViewPr>
      <p:cViewPr varScale="1">
        <p:scale>
          <a:sx n="120" d="100"/>
          <a:sy n="120" d="100"/>
        </p:scale>
        <p:origin x="1272"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5B2A10-C472-49BC-81AC-C157068EF75B}"/>
              </a:ext>
            </a:extLst>
          </p:cNvPr>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300"/>
            </a:lvl1pPr>
          </a:lstStyle>
          <a:p>
            <a:r>
              <a:rPr lang="en-US" dirty="0">
                <a:latin typeface="Calibri" panose="020F0502020204030204" pitchFamily="34" charset="0"/>
                <a:cs typeface="Calibri" panose="020F0502020204030204" pitchFamily="34" charset="0"/>
              </a:rPr>
              <a:t>Sugar Land Bible Church</a:t>
            </a:r>
          </a:p>
        </p:txBody>
      </p:sp>
      <p:sp>
        <p:nvSpPr>
          <p:cNvPr id="5" name="Slide Number Placeholder 4">
            <a:extLst>
              <a:ext uri="{FF2B5EF4-FFF2-40B4-BE49-F238E27FC236}">
                <a16:creationId xmlns:a16="http://schemas.microsoft.com/office/drawing/2014/main" id="{F848B993-9FEA-456C-BD22-279EAB2C5CDD}"/>
              </a:ext>
            </a:extLst>
          </p:cNvPr>
          <p:cNvSpPr>
            <a:spLocks noGrp="1"/>
          </p:cNvSpPr>
          <p:nvPr>
            <p:ph type="sldNum" sz="quarter" idx="3"/>
          </p:nvPr>
        </p:nvSpPr>
        <p:spPr>
          <a:xfrm>
            <a:off x="4143587" y="9119475"/>
            <a:ext cx="3169920" cy="481726"/>
          </a:xfrm>
          <a:prstGeom prst="rect">
            <a:avLst/>
          </a:prstGeom>
        </p:spPr>
        <p:txBody>
          <a:bodyPr vert="horz" lIns="96647" tIns="48324" rIns="96647" bIns="48324" rtlCol="0" anchor="b"/>
          <a:lstStyle>
            <a:lvl1pPr algn="r">
              <a:defRPr sz="1300"/>
            </a:lvl1pPr>
          </a:lstStyle>
          <a:p>
            <a:fld id="{A4464E78-A106-46F6-8462-196B5B740175}" type="slidenum">
              <a:rPr lang="en-US" smtClean="0"/>
              <a:t>‹#›</a:t>
            </a:fld>
            <a:endParaRPr lang="en-US"/>
          </a:p>
        </p:txBody>
      </p:sp>
      <p:sp>
        <p:nvSpPr>
          <p:cNvPr id="6" name="Header Placeholder 1">
            <a:extLst>
              <a:ext uri="{FF2B5EF4-FFF2-40B4-BE49-F238E27FC236}">
                <a16:creationId xmlns:a16="http://schemas.microsoft.com/office/drawing/2014/main" id="{E684BDDF-74F5-451B-9B2B-2E9BC1582EF7}"/>
              </a:ext>
            </a:extLst>
          </p:cNvPr>
          <p:cNvSpPr>
            <a:spLocks noGrp="1"/>
          </p:cNvSpPr>
          <p:nvPr>
            <p:ph type="hdr" sz="quarter"/>
          </p:nvPr>
        </p:nvSpPr>
        <p:spPr>
          <a:xfrm>
            <a:off x="2072640" y="158353"/>
            <a:ext cx="3169920" cy="481727"/>
          </a:xfrm>
          <a:prstGeom prst="rect">
            <a:avLst/>
          </a:prstGeom>
        </p:spPr>
        <p:txBody>
          <a:bodyPr vert="horz" lIns="96647" tIns="48324" rIns="96647" bIns="48324" rtlCol="0"/>
          <a:lstStyle>
            <a:lvl1pPr algn="l">
              <a:defRPr sz="1300"/>
            </a:lvl1pPr>
          </a:lstStyle>
          <a:p>
            <a:pPr algn="ctr"/>
            <a:r>
              <a:rPr lang="en-US" dirty="0">
                <a:latin typeface="Calibri" panose="020F0502020204030204" pitchFamily="34" charset="0"/>
                <a:cs typeface="Calibri" panose="020F0502020204030204" pitchFamily="34" charset="0"/>
              </a:rPr>
              <a:t>Dr. Andy Woods – Demonology 005</a:t>
            </a:r>
          </a:p>
          <a:p>
            <a:pPr algn="ctr"/>
            <a:r>
              <a:rPr lang="en-US" dirty="0">
                <a:latin typeface="Calibri" panose="020F0502020204030204" pitchFamily="34" charset="0"/>
                <a:cs typeface="Calibri" panose="020F0502020204030204" pitchFamily="34" charset="0"/>
              </a:rPr>
              <a:t>12-29-2019</a:t>
            </a:r>
          </a:p>
        </p:txBody>
      </p:sp>
    </p:spTree>
    <p:extLst>
      <p:ext uri="{BB962C8B-B14F-4D97-AF65-F5344CB8AC3E}">
        <p14:creationId xmlns:p14="http://schemas.microsoft.com/office/powerpoint/2010/main" val="2220509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27" tIns="45714" rIns="91427" bIns="45714" rtlCol="0"/>
          <a:lstStyle>
            <a:lvl1pPr algn="r">
              <a:defRPr sz="1200"/>
            </a:lvl1pPr>
          </a:lstStyle>
          <a:p>
            <a:fld id="{164DEDF2-C45B-48F3-A788-5ACA1787D72D}" type="datetimeFigureOut">
              <a:rPr lang="en-US" smtClean="0"/>
              <a:t>12/26/2019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31839" y="4621213"/>
            <a:ext cx="5851525" cy="3779837"/>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7" tIns="45714" rIns="91427" bIns="45714" rtlCol="0" anchor="b"/>
          <a:lstStyle>
            <a:lvl1pPr algn="r">
              <a:defRPr sz="1200"/>
            </a:lvl1pPr>
          </a:lstStyle>
          <a:p>
            <a:fld id="{4815BEA4-19DD-443C-A7AD-0F3DA7554192}" type="slidenum">
              <a:rPr lang="en-US" smtClean="0"/>
              <a:t>‹#›</a:t>
            </a:fld>
            <a:endParaRPr lang="en-US"/>
          </a:p>
        </p:txBody>
      </p:sp>
    </p:spTree>
    <p:extLst>
      <p:ext uri="{BB962C8B-B14F-4D97-AF65-F5344CB8AC3E}">
        <p14:creationId xmlns:p14="http://schemas.microsoft.com/office/powerpoint/2010/main" val="15281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385A203-AD58-455C-AA30-40CCCEC70CC0}"/>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7C5E0EEB-AF71-426C-8454-69A4F5D8BA2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391CC137-0637-4639-923A-9C9B54E286A1}"/>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85A892B-B333-4AA6-A81B-A8DCD1BB4142}"/>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0CD58244-906E-431F-BEF2-F45F2CAFE69A}"/>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EFC7D4D2-07CC-4E64-825E-5CBC4E70CD1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C6521D47-9859-489D-B0CC-5050FF27372B}"/>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9A33D8CA-4F8A-4A5A-B087-14E31636BBE3}"/>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BA4804EE-A84F-4BBC-8937-CA27AAF7FAF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788CF3F1-825A-4DEC-B498-E41199BBD75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02A2C2D6-31C4-4F9B-A6F7-ADB632224D6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C80AF85-4BD1-4128-89D4-4473C2353303}"/>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97E7A73C-0DE7-415A-A567-2B25372AEAD2}"/>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2F789F5F-3096-487B-ABF1-7980CC8FF462}"/>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0FCC1CBF-CB5D-48E6-B58F-D1A44E0F3C3A}"/>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ADA4134B-A926-4331-BF04-F451FC81BBE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6AA19B29-2C74-4C31-8284-574A7E74A8EB}"/>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D70B845C-4BBF-44C1-ADB2-D566F0F5599F}"/>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87B6483-91A5-4046-8F48-E9B761D441E7}"/>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7BF1B425-2648-4D05-A126-EF5E3149A210}"/>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E2A1EC18-6B53-4048-A728-931C6F050CB4}"/>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093B0FE6-A6B4-45D1-9666-EA70F324EE8C}"/>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05611320-885C-4EF6-A408-0CC741C6260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17438CC4-D81E-4CA6-9974-61EE20ECD231}"/>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17E90135-BC6C-411E-B2EE-89E4CA765BD7}"/>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DD0F257D-1C00-4C04-AE44-06A310B42924}"/>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5094F1C-ED57-42C0-B8BD-CCAC24D6E481}"/>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75BBA394-CDDC-4692-816D-73C85C13562E}"/>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10AB1502-6F09-4015-AD79-253C409E8758}"/>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57F3A9D-FFF5-4A26-8268-F472B7714679}"/>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6B643307-91D5-4C17-9663-A19D963B1BD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3C76CBCE-18A7-4770-A2C6-C6BD466E7C8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2051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051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3446D7BE-16EB-4856-BF62-DE022F7831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6314F36B-A4A8-42E6-B32E-3779390A9E7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8C1C083B-63AA-4BC3-9E82-D911F9FB8705}"/>
              </a:ext>
            </a:extLst>
          </p:cNvPr>
          <p:cNvSpPr>
            <a:spLocks noGrp="1" noChangeArrowheads="1"/>
          </p:cNvSpPr>
          <p:nvPr>
            <p:ph type="sldNum" sz="quarter" idx="12"/>
          </p:nvPr>
        </p:nvSpPr>
        <p:spPr/>
        <p:txBody>
          <a:bodyPr/>
          <a:lstStyle>
            <a:lvl1pPr>
              <a:defRPr>
                <a:solidFill>
                  <a:srgbClr val="FFFFFF"/>
                </a:solidFill>
              </a:defRPr>
            </a:lvl1pPr>
          </a:lstStyle>
          <a:p>
            <a:pPr>
              <a:defRPr/>
            </a:pPr>
            <a:fld id="{E7F15DFA-24CD-4809-9767-AFB1BFB0C84E}" type="slidenum">
              <a:rPr lang="en-US" altLang="en-US"/>
              <a:pPr>
                <a:defRPr/>
              </a:pPr>
              <a:t>‹#›</a:t>
            </a:fld>
            <a:endParaRPr lang="en-US" altLang="en-US"/>
          </a:p>
        </p:txBody>
      </p:sp>
    </p:spTree>
    <p:extLst>
      <p:ext uri="{BB962C8B-B14F-4D97-AF65-F5344CB8AC3E}">
        <p14:creationId xmlns:p14="http://schemas.microsoft.com/office/powerpoint/2010/main" val="128747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DF01AD43-33D9-4DEE-9C1A-0EF1304B10C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EF210093-6EAD-4F07-8387-F10BE759EA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BA2666A4-C89E-4585-8325-CA56C04519AD}"/>
              </a:ext>
            </a:extLst>
          </p:cNvPr>
          <p:cNvSpPr>
            <a:spLocks noGrp="1" noChangeArrowheads="1"/>
          </p:cNvSpPr>
          <p:nvPr>
            <p:ph type="sldNum" sz="quarter" idx="12"/>
          </p:nvPr>
        </p:nvSpPr>
        <p:spPr/>
        <p:txBody>
          <a:bodyPr/>
          <a:lstStyle>
            <a:lvl1pPr>
              <a:defRPr/>
            </a:lvl1pPr>
          </a:lstStyle>
          <a:p>
            <a:pPr>
              <a:defRPr/>
            </a:pPr>
            <a:fld id="{F2856161-ECAB-4FF8-B33A-E9202FA2DCF9}" type="slidenum">
              <a:rPr lang="en-US" altLang="en-US"/>
              <a:pPr>
                <a:defRPr/>
              </a:pPr>
              <a:t>‹#›</a:t>
            </a:fld>
            <a:endParaRPr lang="en-US" altLang="en-US"/>
          </a:p>
        </p:txBody>
      </p:sp>
    </p:spTree>
    <p:extLst>
      <p:ext uri="{BB962C8B-B14F-4D97-AF65-F5344CB8AC3E}">
        <p14:creationId xmlns:p14="http://schemas.microsoft.com/office/powerpoint/2010/main" val="239829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C80E2AC0-5BDA-466B-A9E0-50DA9317F66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355F9253-D20D-49ED-BEB3-63F61B87F00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E8961FD-D19A-4B3A-BA8D-A7266D3D6190}"/>
              </a:ext>
            </a:extLst>
          </p:cNvPr>
          <p:cNvSpPr>
            <a:spLocks noGrp="1" noChangeArrowheads="1"/>
          </p:cNvSpPr>
          <p:nvPr>
            <p:ph type="sldNum" sz="quarter" idx="12"/>
          </p:nvPr>
        </p:nvSpPr>
        <p:spPr/>
        <p:txBody>
          <a:bodyPr/>
          <a:lstStyle>
            <a:lvl1pPr>
              <a:defRPr/>
            </a:lvl1pPr>
          </a:lstStyle>
          <a:p>
            <a:pPr>
              <a:defRPr/>
            </a:pPr>
            <a:fld id="{DF30B3BE-CD55-4B8A-B068-27D3DA82175F}" type="slidenum">
              <a:rPr lang="en-US" altLang="en-US"/>
              <a:pPr>
                <a:defRPr/>
              </a:pPr>
              <a:t>‹#›</a:t>
            </a:fld>
            <a:endParaRPr lang="en-US" altLang="en-US"/>
          </a:p>
        </p:txBody>
      </p:sp>
    </p:spTree>
    <p:extLst>
      <p:ext uri="{BB962C8B-B14F-4D97-AF65-F5344CB8AC3E}">
        <p14:creationId xmlns:p14="http://schemas.microsoft.com/office/powerpoint/2010/main" val="301453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972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215638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a:extLst>
              <a:ext uri="{FF2B5EF4-FFF2-40B4-BE49-F238E27FC236}">
                <a16:creationId xmlns:a16="http://schemas.microsoft.com/office/drawing/2014/main" id="{B6A2E077-2331-4D77-B20D-5D152847508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F379C7B3-226E-4ED7-ADB5-20EA784A60C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3305A305-1F00-4FB4-8289-1394AF985AD8}"/>
              </a:ext>
            </a:extLst>
          </p:cNvPr>
          <p:cNvSpPr>
            <a:spLocks noGrp="1" noChangeArrowheads="1"/>
          </p:cNvSpPr>
          <p:nvPr>
            <p:ph type="sldNum" sz="quarter" idx="12"/>
          </p:nvPr>
        </p:nvSpPr>
        <p:spPr/>
        <p:txBody>
          <a:bodyPr/>
          <a:lstStyle>
            <a:lvl1pPr>
              <a:defRPr/>
            </a:lvl1pPr>
          </a:lstStyle>
          <a:p>
            <a:pPr>
              <a:defRPr/>
            </a:pPr>
            <a:fld id="{8C611016-48F2-4F16-ACEE-1F7133236F18}" type="slidenum">
              <a:rPr lang="en-US" altLang="en-US"/>
              <a:pPr>
                <a:defRPr/>
              </a:pPr>
              <a:t>‹#›</a:t>
            </a:fld>
            <a:endParaRPr lang="en-US" altLang="en-US"/>
          </a:p>
        </p:txBody>
      </p:sp>
    </p:spTree>
    <p:extLst>
      <p:ext uri="{BB962C8B-B14F-4D97-AF65-F5344CB8AC3E}">
        <p14:creationId xmlns:p14="http://schemas.microsoft.com/office/powerpoint/2010/main" val="166912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a:extLst>
              <a:ext uri="{FF2B5EF4-FFF2-40B4-BE49-F238E27FC236}">
                <a16:creationId xmlns:a16="http://schemas.microsoft.com/office/drawing/2014/main" id="{67FB8142-F4AF-4AC4-9BF4-51F15E7C373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1060">
            <a:extLst>
              <a:ext uri="{FF2B5EF4-FFF2-40B4-BE49-F238E27FC236}">
                <a16:creationId xmlns:a16="http://schemas.microsoft.com/office/drawing/2014/main" id="{553E2E78-A120-4EDD-9193-A90238356B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61">
            <a:extLst>
              <a:ext uri="{FF2B5EF4-FFF2-40B4-BE49-F238E27FC236}">
                <a16:creationId xmlns:a16="http://schemas.microsoft.com/office/drawing/2014/main" id="{E4BE2849-1BED-4D67-BAF2-82E553EA1C2A}"/>
              </a:ext>
            </a:extLst>
          </p:cNvPr>
          <p:cNvSpPr>
            <a:spLocks noGrp="1" noChangeArrowheads="1"/>
          </p:cNvSpPr>
          <p:nvPr>
            <p:ph type="sldNum" sz="quarter" idx="12"/>
          </p:nvPr>
        </p:nvSpPr>
        <p:spPr/>
        <p:txBody>
          <a:bodyPr/>
          <a:lstStyle>
            <a:lvl1pPr>
              <a:defRPr/>
            </a:lvl1pPr>
          </a:lstStyle>
          <a:p>
            <a:pPr>
              <a:defRPr/>
            </a:pPr>
            <a:fld id="{8DEDFA71-A560-4A2D-A8A1-D0C622F50E00}" type="slidenum">
              <a:rPr lang="en-US" altLang="en-US"/>
              <a:pPr>
                <a:defRPr/>
              </a:pPr>
              <a:t>‹#›</a:t>
            </a:fld>
            <a:endParaRPr lang="en-US" altLang="en-US"/>
          </a:p>
        </p:txBody>
      </p:sp>
    </p:spTree>
    <p:extLst>
      <p:ext uri="{BB962C8B-B14F-4D97-AF65-F5344CB8AC3E}">
        <p14:creationId xmlns:p14="http://schemas.microsoft.com/office/powerpoint/2010/main" val="390833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a:extLst>
              <a:ext uri="{FF2B5EF4-FFF2-40B4-BE49-F238E27FC236}">
                <a16:creationId xmlns:a16="http://schemas.microsoft.com/office/drawing/2014/main" id="{63F59EA4-610C-4603-818C-54E9D2E27FC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D2BB94A8-E1B4-4420-9676-41D253A6DF2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2B114FE-9AAF-4129-82EF-D0E65ABF4C03}"/>
              </a:ext>
            </a:extLst>
          </p:cNvPr>
          <p:cNvSpPr>
            <a:spLocks noGrp="1" noChangeArrowheads="1"/>
          </p:cNvSpPr>
          <p:nvPr>
            <p:ph type="sldNum" sz="quarter" idx="12"/>
          </p:nvPr>
        </p:nvSpPr>
        <p:spPr/>
        <p:txBody>
          <a:bodyPr/>
          <a:lstStyle>
            <a:lvl1pPr>
              <a:defRPr/>
            </a:lvl1pPr>
          </a:lstStyle>
          <a:p>
            <a:pPr>
              <a:defRPr/>
            </a:pPr>
            <a:fld id="{98982DD4-031A-46A6-9DF6-2E8C17C16D6F}" type="slidenum">
              <a:rPr lang="en-US" altLang="en-US"/>
              <a:pPr>
                <a:defRPr/>
              </a:pPr>
              <a:t>‹#›</a:t>
            </a:fld>
            <a:endParaRPr lang="en-US" altLang="en-US"/>
          </a:p>
        </p:txBody>
      </p:sp>
    </p:spTree>
    <p:extLst>
      <p:ext uri="{BB962C8B-B14F-4D97-AF65-F5344CB8AC3E}">
        <p14:creationId xmlns:p14="http://schemas.microsoft.com/office/powerpoint/2010/main" val="278217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a:extLst>
              <a:ext uri="{FF2B5EF4-FFF2-40B4-BE49-F238E27FC236}">
                <a16:creationId xmlns:a16="http://schemas.microsoft.com/office/drawing/2014/main" id="{C7898C54-6A63-4563-973E-A5258DB59FD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1060">
            <a:extLst>
              <a:ext uri="{FF2B5EF4-FFF2-40B4-BE49-F238E27FC236}">
                <a16:creationId xmlns:a16="http://schemas.microsoft.com/office/drawing/2014/main" id="{C3DC4CA0-2041-49B7-805D-FC7D027BC30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61">
            <a:extLst>
              <a:ext uri="{FF2B5EF4-FFF2-40B4-BE49-F238E27FC236}">
                <a16:creationId xmlns:a16="http://schemas.microsoft.com/office/drawing/2014/main" id="{ABE038E2-A81A-43B0-872F-59933393B208}"/>
              </a:ext>
            </a:extLst>
          </p:cNvPr>
          <p:cNvSpPr>
            <a:spLocks noGrp="1" noChangeArrowheads="1"/>
          </p:cNvSpPr>
          <p:nvPr>
            <p:ph type="sldNum" sz="quarter" idx="12"/>
          </p:nvPr>
        </p:nvSpPr>
        <p:spPr/>
        <p:txBody>
          <a:bodyPr/>
          <a:lstStyle>
            <a:lvl1pPr>
              <a:defRPr/>
            </a:lvl1pPr>
          </a:lstStyle>
          <a:p>
            <a:pPr>
              <a:defRPr/>
            </a:pPr>
            <a:fld id="{5A6E63D9-2B59-4B6A-BE27-17F8975DA675}" type="slidenum">
              <a:rPr lang="en-US" altLang="en-US"/>
              <a:pPr>
                <a:defRPr/>
              </a:pPr>
              <a:t>‹#›</a:t>
            </a:fld>
            <a:endParaRPr lang="en-US" altLang="en-US"/>
          </a:p>
        </p:txBody>
      </p:sp>
    </p:spTree>
    <p:extLst>
      <p:ext uri="{BB962C8B-B14F-4D97-AF65-F5344CB8AC3E}">
        <p14:creationId xmlns:p14="http://schemas.microsoft.com/office/powerpoint/2010/main" val="2198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1857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a:extLst>
              <a:ext uri="{FF2B5EF4-FFF2-40B4-BE49-F238E27FC236}">
                <a16:creationId xmlns:a16="http://schemas.microsoft.com/office/drawing/2014/main" id="{ACD558A1-8D9B-4CA9-A5F6-1DAD5572CBC7}"/>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1060">
            <a:extLst>
              <a:ext uri="{FF2B5EF4-FFF2-40B4-BE49-F238E27FC236}">
                <a16:creationId xmlns:a16="http://schemas.microsoft.com/office/drawing/2014/main" id="{EDBA12C6-69DB-44AE-B927-DAD0692CAA1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61">
            <a:extLst>
              <a:ext uri="{FF2B5EF4-FFF2-40B4-BE49-F238E27FC236}">
                <a16:creationId xmlns:a16="http://schemas.microsoft.com/office/drawing/2014/main" id="{0E2BDE5F-9B35-4F21-A457-F42F45E1527D}"/>
              </a:ext>
            </a:extLst>
          </p:cNvPr>
          <p:cNvSpPr>
            <a:spLocks noGrp="1" noChangeArrowheads="1"/>
          </p:cNvSpPr>
          <p:nvPr>
            <p:ph type="sldNum" sz="quarter" idx="12"/>
          </p:nvPr>
        </p:nvSpPr>
        <p:spPr/>
        <p:txBody>
          <a:bodyPr/>
          <a:lstStyle>
            <a:lvl1pPr>
              <a:defRPr/>
            </a:lvl1pPr>
          </a:lstStyle>
          <a:p>
            <a:pPr>
              <a:defRPr/>
            </a:pPr>
            <a:fld id="{85A26506-E57F-4A78-85DD-1AB2930C4623}" type="slidenum">
              <a:rPr lang="en-US" altLang="en-US"/>
              <a:pPr>
                <a:defRPr/>
              </a:pPr>
              <a:t>‹#›</a:t>
            </a:fld>
            <a:endParaRPr lang="en-US" altLang="en-US"/>
          </a:p>
        </p:txBody>
      </p:sp>
    </p:spTree>
    <p:extLst>
      <p:ext uri="{BB962C8B-B14F-4D97-AF65-F5344CB8AC3E}">
        <p14:creationId xmlns:p14="http://schemas.microsoft.com/office/powerpoint/2010/main" val="21271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E203E33-ED0C-4DA9-B326-5D56B236C64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96D117D1-EF17-4A1D-99B7-EE92BDE21C8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03150791-1058-433C-83DF-79A5CD443230}"/>
              </a:ext>
            </a:extLst>
          </p:cNvPr>
          <p:cNvSpPr>
            <a:spLocks noGrp="1" noChangeArrowheads="1"/>
          </p:cNvSpPr>
          <p:nvPr>
            <p:ph type="sldNum" sz="quarter" idx="12"/>
          </p:nvPr>
        </p:nvSpPr>
        <p:spPr/>
        <p:txBody>
          <a:bodyPr/>
          <a:lstStyle>
            <a:lvl1pPr>
              <a:defRPr/>
            </a:lvl1pPr>
          </a:lstStyle>
          <a:p>
            <a:pPr>
              <a:defRPr/>
            </a:pPr>
            <a:fld id="{C780B305-B01A-422D-BA88-8CB9F33BA5AE}" type="slidenum">
              <a:rPr lang="en-US" altLang="en-US"/>
              <a:pPr>
                <a:defRPr/>
              </a:pPr>
              <a:t>‹#›</a:t>
            </a:fld>
            <a:endParaRPr lang="en-US" altLang="en-US"/>
          </a:p>
        </p:txBody>
      </p:sp>
    </p:spTree>
    <p:extLst>
      <p:ext uri="{BB962C8B-B14F-4D97-AF65-F5344CB8AC3E}">
        <p14:creationId xmlns:p14="http://schemas.microsoft.com/office/powerpoint/2010/main" val="290557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a:extLst>
              <a:ext uri="{FF2B5EF4-FFF2-40B4-BE49-F238E27FC236}">
                <a16:creationId xmlns:a16="http://schemas.microsoft.com/office/drawing/2014/main" id="{2CADE884-8829-4D29-AB53-7C6E927106A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060">
            <a:extLst>
              <a:ext uri="{FF2B5EF4-FFF2-40B4-BE49-F238E27FC236}">
                <a16:creationId xmlns:a16="http://schemas.microsoft.com/office/drawing/2014/main" id="{22D6068C-3A4C-45F8-BA65-9ADDE2DCFF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61">
            <a:extLst>
              <a:ext uri="{FF2B5EF4-FFF2-40B4-BE49-F238E27FC236}">
                <a16:creationId xmlns:a16="http://schemas.microsoft.com/office/drawing/2014/main" id="{3595651D-B5A7-405F-A80B-537E77DE410D}"/>
              </a:ext>
            </a:extLst>
          </p:cNvPr>
          <p:cNvSpPr>
            <a:spLocks noGrp="1" noChangeArrowheads="1"/>
          </p:cNvSpPr>
          <p:nvPr>
            <p:ph type="sldNum" sz="quarter" idx="12"/>
          </p:nvPr>
        </p:nvSpPr>
        <p:spPr/>
        <p:txBody>
          <a:bodyPr/>
          <a:lstStyle>
            <a:lvl1pPr>
              <a:defRPr/>
            </a:lvl1pPr>
          </a:lstStyle>
          <a:p>
            <a:pPr>
              <a:defRPr/>
            </a:pPr>
            <a:fld id="{3592B443-066D-4AEC-809B-FE640D5DED66}" type="slidenum">
              <a:rPr lang="en-US" altLang="en-US"/>
              <a:pPr>
                <a:defRPr/>
              </a:pPr>
              <a:t>‹#›</a:t>
            </a:fld>
            <a:endParaRPr lang="en-US" altLang="en-US"/>
          </a:p>
        </p:txBody>
      </p:sp>
    </p:spTree>
    <p:extLst>
      <p:ext uri="{BB962C8B-B14F-4D97-AF65-F5344CB8AC3E}">
        <p14:creationId xmlns:p14="http://schemas.microsoft.com/office/powerpoint/2010/main" val="19199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EEA2DF35-DBB4-4C3D-BF76-628ED2741D36}"/>
              </a:ext>
            </a:extLst>
          </p:cNvPr>
          <p:cNvGrpSpPr>
            <a:grpSpLocks/>
          </p:cNvGrpSpPr>
          <p:nvPr/>
        </p:nvGrpSpPr>
        <p:grpSpPr bwMode="auto">
          <a:xfrm>
            <a:off x="0" y="0"/>
            <a:ext cx="1085850" cy="6854825"/>
            <a:chOff x="0" y="0"/>
            <a:chExt cx="684" cy="4318"/>
          </a:xfrm>
        </p:grpSpPr>
        <p:sp>
          <p:nvSpPr>
            <p:cNvPr id="19459" name="Rectangle 1027">
              <a:extLst>
                <a:ext uri="{FF2B5EF4-FFF2-40B4-BE49-F238E27FC236}">
                  <a16:creationId xmlns:a16="http://schemas.microsoft.com/office/drawing/2014/main" id="{7E8BC4C6-A455-48DA-A007-C9A399191A6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a:extLst>
                <a:ext uri="{FF2B5EF4-FFF2-40B4-BE49-F238E27FC236}">
                  <a16:creationId xmlns:a16="http://schemas.microsoft.com/office/drawing/2014/main" id="{526C640F-7091-4387-85F1-E22DE14E7889}"/>
                </a:ext>
              </a:extLst>
            </p:cNvPr>
            <p:cNvGrpSpPr>
              <a:grpSpLocks/>
            </p:cNvGrpSpPr>
            <p:nvPr/>
          </p:nvGrpSpPr>
          <p:grpSpPr bwMode="auto">
            <a:xfrm>
              <a:off x="48" y="102"/>
              <a:ext cx="96" cy="4128"/>
              <a:chOff x="48" y="102"/>
              <a:chExt cx="96" cy="4128"/>
            </a:xfrm>
          </p:grpSpPr>
          <p:sp>
            <p:nvSpPr>
              <p:cNvPr id="1034" name="Rectangle 1029">
                <a:extLst>
                  <a:ext uri="{FF2B5EF4-FFF2-40B4-BE49-F238E27FC236}">
                    <a16:creationId xmlns:a16="http://schemas.microsoft.com/office/drawing/2014/main" id="{12D09574-CB0E-4463-B32D-607A1B0FE801}"/>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5" name="Rectangle 1030">
                <a:extLst>
                  <a:ext uri="{FF2B5EF4-FFF2-40B4-BE49-F238E27FC236}">
                    <a16:creationId xmlns:a16="http://schemas.microsoft.com/office/drawing/2014/main" id="{9EA66DB2-F3F8-4178-9EAD-280AA9E69F8E}"/>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6" name="Rectangle 1031">
                <a:extLst>
                  <a:ext uri="{FF2B5EF4-FFF2-40B4-BE49-F238E27FC236}">
                    <a16:creationId xmlns:a16="http://schemas.microsoft.com/office/drawing/2014/main" id="{58A653F2-1BE0-4654-A3EA-D208A27EBF2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7" name="Rectangle 1032">
                <a:extLst>
                  <a:ext uri="{FF2B5EF4-FFF2-40B4-BE49-F238E27FC236}">
                    <a16:creationId xmlns:a16="http://schemas.microsoft.com/office/drawing/2014/main" id="{FF4D014F-ADFC-4A16-A410-D5A11157E08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8" name="Rectangle 1033">
                <a:extLst>
                  <a:ext uri="{FF2B5EF4-FFF2-40B4-BE49-F238E27FC236}">
                    <a16:creationId xmlns:a16="http://schemas.microsoft.com/office/drawing/2014/main" id="{529F107F-A539-4688-9BF0-90A3D89175FB}"/>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39" name="Rectangle 1034">
                <a:extLst>
                  <a:ext uri="{FF2B5EF4-FFF2-40B4-BE49-F238E27FC236}">
                    <a16:creationId xmlns:a16="http://schemas.microsoft.com/office/drawing/2014/main" id="{61C0D9A7-945C-4442-B5C0-8597B8488BBF}"/>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0" name="Rectangle 1035">
                <a:extLst>
                  <a:ext uri="{FF2B5EF4-FFF2-40B4-BE49-F238E27FC236}">
                    <a16:creationId xmlns:a16="http://schemas.microsoft.com/office/drawing/2014/main" id="{4210D51C-D6E8-4B25-AFC8-965287F25D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1" name="Rectangle 1036">
                <a:extLst>
                  <a:ext uri="{FF2B5EF4-FFF2-40B4-BE49-F238E27FC236}">
                    <a16:creationId xmlns:a16="http://schemas.microsoft.com/office/drawing/2014/main" id="{861F9C2C-514E-4DAE-AECD-977DFFFB68C9}"/>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2" name="Rectangle 1037">
                <a:extLst>
                  <a:ext uri="{FF2B5EF4-FFF2-40B4-BE49-F238E27FC236}">
                    <a16:creationId xmlns:a16="http://schemas.microsoft.com/office/drawing/2014/main" id="{40EC77C8-5ADA-4294-A98D-E8EE3E7C4974}"/>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3" name="Rectangle 1038">
                <a:extLst>
                  <a:ext uri="{FF2B5EF4-FFF2-40B4-BE49-F238E27FC236}">
                    <a16:creationId xmlns:a16="http://schemas.microsoft.com/office/drawing/2014/main" id="{5F0903B2-C387-49D8-A96C-D94F33EFF55C}"/>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4" name="Rectangle 1039">
                <a:extLst>
                  <a:ext uri="{FF2B5EF4-FFF2-40B4-BE49-F238E27FC236}">
                    <a16:creationId xmlns:a16="http://schemas.microsoft.com/office/drawing/2014/main" id="{7537641E-DF6E-448E-B5FE-05AA8846705D}"/>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5" name="Rectangle 1040">
                <a:extLst>
                  <a:ext uri="{FF2B5EF4-FFF2-40B4-BE49-F238E27FC236}">
                    <a16:creationId xmlns:a16="http://schemas.microsoft.com/office/drawing/2014/main" id="{9EDEBEEE-892F-43CC-B81E-3AFA0E066AAD}"/>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6" name="Rectangle 1041">
                <a:extLst>
                  <a:ext uri="{FF2B5EF4-FFF2-40B4-BE49-F238E27FC236}">
                    <a16:creationId xmlns:a16="http://schemas.microsoft.com/office/drawing/2014/main" id="{85E4226E-D103-43A8-9997-6FC8E529BD84}"/>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7" name="Rectangle 1042">
                <a:extLst>
                  <a:ext uri="{FF2B5EF4-FFF2-40B4-BE49-F238E27FC236}">
                    <a16:creationId xmlns:a16="http://schemas.microsoft.com/office/drawing/2014/main" id="{0201008E-426E-4964-BB3A-A1A6A21FC88A}"/>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8" name="Rectangle 1043">
                <a:extLst>
                  <a:ext uri="{FF2B5EF4-FFF2-40B4-BE49-F238E27FC236}">
                    <a16:creationId xmlns:a16="http://schemas.microsoft.com/office/drawing/2014/main" id="{BE989595-0420-4775-A893-EF74028BB595}"/>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49" name="Rectangle 1044">
                <a:extLst>
                  <a:ext uri="{FF2B5EF4-FFF2-40B4-BE49-F238E27FC236}">
                    <a16:creationId xmlns:a16="http://schemas.microsoft.com/office/drawing/2014/main" id="{09769C42-1E36-4481-A2AE-D4D0A7C8C82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0" name="Rectangle 1045">
                <a:extLst>
                  <a:ext uri="{FF2B5EF4-FFF2-40B4-BE49-F238E27FC236}">
                    <a16:creationId xmlns:a16="http://schemas.microsoft.com/office/drawing/2014/main" id="{BDC28D83-8A41-4965-B1CD-C34938A84CB6}"/>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1" name="Rectangle 1046">
                <a:extLst>
                  <a:ext uri="{FF2B5EF4-FFF2-40B4-BE49-F238E27FC236}">
                    <a16:creationId xmlns:a16="http://schemas.microsoft.com/office/drawing/2014/main" id="{EA5BEA9A-2344-40EB-9387-1F0750B7C2B8}"/>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2" name="Rectangle 1047">
                <a:extLst>
                  <a:ext uri="{FF2B5EF4-FFF2-40B4-BE49-F238E27FC236}">
                    <a16:creationId xmlns:a16="http://schemas.microsoft.com/office/drawing/2014/main" id="{8BA1E245-849E-41D8-9BD5-D1893B1E742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3" name="Rectangle 1048">
                <a:extLst>
                  <a:ext uri="{FF2B5EF4-FFF2-40B4-BE49-F238E27FC236}">
                    <a16:creationId xmlns:a16="http://schemas.microsoft.com/office/drawing/2014/main" id="{91496B4A-4F12-485E-83EF-14E836F02D7E}"/>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4" name="Rectangle 1049">
                <a:extLst>
                  <a:ext uri="{FF2B5EF4-FFF2-40B4-BE49-F238E27FC236}">
                    <a16:creationId xmlns:a16="http://schemas.microsoft.com/office/drawing/2014/main" id="{4F79E889-29AD-43B0-8F0D-CF32A1985272}"/>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5" name="Rectangle 1050">
                <a:extLst>
                  <a:ext uri="{FF2B5EF4-FFF2-40B4-BE49-F238E27FC236}">
                    <a16:creationId xmlns:a16="http://schemas.microsoft.com/office/drawing/2014/main" id="{1A462C32-6DF3-4E04-ADAF-452EB4EE3E2D}"/>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6" name="Rectangle 1051">
                <a:extLst>
                  <a:ext uri="{FF2B5EF4-FFF2-40B4-BE49-F238E27FC236}">
                    <a16:creationId xmlns:a16="http://schemas.microsoft.com/office/drawing/2014/main" id="{3C4731A9-0F5F-4C10-9189-B3733BB81B1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7" name="Rectangle 1052">
                <a:extLst>
                  <a:ext uri="{FF2B5EF4-FFF2-40B4-BE49-F238E27FC236}">
                    <a16:creationId xmlns:a16="http://schemas.microsoft.com/office/drawing/2014/main" id="{50DADE41-0EDF-4E29-AA0C-4E525739114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8" name="Rectangle 1053">
                <a:extLst>
                  <a:ext uri="{FF2B5EF4-FFF2-40B4-BE49-F238E27FC236}">
                    <a16:creationId xmlns:a16="http://schemas.microsoft.com/office/drawing/2014/main" id="{5521758A-FF85-4F26-A07D-F8762CB4E3C3}"/>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59" name="Rectangle 1054">
                <a:extLst>
                  <a:ext uri="{FF2B5EF4-FFF2-40B4-BE49-F238E27FC236}">
                    <a16:creationId xmlns:a16="http://schemas.microsoft.com/office/drawing/2014/main" id="{8771C28E-A782-4264-905D-D32C7A348084}"/>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0" name="Rectangle 1055">
                <a:extLst>
                  <a:ext uri="{FF2B5EF4-FFF2-40B4-BE49-F238E27FC236}">
                    <a16:creationId xmlns:a16="http://schemas.microsoft.com/office/drawing/2014/main" id="{7D1F4BA6-C46E-4F99-A9CE-512A6433136E}"/>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1" name="Rectangle 1056">
                <a:extLst>
                  <a:ext uri="{FF2B5EF4-FFF2-40B4-BE49-F238E27FC236}">
                    <a16:creationId xmlns:a16="http://schemas.microsoft.com/office/drawing/2014/main" id="{3F87D553-F529-48AC-BA46-3B82045BAAA6}"/>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62" name="Rectangle 1057">
                <a:extLst>
                  <a:ext uri="{FF2B5EF4-FFF2-40B4-BE49-F238E27FC236}">
                    <a16:creationId xmlns:a16="http://schemas.microsoft.com/office/drawing/2014/main" id="{5A6666FB-41FA-40B5-BA07-D0769C945787}"/>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027" name="Rectangle 1058">
            <a:extLst>
              <a:ext uri="{FF2B5EF4-FFF2-40B4-BE49-F238E27FC236}">
                <a16:creationId xmlns:a16="http://schemas.microsoft.com/office/drawing/2014/main" id="{A0F4273A-76EF-4E69-8623-9324475FA57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9491" name="Rectangle 1059">
            <a:extLst>
              <a:ext uri="{FF2B5EF4-FFF2-40B4-BE49-F238E27FC236}">
                <a16:creationId xmlns:a16="http://schemas.microsoft.com/office/drawing/2014/main" id="{1A60341E-A26F-4943-A711-A487CAB01C6C}"/>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9492" name="Rectangle 1060">
            <a:extLst>
              <a:ext uri="{FF2B5EF4-FFF2-40B4-BE49-F238E27FC236}">
                <a16:creationId xmlns:a16="http://schemas.microsoft.com/office/drawing/2014/main" id="{2B5BB006-8598-49C3-BD23-9477E66F0EE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9493" name="Rectangle 1061">
            <a:extLst>
              <a:ext uri="{FF2B5EF4-FFF2-40B4-BE49-F238E27FC236}">
                <a16:creationId xmlns:a16="http://schemas.microsoft.com/office/drawing/2014/main" id="{FE7A21FA-35D8-483E-A5D9-8F7E19EA1B5F}"/>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3B4588C2-B419-42A1-8117-442D3D43EA84}" type="slidenum">
              <a:rPr lang="en-US" altLang="en-US"/>
              <a:pPr>
                <a:defRPr/>
              </a:pPr>
              <a:t>‹#›</a:t>
            </a:fld>
            <a:endParaRPr lang="en-US" altLang="en-US" dirty="0"/>
          </a:p>
        </p:txBody>
      </p:sp>
      <p:sp>
        <p:nvSpPr>
          <p:cNvPr id="19494" name="Rectangle 1062">
            <a:extLst>
              <a:ext uri="{FF2B5EF4-FFF2-40B4-BE49-F238E27FC236}">
                <a16:creationId xmlns:a16="http://schemas.microsoft.com/office/drawing/2014/main" id="{FC010C21-6B58-4E24-8CC9-C5DE120757EE}"/>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6" r:id="rId12"/>
    <p:sldLayoutId id="2147483857"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21BF93-6427-4CE3-93E0-EEE60B323B3F}"/>
              </a:ext>
            </a:extLst>
          </p:cNvPr>
          <p:cNvSpPr>
            <a:spLocks noGrp="1" noChangeArrowheads="1"/>
          </p:cNvSpPr>
          <p:nvPr>
            <p:ph type="ctrTitle" idx="4294967295"/>
          </p:nvPr>
        </p:nvSpPr>
        <p:spPr>
          <a:xfrm>
            <a:off x="685800" y="185738"/>
            <a:ext cx="7772400" cy="914400"/>
          </a:xfrm>
        </p:spPr>
        <p:txBody>
          <a:bodyPr/>
          <a:lstStyle/>
          <a:p>
            <a:pPr algn="ctr" eaLnBrk="1" hangingPunct="1"/>
            <a:r>
              <a:rPr lang="en-US" altLang="en-US" sz="4000" kern="1200" dirty="0">
                <a:effectLst>
                  <a:outerShdw blurRad="38100" dist="38100" dir="2700000" algn="tl">
                    <a:srgbClr val="000000"/>
                  </a:outerShdw>
                </a:effectLst>
                <a:cs typeface="Calibri" panose="020F0502020204030204" pitchFamily="34" charset="0"/>
              </a:rPr>
              <a:t>DEMONOLOGY</a:t>
            </a:r>
          </a:p>
        </p:txBody>
      </p:sp>
      <p:pic>
        <p:nvPicPr>
          <p:cNvPr id="5" name="Picture 3">
            <a:extLst>
              <a:ext uri="{FF2B5EF4-FFF2-40B4-BE49-F238E27FC236}">
                <a16:creationId xmlns:a16="http://schemas.microsoft.com/office/drawing/2014/main" id="{939ED66A-581B-458E-95E6-D4B5C16F604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5581650"/>
            <a:ext cx="786763" cy="109728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Dr. </a:t>
            </a:r>
            <a:r>
              <a:rPr kumimoji="0" lang="en-US" altLang="en-US" sz="3200" b="0" i="0" u="none" strike="noStrike" kern="0" cap="none" spc="0" normalizeH="0" baseline="0" noProof="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Andy Woods</a:t>
            </a:r>
            <a:endPar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anose="05000000000000000000"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President – Chafer Theological Seminary</a:t>
            </a:r>
            <a:endParaRPr kumimoji="0" lang="en-US" altLang="en-US" sz="2000" b="0" i="0" u="none" strike="noStrike" kern="0" cap="none" spc="0" normalizeH="0" baseline="0" noProof="0" dirty="0">
              <a:ln>
                <a:noFill/>
              </a:ln>
              <a:solidFill>
                <a:srgbClr val="3333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6" name="Picture 2" descr="C:\Users\jamcg\AppData\Local\Temp\SNAGHTMLc818da.PNG">
            <a:extLst>
              <a:ext uri="{FF2B5EF4-FFF2-40B4-BE49-F238E27FC236}">
                <a16:creationId xmlns:a16="http://schemas.microsoft.com/office/drawing/2014/main" id="{5AC7C520-8284-4417-A179-4CCBB41E07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2538" y="1295400"/>
            <a:ext cx="6638925" cy="380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2067995530"/>
              </p:ext>
            </p:extLst>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2FDA35F6-2F57-4CBC-B067-6F24912D5DF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0374DB7-819C-42C4-889C-21024372E0E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Characteristics</a:t>
            </a:r>
          </a:p>
        </p:txBody>
      </p:sp>
      <p:sp>
        <p:nvSpPr>
          <p:cNvPr id="10243" name="Rectangle 3">
            <a:extLst>
              <a:ext uri="{FF2B5EF4-FFF2-40B4-BE49-F238E27FC236}">
                <a16:creationId xmlns:a16="http://schemas.microsoft.com/office/drawing/2014/main" id="{7D6992E7-0EDE-4228-AA7C-373D523AFDF5}"/>
              </a:ext>
            </a:extLst>
          </p:cNvPr>
          <p:cNvSpPr>
            <a:spLocks noGrp="1" noChangeArrowheads="1"/>
          </p:cNvSpPr>
          <p:nvPr>
            <p:ph type="body" idx="1"/>
          </p:nvPr>
        </p:nvSpPr>
        <p:spPr>
          <a:xfrm>
            <a:off x="457200" y="1143000"/>
            <a:ext cx="7162800" cy="54102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Spirits-Matt 8:16; Eph 6:12</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Corrupt</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Unclean – Matt 10:1</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Evil – Luke 7:21</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Rulers of darkness in spiritual wickedness – Eph 6:12</a:t>
            </a:r>
          </a:p>
          <a:p>
            <a:pPr marL="914400" lvl="1" indent="-452438" eaLnBrk="1" hangingPunct="1">
              <a:spcBef>
                <a:spcPts val="0"/>
              </a:spcBef>
              <a:spcAft>
                <a:spcPts val="2400"/>
              </a:spcAft>
              <a:defRPr/>
            </a:pPr>
            <a:r>
              <a:rPr lang="en-US" dirty="0">
                <a:effectLst>
                  <a:outerShdw blurRad="38100" dist="38100" dir="2700000" algn="tl">
                    <a:srgbClr val="000000">
                      <a:alpha val="43137"/>
                    </a:srgbClr>
                  </a:outerShdw>
                </a:effectLst>
              </a:rPr>
              <a:t>Degrees of wickedness – Matt 12:45</a:t>
            </a:r>
          </a:p>
        </p:txBody>
      </p:sp>
      <p:pic>
        <p:nvPicPr>
          <p:cNvPr id="4" name="Picture 2">
            <a:extLst>
              <a:ext uri="{FF2B5EF4-FFF2-40B4-BE49-F238E27FC236}">
                <a16:creationId xmlns:a16="http://schemas.microsoft.com/office/drawing/2014/main" id="{38CF2E74-0962-4013-89A6-1D489E7D72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54439" y="1524000"/>
            <a:ext cx="3060961"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31722F1A-FDBF-45D3-A815-CFDF207F547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8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B405578-A041-4E54-9351-F699406E4B0C}"/>
              </a:ext>
            </a:extLst>
          </p:cNvPr>
          <p:cNvSpPr>
            <a:spLocks noGrp="1" noChangeArrowheads="1"/>
          </p:cNvSpPr>
          <p:nvPr>
            <p:ph type="title"/>
          </p:nvPr>
        </p:nvSpPr>
        <p:spPr>
          <a:xfrm>
            <a:off x="685800" y="228600"/>
            <a:ext cx="7772400" cy="916709"/>
          </a:xfrm>
        </p:spPr>
        <p:txBody>
          <a:bodyPr/>
          <a:lstStyle/>
          <a:p>
            <a:pPr algn="ctr" eaLnBrk="1" hangingPunct="1"/>
            <a:r>
              <a:rPr lang="en-US" altLang="en-US" sz="4000" dirty="0">
                <a:effectLst>
                  <a:outerShdw blurRad="38100" dist="38100" dir="2700000" algn="tl">
                    <a:srgbClr val="000000">
                      <a:alpha val="43137"/>
                    </a:srgbClr>
                  </a:outerShdw>
                </a:effectLst>
              </a:rPr>
              <a:t>Powers</a:t>
            </a:r>
            <a:endParaRPr lang="en-US" altLang="en-US" dirty="0">
              <a:effectLst>
                <a:outerShdw blurRad="38100" dist="38100" dir="2700000" algn="tl">
                  <a:srgbClr val="000000">
                    <a:alpha val="43137"/>
                  </a:srgbClr>
                </a:outerShdw>
              </a:effectLst>
            </a:endParaRPr>
          </a:p>
        </p:txBody>
      </p:sp>
      <p:sp>
        <p:nvSpPr>
          <p:cNvPr id="11267" name="Rectangle 3">
            <a:extLst>
              <a:ext uri="{FF2B5EF4-FFF2-40B4-BE49-F238E27FC236}">
                <a16:creationId xmlns:a16="http://schemas.microsoft.com/office/drawing/2014/main" id="{4F7CE5D3-B587-479D-9844-37B190B73E6F}"/>
              </a:ext>
            </a:extLst>
          </p:cNvPr>
          <p:cNvSpPr>
            <a:spLocks noGrp="1" noChangeArrowheads="1"/>
          </p:cNvSpPr>
          <p:nvPr>
            <p:ph type="body" idx="1"/>
          </p:nvPr>
        </p:nvSpPr>
        <p:spPr>
          <a:xfrm>
            <a:off x="228600" y="1143000"/>
            <a:ext cx="8686800" cy="4918075"/>
          </a:xfrm>
        </p:spPr>
        <p:txBody>
          <a:bodyPr/>
          <a:lstStyle/>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Great strength (Mark 5:3-4; Acts 19:16) but not omnipotent (Dan 10:13)</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Superhuman intelligence (2 Sam. 14:20; Luke 8:28; 20:35-36) but not omniscient (Acts 19:15)</a:t>
            </a:r>
          </a:p>
          <a:p>
            <a:pPr marL="461963" indent="-461963" algn="just" eaLnBrk="1" hangingPunct="1">
              <a:spcBef>
                <a:spcPts val="0"/>
              </a:spcBef>
              <a:spcAft>
                <a:spcPts val="3600"/>
              </a:spcAft>
              <a:defRPr/>
            </a:pPr>
            <a:r>
              <a:rPr lang="en-US" dirty="0">
                <a:effectLst>
                  <a:outerShdw blurRad="38100" dist="38100" dir="2700000" algn="tl">
                    <a:srgbClr val="000000">
                      <a:alpha val="43137"/>
                    </a:srgbClr>
                  </a:outerShdw>
                </a:effectLst>
              </a:rPr>
              <a:t>Not confined by physical space or barriers (Mark 5:9) but not omnipresent (Mark 5:12)</a:t>
            </a:r>
          </a:p>
        </p:txBody>
      </p:sp>
      <p:pic>
        <p:nvPicPr>
          <p:cNvPr id="5" name="Picture 2" descr="C:\Users\jamcg\AppData\Local\Temp\SNAGHTMLc818da.PNG">
            <a:extLst>
              <a:ext uri="{FF2B5EF4-FFF2-40B4-BE49-F238E27FC236}">
                <a16:creationId xmlns:a16="http://schemas.microsoft.com/office/drawing/2014/main" id="{790A2B88-8A98-469E-B568-B4A82C0C1F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4399" y="5059680"/>
            <a:ext cx="2875203" cy="1645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4B5FFFCC-AF68-4FB3-BA78-FFC7596B8F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01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22E7D1-A6F8-4C26-ACA1-3267DF0CCE2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Works</a:t>
            </a:r>
          </a:p>
        </p:txBody>
      </p:sp>
      <p:sp>
        <p:nvSpPr>
          <p:cNvPr id="13315" name="Rectangle 3">
            <a:extLst>
              <a:ext uri="{FF2B5EF4-FFF2-40B4-BE49-F238E27FC236}">
                <a16:creationId xmlns:a16="http://schemas.microsoft.com/office/drawing/2014/main" id="{9A8D9569-009B-48AF-872A-881666A9A496}"/>
              </a:ext>
            </a:extLst>
          </p:cNvPr>
          <p:cNvSpPr>
            <a:spLocks noGrp="1" noChangeArrowheads="1"/>
          </p:cNvSpPr>
          <p:nvPr>
            <p:ph type="body" idx="1"/>
          </p:nvPr>
        </p:nvSpPr>
        <p:spPr>
          <a:xfrm>
            <a:off x="152400" y="1143000"/>
            <a:ext cx="8763000" cy="5486400"/>
          </a:xfrm>
        </p:spPr>
        <p:txBody>
          <a:bodyPr/>
          <a:lstStyle/>
          <a:p>
            <a:pPr marL="461963" indent="-461963" eaLnBrk="1" hangingPunct="1">
              <a:spcBef>
                <a:spcPts val="0"/>
              </a:spcBef>
              <a:spcAft>
                <a:spcPts val="1800"/>
              </a:spcAft>
              <a:defRPr/>
            </a:pPr>
            <a:r>
              <a:rPr lang="en-US" sz="3000" dirty="0">
                <a:effectLst>
                  <a:outerShdw blurRad="38100" dist="38100" dir="2700000" algn="tl">
                    <a:srgbClr val="000000">
                      <a:alpha val="43137"/>
                    </a:srgbClr>
                  </a:outerShdw>
                </a:effectLst>
              </a:rPr>
              <a:t>General</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Satan’s lack of omnipresence (Job 1:7; 2:2) forces him to work through demons (Matt 12:24; 25:41; Rev 12:7; 2 Cor 12:7)</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Work in harmony with one another (Eph 6:11-12)</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Influence human government (Dan 10:13, 20)</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Promote false religion (1 Cor 10:20; 1 Tim 4:1)</a:t>
            </a:r>
          </a:p>
        </p:txBody>
      </p:sp>
      <p:pic>
        <p:nvPicPr>
          <p:cNvPr id="4" name="Picture 2" descr="C:\Users\jamcg\AppData\Local\Temp\SNAGHTMLc818da.PNG">
            <a:extLst>
              <a:ext uri="{FF2B5EF4-FFF2-40B4-BE49-F238E27FC236}">
                <a16:creationId xmlns:a16="http://schemas.microsoft.com/office/drawing/2014/main" id="{CA80D6F4-447F-4B8F-A224-623B7BB84F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73999" y="5334000"/>
            <a:ext cx="2396003"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622E7D1-A6F8-4C26-ACA1-3267DF0CCE26}"/>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Works (cont’d)</a:t>
            </a:r>
          </a:p>
        </p:txBody>
      </p:sp>
      <p:sp>
        <p:nvSpPr>
          <p:cNvPr id="13315" name="Rectangle 3">
            <a:extLst>
              <a:ext uri="{FF2B5EF4-FFF2-40B4-BE49-F238E27FC236}">
                <a16:creationId xmlns:a16="http://schemas.microsoft.com/office/drawing/2014/main" id="{9A8D9569-009B-48AF-872A-881666A9A496}"/>
              </a:ext>
            </a:extLst>
          </p:cNvPr>
          <p:cNvSpPr>
            <a:spLocks noGrp="1" noChangeArrowheads="1"/>
          </p:cNvSpPr>
          <p:nvPr>
            <p:ph type="body" idx="1"/>
          </p:nvPr>
        </p:nvSpPr>
        <p:spPr>
          <a:xfrm>
            <a:off x="152400" y="1143000"/>
            <a:ext cx="8229600" cy="3352800"/>
          </a:xfrm>
        </p:spPr>
        <p:txBody>
          <a:bodyPr/>
          <a:lstStyle/>
          <a:p>
            <a:pPr marL="461963" indent="-461963" eaLnBrk="1" hangingPunct="1">
              <a:spcBef>
                <a:spcPts val="0"/>
              </a:spcBef>
              <a:spcAft>
                <a:spcPts val="1800"/>
              </a:spcAft>
              <a:defRPr/>
            </a:pPr>
            <a:r>
              <a:rPr lang="en-US" sz="3000" dirty="0">
                <a:effectLst>
                  <a:outerShdw blurRad="38100" dist="38100" dir="2700000" algn="tl">
                    <a:srgbClr val="000000">
                      <a:alpha val="43137"/>
                    </a:srgbClr>
                  </a:outerShdw>
                </a:effectLst>
              </a:rPr>
              <a:t>General</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Afflict the mind (Mark 5:3, 5)</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Afflict the body (Matt 12:22; Mark 9:22; Luke 13:11, 16)</a:t>
            </a:r>
          </a:p>
          <a:p>
            <a:pPr marL="914400" lvl="1" indent="-452438" eaLnBrk="1" hangingPunct="1">
              <a:spcBef>
                <a:spcPts val="0"/>
              </a:spcBef>
              <a:spcAft>
                <a:spcPts val="1800"/>
              </a:spcAft>
              <a:defRPr/>
            </a:pPr>
            <a:r>
              <a:rPr lang="en-US" sz="3000" dirty="0">
                <a:effectLst>
                  <a:outerShdw blurRad="38100" dist="38100" dir="2700000" algn="tl">
                    <a:srgbClr val="000000">
                      <a:alpha val="43137"/>
                    </a:srgbClr>
                  </a:outerShdw>
                </a:effectLst>
              </a:rPr>
              <a:t>Hinder believers’ prayers (Dan 10:12-20)</a:t>
            </a:r>
          </a:p>
        </p:txBody>
      </p:sp>
      <p:pic>
        <p:nvPicPr>
          <p:cNvPr id="5" name="Picture 2" descr="C:\Users\jamcg\AppData\Local\Temp\SNAGHTMLc818da.PNG">
            <a:extLst>
              <a:ext uri="{FF2B5EF4-FFF2-40B4-BE49-F238E27FC236}">
                <a16:creationId xmlns:a16="http://schemas.microsoft.com/office/drawing/2014/main" id="{F5820896-F5BA-4FE0-957D-87B6B232BE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73999" y="5334000"/>
            <a:ext cx="239600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5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578614362"/>
              </p:ext>
            </p:extLst>
          </p:nvPr>
        </p:nvGraphicFramePr>
        <p:xfrm>
          <a:off x="76200" y="304800"/>
          <a:ext cx="8991600" cy="624840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4083022562"/>
                    </a:ext>
                  </a:extLst>
                </a:gridCol>
                <a:gridCol w="3200400">
                  <a:extLst>
                    <a:ext uri="{9D8B030D-6E8A-4147-A177-3AD203B41FA5}">
                      <a16:colId xmlns:a16="http://schemas.microsoft.com/office/drawing/2014/main" val="1397627422"/>
                    </a:ext>
                  </a:extLst>
                </a:gridCol>
                <a:gridCol w="3733800">
                  <a:extLst>
                    <a:ext uri="{9D8B030D-6E8A-4147-A177-3AD203B41FA5}">
                      <a16:colId xmlns:a16="http://schemas.microsoft.com/office/drawing/2014/main" val="3861418638"/>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Occult Works</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NAME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DEFINITION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SCRIPTURE</a:t>
                      </a:r>
                    </a:p>
                  </a:txBody>
                  <a:tcPr marT="45726" marB="45726" anchor="ctr" horzOverflow="overflow"/>
                </a:tc>
                <a:extLst>
                  <a:ext uri="{0D108BD9-81ED-4DB2-BD59-A6C34878D82A}">
                    <a16:rowId xmlns:a16="http://schemas.microsoft.com/office/drawing/2014/main" val="1624996199"/>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chemeClr val="bg2"/>
                          </a:solidFill>
                          <a:effectLst/>
                          <a:latin typeface="Calibri" panose="020F0502020204030204" pitchFamily="34" charset="0"/>
                        </a:rPr>
                        <a:t>Divination</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Fortune telling</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18:10; Acts 16:16</a:t>
                      </a:r>
                    </a:p>
                  </a:txBody>
                  <a:tcPr marT="45726" marB="45726" anchor="ctr" horzOverflow="overflow"/>
                </a:tc>
                <a:extLst>
                  <a:ext uri="{0D108BD9-81ED-4DB2-BD59-A6C34878D82A}">
                    <a16:rowId xmlns:a16="http://schemas.microsoft.com/office/drawing/2014/main" val="3636852434"/>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Spiritism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Contacting the dead</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18:11</a:t>
                      </a:r>
                    </a:p>
                  </a:txBody>
                  <a:tcPr marT="45726" marB="45726" anchor="ctr" horzOverflow="overflow"/>
                </a:tc>
                <a:extLst>
                  <a:ext uri="{0D108BD9-81ED-4DB2-BD59-A6C34878D82A}">
                    <a16:rowId xmlns:a16="http://schemas.microsoft.com/office/drawing/2014/main" val="3808086373"/>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Magic</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Performance of miraculous powers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err="1">
                          <a:ln>
                            <a:noFill/>
                          </a:ln>
                          <a:solidFill>
                            <a:srgbClr val="C00000"/>
                          </a:solidFill>
                          <a:effectLst/>
                          <a:latin typeface="Calibri" panose="020F0502020204030204" pitchFamily="34" charset="0"/>
                        </a:rPr>
                        <a:t>Deut</a:t>
                      </a:r>
                      <a:r>
                        <a:rPr kumimoji="0" lang="en-US" sz="2600" b="1" i="0" u="none" strike="noStrike" cap="none" normalizeH="0" baseline="0" dirty="0">
                          <a:ln>
                            <a:noFill/>
                          </a:ln>
                          <a:solidFill>
                            <a:srgbClr val="C00000"/>
                          </a:solidFill>
                          <a:effectLst/>
                          <a:latin typeface="Calibri" panose="020F0502020204030204" pitchFamily="34" charset="0"/>
                        </a:rPr>
                        <a:t> 18:11</a:t>
                      </a:r>
                    </a:p>
                  </a:txBody>
                  <a:tcPr marT="45726" marB="45726" anchor="ctr" horzOverflow="overflow"/>
                </a:tc>
                <a:extLst>
                  <a:ext uri="{0D108BD9-81ED-4DB2-BD59-A6C34878D82A}">
                    <a16:rowId xmlns:a16="http://schemas.microsoft.com/office/drawing/2014/main" val="4167479987"/>
                  </a:ext>
                </a:extLst>
              </a:tr>
              <a:tr h="106680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kern="1200" cap="none" normalizeH="0" baseline="0" dirty="0" err="1">
                          <a:ln>
                            <a:noFill/>
                          </a:ln>
                          <a:solidFill>
                            <a:schemeClr val="bg2"/>
                          </a:solidFill>
                          <a:effectLst/>
                          <a:latin typeface="Calibri" panose="020F0502020204030204" pitchFamily="34" charset="0"/>
                          <a:ea typeface="+mn-ea"/>
                          <a:cs typeface="+mn-cs"/>
                        </a:rPr>
                        <a:t>Pharamkeia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mn-cs"/>
                      </a:endParaRP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0000CC"/>
                          </a:solidFill>
                          <a:effectLst/>
                          <a:latin typeface="Calibri" panose="020F0502020204030204" pitchFamily="34" charset="0"/>
                        </a:rPr>
                        <a:t>Illicit drug use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i="0" u="none" strike="noStrike" cap="none" normalizeH="0" baseline="0" dirty="0">
                          <a:ln>
                            <a:noFill/>
                          </a:ln>
                          <a:solidFill>
                            <a:srgbClr val="C00000"/>
                          </a:solidFill>
                          <a:effectLst/>
                          <a:latin typeface="Calibri" panose="020F0502020204030204" pitchFamily="34" charset="0"/>
                        </a:rPr>
                        <a:t>Rev 9:20-21; 18:2, 23</a:t>
                      </a:r>
                    </a:p>
                  </a:txBody>
                  <a:tcPr marT="45726" marB="45726" anchor="ctr" horzOverflow="overflow"/>
                </a:tc>
                <a:extLst>
                  <a:ext uri="{0D108BD9-81ED-4DB2-BD59-A6C34878D82A}">
                    <a16:rowId xmlns:a16="http://schemas.microsoft.com/office/drawing/2014/main" val="4253275423"/>
                  </a:ext>
                </a:extLst>
              </a:tr>
            </a:tbl>
          </a:graphicData>
        </a:graphic>
      </p:graphicFrame>
    </p:spTree>
    <p:extLst>
      <p:ext uri="{BB962C8B-B14F-4D97-AF65-F5344CB8AC3E}">
        <p14:creationId xmlns:p14="http://schemas.microsoft.com/office/powerpoint/2010/main" val="3003683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7" name="Picture 2" descr="C:\Users\jamcg\AppData\Local\Temp\SNAGHTMLc818da.PNG">
            <a:extLst>
              <a:ext uri="{FF2B5EF4-FFF2-40B4-BE49-F238E27FC236}">
                <a16:creationId xmlns:a16="http://schemas.microsoft.com/office/drawing/2014/main" id="{5FA3E061-1A25-40D4-8EC2-C73DA414BD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67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7D2F0E0-4C32-4A51-907A-2F1640D2F31A}"/>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7. Demon Possession</a:t>
            </a:r>
          </a:p>
        </p:txBody>
      </p:sp>
      <p:sp>
        <p:nvSpPr>
          <p:cNvPr id="17411" name="Rectangle 3">
            <a:extLst>
              <a:ext uri="{FF2B5EF4-FFF2-40B4-BE49-F238E27FC236}">
                <a16:creationId xmlns:a16="http://schemas.microsoft.com/office/drawing/2014/main" id="{7FF3FEE8-1B09-4986-96FF-CD4DE40D0F1D}"/>
              </a:ext>
            </a:extLst>
          </p:cNvPr>
          <p:cNvSpPr>
            <a:spLocks noGrp="1" noChangeArrowheads="1"/>
          </p:cNvSpPr>
          <p:nvPr>
            <p:ph type="body" idx="1"/>
          </p:nvPr>
        </p:nvSpPr>
        <p:spPr>
          <a:xfrm>
            <a:off x="647700" y="1447800"/>
            <a:ext cx="7848600" cy="4918075"/>
          </a:xfrm>
        </p:spPr>
        <p:txBody>
          <a:bodyPr/>
          <a:lstStyle/>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Definition</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Cause</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Balance – Human evil is not all attributable to Satan/demons –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17:9; Matt 15:19ff; Rev 20:7-9; </a:t>
            </a:r>
            <a:r>
              <a:rPr lang="en-US" dirty="0" err="1">
                <a:effectLst>
                  <a:outerShdw blurRad="38100" dist="38100" dir="2700000" algn="tl">
                    <a:srgbClr val="000000">
                      <a:alpha val="43137"/>
                    </a:srgbClr>
                  </a:outerShdw>
                </a:effectLst>
              </a:rPr>
              <a:t>Zech</a:t>
            </a:r>
            <a:r>
              <a:rPr lang="en-US" dirty="0">
                <a:effectLst>
                  <a:outerShdw blurRad="38100" dist="38100" dir="2700000" algn="tl">
                    <a:srgbClr val="000000">
                      <a:alpha val="43137"/>
                    </a:srgbClr>
                  </a:outerShdw>
                </a:effectLst>
              </a:rPr>
              <a:t> 14:16-18</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Characteristics</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Demon possession &amp; the believer</a:t>
            </a:r>
          </a:p>
        </p:txBody>
      </p:sp>
      <p:pic>
        <p:nvPicPr>
          <p:cNvPr id="4" name="Picture 2" descr="C:\Users\jamcg\AppData\Local\Temp\SNAGHTMLc818da.PNG">
            <a:extLst>
              <a:ext uri="{FF2B5EF4-FFF2-40B4-BE49-F238E27FC236}">
                <a16:creationId xmlns:a16="http://schemas.microsoft.com/office/drawing/2014/main" id="{E5AE9E51-E50C-4322-BBF0-E4AE79C4A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295400"/>
            <a:ext cx="3061561"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Preview of Angelology</a:t>
            </a:r>
            <a:endParaRPr lang="en-US" altLang="en-US"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834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7D2F0E0-4C32-4A51-907A-2F1640D2F31A}"/>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7. Demon Possession</a:t>
            </a:r>
          </a:p>
        </p:txBody>
      </p:sp>
      <p:sp>
        <p:nvSpPr>
          <p:cNvPr id="17411" name="Rectangle 3">
            <a:extLst>
              <a:ext uri="{FF2B5EF4-FFF2-40B4-BE49-F238E27FC236}">
                <a16:creationId xmlns:a16="http://schemas.microsoft.com/office/drawing/2014/main" id="{7FF3FEE8-1B09-4986-96FF-CD4DE40D0F1D}"/>
              </a:ext>
            </a:extLst>
          </p:cNvPr>
          <p:cNvSpPr>
            <a:spLocks noGrp="1" noChangeArrowheads="1"/>
          </p:cNvSpPr>
          <p:nvPr>
            <p:ph type="body" idx="1"/>
          </p:nvPr>
        </p:nvSpPr>
        <p:spPr>
          <a:xfrm>
            <a:off x="647700" y="1447800"/>
            <a:ext cx="7848600" cy="4918075"/>
          </a:xfrm>
        </p:spPr>
        <p:txBody>
          <a:bodyPr/>
          <a:lstStyle/>
          <a:p>
            <a:pPr marL="514350" indent="-514350" algn="just"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Definition</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Cause</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Balance – Human evil is not all attributable to Satan/demons –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17:9; Matt 15:19ff; Rev 20:7-9; </a:t>
            </a:r>
            <a:r>
              <a:rPr lang="en-US" dirty="0" err="1">
                <a:effectLst>
                  <a:outerShdw blurRad="38100" dist="38100" dir="2700000" algn="tl">
                    <a:srgbClr val="000000">
                      <a:alpha val="43137"/>
                    </a:srgbClr>
                  </a:outerShdw>
                </a:effectLst>
              </a:rPr>
              <a:t>Zech</a:t>
            </a:r>
            <a:r>
              <a:rPr lang="en-US" dirty="0">
                <a:effectLst>
                  <a:outerShdw blurRad="38100" dist="38100" dir="2700000" algn="tl">
                    <a:srgbClr val="000000">
                      <a:alpha val="43137"/>
                    </a:srgbClr>
                  </a:outerShdw>
                </a:effectLst>
              </a:rPr>
              <a:t> 14:16-18</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Characteristics</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Demon possession &amp; the believer</a:t>
            </a:r>
          </a:p>
        </p:txBody>
      </p:sp>
      <p:pic>
        <p:nvPicPr>
          <p:cNvPr id="4" name="Picture 2" descr="C:\Users\jamcg\AppData\Local\Temp\SNAGHTMLc818da.PNG">
            <a:extLst>
              <a:ext uri="{FF2B5EF4-FFF2-40B4-BE49-F238E27FC236}">
                <a16:creationId xmlns:a16="http://schemas.microsoft.com/office/drawing/2014/main" id="{E5AE9E51-E50C-4322-BBF0-E4AE79C4A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295400"/>
            <a:ext cx="306156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57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a:spcBef>
                <a:spcPts val="0"/>
              </a:spcBef>
              <a:spcAft>
                <a:spcPts val="1200"/>
              </a:spcAft>
              <a:buNone/>
              <a:defRPr/>
            </a:pPr>
            <a:r>
              <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2 Timothy 3:16-17</a:t>
            </a:r>
          </a:p>
          <a:p>
            <a:pPr marL="0" indent="0" algn="just">
              <a:buNone/>
            </a:pPr>
            <a:r>
              <a:rPr lang="en-US" dirty="0">
                <a:effectLst>
                  <a:outerShdw blurRad="38100" dist="38100" dir="2700000" algn="tl">
                    <a:srgbClr val="000000">
                      <a:alpha val="43137"/>
                    </a:srgbClr>
                  </a:outerShdw>
                </a:effectLst>
              </a:rPr>
              <a:t>“All Scripture is </a:t>
            </a:r>
            <a:r>
              <a:rPr lang="en-US" b="1" u="sng" dirty="0">
                <a:solidFill>
                  <a:srgbClr val="FFFFCC"/>
                </a:solidFill>
                <a:effectLst>
                  <a:outerShdw blurRad="38100" dist="38100" dir="2700000" algn="tl">
                    <a:srgbClr val="000000">
                      <a:alpha val="43137"/>
                    </a:srgbClr>
                  </a:outerShdw>
                </a:effectLst>
              </a:rPr>
              <a:t>inspired by God [</a:t>
            </a:r>
            <a:r>
              <a:rPr lang="en-US" b="1" i="1" u="sng" dirty="0">
                <a:solidFill>
                  <a:srgbClr val="FFFFCC"/>
                </a:solidFill>
                <a:effectLst>
                  <a:outerShdw blurRad="38100" dist="38100" dir="2700000" algn="tl">
                    <a:srgbClr val="000000">
                      <a:alpha val="43137"/>
                    </a:srgbClr>
                  </a:outerShdw>
                </a:effectLst>
              </a:rPr>
              <a:t>theopneustos</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and profitable for teaching, for reproof, for correction, for training in righteousness</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dirty="0">
                <a:effectLst>
                  <a:outerShdw blurRad="38100" dist="38100" dir="2700000" algn="tl">
                    <a:srgbClr val="000000">
                      <a:alpha val="43137"/>
                    </a:srgbClr>
                  </a:outerShdw>
                </a:effectLst>
              </a:rPr>
              <a:t>every</a:t>
            </a:r>
            <a:r>
              <a:rPr lang="en-US" dirty="0">
                <a:effectLst>
                  <a:outerShdw blurRad="38100" dist="38100" dir="2700000" algn="tl">
                    <a:srgbClr val="000000">
                      <a:alpha val="43137"/>
                    </a:srgbClr>
                  </a:outerShdw>
                </a:effectLst>
                <a:latin typeface="Calibri" panose="020F0502020204030204" pitchFamily="34" charset="0"/>
              </a:rPr>
              <a:t> good work.”</a:t>
            </a:r>
          </a:p>
        </p:txBody>
      </p:sp>
      <p:pic>
        <p:nvPicPr>
          <p:cNvPr id="2" name="Picture 1">
            <a:extLst>
              <a:ext uri="{FF2B5EF4-FFF2-40B4-BE49-F238E27FC236}">
                <a16:creationId xmlns:a16="http://schemas.microsoft.com/office/drawing/2014/main" id="{FE58F68A-2000-4EE6-A593-D5393ED9AA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7842" y="2971800"/>
            <a:ext cx="3248316" cy="1828800"/>
          </a:xfrm>
          <a:prstGeom prst="rect">
            <a:avLst/>
          </a:prstGeom>
        </p:spPr>
      </p:pic>
    </p:spTree>
    <p:extLst>
      <p:ext uri="{BB962C8B-B14F-4D97-AF65-F5344CB8AC3E}">
        <p14:creationId xmlns:p14="http://schemas.microsoft.com/office/powerpoint/2010/main" val="1027658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E5BDC3D-FD2D-40EE-A591-DA4134D12F9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INSPIRATION OF SCRIPTURE</a:t>
            </a:r>
            <a:br>
              <a:rPr lang="en-US" altLang="en-US" sz="3600" dirty="0">
                <a:effectLst>
                  <a:outerShdw blurRad="38100" dist="38100" dir="2700000" algn="tl">
                    <a:srgbClr val="000000">
                      <a:alpha val="43137"/>
                    </a:srgbClr>
                  </a:outerShdw>
                </a:effectLst>
              </a:rPr>
            </a:br>
            <a:r>
              <a:rPr lang="en-US" altLang="en-US" sz="3600" dirty="0">
                <a:solidFill>
                  <a:schemeClr val="tx1"/>
                </a:solidFill>
                <a:effectLst>
                  <a:outerShdw blurRad="38100" dist="38100" dir="2700000" algn="tl">
                    <a:srgbClr val="000000">
                      <a:alpha val="43137"/>
                    </a:srgbClr>
                  </a:outerShdw>
                </a:effectLst>
              </a:rPr>
              <a:t>2 Peter 1:20-21</a:t>
            </a:r>
          </a:p>
        </p:txBody>
      </p:sp>
      <p:sp>
        <p:nvSpPr>
          <p:cNvPr id="93187" name="Rectangle 3">
            <a:extLst>
              <a:ext uri="{FF2B5EF4-FFF2-40B4-BE49-F238E27FC236}">
                <a16:creationId xmlns:a16="http://schemas.microsoft.com/office/drawing/2014/main" id="{A8E44069-8AF2-4EBE-842F-5A4C48C53F73}"/>
              </a:ext>
            </a:extLst>
          </p:cNvPr>
          <p:cNvSpPr>
            <a:spLocks noGrp="1" noChangeArrowheads="1"/>
          </p:cNvSpPr>
          <p:nvPr>
            <p:ph type="body" sz="half" idx="4294967295"/>
          </p:nvPr>
        </p:nvSpPr>
        <p:spPr>
          <a:xfrm>
            <a:off x="609600" y="1676400"/>
            <a:ext cx="4343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800" dirty="0">
                <a:effectLst>
                  <a:outerShdw blurRad="38100" dist="38100" dir="2700000" algn="tl">
                    <a:srgbClr val="000000">
                      <a:alpha val="43137"/>
                    </a:srgbClr>
                  </a:outerShdw>
                </a:effectLst>
              </a:rPr>
              <a:t>Men Wrote as they were inspired by Holy Spirit</a:t>
            </a:r>
          </a:p>
          <a:p>
            <a:pPr lvl="1">
              <a:lnSpc>
                <a:spcPct val="90000"/>
              </a:lnSpc>
              <a:buFont typeface="Wingdings" panose="05000000000000000000" pitchFamily="2" charset="2"/>
              <a:buNone/>
            </a:pPr>
            <a:r>
              <a:rPr lang="en-US" altLang="en-US" sz="2800" i="1" dirty="0">
                <a:effectLst>
                  <a:outerShdw blurRad="38100" dist="38100" dir="2700000" algn="tl">
                    <a:srgbClr val="000000">
                      <a:alpha val="43137"/>
                    </a:srgbClr>
                  </a:outerShdw>
                </a:effectLst>
              </a:rPr>
              <a:t>“phero” = to carry</a:t>
            </a:r>
            <a:r>
              <a:rPr lang="en-US" altLang="en-US" sz="2800" dirty="0">
                <a:effectLst>
                  <a:outerShdw blurRad="38100" dist="38100" dir="2700000" algn="tl">
                    <a:srgbClr val="000000">
                      <a:alpha val="43137"/>
                    </a:srgbClr>
                  </a:outerShdw>
                </a:effectLst>
              </a:rPr>
              <a:t> </a:t>
            </a:r>
          </a:p>
          <a:p>
            <a:pPr lvl="2">
              <a:lnSpc>
                <a:spcPct val="90000"/>
              </a:lnSpc>
              <a:buFont typeface="Wingdings" panose="05000000000000000000" pitchFamily="2" charset="2"/>
              <a:buNone/>
            </a:pPr>
            <a:r>
              <a:rPr lang="en-US" altLang="en-US" sz="2800" i="1" dirty="0">
                <a:effectLst>
                  <a:outerShdw blurRad="38100" dist="38100" dir="2700000" algn="tl">
                    <a:srgbClr val="000000">
                      <a:alpha val="43137"/>
                    </a:srgbClr>
                  </a:outerShdw>
                </a:effectLst>
              </a:rPr>
              <a:t>Acts 27:15,17</a:t>
            </a:r>
          </a:p>
          <a:p>
            <a:pPr lvl="2">
              <a:lnSpc>
                <a:spcPct val="90000"/>
              </a:lnSpc>
              <a:buFont typeface="Wingdings" panose="05000000000000000000" pitchFamily="2" charset="2"/>
              <a:buNone/>
            </a:pPr>
            <a:endParaRPr lang="en-US" altLang="en-US" sz="2800" i="1" dirty="0">
              <a:effectLst>
                <a:outerShdw blurRad="38100" dist="38100" dir="2700000" algn="tl">
                  <a:srgbClr val="000000">
                    <a:alpha val="43137"/>
                  </a:srgbClr>
                </a:outerShdw>
              </a:effectLst>
            </a:endParaRPr>
          </a:p>
          <a:p>
            <a:pPr>
              <a:lnSpc>
                <a:spcPct val="90000"/>
              </a:lnSpc>
            </a:pPr>
            <a:r>
              <a:rPr lang="en-US" altLang="en-US" sz="2800" dirty="0">
                <a:effectLst>
                  <a:outerShdw blurRad="38100" dist="38100" dir="2700000" algn="tl">
                    <a:srgbClr val="000000">
                      <a:alpha val="43137"/>
                    </a:srgbClr>
                  </a:outerShdw>
                </a:effectLst>
              </a:rPr>
              <a:t>Opposite of Knowledge of False Teachers</a:t>
            </a:r>
          </a:p>
          <a:p>
            <a:pPr lvl="1">
              <a:lnSpc>
                <a:spcPct val="90000"/>
              </a:lnSpc>
            </a:pPr>
            <a:r>
              <a:rPr lang="en-US" altLang="en-US" sz="2800" i="1" dirty="0">
                <a:effectLst>
                  <a:outerShdw blurRad="38100" dist="38100" dir="2700000" algn="tl">
                    <a:srgbClr val="000000">
                      <a:alpha val="43137"/>
                    </a:srgbClr>
                  </a:outerShdw>
                </a:effectLst>
              </a:rPr>
              <a:t>Which is their own imagination</a:t>
            </a:r>
          </a:p>
          <a:p>
            <a:pPr lvl="2">
              <a:lnSpc>
                <a:spcPct val="90000"/>
              </a:lnSpc>
            </a:pPr>
            <a:r>
              <a:rPr lang="en-US" altLang="en-US" sz="2800" i="1" dirty="0">
                <a:effectLst>
                  <a:outerShdw blurRad="38100" dist="38100" dir="2700000" algn="tl">
                    <a:srgbClr val="000000">
                      <a:alpha val="43137"/>
                    </a:srgbClr>
                  </a:outerShdw>
                </a:effectLst>
              </a:rPr>
              <a:t>Jer. 23:16</a:t>
            </a:r>
          </a:p>
        </p:txBody>
      </p:sp>
      <p:pic>
        <p:nvPicPr>
          <p:cNvPr id="93188" name="Picture 4" descr="C:\WINDOWS\Profiles\default\Application Data\Microsoft\Media Catalog\Downloaded Clips\cl0\TN00706_.wmf">
            <a:extLst>
              <a:ext uri="{FF2B5EF4-FFF2-40B4-BE49-F238E27FC236}">
                <a16:creationId xmlns:a16="http://schemas.microsoft.com/office/drawing/2014/main" id="{1D007ACF-A955-46C1-892C-0F847E420B21}"/>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5334000" y="1912937"/>
            <a:ext cx="3300413" cy="3733800"/>
          </a:xfrm>
        </p:spPr>
      </p:pic>
    </p:spTree>
    <p:extLst>
      <p:ext uri="{BB962C8B-B14F-4D97-AF65-F5344CB8AC3E}">
        <p14:creationId xmlns:p14="http://schemas.microsoft.com/office/powerpoint/2010/main" val="2653514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7D2F0E0-4C32-4A51-907A-2F1640D2F31A}"/>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7. Demon Possession</a:t>
            </a:r>
          </a:p>
        </p:txBody>
      </p:sp>
      <p:sp>
        <p:nvSpPr>
          <p:cNvPr id="17411" name="Rectangle 3">
            <a:extLst>
              <a:ext uri="{FF2B5EF4-FFF2-40B4-BE49-F238E27FC236}">
                <a16:creationId xmlns:a16="http://schemas.microsoft.com/office/drawing/2014/main" id="{7FF3FEE8-1B09-4986-96FF-CD4DE40D0F1D}"/>
              </a:ext>
            </a:extLst>
          </p:cNvPr>
          <p:cNvSpPr>
            <a:spLocks noGrp="1" noChangeArrowheads="1"/>
          </p:cNvSpPr>
          <p:nvPr>
            <p:ph type="body" idx="1"/>
          </p:nvPr>
        </p:nvSpPr>
        <p:spPr>
          <a:xfrm>
            <a:off x="647700" y="1447800"/>
            <a:ext cx="7848600" cy="4918075"/>
          </a:xfrm>
        </p:spPr>
        <p:txBody>
          <a:bodyPr/>
          <a:lstStyle/>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Definition</a:t>
            </a:r>
          </a:p>
          <a:p>
            <a:pPr marL="514350" indent="-514350" algn="just"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Cause</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Balance – Human evil is not all attributable to Satan/demons –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17:9; Matt 15:19ff; Rev 20:7-9; </a:t>
            </a:r>
            <a:r>
              <a:rPr lang="en-US" dirty="0" err="1">
                <a:effectLst>
                  <a:outerShdw blurRad="38100" dist="38100" dir="2700000" algn="tl">
                    <a:srgbClr val="000000">
                      <a:alpha val="43137"/>
                    </a:srgbClr>
                  </a:outerShdw>
                </a:effectLst>
              </a:rPr>
              <a:t>Zech</a:t>
            </a:r>
            <a:r>
              <a:rPr lang="en-US" dirty="0">
                <a:effectLst>
                  <a:outerShdw blurRad="38100" dist="38100" dir="2700000" algn="tl">
                    <a:srgbClr val="000000">
                      <a:alpha val="43137"/>
                    </a:srgbClr>
                  </a:outerShdw>
                </a:effectLst>
              </a:rPr>
              <a:t> 14:16-18</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Characteristics</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Demon possession &amp; the believer</a:t>
            </a:r>
          </a:p>
        </p:txBody>
      </p:sp>
      <p:pic>
        <p:nvPicPr>
          <p:cNvPr id="4" name="Picture 2" descr="C:\Users\jamcg\AppData\Local\Temp\SNAGHTMLc818da.PNG">
            <a:extLst>
              <a:ext uri="{FF2B5EF4-FFF2-40B4-BE49-F238E27FC236}">
                <a16:creationId xmlns:a16="http://schemas.microsoft.com/office/drawing/2014/main" id="{E5AE9E51-E50C-4322-BBF0-E4AE79C4A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295400"/>
            <a:ext cx="306156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73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7D2F0E0-4C32-4A51-907A-2F1640D2F31A}"/>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7. Demon Possession</a:t>
            </a:r>
          </a:p>
        </p:txBody>
      </p:sp>
      <p:sp>
        <p:nvSpPr>
          <p:cNvPr id="17411" name="Rectangle 3">
            <a:extLst>
              <a:ext uri="{FF2B5EF4-FFF2-40B4-BE49-F238E27FC236}">
                <a16:creationId xmlns:a16="http://schemas.microsoft.com/office/drawing/2014/main" id="{7FF3FEE8-1B09-4986-96FF-CD4DE40D0F1D}"/>
              </a:ext>
            </a:extLst>
          </p:cNvPr>
          <p:cNvSpPr>
            <a:spLocks noGrp="1" noChangeArrowheads="1"/>
          </p:cNvSpPr>
          <p:nvPr>
            <p:ph type="body" idx="1"/>
          </p:nvPr>
        </p:nvSpPr>
        <p:spPr>
          <a:xfrm>
            <a:off x="647700" y="1447800"/>
            <a:ext cx="7848600" cy="4918075"/>
          </a:xfrm>
        </p:spPr>
        <p:txBody>
          <a:bodyPr/>
          <a:lstStyle/>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Definition</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Cause</a:t>
            </a:r>
          </a:p>
          <a:p>
            <a:pPr marL="514350" indent="-514350" algn="just"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Balance</a:t>
            </a:r>
            <a:r>
              <a:rPr lang="en-US" dirty="0">
                <a:effectLst>
                  <a:outerShdw blurRad="38100" dist="38100" dir="2700000" algn="tl">
                    <a:srgbClr val="000000">
                      <a:alpha val="43137"/>
                    </a:srgbClr>
                  </a:outerShdw>
                </a:effectLst>
              </a:rPr>
              <a:t> – Human evil is not all attributable to Satan/demons –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17:9; Matt 15:19ff; Rev 20:7-9; </a:t>
            </a:r>
            <a:r>
              <a:rPr lang="en-US" dirty="0" err="1">
                <a:effectLst>
                  <a:outerShdw blurRad="38100" dist="38100" dir="2700000" algn="tl">
                    <a:srgbClr val="000000">
                      <a:alpha val="43137"/>
                    </a:srgbClr>
                  </a:outerShdw>
                </a:effectLst>
              </a:rPr>
              <a:t>Zech</a:t>
            </a:r>
            <a:r>
              <a:rPr lang="en-US" dirty="0">
                <a:effectLst>
                  <a:outerShdw blurRad="38100" dist="38100" dir="2700000" algn="tl">
                    <a:srgbClr val="000000">
                      <a:alpha val="43137"/>
                    </a:srgbClr>
                  </a:outerShdw>
                </a:effectLst>
              </a:rPr>
              <a:t> 14:16-18</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Characteristics</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Demon possession &amp; the believer</a:t>
            </a:r>
          </a:p>
        </p:txBody>
      </p:sp>
      <p:pic>
        <p:nvPicPr>
          <p:cNvPr id="4" name="Picture 2" descr="C:\Users\jamcg\AppData\Local\Temp\SNAGHTMLc818da.PNG">
            <a:extLst>
              <a:ext uri="{FF2B5EF4-FFF2-40B4-BE49-F238E27FC236}">
                <a16:creationId xmlns:a16="http://schemas.microsoft.com/office/drawing/2014/main" id="{E5AE9E51-E50C-4322-BBF0-E4AE79C4A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295400"/>
            <a:ext cx="306156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311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FC301-7854-4D51-9B0E-967618A676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267" name="Rectangle 1027"/>
          <p:cNvSpPr>
            <a:spLocks noGrp="1" noChangeArrowheads="1"/>
          </p:cNvSpPr>
          <p:nvPr>
            <p:ph type="body" idx="1"/>
          </p:nvPr>
        </p:nvSpPr>
        <p:spPr>
          <a:xfrm>
            <a:off x="0" y="0"/>
            <a:ext cx="9144000" cy="3200400"/>
          </a:xfrm>
        </p:spPr>
        <p:txBody>
          <a:bodyPr/>
          <a:lstStyle/>
          <a:p>
            <a:pPr algn="ctr" defTabSz="685800">
              <a:lnSpc>
                <a:spcPct val="90000"/>
              </a:lnSpc>
              <a:spcBef>
                <a:spcPts val="0"/>
              </a:spcBef>
              <a:spcAft>
                <a:spcPts val="1200"/>
              </a:spcAft>
              <a:buNone/>
              <a:defRPr/>
            </a:pPr>
            <a:r>
              <a:rPr lang="en-US" altLang="en-US" sz="4000" kern="1200" dirty="0">
                <a:solidFill>
                  <a:schemeClr val="tx2"/>
                </a:solidFill>
                <a:ea typeface="+mj-ea"/>
                <a:cs typeface="Calibri" panose="020F0502020204030204" pitchFamily="34" charset="0"/>
              </a:rPr>
              <a:t>Genesis 8:21</a:t>
            </a:r>
          </a:p>
          <a:p>
            <a:pPr marL="0" indent="0" algn="just" eaLnBrk="1" hangingPunct="1">
              <a:spcBef>
                <a:spcPts val="0"/>
              </a:spcBef>
              <a:buNone/>
              <a:defRPr/>
            </a:pPr>
            <a:r>
              <a:rPr lang="en-US" altLang="en-US" dirty="0">
                <a:effectLst>
                  <a:outerShdw blurRad="38100" dist="38100" dir="2700000" algn="tl">
                    <a:srgbClr val="000000">
                      <a:alpha val="43137"/>
                    </a:srgbClr>
                  </a:outerShdw>
                </a:effectLst>
              </a:rPr>
              <a:t>The Lord smelled the soothing aroma; and the Lord said to Himself, “I will never again curse the ground on account of man, for </a:t>
            </a:r>
            <a:r>
              <a:rPr lang="en-US" altLang="en-US" b="1" u="sng" dirty="0">
                <a:solidFill>
                  <a:srgbClr val="FFFFCC"/>
                </a:solidFill>
                <a:effectLst>
                  <a:outerShdw blurRad="38100" dist="38100" dir="2700000" algn="tl">
                    <a:srgbClr val="000000">
                      <a:alpha val="43137"/>
                    </a:srgbClr>
                  </a:outerShdw>
                </a:effectLst>
              </a:rPr>
              <a:t>the intent of man’s heart is evil from his youth</a:t>
            </a:r>
            <a:r>
              <a:rPr lang="en-US" altLang="en-US" dirty="0">
                <a:effectLst>
                  <a:outerShdw blurRad="38100" dist="38100" dir="2700000" algn="tl">
                    <a:srgbClr val="000000">
                      <a:alpha val="43137"/>
                    </a:srgbClr>
                  </a:outerShdw>
                </a:effectLst>
              </a:rPr>
              <a:t>; and I will never again destroy every living thing, as I have done.[emphasis mine].</a:t>
            </a:r>
          </a:p>
        </p:txBody>
      </p:sp>
      <p:pic>
        <p:nvPicPr>
          <p:cNvPr id="2560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9893" y="3219450"/>
            <a:ext cx="222421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270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D5D77-08A7-4F2D-BFF3-B4B931E21D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Jeremiah 17:9</a:t>
            </a:r>
          </a:p>
          <a:p>
            <a:pPr algn="just" eaLnBrk="1" fontAlgn="auto" hangingPunct="1">
              <a:spcBef>
                <a:spcPts val="0"/>
              </a:spcBef>
              <a:spcAft>
                <a:spcPts val="0"/>
              </a:spcAft>
              <a:defRPr/>
            </a:pPr>
            <a:r>
              <a:rPr lang="en-US" altLang="en-US" sz="3600" kern="0" dirty="0">
                <a:latin typeface="Calibri" panose="020F0502020204030204" pitchFamily="34" charset="0"/>
                <a:cs typeface="+mn-cs"/>
              </a:rPr>
              <a:t>“</a:t>
            </a:r>
            <a:r>
              <a:rPr lang="en-US" sz="3600" dirty="0">
                <a:latin typeface="Calibri" panose="020F0502020204030204" pitchFamily="34" charset="0"/>
              </a:rPr>
              <a:t>The </a:t>
            </a:r>
            <a:r>
              <a:rPr lang="en-US" sz="3600" b="1" u="sng" dirty="0">
                <a:solidFill>
                  <a:srgbClr val="FFFFCC"/>
                </a:solidFill>
                <a:latin typeface="Calibri" panose="020F0502020204030204" pitchFamily="34" charset="0"/>
              </a:rPr>
              <a:t>heart</a:t>
            </a:r>
            <a:r>
              <a:rPr lang="en-US" sz="3600" dirty="0">
                <a:latin typeface="Calibri" panose="020F0502020204030204" pitchFamily="34" charset="0"/>
              </a:rPr>
              <a:t> is more </a:t>
            </a:r>
            <a:r>
              <a:rPr lang="en-US" sz="3600" b="1" u="sng" dirty="0">
                <a:solidFill>
                  <a:srgbClr val="FFFFCC"/>
                </a:solidFill>
                <a:latin typeface="Calibri" panose="020F0502020204030204" pitchFamily="34" charset="0"/>
              </a:rPr>
              <a:t>deceitful</a:t>
            </a:r>
            <a:r>
              <a:rPr lang="en-US" sz="3600" dirty="0">
                <a:latin typeface="Calibri" panose="020F0502020204030204" pitchFamily="34" charset="0"/>
              </a:rPr>
              <a:t> than all else And is desperately </a:t>
            </a:r>
            <a:r>
              <a:rPr lang="en-US" sz="3600" b="1" u="sng" dirty="0">
                <a:solidFill>
                  <a:srgbClr val="FFFFCC"/>
                </a:solidFill>
                <a:latin typeface="Calibri" panose="020F0502020204030204" pitchFamily="34" charset="0"/>
              </a:rPr>
              <a:t>sick</a:t>
            </a:r>
            <a:r>
              <a:rPr lang="en-US" sz="3600" dirty="0">
                <a:latin typeface="Calibri" panose="020F0502020204030204" pitchFamily="34" charset="0"/>
              </a:rPr>
              <a:t>; Who can </a:t>
            </a:r>
            <a:r>
              <a:rPr lang="en-US" sz="3600" b="1" u="sng" dirty="0">
                <a:solidFill>
                  <a:srgbClr val="FFFFCC"/>
                </a:solidFill>
                <a:latin typeface="Calibri" panose="020F0502020204030204" pitchFamily="34" charset="0"/>
              </a:rPr>
              <a:t>understand</a:t>
            </a:r>
            <a:r>
              <a:rPr lang="en-US" sz="3600" dirty="0">
                <a:latin typeface="Calibri" panose="020F0502020204030204" pitchFamily="34" charset="0"/>
              </a:rPr>
              <a:t> it?.”</a:t>
            </a:r>
          </a:p>
        </p:txBody>
      </p:sp>
      <p:pic>
        <p:nvPicPr>
          <p:cNvPr id="3" name="Picture 2">
            <a:extLst>
              <a:ext uri="{FF2B5EF4-FFF2-40B4-BE49-F238E27FC236}">
                <a16:creationId xmlns:a16="http://schemas.microsoft.com/office/drawing/2014/main" id="{486CE41B-FC63-48D6-BAA0-FD6EE7E1D5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286000"/>
            <a:ext cx="3048000" cy="2286000"/>
          </a:xfrm>
          <a:prstGeom prst="rect">
            <a:avLst/>
          </a:prstGeom>
        </p:spPr>
      </p:pic>
    </p:spTree>
    <p:extLst>
      <p:ext uri="{BB962C8B-B14F-4D97-AF65-F5344CB8AC3E}">
        <p14:creationId xmlns:p14="http://schemas.microsoft.com/office/powerpoint/2010/main" val="55343077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0"/>
            <a:ext cx="9144000" cy="4739759"/>
          </a:xfrm>
          <a:prstGeom prst="rect">
            <a:avLst/>
          </a:prstGeom>
        </p:spPr>
        <p:txBody>
          <a:bodyPr wrap="square">
            <a:spAutoFit/>
          </a:bodyPr>
          <a:lstStyle/>
          <a:p>
            <a:pPr marL="342900" lvl="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Mark 7:20-23</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was saying, ‘That which proceeds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the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what defiles the man.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within, out of the heart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men, proceed the evil thoughts, fornications, thefts, murders, adulteries,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deeds of coveting and wickedness, as well as deceit, sensuality, envy, slander, pride and foolishness.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evil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proceed from within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defile the man.’”</a:t>
            </a:r>
          </a:p>
        </p:txBody>
      </p:sp>
    </p:spTree>
    <p:extLst>
      <p:ext uri="{BB962C8B-B14F-4D97-AF65-F5344CB8AC3E}">
        <p14:creationId xmlns:p14="http://schemas.microsoft.com/office/powerpoint/2010/main" val="2745852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20:7-9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thousand years are completed, Satan will be released from his prison,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 which are in the four corners of the earth, Gog and Magog, to gather them together for the war; the number of them is like the sand of the seashore.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 and fire came down from heaven and devoured them.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354170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7D2F0E0-4C32-4A51-907A-2F1640D2F31A}"/>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7. Demon Possession</a:t>
            </a:r>
          </a:p>
        </p:txBody>
      </p:sp>
      <p:sp>
        <p:nvSpPr>
          <p:cNvPr id="17411" name="Rectangle 3">
            <a:extLst>
              <a:ext uri="{FF2B5EF4-FFF2-40B4-BE49-F238E27FC236}">
                <a16:creationId xmlns:a16="http://schemas.microsoft.com/office/drawing/2014/main" id="{7FF3FEE8-1B09-4986-96FF-CD4DE40D0F1D}"/>
              </a:ext>
            </a:extLst>
          </p:cNvPr>
          <p:cNvSpPr>
            <a:spLocks noGrp="1" noChangeArrowheads="1"/>
          </p:cNvSpPr>
          <p:nvPr>
            <p:ph type="body" idx="1"/>
          </p:nvPr>
        </p:nvSpPr>
        <p:spPr>
          <a:xfrm>
            <a:off x="647700" y="1447800"/>
            <a:ext cx="7848600" cy="4918075"/>
          </a:xfrm>
        </p:spPr>
        <p:txBody>
          <a:bodyPr/>
          <a:lstStyle/>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Definition</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Cause</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Balance – Human evil is not all attributable to Satan/demons –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17:9; Matt 15:19ff; Rev 20:7-9; </a:t>
            </a:r>
            <a:r>
              <a:rPr lang="en-US" dirty="0" err="1">
                <a:effectLst>
                  <a:outerShdw blurRad="38100" dist="38100" dir="2700000" algn="tl">
                    <a:srgbClr val="000000">
                      <a:alpha val="43137"/>
                    </a:srgbClr>
                  </a:outerShdw>
                </a:effectLst>
              </a:rPr>
              <a:t>Zech</a:t>
            </a:r>
            <a:r>
              <a:rPr lang="en-US" dirty="0">
                <a:effectLst>
                  <a:outerShdw blurRad="38100" dist="38100" dir="2700000" algn="tl">
                    <a:srgbClr val="000000">
                      <a:alpha val="43137"/>
                    </a:srgbClr>
                  </a:outerShdw>
                </a:effectLst>
              </a:rPr>
              <a:t> 14:16-18</a:t>
            </a:r>
          </a:p>
          <a:p>
            <a:pPr marL="514350" indent="-514350" algn="just"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Characteristics</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Demon possession &amp; the believer</a:t>
            </a:r>
          </a:p>
        </p:txBody>
      </p:sp>
      <p:pic>
        <p:nvPicPr>
          <p:cNvPr id="4" name="Picture 2" descr="C:\Users\jamcg\AppData\Local\Temp\SNAGHTMLc818da.PNG">
            <a:extLst>
              <a:ext uri="{FF2B5EF4-FFF2-40B4-BE49-F238E27FC236}">
                <a16:creationId xmlns:a16="http://schemas.microsoft.com/office/drawing/2014/main" id="{E5AE9E51-E50C-4322-BBF0-E4AE79C4A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295400"/>
            <a:ext cx="306156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92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5" name="Picture 2" descr="C:\Users\jamcg\AppData\Local\Temp\SNAGHTMLc818da.PNG">
            <a:extLst>
              <a:ext uri="{FF2B5EF4-FFF2-40B4-BE49-F238E27FC236}">
                <a16:creationId xmlns:a16="http://schemas.microsoft.com/office/drawing/2014/main" id="{BA757551-A227-4D6D-AD3D-49D81C93B1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1087741439"/>
              </p:ext>
            </p:extLst>
          </p:nvPr>
        </p:nvGraphicFramePr>
        <p:xfrm>
          <a:off x="182880" y="173063"/>
          <a:ext cx="8778240" cy="6511875"/>
        </p:xfrm>
        <a:graphic>
          <a:graphicData uri="http://schemas.openxmlformats.org/drawingml/2006/table">
            <a:tbl>
              <a:tblPr firstRow="1" bandRow="1">
                <a:tableStyleId>{073A0DAA-6AF3-43AB-8588-CEC1D06C72B9}</a:tableStyleId>
              </a:tblPr>
              <a:tblGrid>
                <a:gridCol w="2560320">
                  <a:extLst>
                    <a:ext uri="{9D8B030D-6E8A-4147-A177-3AD203B41FA5}">
                      <a16:colId xmlns:a16="http://schemas.microsoft.com/office/drawing/2014/main" val="4083022562"/>
                    </a:ext>
                  </a:extLst>
                </a:gridCol>
                <a:gridCol w="1828800">
                  <a:extLst>
                    <a:ext uri="{9D8B030D-6E8A-4147-A177-3AD203B41FA5}">
                      <a16:colId xmlns:a16="http://schemas.microsoft.com/office/drawing/2014/main" val="1764787825"/>
                    </a:ext>
                  </a:extLst>
                </a:gridCol>
                <a:gridCol w="2560320">
                  <a:extLst>
                    <a:ext uri="{9D8B030D-6E8A-4147-A177-3AD203B41FA5}">
                      <a16:colId xmlns:a16="http://schemas.microsoft.com/office/drawing/2014/main" val="1397627422"/>
                    </a:ext>
                  </a:extLst>
                </a:gridCol>
                <a:gridCol w="1828800">
                  <a:extLst>
                    <a:ext uri="{9D8B030D-6E8A-4147-A177-3AD203B41FA5}">
                      <a16:colId xmlns:a16="http://schemas.microsoft.com/office/drawing/2014/main" val="647860709"/>
                    </a:ext>
                  </a:extLst>
                </a:gridCol>
              </a:tblGrid>
              <a:tr h="1523999">
                <a:tc gridSpan="4">
                  <a:txBody>
                    <a:bodyPr/>
                    <a:lstStyle/>
                    <a:p>
                      <a:pPr marL="0" marR="0" lvl="0" indent="0" algn="ctr" defTabSz="914400" rtl="0" eaLnBrk="1" fontAlgn="base" latinLnBrk="0" hangingPunct="1">
                        <a:lnSpc>
                          <a:spcPct val="100000"/>
                        </a:lnSpc>
                        <a:spcBef>
                          <a:spcPts val="0"/>
                        </a:spcBef>
                        <a:spcAft>
                          <a:spcPts val="600"/>
                        </a:spcAft>
                        <a:buClr>
                          <a:schemeClr val="tx2"/>
                        </a:buClr>
                        <a:buSzPct val="75000"/>
                        <a:buFont typeface="Wingdings" pitchFamily="2" charset="2"/>
                        <a:buNone/>
                        <a:tabLst/>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Demon Possession</a:t>
                      </a:r>
                      <a:b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br>
                      <a:r>
                        <a:rPr kumimoji="0" lang="en-US" alt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Matt 8:28-34; </a:t>
                      </a:r>
                      <a:r>
                        <a:rPr kumimoji="0" lang="en-US" altLang="en-US" sz="28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j-ea"/>
                          <a:cs typeface="+mj-cs"/>
                        </a:rPr>
                        <a:t>Mark 5:1-20</a:t>
                      </a:r>
                      <a:r>
                        <a:rPr kumimoji="0" lang="en-US" alt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 9:17-29; Luke 8:26-39</a:t>
                      </a:r>
                      <a:endParaRPr kumimoji="0" lang="en-US" sz="28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a:p>
                  </a:txBody>
                  <a:tcPr/>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698299">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sng" strike="noStrike" kern="1200" cap="none" normalizeH="0" baseline="0" noProof="0" dirty="0">
                          <a:ln>
                            <a:noFill/>
                          </a:ln>
                          <a:solidFill>
                            <a:srgbClr val="0000CC"/>
                          </a:solidFill>
                          <a:effectLst/>
                          <a:latin typeface="Calibri" panose="020F0502020204030204" pitchFamily="34" charset="0"/>
                          <a:ea typeface="+mn-ea"/>
                          <a:cs typeface="+mn-cs"/>
                        </a:rPr>
                        <a:t>MANIFESTATION</a:t>
                      </a:r>
                    </a:p>
                  </a:txBody>
                  <a:tcPr marT="45726" marB="45726" anchor="ctr" horzOverflow="overflow"/>
                </a:tc>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sng" strike="noStrike" kern="1200" cap="none" normalizeH="0" baseline="0" noProof="0" dirty="0">
                          <a:ln>
                            <a:noFill/>
                          </a:ln>
                          <a:solidFill>
                            <a:srgbClr val="0000CC"/>
                          </a:solidFill>
                          <a:effectLst/>
                          <a:latin typeface="Calibri" panose="020F0502020204030204" pitchFamily="34" charset="0"/>
                          <a:ea typeface="+mn-ea"/>
                          <a:cs typeface="+mn-cs"/>
                        </a:rPr>
                        <a:t>VERSES</a:t>
                      </a:r>
                    </a:p>
                  </a:txBody>
                  <a:tcPr marT="45726" marB="4572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normalizeH="0" baseline="0" noProof="0" dirty="0">
                          <a:ln>
                            <a:noFill/>
                          </a:ln>
                          <a:solidFill>
                            <a:srgbClr val="C00000"/>
                          </a:solidFill>
                          <a:effectLst/>
                          <a:latin typeface="Calibri" panose="020F0502020204030204" pitchFamily="34" charset="0"/>
                          <a:ea typeface="+mn-ea"/>
                          <a:cs typeface="+mn-cs"/>
                        </a:rPr>
                        <a:t>MANIFESTATION</a:t>
                      </a:r>
                    </a:p>
                  </a:txBody>
                  <a:tcPr marT="45726" marB="4572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normalizeH="0" baseline="0" noProof="0" dirty="0">
                          <a:ln>
                            <a:noFill/>
                          </a:ln>
                          <a:solidFill>
                            <a:srgbClr val="C00000"/>
                          </a:solidFill>
                          <a:effectLst/>
                          <a:latin typeface="Calibri" panose="020F0502020204030204" pitchFamily="34" charset="0"/>
                          <a:ea typeface="+mn-ea"/>
                          <a:cs typeface="+mn-cs"/>
                        </a:rPr>
                        <a:t>VERSES</a:t>
                      </a:r>
                    </a:p>
                  </a:txBody>
                  <a:tcPr marT="45726" marB="45726" anchor="ctr" horzOverflow="overflow"/>
                </a:tc>
                <a:extLst>
                  <a:ext uri="{0D108BD9-81ED-4DB2-BD59-A6C34878D82A}">
                    <a16:rowId xmlns:a16="http://schemas.microsoft.com/office/drawing/2014/main" val="462828676"/>
                  </a:ext>
                </a:extLst>
              </a:tr>
              <a:tr h="698299">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Strength</a:t>
                      </a:r>
                    </a:p>
                  </a:txBody>
                  <a:tcPr marT="45726" marB="45726" anchor="ctr" horzOverflow="overflow"/>
                </a:tc>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5:24</a:t>
                      </a:r>
                    </a:p>
                  </a:txBody>
                  <a:tcPr marT="45726" marB="45726" anchor="ctr" horzOverflow="overflow"/>
                </a:tc>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Insight</a:t>
                      </a:r>
                    </a:p>
                  </a:txBody>
                  <a:tcPr marT="45726" marB="45726" anchor="ctr" horzOverflow="overflow"/>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5:5</a:t>
                      </a:r>
                    </a:p>
                  </a:txBody>
                  <a:tcPr marT="45726" marB="45726" anchor="ctr" horzOverflow="overflow"/>
                </a:tc>
                <a:extLst>
                  <a:ext uri="{0D108BD9-81ED-4DB2-BD59-A6C34878D82A}">
                    <a16:rowId xmlns:a16="http://schemas.microsoft.com/office/drawing/2014/main" val="1624996199"/>
                  </a:ext>
                </a:extLst>
              </a:tr>
              <a:tr h="698299">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Withdrawn</a:t>
                      </a:r>
                    </a:p>
                  </a:txBody>
                  <a:tcPr marT="45726" marB="45726" anchor="ctr" horzOverflow="overflow"/>
                </a:tc>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5:22</a:t>
                      </a:r>
                    </a:p>
                  </a:txBody>
                  <a:tcPr marT="45726" marB="45726" anchor="ctr" horzOverflow="overflow"/>
                </a:tc>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Voice alterations</a:t>
                      </a:r>
                    </a:p>
                  </a:txBody>
                  <a:tcPr marT="45726" marB="45726" anchor="ctr" horzOverflow="overflow"/>
                </a:tc>
                <a:tc>
                  <a:txBody>
                    <a:bodyPr/>
                    <a:lstStyle/>
                    <a:p>
                      <a:pPr marL="117475"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5:7</a:t>
                      </a:r>
                    </a:p>
                  </a:txBody>
                  <a:tcPr marT="45726" marB="45726" anchor="ctr" horzOverflow="overflow"/>
                </a:tc>
                <a:extLst>
                  <a:ext uri="{0D108BD9-81ED-4DB2-BD59-A6C34878D82A}">
                    <a16:rowId xmlns:a16="http://schemas.microsoft.com/office/drawing/2014/main" val="704247164"/>
                  </a:ext>
                </a:extLst>
              </a:tr>
              <a:tr h="897826">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Rage</a:t>
                      </a:r>
                    </a:p>
                  </a:txBody>
                  <a:tcPr marT="45726" marB="45726" anchor="ctr" horzOverflow="overflow"/>
                </a:tc>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5:5</a:t>
                      </a:r>
                    </a:p>
                  </a:txBody>
                  <a:tcPr marT="45726" marB="45726" anchor="ctr" horzOverflow="overflow"/>
                </a:tc>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Seizures &amp; mouth foaming</a:t>
                      </a:r>
                    </a:p>
                  </a:txBody>
                  <a:tcPr marT="45726" marB="45726" anchor="ctr" horzOverflow="overflow"/>
                </a:tc>
                <a:tc>
                  <a:txBody>
                    <a:bodyPr/>
                    <a:lstStyle/>
                    <a:p>
                      <a:pPr marL="117475"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Mark 9:18</a:t>
                      </a:r>
                    </a:p>
                  </a:txBody>
                  <a:tcPr marT="45726" marB="45726" anchor="ctr" horzOverflow="overflow"/>
                </a:tc>
                <a:extLst>
                  <a:ext uri="{0D108BD9-81ED-4DB2-BD59-A6C34878D82A}">
                    <a16:rowId xmlns:a16="http://schemas.microsoft.com/office/drawing/2014/main" val="737387948"/>
                  </a:ext>
                </a:extLst>
              </a:tr>
              <a:tr h="698299">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Split personality</a:t>
                      </a:r>
                    </a:p>
                  </a:txBody>
                  <a:tcPr marT="45726" marB="45726" anchor="ctr" horzOverflow="overflow"/>
                </a:tc>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5:6-7</a:t>
                      </a:r>
                    </a:p>
                  </a:txBody>
                  <a:tcPr marT="45726" marB="45726" anchor="ctr" horzOverflow="overflow"/>
                </a:tc>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Uncleanness</a:t>
                      </a:r>
                    </a:p>
                  </a:txBody>
                  <a:tcPr marT="45726" marB="45726" anchor="ctr" horzOverflow="overflow"/>
                </a:tc>
                <a:tc>
                  <a:txBody>
                    <a:bodyPr/>
                    <a:lstStyle/>
                    <a:p>
                      <a:pPr marL="117475"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Luke 8:27</a:t>
                      </a:r>
                    </a:p>
                  </a:txBody>
                  <a:tcPr marT="45726" marB="45726" anchor="ctr" horzOverflow="overflow"/>
                </a:tc>
                <a:extLst>
                  <a:ext uri="{0D108BD9-81ED-4DB2-BD59-A6C34878D82A}">
                    <a16:rowId xmlns:a16="http://schemas.microsoft.com/office/drawing/2014/main" val="2407458434"/>
                  </a:ext>
                </a:extLst>
              </a:tr>
              <a:tr h="1296854">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Resistance against spiritual things</a:t>
                      </a:r>
                    </a:p>
                  </a:txBody>
                  <a:tcPr marT="45726" marB="45726" anchor="ctr" horzOverflow="overflow"/>
                </a:tc>
                <a:tc>
                  <a:txBody>
                    <a:bodyPr/>
                    <a:lstStyle/>
                    <a:p>
                      <a:pPr marL="0"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1200" cap="none" normalizeH="0" baseline="0" noProof="0" dirty="0">
                          <a:ln>
                            <a:noFill/>
                          </a:ln>
                          <a:solidFill>
                            <a:srgbClr val="0000CC"/>
                          </a:solidFill>
                          <a:effectLst/>
                          <a:latin typeface="Calibri" panose="020F0502020204030204" pitchFamily="34" charset="0"/>
                          <a:ea typeface="+mn-ea"/>
                          <a:cs typeface="+mn-cs"/>
                        </a:rPr>
                        <a:t>5:7</a:t>
                      </a:r>
                    </a:p>
                  </a:txBody>
                  <a:tcPr marT="45726" marB="45726" anchor="ctr" horzOverflow="overflow"/>
                </a:tc>
                <a:tc>
                  <a:txBody>
                    <a:bodyPr/>
                    <a:lstStyle/>
                    <a:p>
                      <a:pPr marL="117475" marR="0" lvl="0" indent="0" algn="l"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Suicidal tendencies</a:t>
                      </a:r>
                    </a:p>
                  </a:txBody>
                  <a:tcPr marT="45726" marB="45726" anchor="ctr" horzOverflow="overflow"/>
                </a:tc>
                <a:tc>
                  <a:txBody>
                    <a:bodyPr/>
                    <a:lstStyle/>
                    <a:p>
                      <a:pPr marL="117475" marR="0" lvl="0" indent="0" algn="ctr" defTabSz="914400" rtl="0" eaLnBrk="1" fontAlgn="base" latinLnBrk="0" hangingPunct="1">
                        <a:lnSpc>
                          <a:spcPct val="100000"/>
                        </a:lnSpc>
                        <a:spcBef>
                          <a:spcPts val="0"/>
                        </a:spcBef>
                        <a:spcAft>
                          <a:spcPts val="1200"/>
                        </a:spcAft>
                        <a:buClr>
                          <a:srgbClr val="00FFFF"/>
                        </a:buClr>
                        <a:buSzPct val="75000"/>
                        <a:buFont typeface="Wingdings" panose="05000000000000000000" pitchFamily="2" charset="2"/>
                        <a:buNone/>
                        <a:tabLst/>
                        <a:defRPr/>
                      </a:pPr>
                      <a:r>
                        <a:rPr kumimoji="0" lang="en-US" sz="24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5:5</a:t>
                      </a:r>
                    </a:p>
                  </a:txBody>
                  <a:tcPr marT="45726" marB="45726" anchor="ctr" horzOverflow="overflow"/>
                </a:tc>
                <a:extLst>
                  <a:ext uri="{0D108BD9-81ED-4DB2-BD59-A6C34878D82A}">
                    <a16:rowId xmlns:a16="http://schemas.microsoft.com/office/drawing/2014/main" val="2922006793"/>
                  </a:ext>
                </a:extLst>
              </a:tr>
            </a:tbl>
          </a:graphicData>
        </a:graphic>
      </p:graphicFrame>
    </p:spTree>
    <p:extLst>
      <p:ext uri="{BB962C8B-B14F-4D97-AF65-F5344CB8AC3E}">
        <p14:creationId xmlns:p14="http://schemas.microsoft.com/office/powerpoint/2010/main" val="339526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7D2F0E0-4C32-4A51-907A-2F1640D2F31A}"/>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7. Demon Possession</a:t>
            </a:r>
          </a:p>
        </p:txBody>
      </p:sp>
      <p:sp>
        <p:nvSpPr>
          <p:cNvPr id="17411" name="Rectangle 3">
            <a:extLst>
              <a:ext uri="{FF2B5EF4-FFF2-40B4-BE49-F238E27FC236}">
                <a16:creationId xmlns:a16="http://schemas.microsoft.com/office/drawing/2014/main" id="{7FF3FEE8-1B09-4986-96FF-CD4DE40D0F1D}"/>
              </a:ext>
            </a:extLst>
          </p:cNvPr>
          <p:cNvSpPr>
            <a:spLocks noGrp="1" noChangeArrowheads="1"/>
          </p:cNvSpPr>
          <p:nvPr>
            <p:ph type="body" idx="1"/>
          </p:nvPr>
        </p:nvSpPr>
        <p:spPr>
          <a:xfrm>
            <a:off x="647700" y="1447800"/>
            <a:ext cx="7848600" cy="4918075"/>
          </a:xfrm>
        </p:spPr>
        <p:txBody>
          <a:bodyPr/>
          <a:lstStyle/>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Definition</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Cause</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Balance – Human evil is not all attributable to Satan/demons –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17:9; Matt 15:19ff; Rev 20:7-9; </a:t>
            </a:r>
            <a:r>
              <a:rPr lang="en-US" dirty="0" err="1">
                <a:effectLst>
                  <a:outerShdw blurRad="38100" dist="38100" dir="2700000" algn="tl">
                    <a:srgbClr val="000000">
                      <a:alpha val="43137"/>
                    </a:srgbClr>
                  </a:outerShdw>
                </a:effectLst>
              </a:rPr>
              <a:t>Zech</a:t>
            </a:r>
            <a:r>
              <a:rPr lang="en-US" dirty="0">
                <a:effectLst>
                  <a:outerShdw blurRad="38100" dist="38100" dir="2700000" algn="tl">
                    <a:srgbClr val="000000">
                      <a:alpha val="43137"/>
                    </a:srgbClr>
                  </a:outerShdw>
                </a:effectLst>
              </a:rPr>
              <a:t> 14:16-18</a:t>
            </a:r>
          </a:p>
          <a:p>
            <a:pPr marL="514350" indent="-514350" algn="just"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Characteristics</a:t>
            </a:r>
          </a:p>
          <a:p>
            <a:pPr marL="514350" indent="-514350" algn="just"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Demon possession &amp; the believer</a:t>
            </a:r>
          </a:p>
        </p:txBody>
      </p:sp>
      <p:pic>
        <p:nvPicPr>
          <p:cNvPr id="4" name="Picture 2" descr="C:\Users\jamcg\AppData\Local\Temp\SNAGHTMLc818da.PNG">
            <a:extLst>
              <a:ext uri="{FF2B5EF4-FFF2-40B4-BE49-F238E27FC236}">
                <a16:creationId xmlns:a16="http://schemas.microsoft.com/office/drawing/2014/main" id="{E5AE9E51-E50C-4322-BBF0-E4AE79C4A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295400"/>
            <a:ext cx="306156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233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647700" y="228600"/>
            <a:ext cx="7848600" cy="914400"/>
          </a:xfrm>
        </p:spPr>
        <p:txBody>
          <a:bodyPr/>
          <a:lstStyle/>
          <a:p>
            <a:pPr algn="ctr" eaLnBrk="1" hangingPunct="1"/>
            <a:r>
              <a:rPr lang="en-US" altLang="en-US" sz="40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38150" y="1371600"/>
            <a:ext cx="8267700" cy="47244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Possession? No! </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1 Cor 6:19; John 14:16-17; 1 John 4:4</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No biblical references to:</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A Christian being demon possessed</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How to cast a demon out of a Christian</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Generation curses?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647700" y="228600"/>
            <a:ext cx="7848600" cy="914400"/>
          </a:xfrm>
        </p:spPr>
        <p:txBody>
          <a:bodyPr/>
          <a:lstStyle/>
          <a:p>
            <a:pPr algn="ctr" eaLnBrk="1" hangingPunct="1"/>
            <a:r>
              <a:rPr lang="en-US" altLang="en-US" sz="40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38150" y="1371600"/>
            <a:ext cx="8267700" cy="47244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Possession? No! </a:t>
            </a:r>
          </a:p>
          <a:p>
            <a:pPr marL="914400" lvl="1"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ea typeface="+mn-ea"/>
                <a:cs typeface="+mn-cs"/>
              </a:rPr>
              <a:t>1 Cor 6:19; John 14:16-17; 1 John 4:4</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No biblical references to:</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A Christian being demon possessed</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How to cast a demon out of a Christian</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Generation curses?</a:t>
            </a:r>
          </a:p>
        </p:txBody>
      </p:sp>
    </p:spTree>
    <p:extLst>
      <p:ext uri="{BB962C8B-B14F-4D97-AF65-F5344CB8AC3E}">
        <p14:creationId xmlns:p14="http://schemas.microsoft.com/office/powerpoint/2010/main" val="726282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1375FE-6A4E-47D7-968E-F4B55E8F1D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He may be with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Him or know Him,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Him because He abides with you and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3F26DF9-C4BA-41C3-8A68-A8645E4E2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3173" y="3710940"/>
            <a:ext cx="1237658" cy="1165860"/>
          </a:xfrm>
          <a:prstGeom prst="rect">
            <a:avLst/>
          </a:prstGeom>
        </p:spPr>
      </p:pic>
    </p:spTree>
    <p:extLst>
      <p:ext uri="{BB962C8B-B14F-4D97-AF65-F5344CB8AC3E}">
        <p14:creationId xmlns:p14="http://schemas.microsoft.com/office/powerpoint/2010/main" val="5733365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647700" y="228600"/>
            <a:ext cx="7848600" cy="914400"/>
          </a:xfrm>
        </p:spPr>
        <p:txBody>
          <a:bodyPr/>
          <a:lstStyle/>
          <a:p>
            <a:pPr algn="ctr" eaLnBrk="1" hangingPunct="1"/>
            <a:r>
              <a:rPr lang="en-US" altLang="en-US" sz="40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38150" y="1371600"/>
            <a:ext cx="8267700" cy="47244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Possession? No! </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1 Cor 6:19; John 14:16-17; 1 John 4:4</a:t>
            </a:r>
          </a:p>
          <a:p>
            <a:pPr marL="914400" lvl="1" indent="-461963" eaLnBrk="1" hangingPunct="1">
              <a:spcBef>
                <a:spcPts val="0"/>
              </a:spcBef>
              <a:spcAft>
                <a:spcPts val="2400"/>
              </a:spcAft>
              <a:defRPr/>
            </a:pPr>
            <a:r>
              <a:rPr lang="en-US" altLang="en-US" b="1" u="sng" dirty="0">
                <a:solidFill>
                  <a:srgbClr val="FFFFCC"/>
                </a:solidFill>
                <a:effectLst>
                  <a:outerShdw blurRad="38100" dist="38100" dir="2700000" algn="tl">
                    <a:srgbClr val="000000">
                      <a:alpha val="43137"/>
                    </a:srgbClr>
                  </a:outerShdw>
                </a:effectLst>
                <a:ea typeface="+mn-ea"/>
                <a:cs typeface="+mn-cs"/>
              </a:rPr>
              <a:t>No biblical references to:</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A Christian being demon possessed</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How to cast a demon out of a Christian</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Generation curses?</a:t>
            </a:r>
          </a:p>
        </p:txBody>
      </p:sp>
    </p:spTree>
    <p:extLst>
      <p:ext uri="{BB962C8B-B14F-4D97-AF65-F5344CB8AC3E}">
        <p14:creationId xmlns:p14="http://schemas.microsoft.com/office/powerpoint/2010/main" val="2245711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647700" y="228600"/>
            <a:ext cx="7848600" cy="914400"/>
          </a:xfrm>
        </p:spPr>
        <p:txBody>
          <a:bodyPr/>
          <a:lstStyle/>
          <a:p>
            <a:pPr algn="ctr" eaLnBrk="1" hangingPunct="1"/>
            <a:r>
              <a:rPr lang="en-US" altLang="en-US" sz="40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38150" y="1371600"/>
            <a:ext cx="8267700" cy="47244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Possession? No! </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1 Cor 6:19; John 14:16-17; 1 John 4:4</a:t>
            </a:r>
          </a:p>
          <a:p>
            <a:pPr marL="914400" lvl="1"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ea typeface="+mn-ea"/>
                <a:cs typeface="+mn-cs"/>
              </a:rPr>
              <a:t>No biblical references to:</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b="1" u="sng" dirty="0">
                <a:solidFill>
                  <a:srgbClr val="FFFFCC"/>
                </a:solidFill>
                <a:effectLst>
                  <a:outerShdw blurRad="38100" dist="38100" dir="2700000" algn="tl">
                    <a:srgbClr val="000000">
                      <a:alpha val="43137"/>
                    </a:srgbClr>
                  </a:outerShdw>
                </a:effectLst>
                <a:ea typeface="+mn-ea"/>
                <a:cs typeface="+mn-cs"/>
              </a:rPr>
              <a:t>A Christian being demon possessed</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How to cast a demon out of a Christian</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Generation curses?</a:t>
            </a:r>
          </a:p>
        </p:txBody>
      </p:sp>
    </p:spTree>
    <p:extLst>
      <p:ext uri="{BB962C8B-B14F-4D97-AF65-F5344CB8AC3E}">
        <p14:creationId xmlns:p14="http://schemas.microsoft.com/office/powerpoint/2010/main" val="3827041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647700" y="228600"/>
            <a:ext cx="7848600" cy="914400"/>
          </a:xfrm>
        </p:spPr>
        <p:txBody>
          <a:bodyPr/>
          <a:lstStyle/>
          <a:p>
            <a:pPr algn="ctr" eaLnBrk="1" hangingPunct="1"/>
            <a:r>
              <a:rPr lang="en-US" altLang="en-US" sz="40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38150" y="1371600"/>
            <a:ext cx="8267700" cy="47244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Possession? No! </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1 Cor 6:19; John 14:16-17; 1 John 4:4</a:t>
            </a:r>
          </a:p>
          <a:p>
            <a:pPr marL="914400" lvl="1"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ea typeface="+mn-ea"/>
                <a:cs typeface="+mn-cs"/>
              </a:rPr>
              <a:t>No biblical references to:</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A Christian being demon possessed</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b="1" u="sng" dirty="0">
                <a:solidFill>
                  <a:srgbClr val="FFFFCC"/>
                </a:solidFill>
                <a:effectLst>
                  <a:outerShdw blurRad="38100" dist="38100" dir="2700000" algn="tl">
                    <a:srgbClr val="000000">
                      <a:alpha val="43137"/>
                    </a:srgbClr>
                  </a:outerShdw>
                </a:effectLst>
                <a:ea typeface="+mn-ea"/>
                <a:cs typeface="+mn-cs"/>
              </a:rPr>
              <a:t>How to cast a demon out of a Christian</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Generation curses?</a:t>
            </a:r>
          </a:p>
        </p:txBody>
      </p:sp>
    </p:spTree>
    <p:extLst>
      <p:ext uri="{BB962C8B-B14F-4D97-AF65-F5344CB8AC3E}">
        <p14:creationId xmlns:p14="http://schemas.microsoft.com/office/powerpoint/2010/main" val="2612152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647700" y="228600"/>
            <a:ext cx="7848600" cy="914400"/>
          </a:xfrm>
        </p:spPr>
        <p:txBody>
          <a:bodyPr/>
          <a:lstStyle/>
          <a:p>
            <a:pPr algn="ctr" eaLnBrk="1" hangingPunct="1"/>
            <a:r>
              <a:rPr lang="en-US" altLang="en-US" sz="40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438150" y="1371600"/>
            <a:ext cx="8267700" cy="47244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Possession? No! </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1 Cor 6:19; John 14:16-17; 1 John 4:4</a:t>
            </a:r>
          </a:p>
          <a:p>
            <a:pPr marL="914400" lvl="1" indent="-461963" eaLnBrk="1" hangingPunct="1">
              <a:spcBef>
                <a:spcPts val="0"/>
              </a:spcBef>
              <a:spcAft>
                <a:spcPts val="2400"/>
              </a:spcAft>
              <a:defRPr/>
            </a:pPr>
            <a:r>
              <a:rPr lang="en-US" altLang="en-US" b="1" dirty="0">
                <a:solidFill>
                  <a:srgbClr val="FFFFCC"/>
                </a:solidFill>
                <a:effectLst>
                  <a:outerShdw blurRad="38100" dist="38100" dir="2700000" algn="tl">
                    <a:srgbClr val="000000">
                      <a:alpha val="43137"/>
                    </a:srgbClr>
                  </a:outerShdw>
                </a:effectLst>
                <a:ea typeface="+mn-ea"/>
                <a:cs typeface="+mn-cs"/>
              </a:rPr>
              <a:t>No biblical references to:</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A Christian being demon possessed</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dirty="0">
                <a:effectLst>
                  <a:outerShdw blurRad="38100" dist="38100" dir="2700000" algn="tl">
                    <a:srgbClr val="000000">
                      <a:alpha val="43137"/>
                    </a:srgbClr>
                  </a:outerShdw>
                </a:effectLst>
              </a:rPr>
              <a:t>How to cast a demon out of a Christian</a:t>
            </a:r>
          </a:p>
          <a:p>
            <a:pPr marL="1376363" lvl="2" indent="-461963" eaLnBrk="1" hangingPunct="1">
              <a:spcBef>
                <a:spcPts val="0"/>
              </a:spcBef>
              <a:spcAft>
                <a:spcPts val="2400"/>
              </a:spcAft>
              <a:buClr>
                <a:srgbClr val="FFFFCC"/>
              </a:buClr>
              <a:buSzPct val="100000"/>
              <a:buFont typeface="Courier New" panose="02070309020205020404" pitchFamily="49" charset="0"/>
              <a:buChar char="-"/>
              <a:defRPr/>
            </a:pPr>
            <a:r>
              <a:rPr lang="en-US" altLang="en-US" b="1" u="sng" dirty="0">
                <a:solidFill>
                  <a:srgbClr val="FFFFCC"/>
                </a:solidFill>
                <a:effectLst>
                  <a:outerShdw blurRad="38100" dist="38100" dir="2700000" algn="tl">
                    <a:srgbClr val="000000">
                      <a:alpha val="43137"/>
                    </a:srgbClr>
                  </a:outerShdw>
                </a:effectLst>
                <a:ea typeface="+mn-ea"/>
                <a:cs typeface="+mn-cs"/>
              </a:rPr>
              <a:t>Generation curses</a:t>
            </a:r>
            <a:r>
              <a:rPr lang="en-US" altLang="en-US" b="1" dirty="0">
                <a:solidFill>
                  <a:srgbClr val="FFFFCC"/>
                </a:solidFill>
                <a:effectLst>
                  <a:outerShdw blurRad="38100" dist="38100" dir="2700000" algn="tl">
                    <a:srgbClr val="000000">
                      <a:alpha val="43137"/>
                    </a:srgbClr>
                  </a:outerShdw>
                </a:effectLst>
                <a:ea typeface="+mn-ea"/>
                <a:cs typeface="+mn-cs"/>
              </a:rPr>
              <a:t>?</a:t>
            </a:r>
          </a:p>
        </p:txBody>
      </p:sp>
    </p:spTree>
    <p:extLst>
      <p:ext uri="{BB962C8B-B14F-4D97-AF65-F5344CB8AC3E}">
        <p14:creationId xmlns:p14="http://schemas.microsoft.com/office/powerpoint/2010/main" val="3434531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68A641-62F6-4D65-B5C6-414DAE042A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9344" y="2971800"/>
            <a:ext cx="2745312" cy="1828800"/>
          </a:xfrm>
          <a:prstGeom prst="rect">
            <a:avLst/>
          </a:prstGeom>
        </p:spPr>
      </p:pic>
    </p:spTree>
    <p:extLst>
      <p:ext uri="{BB962C8B-B14F-4D97-AF65-F5344CB8AC3E}">
        <p14:creationId xmlns:p14="http://schemas.microsoft.com/office/powerpoint/2010/main" val="9321734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559F3CE8-7D77-492C-83BE-502B5D5866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272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81FC879-50B6-4DF0-AFD3-14029182D198}"/>
              </a:ext>
            </a:extLst>
          </p:cNvPr>
          <p:cNvSpPr>
            <a:spLocks noGrp="1" noChangeArrowheads="1"/>
          </p:cNvSpPr>
          <p:nvPr>
            <p:ph type="title"/>
          </p:nvPr>
        </p:nvSpPr>
        <p:spPr>
          <a:xfrm>
            <a:off x="342900" y="228600"/>
            <a:ext cx="8458200" cy="914400"/>
          </a:xfrm>
        </p:spPr>
        <p:txBody>
          <a:bodyPr/>
          <a:lstStyle/>
          <a:p>
            <a:pPr algn="ctr" eaLnBrk="1" hangingPunct="1"/>
            <a:r>
              <a:rPr lang="en-US" altLang="en-US" sz="4000" dirty="0">
                <a:effectLst>
                  <a:outerShdw blurRad="38100" dist="38100" dir="2700000" algn="tl">
                    <a:srgbClr val="000000">
                      <a:alpha val="43137"/>
                    </a:srgbClr>
                  </a:outerShdw>
                </a:effectLst>
              </a:rPr>
              <a:t>E. The Christian &amp; Demon Possession</a:t>
            </a:r>
          </a:p>
        </p:txBody>
      </p:sp>
      <p:sp>
        <p:nvSpPr>
          <p:cNvPr id="19459" name="Rectangle 3">
            <a:extLst>
              <a:ext uri="{FF2B5EF4-FFF2-40B4-BE49-F238E27FC236}">
                <a16:creationId xmlns:a16="http://schemas.microsoft.com/office/drawing/2014/main" id="{DFA7F7A7-6406-4F73-AE44-BBAEFF628D38}"/>
              </a:ext>
            </a:extLst>
          </p:cNvPr>
          <p:cNvSpPr>
            <a:spLocks noGrp="1" noChangeArrowheads="1"/>
          </p:cNvSpPr>
          <p:nvPr>
            <p:ph type="body" idx="1"/>
          </p:nvPr>
        </p:nvSpPr>
        <p:spPr>
          <a:xfrm>
            <a:off x="552450" y="1371600"/>
            <a:ext cx="8039100" cy="4648200"/>
          </a:xfrm>
        </p:spPr>
        <p:txBody>
          <a:bodyPr/>
          <a:lstStyle/>
          <a:p>
            <a:pPr marL="461963" indent="-461963" eaLnBrk="1" hangingPunct="1">
              <a:spcBef>
                <a:spcPts val="0"/>
              </a:spcBef>
              <a:spcAft>
                <a:spcPts val="2400"/>
              </a:spcAft>
              <a:defRPr/>
            </a:pPr>
            <a:r>
              <a:rPr lang="en-US" altLang="en-US" dirty="0">
                <a:effectLst>
                  <a:outerShdw blurRad="38100" dist="38100" dir="2700000" algn="tl">
                    <a:srgbClr val="000000">
                      <a:alpha val="43137"/>
                    </a:srgbClr>
                  </a:outerShdw>
                </a:effectLst>
              </a:rPr>
              <a:t>Oppression? Yes!</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1 </a:t>
            </a:r>
            <a:r>
              <a:rPr lang="en-US" altLang="en-US" dirty="0" err="1">
                <a:effectLst>
                  <a:outerShdw blurRad="38100" dist="38100" dir="2700000" algn="tl">
                    <a:srgbClr val="000000">
                      <a:alpha val="43137"/>
                    </a:srgbClr>
                  </a:outerShdw>
                </a:effectLst>
                <a:ea typeface="+mn-ea"/>
                <a:cs typeface="+mn-cs"/>
              </a:rPr>
              <a:t>Chr</a:t>
            </a:r>
            <a:r>
              <a:rPr lang="en-US" altLang="en-US" dirty="0">
                <a:effectLst>
                  <a:outerShdw blurRad="38100" dist="38100" dir="2700000" algn="tl">
                    <a:srgbClr val="000000">
                      <a:alpha val="43137"/>
                    </a:srgbClr>
                  </a:outerShdw>
                </a:effectLst>
                <a:ea typeface="+mn-ea"/>
                <a:cs typeface="+mn-cs"/>
              </a:rPr>
              <a:t> 21:1; Luke 13:11, 16; Matt 16:23; Acts 5:3-4; 2 Cor 12:7; Eph 6:12</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Temporary</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Not loss of salvation</a:t>
            </a:r>
          </a:p>
          <a:p>
            <a:pPr marL="914400" lvl="1" indent="-461963" eaLnBrk="1" hangingPunct="1">
              <a:spcBef>
                <a:spcPts val="0"/>
              </a:spcBef>
              <a:spcAft>
                <a:spcPts val="2400"/>
              </a:spcAft>
              <a:defRPr/>
            </a:pPr>
            <a:r>
              <a:rPr lang="en-US" altLang="en-US" dirty="0">
                <a:effectLst>
                  <a:outerShdw blurRad="38100" dist="38100" dir="2700000" algn="tl">
                    <a:srgbClr val="000000">
                      <a:alpha val="43137"/>
                    </a:srgbClr>
                  </a:outerShdw>
                </a:effectLst>
                <a:ea typeface="+mn-ea"/>
                <a:cs typeface="+mn-cs"/>
              </a:rPr>
              <a:t>Sometimes the believer opens the door to oppression (Eph 4:26-27)</a:t>
            </a:r>
          </a:p>
        </p:txBody>
      </p:sp>
    </p:spTree>
    <p:extLst>
      <p:ext uri="{BB962C8B-B14F-4D97-AF65-F5344CB8AC3E}">
        <p14:creationId xmlns:p14="http://schemas.microsoft.com/office/powerpoint/2010/main" val="366243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AF65-22DD-45F3-9DCB-822D51F7AC98}"/>
              </a:ext>
            </a:extLst>
          </p:cNvPr>
          <p:cNvSpPr>
            <a:spLocks noGrp="1"/>
          </p:cNvSpPr>
          <p:nvPr>
            <p:ph type="title"/>
          </p:nvPr>
        </p:nvSpPr>
        <p:spPr>
          <a:xfrm>
            <a:off x="685800" y="2857500"/>
            <a:ext cx="7772400" cy="1143000"/>
          </a:xfrm>
        </p:spPr>
        <p:txBody>
          <a:bodyPr/>
          <a:lstStyle/>
          <a:p>
            <a:pPr algn="ctr"/>
            <a:r>
              <a:rPr 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516390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7" name="Picture 2" descr="C:\Users\jamcg\AppData\Local\Temp\SNAGHTMLc818da.PNG">
            <a:extLst>
              <a:ext uri="{FF2B5EF4-FFF2-40B4-BE49-F238E27FC236}">
                <a16:creationId xmlns:a16="http://schemas.microsoft.com/office/drawing/2014/main" id="{5FA3E061-1A25-40D4-8EC2-C73DA414BD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3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E64C635-6C34-4DEC-BE5A-307CA77F0C64}"/>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Existence</a:t>
            </a:r>
          </a:p>
        </p:txBody>
      </p:sp>
      <p:sp>
        <p:nvSpPr>
          <p:cNvPr id="3075" name="Rectangle 3">
            <a:extLst>
              <a:ext uri="{FF2B5EF4-FFF2-40B4-BE49-F238E27FC236}">
                <a16:creationId xmlns:a16="http://schemas.microsoft.com/office/drawing/2014/main" id="{FF7A508D-C550-43B9-AD8C-4526712E604B}"/>
              </a:ext>
            </a:extLst>
          </p:cNvPr>
          <p:cNvSpPr>
            <a:spLocks noGrp="1" noChangeArrowheads="1"/>
          </p:cNvSpPr>
          <p:nvPr>
            <p:ph type="body" idx="1"/>
          </p:nvPr>
        </p:nvSpPr>
        <p:spPr>
          <a:xfrm>
            <a:off x="457200" y="1143000"/>
            <a:ext cx="6858000" cy="5486400"/>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OT</a:t>
            </a:r>
          </a:p>
          <a:p>
            <a:pPr marL="914400" lvl="1" indent="-452438" eaLnBrk="1" hangingPunct="1">
              <a:spcBef>
                <a:spcPts val="0"/>
              </a:spcBef>
              <a:spcAft>
                <a:spcPts val="1800"/>
              </a:spcAft>
              <a:defRPr/>
            </a:pPr>
            <a:r>
              <a:rPr lang="en-US" dirty="0" err="1">
                <a:effectLst>
                  <a:outerShdw blurRad="38100" dist="38100" dir="2700000" algn="tl">
                    <a:srgbClr val="000000">
                      <a:alpha val="43137"/>
                    </a:srgbClr>
                  </a:outerShdw>
                </a:effectLst>
              </a:rPr>
              <a:t>Deut</a:t>
            </a:r>
            <a:r>
              <a:rPr lang="en-US" dirty="0">
                <a:effectLst>
                  <a:outerShdw blurRad="38100" dist="38100" dir="2700000" algn="tl">
                    <a:srgbClr val="000000">
                      <a:alpha val="43137"/>
                    </a:srgbClr>
                  </a:outerShdw>
                </a:effectLst>
              </a:rPr>
              <a:t> 32:17</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Ps 106:37</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NT</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Over 100x</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All NT writers (except Hebrews)</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Christ (Matt 8:29; 10:1; 12:43-45)</a:t>
            </a:r>
          </a:p>
        </p:txBody>
      </p:sp>
      <p:pic>
        <p:nvPicPr>
          <p:cNvPr id="1026" name="Picture 2">
            <a:extLst>
              <a:ext uri="{FF2B5EF4-FFF2-40B4-BE49-F238E27FC236}">
                <a16:creationId xmlns:a16="http://schemas.microsoft.com/office/drawing/2014/main" id="{22D643E9-670B-4D58-BAB3-C5638899F5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447800"/>
            <a:ext cx="3624263" cy="324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nvPr>
        </p:nvGraphicFramePr>
        <p:xfrm>
          <a:off x="685800" y="1219200"/>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CD5FF3C5-903C-4BF7-ADF5-B63B2A1934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0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197872575"/>
              </p:ext>
            </p:extLst>
          </p:nvPr>
        </p:nvGraphicFramePr>
        <p:xfrm>
          <a:off x="76200" y="762000"/>
          <a:ext cx="8991600" cy="5431536"/>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4083022562"/>
                    </a:ext>
                  </a:extLst>
                </a:gridCol>
                <a:gridCol w="2997200">
                  <a:extLst>
                    <a:ext uri="{9D8B030D-6E8A-4147-A177-3AD203B41FA5}">
                      <a16:colId xmlns:a16="http://schemas.microsoft.com/office/drawing/2014/main" val="1397627422"/>
                    </a:ext>
                  </a:extLst>
                </a:gridCol>
                <a:gridCol w="2997200">
                  <a:extLst>
                    <a:ext uri="{9D8B030D-6E8A-4147-A177-3AD203B41FA5}">
                      <a16:colId xmlns:a16="http://schemas.microsoft.com/office/drawing/2014/main" val="3861418638"/>
                    </a:ext>
                  </a:extLst>
                </a:gridCol>
              </a:tblGrid>
              <a:tr h="106680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extLst>
                  <a:ext uri="{0D108BD9-81ED-4DB2-BD59-A6C34878D82A}">
                    <a16:rowId xmlns:a16="http://schemas.microsoft.com/office/drawing/2014/main" val="4285402584"/>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1" i="0" u="none" strike="noStrike" cap="none" normalizeH="0" baseline="0" dirty="0">
                        <a:ln>
                          <a:noFill/>
                        </a:ln>
                        <a:solidFill>
                          <a:schemeClr val="bg2"/>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dirty="0">
                          <a:solidFill>
                            <a:srgbClr val="CC3300"/>
                          </a:solidFill>
                          <a:latin typeface="Calibri" panose="020F0502020204030204" pitchFamily="34" charset="0"/>
                          <a:ea typeface="+mj-ea"/>
                          <a:cs typeface="+mj-cs"/>
                        </a:rPr>
                        <a:t>Demons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dirty="0">
                          <a:solidFill>
                            <a:srgbClr val="A50021"/>
                          </a:solidFill>
                          <a:latin typeface="Calibri" panose="020F0502020204030204" pitchFamily="34" charset="0"/>
                          <a:ea typeface="+mj-ea"/>
                          <a:cs typeface="+mj-cs"/>
                        </a:rPr>
                        <a:t>Fallen Angels</a:t>
                      </a:r>
                    </a:p>
                  </a:txBody>
                  <a:tcPr anchor="ctr" horzOverflow="overflow"/>
                </a:tc>
                <a:extLst>
                  <a:ext uri="{0D108BD9-81ED-4DB2-BD59-A6C34878D82A}">
                    <a16:rowId xmlns:a16="http://schemas.microsoft.com/office/drawing/2014/main" val="1624996199"/>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Satan is leader</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12:24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Matt 25:41;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Rev 12:7-9</a:t>
                      </a:r>
                    </a:p>
                  </a:txBody>
                  <a:tcPr anchor="ctr" horzOverflow="overflow"/>
                </a:tc>
                <a:extLst>
                  <a:ext uri="{0D108BD9-81ED-4DB2-BD59-A6C34878D82A}">
                    <a16:rowId xmlns:a16="http://schemas.microsoft.com/office/drawing/2014/main" val="3636852434"/>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Spirit beings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8:16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Heb 1:14</a:t>
                      </a:r>
                    </a:p>
                  </a:txBody>
                  <a:tcPr anchor="ctr" horzOverflow="overflow"/>
                </a:tc>
                <a:extLst>
                  <a:ext uri="{0D108BD9-81ED-4DB2-BD59-A6C34878D82A}">
                    <a16:rowId xmlns:a16="http://schemas.microsoft.com/office/drawing/2014/main" val="3808086373"/>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chemeClr val="bg2"/>
                          </a:solidFill>
                          <a:effectLst/>
                          <a:latin typeface="Calibri" panose="020F0502020204030204" pitchFamily="34" charset="0"/>
                        </a:rPr>
                        <a:t>Capacity to enter people</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C3300"/>
                          </a:solidFill>
                          <a:effectLst/>
                          <a:latin typeface="Calibri" panose="020F0502020204030204" pitchFamily="34" charset="0"/>
                        </a:rPr>
                        <a:t>Matt 12:22; Luke 11:14-15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A50021"/>
                          </a:solidFill>
                          <a:effectLst/>
                          <a:latin typeface="Calibri" panose="020F0502020204030204" pitchFamily="34" charset="0"/>
                        </a:rPr>
                        <a:t>John 13:27</a:t>
                      </a:r>
                    </a:p>
                  </a:txBody>
                  <a:tcPr anchor="ctr" horzOverflow="overflow"/>
                </a:tc>
                <a:extLst>
                  <a:ext uri="{0D108BD9-81ED-4DB2-BD59-A6C34878D82A}">
                    <a16:rowId xmlns:a16="http://schemas.microsoft.com/office/drawing/2014/main" val="416747998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689C41-61EA-403A-AF23-0AF78E0A413F}"/>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Overview</a:t>
            </a:r>
          </a:p>
        </p:txBody>
      </p:sp>
      <p:graphicFrame>
        <p:nvGraphicFramePr>
          <p:cNvPr id="4" name="Content Placeholder 3">
            <a:extLst>
              <a:ext uri="{FF2B5EF4-FFF2-40B4-BE49-F238E27FC236}">
                <a16:creationId xmlns:a16="http://schemas.microsoft.com/office/drawing/2014/main" id="{E8B89E1B-6FAC-4C76-803C-BFD211B7A9A9}"/>
              </a:ext>
            </a:extLst>
          </p:cNvPr>
          <p:cNvGraphicFramePr>
            <a:graphicFrameLocks noGrp="1"/>
          </p:cNvGraphicFramePr>
          <p:nvPr>
            <p:ph idx="1"/>
            <p:extLst>
              <p:ext uri="{D42A27DB-BD31-4B8C-83A1-F6EECF244321}">
                <p14:modId xmlns:p14="http://schemas.microsoft.com/office/powerpoint/2010/main" val="1774816579"/>
              </p:ext>
            </p:extLst>
          </p:nvPr>
        </p:nvGraphicFramePr>
        <p:xfrm>
          <a:off x="685800" y="1248697"/>
          <a:ext cx="7772400" cy="43586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4223085289"/>
                    </a:ext>
                  </a:extLst>
                </a:gridCol>
                <a:gridCol w="3886200">
                  <a:extLst>
                    <a:ext uri="{9D8B030D-6E8A-4147-A177-3AD203B41FA5}">
                      <a16:colId xmlns:a16="http://schemas.microsoft.com/office/drawing/2014/main" val="24147692"/>
                    </a:ext>
                  </a:extLst>
                </a:gridCol>
              </a:tblGrid>
              <a:tr h="370840">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Existence</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Origin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mn-cs"/>
                        </a:rPr>
                        <a:t>Personhood</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Characteristics</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Powers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Works</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Demon possession</a:t>
                      </a:r>
                    </a:p>
                    <a:p>
                      <a:pPr marL="514350" marR="0" lvl="0" indent="-514350" algn="l" defTabSz="914400" rtl="0" eaLnBrk="1" fontAlgn="base" latinLnBrk="0" hangingPunct="1">
                        <a:lnSpc>
                          <a:spcPct val="100000"/>
                        </a:lnSpc>
                        <a:spcBef>
                          <a:spcPts val="0"/>
                        </a:spcBef>
                        <a:spcAft>
                          <a:spcPts val="3600"/>
                        </a:spcAft>
                        <a:buClr>
                          <a:srgbClr val="00FFFF"/>
                        </a:buClr>
                        <a:buSzPct val="100000"/>
                        <a:buFont typeface="+mj-lt"/>
                        <a:buAutoNum type="arabicPeriod" startAt="5"/>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Defense</a:t>
                      </a:r>
                    </a:p>
                    <a:p>
                      <a:pPr>
                        <a:spcAft>
                          <a:spcPts val="3600"/>
                        </a:spcAft>
                      </a:pPr>
                      <a:endParaRPr lang="en-US" sz="3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667345"/>
                  </a:ext>
                </a:extLst>
              </a:tr>
            </a:tbl>
          </a:graphicData>
        </a:graphic>
      </p:graphicFrame>
      <p:pic>
        <p:nvPicPr>
          <p:cNvPr id="6" name="Picture 2" descr="C:\Users\jamcg\AppData\Local\Temp\SNAGHTMLc818da.PNG">
            <a:extLst>
              <a:ext uri="{FF2B5EF4-FFF2-40B4-BE49-F238E27FC236}">
                <a16:creationId xmlns:a16="http://schemas.microsoft.com/office/drawing/2014/main" id="{A2986620-F69B-4A5D-997E-01AD9D2884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07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824B159-E4A1-497D-B458-3F27389EA3E0}"/>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Personhood</a:t>
            </a:r>
          </a:p>
        </p:txBody>
      </p:sp>
      <p:sp>
        <p:nvSpPr>
          <p:cNvPr id="9219" name="Rectangle 3">
            <a:extLst>
              <a:ext uri="{FF2B5EF4-FFF2-40B4-BE49-F238E27FC236}">
                <a16:creationId xmlns:a16="http://schemas.microsoft.com/office/drawing/2014/main" id="{1A67EE15-D75A-47B4-BA7A-BC77A3893F80}"/>
              </a:ext>
            </a:extLst>
          </p:cNvPr>
          <p:cNvSpPr>
            <a:spLocks noGrp="1" noChangeArrowheads="1"/>
          </p:cNvSpPr>
          <p:nvPr>
            <p:ph type="body" idx="1"/>
          </p:nvPr>
        </p:nvSpPr>
        <p:spPr>
          <a:xfrm>
            <a:off x="914400" y="1143000"/>
            <a:ext cx="7315200" cy="4918075"/>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rPr>
              <a:t>Attributes of personhood</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Intellect – Acts 19:15</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Emotions – Luke 8:28; Jas 2:19</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Will – Luke 8:32</a:t>
            </a:r>
          </a:p>
          <a:p>
            <a:pPr marL="914400" lvl="1" indent="-452438" eaLnBrk="1" hangingPunct="1">
              <a:spcBef>
                <a:spcPts val="0"/>
              </a:spcBef>
              <a:spcAft>
                <a:spcPts val="1800"/>
              </a:spcAft>
              <a:defRPr/>
            </a:pPr>
            <a:r>
              <a:rPr lang="en-US" dirty="0">
                <a:effectLst>
                  <a:outerShdw blurRad="38100" dist="38100" dir="2700000" algn="tl">
                    <a:srgbClr val="000000">
                      <a:alpha val="43137"/>
                    </a:srgbClr>
                  </a:outerShdw>
                </a:effectLst>
              </a:rPr>
              <a:t>Personal pronouns – Mark 1:24-25</a:t>
            </a:r>
          </a:p>
        </p:txBody>
      </p:sp>
      <p:pic>
        <p:nvPicPr>
          <p:cNvPr id="6" name="Picture 2" descr="C:\Users\jamcg\AppData\Local\Temp\SNAGHTMLc818da.PNG">
            <a:extLst>
              <a:ext uri="{FF2B5EF4-FFF2-40B4-BE49-F238E27FC236}">
                <a16:creationId xmlns:a16="http://schemas.microsoft.com/office/drawing/2014/main" id="{562AD1ED-25BF-415C-A471-5C0C49436C5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4665" y="4876800"/>
            <a:ext cx="3194671"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4726</TotalTime>
  <Words>1428</Words>
  <Application>Microsoft Office PowerPoint</Application>
  <PresentationFormat>On-screen Show (4:3)</PresentationFormat>
  <Paragraphs>287</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Calibri</vt:lpstr>
      <vt:lpstr>Courier New</vt:lpstr>
      <vt:lpstr>Times New Roman</vt:lpstr>
      <vt:lpstr>Wingdings</vt:lpstr>
      <vt:lpstr>Azure</vt:lpstr>
      <vt:lpstr>DEMONOLOGY</vt:lpstr>
      <vt:lpstr>Preview of Angelology</vt:lpstr>
      <vt:lpstr>Overview</vt:lpstr>
      <vt:lpstr>Overview</vt:lpstr>
      <vt:lpstr>Existence</vt:lpstr>
      <vt:lpstr>Overview</vt:lpstr>
      <vt:lpstr>PowerPoint Presentation</vt:lpstr>
      <vt:lpstr>Overview</vt:lpstr>
      <vt:lpstr>Personhood</vt:lpstr>
      <vt:lpstr>Overview</vt:lpstr>
      <vt:lpstr>Characteristics</vt:lpstr>
      <vt:lpstr>Overview</vt:lpstr>
      <vt:lpstr>Powers</vt:lpstr>
      <vt:lpstr>Overview</vt:lpstr>
      <vt:lpstr>Works</vt:lpstr>
      <vt:lpstr>Works (cont’d)</vt:lpstr>
      <vt:lpstr>PowerPoint Presentation</vt:lpstr>
      <vt:lpstr>Overview</vt:lpstr>
      <vt:lpstr>7. Demon Possession</vt:lpstr>
      <vt:lpstr>7. Demon Possession</vt:lpstr>
      <vt:lpstr>PowerPoint Presentation</vt:lpstr>
      <vt:lpstr>INSPIRATION OF SCRIPTURE 2 Peter 1:20-21</vt:lpstr>
      <vt:lpstr>7. Demon Possession</vt:lpstr>
      <vt:lpstr>7. Demon Possession</vt:lpstr>
      <vt:lpstr>PowerPoint Presentation</vt:lpstr>
      <vt:lpstr>PowerPoint Presentation</vt:lpstr>
      <vt:lpstr>PowerPoint Presentation</vt:lpstr>
      <vt:lpstr>PowerPoint Presentation</vt:lpstr>
      <vt:lpstr>7. Demon Possession</vt:lpstr>
      <vt:lpstr>PowerPoint Presentation</vt:lpstr>
      <vt:lpstr>7. Demon Possession</vt:lpstr>
      <vt:lpstr>E. The Christian &amp; Demon Possession</vt:lpstr>
      <vt:lpstr>E. The Christian &amp; Demon Possession</vt:lpstr>
      <vt:lpstr>PowerPoint Presentation</vt:lpstr>
      <vt:lpstr>E. The Christian &amp; Demon Possession</vt:lpstr>
      <vt:lpstr>E. The Christian &amp; Demon Possession</vt:lpstr>
      <vt:lpstr>E. The Christian &amp; Demon Possession</vt:lpstr>
      <vt:lpstr>E. The Christian &amp; Demon Possession</vt:lpstr>
      <vt:lpstr>PowerPoint Presentation</vt:lpstr>
      <vt:lpstr>E. The Christian &amp; Demon Possession</vt:lpstr>
      <vt:lpstr>CONCLUSION</vt:lpstr>
      <vt:lpstr>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Demonology-005</dc:title>
  <dc:creator>A. Woods</dc:creator>
  <cp:lastModifiedBy>Jim McGowan</cp:lastModifiedBy>
  <cp:revision>412</cp:revision>
  <cp:lastPrinted>2019-12-26T19:44:00Z</cp:lastPrinted>
  <dcterms:created xsi:type="dcterms:W3CDTF">2009-01-18T12:07:54Z</dcterms:created>
  <dcterms:modified xsi:type="dcterms:W3CDTF">2019-12-26T19:44:11Z</dcterms:modified>
</cp:coreProperties>
</file>