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8"/>
  </p:notesMasterIdLst>
  <p:handoutMasterIdLst>
    <p:handoutMasterId r:id="rId119"/>
  </p:handoutMasterIdLst>
  <p:sldIdLst>
    <p:sldId id="2067" r:id="rId2"/>
    <p:sldId id="3649" r:id="rId3"/>
    <p:sldId id="5794" r:id="rId4"/>
    <p:sldId id="4742" r:id="rId5"/>
    <p:sldId id="5866" r:id="rId6"/>
    <p:sldId id="3861" r:id="rId7"/>
    <p:sldId id="4735" r:id="rId8"/>
    <p:sldId id="4171" r:id="rId9"/>
    <p:sldId id="5923" r:id="rId10"/>
    <p:sldId id="322" r:id="rId11"/>
    <p:sldId id="5869" r:id="rId12"/>
    <p:sldId id="5867" r:id="rId13"/>
    <p:sldId id="5868" r:id="rId14"/>
    <p:sldId id="5857" r:id="rId15"/>
    <p:sldId id="5908" r:id="rId16"/>
    <p:sldId id="5874" r:id="rId17"/>
    <p:sldId id="5909" r:id="rId18"/>
    <p:sldId id="3741" r:id="rId19"/>
    <p:sldId id="778" r:id="rId20"/>
    <p:sldId id="2839" r:id="rId21"/>
    <p:sldId id="2850" r:id="rId22"/>
    <p:sldId id="3087" r:id="rId23"/>
    <p:sldId id="2307" r:id="rId24"/>
    <p:sldId id="3738" r:id="rId25"/>
    <p:sldId id="5179" r:id="rId26"/>
    <p:sldId id="272" r:id="rId27"/>
    <p:sldId id="1045" r:id="rId28"/>
    <p:sldId id="663" r:id="rId29"/>
    <p:sldId id="1097" r:id="rId30"/>
    <p:sldId id="3905" r:id="rId31"/>
    <p:sldId id="2916" r:id="rId32"/>
    <p:sldId id="2917" r:id="rId33"/>
    <p:sldId id="5910" r:id="rId34"/>
    <p:sldId id="5888" r:id="rId35"/>
    <p:sldId id="2187" r:id="rId36"/>
    <p:sldId id="5358" r:id="rId37"/>
    <p:sldId id="5369" r:id="rId38"/>
    <p:sldId id="1232" r:id="rId39"/>
    <p:sldId id="5911" r:id="rId40"/>
    <p:sldId id="5875" r:id="rId41"/>
    <p:sldId id="5912" r:id="rId42"/>
    <p:sldId id="5545" r:id="rId43"/>
    <p:sldId id="4689" r:id="rId44"/>
    <p:sldId id="5298" r:id="rId45"/>
    <p:sldId id="3926" r:id="rId46"/>
    <p:sldId id="5892" r:id="rId47"/>
    <p:sldId id="3825" r:id="rId48"/>
    <p:sldId id="3847" r:id="rId49"/>
    <p:sldId id="3826" r:id="rId50"/>
    <p:sldId id="5865" r:id="rId51"/>
    <p:sldId id="3819" r:id="rId52"/>
    <p:sldId id="3820" r:id="rId53"/>
    <p:sldId id="5913" r:id="rId54"/>
    <p:sldId id="5894" r:id="rId55"/>
    <p:sldId id="5895" r:id="rId56"/>
    <p:sldId id="5896" r:id="rId57"/>
    <p:sldId id="2482" r:id="rId58"/>
    <p:sldId id="2556" r:id="rId59"/>
    <p:sldId id="648" r:id="rId60"/>
    <p:sldId id="5897" r:id="rId61"/>
    <p:sldId id="5898" r:id="rId62"/>
    <p:sldId id="5899" r:id="rId63"/>
    <p:sldId id="5922" r:id="rId64"/>
    <p:sldId id="3816" r:id="rId65"/>
    <p:sldId id="3851" r:id="rId66"/>
    <p:sldId id="3852" r:id="rId67"/>
    <p:sldId id="567" r:id="rId68"/>
    <p:sldId id="569" r:id="rId69"/>
    <p:sldId id="597" r:id="rId70"/>
    <p:sldId id="568" r:id="rId71"/>
    <p:sldId id="3089" r:id="rId72"/>
    <p:sldId id="3091" r:id="rId73"/>
    <p:sldId id="531" r:id="rId74"/>
    <p:sldId id="3682" r:id="rId75"/>
    <p:sldId id="4621" r:id="rId76"/>
    <p:sldId id="1166" r:id="rId77"/>
    <p:sldId id="5413" r:id="rId78"/>
    <p:sldId id="5901" r:id="rId79"/>
    <p:sldId id="5902" r:id="rId80"/>
    <p:sldId id="5903" r:id="rId81"/>
    <p:sldId id="5914" r:id="rId82"/>
    <p:sldId id="5880" r:id="rId83"/>
    <p:sldId id="5915" r:id="rId84"/>
    <p:sldId id="3742" r:id="rId85"/>
    <p:sldId id="5916" r:id="rId86"/>
    <p:sldId id="5120" r:id="rId87"/>
    <p:sldId id="2931" r:id="rId88"/>
    <p:sldId id="5891" r:id="rId89"/>
    <p:sldId id="2973" r:id="rId90"/>
    <p:sldId id="5905" r:id="rId91"/>
    <p:sldId id="435" r:id="rId92"/>
    <p:sldId id="2921" r:id="rId93"/>
    <p:sldId id="5906" r:id="rId94"/>
    <p:sldId id="5904" r:id="rId95"/>
    <p:sldId id="5917" r:id="rId96"/>
    <p:sldId id="3093" r:id="rId97"/>
    <p:sldId id="5552" r:id="rId98"/>
    <p:sldId id="2018" r:id="rId99"/>
    <p:sldId id="5918" r:id="rId100"/>
    <p:sldId id="5885" r:id="rId101"/>
    <p:sldId id="5919" r:id="rId102"/>
    <p:sldId id="5920" r:id="rId103"/>
    <p:sldId id="5890" r:id="rId104"/>
    <p:sldId id="5889" r:id="rId105"/>
    <p:sldId id="5864" r:id="rId106"/>
    <p:sldId id="3842" r:id="rId107"/>
    <p:sldId id="3840" r:id="rId108"/>
    <p:sldId id="5893" r:id="rId109"/>
    <p:sldId id="3822" r:id="rId110"/>
    <p:sldId id="3841" r:id="rId111"/>
    <p:sldId id="3823" r:id="rId112"/>
    <p:sldId id="3824" r:id="rId113"/>
    <p:sldId id="3815" r:id="rId114"/>
    <p:sldId id="2248" r:id="rId115"/>
    <p:sldId id="5921" r:id="rId116"/>
    <p:sldId id="3488" r:id="rId11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McGowan" initials="JM" lastIdx="1" clrIdx="0">
    <p:extLst>
      <p:ext uri="{19B8F6BF-5375-455C-9EA6-DF929625EA0E}">
        <p15:presenceInfo xmlns:p15="http://schemas.microsoft.com/office/powerpoint/2012/main" userId="e2c7446dd3aca5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CC"/>
    <a:srgbClr val="99FF66"/>
    <a:srgbClr val="00FF00"/>
    <a:srgbClr val="66FF33"/>
    <a:srgbClr val="66FF66"/>
    <a:srgbClr val="00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349" autoAdjust="0"/>
  </p:normalViewPr>
  <p:slideViewPr>
    <p:cSldViewPr>
      <p:cViewPr varScale="1">
        <p:scale>
          <a:sx n="57" d="100"/>
          <a:sy n="57" d="100"/>
        </p:scale>
        <p:origin x="1374"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91" d="100"/>
          <a:sy n="91" d="100"/>
        </p:scale>
        <p:origin x="3048"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1"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Dr. Andy Woods</a:t>
            </a:r>
          </a:p>
        </p:txBody>
      </p:sp>
      <p:sp>
        <p:nvSpPr>
          <p:cNvPr id="3686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12/15/2019</a:t>
            </a:r>
          </a:p>
        </p:txBody>
      </p:sp>
      <p:sp>
        <p:nvSpPr>
          <p:cNvPr id="3686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vl1pPr>
          </a:lstStyle>
          <a:p>
            <a:pPr>
              <a:defRPr/>
            </a:pPr>
            <a:fld id="{F12A5B29-4538-4C3D-A81C-6C008BE36C0F}" type="slidenum">
              <a:rPr lang="en-US" altLang="en-US">
                <a:latin typeface="Calibri" panose="020F0502020204030204" pitchFamily="34" charset="0"/>
                <a:cs typeface="Calibri" panose="020F0502020204030204" pitchFamily="34" charset="0"/>
              </a:rPr>
              <a:pPr>
                <a:def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Dr. Andy Woods</a:t>
            </a:r>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Calibri" panose="020F0502020204030204" pitchFamily="34" charset="0"/>
              </a:defRPr>
            </a:lvl1pPr>
          </a:lstStyle>
          <a:p>
            <a:pPr>
              <a:defRPr/>
            </a:pPr>
            <a:r>
              <a:rPr lang="en-US"/>
              <a:t>1/27/2019</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Calibri" panose="020F0502020204030204" pitchFamily="34" charset="0"/>
              </a:defRPr>
            </a:lvl1pPr>
          </a:lstStyle>
          <a:p>
            <a:pPr>
              <a:defRPr/>
            </a:pPr>
            <a:r>
              <a:rPr lang="en-US" dirty="0"/>
              <a:t>Sugar Land Bible Church</a:t>
            </a:r>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163" eaLnBrk="1" hangingPunct="1">
              <a:defRPr sz="1400" smtClean="0">
                <a:latin typeface="Calibri" panose="020F0502020204030204" pitchFamily="34" charset="0"/>
                <a:cs typeface="Calibri" panose="020F0502020204030204" pitchFamily="34" charset="0"/>
              </a:defRPr>
            </a:lvl1pPr>
          </a:lstStyle>
          <a:p>
            <a:pPr>
              <a:defRPr/>
            </a:pPr>
            <a:fld id="{F3584848-F49B-4589-80F1-8AC4D2C6A1D1}"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6F9BB40-D064-4930-A89D-4F99ECB1BA9D}" type="slidenum">
              <a:rPr lang="en-US" altLang="en-US" sz="1300">
                <a:latin typeface="Calibri" panose="020F0502020204030204" pitchFamily="34" charset="0"/>
                <a:cs typeface="Calibri" panose="020F0502020204030204" pitchFamily="34" charset="0"/>
              </a:rPr>
              <a:pPr/>
              <a:t>20</a:t>
            </a:fld>
            <a:endParaRPr lang="en-US" altLang="en-US" sz="1300" dirty="0">
              <a:latin typeface="Calibri" panose="020F0502020204030204" pitchFamily="34" charset="0"/>
              <a:cs typeface="Calibri" panose="020F0502020204030204" pitchFamily="34" charset="0"/>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196383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57</a:t>
            </a:fld>
            <a:endParaRPr lang="en-US" altLang="en-US" sz="1300"/>
          </a:p>
        </p:txBody>
      </p:sp>
    </p:spTree>
    <p:extLst>
      <p:ext uri="{BB962C8B-B14F-4D97-AF65-F5344CB8AC3E}">
        <p14:creationId xmlns:p14="http://schemas.microsoft.com/office/powerpoint/2010/main" val="3393630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pPr eaLnBrk="1" hangingPunct="1"/>
              <a:t>58</a:t>
            </a:fld>
            <a:endParaRPr lang="en-US" altLang="en-US" sz="1300"/>
          </a:p>
        </p:txBody>
      </p:sp>
    </p:spTree>
    <p:extLst>
      <p:ext uri="{BB962C8B-B14F-4D97-AF65-F5344CB8AC3E}">
        <p14:creationId xmlns:p14="http://schemas.microsoft.com/office/powerpoint/2010/main" val="4039361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9/11/2016</a:t>
            </a:r>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107</a:t>
            </a:fld>
            <a:endParaRPr lang="en-US" altLang="en-US" dirty="0"/>
          </a:p>
        </p:txBody>
      </p:sp>
    </p:spTree>
    <p:extLst>
      <p:ext uri="{BB962C8B-B14F-4D97-AF65-F5344CB8AC3E}">
        <p14:creationId xmlns:p14="http://schemas.microsoft.com/office/powerpoint/2010/main" val="365629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605827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036454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12242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091472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4"/>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36871509"/>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12/14/2019</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4065637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1095A85E-A017-48E2-8C36-B52A3589F659}" type="datetime1">
              <a:rPr lang="en-US"/>
              <a:pPr>
                <a:defRPr/>
              </a:pPr>
              <a:t>12/14/2019</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pPr>
              <a:defRPr/>
            </a:pPr>
            <a:fld id="{5621BA2D-BFD4-43E6-AE9D-591A4F31ADF2}" type="slidenum">
              <a:rPr lang="en-US" altLang="en-US"/>
              <a:pPr>
                <a:defRPr/>
              </a:pPr>
              <a:t>‹#›</a:t>
            </a:fld>
            <a:endParaRPr lang="en-US" altLang="en-US"/>
          </a:p>
        </p:txBody>
      </p:sp>
    </p:spTree>
    <p:extLst>
      <p:ext uri="{BB962C8B-B14F-4D97-AF65-F5344CB8AC3E}">
        <p14:creationId xmlns:p14="http://schemas.microsoft.com/office/powerpoint/2010/main" val="370658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88544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9085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43557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33249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6570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8597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89838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534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11970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6" r:id="rId13"/>
    <p:sldLayoutId id="2147483918" r:id="rId14"/>
    <p:sldLayoutId id="2147483919" r:id="rId15"/>
    <p:sldLayoutId id="2147483920"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customXml" Target="../ink/ink2.xml"/><Relationship Id="rId4" Type="http://schemas.openxmlformats.org/officeDocument/2006/relationships/image" Target="../media/image540.png"/><Relationship Id="rId9" Type="http://schemas.openxmlformats.org/officeDocument/2006/relationships/image" Target="../media/image55.jpeg"/></Relationships>
</file>

<file path=ppt/slides/_rels/slide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wmf"/><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s3.amazonaws.com/slbc-wordpress/wp-content/uploads/2018/05/21010127/TheBookofRevelation-SLBC-WebsiteImage.jpg">
            <a:extLst>
              <a:ext uri="{FF2B5EF4-FFF2-40B4-BE49-F238E27FC236}">
                <a16:creationId xmlns:a16="http://schemas.microsoft.com/office/drawing/2014/main" id="{6BBCB659-9ABA-4634-8520-21702CE6D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E5DCF4-598D-41E1-94AB-D150A65AB6F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1" y="5181600"/>
            <a:ext cx="1002323" cy="1371600"/>
          </a:xfrm>
          <a:prstGeom prst="rect">
            <a:avLst/>
          </a:prstGeom>
          <a:ln>
            <a:noFill/>
          </a:ln>
        </p:spPr>
      </p:pic>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247900" y="5486400"/>
            <a:ext cx="4648200" cy="12954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spcBef>
                <a:spcPts val="0"/>
              </a:spcBef>
              <a:spcAft>
                <a:spcPts val="600"/>
              </a:spcAft>
            </a:pPr>
            <a:r>
              <a:rPr lang="en-US" altLang="en-US" kern="0" dirty="0">
                <a:solidFill>
                  <a:schemeClr val="tx1"/>
                </a:solidFill>
                <a:effectLst>
                  <a:outerShdw blurRad="38100" dist="38100" dir="2700000" algn="tl">
                    <a:srgbClr val="000000">
                      <a:alpha val="43137"/>
                    </a:srgbClr>
                  </a:outerShdw>
                </a:effectLst>
              </a:rPr>
              <a:t>Dr. </a:t>
            </a:r>
            <a:r>
              <a:rPr lang="en-US" altLang="en-US" kern="0">
                <a:solidFill>
                  <a:schemeClr val="tx1"/>
                </a:solidFill>
                <a:effectLst>
                  <a:outerShdw blurRad="38100" dist="38100" dir="2700000" algn="tl">
                    <a:srgbClr val="000000">
                      <a:alpha val="43137"/>
                    </a:srgbClr>
                  </a:outerShdw>
                </a:effectLst>
              </a:rPr>
              <a:t>Andy Woods</a:t>
            </a:r>
            <a:endParaRPr lang="en-US" altLang="en-US" kern="0" dirty="0">
              <a:solidFill>
                <a:schemeClr val="tx1"/>
              </a:solidFill>
              <a:effectLst>
                <a:outerShdw blurRad="38100" dist="38100" dir="2700000" algn="tl">
                  <a:srgbClr val="000000">
                    <a:alpha val="43137"/>
                  </a:srgbClr>
                </a:outerShdw>
              </a:effectLst>
            </a:endParaRP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spcBef>
                <a:spcPts val="0"/>
              </a:spcBef>
            </a:pPr>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DCB00-EAFE-40A8-88DB-7EAAA0A27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33" y="605190"/>
            <a:ext cx="8533333" cy="5647619"/>
          </a:xfrm>
          <a:prstGeom prst="rect">
            <a:avLst/>
          </a:prstGeom>
        </p:spPr>
      </p:pic>
    </p:spTree>
    <p:extLst>
      <p:ext uri="{BB962C8B-B14F-4D97-AF65-F5344CB8AC3E}">
        <p14:creationId xmlns:p14="http://schemas.microsoft.com/office/powerpoint/2010/main" val="285012151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162050" y="1600200"/>
            <a:ext cx="6819900" cy="2286000"/>
          </a:xfrm>
        </p:spPr>
        <p:txBody>
          <a:bodyPr/>
          <a:lstStyle/>
          <a:p>
            <a:pPr marL="571500" indent="-5715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Satan’s henchmen are consumed by the fires of heaven (9b)</a:t>
            </a:r>
          </a:p>
          <a:p>
            <a:pPr marL="571500" indent="-571500">
              <a:spcBef>
                <a:spcPts val="0"/>
              </a:spcBef>
              <a:spcAft>
                <a:spcPts val="3600"/>
              </a:spcAft>
              <a:buSzPct val="100000"/>
              <a:buAutoNum type="arabicPeriod"/>
              <a:defRPr/>
            </a:pPr>
            <a:r>
              <a:rPr lang="en-US" dirty="0">
                <a:effectLst>
                  <a:outerShdw blurRad="38100" dist="38100" dir="2700000" algn="tl">
                    <a:srgbClr val="000000">
                      <a:alpha val="43137"/>
                    </a:srgbClr>
                  </a:outerShdw>
                </a:effectLst>
              </a:rPr>
              <a:t>Satan himself is consumed by the fires of hell (10)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altLang="en-US" sz="3600" kern="0" dirty="0">
                <a:effectLst>
                  <a:outerShdw blurRad="38100" dist="38100" dir="2700000" algn="tl">
                    <a:srgbClr val="000000">
                      <a:alpha val="43137"/>
                    </a:srgbClr>
                  </a:outerShdw>
                </a:effectLst>
                <a:cs typeface="Calibri" panose="020F0502020204030204" pitchFamily="34" charset="0"/>
              </a:rPr>
              <a:t>D. The Annihilation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20:9b-10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3A81E5D0-D718-4868-B6CE-CADE55AE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EA013-D2A9-4CE3-BCB6-AFABF859BE6F}"/>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6161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162050" y="1600200"/>
            <a:ext cx="6819900" cy="2286000"/>
          </a:xfrm>
        </p:spPr>
        <p:txBody>
          <a:bodyPr/>
          <a:lstStyle/>
          <a:p>
            <a:pPr marL="571500" indent="-571500">
              <a:spcBef>
                <a:spcPts val="0"/>
              </a:spcBef>
              <a:spcAft>
                <a:spcPts val="36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Satan’s henchmen are consumed by the fires of heaven (9b)</a:t>
            </a:r>
          </a:p>
          <a:p>
            <a:pPr marL="571500" indent="-571500">
              <a:spcBef>
                <a:spcPts val="0"/>
              </a:spcBef>
              <a:spcAft>
                <a:spcPts val="3600"/>
              </a:spcAft>
              <a:buSzPct val="100000"/>
              <a:buAutoNum type="arabicPeriod"/>
              <a:defRPr/>
            </a:pPr>
            <a:r>
              <a:rPr lang="en-US" dirty="0">
                <a:effectLst>
                  <a:outerShdw blurRad="38100" dist="38100" dir="2700000" algn="tl">
                    <a:srgbClr val="000000">
                      <a:alpha val="43137"/>
                    </a:srgbClr>
                  </a:outerShdw>
                </a:effectLst>
              </a:rPr>
              <a:t>Satan himself is consumed by the fires of hell (10)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altLang="en-US" sz="3600" kern="0" dirty="0">
                <a:effectLst>
                  <a:outerShdw blurRad="38100" dist="38100" dir="2700000" algn="tl">
                    <a:srgbClr val="000000">
                      <a:alpha val="43137"/>
                    </a:srgbClr>
                  </a:outerShdw>
                </a:effectLst>
                <a:cs typeface="Calibri" panose="020F0502020204030204" pitchFamily="34" charset="0"/>
              </a:rPr>
              <a:t>D. The Annihilation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20:9b-10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3A81E5D0-D718-4868-B6CE-CADE55AE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EA013-D2A9-4CE3-BCB6-AFABF859BE6F}"/>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57499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162050" y="1600200"/>
            <a:ext cx="6819900" cy="2286000"/>
          </a:xfrm>
        </p:spPr>
        <p:txBody>
          <a:bodyPr/>
          <a:lstStyle/>
          <a:p>
            <a:pPr marL="571500" indent="-571500">
              <a:spcBef>
                <a:spcPts val="0"/>
              </a:spcBef>
              <a:spcAft>
                <a:spcPts val="3600"/>
              </a:spcAft>
              <a:buSzPct val="100000"/>
              <a:buFont typeface="+mj-lt"/>
              <a:buAutoNum type="arabicPeriod"/>
              <a:defRPr/>
            </a:pPr>
            <a:r>
              <a:rPr lang="en-US" dirty="0">
                <a:effectLst>
                  <a:outerShdw blurRad="38100" dist="38100" dir="2700000" algn="tl">
                    <a:srgbClr val="000000">
                      <a:alpha val="43137"/>
                    </a:srgbClr>
                  </a:outerShdw>
                </a:effectLst>
              </a:rPr>
              <a:t>Satan’s henchmen are consumed by the fires of heaven (9b)</a:t>
            </a:r>
          </a:p>
          <a:p>
            <a:pPr marL="571500" indent="-571500">
              <a:spcBef>
                <a:spcPts val="0"/>
              </a:spcBef>
              <a:spcAft>
                <a:spcPts val="3600"/>
              </a:spcAft>
              <a:buSzPct val="100000"/>
              <a:buAutoNum type="arabicPeriod"/>
              <a:defRPr/>
            </a:pPr>
            <a:r>
              <a:rPr lang="en-US" b="1" u="sng" dirty="0">
                <a:solidFill>
                  <a:srgbClr val="FFFFCC"/>
                </a:solidFill>
                <a:effectLst>
                  <a:outerShdw blurRad="38100" dist="38100" dir="2700000" algn="tl">
                    <a:srgbClr val="000000">
                      <a:alpha val="43137"/>
                    </a:srgbClr>
                  </a:outerShdw>
                </a:effectLst>
              </a:rPr>
              <a:t>Satan himself is consumed by the fires of hell (10)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altLang="en-US" sz="3600" kern="0" dirty="0">
                <a:effectLst>
                  <a:outerShdw blurRad="38100" dist="38100" dir="2700000" algn="tl">
                    <a:srgbClr val="000000">
                      <a:alpha val="43137"/>
                    </a:srgbClr>
                  </a:outerShdw>
                </a:effectLst>
                <a:cs typeface="Calibri" panose="020F0502020204030204" pitchFamily="34" charset="0"/>
              </a:rPr>
              <a:t>D. The Annihilation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20:9b-10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3A81E5D0-D718-4868-B6CE-CADE55AE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BEA013-D2A9-4CE3-BCB6-AFABF859BE6F}"/>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943407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2800" b="1" u="sng" kern="1200" dirty="0">
                <a:solidFill>
                  <a:srgbClr val="FFFFCC"/>
                </a:solidFill>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extLst>
      <p:ext uri="{BB962C8B-B14F-4D97-AF65-F5344CB8AC3E}">
        <p14:creationId xmlns:p14="http://schemas.microsoft.com/office/powerpoint/2010/main" val="21749165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40050" y="457200"/>
            <a:ext cx="5863900" cy="5943600"/>
          </a:xfrm>
          <a:prstGeom prst="rect">
            <a:avLst/>
          </a:prstGeom>
        </p:spPr>
      </p:pic>
    </p:spTree>
    <p:extLst>
      <p:ext uri="{BB962C8B-B14F-4D97-AF65-F5344CB8AC3E}">
        <p14:creationId xmlns:p14="http://schemas.microsoft.com/office/powerpoint/2010/main" val="177069135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8F6DE8-EFEB-4100-9EF0-D8F4ADFD9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57020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also; and they will be tormented day and night forever and ever.”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843562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20:10</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devil who deceived them was thrown into the lake of fire and brimstone, where the beast and the false prophet are also; and they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tormented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 and night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84249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3">
            <a:extLst>
              <a:ext uri="{FF2B5EF4-FFF2-40B4-BE49-F238E27FC236}">
                <a16:creationId xmlns:a16="http://schemas.microsoft.com/office/drawing/2014/main" id="{2DAA03D9-B5D6-4D27-AA1D-09659CAB7020}"/>
              </a:ext>
            </a:extLst>
          </p:cNvPr>
          <p:cNvSpPr txBox="1">
            <a:spLocks noChangeArrowheads="1"/>
          </p:cNvSpPr>
          <p:nvPr/>
        </p:nvSpPr>
        <p:spPr bwMode="auto">
          <a:xfrm>
            <a:off x="0" y="1784960"/>
            <a:ext cx="9113760" cy="3560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punishment [such as torment] that is not felt is not a punishment. It is an odd use of language to speak of an insensate state (i.e., unfeeling), an inanimate object receiving punishment. To say, ‘I punished my car for not starting by slowly plucking out it’s spark plug wires, one by one,’ would invoke laughter, not serious consideration.”</a:t>
            </a:r>
            <a:endParaRPr 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Medium 360416804 52476511 alancrop7878 200x200 compressed">
            <a:extLst>
              <a:ext uri="{FF2B5EF4-FFF2-40B4-BE49-F238E27FC236}">
                <a16:creationId xmlns:a16="http://schemas.microsoft.com/office/drawing/2014/main" id="{EA4B1E75-F665-458D-BCED-8C2BB0844A1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712" y="123160"/>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8B3713F-16BB-4072-A9DD-FDF3188389BC}"/>
              </a:ext>
            </a:extLst>
          </p:cNvPr>
          <p:cNvSpPr/>
          <p:nvPr/>
        </p:nvSpPr>
        <p:spPr>
          <a:xfrm>
            <a:off x="1752600" y="232083"/>
            <a:ext cx="5638800" cy="1277273"/>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Alan W. Gomes</a:t>
            </a:r>
          </a:p>
          <a:p>
            <a:pPr algn="ctr"/>
            <a:r>
              <a:rPr lang="en-US" sz="1800" dirty="0">
                <a:effectLst>
                  <a:outerShdw blurRad="38100" dist="38100" dir="2700000" algn="tl">
                    <a:srgbClr val="000000">
                      <a:alpha val="43137"/>
                    </a:srgbClr>
                  </a:outerShdw>
                </a:effectLst>
                <a:latin typeface="Calibri" panose="020F0502020204030204" pitchFamily="34" charset="0"/>
                <a:ea typeface="+mj-ea"/>
                <a:cs typeface="+mj-cs"/>
              </a:rPr>
              <a:t>(Summer 1991). “Evangelicals and the Annihilation of Hell” (Part 2). In the Christian Research Journal. Page 11.</a:t>
            </a:r>
          </a:p>
        </p:txBody>
      </p:sp>
    </p:spTree>
    <p:extLst>
      <p:ext uri="{BB962C8B-B14F-4D97-AF65-F5344CB8AC3E}">
        <p14:creationId xmlns:p14="http://schemas.microsoft.com/office/powerpoint/2010/main" val="305442241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7579068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Psalm 90:2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the mountains were born Or You gave birth to the earth and the world, Even from everlasting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everlasting</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God.”</a:t>
            </a:r>
          </a:p>
        </p:txBody>
      </p:sp>
    </p:spTree>
    <p:extLst>
      <p:ext uri="{BB962C8B-B14F-4D97-AF65-F5344CB8AC3E}">
        <p14:creationId xmlns:p14="http://schemas.microsoft.com/office/powerpoint/2010/main" val="407165696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95982385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Matthew 25:46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will go away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punishment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righteous into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24437320"/>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Romans 16:26</a:t>
            </a:r>
          </a:p>
          <a:p>
            <a:pPr algn="just">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is manifested, and by the Scriptures of the prophets, according to the commandment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eternal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made known to all the 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leading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obedience of faith.</a:t>
            </a:r>
          </a:p>
        </p:txBody>
      </p:sp>
    </p:spTree>
    <p:extLst>
      <p:ext uri="{BB962C8B-B14F-4D97-AF65-F5344CB8AC3E}">
        <p14:creationId xmlns:p14="http://schemas.microsoft.com/office/powerpoint/2010/main" val="235883463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Revelation 14:11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smoke of their torment goes up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have no rest day and night, those who worship the beast and his image, and whoever receives the mark of his name.”</a:t>
            </a:r>
          </a:p>
        </p:txBody>
      </p:sp>
    </p:spTree>
    <p:extLst>
      <p:ext uri="{BB962C8B-B14F-4D97-AF65-F5344CB8AC3E}">
        <p14:creationId xmlns:p14="http://schemas.microsoft.com/office/powerpoint/2010/main" val="54271004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idx="4294967295"/>
          </p:nvPr>
        </p:nvSpPr>
        <p:spPr>
          <a:xfrm>
            <a:off x="2190749" y="381000"/>
            <a:ext cx="4762500" cy="514350"/>
          </a:xfrm>
        </p:spPr>
        <p:txBody>
          <a:bodyPr/>
          <a:lstStyle/>
          <a:p>
            <a:pPr algn="ctr"/>
            <a:r>
              <a:rPr lang="en-US" dirty="0"/>
              <a:t>Dominoes in a Row</a:t>
            </a:r>
          </a:p>
        </p:txBody>
      </p:sp>
      <p:pic>
        <p:nvPicPr>
          <p:cNvPr id="37891" name="Picture 2" descr="http://i.ytimg.com/vi/IeWsxuDn7NE/hqdefault.jpg"/>
          <p:cNvPicPr>
            <a:picLocks noGrp="1" noChangeAspect="1" noChangeArrowheads="1"/>
          </p:cNvPicPr>
          <p:nvPr>
            <p:ph type="tbl" idx="4294967295"/>
          </p:nvPr>
        </p:nvPicPr>
        <p:blipFill rotWithShape="1">
          <a:blip r:embed="rId2" cstate="email">
            <a:extLst>
              <a:ext uri="{28A0092B-C50C-407E-A947-70E740481C1C}">
                <a14:useLocalDpi xmlns:a14="http://schemas.microsoft.com/office/drawing/2010/main" val="0"/>
              </a:ext>
            </a:extLst>
          </a:blip>
          <a:srcRect/>
          <a:stretch/>
        </p:blipFill>
        <p:spPr>
          <a:xfrm>
            <a:off x="431800" y="1371600"/>
            <a:ext cx="8382001" cy="4572000"/>
          </a:xfrm>
          <a:prstGeom prst="roundRect">
            <a:avLst/>
          </a:prstGeom>
        </p:spPr>
      </p:pic>
    </p:spTree>
    <p:extLst>
      <p:ext uri="{BB962C8B-B14F-4D97-AF65-F5344CB8AC3E}">
        <p14:creationId xmlns:p14="http://schemas.microsoft.com/office/powerpoint/2010/main" val="96438805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95482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800100" y="3429000"/>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2329831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544775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323727731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401652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12773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570630" y="2057400"/>
            <a:ext cx="4002741" cy="1517155"/>
          </a:xfrm>
        </p:spPr>
        <p:txBody>
          <a:bodyPr/>
          <a:lstStyle/>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Prisoner (1-2)</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Prison (3)</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 Satan: The Great Chain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20:1-3</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770452A4-23E3-49F4-9564-2A11E1CA4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23ECE2-B045-479E-B1DE-1723DFCC9193}"/>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806167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570630" y="2057400"/>
            <a:ext cx="4002741" cy="1517155"/>
          </a:xfrm>
        </p:spPr>
        <p:txBody>
          <a:bodyPr/>
          <a:lstStyle/>
          <a:p>
            <a:pPr marL="571500" indent="-57150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Prisoner (1-2)</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Prison (3)</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 Satan: The Great Chain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20:1-3</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770452A4-23E3-49F4-9564-2A11E1CA4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23ECE2-B045-479E-B1DE-1723DFCC9193}"/>
              </a:ext>
            </a:extLst>
          </p:cNvPr>
          <p:cNvSpPr txBox="1"/>
          <p:nvPr/>
        </p:nvSpPr>
        <p:spPr>
          <a:xfrm>
            <a:off x="2057400" y="6324600"/>
            <a:ext cx="5029200"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Willmington, </a:t>
            </a:r>
            <a:r>
              <a:rPr lang="en-US" i="1" dirty="0">
                <a:latin typeface="Calibri" panose="020F0502020204030204" pitchFamily="34" charset="0"/>
                <a:cs typeface="Calibri" panose="020F0502020204030204" pitchFamily="34" charset="0"/>
              </a:rPr>
              <a:t>Outline Bible</a:t>
            </a:r>
            <a:r>
              <a:rPr lang="en-US" dirty="0">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269934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DC3CF-FD17-4CC6-BB71-7ABFCB2ED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370701"/>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sealed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him, so that he would not deceive the nations any longer, until the thousand years were completed; after these things he must be released for a short time.”</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848451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9409" y="816637"/>
            <a:ext cx="8285182" cy="5224725"/>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24663203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66700" y="228600"/>
            <a:ext cx="8610600" cy="914400"/>
          </a:xfrm>
        </p:spPr>
        <p:txBody>
          <a:bodyPr/>
          <a:lstStyle/>
          <a:p>
            <a:pPr algn="ctr" eaLnBrk="1" hangingPunct="1"/>
            <a:r>
              <a:rPr lang="en-US" altLang="en-US" sz="3600" dirty="0">
                <a:effectLst>
                  <a:outerShdw blurRad="38100" dist="38100" dir="2700000" algn="tl">
                    <a:srgbClr val="000000">
                      <a:alpha val="43137"/>
                    </a:srgbClr>
                  </a:outerShdw>
                </a:effectLst>
              </a:rPr>
              <a:t>Revelation's Symbols and Figures of Speech</a:t>
            </a:r>
          </a:p>
        </p:txBody>
      </p:sp>
      <p:sp>
        <p:nvSpPr>
          <p:cNvPr id="6147" name="Rectangle 3"/>
          <p:cNvSpPr>
            <a:spLocks noGrp="1" noChangeArrowheads="1"/>
          </p:cNvSpPr>
          <p:nvPr>
            <p:ph type="body" idx="1"/>
          </p:nvPr>
        </p:nvSpPr>
        <p:spPr>
          <a:xfrm>
            <a:off x="617446" y="1143000"/>
            <a:ext cx="8332788" cy="4572000"/>
          </a:xfrm>
        </p:spPr>
        <p:txBody>
          <a:bodyPr/>
          <a:lstStyle/>
          <a:p>
            <a:pPr eaLnBrk="1" hangingPunct="1">
              <a:spcBef>
                <a:spcPts val="0"/>
              </a:spcBef>
              <a:spcAft>
                <a:spcPts val="1800"/>
              </a:spcAft>
              <a:defRPr/>
            </a:pPr>
            <a:r>
              <a:rPr lang="en-US" dirty="0">
                <a:effectLst>
                  <a:outerShdw blurRad="38100" dist="38100" dir="2700000" algn="tl">
                    <a:srgbClr val="000000">
                      <a:alpha val="43137"/>
                    </a:srgbClr>
                  </a:outerShdw>
                </a:effectLst>
              </a:rPr>
              <a:t>“Spiritually” (11:8)</a:t>
            </a:r>
          </a:p>
          <a:p>
            <a:pPr eaLnBrk="1" hangingPunct="1">
              <a:spcBef>
                <a:spcPts val="0"/>
              </a:spcBef>
              <a:spcAft>
                <a:spcPts val="1800"/>
              </a:spcAft>
              <a:defRPr/>
            </a:pPr>
            <a:r>
              <a:rPr lang="en-US" dirty="0">
                <a:effectLst>
                  <a:outerShdw blurRad="38100" dist="38100" dir="2700000" algn="tl">
                    <a:srgbClr val="000000">
                      <a:alpha val="43137"/>
                    </a:srgbClr>
                  </a:outerShdw>
                </a:effectLst>
              </a:rPr>
              <a:t>“Sign” (12:1)</a:t>
            </a:r>
          </a:p>
          <a:p>
            <a:pPr eaLnBrk="1" hangingPunct="1">
              <a:spcBef>
                <a:spcPts val="0"/>
              </a:spcBef>
              <a:spcAft>
                <a:spcPts val="1800"/>
              </a:spcAft>
              <a:defRPr/>
            </a:pPr>
            <a:r>
              <a:rPr lang="en-US" dirty="0">
                <a:effectLst>
                  <a:outerShdw blurRad="38100" dist="38100" dir="2700000" algn="tl">
                    <a:srgbClr val="000000">
                      <a:alpha val="43137"/>
                    </a:srgbClr>
                  </a:outerShdw>
                </a:effectLst>
              </a:rPr>
              <a:t>“Like” or “as” (8:8)</a:t>
            </a:r>
          </a:p>
          <a:p>
            <a:pPr eaLnBrk="1" hangingPunct="1">
              <a:spcBef>
                <a:spcPts val="0"/>
              </a:spcBef>
              <a:spcAft>
                <a:spcPts val="1800"/>
              </a:spcAft>
              <a:defRPr/>
            </a:pPr>
            <a:r>
              <a:rPr lang="en-US" dirty="0">
                <a:effectLst>
                  <a:outerShdw blurRad="38100" dist="38100" dir="2700000" algn="tl">
                    <a:srgbClr val="000000">
                      <a:alpha val="43137"/>
                    </a:srgbClr>
                  </a:outerShdw>
                </a:effectLst>
              </a:rPr>
              <a:t>OT correspondence (Rev 13:2; Dan 7)</a:t>
            </a:r>
          </a:p>
          <a:p>
            <a:pPr eaLnBrk="1" hangingPunct="1">
              <a:spcBef>
                <a:spcPts val="0"/>
              </a:spcBef>
              <a:spcAft>
                <a:spcPts val="1800"/>
              </a:spcAft>
              <a:defRPr/>
            </a:pPr>
            <a:r>
              <a:rPr lang="en-US" dirty="0">
                <a:effectLst>
                  <a:outerShdw blurRad="38100" dist="38100" dir="2700000" algn="tl">
                    <a:srgbClr val="000000">
                      <a:alpha val="43137"/>
                    </a:srgbClr>
                  </a:outerShdw>
                </a:effectLst>
              </a:rPr>
              <a:t>Contextual interpretations (17:18)</a:t>
            </a:r>
          </a:p>
          <a:p>
            <a:pPr eaLnBrk="1" hangingPunct="1">
              <a:spcBef>
                <a:spcPts val="0"/>
              </a:spcBef>
              <a:spcAft>
                <a:spcPts val="1800"/>
              </a:spcAft>
              <a:defRPr/>
            </a:pPr>
            <a:r>
              <a:rPr lang="en-US" dirty="0">
                <a:effectLst>
                  <a:outerShdw blurRad="38100" dist="38100" dir="2700000" algn="tl">
                    <a:srgbClr val="000000">
                      <a:alpha val="43137"/>
                    </a:srgbClr>
                  </a:outerShdw>
                </a:effectLst>
              </a:rPr>
              <a:t>Absurdity (12:1)</a:t>
            </a:r>
          </a:p>
          <a:p>
            <a:pPr eaLnBrk="1" hangingPunct="1">
              <a:defRPr/>
            </a:pPr>
            <a:endParaRPr lang="en-US" dirty="0">
              <a:effectLst>
                <a:outerShdw blurRad="38100" dist="38100" dir="2700000" algn="tl">
                  <a:srgbClr val="000000">
                    <a:alpha val="43137"/>
                  </a:srgbClr>
                </a:outerShdw>
              </a:effectLst>
            </a:endParaRPr>
          </a:p>
        </p:txBody>
      </p:sp>
      <p:pic>
        <p:nvPicPr>
          <p:cNvPr id="25604" name="Picture 4" descr="scarlet and the beast.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00800" y="1295400"/>
            <a:ext cx="2362200" cy="1740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4_beasts_sm.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62200" y="5410200"/>
            <a:ext cx="44196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613287"/>
      </p:ext>
    </p:extLst>
  </p:cSld>
  <p:clrMapOvr>
    <a:masterClrMapping/>
  </p:clrMapOvr>
  <p:transition advTm="12004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790700" y="228600"/>
            <a:ext cx="5562600" cy="914400"/>
          </a:xfrm>
        </p:spPr>
        <p:txBody>
          <a:bodyPr/>
          <a:lstStyle/>
          <a:p>
            <a:pPr algn="ctr" eaLnBrk="1" hangingPunct="1"/>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1676400" y="1600200"/>
            <a:ext cx="5791200" cy="4114800"/>
          </a:xfrm>
        </p:spPr>
        <p:txBody>
          <a:bodyPr/>
          <a:lstStyle/>
          <a:p>
            <a:pPr eaLnBrk="1" hangingPunct="1">
              <a:spcBef>
                <a:spcPts val="0"/>
              </a:spcBef>
              <a:spcAft>
                <a:spcPts val="2400"/>
              </a:spcAft>
              <a:defRPr/>
            </a:pPr>
            <a:r>
              <a:rPr lang="en-US" altLang="en-US" dirty="0">
                <a:effectLst>
                  <a:outerShdw blurRad="38100" dist="38100" dir="2700000" algn="tl">
                    <a:srgbClr val="000000">
                      <a:alpha val="43137"/>
                    </a:srgbClr>
                  </a:outerShdw>
                </a:effectLst>
              </a:rPr>
              <a:t>Search the immediate context</a:t>
            </a:r>
          </a:p>
          <a:p>
            <a:pPr lvl="1" eaLnBrk="1" hangingPunct="1">
              <a:spcAft>
                <a:spcPts val="2400"/>
              </a:spcAft>
            </a:pPr>
            <a:r>
              <a:rPr lang="en-US" altLang="en-US" dirty="0">
                <a:effectLst>
                  <a:outerShdw blurRad="38100" dist="38100" dir="2700000" algn="tl">
                    <a:srgbClr val="000000">
                      <a:alpha val="43137"/>
                    </a:srgbClr>
                  </a:outerShdw>
                </a:effectLst>
                <a:ea typeface="+mn-ea"/>
                <a:cs typeface="+mn-cs"/>
              </a:rPr>
              <a:t>Walvoord: 26X</a:t>
            </a:r>
          </a:p>
          <a:p>
            <a:pPr eaLnBrk="1" hangingPunct="1">
              <a:spcBef>
                <a:spcPts val="0"/>
              </a:spcBef>
              <a:spcAft>
                <a:spcPts val="2400"/>
              </a:spcAft>
              <a:defRPr/>
            </a:pPr>
            <a:r>
              <a:rPr lang="en-US" altLang="en-US" dirty="0">
                <a:effectLst>
                  <a:outerShdw blurRad="38100" dist="38100" dir="2700000" algn="tl">
                    <a:srgbClr val="000000">
                      <a:alpha val="43137"/>
                    </a:srgbClr>
                  </a:outerShdw>
                </a:effectLst>
              </a:rPr>
              <a:t>Search the remote context</a:t>
            </a:r>
          </a:p>
          <a:p>
            <a:pPr lvl="1" eaLnBrk="1" hangingPunct="1">
              <a:spcAft>
                <a:spcPts val="2400"/>
              </a:spcAft>
            </a:pPr>
            <a:r>
              <a:rPr lang="en-US" altLang="en-US" sz="3200" dirty="0">
                <a:effectLst>
                  <a:outerShdw blurRad="38100" dist="38100" dir="2700000" algn="tl">
                    <a:srgbClr val="000000">
                      <a:alpha val="43137"/>
                    </a:srgbClr>
                  </a:outerShdw>
                </a:effectLst>
              </a:rPr>
              <a:t>Old Testament</a:t>
            </a:r>
          </a:p>
          <a:p>
            <a:pPr lvl="1" eaLnBrk="1" hangingPunct="1">
              <a:spcAft>
                <a:spcPts val="2400"/>
              </a:spcAft>
            </a:pPr>
            <a:r>
              <a:rPr lang="en-US" altLang="en-US" sz="3200" dirty="0">
                <a:effectLst>
                  <a:outerShdw blurRad="38100" dist="38100" dir="2700000" algn="tl">
                    <a:srgbClr val="000000">
                      <a:alpha val="43137"/>
                    </a:srgbClr>
                  </a:outerShdw>
                </a:effectLst>
              </a:rPr>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2875" y="152400"/>
            <a:ext cx="1097280" cy="1097280"/>
          </a:xfrm>
          <a:prstGeom prst="rect">
            <a:avLst/>
          </a:prstGeom>
        </p:spPr>
      </p:pic>
    </p:spTree>
    <p:extLst>
      <p:ext uri="{BB962C8B-B14F-4D97-AF65-F5344CB8AC3E}">
        <p14:creationId xmlns:p14="http://schemas.microsoft.com/office/powerpoint/2010/main" val="25656715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4000" cy="5181600"/>
          </a:xfrm>
        </p:spPr>
        <p:txBody>
          <a:bodyPr/>
          <a:lstStyle/>
          <a:p>
            <a:pPr marL="0" indent="0" algn="jus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At the very least, it would be confusing to John’s first century readers, as well as to later generations, for him to write so much about Babylon when he really meant Rome (Paul was not afraid to speak directly against Rome in his writings, so why should John be?) or ‘the false church’ (all the apostles , including John, wrote plainly and scathingly about false teachers and false doctrines in the church and would not hide their teachings by symbols)</a:t>
            </a:r>
            <a:r>
              <a:rPr lang="en-US" sz="2800" dirty="0">
                <a:effectLst>
                  <a:outerShdw blurRad="38100" dist="38100" dir="2700000" algn="tl">
                    <a:srgbClr val="000000">
                      <a:alpha val="43137"/>
                    </a:srgbClr>
                  </a:outerShdw>
                </a:effectLst>
                <a:cs typeface="Calibri" panose="020F0502020204030204" pitchFamily="34" charset="0"/>
              </a:rPr>
              <a:t>.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It must be stressed that Revelation means “unveiling,” not “veiling.</a:t>
            </a:r>
            <a:r>
              <a:rPr lang="en-US" altLang="en-US" sz="28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altLang="en-US" sz="2800" dirty="0">
                <a:effectLst>
                  <a:outerShdw blurRad="38100" dist="38100" dir="2700000" algn="tl">
                    <a:srgbClr val="000000">
                      <a:alpha val="43137"/>
                    </a:srgbClr>
                  </a:outerShdw>
                </a:effectLst>
              </a:rPr>
              <a:t>In the absence of any statement in the text to the contrary, therefore, we must assume that the term Babylon applies to the real city of Babylon…”</a:t>
            </a:r>
          </a:p>
        </p:txBody>
      </p:sp>
      <p:sp>
        <p:nvSpPr>
          <p:cNvPr id="68613" name="Text Box 5"/>
          <p:cNvSpPr txBox="1">
            <a:spLocks noChangeArrowheads="1"/>
          </p:cNvSpPr>
          <p:nvPr/>
        </p:nvSpPr>
        <p:spPr bwMode="auto">
          <a:xfrm>
            <a:off x="2419350" y="219670"/>
            <a:ext cx="43053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Morris</a:t>
            </a:r>
          </a:p>
          <a:p>
            <a:pPr algn="ctr"/>
            <a:r>
              <a:rPr lang="en-US" altLang="en-US" sz="2000" i="1" dirty="0">
                <a:effectLst>
                  <a:outerShdw blurRad="38100" dist="38100" dir="2700000" algn="tl">
                    <a:srgbClr val="000000">
                      <a:alpha val="43137"/>
                    </a:srgbClr>
                  </a:outerShdw>
                </a:effectLst>
                <a:latin typeface="Calibri" panose="020F0502020204030204" pitchFamily="34" charset="0"/>
                <a:cs typeface="+mn-cs"/>
              </a:rPr>
              <a:t>The Revelation Record, 323</a:t>
            </a: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26749"/>
            <a:ext cx="838200" cy="1244851"/>
          </a:xfrm>
          <a:prstGeom prst="rect">
            <a:avLst/>
          </a:prstGeom>
        </p:spPr>
      </p:pic>
    </p:spTree>
    <p:extLst>
      <p:ext uri="{BB962C8B-B14F-4D97-AF65-F5344CB8AC3E}">
        <p14:creationId xmlns:p14="http://schemas.microsoft.com/office/powerpoint/2010/main" val="29166884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1714300" y="2057399"/>
            <a:ext cx="7353500" cy="4114801"/>
          </a:xfrm>
        </p:spPr>
        <p:txBody>
          <a:bodyPr/>
          <a:lstStyle/>
          <a:p>
            <a:pPr marL="461963" indent="-461963">
              <a:spcBef>
                <a:spcPts val="0"/>
              </a:spcBef>
              <a:spcAft>
                <a:spcPts val="2400"/>
              </a:spcAft>
              <a:defRPr/>
            </a:pPr>
            <a:r>
              <a:rPr lang="en-US" sz="2800" dirty="0">
                <a:effectLst>
                  <a:outerShdw blurRad="38100" dist="38100" dir="2700000" algn="tl">
                    <a:srgbClr val="000000">
                      <a:alpha val="43137"/>
                    </a:srgbClr>
                  </a:outerShdw>
                </a:effectLst>
              </a:rPr>
              <a:t>Prince of this world (John 12:31; 14:30; 16:11)</a:t>
            </a:r>
          </a:p>
          <a:p>
            <a:pPr marL="461963" indent="-461963">
              <a:spcBef>
                <a:spcPts val="0"/>
              </a:spcBef>
              <a:spcAft>
                <a:spcPts val="2400"/>
              </a:spcAft>
              <a:defRPr/>
            </a:pPr>
            <a:r>
              <a:rPr lang="en-US" sz="2800" dirty="0">
                <a:effectLst>
                  <a:outerShdw blurRad="38100" dist="38100" dir="2700000" algn="tl">
                    <a:srgbClr val="000000">
                      <a:alpha val="43137"/>
                    </a:srgbClr>
                  </a:outerShdw>
                </a:effectLst>
              </a:rPr>
              <a:t>God of this age (2 Cor. 4:4)</a:t>
            </a:r>
          </a:p>
          <a:p>
            <a:pPr marL="461963" indent="-461963">
              <a:spcBef>
                <a:spcPts val="0"/>
              </a:spcBef>
              <a:spcAft>
                <a:spcPts val="2400"/>
              </a:spcAft>
              <a:defRPr/>
            </a:pPr>
            <a:r>
              <a:rPr lang="en-US" sz="2800" dirty="0">
                <a:effectLst>
                  <a:outerShdw blurRad="38100" dist="38100" dir="2700000" algn="tl">
                    <a:srgbClr val="000000">
                      <a:alpha val="43137"/>
                    </a:srgbClr>
                  </a:outerShdw>
                </a:effectLst>
              </a:rPr>
              <a:t>Prince and power of the air (Eph. 2:2)</a:t>
            </a:r>
          </a:p>
          <a:p>
            <a:pPr marL="461963" indent="-461963">
              <a:spcBef>
                <a:spcPts val="0"/>
              </a:spcBef>
              <a:spcAft>
                <a:spcPts val="2400"/>
              </a:spcAft>
              <a:defRPr/>
            </a:pPr>
            <a:r>
              <a:rPr lang="en-US" sz="2800" dirty="0">
                <a:effectLst>
                  <a:outerShdw blurRad="38100" dist="38100" dir="2700000" algn="tl">
                    <a:srgbClr val="000000">
                      <a:alpha val="43137"/>
                    </a:srgbClr>
                  </a:outerShdw>
                </a:effectLst>
              </a:rPr>
              <a:t>Who the believer wrestles with (Eph. 6:12)</a:t>
            </a:r>
          </a:p>
          <a:p>
            <a:pPr marL="461963" indent="-461963">
              <a:spcBef>
                <a:spcPts val="0"/>
              </a:spcBef>
              <a:spcAft>
                <a:spcPts val="2400"/>
              </a:spcAft>
              <a:defRPr/>
            </a:pPr>
            <a:r>
              <a:rPr lang="en-US" sz="2800" dirty="0">
                <a:effectLst>
                  <a:outerShdw blurRad="38100" dist="38100" dir="2700000" algn="tl">
                    <a:srgbClr val="000000">
                      <a:alpha val="43137"/>
                    </a:srgbClr>
                  </a:outerShdw>
                </a:effectLst>
              </a:rPr>
              <a:t>Roaring lion (1 Pet. 5:8)</a:t>
            </a:r>
          </a:p>
          <a:p>
            <a:pPr marL="461963" indent="-461963">
              <a:spcBef>
                <a:spcPts val="0"/>
              </a:spcBef>
              <a:spcAft>
                <a:spcPts val="2400"/>
              </a:spcAft>
              <a:defRPr/>
            </a:pPr>
            <a:r>
              <a:rPr lang="en-US" sz="2800" dirty="0">
                <a:effectLst>
                  <a:outerShdw blurRad="38100" dist="38100" dir="2700000" algn="tl">
                    <a:srgbClr val="000000">
                      <a:alpha val="43137"/>
                    </a:srgbClr>
                  </a:outerShdw>
                </a:effectLst>
              </a:rPr>
              <a:t>Whole world lies in his power (1 John 5:19)</a:t>
            </a:r>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9875" y="2133601"/>
            <a:ext cx="1420009" cy="1828800"/>
          </a:xfrm>
          <a:prstGeom prst="rect">
            <a:avLst/>
          </a:prstGeom>
          <a:noFill/>
          <a:ln w="9525">
            <a:noFill/>
            <a:miter lim="800000"/>
            <a:headEnd/>
            <a:tailEnd/>
          </a:ln>
        </p:spPr>
      </p:pic>
      <p:sp>
        <p:nvSpPr>
          <p:cNvPr id="4" name="Rectangle 3">
            <a:extLst>
              <a:ext uri="{FF2B5EF4-FFF2-40B4-BE49-F238E27FC236}">
                <a16:creationId xmlns:a16="http://schemas.microsoft.com/office/drawing/2014/main" id="{63175BFC-8CBA-41B4-B075-031D7679CA52}"/>
              </a:ext>
            </a:extLst>
          </p:cNvPr>
          <p:cNvSpPr/>
          <p:nvPr/>
        </p:nvSpPr>
        <p:spPr>
          <a:xfrm>
            <a:off x="1181100" y="228600"/>
            <a:ext cx="6781800" cy="1585049"/>
          </a:xfrm>
          <a:prstGeom prst="rect">
            <a:avLst/>
          </a:prstGeom>
        </p:spPr>
        <p:txBody>
          <a:bodyPr wrap="square">
            <a:spAutoFit/>
          </a:bodyPr>
          <a:lstStyle/>
          <a:p>
            <a:pPr algn="ctr">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Names &amp; Titles Demonstrating Satan’s Post-Fall, Earthly Authority </a:t>
            </a:r>
          </a:p>
          <a:p>
            <a:pPr algn="ctr"/>
            <a:r>
              <a:rPr lang="en-US" sz="2800" dirty="0">
                <a:effectLst>
                  <a:outerShdw blurRad="38100" dist="38100" dir="2700000" algn="tl">
                    <a:srgbClr val="000000">
                      <a:alpha val="43137"/>
                    </a:srgbClr>
                  </a:outerShdw>
                </a:effectLst>
                <a:latin typeface="Calibri" panose="020F0502020204030204" pitchFamily="34" charset="0"/>
                <a:cs typeface="+mn-cs"/>
              </a:rPr>
              <a:t>(Job 1:7; 2:2; Luke 4:5-8; Rom. 8:19-22)</a:t>
            </a:r>
          </a:p>
        </p:txBody>
      </p:sp>
    </p:spTree>
    <p:extLst>
      <p:ext uri="{BB962C8B-B14F-4D97-AF65-F5344CB8AC3E}">
        <p14:creationId xmlns:p14="http://schemas.microsoft.com/office/powerpoint/2010/main" val="196675308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870EFA-2EEE-4789-836B-6BC02AD0211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11:15</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6" name="Picture 5">
            <a:extLst>
              <a:ext uri="{FF2B5EF4-FFF2-40B4-BE49-F238E27FC236}">
                <a16:creationId xmlns:a16="http://schemas.microsoft.com/office/drawing/2014/main" id="{02FCE557-AE9C-4E93-BDB5-7A64260B118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15306738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226577"/>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14300" y="1558925"/>
            <a:ext cx="89154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6565609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B7774E78-6F3A-41BB-BA5B-A7CAAFEC9A4E}"/>
              </a:ext>
            </a:extLst>
          </p:cNvPr>
          <p:cNvSpPr>
            <a:spLocks noGrp="1" noChangeArrowheads="1"/>
          </p:cNvSpPr>
          <p:nvPr>
            <p:ph type="body" idx="4294967295"/>
          </p:nvPr>
        </p:nvSpPr>
        <p:spPr>
          <a:xfrm>
            <a:off x="304800" y="1325563"/>
            <a:ext cx="7162800" cy="5227637"/>
          </a:xfrm>
        </p:spPr>
        <p:txBody>
          <a:bodyPr/>
          <a:lstStyle/>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Initial eviction from heaven (Isa 14:12-15; Ezek 28:12-17)</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Eden (Gen 3:15)</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Pre-diluvian world (1 Pet 3:19-20)</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Cross (John 12:31; 16:11; Col 2:15; Heb 2:14; 1 John 3:8)</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Mid point of the Tribulation (Rev 12:9)</a:t>
            </a:r>
          </a:p>
          <a:p>
            <a:pPr marL="514350" indent="-514350" algn="just" eaLnBrk="1" hangingPunct="1">
              <a:spcBef>
                <a:spcPts val="0"/>
              </a:spcBef>
              <a:spcAft>
                <a:spcPts val="1800"/>
              </a:spcAft>
              <a:buSzPct val="100000"/>
              <a:buFont typeface="+mj-lt"/>
              <a:buAutoNum type="arabicPeriod"/>
              <a:defRPr/>
            </a:pPr>
            <a:r>
              <a:rPr lang="en-US" sz="2800" b="1" u="sng" kern="1200" dirty="0">
                <a:solidFill>
                  <a:srgbClr val="FFFFCC"/>
                </a:solidFill>
                <a:effectLst>
                  <a:outerShdw blurRad="38100" dist="38100" dir="2700000" algn="tl">
                    <a:srgbClr val="000000">
                      <a:alpha val="43137"/>
                    </a:srgbClr>
                  </a:outerShdw>
                </a:effectLst>
              </a:rPr>
              <a:t>Beginning of millennium (Rev 20:2-3)</a:t>
            </a:r>
          </a:p>
          <a:p>
            <a:pPr marL="514350" indent="-514350" algn="just" eaLnBrk="1" hangingPunct="1">
              <a:spcBef>
                <a:spcPts val="0"/>
              </a:spcBef>
              <a:spcAft>
                <a:spcPts val="1800"/>
              </a:spcAft>
              <a:buSzPct val="100000"/>
              <a:buFont typeface="+mj-lt"/>
              <a:buAutoNum type="arabicPeriod"/>
              <a:defRPr/>
            </a:pPr>
            <a:r>
              <a:rPr lang="en-US" sz="2800" kern="1200" dirty="0">
                <a:effectLst>
                  <a:outerShdw blurRad="38100" dist="38100" dir="2700000" algn="tl">
                    <a:srgbClr val="000000">
                      <a:alpha val="43137"/>
                    </a:srgbClr>
                  </a:outerShdw>
                </a:effectLst>
              </a:rPr>
              <a:t>End of millennium (Rev 20:10)</a:t>
            </a:r>
          </a:p>
        </p:txBody>
      </p:sp>
      <p:pic>
        <p:nvPicPr>
          <p:cNvPr id="47107" name="Picture 4">
            <a:extLst>
              <a:ext uri="{FF2B5EF4-FFF2-40B4-BE49-F238E27FC236}">
                <a16:creationId xmlns:a16="http://schemas.microsoft.com/office/drawing/2014/main" id="{ED3568EC-6C27-4A0B-A1CD-705A0DE67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438400"/>
            <a:ext cx="1371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a:extLst>
              <a:ext uri="{FF2B5EF4-FFF2-40B4-BE49-F238E27FC236}">
                <a16:creationId xmlns:a16="http://schemas.microsoft.com/office/drawing/2014/main" id="{6C9EF90B-FAB1-480C-84C2-7BB4DA4D0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22238"/>
            <a:ext cx="877887"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a:extLst>
              <a:ext uri="{FF2B5EF4-FFF2-40B4-BE49-F238E27FC236}">
                <a16:creationId xmlns:a16="http://schemas.microsoft.com/office/drawing/2014/main" id="{99F689D4-12FF-4D81-B949-67DDCE03EB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22238"/>
            <a:ext cx="877888"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759ADDC8-F772-454F-9B93-5B498C013207}"/>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kern="0" dirty="0">
                <a:effectLst>
                  <a:outerShdw blurRad="38100" dist="38100" dir="2700000" algn="tl">
                    <a:srgbClr val="000000">
                      <a:alpha val="43137"/>
                    </a:srgbClr>
                  </a:outerShdw>
                </a:effectLst>
              </a:rPr>
              <a:t>Satan’s Progressive Defeat</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4000" cy="3046988"/>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Augustine wrote, “the saints reign with Christ during the same thousand years, understood in the same way, that is, of the time of His first coming” and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rPr>
              <a:t>Therefore the Church even now is the kingdom of Christ, and the kingdom of heaven. Accordingly, even now His saints reign with Him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3" name="Rectangle 2"/>
          <p:cNvSpPr/>
          <p:nvPr/>
        </p:nvSpPr>
        <p:spPr>
          <a:xfrm>
            <a:off x="2333625" y="244907"/>
            <a:ext cx="4476750" cy="1202893"/>
          </a:xfrm>
          <a:prstGeom prst="rect">
            <a:avLst/>
          </a:prstGeom>
        </p:spPr>
        <p:txBody>
          <a:bodyPr wrap="square">
            <a:spAutoFit/>
          </a:bodyPr>
          <a:lstStyle/>
          <a:p>
            <a:pPr algn="ctr">
              <a:spcAft>
                <a:spcPts val="45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9, p. 725-26.</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a:extLst>
              <a:ext uri="{FF2B5EF4-FFF2-40B4-BE49-F238E27FC236}">
                <a16:creationId xmlns:a16="http://schemas.microsoft.com/office/drawing/2014/main" id="{6ED0C33C-F083-49E6-94F9-A7DDB68C384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22597" y="4724400"/>
            <a:ext cx="1498807" cy="1828800"/>
          </a:xfrm>
          <a:prstGeom prst="rect">
            <a:avLst/>
          </a:prstGeom>
          <a:ln w="38100">
            <a:solidFill>
              <a:srgbClr val="C00000"/>
            </a:solidFill>
          </a:ln>
        </p:spPr>
      </p:pic>
    </p:spTree>
    <p:extLst>
      <p:ext uri="{BB962C8B-B14F-4D97-AF65-F5344CB8AC3E}">
        <p14:creationId xmlns:p14="http://schemas.microsoft.com/office/powerpoint/2010/main" val="2727011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0200"/>
            <a:ext cx="9144000" cy="3970318"/>
          </a:xfrm>
          <a:prstGeom prst="rect">
            <a:avLst/>
          </a:prstGeom>
        </p:spPr>
        <p:txBody>
          <a:bodyPr wrap="square">
            <a:spAutoFit/>
          </a:bodyPr>
          <a:lstStyle/>
          <a:p>
            <a:pPr algn="just"/>
            <a:r>
              <a:rPr lang="en-US" sz="2800" dirty="0">
                <a:latin typeface="Calibri" panose="020F0502020204030204" pitchFamily="34" charset="0"/>
                <a:cs typeface="Calibri" panose="020F0502020204030204" pitchFamily="34" charset="0"/>
              </a:rPr>
              <a:t>“</a:t>
            </a:r>
            <a:r>
              <a:rPr lang="en-US" sz="2800" dirty="0">
                <a:latin typeface="Calibri" panose="020F0502020204030204" pitchFamily="34" charset="0"/>
              </a:rPr>
              <a:t>And this opinion would not be objectionable…for I myself, too, once held this opinion. But, as they assert that those who then rise again shall enjoy the leisure of immoderate carnal banquets, furnished with an amount of meat and drink such as not only to shock the feeling of the temperate, but even to surpass the measure of credulity itself, such assertions can be believed only by the carnal. They who do believe them are called by the spiritual Chiliasts, which we may literally reproduce by the name Millenarians</a:t>
            </a:r>
            <a:r>
              <a:rPr lang="en-US" sz="2800" dirty="0">
                <a:latin typeface="Calibri" panose="020F0502020204030204" pitchFamily="34" charset="0"/>
                <a:cs typeface="Calibri" panose="020F0502020204030204" pitchFamily="34" charset="0"/>
              </a:rPr>
              <a:t>.”</a:t>
            </a:r>
          </a:p>
        </p:txBody>
      </p:sp>
      <p:sp>
        <p:nvSpPr>
          <p:cNvPr id="4" name="Rectangle 3">
            <a:extLst>
              <a:ext uri="{FF2B5EF4-FFF2-40B4-BE49-F238E27FC236}">
                <a16:creationId xmlns:a16="http://schemas.microsoft.com/office/drawing/2014/main" id="{5D879D4D-FA2F-4F83-BFE4-262B69D47EDC}"/>
              </a:ext>
            </a:extLst>
          </p:cNvPr>
          <p:cNvSpPr/>
          <p:nvPr/>
        </p:nvSpPr>
        <p:spPr>
          <a:xfrm>
            <a:off x="2333625" y="244907"/>
            <a:ext cx="4476750" cy="1202893"/>
          </a:xfrm>
          <a:prstGeom prst="rect">
            <a:avLst/>
          </a:prstGeom>
        </p:spPr>
        <p:txBody>
          <a:bodyPr wrap="square">
            <a:spAutoFit/>
          </a:bodyPr>
          <a:lstStyle/>
          <a:p>
            <a:pPr algn="ctr">
              <a:spcAft>
                <a:spcPts val="45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Augustine</a:t>
            </a:r>
          </a:p>
          <a:p>
            <a:pPr algn="ctr"/>
            <a:r>
              <a:rPr lang="en-US" sz="1600" i="1" dirty="0">
                <a:solidFill>
                  <a:srgbClr val="FFFFFF"/>
                </a:solidFill>
                <a:effectLst>
                  <a:outerShdw blurRad="38100" dist="38100" dir="2700000" algn="tl">
                    <a:srgbClr val="000000">
                      <a:alpha val="43137"/>
                    </a:srgbClr>
                  </a:outerShdw>
                </a:effectLst>
                <a:latin typeface="Calibri" panose="020F0502020204030204" pitchFamily="34" charset="0"/>
              </a:rPr>
              <a:t>The City of God</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trans., Marcus </a:t>
            </a:r>
            <a:r>
              <a:rPr lang="en-US" sz="1600" dirty="0" err="1">
                <a:solidFill>
                  <a:srgbClr val="FFFFFF"/>
                </a:solidFill>
                <a:effectLst>
                  <a:outerShdw blurRad="38100" dist="38100" dir="2700000" algn="tl">
                    <a:srgbClr val="000000">
                      <a:alpha val="43137"/>
                    </a:srgbClr>
                  </a:outerShdw>
                </a:effectLst>
                <a:latin typeface="Calibri" panose="020F0502020204030204" pitchFamily="34" charset="0"/>
              </a:rPr>
              <a:t>Dods</a:t>
            </a:r>
            <a:r>
              <a:rPr lang="en-US" sz="1600" dirty="0">
                <a:solidFill>
                  <a:srgbClr val="FFFFFF"/>
                </a:solidFill>
                <a:effectLst>
                  <a:outerShdw blurRad="38100" dist="38100" dir="2700000" algn="tl">
                    <a:srgbClr val="000000">
                      <a:alpha val="43137"/>
                    </a:srgbClr>
                  </a:outerShdw>
                </a:effectLst>
                <a:latin typeface="Calibri" panose="020F0502020204030204" pitchFamily="34" charset="0"/>
              </a:rPr>
              <a:t> (NY: Random House, 1950), Book XX, chap. 7, p. 719.</a:t>
            </a:r>
            <a:endParaRPr lang="en-US" sz="16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2589366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1378EE8-840D-4371-883A-868FBBCDDA10}"/>
              </a:ext>
            </a:extLst>
          </p:cNvPr>
          <p:cNvSpPr txBox="1">
            <a:spLocks noChangeArrowheads="1"/>
          </p:cNvSpPr>
          <p:nvPr/>
        </p:nvSpPr>
        <p:spPr>
          <a:xfrm>
            <a:off x="0" y="1295400"/>
            <a:ext cx="9144000" cy="5105400"/>
          </a:xfrm>
          <a:prstGeom prst="rect">
            <a:avLst/>
          </a:prstGeom>
        </p:spPr>
        <p:txBody>
          <a:bodyPr anchor="t"/>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algn="just" eaLnBrk="1" hangingPunct="1">
              <a:lnSpc>
                <a:spcPct val="100000"/>
              </a:lnSpc>
            </a:pPr>
            <a:r>
              <a:rPr lang="en-US" sz="2600" b="0" i="1" kern="0" dirty="0">
                <a:solidFill>
                  <a:schemeClr val="tx1"/>
                </a:solidFill>
                <a:effectLst>
                  <a:outerShdw blurRad="38100" dist="38100" dir="2700000" algn="tl">
                    <a:srgbClr val="000000">
                      <a:alpha val="43137"/>
                    </a:srgbClr>
                  </a:outerShdw>
                </a:effectLst>
              </a:rPr>
              <a:t>“But </a:t>
            </a:r>
            <a:r>
              <a:rPr lang="en-US" sz="2600" i="1" u="sng" kern="0" dirty="0">
                <a:solidFill>
                  <a:srgbClr val="FFFFCC"/>
                </a:solidFill>
                <a:effectLst>
                  <a:outerShdw blurRad="38100" dist="38100" dir="2700000" algn="tl">
                    <a:srgbClr val="000000">
                      <a:alpha val="43137"/>
                    </a:srgbClr>
                  </a:outerShdw>
                </a:effectLst>
              </a:rPr>
              <a:t>Satan</a:t>
            </a:r>
            <a:r>
              <a:rPr lang="en-US" sz="2600" b="0" i="1" kern="0" dirty="0">
                <a:solidFill>
                  <a:schemeClr val="tx1"/>
                </a:solidFill>
                <a:effectLst>
                  <a:outerShdw blurRad="38100" dist="38100" dir="2700000" algn="tl">
                    <a:srgbClr val="000000">
                      <a:alpha val="43137"/>
                    </a:srgbClr>
                  </a:outerShdw>
                </a:effectLst>
              </a:rPr>
              <a:t> has not only befuddled men’s senses to make them bury with the corpses the memory of resurrection; he has also attempted to </a:t>
            </a:r>
            <a:r>
              <a:rPr lang="en-US" sz="2600" i="1" u="sng" kern="0" dirty="0">
                <a:solidFill>
                  <a:srgbClr val="FFFFCC"/>
                </a:solidFill>
                <a:effectLst>
                  <a:outerShdw blurRad="38100" dist="38100" dir="2700000" algn="tl">
                    <a:srgbClr val="000000">
                      <a:alpha val="43137"/>
                    </a:srgbClr>
                  </a:outerShdw>
                </a:effectLst>
              </a:rPr>
              <a:t>corrupt</a:t>
            </a:r>
            <a:r>
              <a:rPr lang="en-US" sz="2600" b="0" i="1" kern="0" dirty="0">
                <a:solidFill>
                  <a:schemeClr val="tx1"/>
                </a:solidFill>
                <a:effectLst>
                  <a:outerShdw blurRad="38100" dist="38100" dir="2700000" algn="tl">
                    <a:srgbClr val="000000">
                      <a:alpha val="43137"/>
                    </a:srgbClr>
                  </a:outerShdw>
                </a:effectLst>
              </a:rPr>
              <a:t> this part of the doctrine with various </a:t>
            </a:r>
            <a:r>
              <a:rPr lang="en-US" sz="2600" i="1" u="sng" kern="0" dirty="0">
                <a:solidFill>
                  <a:srgbClr val="FFFFCC"/>
                </a:solidFill>
                <a:effectLst>
                  <a:outerShdw blurRad="38100" dist="38100" dir="2700000" algn="tl">
                    <a:srgbClr val="000000">
                      <a:alpha val="43137"/>
                    </a:srgbClr>
                  </a:outerShdw>
                </a:effectLst>
              </a:rPr>
              <a:t>falsifications</a:t>
            </a:r>
            <a:r>
              <a:rPr lang="en-US" sz="2600" b="0" i="1" kern="0" dirty="0">
                <a:solidFill>
                  <a:schemeClr val="tx1"/>
                </a:solidFill>
                <a:effectLst>
                  <a:outerShdw blurRad="38100" dist="38100" dir="2700000" algn="tl">
                    <a:srgbClr val="000000">
                      <a:alpha val="43137"/>
                    </a:srgbClr>
                  </a:outerShdw>
                </a:effectLst>
              </a:rPr>
              <a:t>…Now their </a:t>
            </a:r>
            <a:r>
              <a:rPr lang="en-US" sz="2600" i="1" u="sng" kern="0" dirty="0">
                <a:solidFill>
                  <a:srgbClr val="FFFFCC"/>
                </a:solidFill>
                <a:effectLst>
                  <a:outerShdw blurRad="38100" dist="38100" dir="2700000" algn="tl">
                    <a:srgbClr val="000000">
                      <a:alpha val="43137"/>
                    </a:srgbClr>
                  </a:outerShdw>
                </a:effectLst>
              </a:rPr>
              <a:t>fiction</a:t>
            </a:r>
            <a:r>
              <a:rPr lang="en-US" sz="2600" b="0" i="1" kern="0" dirty="0">
                <a:solidFill>
                  <a:schemeClr val="tx1"/>
                </a:solidFill>
                <a:effectLst>
                  <a:outerShdw blurRad="38100" dist="38100" dir="2700000" algn="tl">
                    <a:srgbClr val="000000">
                      <a:alpha val="43137"/>
                    </a:srgbClr>
                  </a:outerShdw>
                </a:effectLst>
              </a:rPr>
              <a:t> is </a:t>
            </a:r>
            <a:r>
              <a:rPr lang="en-US" sz="2600" i="1" u="sng" kern="0" dirty="0">
                <a:solidFill>
                  <a:srgbClr val="FFFFCC"/>
                </a:solidFill>
                <a:effectLst>
                  <a:outerShdw blurRad="38100" dist="38100" dir="2700000" algn="tl">
                    <a:srgbClr val="000000">
                      <a:alpha val="43137"/>
                    </a:srgbClr>
                  </a:outerShdw>
                </a:effectLst>
              </a:rPr>
              <a:t>too childish</a:t>
            </a:r>
            <a:r>
              <a:rPr lang="en-US" sz="2600" b="0" i="1" kern="0" dirty="0">
                <a:solidFill>
                  <a:schemeClr val="tx1"/>
                </a:solidFill>
                <a:effectLst>
                  <a:outerShdw blurRad="38100" dist="38100" dir="2700000" algn="tl">
                    <a:srgbClr val="000000">
                      <a:alpha val="43137"/>
                    </a:srgbClr>
                  </a:outerShdw>
                </a:effectLst>
              </a:rPr>
              <a:t> either to need or to be worth a refutation. And the Apocalypse, from which they undoubtedly drew a pretext for their </a:t>
            </a:r>
            <a:r>
              <a:rPr lang="en-US" sz="2600" i="1" u="sng" kern="0" dirty="0">
                <a:solidFill>
                  <a:srgbClr val="FFFFCC"/>
                </a:solidFill>
                <a:effectLst>
                  <a:outerShdw blurRad="38100" dist="38100" dir="2700000" algn="tl">
                    <a:srgbClr val="000000">
                      <a:alpha val="43137"/>
                    </a:srgbClr>
                  </a:outerShdw>
                </a:effectLst>
              </a:rPr>
              <a:t>error</a:t>
            </a:r>
            <a:r>
              <a:rPr lang="en-US" sz="2600" b="0" i="1" kern="0" dirty="0">
                <a:solidFill>
                  <a:schemeClr val="tx1"/>
                </a:solidFill>
                <a:effectLst>
                  <a:outerShdw blurRad="38100" dist="38100" dir="2700000" algn="tl">
                    <a:srgbClr val="000000">
                      <a:alpha val="43137"/>
                    </a:srgbClr>
                  </a:outerShdw>
                </a:effectLst>
              </a:rPr>
              <a:t>, does not support them. For the number ‘one thousand’ [Rev. 20:4] does not apply to the eternal blessedness of the church but </a:t>
            </a:r>
            <a:r>
              <a:rPr lang="en-US" sz="2600" i="1" u="sng" kern="0" dirty="0">
                <a:solidFill>
                  <a:srgbClr val="FFFFCC"/>
                </a:solidFill>
                <a:effectLst>
                  <a:outerShdw blurRad="38100" dist="38100" dir="2700000" algn="tl">
                    <a:srgbClr val="000000">
                      <a:alpha val="43137"/>
                    </a:srgbClr>
                  </a:outerShdw>
                </a:effectLst>
              </a:rPr>
              <a:t>only to the various disturbances that awaited the church, while still toiling on earth</a:t>
            </a:r>
            <a:r>
              <a:rPr lang="en-US" sz="2600" b="0" i="1" kern="0" dirty="0">
                <a:solidFill>
                  <a:schemeClr val="tx1"/>
                </a:solidFill>
                <a:effectLst>
                  <a:outerShdw blurRad="38100" dist="38100" dir="2700000" algn="tl">
                    <a:srgbClr val="000000">
                      <a:alpha val="43137"/>
                    </a:srgbClr>
                  </a:outerShdw>
                </a:effectLst>
              </a:rPr>
              <a:t>…Those who assign the children of God a thousand years in which to enjoy the inheritance of the life to come do not realize how much </a:t>
            </a:r>
            <a:r>
              <a:rPr lang="en-US" sz="2600" i="1" u="sng" kern="0" dirty="0">
                <a:solidFill>
                  <a:srgbClr val="FFFFCC"/>
                </a:solidFill>
                <a:effectLst>
                  <a:outerShdw blurRad="38100" dist="38100" dir="2700000" algn="tl">
                    <a:srgbClr val="000000">
                      <a:alpha val="43137"/>
                    </a:srgbClr>
                  </a:outerShdw>
                </a:effectLst>
              </a:rPr>
              <a:t>reproach</a:t>
            </a:r>
            <a:r>
              <a:rPr lang="en-US" sz="2600" b="0" i="1" kern="0" dirty="0">
                <a:solidFill>
                  <a:schemeClr val="tx1"/>
                </a:solidFill>
                <a:effectLst>
                  <a:outerShdw blurRad="38100" dist="38100" dir="2700000" algn="tl">
                    <a:srgbClr val="000000">
                      <a:alpha val="43137"/>
                    </a:srgbClr>
                  </a:outerShdw>
                </a:effectLst>
              </a:rPr>
              <a:t> they are casting upon Christ and his Kingdom.”</a:t>
            </a:r>
            <a:endParaRPr lang="en-US" altLang="en-US" sz="2600" b="0" i="1" kern="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BE3C6E12-FEEE-4635-8A87-A0DFE30BDFF4}"/>
              </a:ext>
            </a:extLst>
          </p:cNvPr>
          <p:cNvSpPr txBox="1">
            <a:spLocks noChangeArrowheads="1"/>
          </p:cNvSpPr>
          <p:nvPr/>
        </p:nvSpPr>
        <p:spPr>
          <a:xfrm>
            <a:off x="1600200" y="228600"/>
            <a:ext cx="5943600" cy="1143000"/>
          </a:xfrm>
          <a:prstGeom prst="rect">
            <a:avLst/>
          </a:prstGeom>
        </p:spPr>
        <p:txBody>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a:spcBef>
                <a:spcPct val="0"/>
              </a:spcBef>
              <a:spcAft>
                <a:spcPts val="600"/>
              </a:spcAft>
              <a:buNone/>
              <a:defRPr/>
            </a:pPr>
            <a:r>
              <a:rPr lang="en-US" sz="3600" kern="1200" dirty="0">
                <a:solidFill>
                  <a:srgbClr val="00FFFF"/>
                </a:solidFill>
                <a:effectLst>
                  <a:outerShdw blurRad="38100" dist="38100" dir="2700000" algn="tl">
                    <a:srgbClr val="000000">
                      <a:alpha val="43137"/>
                    </a:srgbClr>
                  </a:outerShdw>
                </a:effectLst>
              </a:rPr>
              <a:t>John Calvin</a:t>
            </a:r>
          </a:p>
          <a:p>
            <a:pPr marL="0" indent="0" algn="ctr" eaLnBrk="1" hangingPunct="1">
              <a:buNone/>
              <a:defRPr/>
            </a:pPr>
            <a:r>
              <a:rPr lang="en-US" sz="1600" kern="0" dirty="0">
                <a:effectLst>
                  <a:outerShdw blurRad="38100" dist="38100" dir="2700000" algn="tl">
                    <a:srgbClr val="000000">
                      <a:alpha val="43137"/>
                    </a:srgbClr>
                  </a:outerShdw>
                </a:effectLst>
              </a:rPr>
              <a:t>Institutes of the Christian Religion, III, xxv, 5. </a:t>
            </a:r>
          </a:p>
        </p:txBody>
      </p:sp>
      <p:pic>
        <p:nvPicPr>
          <p:cNvPr id="7" name="Picture 6">
            <a:extLst>
              <a:ext uri="{FF2B5EF4-FFF2-40B4-BE49-F238E27FC236}">
                <a16:creationId xmlns:a16="http://schemas.microsoft.com/office/drawing/2014/main" id="{8495427A-0A09-4CDC-A264-E6C3DBFB8F6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52400"/>
            <a:ext cx="638946" cy="914400"/>
          </a:xfrm>
          <a:prstGeom prst="rect">
            <a:avLst/>
          </a:prstGeom>
        </p:spPr>
      </p:pic>
    </p:spTree>
    <p:extLst>
      <p:ext uri="{BB962C8B-B14F-4D97-AF65-F5344CB8AC3E}">
        <p14:creationId xmlns:p14="http://schemas.microsoft.com/office/powerpoint/2010/main" val="274413498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874059" y="1600200"/>
            <a:ext cx="7395882" cy="4343400"/>
          </a:xfrm>
        </p:spPr>
        <p:txBody>
          <a:bodyPr/>
          <a:lstStyle/>
          <a:p>
            <a:pPr marL="571500" indent="-571500">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rPr>
              <a:t>The Marriage Supper of the Lamb (7-9)</a:t>
            </a:r>
          </a:p>
          <a:p>
            <a:pPr marL="571500" indent="-571500">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rPr>
              <a:t>John Responds to the Revelation (10)</a:t>
            </a:r>
          </a:p>
          <a:p>
            <a:pPr marL="571500" indent="-571500">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rPr>
              <a:t>The Second Advent (11-16)</a:t>
            </a:r>
          </a:p>
          <a:p>
            <a:pPr marL="571500" indent="-571500">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rPr>
              <a:t>The Supper of God (17-18)</a:t>
            </a:r>
          </a:p>
          <a:p>
            <a:pPr marL="571500" indent="-571500">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rPr>
              <a:t>Christ Defeats: Beast’s Armies &amp; False Prophet (19-21)</a:t>
            </a:r>
          </a:p>
        </p:txBody>
      </p:sp>
      <p:sp>
        <p:nvSpPr>
          <p:cNvPr id="6" name="Title 1">
            <a:extLst>
              <a:ext uri="{FF2B5EF4-FFF2-40B4-BE49-F238E27FC236}">
                <a16:creationId xmlns:a16="http://schemas.microsoft.com/office/drawing/2014/main" id="{9D2B771B-F352-4AD9-AE23-1146D53B32CB}"/>
              </a:ext>
            </a:extLst>
          </p:cNvPr>
          <p:cNvSpPr txBox="1">
            <a:spLocks/>
          </p:cNvSpPr>
          <p:nvPr/>
        </p:nvSpPr>
        <p:spPr bwMode="auto">
          <a:xfrm>
            <a:off x="1328738" y="228600"/>
            <a:ext cx="6486525"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End of the Tribulation Period</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19:7-21</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5" name="Picture 2" descr="Image result for revelation 19">
            <a:extLst>
              <a:ext uri="{FF2B5EF4-FFF2-40B4-BE49-F238E27FC236}">
                <a16:creationId xmlns:a16="http://schemas.microsoft.com/office/drawing/2014/main" id="{E6455C2E-CE2E-4DBF-8CB6-4A82E8FC468D}"/>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6746222" y="5257800"/>
            <a:ext cx="21380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1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2438400" y="1828800"/>
            <a:ext cx="6705600" cy="3505200"/>
          </a:xfrm>
        </p:spPr>
        <p:txBody>
          <a:bodyPr/>
          <a:lstStyle/>
          <a:p>
            <a:pPr marL="0" indent="0" algn="just">
              <a:buFontTx/>
              <a:buNone/>
              <a:defRPr/>
            </a:pPr>
            <a:r>
              <a:rPr lang="en-US" sz="3000" dirty="0">
                <a:effectLst>
                  <a:outerShdw blurRad="38100" dist="38100" dir="2700000" algn="tl">
                    <a:srgbClr val="000000">
                      <a:alpha val="43137"/>
                    </a:srgbClr>
                  </a:outerShdw>
                </a:effectLst>
              </a:rPr>
              <a:t>“The proper understanding of the thousand-year time frame in Revelation 20 is that it is representative of a long and glorious era and is not limited to a literal 365,000 days. The figure represents a perfect cube of 10, which is the number of quantitative perfection.”</a:t>
            </a:r>
          </a:p>
        </p:txBody>
      </p:sp>
      <p:pic>
        <p:nvPicPr>
          <p:cNvPr id="2355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680" y="1981200"/>
            <a:ext cx="2084320" cy="3200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30FEE41-2A15-42EE-8BD0-03ED3C7F5C0F}"/>
              </a:ext>
            </a:extLst>
          </p:cNvPr>
          <p:cNvSpPr txBox="1">
            <a:spLocks noChangeArrowheads="1"/>
          </p:cNvSpPr>
          <p:nvPr/>
        </p:nvSpPr>
        <p:spPr bwMode="auto">
          <a:xfrm>
            <a:off x="1924050" y="228600"/>
            <a:ext cx="52959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ct val="0"/>
              </a:spcBef>
              <a:spcAft>
                <a:spcPts val="600"/>
              </a:spcAft>
              <a:buNone/>
              <a:defRPr/>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Kenneth L. Gentry</a:t>
            </a:r>
          </a:p>
          <a:p>
            <a:pPr marL="0" indent="0" algn="ctr" eaLnBrk="1" hangingPunct="1">
              <a:buNone/>
              <a:defRPr/>
            </a:pPr>
            <a:r>
              <a:rPr lang="en-US" sz="1600" i="1" kern="0" dirty="0">
                <a:effectLst>
                  <a:outerShdw blurRad="38100" dist="38100" dir="2700000" algn="tl">
                    <a:srgbClr val="000000">
                      <a:alpha val="43137"/>
                    </a:srgbClr>
                  </a:outerShdw>
                </a:effectLst>
              </a:rPr>
              <a:t>He Shall Have Dominion: A Post Millennial Eschatology </a:t>
            </a:r>
            <a:r>
              <a:rPr lang="en-US" sz="1600" kern="0" dirty="0">
                <a:effectLst>
                  <a:outerShdw blurRad="38100" dist="38100" dir="2700000" algn="tl">
                    <a:srgbClr val="000000">
                      <a:alpha val="43137"/>
                    </a:srgbClr>
                  </a:outerShdw>
                </a:effectLst>
              </a:rPr>
              <a:t>(Tyler, Texas: Institute for Christian economics, 1992), page 335.</a:t>
            </a:r>
          </a:p>
        </p:txBody>
      </p:sp>
    </p:spTree>
    <p:extLst>
      <p:ext uri="{BB962C8B-B14F-4D97-AF65-F5344CB8AC3E}">
        <p14:creationId xmlns:p14="http://schemas.microsoft.com/office/powerpoint/2010/main" val="41910462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571500" y="228600"/>
            <a:ext cx="8001000" cy="685800"/>
          </a:xfrm>
        </p:spPr>
        <p:txBody>
          <a:bodyPr/>
          <a:lstStyle/>
          <a:p>
            <a:pPr algn="ctr">
              <a:spcAft>
                <a:spcPts val="1200"/>
              </a:spcAft>
            </a:pPr>
            <a:r>
              <a:rPr lang="en-US" altLang="en-US" sz="3600" kern="1200" dirty="0">
                <a:effectLst>
                  <a:outerShdw blurRad="38100" dist="38100" dir="2700000" algn="tl">
                    <a:srgbClr val="000000">
                      <a:alpha val="43137"/>
                    </a:srgbClr>
                  </a:outerShdw>
                </a:effectLst>
                <a:cs typeface="Calibri" panose="020F0502020204030204" pitchFamily="34" charset="0"/>
              </a:rPr>
              <a:t>Reasons for Understanding 1000 Literally</a:t>
            </a:r>
          </a:p>
        </p:txBody>
      </p:sp>
      <p:sp>
        <p:nvSpPr>
          <p:cNvPr id="9219" name="Rectangle 3"/>
          <p:cNvSpPr>
            <a:spLocks noGrp="1" noChangeArrowheads="1"/>
          </p:cNvSpPr>
          <p:nvPr>
            <p:ph type="body" idx="1"/>
          </p:nvPr>
        </p:nvSpPr>
        <p:spPr>
          <a:xfrm>
            <a:off x="304800" y="1143000"/>
            <a:ext cx="8534400" cy="4953000"/>
          </a:xfrm>
        </p:spPr>
        <p:txBody>
          <a:bodyPr/>
          <a:lstStyle/>
          <a:p>
            <a:pPr>
              <a:spcBef>
                <a:spcPts val="0"/>
              </a:spcBef>
              <a:spcAft>
                <a:spcPts val="1200"/>
              </a:spcAft>
              <a:defRPr/>
            </a:pPr>
            <a:r>
              <a:rPr lang="en-US" sz="2800" dirty="0">
                <a:effectLst>
                  <a:outerShdw blurRad="38100" dist="38100" dir="2700000" algn="tl">
                    <a:srgbClr val="000000">
                      <a:alpha val="43137"/>
                    </a:srgbClr>
                  </a:outerShdw>
                </a:effectLst>
              </a:rPr>
              <a:t>John’s use of indefinite concepts elsewhere</a:t>
            </a:r>
          </a:p>
          <a:p>
            <a:pPr marL="684213" lvl="1" indent="-358775">
              <a:spcBef>
                <a:spcPts val="0"/>
              </a:spcBef>
              <a:spcAft>
                <a:spcPts val="1200"/>
              </a:spcAft>
              <a:defRPr/>
            </a:pPr>
            <a:r>
              <a:rPr lang="en-US" sz="2800" dirty="0">
                <a:effectLst>
                  <a:outerShdw blurRad="38100" dist="38100" dir="2700000" algn="tl">
                    <a:srgbClr val="000000">
                      <a:alpha val="43137"/>
                    </a:srgbClr>
                  </a:outerShdw>
                </a:effectLst>
              </a:rPr>
              <a:t>Revelation 20:8, 20:3</a:t>
            </a:r>
          </a:p>
          <a:p>
            <a:pPr>
              <a:spcBef>
                <a:spcPts val="0"/>
              </a:spcBef>
              <a:spcAft>
                <a:spcPts val="1200"/>
              </a:spcAft>
              <a:defRPr/>
            </a:pPr>
            <a:r>
              <a:rPr lang="en-US" sz="2800" dirty="0">
                <a:effectLst>
                  <a:outerShdw blurRad="38100" dist="38100" dir="2700000" algn="tl">
                    <a:srgbClr val="000000">
                      <a:alpha val="43137"/>
                    </a:srgbClr>
                  </a:outerShdw>
                </a:effectLst>
              </a:rPr>
              <a:t>Exception to the “# of years” examples?</a:t>
            </a:r>
          </a:p>
          <a:p>
            <a:pPr>
              <a:spcBef>
                <a:spcPts val="0"/>
              </a:spcBef>
              <a:spcAft>
                <a:spcPts val="1200"/>
              </a:spcAft>
              <a:defRPr/>
            </a:pPr>
            <a:r>
              <a:rPr lang="en-US" sz="2800" dirty="0">
                <a:effectLst>
                  <a:outerShdw blurRad="38100" dist="38100" dir="2700000" algn="tl">
                    <a:srgbClr val="000000">
                      <a:alpha val="43137"/>
                    </a:srgbClr>
                  </a:outerShdw>
                </a:effectLst>
              </a:rPr>
              <a:t>Other numbers are taken literally</a:t>
            </a:r>
          </a:p>
          <a:p>
            <a:pPr marL="684213" lvl="1" indent="-358775">
              <a:spcBef>
                <a:spcPts val="0"/>
              </a:spcBef>
              <a:spcAft>
                <a:spcPts val="1200"/>
              </a:spcAft>
              <a:defRPr/>
            </a:pPr>
            <a:r>
              <a:rPr lang="en-US" sz="2800" dirty="0">
                <a:effectLst>
                  <a:outerShdw blurRad="38100" dist="38100" dir="2700000" algn="tl">
                    <a:srgbClr val="000000">
                      <a:alpha val="43137"/>
                    </a:srgbClr>
                  </a:outerShdw>
                </a:effectLst>
              </a:rPr>
              <a:t>Two witnesses (11:3), 7000 people (11:13), 4 Angels (7:1) 7 Angels (8:6),144,000 Jews (7:4), 42 months (11:2), 1260 days (11:3)</a:t>
            </a:r>
          </a:p>
          <a:p>
            <a:pPr>
              <a:spcBef>
                <a:spcPts val="0"/>
              </a:spcBef>
              <a:spcAft>
                <a:spcPts val="1200"/>
              </a:spcAft>
              <a:defRPr/>
            </a:pPr>
            <a:r>
              <a:rPr lang="en-US" sz="2800" dirty="0">
                <a:effectLst>
                  <a:outerShdw blurRad="38100" dist="38100" dir="2700000" algn="tl">
                    <a:srgbClr val="000000">
                      <a:alpha val="43137"/>
                    </a:srgbClr>
                  </a:outerShdw>
                </a:effectLst>
              </a:rPr>
              <a:t>Not always a symbolic interpretation</a:t>
            </a:r>
          </a:p>
          <a:p>
            <a:pPr marL="684213" lvl="1" indent="-358775">
              <a:spcBef>
                <a:spcPts val="0"/>
              </a:spcBef>
              <a:spcAft>
                <a:spcPts val="1200"/>
              </a:spcAft>
              <a:defRPr/>
            </a:pPr>
            <a:r>
              <a:rPr lang="en-US" sz="2800" dirty="0">
                <a:effectLst>
                  <a:outerShdw blurRad="38100" dist="38100" dir="2700000" algn="tl">
                    <a:srgbClr val="000000">
                      <a:alpha val="43137"/>
                    </a:srgbClr>
                  </a:outerShdw>
                </a:effectLst>
              </a:rPr>
              <a:t>(Rev. 17:18)</a:t>
            </a:r>
          </a:p>
        </p:txBody>
      </p:sp>
    </p:spTree>
    <p:extLst>
      <p:ext uri="{BB962C8B-B14F-4D97-AF65-F5344CB8AC3E}">
        <p14:creationId xmlns:p14="http://schemas.microsoft.com/office/powerpoint/2010/main" val="42182475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3048000" y="2476500"/>
            <a:ext cx="5943600" cy="1905000"/>
          </a:xfrm>
        </p:spPr>
        <p:txBody>
          <a:bodyPr lIns="91440" tIns="91440" bIns="91440"/>
          <a:lstStyle/>
          <a:p>
            <a:pPr marL="0" indent="0" algn="just" eaLnBrk="1" hangingPunct="1">
              <a:buFontTx/>
              <a:buNone/>
            </a:pPr>
            <a:r>
              <a:rPr lang="en-US" altLang="en-US" sz="3600" dirty="0"/>
              <a:t>Robert</a:t>
            </a:r>
            <a:r>
              <a:rPr lang="en-US" altLang="en-US" sz="3600" i="1" dirty="0"/>
              <a:t> </a:t>
            </a:r>
            <a:r>
              <a:rPr lang="en-US" sz="3600" dirty="0"/>
              <a:t>Thomas observes that, "no number in Revelation is verifiably a symbolic number</a:t>
            </a:r>
            <a:r>
              <a:rPr lang="en-US" altLang="en-US" sz="3600" i="1" dirty="0"/>
              <a:t>.”</a:t>
            </a:r>
            <a:endParaRPr lang="en-US" altLang="en-US" sz="2400" i="1" dirty="0">
              <a:solidFill>
                <a:schemeClr val="bg1"/>
              </a:solidFill>
            </a:endParaRPr>
          </a:p>
        </p:txBody>
      </p:sp>
      <p:sp>
        <p:nvSpPr>
          <p:cNvPr id="3" name="TextBox 2"/>
          <p:cNvSpPr txBox="1"/>
          <p:nvPr/>
        </p:nvSpPr>
        <p:spPr>
          <a:xfrm>
            <a:off x="2305050" y="219670"/>
            <a:ext cx="4533900" cy="1477328"/>
          </a:xfrm>
          <a:prstGeom prst="rect">
            <a:avLst/>
          </a:prstGeom>
          <a:noFill/>
        </p:spPr>
        <p:txBody>
          <a:bodyPr wrap="square" rtlCol="0">
            <a:spAutoFit/>
          </a:bodyPr>
          <a:lstStyle/>
          <a:p>
            <a:pPr algn="ct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Thomas</a:t>
            </a:r>
          </a:p>
          <a:p>
            <a:pPr algn="ctr"/>
            <a:r>
              <a:rPr lang="en-US" sz="1800" i="1" dirty="0">
                <a:effectLst>
                  <a:outerShdw blurRad="38100" dist="38100" dir="2700000" algn="tl">
                    <a:srgbClr val="000000"/>
                  </a:outerShdw>
                </a:effectLst>
                <a:latin typeface="Calibri" panose="020F0502020204030204" pitchFamily="34" charset="0"/>
                <a:cs typeface="+mn-cs"/>
              </a:rPr>
              <a:t>Revelation 8 to 22: An Exegetical Commentary (Chicago: Moody Press, 1992), 408.</a:t>
            </a:r>
          </a:p>
          <a:p>
            <a:pPr algn="ctr"/>
            <a:endParaRPr lang="en-US" altLang="en-US" sz="1800" i="1" dirty="0">
              <a:effectLst>
                <a:outerShdw blurRad="38100" dist="38100" dir="2700000" algn="tl">
                  <a:srgbClr val="000000"/>
                </a:outerShdw>
              </a:effectLst>
              <a:latin typeface="Calibri" panose="020F0502020204030204" pitchFamily="34" charset="0"/>
              <a:cs typeface="+mn-cs"/>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 y="1828800"/>
            <a:ext cx="2683193" cy="4114800"/>
          </a:xfrm>
          <a:prstGeom prst="rect">
            <a:avLst/>
          </a:prstGeom>
        </p:spPr>
      </p:pic>
    </p:spTree>
    <p:extLst>
      <p:ext uri="{BB962C8B-B14F-4D97-AF65-F5344CB8AC3E}">
        <p14:creationId xmlns:p14="http://schemas.microsoft.com/office/powerpoint/2010/main" val="36022067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570630" y="2057400"/>
            <a:ext cx="4002741" cy="1517155"/>
          </a:xfrm>
        </p:spPr>
        <p:txBody>
          <a:bodyPr/>
          <a:lstStyle/>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Prisoner (1-2)</a:t>
            </a:r>
          </a:p>
          <a:p>
            <a:pPr marL="571500" indent="-57150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Prison (3)</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 Satan: The Great Chain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20:1-3</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770452A4-23E3-49F4-9564-2A11E1CA4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23ECE2-B045-479E-B1DE-1723DFCC9193}"/>
              </a:ext>
            </a:extLst>
          </p:cNvPr>
          <p:cNvSpPr txBox="1"/>
          <p:nvPr/>
        </p:nvSpPr>
        <p:spPr>
          <a:xfrm>
            <a:off x="2057400" y="6324600"/>
            <a:ext cx="5029200" cy="461665"/>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Willmington, </a:t>
            </a:r>
            <a:r>
              <a:rPr lang="en-US" i="1" dirty="0">
                <a:latin typeface="Calibri" panose="020F0502020204030204" pitchFamily="34" charset="0"/>
                <a:cs typeface="Calibri" panose="020F0502020204030204" pitchFamily="34" charset="0"/>
              </a:rPr>
              <a:t>Outline Bible</a:t>
            </a:r>
            <a:r>
              <a:rPr lang="en-US" dirty="0">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84917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DC3CF-FD17-4CC6-BB71-7ABFCB2ED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55257"/>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20:1-3</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an angel coming down from heaven, holding the key of the abyss and a great chain in his hand.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laid hold of the dragon, the serpent of old, who is the devil and Satan, and bound him for a thousand years;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threw him into the abyss, and shut it and sealed it over him, so that he would not deceive the nations any longer, until the thousand years were completed; after these things he must be released for a short time</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00914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506" y="762000"/>
            <a:ext cx="8408988" cy="5181600"/>
          </a:xfrm>
          <a:prstGeom prst="rect">
            <a:avLst/>
          </a:prstGeom>
          <a:noFill/>
          <a:ln w="9525">
            <a:noFill/>
            <a:miter lim="800000"/>
            <a:headEnd/>
            <a:tailEnd/>
          </a:ln>
        </p:spPr>
      </p:pic>
    </p:spTree>
    <p:extLst>
      <p:ext uri="{BB962C8B-B14F-4D97-AF65-F5344CB8AC3E}">
        <p14:creationId xmlns:p14="http://schemas.microsoft.com/office/powerpoint/2010/main" val="377292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28:13, 15</a:t>
            </a:r>
          </a:p>
          <a:p>
            <a:pPr algn="just">
              <a:spcAft>
                <a:spcPts val="100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were prepared…</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were blameless in your ways From the day you were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unrighteousness was found in you.”</a:t>
            </a:r>
          </a:p>
        </p:txBody>
      </p:sp>
    </p:spTree>
    <p:extLst>
      <p:ext uri="{BB962C8B-B14F-4D97-AF65-F5344CB8AC3E}">
        <p14:creationId xmlns:p14="http://schemas.microsoft.com/office/powerpoint/2010/main" val="27934264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6BFFCA9D-D4B1-433D-A7A5-04A32EBC682D}"/>
              </a:ext>
            </a:extLst>
          </p:cNvPr>
          <p:cNvSpPr>
            <a:spLocks noGrp="1" noChangeArrowheads="1"/>
          </p:cNvSpPr>
          <p:nvPr>
            <p:ph type="body" idx="1"/>
          </p:nvPr>
        </p:nvSpPr>
        <p:spPr>
          <a:xfrm>
            <a:off x="990600" y="1152525"/>
            <a:ext cx="4648200" cy="5334000"/>
          </a:xfrm>
        </p:spPr>
        <p:txBody>
          <a:bodyPr/>
          <a:lstStyle/>
          <a:p>
            <a:pPr marL="461963" indent="-461963" eaLnBrk="1" hangingPunct="1">
              <a:spcBef>
                <a:spcPts val="0"/>
              </a:spcBef>
              <a:spcAft>
                <a:spcPts val="900"/>
              </a:spcAft>
              <a:defRPr/>
            </a:pPr>
            <a:r>
              <a:rPr lang="en-US" dirty="0" err="1">
                <a:effectLst>
                  <a:outerShdw blurRad="38100" dist="38100" dir="2700000" algn="tl">
                    <a:srgbClr val="000000">
                      <a:alpha val="43137"/>
                    </a:srgbClr>
                  </a:outerShdw>
                </a:effectLst>
              </a:rPr>
              <a:t>Ezek</a:t>
            </a:r>
            <a:r>
              <a:rPr lang="en-US" dirty="0">
                <a:effectLst>
                  <a:outerShdw blurRad="38100" dist="38100" dir="2700000" algn="tl">
                    <a:srgbClr val="000000">
                      <a:alpha val="43137"/>
                    </a:srgbClr>
                  </a:outerShdw>
                </a:effectLst>
              </a:rPr>
              <a:t> 28:12-17</a:t>
            </a:r>
          </a:p>
          <a:p>
            <a:pPr marL="914400" lvl="1" indent="-452438" eaLnBrk="1" hangingPunct="1">
              <a:spcBef>
                <a:spcPts val="0"/>
              </a:spcBef>
              <a:spcAft>
                <a:spcPts val="900"/>
              </a:spcAft>
              <a:defRPr/>
            </a:pPr>
            <a:r>
              <a:rPr lang="en-US" b="1" dirty="0">
                <a:solidFill>
                  <a:srgbClr val="FFFFCC"/>
                </a:solidFill>
                <a:effectLst>
                  <a:outerShdw blurRad="38100" dist="38100" dir="2700000" algn="tl">
                    <a:srgbClr val="000000">
                      <a:alpha val="43137"/>
                    </a:srgbClr>
                  </a:outerShdw>
                </a:effectLst>
              </a:rPr>
              <a:t>Attributes</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rPr>
              <a:t>Creature (15)</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Angel (14, 16)</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Powerful (14)</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Without sin (15)</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Beautiful (12-13)</a:t>
            </a:r>
          </a:p>
          <a:p>
            <a:pPr marL="1485900" lvl="2" indent="-457200" eaLnBrk="1" hangingPunct="1">
              <a:spcBef>
                <a:spcPts val="0"/>
              </a:spcBef>
              <a:spcAft>
                <a:spcPts val="600"/>
              </a:spcAft>
              <a:buClr>
                <a:srgbClr val="00CC0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Intelligent (12)</a:t>
            </a:r>
          </a:p>
          <a:p>
            <a:pPr marL="914400" lvl="1" indent="-452438" eaLnBrk="1" hangingPunct="1">
              <a:spcBef>
                <a:spcPts val="0"/>
              </a:spcBef>
              <a:spcAft>
                <a:spcPts val="900"/>
              </a:spcAft>
              <a:defRPr/>
            </a:pPr>
            <a:r>
              <a:rPr lang="en-US" dirty="0">
                <a:effectLst>
                  <a:outerShdw blurRad="38100" dist="38100" dir="2700000" algn="tl">
                    <a:srgbClr val="000000">
                      <a:alpha val="43137"/>
                    </a:srgbClr>
                  </a:outerShdw>
                </a:effectLst>
              </a:rPr>
              <a:t>Nature of 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sin (17)</a:t>
            </a:r>
          </a:p>
        </p:txBody>
      </p:sp>
      <p:sp>
        <p:nvSpPr>
          <p:cNvPr id="4" name="Rectangle 2">
            <a:extLst>
              <a:ext uri="{FF2B5EF4-FFF2-40B4-BE49-F238E27FC236}">
                <a16:creationId xmlns:a16="http://schemas.microsoft.com/office/drawing/2014/main" id="{0BA7271C-9ED3-4C8C-861F-4661CE6AA0BA}"/>
              </a:ext>
            </a:extLst>
          </p:cNvPr>
          <p:cNvSpPr txBox="1">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Original State and First Sin</a:t>
            </a:r>
          </a:p>
        </p:txBody>
      </p:sp>
      <p:pic>
        <p:nvPicPr>
          <p:cNvPr id="26628" name="Picture 5">
            <a:extLst>
              <a:ext uri="{FF2B5EF4-FFF2-40B4-BE49-F238E27FC236}">
                <a16:creationId xmlns:a16="http://schemas.microsoft.com/office/drawing/2014/main" id="{E1C745B8-6658-4D06-B4FB-1C2109049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057400"/>
            <a:ext cx="219456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42926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40050" y="457200"/>
            <a:ext cx="5863900" cy="5943600"/>
          </a:xfrm>
          <a:prstGeom prst="rect">
            <a:avLst/>
          </a:prstGeom>
        </p:spPr>
      </p:pic>
    </p:spTree>
    <p:extLst>
      <p:ext uri="{BB962C8B-B14F-4D97-AF65-F5344CB8AC3E}">
        <p14:creationId xmlns:p14="http://schemas.microsoft.com/office/powerpoint/2010/main" val="179240729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73290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1547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2971800"/>
            <a:ext cx="2461193" cy="1828800"/>
          </a:xfrm>
          <a:prstGeom prst="rect">
            <a:avLst/>
          </a:prstGeom>
        </p:spPr>
      </p:pic>
    </p:spTree>
    <p:extLst>
      <p:ext uri="{BB962C8B-B14F-4D97-AF65-F5344CB8AC3E}">
        <p14:creationId xmlns:p14="http://schemas.microsoft.com/office/powerpoint/2010/main" val="130655867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28738" y="1828800"/>
            <a:ext cx="6486525" cy="1447800"/>
          </a:xfrm>
        </p:spPr>
        <p:txBody>
          <a:bodyPr/>
          <a:lstStyle/>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Resurrection of the Just (4a)</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Rule of the Just (4b-6)</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 Saints: The Great Reign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20:4-6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2DDAE4E5-074F-43C6-BF3E-28751E4AD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9429B-B2B1-4441-B055-08E06E30E948}"/>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44045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28738" y="1828800"/>
            <a:ext cx="6486525" cy="1447800"/>
          </a:xfrm>
        </p:spPr>
        <p:txBody>
          <a:bodyPr/>
          <a:lstStyle/>
          <a:p>
            <a:pPr marL="571500" indent="-57150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Resurrection of the Just (4a)</a:t>
            </a:r>
          </a:p>
          <a:p>
            <a:pPr marL="571500" indent="-571500">
              <a:spcBef>
                <a:spcPts val="0"/>
              </a:spcBef>
              <a:spcAft>
                <a:spcPts val="3600"/>
              </a:spcAft>
              <a:buSzPct val="100000"/>
              <a:buFont typeface="+mj-lt"/>
              <a:buAutoNum type="alphaUcPeriod"/>
              <a:defRPr/>
            </a:pPr>
            <a:r>
              <a:rPr lang="en-US" dirty="0">
                <a:effectLst>
                  <a:outerShdw blurRad="38100" dist="38100" dir="2700000" algn="tl">
                    <a:srgbClr val="000000">
                      <a:alpha val="43137"/>
                    </a:srgbClr>
                  </a:outerShdw>
                </a:effectLst>
              </a:rPr>
              <a:t>The Rule of the Just (4b-6)</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 Saints: The Great Reign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20:4-6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2DDAE4E5-074F-43C6-BF3E-28751E4AD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9429B-B2B1-4441-B055-08E06E30E948}"/>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48775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631763"/>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19:28</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Jesus said to them, “Truly I say to you, that you who have followed Me, in the regeneration when the Son of Man will sit on His glorious throne, you also shall sit upon twelve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thrones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judging the twelve tribes of Israel.”</a:t>
            </a:r>
          </a:p>
        </p:txBody>
      </p:sp>
    </p:spTree>
    <p:extLst>
      <p:ext uri="{BB962C8B-B14F-4D97-AF65-F5344CB8AC3E}">
        <p14:creationId xmlns:p14="http://schemas.microsoft.com/office/powerpoint/2010/main" val="417370545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27A89-C55F-49FE-8275-601965E9C3F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0" y="0"/>
            <a:ext cx="9144000" cy="28956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Revelation 3:21</a:t>
            </a:r>
          </a:p>
          <a:p>
            <a:pPr marL="0" indent="0" algn="ctr">
              <a:spcBef>
                <a:spcPts val="0"/>
              </a:spcBef>
              <a:spcAft>
                <a:spcPts val="600"/>
              </a:spcAft>
              <a:buNone/>
              <a:defRPr/>
            </a:pPr>
            <a:r>
              <a:rPr lang="en-US" sz="2800" b="1" dirty="0">
                <a:solidFill>
                  <a:srgbClr val="FFFFCC"/>
                </a:solidFill>
                <a:effectLst>
                  <a:outerShdw blurRad="38100" dist="38100" dir="2700000" algn="tl">
                    <a:srgbClr val="000000">
                      <a:alpha val="43137"/>
                    </a:srgbClr>
                  </a:outerShdw>
                </a:effectLst>
                <a:ea typeface="+mj-ea"/>
                <a:cs typeface="+mj-cs"/>
              </a:rPr>
              <a:t>PROMISE TO THE OVERCOMERS</a:t>
            </a:r>
            <a:r>
              <a:rPr lang="en-US" sz="2800" dirty="0">
                <a:solidFill>
                  <a:schemeClr val="tx2"/>
                </a:solidFill>
                <a:effectLst>
                  <a:outerShdw blurRad="38100" dist="38100" dir="2700000" algn="tl">
                    <a:srgbClr val="000000">
                      <a:alpha val="43137"/>
                    </a:srgbClr>
                  </a:outerShdw>
                </a:effectLst>
                <a:ea typeface="+mj-ea"/>
                <a:cs typeface="+mj-cs"/>
              </a:rPr>
              <a:t> </a:t>
            </a:r>
          </a:p>
          <a:p>
            <a:pPr marL="0" indent="0" algn="just">
              <a:spcBef>
                <a:spcPts val="0"/>
              </a:spcBef>
              <a:spcAft>
                <a:spcPts val="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sat down with My Father on 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61944" y="2971799"/>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883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5" name="Picture 4">
            <a:extLst>
              <a:ext uri="{FF2B5EF4-FFF2-40B4-BE49-F238E27FC236}">
                <a16:creationId xmlns:a16="http://schemas.microsoft.com/office/drawing/2014/main" id="{0E9F2518-4B5B-473D-B342-0AE9296F01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0154742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4276492-6B22-4DBF-B202-4395FE4933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10899907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raised from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fruits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167437312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685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228600" y="1371600"/>
            <a:ext cx="8686800" cy="4495800"/>
          </a:xfrm>
          <a:prstGeom prst="rect">
            <a:avLst/>
          </a:prstGeom>
          <a:solidFill>
            <a:schemeClr val="bg1">
              <a:lumMod val="50000"/>
            </a:schemeClr>
          </a:solidFill>
        </p:spPr>
      </p:pic>
    </p:spTree>
    <p:extLst>
      <p:ext uri="{BB962C8B-B14F-4D97-AF65-F5344CB8AC3E}">
        <p14:creationId xmlns:p14="http://schemas.microsoft.com/office/powerpoint/2010/main" val="397208057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 in his own order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first fruits, after that those who are Christ’s at His coming.”</a:t>
            </a:r>
          </a:p>
        </p:txBody>
      </p:sp>
    </p:spTree>
    <p:extLst>
      <p:ext uri="{BB962C8B-B14F-4D97-AF65-F5344CB8AC3E}">
        <p14:creationId xmlns:p14="http://schemas.microsoft.com/office/powerpoint/2010/main" val="6349876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228600"/>
            <a:ext cx="7772400" cy="762000"/>
          </a:xfrm>
        </p:spPr>
        <p:txBody>
          <a:bodyPr lIns="91440" tIns="45720" rIns="91440" bIns="45720"/>
          <a:lstStyle/>
          <a:p>
            <a:pPr algn="ctr" eaLnBrk="1" hangingPunct="1"/>
            <a:r>
              <a:rPr lang="en-US" sz="3600" dirty="0">
                <a:effectLst>
                  <a:outerShdw blurRad="38100" dist="38100" dir="2700000" algn="tl">
                    <a:srgbClr val="000000">
                      <a:alpha val="43137"/>
                    </a:srgbClr>
                  </a:outerShdw>
                </a:effectLst>
              </a:rPr>
              <a:t>Order or Tagma (1 Cor. 15:23)</a:t>
            </a:r>
          </a:p>
        </p:txBody>
      </p:sp>
      <p:sp>
        <p:nvSpPr>
          <p:cNvPr id="11267" name="Rectangle 3"/>
          <p:cNvSpPr>
            <a:spLocks noGrp="1" noChangeArrowheads="1"/>
          </p:cNvSpPr>
          <p:nvPr>
            <p:ph type="body" idx="4294967295"/>
          </p:nvPr>
        </p:nvSpPr>
        <p:spPr>
          <a:xfrm>
            <a:off x="190500" y="1371600"/>
            <a:ext cx="8763000" cy="2895600"/>
          </a:xfrm>
        </p:spPr>
        <p:txBody>
          <a:bodyPr lIns="91440" tIns="45720" rIns="91440" bIns="45720"/>
          <a:lstStyle/>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General</a:t>
            </a:r>
            <a:r>
              <a:rPr lang="en-US" sz="3000" dirty="0">
                <a:effectLst>
                  <a:outerShdw blurRad="38100" dist="38100" dir="2700000" algn="tl">
                    <a:srgbClr val="000000">
                      <a:alpha val="43137"/>
                    </a:srgbClr>
                  </a:outerShdw>
                </a:effectLst>
              </a:rPr>
              <a:t> – Christ’s resurrection (1 Cor 15:23)</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Officer</a:t>
            </a:r>
            <a:r>
              <a:rPr lang="en-US" sz="3000" dirty="0">
                <a:effectLst>
                  <a:outerShdw blurRad="38100" dist="38100" dir="2700000" algn="tl">
                    <a:srgbClr val="000000">
                      <a:alpha val="43137"/>
                    </a:srgbClr>
                  </a:outerShdw>
                </a:effectLst>
              </a:rPr>
              <a:t> 	– Rapture (1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4:13-18)</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Soldiers</a:t>
            </a:r>
            <a:r>
              <a:rPr lang="en-US" sz="3000" dirty="0">
                <a:effectLst>
                  <a:outerShdw blurRad="38100" dist="38100" dir="2700000" algn="tl">
                    <a:srgbClr val="000000">
                      <a:alpha val="43137"/>
                    </a:srgbClr>
                  </a:outerShdw>
                </a:effectLst>
              </a:rPr>
              <a:t> – OT saints &amp; Tribulation martyrs (Rev 20:4)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Captives</a:t>
            </a:r>
            <a:r>
              <a:rPr lang="en-US" sz="3000" dirty="0">
                <a:solidFill>
                  <a:srgbClr val="FFFFCC"/>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06225"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25762536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009650" y="1155414"/>
            <a:ext cx="7124700" cy="2502186"/>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Seen (Chapter 1)</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Are (Chapters 2–3)</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After these things (Chapters 4–22)</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685800" y="228600"/>
            <a:ext cx="7772400" cy="762000"/>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Revelation 1:19</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7" name="Picture 6">
            <a:extLst>
              <a:ext uri="{FF2B5EF4-FFF2-40B4-BE49-F238E27FC236}">
                <a16:creationId xmlns:a16="http://schemas.microsoft.com/office/drawing/2014/main" id="{EBA477E6-0692-4CC4-94FD-7E5B5AE4C1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42931" y="3733800"/>
            <a:ext cx="2658138" cy="2743200"/>
          </a:xfrm>
          <a:prstGeom prst="rect">
            <a:avLst/>
          </a:prstGeom>
        </p:spPr>
      </p:pic>
    </p:spTree>
    <p:extLst>
      <p:ext uri="{BB962C8B-B14F-4D97-AF65-F5344CB8AC3E}">
        <p14:creationId xmlns:p14="http://schemas.microsoft.com/office/powerpoint/2010/main" val="7350284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BFA96-28D9-4A14-9076-8CC0CD00908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534" y="228600"/>
            <a:ext cx="8900931" cy="5364945"/>
          </a:xfrm>
          <a:prstGeom prst="rect">
            <a:avLst/>
          </a:prstGeom>
        </p:spPr>
      </p:pic>
    </p:spTree>
    <p:extLst>
      <p:ext uri="{BB962C8B-B14F-4D97-AF65-F5344CB8AC3E}">
        <p14:creationId xmlns:p14="http://schemas.microsoft.com/office/powerpoint/2010/main" val="32397575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BF29FF-1ED0-4EAD-BE07-2DE0BDBB496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939814"/>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saw thrones, and they sat on them, and judgment was given to them. And I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saw</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souls of those who had been beheaded because of their testimony of Jesus and because of the word of God, and those who had not worshiped the beast or his image, and had not received the mark on their forehead and on their hand; and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came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rPr>
              <a:t>a</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nd reigned with Christ for a thousand years…. </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86950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4F7D522-CBC7-41A6-B712-3E4204B59D1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20:4-6</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rest of the dead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did not come to life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zaō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 the thousand years were completed. This is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and holy is the one who has a part in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resurrection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anastasis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over these the second death has no power, but they will be priests of God and of Christ and will reign with Him for a thousand years.”</a:t>
            </a:r>
            <a:endPar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28903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28738" y="1828800"/>
            <a:ext cx="6486525" cy="1447800"/>
          </a:xfrm>
        </p:spPr>
        <p:txBody>
          <a:bodyPr/>
          <a:lstStyle/>
          <a:p>
            <a:pPr marL="571500" indent="-571500">
              <a:spcBef>
                <a:spcPts val="0"/>
              </a:spcBef>
              <a:spcAft>
                <a:spcPts val="3600"/>
              </a:spcAft>
              <a:buSzPct val="100000"/>
              <a:buFont typeface="+mj-lt"/>
              <a:buAutoNum type="alphaUcPeriod"/>
              <a:defRPr/>
            </a:pPr>
            <a:r>
              <a:rPr lang="en-US" kern="1200" dirty="0">
                <a:effectLst>
                  <a:outerShdw blurRad="38100" dist="38100" dir="2700000" algn="tl">
                    <a:srgbClr val="000000">
                      <a:alpha val="43137"/>
                    </a:srgbClr>
                  </a:outerShdw>
                </a:effectLst>
                <a:cs typeface="Calibri" panose="020F0502020204030204" pitchFamily="34" charset="0"/>
              </a:rPr>
              <a:t>The Resurrection of the Just (4a)</a:t>
            </a:r>
          </a:p>
          <a:p>
            <a:pPr marL="571500" indent="-571500">
              <a:spcBef>
                <a:spcPts val="0"/>
              </a:spcBef>
              <a:spcAft>
                <a:spcPts val="36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Rule of the Just (4b-6)</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 Saints: The Great Reign</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20:4-6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2DDAE4E5-074F-43C6-BF3E-28751E4AD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59429B-B2B1-4441-B055-08E06E30E948}"/>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4110976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C27A89-C55F-49FE-8275-601965E9C3F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0" y="0"/>
            <a:ext cx="9144000" cy="36576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Revelation 3:21</a:t>
            </a:r>
          </a:p>
          <a:p>
            <a:pPr marL="0" indent="0" algn="ctr">
              <a:spcBef>
                <a:spcPts val="0"/>
              </a:spcBef>
              <a:spcAft>
                <a:spcPts val="600"/>
              </a:spcAft>
              <a:buNone/>
              <a:defRPr/>
            </a:pPr>
            <a:r>
              <a:rPr lang="en-US" sz="2800" b="1" dirty="0">
                <a:solidFill>
                  <a:srgbClr val="FFFFCC"/>
                </a:solidFill>
                <a:effectLst>
                  <a:outerShdw blurRad="38100" dist="38100" dir="2700000" algn="tl">
                    <a:srgbClr val="000000">
                      <a:alpha val="43137"/>
                    </a:srgbClr>
                  </a:outerShdw>
                </a:effectLst>
                <a:ea typeface="+mj-ea"/>
                <a:cs typeface="+mj-cs"/>
              </a:rPr>
              <a:t>PROMISE TO THE OVERCOMERS</a:t>
            </a:r>
            <a:r>
              <a:rPr lang="en-US" sz="2800" dirty="0">
                <a:solidFill>
                  <a:schemeClr val="tx2"/>
                </a:solidFill>
                <a:effectLst>
                  <a:outerShdw blurRad="38100" dist="38100" dir="2700000" algn="tl">
                    <a:srgbClr val="000000">
                      <a:alpha val="43137"/>
                    </a:srgbClr>
                  </a:outerShdw>
                </a:effectLst>
                <a:ea typeface="+mj-ea"/>
                <a:cs typeface="+mj-cs"/>
              </a:rPr>
              <a:t> </a:t>
            </a:r>
          </a:p>
          <a:p>
            <a:pPr marL="0" indent="0" algn="just">
              <a:spcBef>
                <a:spcPts val="0"/>
              </a:spcBef>
              <a:spcAft>
                <a:spcPts val="0"/>
              </a:spcAft>
              <a:buNone/>
              <a:defRPr/>
            </a:pPr>
            <a:r>
              <a:rPr lang="en-US" alt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rPr>
              <a:t>He who overcomes, I will grant to him to sit down with Me on My throne, as I also overcame and sat down with My Father on His throne</a:t>
            </a:r>
            <a:r>
              <a:rPr lang="en-US" altLang="en-US" sz="3600" dirty="0">
                <a:effectLst>
                  <a:outerShdw blurRad="38100" dist="38100" dir="2700000" algn="tl">
                    <a:srgbClr val="000000">
                      <a:alpha val="43137"/>
                    </a:srgbClr>
                  </a:outerShdw>
                </a:effectLst>
                <a:latin typeface="Calibri" panose="020F0502020204030204" pitchFamily="34" charset="0"/>
              </a:rPr>
              <a:t>.”</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2" descr="Related image">
            <a:extLst>
              <a:ext uri="{FF2B5EF4-FFF2-40B4-BE49-F238E27FC236}">
                <a16:creationId xmlns:a16="http://schemas.microsoft.com/office/drawing/2014/main" id="{C6EDF527-C7F8-4370-B6B4-94E8A898892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61944" y="2971799"/>
            <a:ext cx="2420112" cy="182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766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5" name="Picture 4">
            <a:extLst>
              <a:ext uri="{FF2B5EF4-FFF2-40B4-BE49-F238E27FC236}">
                <a16:creationId xmlns:a16="http://schemas.microsoft.com/office/drawing/2014/main" id="{0E9F2518-4B5B-473D-B342-0AE9296F01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95794672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4276492-6B22-4DBF-B202-4395FE4933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399918185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66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152400" y="1143000"/>
            <a:ext cx="7239000" cy="5562600"/>
          </a:xfrm>
        </p:spPr>
        <p:txBody>
          <a:bodyPr/>
          <a:lstStyle/>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Established by God (Dan. 2:44)</a:t>
            </a:r>
          </a:p>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Eternal (Dan. 7:27)</a:t>
            </a:r>
          </a:p>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Christ’s direct rule (Zech. 9:9-10)</a:t>
            </a:r>
          </a:p>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Earthly (Zech. 14:9)</a:t>
            </a:r>
          </a:p>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Land promises realized (Gen. 15:18-21)</a:t>
            </a:r>
          </a:p>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Israel’s preeminence (Isa. 49:22-23)</a:t>
            </a:r>
          </a:p>
          <a:p>
            <a:pPr marL="514350" indent="-51435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Millennial Temple (Ezek. 40‒46)</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val="0"/>
              </a:ext>
            </a:extLst>
          </a:blip>
          <a:srcRect/>
          <a:stretch>
            <a:fillRect/>
          </a:stretch>
        </p:blipFill>
        <p:spPr>
          <a:xfrm>
            <a:off x="7162800" y="1905000"/>
            <a:ext cx="1688157" cy="2286000"/>
          </a:xfrm>
        </p:spPr>
      </p:pic>
    </p:spTree>
    <p:extLst>
      <p:ext uri="{BB962C8B-B14F-4D97-AF65-F5344CB8AC3E}">
        <p14:creationId xmlns:p14="http://schemas.microsoft.com/office/powerpoint/2010/main" val="1366164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66700" y="228600"/>
            <a:ext cx="8610600" cy="762000"/>
          </a:xfrm>
        </p:spPr>
        <p:txBody>
          <a:bodyPr/>
          <a:lstStyle/>
          <a:p>
            <a:pPr algn="ctr" eaLnBrk="1" hangingPunct="1"/>
            <a:r>
              <a:rPr lang="en-US" altLang="en-US" sz="3600" dirty="0">
                <a:effectLst>
                  <a:outerShdw blurRad="38100" dist="38100" dir="2700000" algn="tl">
                    <a:srgbClr val="000000">
                      <a:alpha val="43137"/>
                    </a:srgbClr>
                  </a:outerShdw>
                </a:effectLst>
              </a:rPr>
              <a:t>OT PROPHETS DESCRIBE THE KINGDOM</a:t>
            </a:r>
          </a:p>
        </p:txBody>
      </p:sp>
      <p:sp>
        <p:nvSpPr>
          <p:cNvPr id="16387" name="Rectangle 3"/>
          <p:cNvSpPr>
            <a:spLocks noGrp="1" noChangeArrowheads="1"/>
          </p:cNvSpPr>
          <p:nvPr>
            <p:ph type="body" sz="half" idx="2"/>
          </p:nvPr>
        </p:nvSpPr>
        <p:spPr>
          <a:xfrm>
            <a:off x="152400" y="1143000"/>
            <a:ext cx="8686800" cy="5562600"/>
          </a:xfrm>
        </p:spPr>
        <p:txBody>
          <a:bodyPr/>
          <a:lstStyle/>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Millennial David (Jer. 30:9)</a:t>
            </a:r>
          </a:p>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Righteousness (Isa. 9:6-7)</a:t>
            </a:r>
          </a:p>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Curse curtailed (Isa. 65:20, 22)</a:t>
            </a:r>
          </a:p>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Peace (Isa. 2:4)</a:t>
            </a:r>
          </a:p>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Prosperity (Amos 9:13-14; Isa 65:22)</a:t>
            </a:r>
          </a:p>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Topographical changes (Ezek. 47:1-12)</a:t>
            </a:r>
          </a:p>
          <a:p>
            <a:pPr marL="685800" indent="-685800" eaLnBrk="1" hangingPunct="1">
              <a:spcBef>
                <a:spcPts val="0"/>
              </a:spcBef>
              <a:spcAft>
                <a:spcPts val="2400"/>
              </a:spcAft>
              <a:buSzPct val="100000"/>
              <a:buFont typeface="+mj-lt"/>
              <a:buAutoNum type="arabicPeriod" startAt="8"/>
              <a:defRPr/>
            </a:pPr>
            <a:r>
              <a:rPr lang="en-US" dirty="0">
                <a:effectLst>
                  <a:outerShdw blurRad="38100" dist="38100" dir="2700000" algn="tl">
                    <a:srgbClr val="000000">
                      <a:alpha val="43137"/>
                    </a:srgbClr>
                  </a:outerShdw>
                </a:effectLst>
              </a:rPr>
              <a:t>Immediate answers to prayer (Isa. 65:24)</a:t>
            </a:r>
          </a:p>
        </p:txBody>
      </p:sp>
      <p:pic>
        <p:nvPicPr>
          <p:cNvPr id="5" name="Online Image Placeholder 4" descr="King_of_Kings[1]">
            <a:extLst>
              <a:ext uri="{FF2B5EF4-FFF2-40B4-BE49-F238E27FC236}">
                <a16:creationId xmlns:a16="http://schemas.microsoft.com/office/drawing/2014/main" id="{731DEB69-8FE9-4166-808B-D95ABBB1D795}"/>
              </a:ext>
            </a:extLst>
          </p:cNvPr>
          <p:cNvPicPr>
            <a:picLocks noGrp="1" noChangeAspect="1" noChangeArrowheads="1"/>
          </p:cNvPicPr>
          <p:nvPr>
            <p:ph type="clipArt" sz="half" idx="1"/>
          </p:nvPr>
        </p:nvPicPr>
        <p:blipFill>
          <a:blip r:embed="rId3" cstate="email">
            <a:extLst>
              <a:ext uri="{28A0092B-C50C-407E-A947-70E740481C1C}">
                <a14:useLocalDpi xmlns:a14="http://schemas.microsoft.com/office/drawing/2010/main" val="0"/>
              </a:ext>
            </a:extLst>
          </a:blip>
          <a:srcRect/>
          <a:stretch>
            <a:fillRect/>
          </a:stretch>
        </p:blipFill>
        <p:spPr>
          <a:xfrm>
            <a:off x="7162800" y="1905000"/>
            <a:ext cx="1688157" cy="2286000"/>
          </a:xfrm>
        </p:spPr>
      </p:pic>
    </p:spTree>
    <p:extLst>
      <p:ext uri="{BB962C8B-B14F-4D97-AF65-F5344CB8AC3E}">
        <p14:creationId xmlns:p14="http://schemas.microsoft.com/office/powerpoint/2010/main" val="2345188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76400"/>
            <a:ext cx="9144000" cy="3810000"/>
          </a:xfrm>
        </p:spPr>
        <p:txBody>
          <a:bodyPr/>
          <a:lstStyle/>
          <a:p>
            <a:pPr marL="0" indent="0" algn="just">
              <a:buFont typeface="Wingdings" pitchFamily="2" charset="2"/>
              <a:buNone/>
              <a:defRPr/>
            </a:pPr>
            <a:r>
              <a:rPr lang="en-US" sz="3200" dirty="0">
                <a:effectLst>
                  <a:outerShdw blurRad="38100" dist="38100" dir="2700000" algn="tl">
                    <a:srgbClr val="000000">
                      <a:alpha val="43137"/>
                    </a:srgbClr>
                  </a:outerShdw>
                </a:effectLst>
              </a:rPr>
              <a:t>“But I and every other </a:t>
            </a:r>
            <a:r>
              <a:rPr lang="en-US" sz="3200" b="1" u="sng" dirty="0">
                <a:solidFill>
                  <a:srgbClr val="FFFFCC"/>
                </a:solidFill>
                <a:effectLst>
                  <a:outerShdw blurRad="38100" dist="38100" dir="2700000" algn="tl">
                    <a:srgbClr val="000000">
                      <a:alpha val="43137"/>
                    </a:srgbClr>
                  </a:outerShdw>
                </a:effectLst>
              </a:rPr>
              <a:t>completely orthodox</a:t>
            </a:r>
            <a:r>
              <a:rPr lang="en-US" sz="3200" dirty="0">
                <a:solidFill>
                  <a:srgbClr val="FFFFCC"/>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Christian feel certain that there will be a resurrection of the flesh, followed by a thousand years in the rebuilt, embellished, and </a:t>
            </a:r>
            <a:r>
              <a:rPr lang="en-US" sz="3200" b="1" u="sng" dirty="0">
                <a:solidFill>
                  <a:srgbClr val="FFFFCC"/>
                </a:solidFill>
                <a:effectLst>
                  <a:outerShdw blurRad="38100" dist="38100" dir="2700000" algn="tl">
                    <a:srgbClr val="000000">
                      <a:alpha val="43137"/>
                    </a:srgbClr>
                  </a:outerShdw>
                </a:effectLst>
              </a:rPr>
              <a:t>enlarged city of Jerusalem</a:t>
            </a:r>
            <a:r>
              <a:rPr lang="en-US" sz="3200" dirty="0">
                <a:effectLst>
                  <a:outerShdw blurRad="38100" dist="38100" dir="2700000" algn="tl">
                    <a:srgbClr val="000000">
                      <a:alpha val="43137"/>
                    </a:srgbClr>
                  </a:outerShdw>
                </a:effectLst>
              </a:rPr>
              <a:t> as was announced by the prophets Ezekiel, Isaiah, and the others.”</a:t>
            </a:r>
          </a:p>
        </p:txBody>
      </p:sp>
      <p:sp>
        <p:nvSpPr>
          <p:cNvPr id="92163" name="TextBox 3"/>
          <p:cNvSpPr txBox="1">
            <a:spLocks noChangeArrowheads="1"/>
          </p:cNvSpPr>
          <p:nvPr/>
        </p:nvSpPr>
        <p:spPr bwMode="auto">
          <a:xfrm>
            <a:off x="1028700" y="228600"/>
            <a:ext cx="7086600" cy="1092607"/>
          </a:xfrm>
          <a:prstGeom prst="rect">
            <a:avLst/>
          </a:prstGeom>
          <a:noFill/>
          <a:ln w="9525">
            <a:noFill/>
            <a:miter lim="800000"/>
            <a:headEnd/>
            <a:tailEnd/>
          </a:ln>
        </p:spPr>
        <p:txBody>
          <a:bodyPr>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Justin Martyr</a:t>
            </a:r>
          </a:p>
          <a:p>
            <a:pPr algn="ctr"/>
            <a:r>
              <a:rPr lang="en-US" i="1" dirty="0">
                <a:effectLst>
                  <a:outerShdw blurRad="38100" dist="38100" dir="2700000" algn="tl">
                    <a:srgbClr val="000000">
                      <a:alpha val="43137"/>
                    </a:srgbClr>
                  </a:outerShdw>
                </a:effectLst>
                <a:latin typeface="Calibri" panose="020F0502020204030204" pitchFamily="34" charset="0"/>
              </a:rPr>
              <a:t>Dialogue with </a:t>
            </a:r>
            <a:r>
              <a:rPr lang="en-US" i="1" dirty="0" err="1">
                <a:effectLst>
                  <a:outerShdw blurRad="38100" dist="38100" dir="2700000" algn="tl">
                    <a:srgbClr val="000000">
                      <a:alpha val="43137"/>
                    </a:srgbClr>
                  </a:outerShdw>
                </a:effectLst>
                <a:latin typeface="Calibri" panose="020F0502020204030204" pitchFamily="34" charset="0"/>
              </a:rPr>
              <a:t>Trypho</a:t>
            </a:r>
            <a:r>
              <a:rPr lang="en-US" dirty="0">
                <a:effectLst>
                  <a:outerShdw blurRad="38100" dist="38100" dir="2700000" algn="tl">
                    <a:srgbClr val="000000">
                      <a:alpha val="43137"/>
                    </a:srgbClr>
                  </a:outerShdw>
                </a:effectLst>
                <a:latin typeface="Calibri" panose="020F0502020204030204" pitchFamily="34" charset="0"/>
              </a:rPr>
              <a:t>, 80.</a:t>
            </a:r>
          </a:p>
        </p:txBody>
      </p:sp>
      <p:pic>
        <p:nvPicPr>
          <p:cNvPr id="92164" name="Picture 2" descr="http://www.crossroadsinitiative.com/pics/content_img.1045.img.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 y="152400"/>
            <a:ext cx="892272" cy="1097280"/>
          </a:xfrm>
          <a:prstGeom prst="rect">
            <a:avLst/>
          </a:prstGeom>
          <a:noFill/>
          <a:ln w="9525">
            <a:noFill/>
            <a:miter lim="800000"/>
            <a:headEnd/>
            <a:tailEnd/>
          </a:ln>
        </p:spPr>
      </p:pic>
    </p:spTree>
    <p:extLst>
      <p:ext uri="{BB962C8B-B14F-4D97-AF65-F5344CB8AC3E}">
        <p14:creationId xmlns:p14="http://schemas.microsoft.com/office/powerpoint/2010/main" val="24894464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816429"/>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4:1</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looked, and behold, a door standing open in heaven, and the first voice which I had heard, like the sound of a trumpet speaking with me, said, ‘Come up here, and I will show you what must take place after these things</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1CB69889-E8E5-4A45-A188-711C20D6B5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49054" y="3429000"/>
            <a:ext cx="1845893" cy="1371600"/>
          </a:xfrm>
          <a:prstGeom prst="rect">
            <a:avLst/>
          </a:prstGeom>
        </p:spPr>
      </p:pic>
    </p:spTree>
    <p:extLst>
      <p:ext uri="{BB962C8B-B14F-4D97-AF65-F5344CB8AC3E}">
        <p14:creationId xmlns:p14="http://schemas.microsoft.com/office/powerpoint/2010/main" val="6293131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been raised from the dead,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each in his own order: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the first fruits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after that those who are Christ’s at His coming.”</a:t>
            </a:r>
          </a:p>
        </p:txBody>
      </p:sp>
    </p:spTree>
    <p:extLst>
      <p:ext uri="{BB962C8B-B14F-4D97-AF65-F5344CB8AC3E}">
        <p14:creationId xmlns:p14="http://schemas.microsoft.com/office/powerpoint/2010/main" val="218365753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62AE92CD-D7C3-4811-B78A-FC7F1BC2723F}"/>
              </a:ext>
            </a:extLst>
          </p:cNvPr>
          <p:cNvSpPr>
            <a:spLocks noGrp="1" noChangeArrowheads="1"/>
          </p:cNvSpPr>
          <p:nvPr>
            <p:ph type="title" idx="4294967295"/>
          </p:nvPr>
        </p:nvSpPr>
        <p:spPr>
          <a:xfrm>
            <a:off x="685800" y="195020"/>
            <a:ext cx="7772400" cy="762000"/>
          </a:xfrm>
        </p:spPr>
        <p:txBody>
          <a:bodyPr/>
          <a:lstStyle/>
          <a:p>
            <a:pPr algn="ctr"/>
            <a:r>
              <a:rPr lang="en-US" altLang="en-US" sz="3400" dirty="0"/>
              <a:t>God’s Resurrection Program</a:t>
            </a:r>
          </a:p>
        </p:txBody>
      </p:sp>
      <p:pic>
        <p:nvPicPr>
          <p:cNvPr id="2" name="Picture 1">
            <a:extLst>
              <a:ext uri="{FF2B5EF4-FFF2-40B4-BE49-F238E27FC236}">
                <a16:creationId xmlns:a16="http://schemas.microsoft.com/office/drawing/2014/main" id="{EF876367-5F08-4823-BAFD-729EE69F89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1371600"/>
            <a:ext cx="8686800" cy="4495800"/>
          </a:xfrm>
          <a:prstGeom prst="rect">
            <a:avLst/>
          </a:prstGeom>
          <a:solidFill>
            <a:schemeClr val="bg1">
              <a:lumMod val="50000"/>
            </a:schemeClr>
          </a:solidFill>
        </p:spPr>
      </p:pic>
    </p:spTree>
    <p:extLst>
      <p:ext uri="{BB962C8B-B14F-4D97-AF65-F5344CB8AC3E}">
        <p14:creationId xmlns:p14="http://schemas.microsoft.com/office/powerpoint/2010/main" val="375625871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76200" y="0"/>
            <a:ext cx="8991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15:20-23</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now Christ has been raised from the dead, the first fruits of those who are asleep.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by a man came death, by a man also came the resurrection of the dead.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Adam all die, so also in Christ all will be made alive.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 in his own order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tagma</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the first fruits, after that those who are Christ’s at His coming.”</a:t>
            </a:r>
          </a:p>
        </p:txBody>
      </p:sp>
    </p:spTree>
    <p:extLst>
      <p:ext uri="{BB962C8B-B14F-4D97-AF65-F5344CB8AC3E}">
        <p14:creationId xmlns:p14="http://schemas.microsoft.com/office/powerpoint/2010/main" val="54402986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228600"/>
            <a:ext cx="7772400" cy="762000"/>
          </a:xfrm>
        </p:spPr>
        <p:txBody>
          <a:bodyPr lIns="91440" tIns="45720" rIns="91440" bIns="45720"/>
          <a:lstStyle/>
          <a:p>
            <a:pPr algn="ctr" eaLnBrk="1" hangingPunct="1"/>
            <a:r>
              <a:rPr lang="en-US" sz="3600" dirty="0">
                <a:effectLst>
                  <a:outerShdw blurRad="38100" dist="38100" dir="2700000" algn="tl">
                    <a:srgbClr val="000000">
                      <a:alpha val="43137"/>
                    </a:srgbClr>
                  </a:outerShdw>
                </a:effectLst>
              </a:rPr>
              <a:t>Order or Tagma (1 Cor. 15:23)</a:t>
            </a:r>
          </a:p>
        </p:txBody>
      </p:sp>
      <p:sp>
        <p:nvSpPr>
          <p:cNvPr id="11267" name="Rectangle 3"/>
          <p:cNvSpPr>
            <a:spLocks noGrp="1" noChangeArrowheads="1"/>
          </p:cNvSpPr>
          <p:nvPr>
            <p:ph type="body" idx="4294967295"/>
          </p:nvPr>
        </p:nvSpPr>
        <p:spPr>
          <a:xfrm>
            <a:off x="190500" y="1371600"/>
            <a:ext cx="8763000" cy="2895600"/>
          </a:xfrm>
        </p:spPr>
        <p:txBody>
          <a:bodyPr lIns="91440" tIns="45720" rIns="91440" bIns="45720"/>
          <a:lstStyle/>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General</a:t>
            </a:r>
            <a:r>
              <a:rPr lang="en-US" sz="3000" dirty="0">
                <a:effectLst>
                  <a:outerShdw blurRad="38100" dist="38100" dir="2700000" algn="tl">
                    <a:srgbClr val="000000">
                      <a:alpha val="43137"/>
                    </a:srgbClr>
                  </a:outerShdw>
                </a:effectLst>
              </a:rPr>
              <a:t> – Christ’s resurrection (1 Cor 15:23)</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Officer</a:t>
            </a:r>
            <a:r>
              <a:rPr lang="en-US" sz="3000" dirty="0">
                <a:effectLst>
                  <a:outerShdw blurRad="38100" dist="38100" dir="2700000" algn="tl">
                    <a:srgbClr val="000000">
                      <a:alpha val="43137"/>
                    </a:srgbClr>
                  </a:outerShdw>
                </a:effectLst>
              </a:rPr>
              <a:t> 	– Rapture (1 </a:t>
            </a:r>
            <a:r>
              <a:rPr lang="en-US" sz="3000" dirty="0" err="1">
                <a:effectLst>
                  <a:outerShdw blurRad="38100" dist="38100" dir="2700000" algn="tl">
                    <a:srgbClr val="000000">
                      <a:alpha val="43137"/>
                    </a:srgbClr>
                  </a:outerShdw>
                </a:effectLst>
              </a:rPr>
              <a:t>Thess</a:t>
            </a:r>
            <a:r>
              <a:rPr lang="en-US" sz="3000" dirty="0">
                <a:effectLst>
                  <a:outerShdw blurRad="38100" dist="38100" dir="2700000" algn="tl">
                    <a:srgbClr val="000000">
                      <a:alpha val="43137"/>
                    </a:srgbClr>
                  </a:outerShdw>
                </a:effectLst>
              </a:rPr>
              <a:t> 4:13-18)</a:t>
            </a:r>
          </a:p>
          <a:p>
            <a:pPr marL="457200" indent="-457200" eaLnBrk="1" hangingPunct="1">
              <a:spcBef>
                <a:spcPts val="0"/>
              </a:spcBef>
              <a:spcAft>
                <a:spcPts val="2400"/>
              </a:spcAft>
              <a:tabLst>
                <a:tab pos="1717675" algn="l"/>
              </a:tabLst>
              <a:defRPr/>
            </a:pPr>
            <a:r>
              <a:rPr lang="en-US" sz="3000" b="1" u="sng" dirty="0">
                <a:solidFill>
                  <a:srgbClr val="FFFFCC"/>
                </a:solidFill>
                <a:effectLst>
                  <a:outerShdw blurRad="38100" dist="38100" dir="2700000" algn="tl">
                    <a:srgbClr val="000000">
                      <a:alpha val="43137"/>
                    </a:srgbClr>
                  </a:outerShdw>
                </a:effectLst>
              </a:rPr>
              <a:t>Soldiers</a:t>
            </a:r>
            <a:r>
              <a:rPr lang="en-US" sz="3000" dirty="0">
                <a:effectLst>
                  <a:outerShdw blurRad="38100" dist="38100" dir="2700000" algn="tl">
                    <a:srgbClr val="000000">
                      <a:alpha val="43137"/>
                    </a:srgbClr>
                  </a:outerShdw>
                </a:effectLst>
              </a:rPr>
              <a:t> – OT saints &amp; Tribulation martyrs (Rev 20:4)</a:t>
            </a:r>
          </a:p>
          <a:p>
            <a:pPr marL="457200" indent="-457200"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Captives</a:t>
            </a:r>
            <a:r>
              <a:rPr lang="en-US" sz="3000" dirty="0">
                <a:solidFill>
                  <a:srgbClr val="FFFFCC"/>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 Unsaved of all ages (Rev 20:5)</a:t>
            </a:r>
          </a:p>
        </p:txBody>
      </p:sp>
      <p:pic>
        <p:nvPicPr>
          <p:cNvPr id="44036"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06225" y="4617720"/>
            <a:ext cx="2531551" cy="201168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125116208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0786409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E9AB7-1610-43CB-8664-7FF8CF10CF8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4388" y="264902"/>
            <a:ext cx="8035224" cy="6328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707902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164BD4-4BE6-4DEF-A5C5-5A2D03867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9:6-7</a:t>
            </a:r>
          </a:p>
          <a:p>
            <a:pPr marL="0" marR="0" algn="just">
              <a:spcBef>
                <a:spcPts val="0"/>
              </a:spcBef>
              <a:spcAft>
                <a:spcPts val="1000"/>
              </a:spcAft>
            </a:pPr>
            <a:r>
              <a:rPr lang="en-US" sz="3000" baseline="30000" dirty="0">
                <a:solidFill>
                  <a:srgbClr val="FFFFCC"/>
                </a:solidFill>
                <a:effectLst>
                  <a:outerShdw blurRad="38100" dist="38100" dir="2700000" algn="tl">
                    <a:srgbClr val="000000">
                      <a:alpha val="43137"/>
                    </a:srgbClr>
                  </a:outerShdw>
                </a:effectLst>
                <a:latin typeface="Calibri" panose="020F0502020204030204" pitchFamily="34" charset="0"/>
              </a:rPr>
              <a:t>6</a:t>
            </a:r>
            <a:r>
              <a:rPr lang="en-US" sz="3000" baseline="30000" dirty="0">
                <a:effectLst>
                  <a:outerShdw blurRad="38100" dist="38100" dir="2700000" algn="tl">
                    <a:srgbClr val="000000">
                      <a:alpha val="43137"/>
                    </a:srgbClr>
                  </a:outerShdw>
                </a:effectLst>
                <a:latin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For a child will be born to us, a son will be given to us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And the government will rest on His shoulders</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And His name will be called Wonderful Counselor, Mighty God, Eternal Father, Prince of Peace.</a:t>
            </a:r>
            <a:r>
              <a:rPr lang="en-US" sz="3000" baseline="30000" dirty="0">
                <a:effectLst>
                  <a:outerShdw blurRad="38100" dist="38100" dir="2700000" algn="tl">
                    <a:srgbClr val="000000">
                      <a:alpha val="43137"/>
                    </a:srgbClr>
                  </a:outerShdw>
                </a:effectLst>
                <a:latin typeface="Calibri" panose="020F0502020204030204" pitchFamily="34" charset="0"/>
              </a:rPr>
              <a:t>7</a:t>
            </a:r>
            <a:r>
              <a:rPr lang="en-US" sz="3000" dirty="0">
                <a:effectLst>
                  <a:outerShdw blurRad="38100" dist="38100" dir="2700000" algn="tl">
                    <a:srgbClr val="000000">
                      <a:alpha val="43137"/>
                    </a:srgbClr>
                  </a:outerShdw>
                </a:effectLst>
                <a:latin typeface="Calibri" panose="020F0502020204030204" pitchFamily="34" charset="0"/>
                <a:cs typeface="+mn-cs"/>
              </a:rPr>
              <a:t> </a:t>
            </a:r>
            <a:r>
              <a:rPr lang="en-US" sz="3000" b="1" u="sng" dirty="0">
                <a:solidFill>
                  <a:srgbClr val="99FF66"/>
                </a:solidFill>
                <a:effectLst>
                  <a:outerShdw blurRad="38100" dist="38100" dir="2700000" algn="tl">
                    <a:srgbClr val="000000">
                      <a:alpha val="43137"/>
                    </a:srgbClr>
                  </a:outerShdw>
                </a:effectLst>
                <a:latin typeface="Calibri" panose="020F0502020204030204" pitchFamily="34" charset="0"/>
                <a:cs typeface="+mn-cs"/>
              </a:rPr>
              <a:t>There will be no end to the increase of His government or of peace, On the throne of David and over his kingdom, To establish it and to uphold it with justice and righteousness From then on and forevermore</a:t>
            </a:r>
            <a:r>
              <a:rPr lang="en-US" sz="3000"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000" dirty="0">
                <a:effectLst>
                  <a:outerShdw blurRad="38100" dist="38100" dir="2700000" algn="tl">
                    <a:srgbClr val="000000">
                      <a:alpha val="43137"/>
                    </a:srgbClr>
                  </a:outerShdw>
                </a:effectLst>
                <a:latin typeface="Calibri" panose="020F0502020204030204" pitchFamily="34" charset="0"/>
                <a:cs typeface="+mn-cs"/>
              </a:rPr>
              <a:t>The zeal of the Lord of hosts will accomplish this.</a:t>
            </a:r>
          </a:p>
        </p:txBody>
      </p:sp>
    </p:spTree>
    <p:extLst>
      <p:ext uri="{BB962C8B-B14F-4D97-AF65-F5344CB8AC3E}">
        <p14:creationId xmlns:p14="http://schemas.microsoft.com/office/powerpoint/2010/main" val="41749379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2547622-B83A-4E9A-8A3B-45D00B1F95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upon me, Because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anointed me To bring good news to the afflicted; He has sent me to bind up the brokenhearted, To proclaim liberty to captives And freedom to prisoners;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proclaim the favorable year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day of vengeance of our God; To comfort all who mourn.</a:t>
            </a:r>
          </a:p>
        </p:txBody>
      </p:sp>
    </p:spTree>
    <p:extLst>
      <p:ext uri="{BB962C8B-B14F-4D97-AF65-F5344CB8AC3E}">
        <p14:creationId xmlns:p14="http://schemas.microsoft.com/office/powerpoint/2010/main" val="397185258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AB894A8-1EA8-456C-8709-D6359357EA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4:16-21</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came to Nazareth, where He had been brought up; and as was His custom, He entered the synagogue on the Sabbath, and stood up to read.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book of the prophet Isaiah was handed to Him. And He opened the book and found the place where it was written,</a:t>
            </a:r>
            <a:r>
              <a:rPr lang="en-US" sz="3200"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is upon Me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Because He anointed Me to preach the gospel to the poor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has sent Me to proclaim release to the </a:t>
            </a:r>
            <a:r>
              <a:rPr lang="en-US" sz="3200"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741545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82E083-DC84-43E1-9880-E6147712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4:16-21</a:t>
            </a:r>
          </a:p>
          <a:p>
            <a:pPr algn="just">
              <a:spcAft>
                <a:spcPts val="0"/>
              </a:spcAft>
            </a:pPr>
            <a:r>
              <a:rPr lang="en-US" sz="32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captives</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recovery of sight to the blind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set</a:t>
            </a:r>
            <a:r>
              <a:rPr lang="en-US" sz="3200" b="1"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free those who are oppressed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proclaim the favorable year of the Lord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closed the book, gave it back to the attendant and sat down; and the eyes of all in the synagogue were fixed on Him.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began to say to them, “Today this Scripture has been fulfilled in your hearing.”</a:t>
            </a:r>
            <a:endParaRPr lang="en-US" sz="36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79959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009650" y="1155414"/>
            <a:ext cx="7124700" cy="2502186"/>
          </a:xfrm>
        </p:spPr>
        <p:txBody>
          <a:bodyPr/>
          <a:lstStyle/>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Seen (Chapter 1)</a:t>
            </a:r>
          </a:p>
          <a:p>
            <a:pPr marL="461963" indent="-461963"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Are (Chapters 2–3)</a:t>
            </a:r>
          </a:p>
          <a:p>
            <a:pPr marL="461963" indent="-461963"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After these things (Chapters 4–22)</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685800" y="228600"/>
            <a:ext cx="7772400" cy="762000"/>
          </a:xfrm>
        </p:spPr>
        <p:txBody>
          <a:bodyPr/>
          <a:lstStyle/>
          <a:p>
            <a:pPr algn="ctr" eaLnBrk="1" hangingPunct="1"/>
            <a:r>
              <a:rPr lang="en-US" altLang="en-US" sz="3600" kern="1200" dirty="0">
                <a:effectLst>
                  <a:outerShdw blurRad="38100" dist="38100" dir="2700000" algn="tl">
                    <a:srgbClr val="000000">
                      <a:alpha val="43137"/>
                    </a:srgbClr>
                  </a:outerShdw>
                </a:effectLst>
                <a:cs typeface="Calibri" panose="020F0502020204030204" pitchFamily="34" charset="0"/>
              </a:rPr>
              <a:t>Revelation 1:19</a:t>
            </a:r>
            <a:endParaRPr lang="en-US" alt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pic>
        <p:nvPicPr>
          <p:cNvPr id="7" name="Picture 6">
            <a:extLst>
              <a:ext uri="{FF2B5EF4-FFF2-40B4-BE49-F238E27FC236}">
                <a16:creationId xmlns:a16="http://schemas.microsoft.com/office/drawing/2014/main" id="{EBA477E6-0692-4CC4-94FD-7E5B5AE4C12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42931" y="3733800"/>
            <a:ext cx="2658138" cy="2743200"/>
          </a:xfrm>
          <a:prstGeom prst="rect">
            <a:avLst/>
          </a:prstGeom>
        </p:spPr>
      </p:pic>
    </p:spTree>
    <p:extLst>
      <p:ext uri="{BB962C8B-B14F-4D97-AF65-F5344CB8AC3E}">
        <p14:creationId xmlns:p14="http://schemas.microsoft.com/office/powerpoint/2010/main" val="424657213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C03A4A5-AC0E-4F66-8490-C3399E155D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38914" name="Rectangle 3"/>
          <p:cNvSpPr>
            <a:spLocks noChangeArrowheads="1"/>
          </p:cNvSpPr>
          <p:nvPr/>
        </p:nvSpPr>
        <p:spPr bwMode="auto">
          <a:xfrm>
            <a:off x="0" y="0"/>
            <a:ext cx="9144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61:1-2</a:t>
            </a:r>
          </a:p>
          <a:p>
            <a:pPr algn="just">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 of the Lord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upon me, Because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anointed me To bring good news to the afflicted; He has sent me to bind up the brokenhearted, To proclaim liberty to captives And freedom to prisoners;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proclaim the favorable year of the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day of vengeance of our God; To comfort all who mourn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6675876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3467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kern="0" dirty="0"/>
              <a:t>Statue </a:t>
            </a:r>
          </a:p>
          <a:p>
            <a:pPr algn="ctr" eaLnBrk="1" hangingPunct="1">
              <a:defRPr/>
            </a:pPr>
            <a:r>
              <a:rPr lang="en-US" altLang="en-US" kern="0" dirty="0"/>
              <a:t>&amp; </a:t>
            </a:r>
          </a:p>
          <a:p>
            <a:pPr algn="ctr" eaLnBrk="1" hangingPunct="1">
              <a:defRPr/>
            </a:pPr>
            <a:r>
              <a:rPr lang="en-US" altLang="en-US" kern="0" dirty="0"/>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4759" y="266700"/>
            <a:ext cx="3150641"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idx="4294967295"/>
          </p:nvPr>
        </p:nvSpPr>
        <p:spPr/>
        <p:txBody>
          <a:bodyPr/>
          <a:lstStyle/>
          <a:p>
            <a:r>
              <a:rPr lang="en-US">
                <a:solidFill>
                  <a:schemeClr val="bg1"/>
                </a:solidFill>
              </a:rPr>
              <a:t>CHART1</a:t>
            </a:r>
          </a:p>
        </p:txBody>
      </p:sp>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800" y="381000"/>
            <a:ext cx="7848600" cy="6096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B1EE7C-54B3-44CF-949E-A8E5572B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4" y="1143000"/>
            <a:ext cx="8566952" cy="4572000"/>
          </a:xfrm>
          <a:prstGeom prst="rect">
            <a:avLst/>
          </a:prstGeom>
        </p:spPr>
      </p:pic>
    </p:spTree>
    <p:extLst>
      <p:ext uri="{BB962C8B-B14F-4D97-AF65-F5344CB8AC3E}">
        <p14:creationId xmlns:p14="http://schemas.microsoft.com/office/powerpoint/2010/main" val="7153380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BBE27-9246-42E4-8409-8741066D6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1686"/>
            <a:ext cx="9144000" cy="6414627"/>
          </a:xfrm>
          <a:prstGeom prst="rect">
            <a:avLst/>
          </a:prstGeom>
        </p:spPr>
      </p:pic>
    </p:spTree>
    <p:extLst>
      <p:ext uri="{BB962C8B-B14F-4D97-AF65-F5344CB8AC3E}">
        <p14:creationId xmlns:p14="http://schemas.microsoft.com/office/powerpoint/2010/main" val="1434675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568223" y="1600200"/>
            <a:ext cx="6007555" cy="3657600"/>
          </a:xfrm>
        </p:spPr>
        <p:txBody>
          <a:bodyPr/>
          <a:lstStyle/>
          <a:p>
            <a:pPr marL="457200" indent="-457200"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Post-tribulation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Pre-wrath rapture theory</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Partial rapture theory </a:t>
            </a:r>
          </a:p>
        </p:txBody>
      </p:sp>
      <p:pic>
        <p:nvPicPr>
          <p:cNvPr id="2" name="Picture 1">
            <a:extLst>
              <a:ext uri="{FF2B5EF4-FFF2-40B4-BE49-F238E27FC236}">
                <a16:creationId xmlns:a16="http://schemas.microsoft.com/office/drawing/2014/main" id="{0F5D8890-1922-43E6-BDBE-829C58F22E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7600" y="5181600"/>
            <a:ext cx="1828800" cy="1371600"/>
          </a:xfrm>
          <a:prstGeom prst="rect">
            <a:avLst/>
          </a:prstGeom>
        </p:spPr>
      </p:pic>
      <p:sp>
        <p:nvSpPr>
          <p:cNvPr id="5" name="Title 1">
            <a:extLst>
              <a:ext uri="{FF2B5EF4-FFF2-40B4-BE49-F238E27FC236}">
                <a16:creationId xmlns:a16="http://schemas.microsoft.com/office/drawing/2014/main" id="{C3740C8A-C8E6-4C3C-9570-18C18734ECBC}"/>
              </a:ext>
            </a:extLst>
          </p:cNvPr>
          <p:cNvSpPr txBox="1">
            <a:spLocks/>
          </p:cNvSpPr>
          <p:nvPr/>
        </p:nvSpPr>
        <p:spPr bwMode="auto">
          <a:xfrm>
            <a:off x="854868" y="228600"/>
            <a:ext cx="7434263"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When Will the Rapture Take Place Relative to the Tribulation Period?</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26960941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81000" y="212480"/>
            <a:ext cx="8305800" cy="6492606"/>
          </a:xfrm>
          <a:prstGeom prst="rect">
            <a:avLst/>
          </a:prstGeom>
          <a:ln w="28575">
            <a:solidFill>
              <a:srgbClr val="FFFFCC"/>
            </a:solidFill>
          </a:ln>
        </p:spPr>
      </p:pic>
    </p:spTree>
    <p:extLst>
      <p:ext uri="{BB962C8B-B14F-4D97-AF65-F5344CB8AC3E}">
        <p14:creationId xmlns:p14="http://schemas.microsoft.com/office/powerpoint/2010/main" val="3378452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14300" y="1600200"/>
            <a:ext cx="8915400" cy="4267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reader &amp; heeder of Revelation (1:3)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Tribulation martyrs (14:13)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spiritually prepared (16:15)</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Marriage Supper invitees (19:9)</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First Resurrection’s participants (20:6)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heeder of Revelation (22:7)</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eternal city’s citizens (22:14)</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1733550" y="228600"/>
            <a:ext cx="5676900" cy="1143000"/>
          </a:xfrm>
        </p:spPr>
        <p:txBody>
          <a:bodyPr/>
          <a:lstStyle/>
          <a:p>
            <a:pPr algn="ctr" eaLnBrk="1" hangingPunct="1"/>
            <a:r>
              <a:rPr lang="en-US" altLang="en-US" sz="3200" kern="1200" dirty="0">
                <a:effectLst>
                  <a:outerShdw blurRad="38100" dist="38100" dir="2700000" algn="tl">
                    <a:srgbClr val="000000">
                      <a:alpha val="43137"/>
                    </a:srgbClr>
                  </a:outerShdw>
                </a:effectLst>
                <a:cs typeface="Calibri" panose="020F0502020204030204" pitchFamily="34" charset="0"/>
              </a:rPr>
              <a:t>Seven Beatitudes of Revelation:</a:t>
            </a:r>
            <a:br>
              <a:rPr lang="en-US" altLang="en-US" sz="3200" kern="1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“Blessed” </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r>
              <a:rPr lang="en-US" altLang="en-US" sz="2800" i="1" dirty="0" err="1">
                <a:solidFill>
                  <a:schemeClr val="tx1"/>
                </a:solidFill>
                <a:effectLst>
                  <a:outerShdw blurRad="38100" dist="38100" dir="2700000" algn="tl">
                    <a:srgbClr val="000000">
                      <a:alpha val="43137"/>
                    </a:srgbClr>
                  </a:outerShdw>
                </a:effectLst>
                <a:cs typeface="Calibri" panose="020F0502020204030204" pitchFamily="34" charset="0"/>
              </a:rPr>
              <a:t>makarios</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2" name="TextBox 1">
            <a:extLst>
              <a:ext uri="{FF2B5EF4-FFF2-40B4-BE49-F238E27FC236}">
                <a16:creationId xmlns:a16="http://schemas.microsoft.com/office/drawing/2014/main" id="{F0F504E4-B553-495C-9E86-92DA501616A7}"/>
              </a:ext>
            </a:extLst>
          </p:cNvPr>
          <p:cNvSpPr txBox="1"/>
          <p:nvPr/>
        </p:nvSpPr>
        <p:spPr>
          <a:xfrm>
            <a:off x="1790700" y="6248400"/>
            <a:ext cx="55626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Walvoord, "Revelation," in Bible Knowledge Commentary, ed. John F. Walvoord and Roy B.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1983), 929</a:t>
            </a:r>
            <a:endParaRPr lang="en-US" sz="1400" dirty="0">
              <a:latin typeface="Calibri" panose="020F0502020204030204" pitchFamily="34" charset="0"/>
              <a:cs typeface="Calibri" panose="020F0502020204030204" pitchFamily="34" charset="0"/>
            </a:endParaRPr>
          </a:p>
        </p:txBody>
      </p:sp>
      <p:pic>
        <p:nvPicPr>
          <p:cNvPr id="8" name="Picture 2" descr="http://walvoordhistory.com/wp-content/uploads/2009/11/JohnFWalvoord-e1419653447886.jpg">
            <a:extLst>
              <a:ext uri="{FF2B5EF4-FFF2-40B4-BE49-F238E27FC236}">
                <a16:creationId xmlns:a16="http://schemas.microsoft.com/office/drawing/2014/main" id="{48349602-6794-40E7-8EA2-BF37FADCD15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360561939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7861B2-3AA4-4785-8D08-5A79AEEFDC7A}"/>
              </a:ext>
            </a:extLst>
          </p:cNvPr>
          <p:cNvSpPr>
            <a:spLocks noGrp="1"/>
          </p:cNvSpPr>
          <p:nvPr>
            <p:ph idx="1"/>
          </p:nvPr>
        </p:nvSpPr>
        <p:spPr>
          <a:xfrm>
            <a:off x="114300" y="1600200"/>
            <a:ext cx="9029700" cy="4267200"/>
          </a:xfrm>
        </p:spPr>
        <p:txBody>
          <a:bodyPr/>
          <a:lstStyle/>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reader &amp; heeder of Revelation (1:3)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Tribulation martyrs (14:13)</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spiritually prepared (16:15)</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Marriage Supper invitees (19:9)</a:t>
            </a:r>
          </a:p>
          <a:p>
            <a:pPr marL="514350" indent="-514350" eaLnBrk="1" hangingPunct="1">
              <a:spcBef>
                <a:spcPts val="0"/>
              </a:spcBef>
              <a:spcAft>
                <a:spcPts val="1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Blessing upon the First Resurrection’s participants (20:6)</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heeder of Revelation (22:7)</a:t>
            </a:r>
          </a:p>
          <a:p>
            <a:pPr marL="514350" indent="-514350" eaLnBrk="1" hangingPunct="1">
              <a:spcBef>
                <a:spcPts val="0"/>
              </a:spcBef>
              <a:spcAft>
                <a:spcPts val="1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Blessing upon the eternal city’s citizens (22:14)</a:t>
            </a:r>
          </a:p>
        </p:txBody>
      </p:sp>
      <p:sp>
        <p:nvSpPr>
          <p:cNvPr id="6" name="Title 1">
            <a:extLst>
              <a:ext uri="{FF2B5EF4-FFF2-40B4-BE49-F238E27FC236}">
                <a16:creationId xmlns:a16="http://schemas.microsoft.com/office/drawing/2014/main" id="{FC69577B-A544-44BC-863C-102817238C08}"/>
              </a:ext>
            </a:extLst>
          </p:cNvPr>
          <p:cNvSpPr>
            <a:spLocks noGrp="1"/>
          </p:cNvSpPr>
          <p:nvPr>
            <p:ph type="title"/>
          </p:nvPr>
        </p:nvSpPr>
        <p:spPr>
          <a:xfrm>
            <a:off x="1733550" y="228600"/>
            <a:ext cx="5676900" cy="1143000"/>
          </a:xfrm>
        </p:spPr>
        <p:txBody>
          <a:bodyPr/>
          <a:lstStyle/>
          <a:p>
            <a:pPr algn="ctr" eaLnBrk="1" hangingPunct="1"/>
            <a:r>
              <a:rPr lang="en-US" altLang="en-US" sz="3200" kern="1200" dirty="0">
                <a:effectLst>
                  <a:outerShdw blurRad="38100" dist="38100" dir="2700000" algn="tl">
                    <a:srgbClr val="000000">
                      <a:alpha val="43137"/>
                    </a:srgbClr>
                  </a:outerShdw>
                </a:effectLst>
                <a:cs typeface="Calibri" panose="020F0502020204030204" pitchFamily="34" charset="0"/>
              </a:rPr>
              <a:t>Seven Beatitudes of Revelation:</a:t>
            </a:r>
            <a:br>
              <a:rPr lang="en-US" altLang="en-US" sz="3200" kern="1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“Blessed” </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r>
              <a:rPr lang="en-US" altLang="en-US" sz="2800" i="1" dirty="0" err="1">
                <a:solidFill>
                  <a:schemeClr val="tx1"/>
                </a:solidFill>
                <a:effectLst>
                  <a:outerShdw blurRad="38100" dist="38100" dir="2700000" algn="tl">
                    <a:srgbClr val="000000">
                      <a:alpha val="43137"/>
                    </a:srgbClr>
                  </a:outerShdw>
                </a:effectLst>
                <a:cs typeface="Calibri" panose="020F0502020204030204" pitchFamily="34" charset="0"/>
              </a:rPr>
              <a:t>makarios</a:t>
            </a:r>
            <a:r>
              <a:rPr lang="en-US" altLang="en-US" sz="2800" i="1" dirty="0">
                <a:solidFill>
                  <a:schemeClr val="tx1"/>
                </a:solidFill>
                <a:effectLst>
                  <a:outerShdw blurRad="38100" dist="38100" dir="2700000" algn="tl">
                    <a:srgbClr val="000000">
                      <a:alpha val="43137"/>
                    </a:srgbClr>
                  </a:outerShdw>
                </a:effectLst>
                <a:cs typeface="Calibri" panose="020F0502020204030204" pitchFamily="34" charset="0"/>
              </a:rPr>
              <a:t>)</a:t>
            </a:r>
          </a:p>
        </p:txBody>
      </p:sp>
      <p:sp>
        <p:nvSpPr>
          <p:cNvPr id="2" name="TextBox 1">
            <a:extLst>
              <a:ext uri="{FF2B5EF4-FFF2-40B4-BE49-F238E27FC236}">
                <a16:creationId xmlns:a16="http://schemas.microsoft.com/office/drawing/2014/main" id="{F0F504E4-B553-495C-9E86-92DA501616A7}"/>
              </a:ext>
            </a:extLst>
          </p:cNvPr>
          <p:cNvSpPr txBox="1"/>
          <p:nvPr/>
        </p:nvSpPr>
        <p:spPr>
          <a:xfrm>
            <a:off x="1790700" y="6248400"/>
            <a:ext cx="55626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Walvoord, "Revelation," in Bible Knowledge Commentary, ed. John F. Walvoord and Roy B. </a:t>
            </a:r>
            <a:r>
              <a:rPr lang="en-US" sz="1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Zuck</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(Colorado Springs, CO: Victor, 1983), 929</a:t>
            </a:r>
            <a:endParaRPr lang="en-US" sz="1400" dirty="0">
              <a:latin typeface="Calibri" panose="020F0502020204030204" pitchFamily="34" charset="0"/>
              <a:cs typeface="Calibri" panose="020F0502020204030204" pitchFamily="34" charset="0"/>
            </a:endParaRPr>
          </a:p>
        </p:txBody>
      </p:sp>
      <p:pic>
        <p:nvPicPr>
          <p:cNvPr id="8" name="Picture 2" descr="http://walvoordhistory.com/wp-content/uploads/2009/11/JohnFWalvoord-e1419653447886.jpg">
            <a:extLst>
              <a:ext uri="{FF2B5EF4-FFF2-40B4-BE49-F238E27FC236}">
                <a16:creationId xmlns:a16="http://schemas.microsoft.com/office/drawing/2014/main" id="{48349602-6794-40E7-8EA2-BF37FADCD151}"/>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6200" y="76200"/>
            <a:ext cx="920116" cy="1097280"/>
          </a:xfrm>
          <a:prstGeom prst="rect">
            <a:avLst/>
          </a:prstGeom>
          <a:noFill/>
          <a:ln w="9525">
            <a:noFill/>
            <a:miter lim="800000"/>
            <a:headEnd/>
            <a:tailEnd/>
          </a:ln>
        </p:spPr>
      </p:pic>
    </p:spTree>
    <p:extLst>
      <p:ext uri="{BB962C8B-B14F-4D97-AF65-F5344CB8AC3E}">
        <p14:creationId xmlns:p14="http://schemas.microsoft.com/office/powerpoint/2010/main" val="198774020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1:6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5" name="Picture 4">
            <a:extLst>
              <a:ext uri="{FF2B5EF4-FFF2-40B4-BE49-F238E27FC236}">
                <a16:creationId xmlns:a16="http://schemas.microsoft.com/office/drawing/2014/main" id="{0E9F2518-4B5B-473D-B342-0AE9296F01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41525523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endPar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153605422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5:10</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4276492-6B22-4DBF-B202-4395FE49335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41404" y="3048000"/>
            <a:ext cx="2461193" cy="1828800"/>
          </a:xfrm>
          <a:prstGeom prst="rect">
            <a:avLst/>
          </a:prstGeom>
        </p:spPr>
      </p:pic>
    </p:spTree>
    <p:extLst>
      <p:ext uri="{BB962C8B-B14F-4D97-AF65-F5344CB8AC3E}">
        <p14:creationId xmlns:p14="http://schemas.microsoft.com/office/powerpoint/2010/main" val="179924654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1389530" y="1828800"/>
            <a:ext cx="6364941" cy="2590799"/>
          </a:xfrm>
        </p:spPr>
        <p:txBody>
          <a:bodyPr/>
          <a:lstStyle/>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Satan: The Great Chain (1-3)</a:t>
            </a:r>
          </a:p>
          <a:p>
            <a:pPr marL="571500" indent="-5715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rPr>
              <a:t>Saints: The Great Reign (4-6)</a:t>
            </a:r>
          </a:p>
          <a:p>
            <a:pPr marL="571500" indent="-571500">
              <a:spcBef>
                <a:spcPts val="0"/>
              </a:spcBef>
              <a:spcAft>
                <a:spcPts val="3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rPr>
              <a:t>Sinners: The Great Revolt (7-10)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40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The Millennial Kingdom</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Revelation 20:1-10</a:t>
            </a:r>
          </a:p>
        </p:txBody>
      </p:sp>
      <p:pic>
        <p:nvPicPr>
          <p:cNvPr id="1026" name="Picture 2" descr="Image result for Revelation 20:1-10&quot;">
            <a:extLst>
              <a:ext uri="{FF2B5EF4-FFF2-40B4-BE49-F238E27FC236}">
                <a16:creationId xmlns:a16="http://schemas.microsoft.com/office/drawing/2014/main" id="{E5790313-14D5-4F0D-A2D9-87AE6D1D1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65A38-05FD-4F43-A543-CE80E2C7206B}"/>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43116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366873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47868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293757"/>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heaven and devoured them.</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354170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331807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76200" y="1551579"/>
            <a:ext cx="8991600" cy="2258421"/>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God demonstrates by this one final event that even under the best conditions, mankind‘s problem is the heart. </a:t>
            </a:r>
            <a:r>
              <a:rPr lang="en-US" b="1" u="sng" dirty="0">
                <a:solidFill>
                  <a:srgbClr val="FFFFCC"/>
                </a:solidFill>
                <a:effectLst>
                  <a:outerShdw blurRad="38100" dist="38100" dir="2700000" algn="tl">
                    <a:srgbClr val="000000">
                      <a:alpha val="43137"/>
                    </a:srgbClr>
                  </a:outerShdw>
                </a:effectLst>
              </a:rPr>
              <a:t>God demonstrates that Satan’s depravity cannot be cured</a:t>
            </a:r>
            <a:r>
              <a:rPr lang="en-US" dirty="0">
                <a:effectLst>
                  <a:outerShdw blurRad="38100" dist="38100" dir="2700000" algn="tl">
                    <a:srgbClr val="000000">
                      <a:alpha val="43137"/>
                    </a:srgbClr>
                  </a:outerShdw>
                </a:effectLst>
              </a:rPr>
              <a:t>. God demonstrates that He is fully justified in exacting eternal punishment.</a:t>
            </a:r>
            <a:r>
              <a:rPr lang="en-US" sz="30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2321719" y="228600"/>
            <a:ext cx="4570148" cy="1461939"/>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Hocking</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Book of Revelation: Understanding the Future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(Tustin, CA: Hope For Today Publications, 2014), 530.               .</a:t>
            </a:r>
          </a:p>
        </p:txBody>
      </p:sp>
      <p:pic>
        <p:nvPicPr>
          <p:cNvPr id="2" name="Picture 1">
            <a:extLst>
              <a:ext uri="{FF2B5EF4-FFF2-40B4-BE49-F238E27FC236}">
                <a16:creationId xmlns:a16="http://schemas.microsoft.com/office/drawing/2014/main" id="{208DDC6B-0924-4483-AD92-673482CA0F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973327" cy="914400"/>
          </a:xfrm>
          <a:prstGeom prst="rect">
            <a:avLst/>
          </a:prstGeom>
        </p:spPr>
      </p:pic>
      <p:pic>
        <p:nvPicPr>
          <p:cNvPr id="3" name="Picture 2">
            <a:extLst>
              <a:ext uri="{FF2B5EF4-FFF2-40B4-BE49-F238E27FC236}">
                <a16:creationId xmlns:a16="http://schemas.microsoft.com/office/drawing/2014/main" id="{F92F0784-351D-4451-BC3F-A0BC727F6AB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19400" y="4267200"/>
            <a:ext cx="4082143" cy="2286000"/>
          </a:xfrm>
          <a:prstGeom prst="rect">
            <a:avLst/>
          </a:prstGeom>
        </p:spPr>
      </p:pic>
    </p:spTree>
    <p:extLst>
      <p:ext uri="{BB962C8B-B14F-4D97-AF65-F5344CB8AC3E}">
        <p14:creationId xmlns:p14="http://schemas.microsoft.com/office/powerpoint/2010/main" val="28066709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5B22EB-518C-44FE-A706-076DEF132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Revelation 20:7-9</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a:t>
            </a:r>
            <a:r>
              <a:rPr lang="en-US" baseline="30000" dirty="0"/>
              <a:t>7</a:t>
            </a:r>
            <a:r>
              <a:rPr lang="en-US" dirty="0"/>
              <a:t>When the thousand years are completed, Satan will be released from his prison, </a:t>
            </a:r>
            <a:r>
              <a:rPr lang="en-US" baseline="30000" dirty="0"/>
              <a:t>8 </a:t>
            </a:r>
            <a:r>
              <a:rPr lang="en-US" dirty="0"/>
              <a:t>and will come out to deceive the nations which are in the four corners of the earth, </a:t>
            </a:r>
            <a:r>
              <a:rPr lang="en-US" b="1" u="sng" dirty="0">
                <a:solidFill>
                  <a:srgbClr val="FFFFCC"/>
                </a:solidFill>
              </a:rPr>
              <a:t>Gog and Magog</a:t>
            </a:r>
            <a:r>
              <a:rPr lang="en-US" dirty="0"/>
              <a:t>, to gather them together for the war; the number of them is like the sand of the seashore. </a:t>
            </a:r>
            <a:r>
              <a:rPr lang="en-US" baseline="30000" dirty="0"/>
              <a:t>9</a:t>
            </a:r>
            <a:r>
              <a:rPr lang="en-US" dirty="0"/>
              <a:t>And they came up on the broad plain of the earth and surrounded the camp of the saints and the beloved city, and fire came down from heaven and devoured them.”</a:t>
            </a:r>
          </a:p>
        </p:txBody>
      </p:sp>
    </p:spTree>
    <p:extLst>
      <p:ext uri="{BB962C8B-B14F-4D97-AF65-F5344CB8AC3E}">
        <p14:creationId xmlns:p14="http://schemas.microsoft.com/office/powerpoint/2010/main" val="102938404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26259122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A8B320-2ADF-4F5B-8633-2DADACE12CA5}"/>
              </a:ext>
            </a:extLst>
          </p:cNvPr>
          <p:cNvGraphicFramePr>
            <a:graphicFrameLocks noGrp="1"/>
          </p:cNvGraphicFramePr>
          <p:nvPr>
            <p:ph idx="1"/>
            <p:extLst>
              <p:ext uri="{D42A27DB-BD31-4B8C-83A1-F6EECF244321}">
                <p14:modId xmlns:p14="http://schemas.microsoft.com/office/powerpoint/2010/main" val="1418595276"/>
              </p:ext>
            </p:extLst>
          </p:nvPr>
        </p:nvGraphicFramePr>
        <p:xfrm>
          <a:off x="76200" y="198092"/>
          <a:ext cx="8991600" cy="6217990"/>
        </p:xfrm>
        <a:graphic>
          <a:graphicData uri="http://schemas.openxmlformats.org/drawingml/2006/table">
            <a:tbl>
              <a:tblPr firstRow="1" bandRow="1">
                <a:tableStyleId>{073A0DAA-6AF3-43AB-8588-CEC1D06C72B9}</a:tableStyleId>
              </a:tblPr>
              <a:tblGrid>
                <a:gridCol w="4343400">
                  <a:extLst>
                    <a:ext uri="{9D8B030D-6E8A-4147-A177-3AD203B41FA5}">
                      <a16:colId xmlns:a16="http://schemas.microsoft.com/office/drawing/2014/main" val="20000"/>
                    </a:ext>
                  </a:extLst>
                </a:gridCol>
                <a:gridCol w="4648200">
                  <a:extLst>
                    <a:ext uri="{9D8B030D-6E8A-4147-A177-3AD203B41FA5}">
                      <a16:colId xmlns:a16="http://schemas.microsoft.com/office/drawing/2014/main" val="20001"/>
                    </a:ext>
                  </a:extLst>
                </a:gridCol>
              </a:tblGrid>
              <a:tr h="914400">
                <a:tc gridSpan="2">
                  <a:txBody>
                    <a:bodyPr/>
                    <a:lstStyle/>
                    <a:p>
                      <a:pPr algn="ctr"/>
                      <a:r>
                        <a:rPr lang="en-US" sz="4000" b="0" kern="12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Millennial Fulfillment?</a:t>
                      </a:r>
                    </a:p>
                  </a:txBody>
                  <a:tcPr marT="45727" marB="45727" anchor="ctr"/>
                </a:tc>
                <a:tc hMerge="1">
                  <a:txBody>
                    <a:bodyPr/>
                    <a:lstStyle/>
                    <a:p>
                      <a:pPr algn="ctr"/>
                      <a:endParaRPr lang="en-US" sz="2800" dirty="0">
                        <a:solidFill>
                          <a:schemeClr val="tx1"/>
                        </a:solidFill>
                      </a:endParaRPr>
                    </a:p>
                  </a:txBody>
                  <a:tcPr marT="45727" marB="45727"/>
                </a:tc>
                <a:extLst>
                  <a:ext uri="{0D108BD9-81ED-4DB2-BD59-A6C34878D82A}">
                    <a16:rowId xmlns:a16="http://schemas.microsoft.com/office/drawing/2014/main" val="3914007232"/>
                  </a:ext>
                </a:extLst>
              </a:tr>
              <a:tr h="548640">
                <a:tc>
                  <a:txBody>
                    <a:bodyPr/>
                    <a:lstStyle/>
                    <a:p>
                      <a:pPr algn="ctr"/>
                      <a:r>
                        <a:rPr lang="en-US" sz="2800" b="1" dirty="0">
                          <a:solidFill>
                            <a:srgbClr val="C00000"/>
                          </a:solidFill>
                          <a:latin typeface="Calibri" panose="020F0502020204030204" pitchFamily="34" charset="0"/>
                          <a:cs typeface="Calibri" panose="020F0502020204030204" pitchFamily="34" charset="0"/>
                        </a:rPr>
                        <a:t>EZEK.</a:t>
                      </a:r>
                      <a:r>
                        <a:rPr lang="en-US" sz="2800" b="1" baseline="0" dirty="0">
                          <a:solidFill>
                            <a:srgbClr val="C00000"/>
                          </a:solidFill>
                          <a:latin typeface="Calibri" panose="020F0502020204030204" pitchFamily="34" charset="0"/>
                          <a:cs typeface="Calibri" panose="020F0502020204030204" pitchFamily="34" charset="0"/>
                        </a:rPr>
                        <a:t> 38-39</a:t>
                      </a:r>
                      <a:endParaRPr lang="en-US" sz="28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algn="ctr"/>
                      <a:r>
                        <a:rPr lang="en-US" sz="2800" b="1" dirty="0">
                          <a:solidFill>
                            <a:srgbClr val="0000CC"/>
                          </a:solidFill>
                          <a:latin typeface="Calibri" panose="020F0502020204030204" pitchFamily="34" charset="0"/>
                          <a:cs typeface="Calibri" panose="020F0502020204030204" pitchFamily="34" charset="0"/>
                        </a:rPr>
                        <a:t>REV.</a:t>
                      </a:r>
                      <a:r>
                        <a:rPr lang="en-US" sz="2800" b="1" baseline="0" dirty="0">
                          <a:solidFill>
                            <a:srgbClr val="0000CC"/>
                          </a:solidFill>
                          <a:latin typeface="Calibri" panose="020F0502020204030204" pitchFamily="34" charset="0"/>
                          <a:cs typeface="Calibri" panose="020F0502020204030204" pitchFamily="34" charset="0"/>
                        </a:rPr>
                        <a:t> 20:7-9</a:t>
                      </a:r>
                      <a:endParaRPr lang="en-US" sz="28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0"/>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Calibri" panose="020F0502020204030204" pitchFamily="34" charset="0"/>
                          <a:cs typeface="Calibri" panose="020F0502020204030204" pitchFamily="34" charset="0"/>
                        </a:rPr>
                        <a:t>Northern</a:t>
                      </a:r>
                      <a:r>
                        <a:rPr lang="en-US" sz="2600" b="1" baseline="0" dirty="0">
                          <a:solidFill>
                            <a:srgbClr val="C00000"/>
                          </a:solidFill>
                          <a:latin typeface="Calibri" panose="020F0502020204030204" pitchFamily="34" charset="0"/>
                          <a:cs typeface="Calibri" panose="020F0502020204030204" pitchFamily="34" charset="0"/>
                        </a:rPr>
                        <a:t> invasion</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All</a:t>
                      </a:r>
                      <a:r>
                        <a:rPr lang="en-US" sz="2600" b="1" baseline="0" dirty="0">
                          <a:solidFill>
                            <a:srgbClr val="0000CC"/>
                          </a:solidFill>
                          <a:latin typeface="Calibri" panose="020F0502020204030204" pitchFamily="34" charset="0"/>
                          <a:cs typeface="Calibri" panose="020F0502020204030204" pitchFamily="34" charset="0"/>
                        </a:rPr>
                        <a:t> nation invade</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731520">
                <a:tc>
                  <a:txBody>
                    <a:bodyPr/>
                    <a:lstStyle/>
                    <a:p>
                      <a:r>
                        <a:rPr lang="en-US" sz="2600" b="1" dirty="0">
                          <a:solidFill>
                            <a:srgbClr val="C00000"/>
                          </a:solidFill>
                          <a:latin typeface="Calibri" panose="020F0502020204030204" pitchFamily="34" charset="0"/>
                          <a:cs typeface="Calibri" panose="020F0502020204030204" pitchFamily="34" charset="0"/>
                        </a:rPr>
                        <a:t>Invasion</a:t>
                      </a:r>
                      <a:r>
                        <a:rPr lang="en-US" sz="2600" b="1" baseline="0" dirty="0">
                          <a:solidFill>
                            <a:srgbClr val="C00000"/>
                          </a:solidFill>
                          <a:latin typeface="Calibri" panose="020F0502020204030204" pitchFamily="34" charset="0"/>
                          <a:cs typeface="Calibri" panose="020F0502020204030204" pitchFamily="34" charset="0"/>
                        </a:rPr>
                        <a:t> leads to Millennium (Ezek 40-48)</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Invasion</a:t>
                      </a:r>
                      <a:r>
                        <a:rPr lang="en-US" sz="2600" b="1" baseline="0" dirty="0">
                          <a:solidFill>
                            <a:srgbClr val="0000CC"/>
                          </a:solidFill>
                          <a:latin typeface="Calibri" panose="020F0502020204030204" pitchFamily="34" charset="0"/>
                          <a:cs typeface="Calibri" panose="020F0502020204030204" pitchFamily="34" charset="0"/>
                        </a:rPr>
                        <a:t> comes at end of Millennium</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Calibri" panose="020F0502020204030204" pitchFamily="34" charset="0"/>
                          <a:cs typeface="Calibri" panose="020F0502020204030204" pitchFamily="34" charset="0"/>
                        </a:rPr>
                        <a:t>Invasion</a:t>
                      </a:r>
                      <a:r>
                        <a:rPr lang="en-US" sz="2600" b="1" baseline="0" dirty="0">
                          <a:solidFill>
                            <a:srgbClr val="C00000"/>
                          </a:solidFill>
                          <a:latin typeface="Calibri" panose="020F0502020204030204" pitchFamily="34" charset="0"/>
                          <a:cs typeface="Calibri" panose="020F0502020204030204" pitchFamily="34" charset="0"/>
                        </a:rPr>
                        <a:t> leads to Millennium (Ezek 40-48)</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Invasion leads to Eternal State (Rev 21-22)</a:t>
                      </a:r>
                    </a:p>
                  </a:txBody>
                  <a:tcPr marT="45727" marB="45727" anchor="ctr"/>
                </a:tc>
                <a:extLst>
                  <a:ext uri="{0D108BD9-81ED-4DB2-BD59-A6C34878D82A}">
                    <a16:rowId xmlns:a16="http://schemas.microsoft.com/office/drawing/2014/main" val="10003"/>
                  </a:ext>
                </a:extLst>
              </a:tr>
              <a:tr h="731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C00000"/>
                          </a:solidFill>
                          <a:latin typeface="Calibri" panose="020F0502020204030204" pitchFamily="34" charset="0"/>
                          <a:cs typeface="Calibri" panose="020F0502020204030204" pitchFamily="34" charset="0"/>
                        </a:rPr>
                        <a:t>7</a:t>
                      </a:r>
                      <a:r>
                        <a:rPr lang="en-US" sz="2600" b="1" baseline="0" dirty="0">
                          <a:solidFill>
                            <a:srgbClr val="C00000"/>
                          </a:solidFill>
                          <a:latin typeface="Calibri" panose="020F0502020204030204" pitchFamily="34" charset="0"/>
                          <a:cs typeface="Calibri" panose="020F0502020204030204" pitchFamily="34" charset="0"/>
                        </a:rPr>
                        <a:t> months necessary to dispose of the dead</a:t>
                      </a:r>
                      <a:r>
                        <a:rPr lang="en-US" sz="2600" b="1" dirty="0">
                          <a:solidFill>
                            <a:srgbClr val="C00000"/>
                          </a:solidFill>
                          <a:latin typeface="Calibri" panose="020F0502020204030204" pitchFamily="34" charset="0"/>
                          <a:cs typeface="Calibri" panose="020F0502020204030204" pitchFamily="34" charset="0"/>
                        </a:rPr>
                        <a:t> (39:12)</a:t>
                      </a: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00CC"/>
                          </a:solidFill>
                          <a:latin typeface="Calibri" panose="020F0502020204030204" pitchFamily="34" charset="0"/>
                          <a:cs typeface="Calibri" panose="020F0502020204030204" pitchFamily="34" charset="0"/>
                        </a:rPr>
                        <a:t>Dead</a:t>
                      </a:r>
                      <a:r>
                        <a:rPr lang="en-US" sz="2600" b="1" baseline="0" dirty="0">
                          <a:solidFill>
                            <a:srgbClr val="0000CC"/>
                          </a:solidFill>
                          <a:latin typeface="Calibri" panose="020F0502020204030204" pitchFamily="34" charset="0"/>
                          <a:cs typeface="Calibri" panose="020F0502020204030204" pitchFamily="34" charset="0"/>
                        </a:rPr>
                        <a:t> disposed of instantaneously </a:t>
                      </a:r>
                      <a:r>
                        <a:rPr lang="en-US" sz="2600" b="1" dirty="0">
                          <a:solidFill>
                            <a:srgbClr val="0000CC"/>
                          </a:solidFill>
                          <a:latin typeface="Calibri" panose="020F0502020204030204" pitchFamily="34" charset="0"/>
                          <a:cs typeface="Calibri" panose="020F0502020204030204" pitchFamily="34" charset="0"/>
                        </a:rPr>
                        <a:t>(20:9)</a:t>
                      </a:r>
                    </a:p>
                  </a:txBody>
                  <a:tcPr marT="45727" marB="45727" anchor="ctr"/>
                </a:tc>
                <a:extLst>
                  <a:ext uri="{0D108BD9-81ED-4DB2-BD59-A6C34878D82A}">
                    <a16:rowId xmlns:a16="http://schemas.microsoft.com/office/drawing/2014/main" val="10004"/>
                  </a:ext>
                </a:extLst>
              </a:tr>
              <a:tr h="731520">
                <a:tc>
                  <a:txBody>
                    <a:bodyPr/>
                    <a:lstStyle/>
                    <a:p>
                      <a:r>
                        <a:rPr lang="en-US" sz="2600" b="1" dirty="0">
                          <a:solidFill>
                            <a:srgbClr val="C00000"/>
                          </a:solidFill>
                          <a:latin typeface="Calibri" panose="020F0502020204030204" pitchFamily="34" charset="0"/>
                          <a:cs typeface="Calibri" panose="020F0502020204030204" pitchFamily="34" charset="0"/>
                        </a:rPr>
                        <a:t>Satan</a:t>
                      </a:r>
                      <a:r>
                        <a:rPr lang="en-US" sz="2600" b="1" baseline="0" dirty="0">
                          <a:solidFill>
                            <a:srgbClr val="C00000"/>
                          </a:solidFill>
                          <a:latin typeface="Calibri" panose="020F0502020204030204" pitchFamily="34" charset="0"/>
                          <a:cs typeface="Calibri" panose="020F0502020204030204" pitchFamily="34" charset="0"/>
                        </a:rPr>
                        <a:t> not bound prior to invasion</a:t>
                      </a:r>
                      <a:endParaRPr lang="en-US" sz="2600" b="1"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0000CC"/>
                          </a:solidFill>
                          <a:latin typeface="Calibri" panose="020F0502020204030204" pitchFamily="34" charset="0"/>
                          <a:cs typeface="Calibri" panose="020F0502020204030204" pitchFamily="34" charset="0"/>
                        </a:rPr>
                        <a:t>Satan bound prior to invasion (Rev 20:2)</a:t>
                      </a:r>
                    </a:p>
                  </a:txBody>
                  <a:tcPr marT="45727" marB="45727" anchor="ctr"/>
                </a:tc>
                <a:extLst>
                  <a:ext uri="{0D108BD9-81ED-4DB2-BD59-A6C34878D82A}">
                    <a16:rowId xmlns:a16="http://schemas.microsoft.com/office/drawing/2014/main" val="10005"/>
                  </a:ext>
                </a:extLst>
              </a:tr>
              <a:tr h="457200">
                <a:tc gridSpan="2">
                  <a:txBody>
                    <a:bodyPr/>
                    <a:lstStyle/>
                    <a:p>
                      <a:pPr algn="ctr"/>
                      <a:r>
                        <a:rPr lang="en-US" sz="2600" dirty="0">
                          <a:solidFill>
                            <a:schemeClr val="bg2"/>
                          </a:solidFill>
                          <a:latin typeface="Calibri" panose="020F0502020204030204" pitchFamily="34" charset="0"/>
                          <a:cs typeface="Calibri" panose="020F0502020204030204" pitchFamily="34" charset="0"/>
                        </a:rPr>
                        <a:t>Pentecost, </a:t>
                      </a:r>
                      <a:r>
                        <a:rPr lang="en-US" sz="2400" i="1" kern="1200" dirty="0">
                          <a:solidFill>
                            <a:schemeClr val="bg2"/>
                          </a:solidFill>
                          <a:latin typeface="Calibri" panose="020F0502020204030204" pitchFamily="34" charset="0"/>
                          <a:ea typeface="+mn-ea"/>
                          <a:cs typeface="Calibri" panose="020F0502020204030204" pitchFamily="34" charset="0"/>
                        </a:rPr>
                        <a:t>Things To Come</a:t>
                      </a:r>
                      <a:r>
                        <a:rPr lang="en-US" sz="2600" dirty="0">
                          <a:solidFill>
                            <a:schemeClr val="bg2"/>
                          </a:solidFill>
                          <a:latin typeface="Calibri" panose="020F0502020204030204" pitchFamily="34" charset="0"/>
                          <a:cs typeface="Calibri" panose="020F0502020204030204" pitchFamily="34" charset="0"/>
                        </a:rPr>
                        <a:t>, 349-50</a:t>
                      </a:r>
                    </a:p>
                  </a:txBody>
                  <a:tcPr marT="45727" marB="45727"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600" dirty="0"/>
                    </a:p>
                  </a:txBody>
                  <a:tcPr marT="45727" marB="45727"/>
                </a:tc>
                <a:extLst>
                  <a:ext uri="{0D108BD9-81ED-4DB2-BD59-A6C34878D82A}">
                    <a16:rowId xmlns:a16="http://schemas.microsoft.com/office/drawing/2014/main" val="4156246277"/>
                  </a:ext>
                </a:extLst>
              </a:tr>
            </a:tbl>
          </a:graphicData>
        </a:graphic>
      </p:graphicFrame>
    </p:spTree>
    <p:extLst>
      <p:ext uri="{BB962C8B-B14F-4D97-AF65-F5344CB8AC3E}">
        <p14:creationId xmlns:p14="http://schemas.microsoft.com/office/powerpoint/2010/main" val="19320411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152400" y="228600"/>
            <a:ext cx="8839200" cy="11430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“After These Things” </a:t>
            </a:r>
            <a:br>
              <a:rPr lang="en-US" sz="4000" kern="1200" dirty="0">
                <a:effectLst>
                  <a:outerShdw blurRad="38100" dist="38100" dir="2700000" algn="tl">
                    <a:srgbClr val="000000">
                      <a:alpha val="43137"/>
                    </a:srgbClr>
                  </a:outerShdw>
                </a:effectLst>
                <a:cs typeface="Calibri" panose="020F0502020204030204" pitchFamily="34" charset="0"/>
              </a:rPr>
            </a:br>
            <a:r>
              <a:rPr 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(Rev. 4‒22)</a:t>
            </a:r>
            <a:endParaRPr lang="en-US" sz="3200" dirty="0">
              <a:solidFill>
                <a:schemeClr val="tx1"/>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52400" y="1524000"/>
            <a:ext cx="8839200" cy="4953000"/>
          </a:xfrm>
        </p:spPr>
        <p:txBody>
          <a:bodyPr/>
          <a:lstStyle/>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Before the Tribulation (4‒5)</a:t>
            </a:r>
          </a:p>
          <a:p>
            <a:pPr marL="457200" indent="-457200" eaLnBrk="1" hangingPunct="1">
              <a:spcBef>
                <a:spcPts val="0"/>
              </a:spcBef>
              <a:spcAft>
                <a:spcPts val="1800"/>
              </a:spcAft>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During the Tribulation (6‒19)</a:t>
            </a:r>
          </a:p>
          <a:p>
            <a:pPr marL="457200" indent="-457200" eaLnBrk="1" hangingPunct="1">
              <a:spcBef>
                <a:spcPts val="0"/>
              </a:spcBef>
              <a:spcAft>
                <a:spcPts val="1800"/>
              </a:spcAft>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After the Tribulation (20‒22)</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Kingdom (20:1-10)</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Great White Throne Judgment (20:11-15)</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Destruction of the Earth (21:1)</a:t>
            </a:r>
          </a:p>
          <a:p>
            <a:pPr marL="914400" lvl="1" indent="-457200" eaLnBrk="1" hangingPunct="1">
              <a:spcBef>
                <a:spcPts val="0"/>
              </a:spcBef>
              <a:spcAft>
                <a:spcPts val="1800"/>
              </a:spcAft>
              <a:buSzPct val="100000"/>
              <a:buAutoNum type="arabicPeriod"/>
              <a:defRPr/>
            </a:pPr>
            <a:r>
              <a:rPr lang="en-US" dirty="0">
                <a:effectLst>
                  <a:outerShdw blurRad="38100" dist="38100" dir="2700000" algn="tl">
                    <a:srgbClr val="000000">
                      <a:alpha val="43137"/>
                    </a:srgbClr>
                  </a:outerShdw>
                </a:effectLst>
                <a:cs typeface="Calibri" panose="020F0502020204030204" pitchFamily="34" charset="0"/>
              </a:rPr>
              <a:t>New Heaven and New Earth (21‒22)</a:t>
            </a:r>
          </a:p>
        </p:txBody>
      </p:sp>
      <p:pic>
        <p:nvPicPr>
          <p:cNvPr id="6" name="Picture 5">
            <a:extLst>
              <a:ext uri="{FF2B5EF4-FFF2-40B4-BE49-F238E27FC236}">
                <a16:creationId xmlns:a16="http://schemas.microsoft.com/office/drawing/2014/main" id="{17FB9253-DEFF-4B2A-9A2A-2A61BFCEC7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24600" y="1614487"/>
            <a:ext cx="2408938" cy="2486025"/>
          </a:xfrm>
          <a:prstGeom prst="rect">
            <a:avLst/>
          </a:prstGeom>
        </p:spPr>
      </p:pic>
    </p:spTree>
    <p:extLst>
      <p:ext uri="{BB962C8B-B14F-4D97-AF65-F5344CB8AC3E}">
        <p14:creationId xmlns:p14="http://schemas.microsoft.com/office/powerpoint/2010/main" val="269896867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5161284"/>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How can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 refer to a battle in Revelation 19 before the millennium and this battle at the end of the millennium? The most likely explanation is that Antichrist is </a:t>
            </a:r>
            <a:r>
              <a:rPr lang="en-US" sz="3000" b="1" u="sng" dirty="0">
                <a:solidFill>
                  <a:srgbClr val="FFFFCC"/>
                </a:solidFill>
                <a:effectLst>
                  <a:outerShdw blurRad="38100" dist="38100" dir="2700000" algn="tl">
                    <a:srgbClr val="000000">
                      <a:alpha val="43137"/>
                    </a:srgbClr>
                  </a:outerShdw>
                </a:effectLst>
              </a:rPr>
              <a:t>Gog</a:t>
            </a:r>
            <a:r>
              <a:rPr lang="en-US" sz="3000" dirty="0">
                <a:effectLst>
                  <a:outerShdw blurRad="38100" dist="38100" dir="2700000" algn="tl">
                    <a:srgbClr val="000000">
                      <a:alpha val="43137"/>
                    </a:srgbClr>
                  </a:outerShdw>
                </a:effectLst>
              </a:rPr>
              <a:t> and will be defeated at the Second Coming. During the millennium his defeat will become a legend among the nations, something like Napoleon’s defeat at </a:t>
            </a:r>
            <a:r>
              <a:rPr lang="en-US" sz="3000" b="1" u="sng" dirty="0">
                <a:solidFill>
                  <a:srgbClr val="FFFFCC"/>
                </a:solidFill>
                <a:effectLst>
                  <a:outerShdw blurRad="38100" dist="38100" dir="2700000" algn="tl">
                    <a:srgbClr val="000000">
                      <a:alpha val="43137"/>
                    </a:srgbClr>
                  </a:outerShdw>
                </a:effectLst>
              </a:rPr>
              <a:t>Waterloo</a:t>
            </a:r>
            <a:r>
              <a:rPr lang="en-US" sz="3000" dirty="0">
                <a:effectLst>
                  <a:outerShdw blurRad="38100" dist="38100" dir="2700000" algn="tl">
                    <a:srgbClr val="000000">
                      <a:alpha val="43137"/>
                    </a:srgbClr>
                  </a:outerShdw>
                </a:effectLst>
              </a:rPr>
              <a:t>. Then at the end of the millennial kingdom the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 ‘legend’ is applied to a new historical situation (20: 8), with Satan leading the new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 Satan will meet his ‘</a:t>
            </a:r>
            <a:r>
              <a:rPr lang="en-US" sz="3000" b="1" u="sng" dirty="0">
                <a:solidFill>
                  <a:srgbClr val="FFFFCC"/>
                </a:solidFill>
                <a:effectLst>
                  <a:outerShdw blurRad="38100" dist="38100" dir="2700000" algn="tl">
                    <a:srgbClr val="000000">
                      <a:alpha val="43137"/>
                    </a:srgbClr>
                  </a:outerShdw>
                </a:effectLst>
              </a:rPr>
              <a:t>Waterloo</a:t>
            </a:r>
            <a:r>
              <a:rPr lang="en-US" sz="3000" b="1" dirty="0">
                <a:solidFill>
                  <a:srgbClr val="FFFFCC"/>
                </a:solidFill>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—his ‘</a:t>
            </a:r>
            <a:r>
              <a:rPr lang="en-US" sz="3000" b="1" u="sng" dirty="0">
                <a:solidFill>
                  <a:srgbClr val="FFFFCC"/>
                </a:solidFill>
                <a:effectLst>
                  <a:outerShdw blurRad="38100" dist="38100" dir="2700000" algn="tl">
                    <a:srgbClr val="000000">
                      <a:alpha val="43137"/>
                    </a:srgbClr>
                  </a:outerShdw>
                </a:effectLst>
              </a:rPr>
              <a:t>Gog and Magog</a:t>
            </a:r>
            <a:r>
              <a:rPr lang="en-US" sz="3000" dirty="0">
                <a:effectLst>
                  <a:outerShdw blurRad="38100" dist="38100" dir="2700000" algn="tl">
                    <a:srgbClr val="000000">
                      <a:alpha val="43137"/>
                    </a:srgbClr>
                  </a:outerShdw>
                </a:effectLst>
              </a:rPr>
              <a:t>.’</a:t>
            </a:r>
            <a:r>
              <a:rPr lang="en-US" sz="30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1181100" y="217438"/>
            <a:ext cx="67818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J. MacLeod</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 J. MacLeod, “The Fifth ‘Last Thing’: The Release of Satan and Man’s Final Rebellion (Rev. 20: 7–10),” Bibliotheca Sacra 157, no. 626 (April 2000): p. 209. </a:t>
            </a:r>
          </a:p>
        </p:txBody>
      </p:sp>
    </p:spTree>
    <p:extLst>
      <p:ext uri="{BB962C8B-B14F-4D97-AF65-F5344CB8AC3E}">
        <p14:creationId xmlns:p14="http://schemas.microsoft.com/office/powerpoint/2010/main" val="97173935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Genesis 8:21</a:t>
            </a:r>
          </a:p>
          <a:p>
            <a:pPr marL="0" indent="0" algn="just" eaLnBrk="1" hangingPunct="1">
              <a:spcBef>
                <a:spcPts val="0"/>
              </a:spcBef>
              <a:buNone/>
              <a:defRPr/>
            </a:pPr>
            <a:r>
              <a:rPr lang="en-US" altLang="en-US"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b="1" u="sng" dirty="0">
                <a:solidFill>
                  <a:srgbClr val="FFFFCC"/>
                </a:solidFill>
                <a:effectLst>
                  <a:outerShdw blurRad="38100" dist="38100" dir="2700000" algn="tl">
                    <a:srgbClr val="000000">
                      <a:alpha val="43137"/>
                    </a:srgbClr>
                  </a:outerShdw>
                </a:effectLst>
              </a:rPr>
              <a:t>the intent of man’s heart is evil from his youth</a:t>
            </a:r>
            <a:r>
              <a:rPr lang="en-US" altLang="en-US" dirty="0">
                <a:effectLst>
                  <a:outerShdw blurRad="38100" dist="38100" dir="2700000" algn="tl">
                    <a:srgbClr val="000000">
                      <a:alpha val="43137"/>
                    </a:srgbClr>
                  </a:outerShdw>
                </a:effectLst>
              </a:rPr>
              <a:t>; and I will never again destroy every living thing, as I have done.[emphasis mine].</a:t>
            </a:r>
          </a:p>
        </p:txBody>
      </p:sp>
      <p:pic>
        <p:nvPicPr>
          <p:cNvPr id="256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9893" y="321945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1908215"/>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eaLnBrk="1" fontAlgn="auto" hangingPunct="1">
              <a:spcBef>
                <a:spcPts val="0"/>
              </a:spcBef>
              <a:spcAft>
                <a:spcPts val="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heart</a:t>
            </a:r>
            <a:r>
              <a:rPr lang="en-US" sz="3600" dirty="0">
                <a:latin typeface="Calibri" panose="020F0502020204030204" pitchFamily="34" charset="0"/>
              </a:rPr>
              <a:t> is more </a:t>
            </a:r>
            <a:r>
              <a:rPr lang="en-US" sz="3600" b="1" u="sng" dirty="0">
                <a:solidFill>
                  <a:srgbClr val="FFFFCC"/>
                </a:solidFill>
                <a:latin typeface="Calibri" panose="020F0502020204030204" pitchFamily="34" charset="0"/>
              </a:rPr>
              <a:t>deceitful</a:t>
            </a:r>
            <a:r>
              <a:rPr lang="en-US" sz="3600" dirty="0">
                <a:latin typeface="Calibri" panose="020F0502020204030204" pitchFamily="34" charset="0"/>
              </a:rPr>
              <a:t> than all else And is desperately </a:t>
            </a:r>
            <a:r>
              <a:rPr lang="en-US" sz="3600" b="1" u="sng" dirty="0">
                <a:solidFill>
                  <a:srgbClr val="FFFFCC"/>
                </a:solidFill>
                <a:latin typeface="Calibri" panose="020F0502020204030204" pitchFamily="34" charset="0"/>
              </a:rPr>
              <a:t>sick</a:t>
            </a:r>
            <a:r>
              <a:rPr lang="en-US" sz="3600" dirty="0">
                <a:latin typeface="Calibri" panose="020F0502020204030204" pitchFamily="34" charset="0"/>
              </a:rPr>
              <a:t>; Who can </a:t>
            </a:r>
            <a:r>
              <a:rPr lang="en-US" sz="3600" b="1" u="sng" dirty="0">
                <a:solidFill>
                  <a:srgbClr val="FFFFCC"/>
                </a:solidFill>
                <a:latin typeface="Calibri" panose="020F0502020204030204" pitchFamily="34" charset="0"/>
              </a:rPr>
              <a:t>understand</a:t>
            </a:r>
            <a:r>
              <a:rPr lang="en-US" sz="3600" dirty="0">
                <a:latin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286000"/>
            <a:ext cx="3048000" cy="2286000"/>
          </a:xfrm>
          <a:prstGeom prst="rect">
            <a:avLst/>
          </a:prstGeom>
        </p:spPr>
      </p:pic>
    </p:spTree>
    <p:extLst>
      <p:ext uri="{BB962C8B-B14F-4D97-AF65-F5344CB8AC3E}">
        <p14:creationId xmlns:p14="http://schemas.microsoft.com/office/powerpoint/2010/main" val="55343077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5408C-F4A1-45E3-8E77-4E54C6E86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sp>
        <p:nvSpPr>
          <p:cNvPr id="7" name="Rectangle 6">
            <a:extLst>
              <a:ext uri="{FF2B5EF4-FFF2-40B4-BE49-F238E27FC236}">
                <a16:creationId xmlns:a16="http://schemas.microsoft.com/office/drawing/2014/main" id="{7CDEAED3-01F1-4371-916A-19B18503684B}"/>
              </a:ext>
            </a:extLst>
          </p:cNvPr>
          <p:cNvSpPr/>
          <p:nvPr/>
        </p:nvSpPr>
        <p:spPr>
          <a:xfrm>
            <a:off x="0" y="0"/>
            <a:ext cx="9144000" cy="4739759"/>
          </a:xfrm>
          <a:prstGeom prst="rect">
            <a:avLst/>
          </a:prstGeom>
        </p:spPr>
        <p:txBody>
          <a:bodyPr wrap="square">
            <a:spAutoFit/>
          </a:bodyPr>
          <a:lstStyle/>
          <a:p>
            <a:pPr marL="342900" lvl="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endPar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endParaRP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was saying, ‘That which proceeds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is what defiles the man.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men, proceed the evil thoughts, fornications, thefts, murders, adulteries,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deeds of coveting and wickedness, as well as deceit, sensuality, envy, slander, pride and foolishness.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these evil things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defile the man.’”</a:t>
            </a:r>
          </a:p>
        </p:txBody>
      </p:sp>
    </p:spTree>
    <p:extLst>
      <p:ext uri="{BB962C8B-B14F-4D97-AF65-F5344CB8AC3E}">
        <p14:creationId xmlns:p14="http://schemas.microsoft.com/office/powerpoint/2010/main" val="274585212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51579"/>
            <a:ext cx="9144000" cy="2563221"/>
          </a:xfrm>
        </p:spPr>
        <p:txBody>
          <a:bodyPr/>
          <a:lstStyle/>
          <a:p>
            <a:pPr marL="0" indent="0" algn="just">
              <a:spcBef>
                <a:spcPts val="0"/>
              </a:spcBef>
              <a:buNone/>
              <a:defRPr/>
            </a:pPr>
            <a:r>
              <a:rPr lang="en-US" sz="3000" i="1" dirty="0">
                <a:effectLst>
                  <a:outerShdw blurRad="38100" dist="38100" dir="2700000" algn="tl">
                    <a:srgbClr val="000000">
                      <a:alpha val="43137"/>
                    </a:srgbClr>
                  </a:outerShdw>
                </a:effectLst>
              </a:rPr>
              <a:t>“</a:t>
            </a:r>
            <a:r>
              <a:rPr lang="en-US" b="1" u="sng" dirty="0">
                <a:solidFill>
                  <a:srgbClr val="FFFFCC"/>
                </a:solidFill>
                <a:effectLst>
                  <a:outerShdw blurRad="38100" dist="38100" dir="2700000" algn="tl">
                    <a:srgbClr val="000000">
                      <a:alpha val="43137"/>
                    </a:srgbClr>
                  </a:outerShdw>
                </a:effectLst>
              </a:rPr>
              <a:t>God demonstrates by this one final event that even under the best conditions, mankind‘s problem is the heart</a:t>
            </a:r>
            <a:r>
              <a:rPr lang="en-US" dirty="0">
                <a:effectLst>
                  <a:outerShdw blurRad="38100" dist="38100" dir="2700000" algn="tl">
                    <a:srgbClr val="000000">
                      <a:alpha val="43137"/>
                    </a:srgbClr>
                  </a:outerShdw>
                </a:effectLst>
              </a:rPr>
              <a:t>. God demonstrates that Satan’s depravity cannot be cured. God demonstrates that He is fully justified in exacting eternal punishment.</a:t>
            </a:r>
            <a:r>
              <a:rPr lang="en-US" sz="3000" i="1" dirty="0">
                <a:effectLst>
                  <a:outerShdw blurRad="38100" dist="38100" dir="2700000" algn="tl">
                    <a:srgbClr val="000000">
                      <a:alpha val="43137"/>
                    </a:srgbClr>
                  </a:outerShdw>
                </a:effectLst>
              </a:rPr>
              <a:t>”</a:t>
            </a:r>
          </a:p>
        </p:txBody>
      </p:sp>
      <p:sp>
        <p:nvSpPr>
          <p:cNvPr id="4" name="Rectangle 3">
            <a:extLst>
              <a:ext uri="{FF2B5EF4-FFF2-40B4-BE49-F238E27FC236}">
                <a16:creationId xmlns:a16="http://schemas.microsoft.com/office/drawing/2014/main" id="{DDED8C29-5312-47D5-972D-3ABE15909AE2}"/>
              </a:ext>
            </a:extLst>
          </p:cNvPr>
          <p:cNvSpPr/>
          <p:nvPr/>
        </p:nvSpPr>
        <p:spPr>
          <a:xfrm>
            <a:off x="2321719" y="228600"/>
            <a:ext cx="4579824"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Hocking</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Book of Revelation: Understanding the Future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(Tustin, CA: Hope For Today Publications, 2014), 530.</a:t>
            </a:r>
          </a:p>
        </p:txBody>
      </p:sp>
      <p:pic>
        <p:nvPicPr>
          <p:cNvPr id="2" name="Picture 1">
            <a:extLst>
              <a:ext uri="{FF2B5EF4-FFF2-40B4-BE49-F238E27FC236}">
                <a16:creationId xmlns:a16="http://schemas.microsoft.com/office/drawing/2014/main" id="{208DDC6B-0924-4483-AD92-673482CA0F5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76200"/>
            <a:ext cx="973327" cy="914400"/>
          </a:xfrm>
          <a:prstGeom prst="rect">
            <a:avLst/>
          </a:prstGeom>
        </p:spPr>
      </p:pic>
      <p:pic>
        <p:nvPicPr>
          <p:cNvPr id="3" name="Picture 2">
            <a:extLst>
              <a:ext uri="{FF2B5EF4-FFF2-40B4-BE49-F238E27FC236}">
                <a16:creationId xmlns:a16="http://schemas.microsoft.com/office/drawing/2014/main" id="{F92F0784-351D-4451-BC3F-A0BC727F6AB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19400" y="4267200"/>
            <a:ext cx="4082143" cy="2286000"/>
          </a:xfrm>
          <a:prstGeom prst="rect">
            <a:avLst/>
          </a:prstGeom>
        </p:spPr>
      </p:pic>
    </p:spTree>
    <p:extLst>
      <p:ext uri="{BB962C8B-B14F-4D97-AF65-F5344CB8AC3E}">
        <p14:creationId xmlns:p14="http://schemas.microsoft.com/office/powerpoint/2010/main" val="65474936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Annihilation (9b-10)</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188268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16758"/>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Isaiah 2:2-3</a:t>
            </a:r>
          </a:p>
          <a:p>
            <a:pPr algn="just">
              <a:spcBef>
                <a:spcPts val="0"/>
              </a:spcBef>
              <a:spcAft>
                <a:spcPts val="0"/>
              </a:spcAft>
            </a:pPr>
            <a:r>
              <a:rPr lang="en-US" sz="3000" dirty="0">
                <a:latin typeface="Calibri" panose="020F0502020204030204" pitchFamily="34" charset="0"/>
                <a:cs typeface="Calibri" panose="020F0502020204030204" pitchFamily="34" charset="0"/>
              </a:rPr>
              <a:t>“Now it will come about that In the last days The mountain of the house of the </a:t>
            </a:r>
            <a:r>
              <a:rPr lang="en-US" sz="3000" cap="small" dirty="0">
                <a:latin typeface="Calibri" panose="020F0502020204030204" pitchFamily="34" charset="0"/>
                <a:cs typeface="Calibri" panose="020F0502020204030204" pitchFamily="34" charset="0"/>
              </a:rPr>
              <a:t>Lord</a:t>
            </a:r>
            <a:r>
              <a:rPr lang="en-US" sz="3000" dirty="0">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000" baseline="30000" dirty="0">
                <a:latin typeface="Calibri" panose="020F0502020204030204" pitchFamily="34" charset="0"/>
                <a:cs typeface="Calibri" panose="020F0502020204030204" pitchFamily="34" charset="0"/>
              </a:rPr>
              <a:t>3 </a:t>
            </a:r>
            <a:r>
              <a:rPr lang="en-US" sz="3000" dirty="0">
                <a:latin typeface="Calibri" panose="020F0502020204030204" pitchFamily="34" charset="0"/>
                <a:cs typeface="Calibri" panose="020F0502020204030204" pitchFamily="34" charset="0"/>
              </a:rPr>
              <a:t>And many peoples will come and say, ‘Come, let us go up to the mountain of the </a:t>
            </a:r>
            <a:r>
              <a:rPr lang="en-US" sz="3000" cap="small" dirty="0">
                <a:latin typeface="Calibri" panose="020F0502020204030204" pitchFamily="34" charset="0"/>
                <a:cs typeface="Calibri" panose="020F0502020204030204" pitchFamily="34" charset="0"/>
              </a:rPr>
              <a:t>Lord</a:t>
            </a:r>
            <a:r>
              <a:rPr lang="en-US" sz="3000" dirty="0">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000" cap="small" dirty="0">
                <a:latin typeface="Calibri" panose="020F0502020204030204" pitchFamily="34" charset="0"/>
                <a:cs typeface="Calibri" panose="020F0502020204030204" pitchFamily="34" charset="0"/>
              </a:rPr>
              <a:t>Lord</a:t>
            </a:r>
            <a:r>
              <a:rPr lang="en-US" sz="3000" dirty="0">
                <a:latin typeface="Calibri" panose="020F0502020204030204" pitchFamily="34" charset="0"/>
                <a:cs typeface="Calibri" panose="020F0502020204030204" pitchFamily="34" charset="0"/>
              </a:rPr>
              <a:t> </a:t>
            </a:r>
            <a:r>
              <a:rPr lang="en-US" sz="3000" b="1" u="sng" dirty="0">
                <a:solidFill>
                  <a:srgbClr val="FFFFCC"/>
                </a:solidFill>
                <a:latin typeface="Calibri" panose="020F0502020204030204" pitchFamily="34" charset="0"/>
                <a:cs typeface="Calibri" panose="020F0502020204030204" pitchFamily="34" charset="0"/>
              </a:rPr>
              <a:t>from Jerusalem</a:t>
            </a:r>
            <a:r>
              <a:rPr lang="en-US" sz="3000" dirty="0">
                <a:latin typeface="Calibri" panose="020F0502020204030204" pitchFamily="34" charset="0"/>
                <a:cs typeface="Calibri" panose="020F0502020204030204" pitchFamily="34" charset="0"/>
              </a:rPr>
              <a:t>.</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687727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marL="342900" indent="-342900" algn="ctr" defTabSz="685800">
              <a:lnSpc>
                <a:spcPct val="90000"/>
              </a:lnSpc>
              <a:spcBef>
                <a:spcPts val="0"/>
              </a:spcBef>
              <a:spcAft>
                <a:spcPts val="12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Zechariah 14:16-18</a:t>
            </a:r>
          </a:p>
          <a:p>
            <a:pPr algn="just">
              <a:spcBef>
                <a:spcPts val="0"/>
              </a:spcBef>
              <a:spcAft>
                <a:spcPts val="0"/>
              </a:spcAft>
            </a:pPr>
            <a:r>
              <a:rPr lang="en-US" sz="2800" dirty="0">
                <a:latin typeface="Calibri" panose="020F0502020204030204" pitchFamily="34" charset="0"/>
                <a:cs typeface="Calibri" panose="020F0502020204030204" pitchFamily="34" charset="0"/>
              </a:rPr>
              <a:t>“Then it will come about that any who are left of all the nations that went against </a:t>
            </a:r>
            <a:r>
              <a:rPr lang="en-US" sz="2800" b="1" u="sng" dirty="0">
                <a:solidFill>
                  <a:srgbClr val="FFFFCC"/>
                </a:solidFill>
                <a:latin typeface="Calibri" panose="020F0502020204030204" pitchFamily="34" charset="0"/>
                <a:cs typeface="Calibri" panose="020F0502020204030204" pitchFamily="34" charset="0"/>
              </a:rPr>
              <a:t>Jerusalem</a:t>
            </a:r>
            <a:r>
              <a:rPr lang="en-US" sz="2800" dirty="0">
                <a:latin typeface="Calibri" panose="020F0502020204030204" pitchFamily="34" charset="0"/>
                <a:cs typeface="Calibri" panose="020F0502020204030204" pitchFamily="34" charset="0"/>
              </a:rPr>
              <a:t> will go up from year to year to worship the King,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of hosts, and to celebrate the Feast of Booths. </a:t>
            </a:r>
            <a:r>
              <a:rPr lang="en-US" sz="2800" baseline="30000" dirty="0">
                <a:latin typeface="Calibri" panose="020F0502020204030204" pitchFamily="34" charset="0"/>
                <a:cs typeface="Calibri" panose="020F0502020204030204" pitchFamily="34" charset="0"/>
              </a:rPr>
              <a:t>17 </a:t>
            </a:r>
            <a:r>
              <a:rPr lang="en-US" sz="2800" dirty="0">
                <a:latin typeface="Calibri" panose="020F0502020204030204" pitchFamily="34" charset="0"/>
                <a:cs typeface="Calibri" panose="020F0502020204030204" pitchFamily="34" charset="0"/>
              </a:rPr>
              <a:t>And it will be that whichever of the families of the earth does not go up to </a:t>
            </a:r>
            <a:r>
              <a:rPr lang="en-US" sz="2800" b="1" u="sng" dirty="0">
                <a:solidFill>
                  <a:srgbClr val="FFFFCC"/>
                </a:solidFill>
                <a:latin typeface="Calibri" panose="020F0502020204030204" pitchFamily="34" charset="0"/>
                <a:cs typeface="Calibri" panose="020F0502020204030204" pitchFamily="34" charset="0"/>
              </a:rPr>
              <a:t>Jerusalem</a:t>
            </a:r>
            <a:r>
              <a:rPr lang="en-US" sz="2800" dirty="0">
                <a:latin typeface="Calibri" panose="020F0502020204030204" pitchFamily="34" charset="0"/>
                <a:cs typeface="Calibri" panose="020F0502020204030204" pitchFamily="34" charset="0"/>
              </a:rPr>
              <a:t> to worship the King,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of hosts, there will be no rain on them. </a:t>
            </a:r>
            <a:r>
              <a:rPr lang="en-US" sz="2800" baseline="30000" dirty="0">
                <a:latin typeface="Calibri" panose="020F0502020204030204" pitchFamily="34" charset="0"/>
                <a:cs typeface="Calibri" panose="020F0502020204030204" pitchFamily="34" charset="0"/>
              </a:rPr>
              <a:t>18 </a:t>
            </a:r>
            <a:r>
              <a:rPr lang="en-US" sz="2800" dirty="0">
                <a:latin typeface="Calibri" panose="020F0502020204030204" pitchFamily="34" charset="0"/>
                <a:cs typeface="Calibri" panose="020F0502020204030204" pitchFamily="34" charset="0"/>
              </a:rPr>
              <a:t>If the family of Egypt does not go up or enter, then no </a:t>
            </a:r>
            <a:r>
              <a:rPr lang="en-US" sz="2800" i="1" dirty="0">
                <a:latin typeface="Calibri" panose="020F0502020204030204" pitchFamily="34" charset="0"/>
                <a:cs typeface="Calibri" panose="020F0502020204030204" pitchFamily="34" charset="0"/>
              </a:rPr>
              <a:t>rain will fall</a:t>
            </a:r>
            <a:r>
              <a:rPr lang="en-US" sz="2800" dirty="0">
                <a:latin typeface="Calibri" panose="020F0502020204030204" pitchFamily="34" charset="0"/>
                <a:cs typeface="Calibri" panose="020F0502020204030204" pitchFamily="34" charset="0"/>
              </a:rPr>
              <a:t> on them; it will be the plague with which the </a:t>
            </a:r>
            <a:r>
              <a:rPr lang="en-US" sz="2800" cap="small" dirty="0">
                <a:latin typeface="Calibri" panose="020F0502020204030204" pitchFamily="34" charset="0"/>
                <a:cs typeface="Calibri" panose="020F0502020204030204" pitchFamily="34" charset="0"/>
              </a:rPr>
              <a:t>Lord</a:t>
            </a:r>
            <a:r>
              <a:rPr lang="en-US" sz="2800" dirty="0">
                <a:latin typeface="Calibri" panose="020F0502020204030204" pitchFamily="34" charset="0"/>
                <a:cs typeface="Calibri" panose="020F0502020204030204" pitchFamily="34" charset="0"/>
              </a:rPr>
              <a:t> smites the nations who do not go up to celebrate the Feast of Booths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2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771651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3276600" y="2286000"/>
            <a:ext cx="5638800" cy="2590800"/>
          </a:xfrm>
        </p:spPr>
        <p:txBody>
          <a:bodyPr lIns="92075" tIns="46038" rIns="92075" bIns="46038"/>
          <a:lstStyle/>
          <a:p>
            <a:pPr marL="0" indent="0" algn="just">
              <a:buFont typeface="Wingdings" pitchFamily="2" charset="2"/>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48132" name="Picture 4" descr="SY01462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76400"/>
            <a:ext cx="2888534" cy="3200400"/>
          </a:xfrm>
          <a:prstGeom prst="rect">
            <a:avLst/>
          </a:prstGeom>
          <a:noFill/>
          <a:ln w="9525">
            <a:noFill/>
            <a:miter lim="800000"/>
            <a:headEnd/>
            <a:tailEnd/>
          </a:ln>
        </p:spPr>
      </p:pic>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5" y="152400"/>
            <a:ext cx="976491" cy="137160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2133600" y="294382"/>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2037230" y="1600200"/>
            <a:ext cx="5069541" cy="2971800"/>
          </a:xfrm>
        </p:spPr>
        <p:txBody>
          <a:bodyPr/>
          <a:lstStyle/>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Adversary (7)</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Apostasy (8)</a:t>
            </a:r>
          </a:p>
          <a:p>
            <a:pPr marL="742950" indent="-742950">
              <a:spcBef>
                <a:spcPts val="0"/>
              </a:spcBef>
              <a:spcAft>
                <a:spcPts val="1800"/>
              </a:spcAft>
              <a:buSzPct val="100000"/>
              <a:buAutoNum type="alphaUcPeriod"/>
              <a:defRPr/>
            </a:pPr>
            <a:r>
              <a:rPr lang="en-US" dirty="0">
                <a:effectLst>
                  <a:outerShdw blurRad="38100" dist="38100" dir="2700000" algn="tl">
                    <a:srgbClr val="000000">
                      <a:alpha val="43137"/>
                    </a:srgbClr>
                  </a:outerShdw>
                </a:effectLst>
              </a:rPr>
              <a:t>The Attack (9a)</a:t>
            </a:r>
          </a:p>
          <a:p>
            <a:pPr marL="742950" indent="-742950">
              <a:spcBef>
                <a:spcPts val="0"/>
              </a:spcBef>
              <a:spcAft>
                <a:spcPts val="1800"/>
              </a:spcAft>
              <a:buSzPct val="100000"/>
              <a:buAutoNum type="alphaUcPeriod"/>
              <a:defRPr/>
            </a:pPr>
            <a:r>
              <a:rPr lang="en-US" b="1" u="sng" dirty="0">
                <a:solidFill>
                  <a:srgbClr val="FFFFCC"/>
                </a:solidFill>
                <a:effectLst>
                  <a:outerShdw blurRad="38100" dist="38100" dir="2700000" algn="tl">
                    <a:srgbClr val="000000">
                      <a:alpha val="43137"/>
                    </a:srgbClr>
                  </a:outerShdw>
                </a:effectLst>
              </a:rPr>
              <a:t>The Annihilation (9b-10)</a:t>
            </a:r>
          </a:p>
        </p:txBody>
      </p:sp>
      <p:sp>
        <p:nvSpPr>
          <p:cNvPr id="7" name="Title 1">
            <a:extLst>
              <a:ext uri="{FF2B5EF4-FFF2-40B4-BE49-F238E27FC236}">
                <a16:creationId xmlns:a16="http://schemas.microsoft.com/office/drawing/2014/main" id="{589139B6-FF81-43C2-83E8-42FDDE9BD21B}"/>
              </a:ext>
            </a:extLst>
          </p:cNvPr>
          <p:cNvSpPr txBox="1">
            <a:spLocks/>
          </p:cNvSpPr>
          <p:nvPr/>
        </p:nvSpPr>
        <p:spPr bwMode="auto">
          <a:xfrm>
            <a:off x="1328738" y="228600"/>
            <a:ext cx="6486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III. Sinners: The Great Revolt</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20:7-10</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6" name="Picture 2" descr="Image result for Revelation 20:1-10&quot;">
            <a:extLst>
              <a:ext uri="{FF2B5EF4-FFF2-40B4-BE49-F238E27FC236}">
                <a16:creationId xmlns:a16="http://schemas.microsoft.com/office/drawing/2014/main" id="{C3B6EBD6-81F7-4CFE-905E-17A5A648B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4648200"/>
            <a:ext cx="2438399" cy="1371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69A26B-2F88-47CB-95E5-D747BA234BD4}"/>
              </a:ext>
            </a:extLst>
          </p:cNvPr>
          <p:cNvSpPr txBox="1"/>
          <p:nvPr/>
        </p:nvSpPr>
        <p:spPr>
          <a:xfrm>
            <a:off x="2057400" y="6324600"/>
            <a:ext cx="5029200" cy="461665"/>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Willmington,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Outline Bible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772-73</a:t>
            </a:r>
          </a:p>
        </p:txBody>
      </p:sp>
    </p:spTree>
    <p:extLst>
      <p:ext uri="{BB962C8B-B14F-4D97-AF65-F5344CB8AC3E}">
        <p14:creationId xmlns:p14="http://schemas.microsoft.com/office/powerpoint/2010/main" val="2516051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27956</TotalTime>
  <Words>5842</Words>
  <Application>Microsoft Office PowerPoint</Application>
  <PresentationFormat>On-screen Show (4:3)</PresentationFormat>
  <Paragraphs>401</Paragraphs>
  <Slides>116</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116</vt:i4>
      </vt:variant>
    </vt:vector>
  </HeadingPairs>
  <TitlesOfParts>
    <vt:vector size="120" baseType="lpstr">
      <vt:lpstr>Calibri</vt:lpstr>
      <vt:lpstr>Times New Roman</vt:lpstr>
      <vt:lpstr>Wingdings</vt:lpstr>
      <vt:lpstr>Azure</vt:lpstr>
      <vt:lpstr>PowerPoint Presentation</vt:lpstr>
      <vt:lpstr>PowerPoint Presentation</vt:lpstr>
      <vt:lpstr>PowerPoint Presentation</vt:lpstr>
      <vt:lpstr>PowerPoint Presentation</vt:lpstr>
      <vt:lpstr>Revelation 1:19</vt:lpstr>
      <vt:lpstr>PowerPoint Presentation</vt:lpstr>
      <vt:lpstr>Revelation 1:19</vt:lpstr>
      <vt:lpstr>“After These Things”  (Rev. 4‒22)</vt:lpstr>
      <vt:lpstr>“After These Things”  (Rev. 4‒22)</vt:lpstr>
      <vt:lpstr>PowerPoint Presentation</vt:lpstr>
      <vt:lpstr>“After These Things”  (Rev. 4‒22)</vt:lpstr>
      <vt:lpstr>PowerPoint Presentation</vt:lpstr>
      <vt:lpstr>“After These Things”  (Rev. 4‒22)</vt:lpstr>
      <vt:lpstr>PowerPoint Presentation</vt:lpstr>
      <vt:lpstr>PowerPoint Presentation</vt:lpstr>
      <vt:lpstr>PowerPoint Presentation</vt:lpstr>
      <vt:lpstr>PowerPoint Presentation</vt:lpstr>
      <vt:lpstr>PowerPoint Presentation</vt:lpstr>
      <vt:lpstr>PowerPoint Presentation</vt:lpstr>
      <vt:lpstr>Revelation's Symbols and Figures of Speech</vt:lpstr>
      <vt:lpstr>Two Rules of Interpretation</vt:lpstr>
      <vt:lpstr>PowerPoint Presentation</vt:lpstr>
      <vt:lpstr>PowerPoint Presentation</vt:lpstr>
      <vt:lpstr>PowerPoint Presentation</vt:lpstr>
      <vt:lpstr>Ultimate Exodus  (Rev 11:15)</vt:lpstr>
      <vt:lpstr>PowerPoint Presentation</vt:lpstr>
      <vt:lpstr>PowerPoint Presentation</vt:lpstr>
      <vt:lpstr>PowerPoint Presentation</vt:lpstr>
      <vt:lpstr>PowerPoint Presentation</vt:lpstr>
      <vt:lpstr>PowerPoint Presentation</vt:lpstr>
      <vt:lpstr>Reasons for Understanding 1000 Literally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Resurrection Program</vt:lpstr>
      <vt:lpstr>PowerPoint Presentation</vt:lpstr>
      <vt:lpstr>Order or Tagma (1 Cor. 15:23)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 PROPHETS DESCRIBE THE KINGDOM</vt:lpstr>
      <vt:lpstr>OT PROPHETS DESCRIBE THE KINGDOM</vt:lpstr>
      <vt:lpstr>PowerPoint Presentation</vt:lpstr>
      <vt:lpstr>PowerPoint Presentation</vt:lpstr>
      <vt:lpstr>God’s Resurrection Program</vt:lpstr>
      <vt:lpstr>PowerPoint Presentation</vt:lpstr>
      <vt:lpstr>Order or Tagma (1 Cor. 15:23)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CHART1</vt:lpstr>
      <vt:lpstr>PowerPoint Presentation</vt:lpstr>
      <vt:lpstr>PowerPoint Presentation</vt:lpstr>
      <vt:lpstr>PowerPoint Presentation</vt:lpstr>
      <vt:lpstr>PowerPoint Presentation</vt:lpstr>
      <vt:lpstr>Seven Beatitudes of Revelation: “Blessed” (makarios)</vt:lpstr>
      <vt:lpstr>Seven Beatitudes of Revelation: “Blessed” (makarios)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Dominoes in a Row</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43-Revelation - 14v1-20</dc:title>
  <dc:subject>Revelation</dc:subject>
  <dc:creator>A. Woods</dc:creator>
  <dc:description>Modified by Jim McGowan</dc:description>
  <cp:lastModifiedBy>Andy Woods</cp:lastModifiedBy>
  <cp:revision>3090</cp:revision>
  <cp:lastPrinted>2019-01-24T17:00:53Z</cp:lastPrinted>
  <dcterms:created xsi:type="dcterms:W3CDTF">2009-03-17T12:21:13Z</dcterms:created>
  <dcterms:modified xsi:type="dcterms:W3CDTF">2019-12-14T20:07:18Z</dcterms:modified>
</cp:coreProperties>
</file>