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handoutMasterIdLst>
    <p:handoutMasterId r:id="rId41"/>
  </p:handoutMasterIdLst>
  <p:sldIdLst>
    <p:sldId id="5625" r:id="rId2"/>
    <p:sldId id="5627" r:id="rId3"/>
    <p:sldId id="273" r:id="rId4"/>
    <p:sldId id="323" r:id="rId5"/>
    <p:sldId id="257" r:id="rId6"/>
    <p:sldId id="324" r:id="rId7"/>
    <p:sldId id="258" r:id="rId8"/>
    <p:sldId id="326" r:id="rId9"/>
    <p:sldId id="261" r:id="rId10"/>
    <p:sldId id="5626" r:id="rId11"/>
    <p:sldId id="262" r:id="rId12"/>
    <p:sldId id="328" r:id="rId13"/>
    <p:sldId id="329" r:id="rId14"/>
    <p:sldId id="263" r:id="rId15"/>
    <p:sldId id="330" r:id="rId16"/>
    <p:sldId id="265" r:id="rId17"/>
    <p:sldId id="331" r:id="rId18"/>
    <p:sldId id="332" r:id="rId19"/>
    <p:sldId id="5739" r:id="rId20"/>
    <p:sldId id="5740" r:id="rId21"/>
    <p:sldId id="5741" r:id="rId22"/>
    <p:sldId id="5734" r:id="rId23"/>
    <p:sldId id="5735" r:id="rId24"/>
    <p:sldId id="5736" r:id="rId25"/>
    <p:sldId id="5737" r:id="rId26"/>
    <p:sldId id="5738" r:id="rId27"/>
    <p:sldId id="5742" r:id="rId28"/>
    <p:sldId id="5743" r:id="rId29"/>
    <p:sldId id="4972" r:id="rId30"/>
    <p:sldId id="5726" r:id="rId31"/>
    <p:sldId id="5730" r:id="rId32"/>
    <p:sldId id="4736" r:id="rId33"/>
    <p:sldId id="5744" r:id="rId34"/>
    <p:sldId id="5728" r:id="rId35"/>
    <p:sldId id="5732" r:id="rId36"/>
    <p:sldId id="5733" r:id="rId37"/>
    <p:sldId id="5602" r:id="rId38"/>
    <p:sldId id="5628" r:id="rId3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FFCC"/>
    <a:srgbClr val="0000CC"/>
    <a:srgbClr val="00CC00"/>
    <a:srgbClr val="33CC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5294" autoAdjust="0"/>
  </p:normalViewPr>
  <p:slideViewPr>
    <p:cSldViewPr>
      <p:cViewPr varScale="1">
        <p:scale>
          <a:sx n="57" d="100"/>
          <a:sy n="57" d="100"/>
        </p:scale>
        <p:origin x="14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04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65B2A10-C472-49BC-81AC-C157068EF75B}"/>
              </a:ext>
            </a:extLst>
          </p:cNvPr>
          <p:cNvSpPr>
            <a:spLocks noGrp="1"/>
          </p:cNvSpPr>
          <p:nvPr>
            <p:ph type="ftr" sz="quarter" idx="2"/>
          </p:nvPr>
        </p:nvSpPr>
        <p:spPr>
          <a:xfrm>
            <a:off x="0" y="9119475"/>
            <a:ext cx="3169920" cy="481726"/>
          </a:xfrm>
          <a:prstGeom prst="rect">
            <a:avLst/>
          </a:prstGeom>
        </p:spPr>
        <p:txBody>
          <a:bodyPr vert="horz" lIns="96647" tIns="48324" rIns="96647" bIns="48324" rtlCol="0" anchor="b"/>
          <a:lstStyle>
            <a:lvl1pPr algn="l">
              <a:defRPr sz="1300"/>
            </a:lvl1pPr>
          </a:lstStyle>
          <a:p>
            <a:r>
              <a:rPr lang="en-US" dirty="0">
                <a:latin typeface="Calibri" panose="020F0502020204030204" pitchFamily="34" charset="0"/>
                <a:cs typeface="Calibri" panose="020F0502020204030204" pitchFamily="34" charset="0"/>
              </a:rPr>
              <a:t>Sugar Land Bible Church</a:t>
            </a:r>
          </a:p>
        </p:txBody>
      </p:sp>
      <p:sp>
        <p:nvSpPr>
          <p:cNvPr id="5" name="Slide Number Placeholder 4">
            <a:extLst>
              <a:ext uri="{FF2B5EF4-FFF2-40B4-BE49-F238E27FC236}">
                <a16:creationId xmlns:a16="http://schemas.microsoft.com/office/drawing/2014/main" id="{F848B993-9FEA-456C-BD22-279EAB2C5CDD}"/>
              </a:ext>
            </a:extLst>
          </p:cNvPr>
          <p:cNvSpPr>
            <a:spLocks noGrp="1"/>
          </p:cNvSpPr>
          <p:nvPr>
            <p:ph type="sldNum" sz="quarter" idx="3"/>
          </p:nvPr>
        </p:nvSpPr>
        <p:spPr>
          <a:xfrm>
            <a:off x="4143587" y="9119475"/>
            <a:ext cx="3169920" cy="481726"/>
          </a:xfrm>
          <a:prstGeom prst="rect">
            <a:avLst/>
          </a:prstGeom>
        </p:spPr>
        <p:txBody>
          <a:bodyPr vert="horz" lIns="96647" tIns="48324" rIns="96647" bIns="48324" rtlCol="0" anchor="b"/>
          <a:lstStyle>
            <a:lvl1pPr algn="r">
              <a:defRPr sz="1300"/>
            </a:lvl1pPr>
          </a:lstStyle>
          <a:p>
            <a:fld id="{A4464E78-A106-46F6-8462-196B5B740175}" type="slidenum">
              <a:rPr lang="en-US" smtClean="0"/>
              <a:t>‹#›</a:t>
            </a:fld>
            <a:endParaRPr lang="en-US"/>
          </a:p>
        </p:txBody>
      </p:sp>
      <p:sp>
        <p:nvSpPr>
          <p:cNvPr id="6" name="Header Placeholder 1">
            <a:extLst>
              <a:ext uri="{FF2B5EF4-FFF2-40B4-BE49-F238E27FC236}">
                <a16:creationId xmlns:a16="http://schemas.microsoft.com/office/drawing/2014/main" id="{E684BDDF-74F5-451B-9B2B-2E9BC1582EF7}"/>
              </a:ext>
            </a:extLst>
          </p:cNvPr>
          <p:cNvSpPr>
            <a:spLocks noGrp="1"/>
          </p:cNvSpPr>
          <p:nvPr>
            <p:ph type="hdr" sz="quarter"/>
          </p:nvPr>
        </p:nvSpPr>
        <p:spPr>
          <a:xfrm>
            <a:off x="2072640" y="158353"/>
            <a:ext cx="3169920" cy="481727"/>
          </a:xfrm>
          <a:prstGeom prst="rect">
            <a:avLst/>
          </a:prstGeom>
        </p:spPr>
        <p:txBody>
          <a:bodyPr vert="horz" lIns="96647" tIns="48324" rIns="96647" bIns="48324" rtlCol="0"/>
          <a:lstStyle>
            <a:lvl1pPr algn="l">
              <a:defRPr sz="1300"/>
            </a:lvl1pPr>
          </a:lstStyle>
          <a:p>
            <a:pPr algn="ctr"/>
            <a:r>
              <a:rPr lang="en-US" dirty="0">
                <a:latin typeface="Calibri" panose="020F0502020204030204" pitchFamily="34" charset="0"/>
                <a:cs typeface="Calibri" panose="020F0502020204030204" pitchFamily="34" charset="0"/>
              </a:rPr>
              <a:t>Dr. Andy Woods – Demonology 004</a:t>
            </a:r>
          </a:p>
          <a:p>
            <a:pPr algn="ctr"/>
            <a:r>
              <a:rPr lang="en-US" dirty="0">
                <a:latin typeface="Calibri" panose="020F0502020204030204" pitchFamily="34" charset="0"/>
                <a:cs typeface="Calibri" panose="020F0502020204030204" pitchFamily="34" charset="0"/>
              </a:rPr>
              <a:t>12-15-2019</a:t>
            </a:r>
          </a:p>
        </p:txBody>
      </p:sp>
    </p:spTree>
    <p:extLst>
      <p:ext uri="{BB962C8B-B14F-4D97-AF65-F5344CB8AC3E}">
        <p14:creationId xmlns:p14="http://schemas.microsoft.com/office/powerpoint/2010/main" val="2220509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4143375" y="1"/>
            <a:ext cx="3170238" cy="481013"/>
          </a:xfrm>
          <a:prstGeom prst="rect">
            <a:avLst/>
          </a:prstGeom>
        </p:spPr>
        <p:txBody>
          <a:bodyPr vert="horz" lIns="91427" tIns="45714" rIns="91427" bIns="45714" rtlCol="0"/>
          <a:lstStyle>
            <a:lvl1pPr algn="r">
              <a:defRPr sz="1200"/>
            </a:lvl1pPr>
          </a:lstStyle>
          <a:p>
            <a:fld id="{164DEDF2-C45B-48F3-A788-5ACA1787D72D}" type="datetimeFigureOut">
              <a:rPr lang="en-US" smtClean="0"/>
              <a:t>12/14/2019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31839" y="4621213"/>
            <a:ext cx="5851525" cy="3779837"/>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7" tIns="45714" rIns="91427" bIns="45714" rtlCol="0" anchor="b"/>
          <a:lstStyle>
            <a:lvl1pPr algn="r">
              <a:defRPr sz="1200"/>
            </a:lvl1pPr>
          </a:lstStyle>
          <a:p>
            <a:fld id="{4815BEA4-19DD-443C-A7AD-0F3DA7554192}" type="slidenum">
              <a:rPr lang="en-US" smtClean="0"/>
              <a:t>‹#›</a:t>
            </a:fld>
            <a:endParaRPr lang="en-US"/>
          </a:p>
        </p:txBody>
      </p:sp>
    </p:spTree>
    <p:extLst>
      <p:ext uri="{BB962C8B-B14F-4D97-AF65-F5344CB8AC3E}">
        <p14:creationId xmlns:p14="http://schemas.microsoft.com/office/powerpoint/2010/main" val="15281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5A203-AD58-455C-AA30-40CCCEC70CC0}"/>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7C5E0EEB-AF71-426C-8454-69A4F5D8BA20}"/>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391CC137-0637-4639-923A-9C9B54E286A1}"/>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85A892B-B333-4AA6-A81B-A8DCD1BB4142}"/>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0CD58244-906E-431F-BEF2-F45F2CAFE69A}"/>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EFC7D4D2-07CC-4E64-825E-5CBC4E70CD1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C6521D47-9859-489D-B0CC-5050FF27372B}"/>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9A33D8CA-4F8A-4A5A-B087-14E31636BBE3}"/>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BA4804EE-A84F-4BBC-8937-CA27AAF7FAF8}"/>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788CF3F1-825A-4DEC-B498-E41199BBD75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02A2C2D6-31C4-4F9B-A6F7-ADB632224D65}"/>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C80AF85-4BD1-4128-89D4-4473C2353303}"/>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97E7A73C-0DE7-415A-A567-2B25372AEAD2}"/>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2F789F5F-3096-487B-ABF1-7980CC8FF462}"/>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0FCC1CBF-CB5D-48E6-B58F-D1A44E0F3C3A}"/>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ADA4134B-A926-4331-BF04-F451FC81BBE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6AA19B29-2C74-4C31-8284-574A7E74A8EB}"/>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D70B845C-4BBF-44C1-ADB2-D566F0F5599F}"/>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87B6483-91A5-4046-8F48-E9B761D441E7}"/>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7BF1B425-2648-4D05-A126-EF5E3149A210}"/>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E2A1EC18-6B53-4048-A728-931C6F050CB4}"/>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093B0FE6-A6B4-45D1-9666-EA70F324EE8C}"/>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05611320-885C-4EF6-A408-0CC741C6260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17438CC4-D81E-4CA6-9974-61EE20ECD231}"/>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17E90135-BC6C-411E-B2EE-89E4CA765BD7}"/>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DD0F257D-1C00-4C04-AE44-06A310B42924}"/>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5094F1C-ED57-42C0-B8BD-CCAC24D6E481}"/>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75BBA394-CDDC-4692-816D-73C85C13562E}"/>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10AB1502-6F09-4015-AD79-253C409E8758}"/>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57F3A9D-FFF5-4A26-8268-F472B7714679}"/>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6B643307-91D5-4C17-9663-A19D963B1BD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3C76CBCE-18A7-4770-A2C6-C6BD466E7C82}"/>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2051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051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3446D7BE-16EB-4856-BF62-DE022F783109}"/>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6314F36B-A4A8-42E6-B32E-3779390A9E7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8C1C083B-63AA-4BC3-9E82-D911F9FB8705}"/>
              </a:ext>
            </a:extLst>
          </p:cNvPr>
          <p:cNvSpPr>
            <a:spLocks noGrp="1" noChangeArrowheads="1"/>
          </p:cNvSpPr>
          <p:nvPr>
            <p:ph type="sldNum" sz="quarter" idx="12"/>
          </p:nvPr>
        </p:nvSpPr>
        <p:spPr/>
        <p:txBody>
          <a:bodyPr/>
          <a:lstStyle>
            <a:lvl1pPr>
              <a:defRPr>
                <a:solidFill>
                  <a:srgbClr val="FFFFFF"/>
                </a:solidFill>
              </a:defRPr>
            </a:lvl1pPr>
          </a:lstStyle>
          <a:p>
            <a:pPr>
              <a:defRPr/>
            </a:pPr>
            <a:fld id="{E7F15DFA-24CD-4809-9767-AFB1BFB0C84E}" type="slidenum">
              <a:rPr lang="en-US" altLang="en-US"/>
              <a:pPr>
                <a:defRPr/>
              </a:pPr>
              <a:t>‹#›</a:t>
            </a:fld>
            <a:endParaRPr lang="en-US" altLang="en-US"/>
          </a:p>
        </p:txBody>
      </p:sp>
    </p:spTree>
    <p:extLst>
      <p:ext uri="{BB962C8B-B14F-4D97-AF65-F5344CB8AC3E}">
        <p14:creationId xmlns:p14="http://schemas.microsoft.com/office/powerpoint/2010/main" val="128747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DF01AD43-33D9-4DEE-9C1A-0EF1304B10C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EF210093-6EAD-4F07-8387-F10BE759EA0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BA2666A4-C89E-4585-8325-CA56C04519AD}"/>
              </a:ext>
            </a:extLst>
          </p:cNvPr>
          <p:cNvSpPr>
            <a:spLocks noGrp="1" noChangeArrowheads="1"/>
          </p:cNvSpPr>
          <p:nvPr>
            <p:ph type="sldNum" sz="quarter" idx="12"/>
          </p:nvPr>
        </p:nvSpPr>
        <p:spPr/>
        <p:txBody>
          <a:bodyPr/>
          <a:lstStyle>
            <a:lvl1pPr>
              <a:defRPr/>
            </a:lvl1pPr>
          </a:lstStyle>
          <a:p>
            <a:pPr>
              <a:defRPr/>
            </a:pPr>
            <a:fld id="{F2856161-ECAB-4FF8-B33A-E9202FA2DCF9}" type="slidenum">
              <a:rPr lang="en-US" altLang="en-US"/>
              <a:pPr>
                <a:defRPr/>
              </a:pPr>
              <a:t>‹#›</a:t>
            </a:fld>
            <a:endParaRPr lang="en-US" altLang="en-US"/>
          </a:p>
        </p:txBody>
      </p:sp>
    </p:spTree>
    <p:extLst>
      <p:ext uri="{BB962C8B-B14F-4D97-AF65-F5344CB8AC3E}">
        <p14:creationId xmlns:p14="http://schemas.microsoft.com/office/powerpoint/2010/main" val="239829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C80E2AC0-5BDA-466B-A9E0-50DA9317F66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355F9253-D20D-49ED-BEB3-63F61B87F00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E8961FD-D19A-4B3A-BA8D-A7266D3D6190}"/>
              </a:ext>
            </a:extLst>
          </p:cNvPr>
          <p:cNvSpPr>
            <a:spLocks noGrp="1" noChangeArrowheads="1"/>
          </p:cNvSpPr>
          <p:nvPr>
            <p:ph type="sldNum" sz="quarter" idx="12"/>
          </p:nvPr>
        </p:nvSpPr>
        <p:spPr/>
        <p:txBody>
          <a:bodyPr/>
          <a:lstStyle>
            <a:lvl1pPr>
              <a:defRPr/>
            </a:lvl1pPr>
          </a:lstStyle>
          <a:p>
            <a:pPr>
              <a:defRPr/>
            </a:pPr>
            <a:fld id="{DF30B3BE-CD55-4B8A-B068-27D3DA82175F}" type="slidenum">
              <a:rPr lang="en-US" altLang="en-US"/>
              <a:pPr>
                <a:defRPr/>
              </a:pPr>
              <a:t>‹#›</a:t>
            </a:fld>
            <a:endParaRPr lang="en-US" altLang="en-US"/>
          </a:p>
        </p:txBody>
      </p:sp>
    </p:spTree>
    <p:extLst>
      <p:ext uri="{BB962C8B-B14F-4D97-AF65-F5344CB8AC3E}">
        <p14:creationId xmlns:p14="http://schemas.microsoft.com/office/powerpoint/2010/main" val="3014534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0972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BA061-3710-4029-BD8B-F3E128C64D11}" type="slidenum">
              <a:rPr lang="en-US"/>
              <a:pPr>
                <a:defRPr/>
              </a:pPr>
              <a:t>‹#›</a:t>
            </a:fld>
            <a:endParaRPr lang="en-US"/>
          </a:p>
        </p:txBody>
      </p:sp>
    </p:spTree>
    <p:extLst>
      <p:ext uri="{BB962C8B-B14F-4D97-AF65-F5344CB8AC3E}">
        <p14:creationId xmlns:p14="http://schemas.microsoft.com/office/powerpoint/2010/main" val="215638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B6A2E077-2331-4D77-B20D-5D152847508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F379C7B3-226E-4ED7-ADB5-20EA784A60C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305A305-1F00-4FB4-8289-1394AF985AD8}"/>
              </a:ext>
            </a:extLst>
          </p:cNvPr>
          <p:cNvSpPr>
            <a:spLocks noGrp="1" noChangeArrowheads="1"/>
          </p:cNvSpPr>
          <p:nvPr>
            <p:ph type="sldNum" sz="quarter" idx="12"/>
          </p:nvPr>
        </p:nvSpPr>
        <p:spPr/>
        <p:txBody>
          <a:bodyPr/>
          <a:lstStyle>
            <a:lvl1pPr>
              <a:defRPr/>
            </a:lvl1pPr>
          </a:lstStyle>
          <a:p>
            <a:pPr>
              <a:defRPr/>
            </a:pPr>
            <a:fld id="{8C611016-48F2-4F16-ACEE-1F7133236F18}" type="slidenum">
              <a:rPr lang="en-US" altLang="en-US"/>
              <a:pPr>
                <a:defRPr/>
              </a:pPr>
              <a:t>‹#›</a:t>
            </a:fld>
            <a:endParaRPr lang="en-US" altLang="en-US"/>
          </a:p>
        </p:txBody>
      </p:sp>
    </p:spTree>
    <p:extLst>
      <p:ext uri="{BB962C8B-B14F-4D97-AF65-F5344CB8AC3E}">
        <p14:creationId xmlns:p14="http://schemas.microsoft.com/office/powerpoint/2010/main" val="166912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a:extLst>
              <a:ext uri="{FF2B5EF4-FFF2-40B4-BE49-F238E27FC236}">
                <a16:creationId xmlns:a16="http://schemas.microsoft.com/office/drawing/2014/main" id="{67FB8142-F4AF-4AC4-9BF4-51F15E7C373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553E2E78-A120-4EDD-9193-A90238356B6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E4BE2849-1BED-4D67-BAF2-82E553EA1C2A}"/>
              </a:ext>
            </a:extLst>
          </p:cNvPr>
          <p:cNvSpPr>
            <a:spLocks noGrp="1" noChangeArrowheads="1"/>
          </p:cNvSpPr>
          <p:nvPr>
            <p:ph type="sldNum" sz="quarter" idx="12"/>
          </p:nvPr>
        </p:nvSpPr>
        <p:spPr/>
        <p:txBody>
          <a:bodyPr/>
          <a:lstStyle>
            <a:lvl1pPr>
              <a:defRPr/>
            </a:lvl1pPr>
          </a:lstStyle>
          <a:p>
            <a:pPr>
              <a:defRPr/>
            </a:pPr>
            <a:fld id="{8DEDFA71-A560-4A2D-A8A1-D0C622F50E00}" type="slidenum">
              <a:rPr lang="en-US" altLang="en-US"/>
              <a:pPr>
                <a:defRPr/>
              </a:pPr>
              <a:t>‹#›</a:t>
            </a:fld>
            <a:endParaRPr lang="en-US" altLang="en-US"/>
          </a:p>
        </p:txBody>
      </p:sp>
    </p:spTree>
    <p:extLst>
      <p:ext uri="{BB962C8B-B14F-4D97-AF65-F5344CB8AC3E}">
        <p14:creationId xmlns:p14="http://schemas.microsoft.com/office/powerpoint/2010/main" val="390833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a:extLst>
              <a:ext uri="{FF2B5EF4-FFF2-40B4-BE49-F238E27FC236}">
                <a16:creationId xmlns:a16="http://schemas.microsoft.com/office/drawing/2014/main" id="{63F59EA4-610C-4603-818C-54E9D2E27FC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D2BB94A8-E1B4-4420-9676-41D253A6DF2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2B114FE-9AAF-4129-82EF-D0E65ABF4C03}"/>
              </a:ext>
            </a:extLst>
          </p:cNvPr>
          <p:cNvSpPr>
            <a:spLocks noGrp="1" noChangeArrowheads="1"/>
          </p:cNvSpPr>
          <p:nvPr>
            <p:ph type="sldNum" sz="quarter" idx="12"/>
          </p:nvPr>
        </p:nvSpPr>
        <p:spPr/>
        <p:txBody>
          <a:bodyPr/>
          <a:lstStyle>
            <a:lvl1pPr>
              <a:defRPr/>
            </a:lvl1pPr>
          </a:lstStyle>
          <a:p>
            <a:pPr>
              <a:defRPr/>
            </a:pPr>
            <a:fld id="{98982DD4-031A-46A6-9DF6-2E8C17C16D6F}" type="slidenum">
              <a:rPr lang="en-US" altLang="en-US"/>
              <a:pPr>
                <a:defRPr/>
              </a:pPr>
              <a:t>‹#›</a:t>
            </a:fld>
            <a:endParaRPr lang="en-US" altLang="en-US"/>
          </a:p>
        </p:txBody>
      </p:sp>
    </p:spTree>
    <p:extLst>
      <p:ext uri="{BB962C8B-B14F-4D97-AF65-F5344CB8AC3E}">
        <p14:creationId xmlns:p14="http://schemas.microsoft.com/office/powerpoint/2010/main" val="278217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a:extLst>
              <a:ext uri="{FF2B5EF4-FFF2-40B4-BE49-F238E27FC236}">
                <a16:creationId xmlns:a16="http://schemas.microsoft.com/office/drawing/2014/main" id="{C7898C54-6A63-4563-973E-A5258DB59FDE}"/>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1060">
            <a:extLst>
              <a:ext uri="{FF2B5EF4-FFF2-40B4-BE49-F238E27FC236}">
                <a16:creationId xmlns:a16="http://schemas.microsoft.com/office/drawing/2014/main" id="{C3DC4CA0-2041-49B7-805D-FC7D027BC307}"/>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1061">
            <a:extLst>
              <a:ext uri="{FF2B5EF4-FFF2-40B4-BE49-F238E27FC236}">
                <a16:creationId xmlns:a16="http://schemas.microsoft.com/office/drawing/2014/main" id="{ABE038E2-A81A-43B0-872F-59933393B208}"/>
              </a:ext>
            </a:extLst>
          </p:cNvPr>
          <p:cNvSpPr>
            <a:spLocks noGrp="1" noChangeArrowheads="1"/>
          </p:cNvSpPr>
          <p:nvPr>
            <p:ph type="sldNum" sz="quarter" idx="12"/>
          </p:nvPr>
        </p:nvSpPr>
        <p:spPr/>
        <p:txBody>
          <a:bodyPr/>
          <a:lstStyle>
            <a:lvl1pPr>
              <a:defRPr/>
            </a:lvl1pPr>
          </a:lstStyle>
          <a:p>
            <a:pPr>
              <a:defRPr/>
            </a:pPr>
            <a:fld id="{5A6E63D9-2B59-4B6A-BE27-17F8975DA675}" type="slidenum">
              <a:rPr lang="en-US" altLang="en-US"/>
              <a:pPr>
                <a:defRPr/>
              </a:pPr>
              <a:t>‹#›</a:t>
            </a:fld>
            <a:endParaRPr lang="en-US" altLang="en-US"/>
          </a:p>
        </p:txBody>
      </p:sp>
    </p:spTree>
    <p:extLst>
      <p:ext uri="{BB962C8B-B14F-4D97-AF65-F5344CB8AC3E}">
        <p14:creationId xmlns:p14="http://schemas.microsoft.com/office/powerpoint/2010/main" val="21988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a:extLst>
              <a:ext uri="{FF2B5EF4-FFF2-40B4-BE49-F238E27FC236}">
                <a16:creationId xmlns:a16="http://schemas.microsoft.com/office/drawing/2014/main" id="{A402ECF5-5FFA-4231-9888-0E1D69D747DA}"/>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1060">
            <a:extLst>
              <a:ext uri="{FF2B5EF4-FFF2-40B4-BE49-F238E27FC236}">
                <a16:creationId xmlns:a16="http://schemas.microsoft.com/office/drawing/2014/main" id="{E3A0CA58-931A-4DD0-A4A4-7C9B9C6F667E}"/>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1061">
            <a:extLst>
              <a:ext uri="{FF2B5EF4-FFF2-40B4-BE49-F238E27FC236}">
                <a16:creationId xmlns:a16="http://schemas.microsoft.com/office/drawing/2014/main" id="{BFC39DF7-2FA8-4486-BA03-BBB15393BCE4}"/>
              </a:ext>
            </a:extLst>
          </p:cNvPr>
          <p:cNvSpPr>
            <a:spLocks noGrp="1" noChangeArrowheads="1"/>
          </p:cNvSpPr>
          <p:nvPr>
            <p:ph type="sldNum" sz="quarter" idx="12"/>
          </p:nvPr>
        </p:nvSpPr>
        <p:spPr/>
        <p:txBody>
          <a:bodyPr/>
          <a:lstStyle>
            <a:lvl1pPr>
              <a:defRPr/>
            </a:lvl1pPr>
          </a:lstStyle>
          <a:p>
            <a:pPr>
              <a:defRPr/>
            </a:pPr>
            <a:fld id="{39E0D55D-753D-4E4E-B08D-7DC511373E8D}" type="slidenum">
              <a:rPr lang="en-US" altLang="en-US"/>
              <a:pPr>
                <a:defRPr/>
              </a:pPr>
              <a:t>‹#›</a:t>
            </a:fld>
            <a:endParaRPr lang="en-US" altLang="en-US"/>
          </a:p>
        </p:txBody>
      </p:sp>
    </p:spTree>
    <p:extLst>
      <p:ext uri="{BB962C8B-B14F-4D97-AF65-F5344CB8AC3E}">
        <p14:creationId xmlns:p14="http://schemas.microsoft.com/office/powerpoint/2010/main" val="185754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a:extLst>
              <a:ext uri="{FF2B5EF4-FFF2-40B4-BE49-F238E27FC236}">
                <a16:creationId xmlns:a16="http://schemas.microsoft.com/office/drawing/2014/main" id="{ACD558A1-8D9B-4CA9-A5F6-1DAD5572CBC7}"/>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1060">
            <a:extLst>
              <a:ext uri="{FF2B5EF4-FFF2-40B4-BE49-F238E27FC236}">
                <a16:creationId xmlns:a16="http://schemas.microsoft.com/office/drawing/2014/main" id="{EDBA12C6-69DB-44AE-B927-DAD0692CAA1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1061">
            <a:extLst>
              <a:ext uri="{FF2B5EF4-FFF2-40B4-BE49-F238E27FC236}">
                <a16:creationId xmlns:a16="http://schemas.microsoft.com/office/drawing/2014/main" id="{0E2BDE5F-9B35-4F21-A457-F42F45E1527D}"/>
              </a:ext>
            </a:extLst>
          </p:cNvPr>
          <p:cNvSpPr>
            <a:spLocks noGrp="1" noChangeArrowheads="1"/>
          </p:cNvSpPr>
          <p:nvPr>
            <p:ph type="sldNum" sz="quarter" idx="12"/>
          </p:nvPr>
        </p:nvSpPr>
        <p:spPr/>
        <p:txBody>
          <a:bodyPr/>
          <a:lstStyle>
            <a:lvl1pPr>
              <a:defRPr/>
            </a:lvl1pPr>
          </a:lstStyle>
          <a:p>
            <a:pPr>
              <a:defRPr/>
            </a:pPr>
            <a:fld id="{85A26506-E57F-4A78-85DD-1AB2930C4623}" type="slidenum">
              <a:rPr lang="en-US" altLang="en-US"/>
              <a:pPr>
                <a:defRPr/>
              </a:pPr>
              <a:t>‹#›</a:t>
            </a:fld>
            <a:endParaRPr lang="en-US" altLang="en-US"/>
          </a:p>
        </p:txBody>
      </p:sp>
    </p:spTree>
    <p:extLst>
      <p:ext uri="{BB962C8B-B14F-4D97-AF65-F5344CB8AC3E}">
        <p14:creationId xmlns:p14="http://schemas.microsoft.com/office/powerpoint/2010/main" val="212717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E203E33-ED0C-4DA9-B326-5D56B236C64E}"/>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96D117D1-EF17-4A1D-99B7-EE92BDE21C8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3150791-1058-433C-83DF-79A5CD443230}"/>
              </a:ext>
            </a:extLst>
          </p:cNvPr>
          <p:cNvSpPr>
            <a:spLocks noGrp="1" noChangeArrowheads="1"/>
          </p:cNvSpPr>
          <p:nvPr>
            <p:ph type="sldNum" sz="quarter" idx="12"/>
          </p:nvPr>
        </p:nvSpPr>
        <p:spPr/>
        <p:txBody>
          <a:bodyPr/>
          <a:lstStyle>
            <a:lvl1pPr>
              <a:defRPr/>
            </a:lvl1pPr>
          </a:lstStyle>
          <a:p>
            <a:pPr>
              <a:defRPr/>
            </a:pPr>
            <a:fld id="{C780B305-B01A-422D-BA88-8CB9F33BA5AE}" type="slidenum">
              <a:rPr lang="en-US" altLang="en-US"/>
              <a:pPr>
                <a:defRPr/>
              </a:pPr>
              <a:t>‹#›</a:t>
            </a:fld>
            <a:endParaRPr lang="en-US" altLang="en-US"/>
          </a:p>
        </p:txBody>
      </p:sp>
    </p:spTree>
    <p:extLst>
      <p:ext uri="{BB962C8B-B14F-4D97-AF65-F5344CB8AC3E}">
        <p14:creationId xmlns:p14="http://schemas.microsoft.com/office/powerpoint/2010/main" val="290557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CADE884-8829-4D29-AB53-7C6E927106A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22D6068C-3A4C-45F8-BA65-9ADDE2DCFF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3595651D-B5A7-405F-A80B-537E77DE410D}"/>
              </a:ext>
            </a:extLst>
          </p:cNvPr>
          <p:cNvSpPr>
            <a:spLocks noGrp="1" noChangeArrowheads="1"/>
          </p:cNvSpPr>
          <p:nvPr>
            <p:ph type="sldNum" sz="quarter" idx="12"/>
          </p:nvPr>
        </p:nvSpPr>
        <p:spPr/>
        <p:txBody>
          <a:bodyPr/>
          <a:lstStyle>
            <a:lvl1pPr>
              <a:defRPr/>
            </a:lvl1pPr>
          </a:lstStyle>
          <a:p>
            <a:pPr>
              <a:defRPr/>
            </a:pPr>
            <a:fld id="{3592B443-066D-4AEC-809B-FE640D5DED66}" type="slidenum">
              <a:rPr lang="en-US" altLang="en-US"/>
              <a:pPr>
                <a:defRPr/>
              </a:pPr>
              <a:t>‹#›</a:t>
            </a:fld>
            <a:endParaRPr lang="en-US" altLang="en-US"/>
          </a:p>
        </p:txBody>
      </p:sp>
    </p:spTree>
    <p:extLst>
      <p:ext uri="{BB962C8B-B14F-4D97-AF65-F5344CB8AC3E}">
        <p14:creationId xmlns:p14="http://schemas.microsoft.com/office/powerpoint/2010/main" val="19199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1026">
            <a:extLst>
              <a:ext uri="{FF2B5EF4-FFF2-40B4-BE49-F238E27FC236}">
                <a16:creationId xmlns:a16="http://schemas.microsoft.com/office/drawing/2014/main" id="{EEA2DF35-DBB4-4C3D-BF76-628ED2741D36}"/>
              </a:ext>
            </a:extLst>
          </p:cNvPr>
          <p:cNvGrpSpPr>
            <a:grpSpLocks/>
          </p:cNvGrpSpPr>
          <p:nvPr/>
        </p:nvGrpSpPr>
        <p:grpSpPr bwMode="auto">
          <a:xfrm>
            <a:off x="0" y="0"/>
            <a:ext cx="1085850" cy="6854825"/>
            <a:chOff x="0" y="0"/>
            <a:chExt cx="684" cy="4318"/>
          </a:xfrm>
        </p:grpSpPr>
        <p:sp>
          <p:nvSpPr>
            <p:cNvPr id="19459" name="Rectangle 1027">
              <a:extLst>
                <a:ext uri="{FF2B5EF4-FFF2-40B4-BE49-F238E27FC236}">
                  <a16:creationId xmlns:a16="http://schemas.microsoft.com/office/drawing/2014/main" id="{7E8BC4C6-A455-48DA-A007-C9A399191A6E}"/>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a:extLst>
                <a:ext uri="{FF2B5EF4-FFF2-40B4-BE49-F238E27FC236}">
                  <a16:creationId xmlns:a16="http://schemas.microsoft.com/office/drawing/2014/main" id="{526C640F-7091-4387-85F1-E22DE14E7889}"/>
                </a:ext>
              </a:extLst>
            </p:cNvPr>
            <p:cNvGrpSpPr>
              <a:grpSpLocks/>
            </p:cNvGrpSpPr>
            <p:nvPr/>
          </p:nvGrpSpPr>
          <p:grpSpPr bwMode="auto">
            <a:xfrm>
              <a:off x="48" y="102"/>
              <a:ext cx="96" cy="4128"/>
              <a:chOff x="48" y="102"/>
              <a:chExt cx="96" cy="4128"/>
            </a:xfrm>
          </p:grpSpPr>
          <p:sp>
            <p:nvSpPr>
              <p:cNvPr id="1034" name="Rectangle 1029">
                <a:extLst>
                  <a:ext uri="{FF2B5EF4-FFF2-40B4-BE49-F238E27FC236}">
                    <a16:creationId xmlns:a16="http://schemas.microsoft.com/office/drawing/2014/main" id="{12D09574-CB0E-4463-B32D-607A1B0FE801}"/>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5" name="Rectangle 1030">
                <a:extLst>
                  <a:ext uri="{FF2B5EF4-FFF2-40B4-BE49-F238E27FC236}">
                    <a16:creationId xmlns:a16="http://schemas.microsoft.com/office/drawing/2014/main" id="{9EA66DB2-F3F8-4178-9EAD-280AA9E69F8E}"/>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6" name="Rectangle 1031">
                <a:extLst>
                  <a:ext uri="{FF2B5EF4-FFF2-40B4-BE49-F238E27FC236}">
                    <a16:creationId xmlns:a16="http://schemas.microsoft.com/office/drawing/2014/main" id="{58A653F2-1BE0-4654-A3EA-D208A27EBF2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7" name="Rectangle 1032">
                <a:extLst>
                  <a:ext uri="{FF2B5EF4-FFF2-40B4-BE49-F238E27FC236}">
                    <a16:creationId xmlns:a16="http://schemas.microsoft.com/office/drawing/2014/main" id="{FF4D014F-ADFC-4A16-A410-D5A11157E08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8" name="Rectangle 1033">
                <a:extLst>
                  <a:ext uri="{FF2B5EF4-FFF2-40B4-BE49-F238E27FC236}">
                    <a16:creationId xmlns:a16="http://schemas.microsoft.com/office/drawing/2014/main" id="{529F107F-A539-4688-9BF0-90A3D89175FB}"/>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9" name="Rectangle 1034">
                <a:extLst>
                  <a:ext uri="{FF2B5EF4-FFF2-40B4-BE49-F238E27FC236}">
                    <a16:creationId xmlns:a16="http://schemas.microsoft.com/office/drawing/2014/main" id="{61C0D9A7-945C-4442-B5C0-8597B8488BBF}"/>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0" name="Rectangle 1035">
                <a:extLst>
                  <a:ext uri="{FF2B5EF4-FFF2-40B4-BE49-F238E27FC236}">
                    <a16:creationId xmlns:a16="http://schemas.microsoft.com/office/drawing/2014/main" id="{4210D51C-D6E8-4B25-AFC8-965287F25D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1" name="Rectangle 1036">
                <a:extLst>
                  <a:ext uri="{FF2B5EF4-FFF2-40B4-BE49-F238E27FC236}">
                    <a16:creationId xmlns:a16="http://schemas.microsoft.com/office/drawing/2014/main" id="{861F9C2C-514E-4DAE-AECD-977DFFFB68C9}"/>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2" name="Rectangle 1037">
                <a:extLst>
                  <a:ext uri="{FF2B5EF4-FFF2-40B4-BE49-F238E27FC236}">
                    <a16:creationId xmlns:a16="http://schemas.microsoft.com/office/drawing/2014/main" id="{40EC77C8-5ADA-4294-A98D-E8EE3E7C4974}"/>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3" name="Rectangle 1038">
                <a:extLst>
                  <a:ext uri="{FF2B5EF4-FFF2-40B4-BE49-F238E27FC236}">
                    <a16:creationId xmlns:a16="http://schemas.microsoft.com/office/drawing/2014/main" id="{5F0903B2-C387-49D8-A96C-D94F33EFF55C}"/>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4" name="Rectangle 1039">
                <a:extLst>
                  <a:ext uri="{FF2B5EF4-FFF2-40B4-BE49-F238E27FC236}">
                    <a16:creationId xmlns:a16="http://schemas.microsoft.com/office/drawing/2014/main" id="{7537641E-DF6E-448E-B5FE-05AA8846705D}"/>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5" name="Rectangle 1040">
                <a:extLst>
                  <a:ext uri="{FF2B5EF4-FFF2-40B4-BE49-F238E27FC236}">
                    <a16:creationId xmlns:a16="http://schemas.microsoft.com/office/drawing/2014/main" id="{9EDEBEEE-892F-43CC-B81E-3AFA0E066AAD}"/>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6" name="Rectangle 1041">
                <a:extLst>
                  <a:ext uri="{FF2B5EF4-FFF2-40B4-BE49-F238E27FC236}">
                    <a16:creationId xmlns:a16="http://schemas.microsoft.com/office/drawing/2014/main" id="{85E4226E-D103-43A8-9997-6FC8E529BD84}"/>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7" name="Rectangle 1042">
                <a:extLst>
                  <a:ext uri="{FF2B5EF4-FFF2-40B4-BE49-F238E27FC236}">
                    <a16:creationId xmlns:a16="http://schemas.microsoft.com/office/drawing/2014/main" id="{0201008E-426E-4964-BB3A-A1A6A21FC88A}"/>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8" name="Rectangle 1043">
                <a:extLst>
                  <a:ext uri="{FF2B5EF4-FFF2-40B4-BE49-F238E27FC236}">
                    <a16:creationId xmlns:a16="http://schemas.microsoft.com/office/drawing/2014/main" id="{BE989595-0420-4775-A893-EF74028BB595}"/>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9" name="Rectangle 1044">
                <a:extLst>
                  <a:ext uri="{FF2B5EF4-FFF2-40B4-BE49-F238E27FC236}">
                    <a16:creationId xmlns:a16="http://schemas.microsoft.com/office/drawing/2014/main" id="{09769C42-1E36-4481-A2AE-D4D0A7C8C82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0" name="Rectangle 1045">
                <a:extLst>
                  <a:ext uri="{FF2B5EF4-FFF2-40B4-BE49-F238E27FC236}">
                    <a16:creationId xmlns:a16="http://schemas.microsoft.com/office/drawing/2014/main" id="{BDC28D83-8A41-4965-B1CD-C34938A84CB6}"/>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1" name="Rectangle 1046">
                <a:extLst>
                  <a:ext uri="{FF2B5EF4-FFF2-40B4-BE49-F238E27FC236}">
                    <a16:creationId xmlns:a16="http://schemas.microsoft.com/office/drawing/2014/main" id="{EA5BEA9A-2344-40EB-9387-1F0750B7C2B8}"/>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2" name="Rectangle 1047">
                <a:extLst>
                  <a:ext uri="{FF2B5EF4-FFF2-40B4-BE49-F238E27FC236}">
                    <a16:creationId xmlns:a16="http://schemas.microsoft.com/office/drawing/2014/main" id="{8BA1E245-849E-41D8-9BD5-D1893B1E742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3" name="Rectangle 1048">
                <a:extLst>
                  <a:ext uri="{FF2B5EF4-FFF2-40B4-BE49-F238E27FC236}">
                    <a16:creationId xmlns:a16="http://schemas.microsoft.com/office/drawing/2014/main" id="{91496B4A-4F12-485E-83EF-14E836F02D7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4" name="Rectangle 1049">
                <a:extLst>
                  <a:ext uri="{FF2B5EF4-FFF2-40B4-BE49-F238E27FC236}">
                    <a16:creationId xmlns:a16="http://schemas.microsoft.com/office/drawing/2014/main" id="{4F79E889-29AD-43B0-8F0D-CF32A1985272}"/>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5" name="Rectangle 1050">
                <a:extLst>
                  <a:ext uri="{FF2B5EF4-FFF2-40B4-BE49-F238E27FC236}">
                    <a16:creationId xmlns:a16="http://schemas.microsoft.com/office/drawing/2014/main" id="{1A462C32-6DF3-4E04-ADAF-452EB4EE3E2D}"/>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6" name="Rectangle 1051">
                <a:extLst>
                  <a:ext uri="{FF2B5EF4-FFF2-40B4-BE49-F238E27FC236}">
                    <a16:creationId xmlns:a16="http://schemas.microsoft.com/office/drawing/2014/main" id="{3C4731A9-0F5F-4C10-9189-B3733BB81B16}"/>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7" name="Rectangle 1052">
                <a:extLst>
                  <a:ext uri="{FF2B5EF4-FFF2-40B4-BE49-F238E27FC236}">
                    <a16:creationId xmlns:a16="http://schemas.microsoft.com/office/drawing/2014/main" id="{50DADE41-0EDF-4E29-AA0C-4E525739114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8" name="Rectangle 1053">
                <a:extLst>
                  <a:ext uri="{FF2B5EF4-FFF2-40B4-BE49-F238E27FC236}">
                    <a16:creationId xmlns:a16="http://schemas.microsoft.com/office/drawing/2014/main" id="{5521758A-FF85-4F26-A07D-F8762CB4E3C3}"/>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9" name="Rectangle 1054">
                <a:extLst>
                  <a:ext uri="{FF2B5EF4-FFF2-40B4-BE49-F238E27FC236}">
                    <a16:creationId xmlns:a16="http://schemas.microsoft.com/office/drawing/2014/main" id="{8771C28E-A782-4264-905D-D32C7A348084}"/>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0" name="Rectangle 1055">
                <a:extLst>
                  <a:ext uri="{FF2B5EF4-FFF2-40B4-BE49-F238E27FC236}">
                    <a16:creationId xmlns:a16="http://schemas.microsoft.com/office/drawing/2014/main" id="{7D1F4BA6-C46E-4F99-A9CE-512A6433136E}"/>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1" name="Rectangle 1056">
                <a:extLst>
                  <a:ext uri="{FF2B5EF4-FFF2-40B4-BE49-F238E27FC236}">
                    <a16:creationId xmlns:a16="http://schemas.microsoft.com/office/drawing/2014/main" id="{3F87D553-F529-48AC-BA46-3B82045BAAA6}"/>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2" name="Rectangle 1057">
                <a:extLst>
                  <a:ext uri="{FF2B5EF4-FFF2-40B4-BE49-F238E27FC236}">
                    <a16:creationId xmlns:a16="http://schemas.microsoft.com/office/drawing/2014/main" id="{5A6666FB-41FA-40B5-BA07-D0769C945787}"/>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027" name="Rectangle 1058">
            <a:extLst>
              <a:ext uri="{FF2B5EF4-FFF2-40B4-BE49-F238E27FC236}">
                <a16:creationId xmlns:a16="http://schemas.microsoft.com/office/drawing/2014/main" id="{A0F4273A-76EF-4E69-8623-9324475FA57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9491" name="Rectangle 1059">
            <a:extLst>
              <a:ext uri="{FF2B5EF4-FFF2-40B4-BE49-F238E27FC236}">
                <a16:creationId xmlns:a16="http://schemas.microsoft.com/office/drawing/2014/main" id="{1A60341E-A26F-4943-A711-A487CAB01C6C}"/>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19492" name="Rectangle 1060">
            <a:extLst>
              <a:ext uri="{FF2B5EF4-FFF2-40B4-BE49-F238E27FC236}">
                <a16:creationId xmlns:a16="http://schemas.microsoft.com/office/drawing/2014/main" id="{2B5BB006-8598-49C3-BD23-9477E66F0EE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19493" name="Rectangle 1061">
            <a:extLst>
              <a:ext uri="{FF2B5EF4-FFF2-40B4-BE49-F238E27FC236}">
                <a16:creationId xmlns:a16="http://schemas.microsoft.com/office/drawing/2014/main" id="{FE7A21FA-35D8-483E-A5D9-8F7E19EA1B5F}"/>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3B4588C2-B419-42A1-8117-442D3D43EA84}" type="slidenum">
              <a:rPr lang="en-US" altLang="en-US"/>
              <a:pPr>
                <a:defRPr/>
              </a:pPr>
              <a:t>‹#›</a:t>
            </a:fld>
            <a:endParaRPr lang="en-US" altLang="en-US" dirty="0"/>
          </a:p>
        </p:txBody>
      </p:sp>
      <p:sp>
        <p:nvSpPr>
          <p:cNvPr id="19494" name="Rectangle 1062">
            <a:extLst>
              <a:ext uri="{FF2B5EF4-FFF2-40B4-BE49-F238E27FC236}">
                <a16:creationId xmlns:a16="http://schemas.microsoft.com/office/drawing/2014/main" id="{FC010C21-6B58-4E24-8CC9-C5DE120757EE}"/>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6" r:id="rId12"/>
    <p:sldLayoutId id="2147483857"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621BF93-6427-4CE3-93E0-EEE60B323B3F}"/>
              </a:ext>
            </a:extLst>
          </p:cNvPr>
          <p:cNvSpPr>
            <a:spLocks noGrp="1" noChangeArrowheads="1"/>
          </p:cNvSpPr>
          <p:nvPr>
            <p:ph type="ctrTitle" idx="4294967295"/>
          </p:nvPr>
        </p:nvSpPr>
        <p:spPr>
          <a:xfrm>
            <a:off x="685800" y="185738"/>
            <a:ext cx="7772400" cy="914400"/>
          </a:xfrm>
        </p:spPr>
        <p:txBody>
          <a:bodyPr/>
          <a:lstStyle/>
          <a:p>
            <a:pPr algn="ctr" eaLnBrk="1" hangingPunct="1"/>
            <a:r>
              <a:rPr lang="en-US" altLang="en-US" sz="4000" kern="1200" dirty="0">
                <a:effectLst>
                  <a:outerShdw blurRad="38100" dist="38100" dir="2700000" algn="tl">
                    <a:srgbClr val="000000"/>
                  </a:outerShdw>
                </a:effectLst>
                <a:cs typeface="Calibri" panose="020F0502020204030204" pitchFamily="34" charset="0"/>
              </a:rPr>
              <a:t>DEMONOLOGY</a:t>
            </a:r>
          </a:p>
        </p:txBody>
      </p:sp>
      <p:pic>
        <p:nvPicPr>
          <p:cNvPr id="5" name="Picture 3">
            <a:extLst>
              <a:ext uri="{FF2B5EF4-FFF2-40B4-BE49-F238E27FC236}">
                <a16:creationId xmlns:a16="http://schemas.microsoft.com/office/drawing/2014/main" id="{939ED66A-581B-458E-95E6-D4B5C16F604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19200" y="5581650"/>
            <a:ext cx="786763" cy="109728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E07204B0-3B78-40DF-8EF5-BCF72DF11826}"/>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President – Chafer Theological Seminary</a:t>
            </a:r>
            <a:endParaRPr kumimoji="0" lang="en-US" altLang="en-US" sz="2000" b="0" i="0" u="none" strike="noStrike" kern="0" cap="none" spc="0" normalizeH="0" baseline="0" noProof="0" dirty="0">
              <a:ln>
                <a:noFill/>
              </a:ln>
              <a:solidFill>
                <a:srgbClr val="3333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pic>
        <p:nvPicPr>
          <p:cNvPr id="6" name="Picture 2" descr="C:\Users\jamcg\AppData\Local\Temp\SNAGHTMLc818da.PNG">
            <a:extLst>
              <a:ext uri="{FF2B5EF4-FFF2-40B4-BE49-F238E27FC236}">
                <a16:creationId xmlns:a16="http://schemas.microsoft.com/office/drawing/2014/main" id="{5AC7C520-8284-4417-A179-4CCBB41E075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2538" y="1295400"/>
            <a:ext cx="6638925" cy="380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extLst>
              <p:ext uri="{D42A27DB-BD31-4B8C-83A1-F6EECF244321}">
                <p14:modId xmlns:p14="http://schemas.microsoft.com/office/powerpoint/2010/main" val="2067995530"/>
              </p:ext>
            </p:extLst>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2FDA35F6-2F57-4CBC-B067-6F24912D5DF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28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0374DB7-819C-42C4-889C-21024372E0E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Characteristics</a:t>
            </a:r>
          </a:p>
        </p:txBody>
      </p:sp>
      <p:sp>
        <p:nvSpPr>
          <p:cNvPr id="10243" name="Rectangle 3">
            <a:extLst>
              <a:ext uri="{FF2B5EF4-FFF2-40B4-BE49-F238E27FC236}">
                <a16:creationId xmlns:a16="http://schemas.microsoft.com/office/drawing/2014/main" id="{7D6992E7-0EDE-4228-AA7C-373D523AFDF5}"/>
              </a:ext>
            </a:extLst>
          </p:cNvPr>
          <p:cNvSpPr>
            <a:spLocks noGrp="1" noChangeArrowheads="1"/>
          </p:cNvSpPr>
          <p:nvPr>
            <p:ph type="body" idx="1"/>
          </p:nvPr>
        </p:nvSpPr>
        <p:spPr>
          <a:xfrm>
            <a:off x="457200" y="1143000"/>
            <a:ext cx="7162800" cy="5410200"/>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Spirits-Matt 8:16; Eph 6:12</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Corrupt</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Unclean – Matt 10:1</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Evil – Luke 7:21</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Rulers of darkness in spiritual wickedness – Eph 6:12</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Degrees of wickedness – Matt 12:45</a:t>
            </a:r>
          </a:p>
        </p:txBody>
      </p:sp>
      <p:pic>
        <p:nvPicPr>
          <p:cNvPr id="4" name="Picture 2">
            <a:extLst>
              <a:ext uri="{FF2B5EF4-FFF2-40B4-BE49-F238E27FC236}">
                <a16:creationId xmlns:a16="http://schemas.microsoft.com/office/drawing/2014/main" id="{38CF2E74-0962-4013-89A6-1D489E7D72D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54439" y="1524000"/>
            <a:ext cx="3060961"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0374DB7-819C-42C4-889C-21024372E0E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Characteristics (cont’d)</a:t>
            </a:r>
          </a:p>
        </p:txBody>
      </p:sp>
      <p:sp>
        <p:nvSpPr>
          <p:cNvPr id="10243" name="Rectangle 3">
            <a:extLst>
              <a:ext uri="{FF2B5EF4-FFF2-40B4-BE49-F238E27FC236}">
                <a16:creationId xmlns:a16="http://schemas.microsoft.com/office/drawing/2014/main" id="{7D6992E7-0EDE-4228-AA7C-373D523AFDF5}"/>
              </a:ext>
            </a:extLst>
          </p:cNvPr>
          <p:cNvSpPr>
            <a:spLocks noGrp="1" noChangeArrowheads="1"/>
          </p:cNvSpPr>
          <p:nvPr>
            <p:ph type="body" idx="1"/>
          </p:nvPr>
        </p:nvSpPr>
        <p:spPr>
          <a:xfrm>
            <a:off x="457200" y="1143000"/>
            <a:ext cx="6248400" cy="3200400"/>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Manifestation</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Invisible</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Prophetic events = ugly/hideous (Rev 9:7-10; 16:13-16)</a:t>
            </a:r>
          </a:p>
        </p:txBody>
      </p:sp>
      <p:pic>
        <p:nvPicPr>
          <p:cNvPr id="5" name="Picture 2">
            <a:extLst>
              <a:ext uri="{FF2B5EF4-FFF2-40B4-BE49-F238E27FC236}">
                <a16:creationId xmlns:a16="http://schemas.microsoft.com/office/drawing/2014/main" id="{103256B3-D951-4ABB-816B-7F96C95F982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54439" y="1524000"/>
            <a:ext cx="306096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512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31722F1A-FDBF-45D3-A815-CFDF207F547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8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B405578-A041-4E54-9351-F699406E4B0C}"/>
              </a:ext>
            </a:extLst>
          </p:cNvPr>
          <p:cNvSpPr>
            <a:spLocks noGrp="1" noChangeArrowheads="1"/>
          </p:cNvSpPr>
          <p:nvPr>
            <p:ph type="title"/>
          </p:nvPr>
        </p:nvSpPr>
        <p:spPr>
          <a:xfrm>
            <a:off x="685800" y="228600"/>
            <a:ext cx="7772400" cy="916709"/>
          </a:xfrm>
        </p:spPr>
        <p:txBody>
          <a:bodyPr/>
          <a:lstStyle/>
          <a:p>
            <a:pPr algn="ctr" eaLnBrk="1" hangingPunct="1"/>
            <a:r>
              <a:rPr lang="en-US" altLang="en-US" sz="4000" dirty="0">
                <a:effectLst>
                  <a:outerShdw blurRad="38100" dist="38100" dir="2700000" algn="tl">
                    <a:srgbClr val="000000">
                      <a:alpha val="43137"/>
                    </a:srgbClr>
                  </a:outerShdw>
                </a:effectLst>
              </a:rPr>
              <a:t>Powers</a:t>
            </a:r>
            <a:endParaRPr lang="en-US" altLang="en-US" dirty="0">
              <a:effectLst>
                <a:outerShdw blurRad="38100" dist="38100" dir="2700000" algn="tl">
                  <a:srgbClr val="000000">
                    <a:alpha val="43137"/>
                  </a:srgbClr>
                </a:outerShdw>
              </a:effectLst>
            </a:endParaRPr>
          </a:p>
        </p:txBody>
      </p:sp>
      <p:sp>
        <p:nvSpPr>
          <p:cNvPr id="11267" name="Rectangle 3">
            <a:extLst>
              <a:ext uri="{FF2B5EF4-FFF2-40B4-BE49-F238E27FC236}">
                <a16:creationId xmlns:a16="http://schemas.microsoft.com/office/drawing/2014/main" id="{4F7CE5D3-B587-479D-9844-37B190B73E6F}"/>
              </a:ext>
            </a:extLst>
          </p:cNvPr>
          <p:cNvSpPr>
            <a:spLocks noGrp="1" noChangeArrowheads="1"/>
          </p:cNvSpPr>
          <p:nvPr>
            <p:ph type="body" idx="1"/>
          </p:nvPr>
        </p:nvSpPr>
        <p:spPr>
          <a:xfrm>
            <a:off x="228600" y="1143000"/>
            <a:ext cx="8686800" cy="4918075"/>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Great strength (Mark 5:3-4; Acts 19:16) but not omnipotent (Dan 10:13)</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Superhuman intelligence (2 Sam. 14:20; Luke 8:28; 20:35-36) but not omniscient (Acts 19:15)</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Not confined by physical space or barriers (Mark 5:9) but not omnipresent (Mark 5:12)</a:t>
            </a:r>
          </a:p>
        </p:txBody>
      </p:sp>
      <p:pic>
        <p:nvPicPr>
          <p:cNvPr id="5" name="Picture 2" descr="C:\Users\jamcg\AppData\Local\Temp\SNAGHTMLc818da.PNG">
            <a:extLst>
              <a:ext uri="{FF2B5EF4-FFF2-40B4-BE49-F238E27FC236}">
                <a16:creationId xmlns:a16="http://schemas.microsoft.com/office/drawing/2014/main" id="{790A2B88-8A98-469E-B568-B4A82C0C1F9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34399" y="5059680"/>
            <a:ext cx="2875203" cy="1645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4B5FFFCC-AF68-4FB3-BA78-FFC7596B8F7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701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622E7D1-A6F8-4C26-ACA1-3267DF0CCE26}"/>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Works</a:t>
            </a:r>
          </a:p>
        </p:txBody>
      </p:sp>
      <p:sp>
        <p:nvSpPr>
          <p:cNvPr id="13315" name="Rectangle 3">
            <a:extLst>
              <a:ext uri="{FF2B5EF4-FFF2-40B4-BE49-F238E27FC236}">
                <a16:creationId xmlns:a16="http://schemas.microsoft.com/office/drawing/2014/main" id="{9A8D9569-009B-48AF-872A-881666A9A496}"/>
              </a:ext>
            </a:extLst>
          </p:cNvPr>
          <p:cNvSpPr>
            <a:spLocks noGrp="1" noChangeArrowheads="1"/>
          </p:cNvSpPr>
          <p:nvPr>
            <p:ph type="body" idx="1"/>
          </p:nvPr>
        </p:nvSpPr>
        <p:spPr>
          <a:xfrm>
            <a:off x="152400" y="1143000"/>
            <a:ext cx="8763000" cy="5486400"/>
          </a:xfrm>
        </p:spPr>
        <p:txBody>
          <a:bodyPr/>
          <a:lstStyle/>
          <a:p>
            <a:pPr marL="461963" indent="-461963" eaLnBrk="1" hangingPunct="1">
              <a:spcBef>
                <a:spcPts val="0"/>
              </a:spcBef>
              <a:spcAft>
                <a:spcPts val="1800"/>
              </a:spcAft>
              <a:defRPr/>
            </a:pPr>
            <a:r>
              <a:rPr lang="en-US" sz="3000" dirty="0">
                <a:effectLst>
                  <a:outerShdw blurRad="38100" dist="38100" dir="2700000" algn="tl">
                    <a:srgbClr val="000000">
                      <a:alpha val="43137"/>
                    </a:srgbClr>
                  </a:outerShdw>
                </a:effectLst>
              </a:rPr>
              <a:t>General</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Satan’s lack of omnipresence (Job 1:7; 2:2) forces him to work through demons (Matt 12:24; 25:41; Rev 12:7; 2 Cor 12:7)</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Work in harmony with one another (Eph 6:11-12)</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Influence human government (Dan 10:13, 20)</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Promote false religion (1 Cor 10:20; 1 Tim 4:1)</a:t>
            </a:r>
          </a:p>
        </p:txBody>
      </p:sp>
      <p:pic>
        <p:nvPicPr>
          <p:cNvPr id="4" name="Picture 2" descr="C:\Users\jamcg\AppData\Local\Temp\SNAGHTMLc818da.PNG">
            <a:extLst>
              <a:ext uri="{FF2B5EF4-FFF2-40B4-BE49-F238E27FC236}">
                <a16:creationId xmlns:a16="http://schemas.microsoft.com/office/drawing/2014/main" id="{CA80D6F4-447F-4B8F-A224-623B7BB84F1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73999" y="5334000"/>
            <a:ext cx="2396003"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622E7D1-A6F8-4C26-ACA1-3267DF0CCE26}"/>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Works (cont’d)</a:t>
            </a:r>
          </a:p>
        </p:txBody>
      </p:sp>
      <p:sp>
        <p:nvSpPr>
          <p:cNvPr id="13315" name="Rectangle 3">
            <a:extLst>
              <a:ext uri="{FF2B5EF4-FFF2-40B4-BE49-F238E27FC236}">
                <a16:creationId xmlns:a16="http://schemas.microsoft.com/office/drawing/2014/main" id="{9A8D9569-009B-48AF-872A-881666A9A496}"/>
              </a:ext>
            </a:extLst>
          </p:cNvPr>
          <p:cNvSpPr>
            <a:spLocks noGrp="1" noChangeArrowheads="1"/>
          </p:cNvSpPr>
          <p:nvPr>
            <p:ph type="body" idx="1"/>
          </p:nvPr>
        </p:nvSpPr>
        <p:spPr>
          <a:xfrm>
            <a:off x="152400" y="1143000"/>
            <a:ext cx="8229600" cy="3352800"/>
          </a:xfrm>
        </p:spPr>
        <p:txBody>
          <a:bodyPr/>
          <a:lstStyle/>
          <a:p>
            <a:pPr marL="461963" indent="-461963" eaLnBrk="1" hangingPunct="1">
              <a:spcBef>
                <a:spcPts val="0"/>
              </a:spcBef>
              <a:spcAft>
                <a:spcPts val="1800"/>
              </a:spcAft>
              <a:defRPr/>
            </a:pPr>
            <a:r>
              <a:rPr lang="en-US" sz="3000" dirty="0">
                <a:effectLst>
                  <a:outerShdw blurRad="38100" dist="38100" dir="2700000" algn="tl">
                    <a:srgbClr val="000000">
                      <a:alpha val="43137"/>
                    </a:srgbClr>
                  </a:outerShdw>
                </a:effectLst>
              </a:rPr>
              <a:t>General</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Afflict the mind (Mark 5:3, 5)</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Afflict the body (Matt 12:22; Mark 9:22; Luke 13:11, 16)</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Hinder believers’ prayers (Dan 10:12-20)</a:t>
            </a:r>
          </a:p>
        </p:txBody>
      </p:sp>
      <p:pic>
        <p:nvPicPr>
          <p:cNvPr id="5" name="Picture 2" descr="C:\Users\jamcg\AppData\Local\Temp\SNAGHTMLc818da.PNG">
            <a:extLst>
              <a:ext uri="{FF2B5EF4-FFF2-40B4-BE49-F238E27FC236}">
                <a16:creationId xmlns:a16="http://schemas.microsoft.com/office/drawing/2014/main" id="{F5820896-F5BA-4FE0-957D-87B6B232BE1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73999" y="5334000"/>
            <a:ext cx="239600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52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2499416067"/>
              </p:ext>
            </p:extLst>
          </p:nvPr>
        </p:nvGraphicFramePr>
        <p:xfrm>
          <a:off x="76200" y="304800"/>
          <a:ext cx="8991600" cy="6248400"/>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4083022562"/>
                    </a:ext>
                  </a:extLst>
                </a:gridCol>
                <a:gridCol w="3200400">
                  <a:extLst>
                    <a:ext uri="{9D8B030D-6E8A-4147-A177-3AD203B41FA5}">
                      <a16:colId xmlns:a16="http://schemas.microsoft.com/office/drawing/2014/main" val="1397627422"/>
                    </a:ext>
                  </a:extLst>
                </a:gridCol>
                <a:gridCol w="3733800">
                  <a:extLst>
                    <a:ext uri="{9D8B030D-6E8A-4147-A177-3AD203B41FA5}">
                      <a16:colId xmlns:a16="http://schemas.microsoft.com/office/drawing/2014/main" val="3861418638"/>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Occult Works</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extLst>
                  <a:ext uri="{0D108BD9-81ED-4DB2-BD59-A6C34878D82A}">
                    <a16:rowId xmlns:a16="http://schemas.microsoft.com/office/drawing/2014/main" val="4285402584"/>
                  </a:ext>
                </a:extLst>
              </a:tr>
              <a:tr h="1066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NAME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DEFINITION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SCRIPTURE</a:t>
                      </a:r>
                    </a:p>
                  </a:txBody>
                  <a:tcPr marT="45726" marB="45726" anchor="ctr" horzOverflow="overflow"/>
                </a:tc>
                <a:extLst>
                  <a:ext uri="{0D108BD9-81ED-4DB2-BD59-A6C34878D82A}">
                    <a16:rowId xmlns:a16="http://schemas.microsoft.com/office/drawing/2014/main" val="1624996199"/>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chemeClr val="bg2"/>
                          </a:solidFill>
                          <a:effectLst/>
                          <a:latin typeface="Calibri" panose="020F0502020204030204" pitchFamily="34" charset="0"/>
                        </a:rPr>
                        <a:t>Divination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Fortune telling</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err="1">
                          <a:ln>
                            <a:noFill/>
                          </a:ln>
                          <a:solidFill>
                            <a:srgbClr val="C00000"/>
                          </a:solidFill>
                          <a:effectLst/>
                          <a:latin typeface="Calibri" panose="020F0502020204030204" pitchFamily="34" charset="0"/>
                        </a:rPr>
                        <a:t>Deut</a:t>
                      </a:r>
                      <a:r>
                        <a:rPr kumimoji="0" lang="en-US" sz="2600" b="1" i="0" u="none" strike="noStrike" cap="none" normalizeH="0" baseline="0" dirty="0">
                          <a:ln>
                            <a:noFill/>
                          </a:ln>
                          <a:solidFill>
                            <a:srgbClr val="C00000"/>
                          </a:solidFill>
                          <a:effectLst/>
                          <a:latin typeface="Calibri" panose="020F0502020204030204" pitchFamily="34" charset="0"/>
                        </a:rPr>
                        <a:t> 18:10; Acts 16:16</a:t>
                      </a:r>
                    </a:p>
                  </a:txBody>
                  <a:tcPr marT="45726" marB="45726" anchor="ctr" horzOverflow="overflow"/>
                </a:tc>
                <a:extLst>
                  <a:ext uri="{0D108BD9-81ED-4DB2-BD59-A6C34878D82A}">
                    <a16:rowId xmlns:a16="http://schemas.microsoft.com/office/drawing/2014/main" val="3636852434"/>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Spiritism</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Contacting the dead</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err="1">
                          <a:ln>
                            <a:noFill/>
                          </a:ln>
                          <a:solidFill>
                            <a:srgbClr val="C00000"/>
                          </a:solidFill>
                          <a:effectLst/>
                          <a:latin typeface="Calibri" panose="020F0502020204030204" pitchFamily="34" charset="0"/>
                        </a:rPr>
                        <a:t>Deut</a:t>
                      </a:r>
                      <a:r>
                        <a:rPr kumimoji="0" lang="en-US" sz="2600" b="1" i="0" u="none" strike="noStrike" cap="none" normalizeH="0" baseline="0" dirty="0">
                          <a:ln>
                            <a:noFill/>
                          </a:ln>
                          <a:solidFill>
                            <a:srgbClr val="C00000"/>
                          </a:solidFill>
                          <a:effectLst/>
                          <a:latin typeface="Calibri" panose="020F0502020204030204" pitchFamily="34" charset="0"/>
                        </a:rPr>
                        <a:t> 18:11</a:t>
                      </a:r>
                    </a:p>
                  </a:txBody>
                  <a:tcPr marT="45726" marB="45726" anchor="ctr" horzOverflow="overflow"/>
                </a:tc>
                <a:extLst>
                  <a:ext uri="{0D108BD9-81ED-4DB2-BD59-A6C34878D82A}">
                    <a16:rowId xmlns:a16="http://schemas.microsoft.com/office/drawing/2014/main" val="3808086373"/>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Magic</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Performance of miraculous powers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err="1">
                          <a:ln>
                            <a:noFill/>
                          </a:ln>
                          <a:solidFill>
                            <a:srgbClr val="C00000"/>
                          </a:solidFill>
                          <a:effectLst/>
                          <a:latin typeface="Calibri" panose="020F0502020204030204" pitchFamily="34" charset="0"/>
                        </a:rPr>
                        <a:t>Deut</a:t>
                      </a:r>
                      <a:r>
                        <a:rPr kumimoji="0" lang="en-US" sz="2600" b="1" i="0" u="none" strike="noStrike" cap="none" normalizeH="0" baseline="0" dirty="0">
                          <a:ln>
                            <a:noFill/>
                          </a:ln>
                          <a:solidFill>
                            <a:srgbClr val="C00000"/>
                          </a:solidFill>
                          <a:effectLst/>
                          <a:latin typeface="Calibri" panose="020F0502020204030204" pitchFamily="34" charset="0"/>
                        </a:rPr>
                        <a:t> 18:11</a:t>
                      </a:r>
                    </a:p>
                  </a:txBody>
                  <a:tcPr marT="45726" marB="45726" anchor="ctr" horzOverflow="overflow"/>
                </a:tc>
                <a:extLst>
                  <a:ext uri="{0D108BD9-81ED-4DB2-BD59-A6C34878D82A}">
                    <a16:rowId xmlns:a16="http://schemas.microsoft.com/office/drawing/2014/main" val="4167479987"/>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err="1">
                          <a:ln>
                            <a:noFill/>
                          </a:ln>
                          <a:solidFill>
                            <a:schemeClr val="bg2"/>
                          </a:solidFill>
                          <a:effectLst/>
                          <a:latin typeface="Calibri" panose="020F0502020204030204" pitchFamily="34" charset="0"/>
                          <a:ea typeface="+mn-ea"/>
                          <a:cs typeface="+mn-cs"/>
                        </a:rPr>
                        <a:t>Pharamkeia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mn-cs"/>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Illicit drug use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C00000"/>
                          </a:solidFill>
                          <a:effectLst/>
                          <a:latin typeface="Calibri" panose="020F0502020204030204" pitchFamily="34" charset="0"/>
                        </a:rPr>
                        <a:t>Rev 9:20-21; 18:2, 23</a:t>
                      </a:r>
                    </a:p>
                  </a:txBody>
                  <a:tcPr marT="45726" marB="45726" anchor="ctr" horzOverflow="overflow"/>
                </a:tc>
                <a:extLst>
                  <a:ext uri="{0D108BD9-81ED-4DB2-BD59-A6C34878D82A}">
                    <a16:rowId xmlns:a16="http://schemas.microsoft.com/office/drawing/2014/main" val="4253275423"/>
                  </a:ext>
                </a:extLst>
              </a:tr>
            </a:tbl>
          </a:graphicData>
        </a:graphic>
      </p:graphicFrame>
    </p:spTree>
    <p:extLst>
      <p:ext uri="{BB962C8B-B14F-4D97-AF65-F5344CB8AC3E}">
        <p14:creationId xmlns:p14="http://schemas.microsoft.com/office/powerpoint/2010/main" val="3003683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304800"/>
          <a:ext cx="8991600" cy="6248400"/>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4083022562"/>
                    </a:ext>
                  </a:extLst>
                </a:gridCol>
                <a:gridCol w="3200400">
                  <a:extLst>
                    <a:ext uri="{9D8B030D-6E8A-4147-A177-3AD203B41FA5}">
                      <a16:colId xmlns:a16="http://schemas.microsoft.com/office/drawing/2014/main" val="1397627422"/>
                    </a:ext>
                  </a:extLst>
                </a:gridCol>
                <a:gridCol w="3733800">
                  <a:extLst>
                    <a:ext uri="{9D8B030D-6E8A-4147-A177-3AD203B41FA5}">
                      <a16:colId xmlns:a16="http://schemas.microsoft.com/office/drawing/2014/main" val="3861418638"/>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Occult Works</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extLst>
                  <a:ext uri="{0D108BD9-81ED-4DB2-BD59-A6C34878D82A}">
                    <a16:rowId xmlns:a16="http://schemas.microsoft.com/office/drawing/2014/main" val="4285402584"/>
                  </a:ext>
                </a:extLst>
              </a:tr>
              <a:tr h="1066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NAME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DEFINITION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SCRIPTURE</a:t>
                      </a:r>
                    </a:p>
                  </a:txBody>
                  <a:tcPr marT="45726" marB="45726" anchor="ctr" horzOverflow="overflow"/>
                </a:tc>
                <a:extLst>
                  <a:ext uri="{0D108BD9-81ED-4DB2-BD59-A6C34878D82A}">
                    <a16:rowId xmlns:a16="http://schemas.microsoft.com/office/drawing/2014/main" val="1624996199"/>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sng" strike="noStrike" cap="none" normalizeH="0" baseline="0" dirty="0">
                          <a:ln>
                            <a:noFill/>
                          </a:ln>
                          <a:solidFill>
                            <a:schemeClr val="bg2"/>
                          </a:solidFill>
                          <a:effectLst/>
                          <a:latin typeface="Calibri" panose="020F0502020204030204" pitchFamily="34" charset="0"/>
                        </a:rPr>
                        <a:t>Divination</a:t>
                      </a:r>
                    </a:p>
                  </a:txBody>
                  <a:tcPr marT="45726" marB="45726"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sng" strike="noStrike" cap="none" normalizeH="0" baseline="0" dirty="0">
                          <a:ln>
                            <a:noFill/>
                          </a:ln>
                          <a:solidFill>
                            <a:srgbClr val="0000CC"/>
                          </a:solidFill>
                          <a:effectLst/>
                          <a:latin typeface="Calibri" panose="020F0502020204030204" pitchFamily="34" charset="0"/>
                        </a:rPr>
                        <a:t>Fortune telling</a:t>
                      </a:r>
                    </a:p>
                  </a:txBody>
                  <a:tcPr marT="45726" marB="45726"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sng" strike="noStrike" cap="none" normalizeH="0" baseline="0" dirty="0">
                          <a:ln>
                            <a:noFill/>
                          </a:ln>
                          <a:solidFill>
                            <a:srgbClr val="C00000"/>
                          </a:solidFill>
                          <a:effectLst/>
                          <a:latin typeface="Calibri" panose="020F0502020204030204" pitchFamily="34" charset="0"/>
                        </a:rPr>
                        <a:t>Deut 18:10; Acts 16:16</a:t>
                      </a:r>
                    </a:p>
                  </a:txBody>
                  <a:tcPr marT="45726" marB="45726" anchor="ctr" horzOverflow="overflow">
                    <a:solidFill>
                      <a:srgbClr val="FFFFCC"/>
                    </a:solidFill>
                  </a:tcPr>
                </a:tc>
                <a:extLst>
                  <a:ext uri="{0D108BD9-81ED-4DB2-BD59-A6C34878D82A}">
                    <a16:rowId xmlns:a16="http://schemas.microsoft.com/office/drawing/2014/main" val="3636852434"/>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Spiritism</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Contacting the dead</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C00000"/>
                          </a:solidFill>
                          <a:effectLst/>
                          <a:latin typeface="Calibri" panose="020F0502020204030204" pitchFamily="34" charset="0"/>
                        </a:rPr>
                        <a:t>Deut 18:11</a:t>
                      </a:r>
                    </a:p>
                  </a:txBody>
                  <a:tcPr marT="45726" marB="45726" anchor="ctr" horzOverflow="overflow"/>
                </a:tc>
                <a:extLst>
                  <a:ext uri="{0D108BD9-81ED-4DB2-BD59-A6C34878D82A}">
                    <a16:rowId xmlns:a16="http://schemas.microsoft.com/office/drawing/2014/main" val="3808086373"/>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Magic</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Performance of miraculous powers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C00000"/>
                          </a:solidFill>
                          <a:effectLst/>
                          <a:latin typeface="Calibri" panose="020F0502020204030204" pitchFamily="34" charset="0"/>
                        </a:rPr>
                        <a:t>Deut 18:11</a:t>
                      </a:r>
                    </a:p>
                  </a:txBody>
                  <a:tcPr marT="45726" marB="45726" anchor="ctr" horzOverflow="overflow"/>
                </a:tc>
                <a:extLst>
                  <a:ext uri="{0D108BD9-81ED-4DB2-BD59-A6C34878D82A}">
                    <a16:rowId xmlns:a16="http://schemas.microsoft.com/office/drawing/2014/main" val="4167479987"/>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Pharamkeia</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Illicit drug use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C00000"/>
                          </a:solidFill>
                          <a:effectLst/>
                          <a:latin typeface="Calibri" panose="020F0502020204030204" pitchFamily="34" charset="0"/>
                        </a:rPr>
                        <a:t>Rev 9:20-21; 18:2, 23</a:t>
                      </a:r>
                    </a:p>
                  </a:txBody>
                  <a:tcPr marT="45726" marB="45726" anchor="ctr" horzOverflow="overflow"/>
                </a:tc>
                <a:extLst>
                  <a:ext uri="{0D108BD9-81ED-4DB2-BD59-A6C34878D82A}">
                    <a16:rowId xmlns:a16="http://schemas.microsoft.com/office/drawing/2014/main" val="4253275423"/>
                  </a:ext>
                </a:extLst>
              </a:tr>
            </a:tbl>
          </a:graphicData>
        </a:graphic>
      </p:graphicFrame>
    </p:spTree>
    <p:extLst>
      <p:ext uri="{BB962C8B-B14F-4D97-AF65-F5344CB8AC3E}">
        <p14:creationId xmlns:p14="http://schemas.microsoft.com/office/powerpoint/2010/main" val="3367490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Preview of Angelology</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Good angels</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Satanology</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Demonology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Gen. 6:1-4 controversy</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08834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304800"/>
          <a:ext cx="8991600" cy="6248400"/>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4083022562"/>
                    </a:ext>
                  </a:extLst>
                </a:gridCol>
                <a:gridCol w="3200400">
                  <a:extLst>
                    <a:ext uri="{9D8B030D-6E8A-4147-A177-3AD203B41FA5}">
                      <a16:colId xmlns:a16="http://schemas.microsoft.com/office/drawing/2014/main" val="1397627422"/>
                    </a:ext>
                  </a:extLst>
                </a:gridCol>
                <a:gridCol w="3733800">
                  <a:extLst>
                    <a:ext uri="{9D8B030D-6E8A-4147-A177-3AD203B41FA5}">
                      <a16:colId xmlns:a16="http://schemas.microsoft.com/office/drawing/2014/main" val="3861418638"/>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Occult Works</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extLst>
                  <a:ext uri="{0D108BD9-81ED-4DB2-BD59-A6C34878D82A}">
                    <a16:rowId xmlns:a16="http://schemas.microsoft.com/office/drawing/2014/main" val="4285402584"/>
                  </a:ext>
                </a:extLst>
              </a:tr>
              <a:tr h="1066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NAME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DEFINITION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SCRIPTURE</a:t>
                      </a:r>
                    </a:p>
                  </a:txBody>
                  <a:tcPr marT="45726" marB="45726" anchor="ctr" horzOverflow="overflow"/>
                </a:tc>
                <a:extLst>
                  <a:ext uri="{0D108BD9-81ED-4DB2-BD59-A6C34878D82A}">
                    <a16:rowId xmlns:a16="http://schemas.microsoft.com/office/drawing/2014/main" val="1624996199"/>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chemeClr val="bg2"/>
                          </a:solidFill>
                          <a:effectLst/>
                          <a:latin typeface="Calibri" panose="020F0502020204030204" pitchFamily="34" charset="0"/>
                        </a:rPr>
                        <a:t>Divination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Fortune telling</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C00000"/>
                          </a:solidFill>
                          <a:effectLst/>
                          <a:latin typeface="Calibri" panose="020F0502020204030204" pitchFamily="34" charset="0"/>
                        </a:rPr>
                        <a:t>Deut 18:10; Acts 16:16</a:t>
                      </a:r>
                    </a:p>
                  </a:txBody>
                  <a:tcPr marT="45726" marB="45726" anchor="ctr" horzOverflow="overflow"/>
                </a:tc>
                <a:extLst>
                  <a:ext uri="{0D108BD9-81ED-4DB2-BD59-A6C34878D82A}">
                    <a16:rowId xmlns:a16="http://schemas.microsoft.com/office/drawing/2014/main" val="3636852434"/>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Spiritism</a:t>
                      </a:r>
                    </a:p>
                  </a:txBody>
                  <a:tcPr marT="45726" marB="45726"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sng" strike="noStrike" cap="none" normalizeH="0" baseline="0" dirty="0">
                          <a:ln>
                            <a:noFill/>
                          </a:ln>
                          <a:solidFill>
                            <a:srgbClr val="0000CC"/>
                          </a:solidFill>
                          <a:effectLst/>
                          <a:latin typeface="Calibri" panose="020F0502020204030204" pitchFamily="34" charset="0"/>
                        </a:rPr>
                        <a:t>Contacting the dead</a:t>
                      </a:r>
                    </a:p>
                  </a:txBody>
                  <a:tcPr marT="45726" marB="45726"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sng" strike="noStrike" cap="none" normalizeH="0" baseline="0" dirty="0">
                          <a:ln>
                            <a:noFill/>
                          </a:ln>
                          <a:solidFill>
                            <a:srgbClr val="C00000"/>
                          </a:solidFill>
                          <a:effectLst/>
                          <a:latin typeface="Calibri" panose="020F0502020204030204" pitchFamily="34" charset="0"/>
                        </a:rPr>
                        <a:t>Deut 18:11</a:t>
                      </a:r>
                    </a:p>
                  </a:txBody>
                  <a:tcPr marT="45726" marB="45726" anchor="ctr" horzOverflow="overflow">
                    <a:solidFill>
                      <a:srgbClr val="FFFFCC"/>
                    </a:solidFill>
                  </a:tcPr>
                </a:tc>
                <a:extLst>
                  <a:ext uri="{0D108BD9-81ED-4DB2-BD59-A6C34878D82A}">
                    <a16:rowId xmlns:a16="http://schemas.microsoft.com/office/drawing/2014/main" val="3808086373"/>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Magic</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Performance of miraculous powers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C00000"/>
                          </a:solidFill>
                          <a:effectLst/>
                          <a:latin typeface="Calibri" panose="020F0502020204030204" pitchFamily="34" charset="0"/>
                        </a:rPr>
                        <a:t>Deut 18:11</a:t>
                      </a:r>
                    </a:p>
                  </a:txBody>
                  <a:tcPr marT="45726" marB="45726" anchor="ctr" horzOverflow="overflow"/>
                </a:tc>
                <a:extLst>
                  <a:ext uri="{0D108BD9-81ED-4DB2-BD59-A6C34878D82A}">
                    <a16:rowId xmlns:a16="http://schemas.microsoft.com/office/drawing/2014/main" val="4167479987"/>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Pharamkeia</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Illicit drug use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C00000"/>
                          </a:solidFill>
                          <a:effectLst/>
                          <a:latin typeface="Calibri" panose="020F0502020204030204" pitchFamily="34" charset="0"/>
                        </a:rPr>
                        <a:t>Rev 9:20-21; 18:2, 23</a:t>
                      </a:r>
                    </a:p>
                  </a:txBody>
                  <a:tcPr marT="45726" marB="45726" anchor="ctr" horzOverflow="overflow"/>
                </a:tc>
                <a:extLst>
                  <a:ext uri="{0D108BD9-81ED-4DB2-BD59-A6C34878D82A}">
                    <a16:rowId xmlns:a16="http://schemas.microsoft.com/office/drawing/2014/main" val="4253275423"/>
                  </a:ext>
                </a:extLst>
              </a:tr>
            </a:tbl>
          </a:graphicData>
        </a:graphic>
      </p:graphicFrame>
    </p:spTree>
    <p:extLst>
      <p:ext uri="{BB962C8B-B14F-4D97-AF65-F5344CB8AC3E}">
        <p14:creationId xmlns:p14="http://schemas.microsoft.com/office/powerpoint/2010/main" val="3737253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Bible Verses Against Necromancy</a:t>
            </a:r>
          </a:p>
        </p:txBody>
      </p:sp>
      <p:sp>
        <p:nvSpPr>
          <p:cNvPr id="12291" name="Rectangle 3"/>
          <p:cNvSpPr>
            <a:spLocks noGrp="1" noChangeArrowheads="1"/>
          </p:cNvSpPr>
          <p:nvPr>
            <p:ph type="body" idx="1"/>
          </p:nvPr>
        </p:nvSpPr>
        <p:spPr>
          <a:xfrm>
            <a:off x="524933" y="1421694"/>
            <a:ext cx="4648200" cy="5410200"/>
          </a:xfrm>
        </p:spPr>
        <p:txBody>
          <a:bodyPr/>
          <a:lstStyle/>
          <a:p>
            <a:pPr marL="514350" indent="-514350" eaLnBrk="1" hangingPunct="1">
              <a:spcBef>
                <a:spcPts val="0"/>
              </a:spcBef>
              <a:spcAft>
                <a:spcPts val="1400"/>
              </a:spcAft>
              <a:buSzPct val="100000"/>
              <a:buFont typeface="+mj-lt"/>
              <a:buAutoNum type="arabicPeriod"/>
              <a:defRPr/>
            </a:pPr>
            <a:r>
              <a:rPr lang="en-US" sz="3600" dirty="0">
                <a:effectLst>
                  <a:outerShdw blurRad="38100" dist="38100" dir="2700000" algn="tl">
                    <a:srgbClr val="000000">
                      <a:alpha val="43137"/>
                    </a:srgbClr>
                  </a:outerShdw>
                </a:effectLst>
              </a:rPr>
              <a:t>Lev. 19:13</a:t>
            </a:r>
            <a:endParaRPr lang="en-US" sz="3600" dirty="0">
              <a:effectLst>
                <a:outerShdw blurRad="38100" dist="38100" dir="2700000" algn="tl">
                  <a:srgbClr val="000000">
                    <a:alpha val="43137"/>
                  </a:srgbClr>
                </a:outerShdw>
              </a:effectLst>
              <a:cs typeface="Calibri" panose="020F0502020204030204" pitchFamily="34" charset="0"/>
            </a:endParaRPr>
          </a:p>
          <a:p>
            <a:pPr marL="514350" indent="-514350" eaLnBrk="1" hangingPunct="1">
              <a:spcBef>
                <a:spcPts val="0"/>
              </a:spcBef>
              <a:spcAft>
                <a:spcPts val="14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Deut. 18:9-14</a:t>
            </a:r>
          </a:p>
          <a:p>
            <a:pPr marL="514350" indent="-514350" eaLnBrk="1" hangingPunct="1">
              <a:spcBef>
                <a:spcPts val="0"/>
              </a:spcBef>
              <a:spcAft>
                <a:spcPts val="14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1 Sam. 28:7-8</a:t>
            </a:r>
          </a:p>
          <a:p>
            <a:pPr marL="514350" indent="-514350" eaLnBrk="1" hangingPunct="1">
              <a:spcBef>
                <a:spcPts val="0"/>
              </a:spcBef>
              <a:spcAft>
                <a:spcPts val="14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2 Kgs. 21:6</a:t>
            </a:r>
          </a:p>
          <a:p>
            <a:pPr marL="514350" indent="-514350" eaLnBrk="1" hangingPunct="1">
              <a:spcBef>
                <a:spcPts val="0"/>
              </a:spcBef>
              <a:spcAft>
                <a:spcPts val="14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1 Chron. 10:13</a:t>
            </a:r>
          </a:p>
          <a:p>
            <a:pPr marL="514350" indent="-514350" eaLnBrk="1" hangingPunct="1">
              <a:spcBef>
                <a:spcPts val="0"/>
              </a:spcBef>
              <a:spcAft>
                <a:spcPts val="14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Isa. 8:19-20</a:t>
            </a:r>
          </a:p>
        </p:txBody>
      </p:sp>
      <p:pic>
        <p:nvPicPr>
          <p:cNvPr id="2" name="Picture 1">
            <a:extLst>
              <a:ext uri="{FF2B5EF4-FFF2-40B4-BE49-F238E27FC236}">
                <a16:creationId xmlns:a16="http://schemas.microsoft.com/office/drawing/2014/main" id="{CA7D62E1-5145-4CBF-8402-3C71610763E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190066" y="1752600"/>
            <a:ext cx="3200400" cy="3692878"/>
          </a:xfrm>
          <a:prstGeom prst="rect">
            <a:avLst/>
          </a:prstGeom>
          <a:ln w="28575">
            <a:solidFill>
              <a:srgbClr val="FF0000"/>
            </a:solidFill>
          </a:ln>
        </p:spPr>
      </p:pic>
    </p:spTree>
    <p:extLst>
      <p:ext uri="{BB962C8B-B14F-4D97-AF65-F5344CB8AC3E}">
        <p14:creationId xmlns:p14="http://schemas.microsoft.com/office/powerpoint/2010/main" val="887054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04800" y="1600200"/>
            <a:ext cx="8839200" cy="4724400"/>
          </a:xfrm>
        </p:spPr>
        <p:txBody>
          <a:bodyPr/>
          <a:lstStyle/>
          <a:p>
            <a:pPr marL="0" indent="0">
              <a:spcBef>
                <a:spcPts val="0"/>
              </a:spcBef>
              <a:spcAft>
                <a:spcPts val="2400"/>
              </a:spcAft>
              <a:buNone/>
              <a:defRPr/>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And then one night, Josiah showed up in a dream” (p. 69)</a:t>
            </a:r>
          </a:p>
          <a:p>
            <a:pPr marL="0" indent="0" algn="just">
              <a:spcBef>
                <a:spcPts val="0"/>
              </a:spcBef>
              <a:spcAft>
                <a:spcPts val="0"/>
              </a:spcAft>
              <a:buNone/>
              <a:defRPr/>
            </a:pPr>
            <a:r>
              <a:rPr lang="en-US" sz="2800" dirty="0">
                <a:effectLst>
                  <a:outerShdw blurRad="38100" dist="38100" dir="2700000" algn="tl">
                    <a:srgbClr val="000000">
                      <a:alpha val="43137"/>
                    </a:srgbClr>
                  </a:outerShdw>
                </a:effectLst>
              </a:rPr>
              <a:t>“Josiah came into the sanctuary…It wasn’t like he just appeared there. It was a sense of him coming into the aisle, and he got down on one knee and bent into my ear…Then, as quickly as he came, he left. It wasn’t that he disappeared; rather, it was a sense of him leaving the sanctuary…. He had a sense of speed about him, not that he was hurried, but as if life on earth was much slower than in Heaven—it’s a different place, a different plane. I stood up and went over to my wife and told her, ‘Josiah was just here.’” p. 99-100.</a:t>
            </a:r>
          </a:p>
          <a:p>
            <a:pPr marL="514350" indent="-514350" algn="just">
              <a:spcBef>
                <a:spcPts val="0"/>
              </a:spcBef>
              <a:buFontTx/>
              <a:buAutoNum type="arabicPeriod"/>
              <a:defRPr/>
            </a:pPr>
            <a:endParaRPr lang="en-US" sz="2800" dirty="0">
              <a:effectLst>
                <a:outerShdw blurRad="38100" dist="38100" dir="2700000" algn="tl">
                  <a:srgbClr val="000000">
                    <a:alpha val="43137"/>
                  </a:srgbClr>
                </a:outerShdw>
              </a:effectLst>
            </a:endParaRPr>
          </a:p>
          <a:p>
            <a:pPr marL="0" indent="0" algn="just">
              <a:spcBef>
                <a:spcPts val="0"/>
              </a:spcBef>
              <a:buFontTx/>
              <a:buNone/>
              <a:defRPr/>
            </a:pPr>
            <a:endParaRPr lang="en-US" sz="2800" dirty="0">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DDED8C29-5312-47D5-972D-3ABE15909AE2}"/>
              </a:ext>
            </a:extLst>
          </p:cNvPr>
          <p:cNvSpPr/>
          <p:nvPr/>
        </p:nvSpPr>
        <p:spPr>
          <a:xfrm>
            <a:off x="1543050" y="185172"/>
            <a:ext cx="6057900" cy="1277273"/>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Steve Berger</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Steve Berger &amp; Sarah Berger,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Have Heart: Bridging the Gulf Between Heaven and Earth</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(Franklin, TN: Grace Chapel, 2010).</a:t>
            </a:r>
          </a:p>
        </p:txBody>
      </p:sp>
      <p:pic>
        <p:nvPicPr>
          <p:cNvPr id="1026" name="Picture 2" descr="Image result for steve berger have heart&quot;">
            <a:extLst>
              <a:ext uri="{FF2B5EF4-FFF2-40B4-BE49-F238E27FC236}">
                <a16:creationId xmlns:a16="http://schemas.microsoft.com/office/drawing/2014/main" id="{80534464-9EF1-4BE0-A1F5-1F13E71385F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76200"/>
            <a:ext cx="1219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321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572000"/>
          </a:xfrm>
        </p:spPr>
        <p:txBody>
          <a:bodyPr/>
          <a:lstStyle/>
          <a:p>
            <a:pPr marL="0" indent="0" algn="just">
              <a:spcBef>
                <a:spcPts val="0"/>
              </a:spcBef>
              <a:spcAft>
                <a:spcPts val="2400"/>
              </a:spcAft>
              <a:buNone/>
              <a:defRPr/>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The next thing I knew, Josiah came into [the church] sanctuary…and he got down on one knee and bent to speak into my ear….I stood up and went over to my wife and told her, ‘Josiah was just here’” (pp. 99-100).</a:t>
            </a:r>
          </a:p>
          <a:p>
            <a:pPr marL="0" indent="0" algn="just">
              <a:spcBef>
                <a:spcPts val="0"/>
              </a:spcBef>
              <a:spcAft>
                <a:spcPts val="2400"/>
              </a:spcAft>
              <a:buNone/>
              <a:defRPr/>
            </a:pPr>
            <a:r>
              <a:rPr lang="en-US" sz="2800" dirty="0">
                <a:effectLst>
                  <a:outerShdw blurRad="38100" dist="38100" dir="2700000" algn="tl">
                    <a:srgbClr val="000000">
                      <a:alpha val="43137"/>
                    </a:srgbClr>
                  </a:outerShdw>
                </a:effectLst>
              </a:rPr>
              <a:t>“God granted Josiah permission to make an appearance…it demonstrates his continued presence in not only our lives but in the lives of his friends as well” (p. 100; italics added).</a:t>
            </a:r>
          </a:p>
          <a:p>
            <a:pPr marL="0" indent="0" algn="just">
              <a:spcBef>
                <a:spcPts val="0"/>
              </a:spcBef>
              <a:spcAft>
                <a:spcPts val="0"/>
              </a:spcAft>
              <a:buNone/>
              <a:defRPr/>
            </a:pPr>
            <a:r>
              <a:rPr lang="en-US" sz="2800" dirty="0">
                <a:effectLst>
                  <a:outerShdw blurRad="38100" dist="38100" dir="2700000" algn="tl">
                    <a:srgbClr val="000000">
                      <a:alpha val="43137"/>
                    </a:srgbClr>
                  </a:outerShdw>
                </a:effectLst>
              </a:rPr>
              <a:t>“Yes, the residents of Heaven are personally present, they are aware, and they are near!” p. 100-101.</a:t>
            </a:r>
          </a:p>
        </p:txBody>
      </p:sp>
      <p:sp>
        <p:nvSpPr>
          <p:cNvPr id="5" name="Rectangle 4">
            <a:extLst>
              <a:ext uri="{FF2B5EF4-FFF2-40B4-BE49-F238E27FC236}">
                <a16:creationId xmlns:a16="http://schemas.microsoft.com/office/drawing/2014/main" id="{89B0710D-4BE5-4A5D-B6BA-4D6828373185}"/>
              </a:ext>
            </a:extLst>
          </p:cNvPr>
          <p:cNvSpPr/>
          <p:nvPr/>
        </p:nvSpPr>
        <p:spPr>
          <a:xfrm>
            <a:off x="1543050" y="185172"/>
            <a:ext cx="6057900" cy="1277273"/>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Steve Berger</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Steve Berger &amp; Sarah Berger,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Have Heart: Bridging the Gulf Between Heaven and Earth</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(Franklin, TN: Grace Chapel, 2010).</a:t>
            </a:r>
          </a:p>
        </p:txBody>
      </p:sp>
      <p:pic>
        <p:nvPicPr>
          <p:cNvPr id="6" name="Picture 2" descr="Image result for steve berger have heart&quot;">
            <a:extLst>
              <a:ext uri="{FF2B5EF4-FFF2-40B4-BE49-F238E27FC236}">
                <a16:creationId xmlns:a16="http://schemas.microsoft.com/office/drawing/2014/main" id="{465395B2-161A-4F39-A52A-6436C6344B3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76200"/>
            <a:ext cx="1219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953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648200"/>
          </a:xfrm>
        </p:spPr>
        <p:txBody>
          <a:bodyPr/>
          <a:lstStyle/>
          <a:p>
            <a:pPr marL="0" indent="0" algn="just">
              <a:spcBef>
                <a:spcPts val="0"/>
              </a:spcBef>
              <a:spcAft>
                <a:spcPts val="2400"/>
              </a:spcAft>
              <a:buNone/>
              <a:defRPr/>
            </a:pPr>
            <a:r>
              <a:rPr lang="en-US" sz="2800" dirty="0">
                <a:effectLst>
                  <a:outerShdw blurRad="38100" dist="38100" dir="2700000" algn="tl">
                    <a:srgbClr val="000000">
                      <a:alpha val="43137"/>
                    </a:srgbClr>
                  </a:outerShdw>
                </a:effectLst>
              </a:rPr>
              <a:t>“Yes, the residents of Heaven are personally present, they are aware, and they are near!” p. 100-101.</a:t>
            </a:r>
          </a:p>
          <a:p>
            <a:pPr marL="0" indent="0" algn="just">
              <a:spcBef>
                <a:spcPts val="0"/>
              </a:spcBef>
              <a:spcAft>
                <a:spcPts val="2400"/>
              </a:spcAft>
              <a:buNone/>
              <a:defRPr/>
            </a:pPr>
            <a:r>
              <a:rPr lang="en-US" sz="2800" dirty="0">
                <a:effectLst>
                  <a:outerShdw blurRad="38100" dist="38100" dir="2700000" algn="tl">
                    <a:srgbClr val="000000">
                      <a:alpha val="43137"/>
                    </a:srgbClr>
                  </a:outerShdw>
                </a:effectLst>
              </a:rPr>
              <a:t>“We want all of us to continue to have relationship with </a:t>
            </a:r>
            <a:r>
              <a:rPr lang="en-US" sz="2800" dirty="0" err="1">
                <a:effectLst>
                  <a:outerShdw blurRad="38100" dist="38100" dir="2700000" algn="tl">
                    <a:srgbClr val="000000">
                      <a:alpha val="43137"/>
                    </a:srgbClr>
                  </a:outerShdw>
                </a:effectLst>
              </a:rPr>
              <a:t>Siah</a:t>
            </a:r>
            <a:r>
              <a:rPr lang="en-US" sz="2800" dirty="0">
                <a:effectLst>
                  <a:outerShdw blurRad="38100" dist="38100" dir="2700000" algn="tl">
                    <a:srgbClr val="000000">
                      <a:alpha val="43137"/>
                    </a:srgbClr>
                  </a:outerShdw>
                </a:effectLst>
              </a:rPr>
              <a:t> right up until the day that we are face-to-face in Heaven with him” (p. 103).</a:t>
            </a:r>
          </a:p>
          <a:p>
            <a:pPr marL="0" indent="0" algn="just">
              <a:spcBef>
                <a:spcPts val="0"/>
              </a:spcBef>
              <a:spcAft>
                <a:spcPts val="2400"/>
              </a:spcAft>
              <a:buNone/>
              <a:defRPr/>
            </a:pPr>
            <a:r>
              <a:rPr lang="en-US" sz="2800" dirty="0">
                <a:effectLst>
                  <a:outerShdw blurRad="38100" dist="38100" dir="2700000" algn="tl">
                    <a:srgbClr val="000000">
                      <a:alpha val="43137"/>
                    </a:srgbClr>
                  </a:outerShdw>
                </a:effectLst>
              </a:rPr>
              <a:t>“We know that [Josiah] can see us, hear us, and even be involved, not only in our lives but also in the lives of his friends. We are continually hearing of </a:t>
            </a:r>
            <a:r>
              <a:rPr lang="en-US" sz="2800" dirty="0" err="1">
                <a:effectLst>
                  <a:outerShdw blurRad="38100" dist="38100" dir="2700000" algn="tl">
                    <a:srgbClr val="000000">
                      <a:alpha val="43137"/>
                    </a:srgbClr>
                  </a:outerShdw>
                </a:effectLst>
              </a:rPr>
              <a:t>Siah</a:t>
            </a:r>
            <a:r>
              <a:rPr lang="en-US" sz="2800" dirty="0">
                <a:effectLst>
                  <a:outerShdw blurRad="38100" dist="38100" dir="2700000" algn="tl">
                    <a:srgbClr val="000000">
                      <a:alpha val="43137"/>
                    </a:srgbClr>
                  </a:outerShdw>
                </a:effectLst>
              </a:rPr>
              <a:t> coming to friends in dreams…” (p. 104).</a:t>
            </a:r>
          </a:p>
          <a:p>
            <a:pPr marL="0" indent="0" algn="just">
              <a:spcBef>
                <a:spcPts val="0"/>
              </a:spcBef>
              <a:buNone/>
              <a:defRPr/>
            </a:pPr>
            <a:endParaRPr lang="en-US" dirty="0">
              <a:effectLst>
                <a:outerShdw blurRad="38100" dist="38100" dir="2700000" algn="tl">
                  <a:srgbClr val="000000">
                    <a:alpha val="43137"/>
                  </a:srgbClr>
                </a:outerShdw>
              </a:effectLst>
            </a:endParaRPr>
          </a:p>
          <a:p>
            <a:pPr marL="0" indent="0" algn="just">
              <a:spcBef>
                <a:spcPts val="0"/>
              </a:spcBef>
              <a:buNone/>
              <a:defRPr/>
            </a:pPr>
            <a:endParaRPr lang="en-US" sz="2800" dirty="0">
              <a:effectLst>
                <a:outerShdw blurRad="38100" dist="38100" dir="2700000" algn="tl">
                  <a:srgbClr val="000000">
                    <a:alpha val="43137"/>
                  </a:srgbClr>
                </a:outerShdw>
              </a:effectLst>
            </a:endParaRPr>
          </a:p>
          <a:p>
            <a:pPr marL="0" indent="0" algn="just">
              <a:spcBef>
                <a:spcPts val="0"/>
              </a:spcBef>
              <a:buFontTx/>
              <a:buNone/>
              <a:defRPr/>
            </a:pPr>
            <a:endParaRPr lang="en-US" sz="2800"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27719583-CAE7-483B-A115-0722427878C2}"/>
              </a:ext>
            </a:extLst>
          </p:cNvPr>
          <p:cNvSpPr/>
          <p:nvPr/>
        </p:nvSpPr>
        <p:spPr>
          <a:xfrm>
            <a:off x="1543050" y="185172"/>
            <a:ext cx="6057900" cy="1277273"/>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Steve Berger</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Steve Berger &amp; Sarah Berger,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Have Heart: Bridging the Gulf Between Heaven and Earth</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(Franklin, TN: Grace Chapel, 2010).</a:t>
            </a:r>
          </a:p>
        </p:txBody>
      </p:sp>
      <p:pic>
        <p:nvPicPr>
          <p:cNvPr id="6" name="Picture 2" descr="Image result for steve berger have heart&quot;">
            <a:extLst>
              <a:ext uri="{FF2B5EF4-FFF2-40B4-BE49-F238E27FC236}">
                <a16:creationId xmlns:a16="http://schemas.microsoft.com/office/drawing/2014/main" id="{838CDFD2-84B0-4B51-A474-84CB21E0FD2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76200"/>
            <a:ext cx="1219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707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76400"/>
            <a:ext cx="9144000" cy="2819400"/>
          </a:xfrm>
        </p:spPr>
        <p:txBody>
          <a:bodyPr/>
          <a:lstStyle/>
          <a:p>
            <a:pPr marL="0" indent="0" algn="just">
              <a:spcBef>
                <a:spcPts val="0"/>
              </a:spcBef>
              <a:spcAft>
                <a:spcPts val="2400"/>
              </a:spcAft>
              <a:buNone/>
              <a:defRPr/>
            </a:pPr>
            <a:r>
              <a:rPr lang="en-US" sz="2800" dirty="0">
                <a:effectLst/>
              </a:rPr>
              <a:t>“The cloud of witnesses [of ‘Christian loved ones in Heaven’] is personal, and we believe it is part of their work in the spiritual realm to cheer on their loved ones still on earth…” (p. 107; italics added).</a:t>
            </a:r>
          </a:p>
          <a:p>
            <a:pPr marL="0" indent="0" algn="just">
              <a:spcBef>
                <a:spcPts val="0"/>
              </a:spcBef>
              <a:spcAft>
                <a:spcPts val="2400"/>
              </a:spcAft>
              <a:buNone/>
              <a:defRPr/>
            </a:pPr>
            <a:r>
              <a:rPr lang="en-US" sz="2800" dirty="0">
                <a:effectLst/>
              </a:rPr>
              <a:t>“Our loved ones may show up in dreams or visits or other ways (who can limit God’s imagination?), but the fact is that we’re connected….There is a thin veil, and we’re connected to them, forever, in Christ” (p. 110)</a:t>
            </a:r>
          </a:p>
          <a:p>
            <a:pPr marL="0" indent="0" algn="just">
              <a:spcBef>
                <a:spcPts val="0"/>
              </a:spcBef>
              <a:buNone/>
              <a:defRPr/>
            </a:pPr>
            <a:endParaRPr lang="en-US" sz="2800" dirty="0">
              <a:effectLst/>
            </a:endParaRPr>
          </a:p>
          <a:p>
            <a:pPr marL="0" indent="0" algn="just">
              <a:spcBef>
                <a:spcPts val="0"/>
              </a:spcBef>
              <a:buFontTx/>
              <a:buNone/>
              <a:defRPr/>
            </a:pPr>
            <a:endParaRPr lang="en-US" sz="2800" dirty="0">
              <a:effectLst/>
            </a:endParaRPr>
          </a:p>
        </p:txBody>
      </p:sp>
      <p:sp>
        <p:nvSpPr>
          <p:cNvPr id="5" name="Rectangle 4">
            <a:extLst>
              <a:ext uri="{FF2B5EF4-FFF2-40B4-BE49-F238E27FC236}">
                <a16:creationId xmlns:a16="http://schemas.microsoft.com/office/drawing/2014/main" id="{7E2DB118-49B6-41AF-9608-9AE6A631DACB}"/>
              </a:ext>
            </a:extLst>
          </p:cNvPr>
          <p:cNvSpPr/>
          <p:nvPr/>
        </p:nvSpPr>
        <p:spPr>
          <a:xfrm>
            <a:off x="1543050" y="185172"/>
            <a:ext cx="6057900" cy="1277273"/>
          </a:xfrm>
          <a:prstGeom prst="rect">
            <a:avLst/>
          </a:prstGeom>
        </p:spPr>
        <p:txBody>
          <a:bodyPr wrap="square">
            <a:spAutoFit/>
          </a:bodyPr>
          <a:lstStyle/>
          <a:p>
            <a:pPr algn="ctr">
              <a:spcAft>
                <a:spcPts val="600"/>
              </a:spcAft>
            </a:pPr>
            <a:r>
              <a:rPr lang="en-US" sz="3600" dirty="0">
                <a:solidFill>
                  <a:srgbClr val="00FFFF"/>
                </a:solidFill>
                <a:latin typeface="Calibri" panose="020F0502020204030204" pitchFamily="34" charset="0"/>
                <a:ea typeface="+mj-ea"/>
                <a:cs typeface="Calibri" panose="020F0502020204030204" pitchFamily="34" charset="0"/>
              </a:rPr>
              <a:t>Steve Berger</a:t>
            </a:r>
          </a:p>
          <a:p>
            <a:pPr algn="ctr"/>
            <a:r>
              <a:rPr lang="en-US" sz="1800" dirty="0">
                <a:latin typeface="Calibri" panose="020F0502020204030204" pitchFamily="34" charset="0"/>
                <a:cs typeface="Calibri" panose="020F0502020204030204" pitchFamily="34" charset="0"/>
              </a:rPr>
              <a:t>Steve Berger &amp; Sarah Berger, </a:t>
            </a:r>
            <a:r>
              <a:rPr lang="en-US" sz="1800" i="1" dirty="0">
                <a:latin typeface="Calibri" panose="020F0502020204030204" pitchFamily="34" charset="0"/>
                <a:cs typeface="Calibri" panose="020F0502020204030204" pitchFamily="34" charset="0"/>
              </a:rPr>
              <a:t>Have Heart: Bridging the Gulf Between Heaven and Earth</a:t>
            </a:r>
            <a:r>
              <a:rPr lang="en-US" sz="1800" dirty="0">
                <a:latin typeface="Calibri" panose="020F0502020204030204" pitchFamily="34" charset="0"/>
                <a:cs typeface="Calibri" panose="020F0502020204030204" pitchFamily="34" charset="0"/>
              </a:rPr>
              <a:t> (Franklin, TN: Grace Chapel, 2010).</a:t>
            </a:r>
          </a:p>
        </p:txBody>
      </p:sp>
      <p:pic>
        <p:nvPicPr>
          <p:cNvPr id="6" name="Picture 2" descr="Image result for steve berger have heart&quot;">
            <a:extLst>
              <a:ext uri="{FF2B5EF4-FFF2-40B4-BE49-F238E27FC236}">
                <a16:creationId xmlns:a16="http://schemas.microsoft.com/office/drawing/2014/main" id="{03A6BCCF-0C80-439F-95A0-04F017AA93F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76200"/>
            <a:ext cx="1219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621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76400"/>
            <a:ext cx="9144000" cy="3162300"/>
          </a:xfrm>
        </p:spPr>
        <p:txBody>
          <a:bodyPr/>
          <a:lstStyle/>
          <a:p>
            <a:pPr marL="0" indent="0" algn="just">
              <a:spcBef>
                <a:spcPts val="0"/>
              </a:spcBef>
              <a:spcAft>
                <a:spcPts val="2400"/>
              </a:spcAft>
              <a:buNone/>
              <a:defRPr/>
            </a:pPr>
            <a:r>
              <a:rPr lang="en-US" sz="2800" dirty="0">
                <a:effectLst>
                  <a:outerShdw blurRad="38100" dist="38100" dir="2700000" algn="tl">
                    <a:srgbClr val="000000">
                      <a:alpha val="43137"/>
                    </a:srgbClr>
                  </a:outerShdw>
                </a:effectLst>
              </a:rPr>
              <a:t>“You don’t father or mother a child for nineteen years and then hear God say, ‘Oh, now you can’t talk to him. You no longer have a relationship with him until you see him face to face in Heaven….’ We still talk to Josiah, and it’s going to be so great when we’re together again” (p. 125).</a:t>
            </a:r>
          </a:p>
          <a:p>
            <a:pPr marL="0" indent="0" algn="just">
              <a:spcBef>
                <a:spcPts val="0"/>
              </a:spcBef>
              <a:buFontTx/>
              <a:buNone/>
              <a:defRPr/>
            </a:pPr>
            <a:endParaRPr lang="en-US" sz="2800"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D50A697F-C283-4EF1-8B81-BF7AD2CE1016}"/>
              </a:ext>
            </a:extLst>
          </p:cNvPr>
          <p:cNvSpPr/>
          <p:nvPr/>
        </p:nvSpPr>
        <p:spPr>
          <a:xfrm>
            <a:off x="1543050" y="185172"/>
            <a:ext cx="6057900" cy="1277273"/>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Steve Berger</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Steve Berger &amp; Sarah Berger,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Have Heart: Bridging the Gulf Between Heaven and Earth</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(Franklin, TN: Grace Chapel, 2010).</a:t>
            </a:r>
          </a:p>
        </p:txBody>
      </p:sp>
      <p:pic>
        <p:nvPicPr>
          <p:cNvPr id="6" name="Picture 2" descr="Image result for steve berger have heart&quot;">
            <a:extLst>
              <a:ext uri="{FF2B5EF4-FFF2-40B4-BE49-F238E27FC236}">
                <a16:creationId xmlns:a16="http://schemas.microsoft.com/office/drawing/2014/main" id="{6F821B38-00AD-43B6-940F-227955343C0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76200"/>
            <a:ext cx="1219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849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304800"/>
          <a:ext cx="8991600" cy="6248400"/>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4083022562"/>
                    </a:ext>
                  </a:extLst>
                </a:gridCol>
                <a:gridCol w="3200400">
                  <a:extLst>
                    <a:ext uri="{9D8B030D-6E8A-4147-A177-3AD203B41FA5}">
                      <a16:colId xmlns:a16="http://schemas.microsoft.com/office/drawing/2014/main" val="1397627422"/>
                    </a:ext>
                  </a:extLst>
                </a:gridCol>
                <a:gridCol w="3733800">
                  <a:extLst>
                    <a:ext uri="{9D8B030D-6E8A-4147-A177-3AD203B41FA5}">
                      <a16:colId xmlns:a16="http://schemas.microsoft.com/office/drawing/2014/main" val="3861418638"/>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Occult Works</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extLst>
                  <a:ext uri="{0D108BD9-81ED-4DB2-BD59-A6C34878D82A}">
                    <a16:rowId xmlns:a16="http://schemas.microsoft.com/office/drawing/2014/main" val="4285402584"/>
                  </a:ext>
                </a:extLst>
              </a:tr>
              <a:tr h="1066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NAME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DEFINITION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SCRIPTURE</a:t>
                      </a:r>
                    </a:p>
                  </a:txBody>
                  <a:tcPr marT="45726" marB="45726" anchor="ctr" horzOverflow="overflow"/>
                </a:tc>
                <a:extLst>
                  <a:ext uri="{0D108BD9-81ED-4DB2-BD59-A6C34878D82A}">
                    <a16:rowId xmlns:a16="http://schemas.microsoft.com/office/drawing/2014/main" val="1624996199"/>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chemeClr val="bg2"/>
                          </a:solidFill>
                          <a:effectLst/>
                          <a:latin typeface="Calibri" panose="020F0502020204030204" pitchFamily="34" charset="0"/>
                        </a:rPr>
                        <a:t>Divination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Fortune telling</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C00000"/>
                          </a:solidFill>
                          <a:effectLst/>
                          <a:latin typeface="Calibri" panose="020F0502020204030204" pitchFamily="34" charset="0"/>
                        </a:rPr>
                        <a:t>Deut 18:10; Acts 16:16</a:t>
                      </a:r>
                    </a:p>
                  </a:txBody>
                  <a:tcPr marT="45726" marB="45726" anchor="ctr" horzOverflow="overflow"/>
                </a:tc>
                <a:extLst>
                  <a:ext uri="{0D108BD9-81ED-4DB2-BD59-A6C34878D82A}">
                    <a16:rowId xmlns:a16="http://schemas.microsoft.com/office/drawing/2014/main" val="3636852434"/>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Spiritism</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Contacting the dead</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C00000"/>
                          </a:solidFill>
                          <a:effectLst/>
                          <a:latin typeface="Calibri" panose="020F0502020204030204" pitchFamily="34" charset="0"/>
                        </a:rPr>
                        <a:t>Deut 18:11</a:t>
                      </a:r>
                    </a:p>
                  </a:txBody>
                  <a:tcPr marT="45726" marB="45726" anchor="ctr" horzOverflow="overflow"/>
                </a:tc>
                <a:extLst>
                  <a:ext uri="{0D108BD9-81ED-4DB2-BD59-A6C34878D82A}">
                    <a16:rowId xmlns:a16="http://schemas.microsoft.com/office/drawing/2014/main" val="3808086373"/>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Magic</a:t>
                      </a:r>
                    </a:p>
                  </a:txBody>
                  <a:tcPr marT="45726" marB="45726"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sng" strike="noStrike" cap="none" normalizeH="0" baseline="0" dirty="0">
                          <a:ln>
                            <a:noFill/>
                          </a:ln>
                          <a:solidFill>
                            <a:srgbClr val="0000CC"/>
                          </a:solidFill>
                          <a:effectLst/>
                          <a:latin typeface="Calibri" panose="020F0502020204030204" pitchFamily="34" charset="0"/>
                        </a:rPr>
                        <a:t>Performance of miraculous powers</a:t>
                      </a:r>
                    </a:p>
                  </a:txBody>
                  <a:tcPr marT="45726" marB="45726"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sng" strike="noStrike" cap="none" normalizeH="0" baseline="0" dirty="0">
                          <a:ln>
                            <a:noFill/>
                          </a:ln>
                          <a:solidFill>
                            <a:srgbClr val="C00000"/>
                          </a:solidFill>
                          <a:effectLst/>
                          <a:latin typeface="Calibri" panose="020F0502020204030204" pitchFamily="34" charset="0"/>
                        </a:rPr>
                        <a:t>Deut 18:11</a:t>
                      </a:r>
                    </a:p>
                  </a:txBody>
                  <a:tcPr marT="45726" marB="45726" anchor="ctr" horzOverflow="overflow">
                    <a:solidFill>
                      <a:srgbClr val="FFFFCC"/>
                    </a:solidFill>
                  </a:tcPr>
                </a:tc>
                <a:extLst>
                  <a:ext uri="{0D108BD9-81ED-4DB2-BD59-A6C34878D82A}">
                    <a16:rowId xmlns:a16="http://schemas.microsoft.com/office/drawing/2014/main" val="4167479987"/>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Pharamkeia</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Illicit drug use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C00000"/>
                          </a:solidFill>
                          <a:effectLst/>
                          <a:latin typeface="Calibri" panose="020F0502020204030204" pitchFamily="34" charset="0"/>
                        </a:rPr>
                        <a:t>Rev 9:20-21; 18:2, 23</a:t>
                      </a:r>
                    </a:p>
                  </a:txBody>
                  <a:tcPr marT="45726" marB="45726" anchor="ctr" horzOverflow="overflow"/>
                </a:tc>
                <a:extLst>
                  <a:ext uri="{0D108BD9-81ED-4DB2-BD59-A6C34878D82A}">
                    <a16:rowId xmlns:a16="http://schemas.microsoft.com/office/drawing/2014/main" val="4253275423"/>
                  </a:ext>
                </a:extLst>
              </a:tr>
            </a:tbl>
          </a:graphicData>
        </a:graphic>
      </p:graphicFrame>
    </p:spTree>
    <p:extLst>
      <p:ext uri="{BB962C8B-B14F-4D97-AF65-F5344CB8AC3E}">
        <p14:creationId xmlns:p14="http://schemas.microsoft.com/office/powerpoint/2010/main" val="1440294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304800"/>
          <a:ext cx="8991600" cy="6248400"/>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4083022562"/>
                    </a:ext>
                  </a:extLst>
                </a:gridCol>
                <a:gridCol w="3200400">
                  <a:extLst>
                    <a:ext uri="{9D8B030D-6E8A-4147-A177-3AD203B41FA5}">
                      <a16:colId xmlns:a16="http://schemas.microsoft.com/office/drawing/2014/main" val="1397627422"/>
                    </a:ext>
                  </a:extLst>
                </a:gridCol>
                <a:gridCol w="3733800">
                  <a:extLst>
                    <a:ext uri="{9D8B030D-6E8A-4147-A177-3AD203B41FA5}">
                      <a16:colId xmlns:a16="http://schemas.microsoft.com/office/drawing/2014/main" val="3861418638"/>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Occult Works</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extLst>
                  <a:ext uri="{0D108BD9-81ED-4DB2-BD59-A6C34878D82A}">
                    <a16:rowId xmlns:a16="http://schemas.microsoft.com/office/drawing/2014/main" val="4285402584"/>
                  </a:ext>
                </a:extLst>
              </a:tr>
              <a:tr h="1066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NAME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DEFINITION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SCRIPTURE</a:t>
                      </a:r>
                    </a:p>
                  </a:txBody>
                  <a:tcPr marT="45726" marB="45726" anchor="ctr" horzOverflow="overflow"/>
                </a:tc>
                <a:extLst>
                  <a:ext uri="{0D108BD9-81ED-4DB2-BD59-A6C34878D82A}">
                    <a16:rowId xmlns:a16="http://schemas.microsoft.com/office/drawing/2014/main" val="1624996199"/>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chemeClr val="bg2"/>
                          </a:solidFill>
                          <a:effectLst/>
                          <a:latin typeface="Calibri" panose="020F0502020204030204" pitchFamily="34" charset="0"/>
                        </a:rPr>
                        <a:t>Divination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Fortune telling</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C00000"/>
                          </a:solidFill>
                          <a:effectLst/>
                          <a:latin typeface="Calibri" panose="020F0502020204030204" pitchFamily="34" charset="0"/>
                        </a:rPr>
                        <a:t>Deut 18:10; Acts 16:16</a:t>
                      </a:r>
                    </a:p>
                  </a:txBody>
                  <a:tcPr marT="45726" marB="45726" anchor="ctr" horzOverflow="overflow"/>
                </a:tc>
                <a:extLst>
                  <a:ext uri="{0D108BD9-81ED-4DB2-BD59-A6C34878D82A}">
                    <a16:rowId xmlns:a16="http://schemas.microsoft.com/office/drawing/2014/main" val="3636852434"/>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Spiritism</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Contacting the dead</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C00000"/>
                          </a:solidFill>
                          <a:effectLst/>
                          <a:latin typeface="Calibri" panose="020F0502020204030204" pitchFamily="34" charset="0"/>
                        </a:rPr>
                        <a:t>Deut 18:11</a:t>
                      </a:r>
                    </a:p>
                  </a:txBody>
                  <a:tcPr marT="45726" marB="45726" anchor="ctr" horzOverflow="overflow"/>
                </a:tc>
                <a:extLst>
                  <a:ext uri="{0D108BD9-81ED-4DB2-BD59-A6C34878D82A}">
                    <a16:rowId xmlns:a16="http://schemas.microsoft.com/office/drawing/2014/main" val="3808086373"/>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Magic</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Performance of miraculous powers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C00000"/>
                          </a:solidFill>
                          <a:effectLst/>
                          <a:latin typeface="Calibri" panose="020F0502020204030204" pitchFamily="34" charset="0"/>
                        </a:rPr>
                        <a:t>Deut 18:11</a:t>
                      </a:r>
                    </a:p>
                  </a:txBody>
                  <a:tcPr marT="45726" marB="45726" anchor="ctr" horzOverflow="overflow"/>
                </a:tc>
                <a:extLst>
                  <a:ext uri="{0D108BD9-81ED-4DB2-BD59-A6C34878D82A}">
                    <a16:rowId xmlns:a16="http://schemas.microsoft.com/office/drawing/2014/main" val="4167479987"/>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Pharamkeia</a:t>
                      </a:r>
                    </a:p>
                  </a:txBody>
                  <a:tcPr marT="45726" marB="45726"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sng" strike="noStrike" cap="none" normalizeH="0" baseline="0" dirty="0">
                          <a:ln>
                            <a:noFill/>
                          </a:ln>
                          <a:solidFill>
                            <a:srgbClr val="0000CC"/>
                          </a:solidFill>
                          <a:effectLst/>
                          <a:latin typeface="Calibri" panose="020F0502020204030204" pitchFamily="34" charset="0"/>
                        </a:rPr>
                        <a:t>Illicit drug use</a:t>
                      </a:r>
                    </a:p>
                  </a:txBody>
                  <a:tcPr marT="45726" marB="45726"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sng" strike="noStrike" cap="none" normalizeH="0" baseline="0" dirty="0">
                          <a:ln>
                            <a:noFill/>
                          </a:ln>
                          <a:solidFill>
                            <a:srgbClr val="C00000"/>
                          </a:solidFill>
                          <a:effectLst/>
                          <a:latin typeface="Calibri" panose="020F0502020204030204" pitchFamily="34" charset="0"/>
                        </a:rPr>
                        <a:t>Rev 9:20-21; 18:2, 23</a:t>
                      </a:r>
                    </a:p>
                  </a:txBody>
                  <a:tcPr marT="45726" marB="45726" anchor="ctr" horzOverflow="overflow">
                    <a:solidFill>
                      <a:srgbClr val="FFFFCC"/>
                    </a:solidFill>
                  </a:tcPr>
                </a:tc>
                <a:extLst>
                  <a:ext uri="{0D108BD9-81ED-4DB2-BD59-A6C34878D82A}">
                    <a16:rowId xmlns:a16="http://schemas.microsoft.com/office/drawing/2014/main" val="4253275423"/>
                  </a:ext>
                </a:extLst>
              </a:tr>
            </a:tbl>
          </a:graphicData>
        </a:graphic>
      </p:graphicFrame>
    </p:spTree>
    <p:extLst>
      <p:ext uri="{BB962C8B-B14F-4D97-AF65-F5344CB8AC3E}">
        <p14:creationId xmlns:p14="http://schemas.microsoft.com/office/powerpoint/2010/main" val="1471976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1200"/>
              </a:spcAft>
              <a:buNone/>
              <a:defRPr/>
            </a:pPr>
            <a:r>
              <a:rPr lang="en-US" altLang="en-US" sz="4000" dirty="0">
                <a:solidFill>
                  <a:schemeClr val="tx2"/>
                </a:solidFill>
                <a:ea typeface="+mj-ea"/>
                <a:cs typeface="Calibri" panose="020F0502020204030204" pitchFamily="34" charset="0"/>
              </a:rPr>
              <a:t>Revelation 9:20-21</a:t>
            </a:r>
          </a:p>
          <a:p>
            <a:pPr marL="0" lvl="0" indent="0" algn="just">
              <a:spcBef>
                <a:spcPct val="0"/>
              </a:spcBef>
              <a:buClrTx/>
              <a:buSzTx/>
              <a:buNone/>
            </a:pPr>
            <a:r>
              <a:rPr lang="en-US" altLang="en-US" dirty="0">
                <a:effectLst>
                  <a:outerShdw blurRad="38100" dist="38100" dir="2700000" algn="tl">
                    <a:srgbClr val="000000">
                      <a:alpha val="43137"/>
                    </a:srgbClr>
                  </a:outerShdw>
                </a:effectLst>
                <a:cs typeface="Arial" panose="020B0604020202020204" pitchFamily="34" charset="0"/>
              </a:rPr>
              <a:t>“</a:t>
            </a:r>
            <a:r>
              <a:rPr lang="en-US" dirty="0">
                <a:effectLst>
                  <a:outerShdw blurRad="38100" dist="38100" dir="2700000" algn="tl">
                    <a:srgbClr val="000000">
                      <a:alpha val="43137"/>
                    </a:srgbClr>
                  </a:outerShdw>
                </a:effectLst>
              </a:rPr>
              <a:t>The rest of mankind, who were not killed by these plagues, did not repent of the works of their hands, so as not to worship demons, and the idols of gold and of silver and of brass and of stone and of wood, which can neither see nor hear nor walk; </a:t>
            </a:r>
            <a:r>
              <a:rPr lang="en-US" baseline="30000" dirty="0">
                <a:effectLst>
                  <a:outerShdw blurRad="38100" dist="38100" dir="2700000" algn="tl">
                    <a:srgbClr val="000000">
                      <a:alpha val="43137"/>
                    </a:srgbClr>
                  </a:outerShdw>
                </a:effectLst>
              </a:rPr>
              <a:t>21 </a:t>
            </a:r>
            <a:r>
              <a:rPr lang="en-US" dirty="0">
                <a:effectLst>
                  <a:outerShdw blurRad="38100" dist="38100" dir="2700000" algn="tl">
                    <a:srgbClr val="000000">
                      <a:alpha val="43137"/>
                    </a:srgbClr>
                  </a:outerShdw>
                </a:effectLst>
              </a:rPr>
              <a:t>and they did not repent of their murders nor of their </a:t>
            </a:r>
            <a:r>
              <a:rPr lang="en-US" b="1" u="sng" dirty="0">
                <a:solidFill>
                  <a:srgbClr val="FFFFCC"/>
                </a:solidFill>
                <a:effectLst>
                  <a:outerShdw blurRad="38100" dist="38100" dir="2700000" algn="tl">
                    <a:srgbClr val="000000">
                      <a:alpha val="43137"/>
                    </a:srgbClr>
                  </a:outerShdw>
                </a:effectLst>
              </a:rPr>
              <a:t>sorceries (</a:t>
            </a:r>
            <a:r>
              <a:rPr lang="en-US" b="1" i="1" u="sng" dirty="0">
                <a:solidFill>
                  <a:srgbClr val="FFFFCC"/>
                </a:solidFill>
                <a:effectLst>
                  <a:outerShdw blurRad="38100" dist="38100" dir="2700000" algn="tl">
                    <a:srgbClr val="000000">
                      <a:alpha val="43137"/>
                    </a:srgbClr>
                  </a:outerShdw>
                </a:effectLst>
              </a:rPr>
              <a:t>pharmakeia</a:t>
            </a:r>
            <a:r>
              <a:rPr lang="en-US" b="1" u="sng" dirty="0">
                <a:solidFill>
                  <a:srgbClr val="FFFFCC"/>
                </a:solidFill>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nor of their immorality nor of their thefts.</a:t>
            </a:r>
            <a:r>
              <a:rPr lang="en-US" altLang="en-US" dirty="0">
                <a:effectLst>
                  <a:outerShdw blurRad="38100" dist="38100" dir="2700000" algn="tl">
                    <a:srgbClr val="000000">
                      <a:alpha val="43137"/>
                    </a:srgbClr>
                  </a:outerShdw>
                </a:effectLst>
                <a:cs typeface="Arial" panose="020B0604020202020204" pitchFamily="34" charset="0"/>
              </a:rPr>
              <a:t>”</a:t>
            </a:r>
          </a:p>
        </p:txBody>
      </p:sp>
    </p:spTree>
    <p:extLst>
      <p:ext uri="{BB962C8B-B14F-4D97-AF65-F5344CB8AC3E}">
        <p14:creationId xmlns:p14="http://schemas.microsoft.com/office/powerpoint/2010/main" val="1014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5" name="Picture 2" descr="C:\Users\jamcg\AppData\Local\Temp\SNAGHTMLc818da.PNG">
            <a:extLst>
              <a:ext uri="{FF2B5EF4-FFF2-40B4-BE49-F238E27FC236}">
                <a16:creationId xmlns:a16="http://schemas.microsoft.com/office/drawing/2014/main" id="{BA757551-A227-4D6D-AD3D-49D81C93B17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65" name="Group 53"/>
          <p:cNvGraphicFramePr>
            <a:graphicFrameLocks noGrp="1"/>
          </p:cNvGraphicFramePr>
          <p:nvPr>
            <p:ph type="tbl" idx="1"/>
            <p:extLst>
              <p:ext uri="{D42A27DB-BD31-4B8C-83A1-F6EECF244321}">
                <p14:modId xmlns:p14="http://schemas.microsoft.com/office/powerpoint/2010/main" val="1200085978"/>
              </p:ext>
            </p:extLst>
          </p:nvPr>
        </p:nvGraphicFramePr>
        <p:xfrm>
          <a:off x="76200" y="119856"/>
          <a:ext cx="8991600" cy="6618288"/>
        </p:xfrm>
        <a:graphic>
          <a:graphicData uri="http://schemas.openxmlformats.org/drawingml/2006/table">
            <a:tbl>
              <a:tblPr>
                <a:tableStyleId>{D7AC3CCA-C797-4891-BE02-D94E43425B78}</a:tableStyleId>
              </a:tblPr>
              <a:tblGrid>
                <a:gridCol w="3678382">
                  <a:extLst>
                    <a:ext uri="{9D8B030D-6E8A-4147-A177-3AD203B41FA5}">
                      <a16:colId xmlns:a16="http://schemas.microsoft.com/office/drawing/2014/main" val="2458876168"/>
                    </a:ext>
                  </a:extLst>
                </a:gridCol>
                <a:gridCol w="2722418">
                  <a:extLst>
                    <a:ext uri="{9D8B030D-6E8A-4147-A177-3AD203B41FA5}">
                      <a16:colId xmlns:a16="http://schemas.microsoft.com/office/drawing/2014/main" val="1863725339"/>
                    </a:ext>
                  </a:extLst>
                </a:gridCol>
                <a:gridCol w="2590800">
                  <a:extLst>
                    <a:ext uri="{9D8B030D-6E8A-4147-A177-3AD203B41FA5}">
                      <a16:colId xmlns:a16="http://schemas.microsoft.com/office/drawing/2014/main" val="1463828656"/>
                    </a:ext>
                  </a:extLst>
                </a:gridCol>
              </a:tblGrid>
              <a:tr h="857568">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3200" b="1" dirty="0">
                          <a:solidFill>
                            <a:schemeClr val="bg2"/>
                          </a:solidFill>
                          <a:latin typeface="Calibri" panose="020F0502020204030204" pitchFamily="34" charset="0"/>
                          <a:cs typeface="Calibri" panose="020F0502020204030204" pitchFamily="34" charset="0"/>
                        </a:rPr>
                        <a:t>OT Descriptions of Babylon in Rev 17–18</a:t>
                      </a:r>
                      <a:endParaRPr lang="en-US" altLang="en-US" sz="3200" b="1" dirty="0">
                        <a:solidFill>
                          <a:schemeClr val="bg2"/>
                        </a:solidFill>
                        <a:latin typeface="Calibri" panose="020F0502020204030204" pitchFamily="34" charset="0"/>
                        <a:ea typeface="+mj-ea"/>
                        <a:cs typeface="Calibri" panose="020F0502020204030204" pitchFamily="34" charset="0"/>
                      </a:endParaRPr>
                    </a:p>
                  </a:txBody>
                  <a:tcPr anchor="ctr" horzOverflow="overflow">
                    <a:solidFill>
                      <a:schemeClr val="tx2"/>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FFFFCC"/>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FFFFCC"/>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7501556"/>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Revelation 17–18</a:t>
                      </a:r>
                      <a:endParaRPr kumimoji="0" lang="en-US" alt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Old Testament</a:t>
                      </a:r>
                      <a:endParaRPr kumimoji="0" lang="en-US" altLang="en-US" sz="2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670710668"/>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Waters</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17:1</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Psalm 137:1</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2279200809"/>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Babylon the Great</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17:5</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4:30</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3468084244"/>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Mother harlots</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17:5</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Genesis 11:1-9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917277314"/>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Fallen, fallen is Babylon</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18:2</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21:9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518560589"/>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Will not see widowhood</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18:7</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47:7-9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939770725"/>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Colorful attire</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17:4; 18:16</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5:7, 16, 29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356001280"/>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Sorcery</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18:23</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Isaiah 47:9-13</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extLst>
                  <a:ext uri="{0D108BD9-81ED-4DB2-BD59-A6C34878D82A}">
                    <a16:rowId xmlns:a16="http://schemas.microsoft.com/office/drawing/2014/main" val="2519949048"/>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in a day</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18:8, 10</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5:30</a:t>
                      </a:r>
                    </a:p>
                  </a:txBody>
                  <a:tcPr anchor="ctr" horzOverflow="overflow"/>
                </a:tc>
                <a:extLst>
                  <a:ext uri="{0D108BD9-81ED-4DB2-BD59-A6C34878D82A}">
                    <a16:rowId xmlns:a16="http://schemas.microsoft.com/office/drawing/2014/main" val="15956784"/>
                  </a:ext>
                </a:extLst>
              </a:tr>
            </a:tbl>
          </a:graphicData>
        </a:graphic>
      </p:graphicFrame>
    </p:spTree>
    <p:extLst>
      <p:ext uri="{BB962C8B-B14F-4D97-AF65-F5344CB8AC3E}">
        <p14:creationId xmlns:p14="http://schemas.microsoft.com/office/powerpoint/2010/main" val="3883916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1200"/>
              </a:spcAft>
              <a:buNone/>
              <a:defRPr/>
            </a:pPr>
            <a:r>
              <a:rPr lang="en-US" altLang="en-US" sz="4000" dirty="0">
                <a:solidFill>
                  <a:schemeClr val="tx2"/>
                </a:solidFill>
                <a:ea typeface="+mj-ea"/>
                <a:cs typeface="Calibri" panose="020F0502020204030204" pitchFamily="34" charset="0"/>
              </a:rPr>
              <a:t>Acts 19:19</a:t>
            </a:r>
          </a:p>
          <a:p>
            <a:pPr marL="0" lvl="0" indent="0" algn="just">
              <a:spcBef>
                <a:spcPct val="0"/>
              </a:spcBef>
              <a:buClrTx/>
              <a:buSzTx/>
              <a:buNone/>
            </a:pPr>
            <a:r>
              <a:rPr lang="en-US" altLang="en-US" dirty="0">
                <a:effectLst>
                  <a:outerShdw blurRad="38100" dist="38100" dir="2700000" algn="tl">
                    <a:srgbClr val="000000">
                      <a:alpha val="43137"/>
                    </a:srgbClr>
                  </a:outerShdw>
                </a:effectLst>
                <a:cs typeface="Arial" panose="020B0604020202020204" pitchFamily="34" charset="0"/>
              </a:rPr>
              <a:t>“</a:t>
            </a:r>
            <a:r>
              <a:rPr lang="en-US" dirty="0">
                <a:effectLst/>
              </a:rPr>
              <a:t>And many of those who practiced magic brought their books together and </a:t>
            </a:r>
            <a:r>
              <a:rPr lang="en-US" i="1" dirty="0">
                <a:effectLst/>
              </a:rPr>
              <a:t>began</a:t>
            </a:r>
            <a:r>
              <a:rPr lang="en-US" dirty="0">
                <a:effectLst/>
              </a:rPr>
              <a:t> burning them in the sight of everyone; and they counted up the price of them and found it fifty thousand pieces of silver</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Arial" panose="020B0604020202020204" pitchFamily="34" charset="0"/>
              </a:rPr>
              <a:t>”</a:t>
            </a:r>
          </a:p>
        </p:txBody>
      </p:sp>
      <p:pic>
        <p:nvPicPr>
          <p:cNvPr id="4" name="Picture 2" descr="Image result for acts 19:19&quot;">
            <a:extLst>
              <a:ext uri="{FF2B5EF4-FFF2-40B4-BE49-F238E27FC236}">
                <a16:creationId xmlns:a16="http://schemas.microsoft.com/office/drawing/2014/main" id="{7A8928B3-6785-49F2-8D6B-72FBF4AA522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81400" y="3124732"/>
            <a:ext cx="2213220" cy="154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615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2819400"/>
          </a:xfrm>
        </p:spPr>
        <p:txBody>
          <a:bodyPr/>
          <a:lstStyle/>
          <a:p>
            <a:pPr marL="0" indent="0" algn="just">
              <a:spcBef>
                <a:spcPts val="0"/>
              </a:spcBef>
              <a:buFontTx/>
              <a:buNone/>
              <a:defRPr/>
            </a:pPr>
            <a:r>
              <a:rPr lang="en-US" sz="3000" i="1" dirty="0">
                <a:effectLst>
                  <a:outerShdw blurRad="38100" dist="38100" dir="2700000" algn="tl">
                    <a:srgbClr val="000000">
                      <a:alpha val="43137"/>
                    </a:srgbClr>
                  </a:outerShdw>
                </a:effectLst>
              </a:rPr>
              <a:t>“</a:t>
            </a:r>
            <a:r>
              <a:rPr lang="en-US" sz="3000" b="1" dirty="0">
                <a:solidFill>
                  <a:srgbClr val="FFFFCC"/>
                </a:solidFill>
                <a:effectLst>
                  <a:outerShdw blurRad="38100" dist="38100" dir="2700000" algn="tl">
                    <a:srgbClr val="000000">
                      <a:alpha val="43137"/>
                    </a:srgbClr>
                  </a:outerShdw>
                </a:effectLst>
              </a:rPr>
              <a:t>19</a:t>
            </a:r>
            <a:r>
              <a:rPr lang="en-US" b="1" dirty="0">
                <a:solidFill>
                  <a:srgbClr val="FFFFCC"/>
                </a:solidFill>
                <a:effectLst>
                  <a:outerShdw blurRad="38100" dist="38100" dir="2700000" algn="tl">
                    <a:srgbClr val="000000">
                      <a:alpha val="43137"/>
                    </a:srgbClr>
                  </a:outerShdw>
                </a:effectLst>
              </a:rPr>
              <a:t>:19 </a:t>
            </a:r>
            <a:r>
              <a:rPr lang="en-US" b="1" i="1" dirty="0">
                <a:solidFill>
                  <a:srgbClr val="FFFFCC"/>
                </a:solidFill>
                <a:effectLst>
                  <a:outerShdw blurRad="38100" dist="38100" dir="2700000" algn="tl">
                    <a:srgbClr val="000000">
                      <a:alpha val="43137"/>
                    </a:srgbClr>
                  </a:outerShdw>
                </a:effectLst>
              </a:rPr>
              <a:t>Magic</a:t>
            </a:r>
            <a:r>
              <a:rPr lang="en-US" dirty="0">
                <a:effectLst>
                  <a:outerShdw blurRad="38100" dist="38100" dir="2700000" algn="tl">
                    <a:srgbClr val="000000">
                      <a:alpha val="43137"/>
                    </a:srgbClr>
                  </a:outerShdw>
                </a:effectLst>
              </a:rPr>
              <a:t>. Magical spells written on scrolls. Fifty thousand pieces of silver. If the silver drachma is meant, the value would have been the equivalent of about 138 years’ pay for a rural worker.</a:t>
            </a:r>
            <a:r>
              <a:rPr lang="en-US" sz="3000"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2" descr="Image result for acts 19:19&quot;">
            <a:extLst>
              <a:ext uri="{FF2B5EF4-FFF2-40B4-BE49-F238E27FC236}">
                <a16:creationId xmlns:a16="http://schemas.microsoft.com/office/drawing/2014/main" id="{72347846-638B-460E-81BD-9E69B28E505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6600" y="4131999"/>
            <a:ext cx="3235059" cy="225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433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143000"/>
            <a:ext cx="9144000" cy="4648200"/>
          </a:xfrm>
        </p:spPr>
        <p:txBody>
          <a:bodyPr/>
          <a:lstStyle/>
          <a:p>
            <a:pPr marL="0" indent="0" algn="just">
              <a:spcBef>
                <a:spcPts val="0"/>
              </a:spcBef>
              <a:buFontTx/>
              <a:buNone/>
              <a:defRPr/>
            </a:pPr>
            <a:r>
              <a:rPr lang="en-US" sz="2700" i="1" dirty="0">
                <a:effectLst>
                  <a:outerShdw blurRad="38100" dist="38100" dir="2700000" algn="tl">
                    <a:srgbClr val="000000">
                      <a:alpha val="43137"/>
                    </a:srgbClr>
                  </a:outerShdw>
                </a:effectLst>
              </a:rPr>
              <a:t>“</a:t>
            </a:r>
            <a:r>
              <a:rPr lang="en-US" sz="2700" dirty="0">
                <a:effectLst>
                  <a:outerShdw blurRad="38100" dist="38100" dir="2700000" algn="tl">
                    <a:srgbClr val="000000">
                      <a:alpha val="43137"/>
                    </a:srgbClr>
                  </a:outerShdw>
                </a:effectLst>
              </a:rPr>
              <a:t>A Roman Catholic school in Tennessee has banished JK Rowling's universally popular series of </a:t>
            </a:r>
            <a:r>
              <a:rPr lang="en-US" sz="2700" i="1" dirty="0">
                <a:effectLst>
                  <a:outerShdw blurRad="38100" dist="38100" dir="2700000" algn="tl">
                    <a:srgbClr val="000000">
                      <a:alpha val="43137"/>
                    </a:srgbClr>
                  </a:outerShdw>
                </a:effectLst>
              </a:rPr>
              <a:t>Harry Potter</a:t>
            </a:r>
            <a:r>
              <a:rPr lang="en-US" sz="2700" dirty="0">
                <a:effectLst>
                  <a:outerShdw blurRad="38100" dist="38100" dir="2700000" algn="tl">
                    <a:srgbClr val="000000">
                      <a:alpha val="43137"/>
                    </a:srgbClr>
                  </a:outerShdw>
                </a:effectLst>
              </a:rPr>
              <a:t> novels from its library shelves after its pastor took exception to their portrayal of magic, warning the spells and curses the author describes are real and ‘risk conjuring evil spirits’ when read…‘These books present magic as both good and evil, which is not true, but in fact a clever deception. The curses and spells used in the books are actual curses and spells; which when read by a human being risk conjuring evil spirits into the presence of the person reading the text,’ the Reverend </a:t>
            </a:r>
            <a:r>
              <a:rPr lang="en-US" sz="2700" dirty="0" err="1">
                <a:effectLst>
                  <a:outerShdw blurRad="38100" dist="38100" dir="2700000" algn="tl">
                    <a:srgbClr val="000000">
                      <a:alpha val="43137"/>
                    </a:srgbClr>
                  </a:outerShdw>
                </a:effectLst>
              </a:rPr>
              <a:t>Reehill</a:t>
            </a:r>
            <a:r>
              <a:rPr lang="en-US" sz="2700" dirty="0">
                <a:effectLst>
                  <a:outerShdw blurRad="38100" dist="38100" dir="2700000" algn="tl">
                    <a:srgbClr val="000000">
                      <a:alpha val="43137"/>
                    </a:srgbClr>
                  </a:outerShdw>
                </a:effectLst>
              </a:rPr>
              <a:t> wrote, apparently in all seriousness.</a:t>
            </a:r>
          </a:p>
        </p:txBody>
      </p:sp>
      <p:sp>
        <p:nvSpPr>
          <p:cNvPr id="2" name="Rectangle 1">
            <a:extLst>
              <a:ext uri="{FF2B5EF4-FFF2-40B4-BE49-F238E27FC236}">
                <a16:creationId xmlns:a16="http://schemas.microsoft.com/office/drawing/2014/main" id="{D9A1C2D4-0FA3-4FE2-BE1F-6833C8E5278A}"/>
              </a:ext>
            </a:extLst>
          </p:cNvPr>
          <p:cNvSpPr/>
          <p:nvPr/>
        </p:nvSpPr>
        <p:spPr>
          <a:xfrm>
            <a:off x="3009900" y="191869"/>
            <a:ext cx="3124200" cy="646331"/>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Harry Potter</a:t>
            </a:r>
          </a:p>
        </p:txBody>
      </p:sp>
      <p:sp>
        <p:nvSpPr>
          <p:cNvPr id="3" name="TextBox 2">
            <a:extLst>
              <a:ext uri="{FF2B5EF4-FFF2-40B4-BE49-F238E27FC236}">
                <a16:creationId xmlns:a16="http://schemas.microsoft.com/office/drawing/2014/main" id="{2777F79F-CDA2-4EE5-8661-2A998C1BD721}"/>
              </a:ext>
            </a:extLst>
          </p:cNvPr>
          <p:cNvSpPr txBox="1"/>
          <p:nvPr/>
        </p:nvSpPr>
        <p:spPr>
          <a:xfrm>
            <a:off x="1" y="6019800"/>
            <a:ext cx="9144000" cy="738664"/>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Joe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Sommerlad</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Harry Potter books removed from school library because they contain 'real' curses and spells</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“Independent,” online: https://www.independent.co.uk/news/world/americas/harry-potter-banned-school-library-nashville-tennessee-exorcist-a9087676.htmlwww.soniclight.com, September 1, 2019; accessed 13 December 219, p. 1.</a:t>
            </a:r>
          </a:p>
        </p:txBody>
      </p:sp>
      <p:pic>
        <p:nvPicPr>
          <p:cNvPr id="8" name="Picture 2" descr="Image result for acts 19:19&quot;">
            <a:extLst>
              <a:ext uri="{FF2B5EF4-FFF2-40B4-BE49-F238E27FC236}">
                <a16:creationId xmlns:a16="http://schemas.microsoft.com/office/drawing/2014/main" id="{2AFF72FC-411B-433A-AC7B-D7AF21B57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41" y="76200"/>
            <a:ext cx="1025259" cy="71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467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BB48D2-0051-432B-B413-3470117C827F}"/>
              </a:ext>
            </a:extLst>
          </p:cNvPr>
          <p:cNvSpPr/>
          <p:nvPr/>
        </p:nvSpPr>
        <p:spPr>
          <a:xfrm>
            <a:off x="76200" y="2028140"/>
            <a:ext cx="8991600" cy="4601260"/>
          </a:xfrm>
          <a:prstGeom prst="rect">
            <a:avLst/>
          </a:prstGeom>
        </p:spPr>
        <p:txBody>
          <a:bodyPr wrap="square">
            <a:spAutoFit/>
          </a:bodyPr>
          <a:lstStyle/>
          <a:p>
            <a:pPr marL="457200" indent="-457200">
              <a:spcAft>
                <a:spcPts val="0"/>
              </a:spcAft>
              <a:buFont typeface="+mj-lt"/>
              <a:buAutoNum type="alphaLcParenR"/>
            </a:pP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Sue Bohlin (PROBE.org) – on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Harry Potter</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1">
              <a:spcAft>
                <a:spcPts val="3000"/>
              </a:spcAft>
            </a:pPr>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https://www.probe.org/harry-potter/ </a:t>
            </a:r>
          </a:p>
          <a:p>
            <a:pPr marL="457200" indent="-457200">
              <a:spcAft>
                <a:spcPts val="0"/>
              </a:spcAft>
              <a:buFont typeface="+mj-lt"/>
              <a:buAutoNum type="alphaLcParenR"/>
            </a:pP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Sue Bohlin (PROBE.org) – on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Twilight</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1">
              <a:spcAft>
                <a:spcPts val="3000"/>
              </a:spcAft>
            </a:pPr>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https://www.probe.org/the-darkness-of-twilight </a:t>
            </a:r>
          </a:p>
          <a:p>
            <a:pPr marL="457200" indent="-457200">
              <a:spcAft>
                <a:spcPts val="0"/>
              </a:spcAft>
              <a:buFont typeface="+mj-lt"/>
              <a:buAutoNum type="alphaLcParenR"/>
            </a:pP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 Slick (CARM) – on </a:t>
            </a:r>
            <a:r>
              <a:rPr lang="en-US" sz="2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Pokemon</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1">
              <a:spcAft>
                <a:spcPts val="3000"/>
              </a:spcAft>
            </a:pPr>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https://carm.org/what-is-pokemon </a:t>
            </a:r>
          </a:p>
          <a:p>
            <a:pPr marL="457200" indent="-457200">
              <a:spcAft>
                <a:spcPts val="0"/>
              </a:spcAft>
              <a:buFont typeface="+mj-lt"/>
              <a:buAutoNum type="alphaLcParenR"/>
            </a:pP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Patrick </a:t>
            </a:r>
            <a:r>
              <a:rPr lang="en-US" sz="2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Zukeran</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(EvidenceAndAnswers.org) – on Worldview of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Star Wars</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1">
              <a:spcAft>
                <a:spcPts val="3000"/>
              </a:spcAft>
            </a:pPr>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t>
            </a:r>
            <a:r>
              <a:rPr lang="pl-PL"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ttp://evidenceandanswers.org/article/worldvie w-star-wars/ </a:t>
            </a:r>
            <a:endPar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Title 4">
            <a:extLst>
              <a:ext uri="{FF2B5EF4-FFF2-40B4-BE49-F238E27FC236}">
                <a16:creationId xmlns:a16="http://schemas.microsoft.com/office/drawing/2014/main" id="{5398EA45-BE7E-49AF-B187-6B3A9DE6F83C}"/>
              </a:ext>
            </a:extLst>
          </p:cNvPr>
          <p:cNvSpPr>
            <a:spLocks noGrp="1"/>
          </p:cNvSpPr>
          <p:nvPr>
            <p:ph type="title"/>
          </p:nvPr>
        </p:nvSpPr>
        <p:spPr>
          <a:xfrm>
            <a:off x="457200" y="228600"/>
            <a:ext cx="8458200" cy="1523999"/>
          </a:xfrm>
        </p:spPr>
        <p:txBody>
          <a:bodyPr/>
          <a:lstStyle/>
          <a:p>
            <a:pPr algn="ctr"/>
            <a:r>
              <a:rPr lang="en-US" sz="3200" dirty="0">
                <a:effectLst>
                  <a:outerShdw blurRad="38100" dist="38100" dir="2700000" algn="tl">
                    <a:srgbClr val="000000">
                      <a:alpha val="43137"/>
                    </a:srgbClr>
                  </a:outerShdw>
                </a:effectLst>
                <a:cs typeface="Calibri" panose="020F0502020204030204" pitchFamily="34" charset="0"/>
              </a:rPr>
              <a:t>Dangerous Influences on </a:t>
            </a:r>
            <a:br>
              <a:rPr lang="en-US" sz="3200" dirty="0">
                <a:effectLst>
                  <a:outerShdw blurRad="38100" dist="38100" dir="2700000" algn="tl">
                    <a:srgbClr val="000000">
                      <a:alpha val="43137"/>
                    </a:srgbClr>
                  </a:outerShdw>
                </a:effectLst>
                <a:cs typeface="Calibri" panose="020F0502020204030204" pitchFamily="34" charset="0"/>
              </a:rPr>
            </a:br>
            <a:r>
              <a:rPr lang="en-US" sz="3200" dirty="0">
                <a:effectLst>
                  <a:outerShdw blurRad="38100" dist="38100" dir="2700000" algn="tl">
                    <a:srgbClr val="000000">
                      <a:alpha val="43137"/>
                    </a:srgbClr>
                  </a:outerShdw>
                </a:effectLst>
                <a:cs typeface="Calibri" panose="020F0502020204030204" pitchFamily="34" charset="0"/>
              </a:rPr>
              <a:t>our Children &amp; Youth </a:t>
            </a:r>
            <a:br>
              <a:rPr lang="en-US" sz="2800" dirty="0">
                <a:effectLst>
                  <a:outerShdw blurRad="38100" dist="38100" dir="2700000" algn="tl">
                    <a:srgbClr val="000000">
                      <a:alpha val="43137"/>
                    </a:srgbClr>
                  </a:outerShdw>
                </a:effectLst>
                <a:cs typeface="Calibri" panose="020F0502020204030204" pitchFamily="34" charset="0"/>
              </a:rPr>
            </a:br>
            <a:r>
              <a:rPr lang="en-US" sz="20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Dr. Christine J. Tan (May 21, 2017)</a:t>
            </a:r>
            <a:endParaRPr 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6" name="Picture 2" descr="Image result for acts 19:19&quot;">
            <a:extLst>
              <a:ext uri="{FF2B5EF4-FFF2-40B4-BE49-F238E27FC236}">
                <a16:creationId xmlns:a16="http://schemas.microsoft.com/office/drawing/2014/main" id="{4D7416A1-824C-44AA-98DA-8DFF5DB1AA0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805" y="76200"/>
            <a:ext cx="1576556" cy="109728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158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BB48D2-0051-432B-B413-3470117C827F}"/>
              </a:ext>
            </a:extLst>
          </p:cNvPr>
          <p:cNvSpPr/>
          <p:nvPr/>
        </p:nvSpPr>
        <p:spPr>
          <a:xfrm>
            <a:off x="76200" y="2057400"/>
            <a:ext cx="8991600" cy="4201150"/>
          </a:xfrm>
          <a:prstGeom prst="rect">
            <a:avLst/>
          </a:prstGeom>
        </p:spPr>
        <p:txBody>
          <a:bodyPr wrap="square">
            <a:spAutoFit/>
          </a:bodyPr>
          <a:lstStyle/>
          <a:p>
            <a:pPr marL="514350" lvl="0" indent="-514350">
              <a:spcAft>
                <a:spcPts val="0"/>
              </a:spcAft>
              <a:buFont typeface="+mj-lt"/>
              <a:buAutoNum type="alphaLcParenR" startAt="5"/>
            </a:pPr>
            <a:r>
              <a:rPr lang="en-US" sz="2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Kerby Anderson (PROBE.org) – on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High Tech Witchcraft  </a:t>
            </a:r>
          </a:p>
          <a:p>
            <a:pPr lvl="1">
              <a:spcAft>
                <a:spcPts val="3000"/>
              </a:spcAft>
            </a:pPr>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https://www.probe.org/high-tech-witchcraft/ </a:t>
            </a:r>
            <a:endParaRPr lang="pl-PL"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mj-lt"/>
              <a:buAutoNum type="alphaLcParenR" startAt="6"/>
            </a:pP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Patrick </a:t>
            </a:r>
            <a:r>
              <a:rPr lang="en-US" sz="2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Zukeran</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(EvidenceAndAnswers.org) – on the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Occult</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indent="-457200">
              <a:spcAft>
                <a:spcPts val="3000"/>
              </a:spcAft>
            </a:pPr>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http://evidenceandanswers.org/article/the-world-of-the-occult/ </a:t>
            </a:r>
          </a:p>
          <a:p>
            <a:pPr marL="457200" indent="-457200">
              <a:buFont typeface="+mj-lt"/>
              <a:buAutoNum type="alphaLcParenR" startAt="6"/>
            </a:pP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 </a:t>
            </a:r>
            <a:r>
              <a:rPr lang="en-US" sz="2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Gleghorn</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(PROBE.org) – on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Yoga</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Christianity </a:t>
            </a:r>
          </a:p>
          <a:p>
            <a:pPr lvl="2" indent="-457200">
              <a:spcAft>
                <a:spcPts val="3000"/>
              </a:spcAft>
            </a:pPr>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https://www.probe.org/yoga-and-christianity-are-they-compatible/ </a:t>
            </a:r>
          </a:p>
          <a:p>
            <a:pPr marL="457200" indent="-457200">
              <a:buFont typeface="+mj-lt"/>
              <a:buAutoNum type="alphaLcParenR" startAt="6"/>
            </a:pP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 </a:t>
            </a:r>
            <a:r>
              <a:rPr lang="en-US" sz="2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Gleghorn</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(PROBE.org) – OK for Christian to do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yoga</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lvl="2" indent="-457200">
              <a:spcAft>
                <a:spcPts val="3000"/>
              </a:spcAft>
            </a:pPr>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https://www.probe.org/is-it-ok-for-a-christian-to-practice-yoga/ </a:t>
            </a:r>
          </a:p>
        </p:txBody>
      </p:sp>
      <p:pic>
        <p:nvPicPr>
          <p:cNvPr id="8" name="Picture 2" descr="Image result for acts 19:19&quot;">
            <a:extLst>
              <a:ext uri="{FF2B5EF4-FFF2-40B4-BE49-F238E27FC236}">
                <a16:creationId xmlns:a16="http://schemas.microsoft.com/office/drawing/2014/main" id="{4274FA61-26EB-4B70-96BB-06B0C047827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805" y="76200"/>
            <a:ext cx="1576556" cy="1097280"/>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4">
            <a:extLst>
              <a:ext uri="{FF2B5EF4-FFF2-40B4-BE49-F238E27FC236}">
                <a16:creationId xmlns:a16="http://schemas.microsoft.com/office/drawing/2014/main" id="{A980EDA7-FCBD-4667-9585-A13538E9C38F}"/>
              </a:ext>
            </a:extLst>
          </p:cNvPr>
          <p:cNvSpPr>
            <a:spLocks noGrp="1"/>
          </p:cNvSpPr>
          <p:nvPr>
            <p:ph type="title"/>
          </p:nvPr>
        </p:nvSpPr>
        <p:spPr>
          <a:xfrm>
            <a:off x="457200" y="228600"/>
            <a:ext cx="8458200" cy="1523999"/>
          </a:xfrm>
        </p:spPr>
        <p:txBody>
          <a:bodyPr/>
          <a:lstStyle/>
          <a:p>
            <a:pPr algn="ctr"/>
            <a:r>
              <a:rPr lang="en-US" sz="3200" dirty="0">
                <a:effectLst>
                  <a:outerShdw blurRad="38100" dist="38100" dir="2700000" algn="tl">
                    <a:srgbClr val="000000">
                      <a:alpha val="43137"/>
                    </a:srgbClr>
                  </a:outerShdw>
                </a:effectLst>
                <a:cs typeface="Calibri" panose="020F0502020204030204" pitchFamily="34" charset="0"/>
              </a:rPr>
              <a:t>Dangerous Influences on </a:t>
            </a:r>
            <a:br>
              <a:rPr lang="en-US" sz="3200" dirty="0">
                <a:effectLst>
                  <a:outerShdw blurRad="38100" dist="38100" dir="2700000" algn="tl">
                    <a:srgbClr val="000000">
                      <a:alpha val="43137"/>
                    </a:srgbClr>
                  </a:outerShdw>
                </a:effectLst>
                <a:cs typeface="Calibri" panose="020F0502020204030204" pitchFamily="34" charset="0"/>
              </a:rPr>
            </a:br>
            <a:r>
              <a:rPr lang="en-US" sz="3200" dirty="0">
                <a:effectLst>
                  <a:outerShdw blurRad="38100" dist="38100" dir="2700000" algn="tl">
                    <a:srgbClr val="000000">
                      <a:alpha val="43137"/>
                    </a:srgbClr>
                  </a:outerShdw>
                </a:effectLst>
                <a:cs typeface="Calibri" panose="020F0502020204030204" pitchFamily="34" charset="0"/>
              </a:rPr>
              <a:t>our Children &amp; Youth </a:t>
            </a:r>
            <a:br>
              <a:rPr lang="en-US" sz="2800" dirty="0">
                <a:effectLst>
                  <a:outerShdw blurRad="38100" dist="38100" dir="2700000" algn="tl">
                    <a:srgbClr val="000000">
                      <a:alpha val="43137"/>
                    </a:srgbClr>
                  </a:outerShdw>
                </a:effectLst>
                <a:cs typeface="Calibri" panose="020F0502020204030204" pitchFamily="34" charset="0"/>
              </a:rPr>
            </a:br>
            <a:r>
              <a:rPr lang="en-US" sz="20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Dr. Christine J. Tan (May 21, 2017)</a:t>
            </a:r>
            <a:endParaRPr 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spTree>
    <p:extLst>
      <p:ext uri="{BB962C8B-B14F-4D97-AF65-F5344CB8AC3E}">
        <p14:creationId xmlns:p14="http://schemas.microsoft.com/office/powerpoint/2010/main" val="3952673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BB48D2-0051-432B-B413-3470117C827F}"/>
              </a:ext>
            </a:extLst>
          </p:cNvPr>
          <p:cNvSpPr/>
          <p:nvPr/>
        </p:nvSpPr>
        <p:spPr>
          <a:xfrm>
            <a:off x="76200" y="2057400"/>
            <a:ext cx="8991600" cy="4401205"/>
          </a:xfrm>
          <a:prstGeom prst="rect">
            <a:avLst/>
          </a:prstGeom>
        </p:spPr>
        <p:txBody>
          <a:bodyPr wrap="square">
            <a:spAutoFit/>
          </a:bodyPr>
          <a:lstStyle/>
          <a:p>
            <a:pPr marL="457200" indent="-457200">
              <a:buFont typeface="+mj-lt"/>
              <a:buAutoNum type="alphaLcParenR" startAt="9"/>
            </a:pP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Patrick </a:t>
            </a:r>
            <a:r>
              <a:rPr lang="en-US" sz="2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Zukeran</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(EvidenceAndAnswers.org) – on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Yoga</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457200" lvl="2">
              <a:spcAft>
                <a:spcPts val="3000"/>
              </a:spcAft>
            </a:pPr>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http://evidenceandanswers.org/podcast/episode-280-yoga-great-exercise-or-dangerous-worship/ </a:t>
            </a:r>
          </a:p>
          <a:p>
            <a:pPr marL="457200" indent="-457200">
              <a:buFont typeface="+mj-lt"/>
              <a:buAutoNum type="alphaLcParenR" startAt="9"/>
            </a:pP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 </a:t>
            </a:r>
            <a:r>
              <a:rPr lang="en-US" sz="2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Gleghorn</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(PROBE.org) – on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Hypnosis</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457200" lvl="2">
              <a:spcAft>
                <a:spcPts val="3000"/>
              </a:spcAft>
            </a:pPr>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https://www.probe.org/is-hypnosis-ok-or-a-problem/ </a:t>
            </a:r>
          </a:p>
          <a:p>
            <a:pPr marL="457200" indent="-457200">
              <a:buFont typeface="+mj-lt"/>
              <a:buAutoNum type="alphaLcParenR" startAt="9"/>
            </a:pPr>
            <a:r>
              <a:rPr lang="en-US" sz="2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Oropeza</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(Christian Research Institute) – on some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Martial Arts </a:t>
            </a:r>
          </a:p>
          <a:p>
            <a:pPr marL="457200" lvl="2">
              <a:spcAft>
                <a:spcPts val="2400"/>
              </a:spcAft>
            </a:pPr>
            <a:r>
              <a:rPr lang="en-US"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http://www.equip.org/articles/should-a-christian-practice-the-martial-arts/ </a:t>
            </a:r>
          </a:p>
          <a:p>
            <a:pPr marL="914400" lvl="1" indent="-457200">
              <a:spcAft>
                <a:spcPts val="0"/>
              </a:spcAft>
              <a:buFont typeface="+mj-lt"/>
              <a:buAutoNum type="alphaLcParenR"/>
            </a:pPr>
            <a:endParaRPr lang="pl-PL"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8" name="Picture 2" descr="Image result for acts 19:19&quot;">
            <a:extLst>
              <a:ext uri="{FF2B5EF4-FFF2-40B4-BE49-F238E27FC236}">
                <a16:creationId xmlns:a16="http://schemas.microsoft.com/office/drawing/2014/main" id="{5FFFAD74-1E4E-40FE-B9D5-C7D39B891DF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805" y="76200"/>
            <a:ext cx="1576556" cy="1097280"/>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4">
            <a:extLst>
              <a:ext uri="{FF2B5EF4-FFF2-40B4-BE49-F238E27FC236}">
                <a16:creationId xmlns:a16="http://schemas.microsoft.com/office/drawing/2014/main" id="{51E1FBF4-F1B1-4058-833E-4EA553C93451}"/>
              </a:ext>
            </a:extLst>
          </p:cNvPr>
          <p:cNvSpPr>
            <a:spLocks noGrp="1"/>
          </p:cNvSpPr>
          <p:nvPr>
            <p:ph type="title"/>
          </p:nvPr>
        </p:nvSpPr>
        <p:spPr>
          <a:xfrm>
            <a:off x="457200" y="228600"/>
            <a:ext cx="8458200" cy="1523999"/>
          </a:xfrm>
        </p:spPr>
        <p:txBody>
          <a:bodyPr/>
          <a:lstStyle/>
          <a:p>
            <a:pPr algn="ctr"/>
            <a:r>
              <a:rPr lang="en-US" sz="3200" dirty="0">
                <a:effectLst>
                  <a:outerShdw blurRad="38100" dist="38100" dir="2700000" algn="tl">
                    <a:srgbClr val="000000">
                      <a:alpha val="43137"/>
                    </a:srgbClr>
                  </a:outerShdw>
                </a:effectLst>
                <a:cs typeface="Calibri" panose="020F0502020204030204" pitchFamily="34" charset="0"/>
              </a:rPr>
              <a:t>Dangerous Influences on </a:t>
            </a:r>
            <a:br>
              <a:rPr lang="en-US" sz="3200" dirty="0">
                <a:effectLst>
                  <a:outerShdw blurRad="38100" dist="38100" dir="2700000" algn="tl">
                    <a:srgbClr val="000000">
                      <a:alpha val="43137"/>
                    </a:srgbClr>
                  </a:outerShdw>
                </a:effectLst>
                <a:cs typeface="Calibri" panose="020F0502020204030204" pitchFamily="34" charset="0"/>
              </a:rPr>
            </a:br>
            <a:r>
              <a:rPr lang="en-US" sz="3200" dirty="0">
                <a:effectLst>
                  <a:outerShdw blurRad="38100" dist="38100" dir="2700000" algn="tl">
                    <a:srgbClr val="000000">
                      <a:alpha val="43137"/>
                    </a:srgbClr>
                  </a:outerShdw>
                </a:effectLst>
                <a:cs typeface="Calibri" panose="020F0502020204030204" pitchFamily="34" charset="0"/>
              </a:rPr>
              <a:t>our Children &amp; Youth </a:t>
            </a:r>
            <a:br>
              <a:rPr lang="en-US" sz="2800" dirty="0">
                <a:effectLst>
                  <a:outerShdw blurRad="38100" dist="38100" dir="2700000" algn="tl">
                    <a:srgbClr val="000000">
                      <a:alpha val="43137"/>
                    </a:srgbClr>
                  </a:outerShdw>
                </a:effectLst>
                <a:cs typeface="Calibri" panose="020F0502020204030204" pitchFamily="34" charset="0"/>
              </a:rPr>
            </a:br>
            <a:r>
              <a:rPr lang="en-US" sz="20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Dr. Christine J. Tan (May 21, 2017)</a:t>
            </a:r>
            <a:endParaRPr 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spTree>
    <p:extLst>
      <p:ext uri="{BB962C8B-B14F-4D97-AF65-F5344CB8AC3E}">
        <p14:creationId xmlns:p14="http://schemas.microsoft.com/office/powerpoint/2010/main" val="309190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AF65-22DD-45F3-9DCB-822D51F7AC98}"/>
              </a:ext>
            </a:extLst>
          </p:cNvPr>
          <p:cNvSpPr>
            <a:spLocks noGrp="1"/>
          </p:cNvSpPr>
          <p:nvPr>
            <p:ph type="title"/>
          </p:nvPr>
        </p:nvSpPr>
        <p:spPr>
          <a:xfrm>
            <a:off x="685800" y="2857500"/>
            <a:ext cx="7772400" cy="1143000"/>
          </a:xfrm>
        </p:spPr>
        <p:txBody>
          <a:bodyPr/>
          <a:lstStyle/>
          <a:p>
            <a:pPr algn="ctr"/>
            <a:r>
              <a:rPr 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516390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extLst>
              <p:ext uri="{D42A27DB-BD31-4B8C-83A1-F6EECF244321}">
                <p14:modId xmlns:p14="http://schemas.microsoft.com/office/powerpoint/2010/main" val="3938176792"/>
              </p:ext>
            </p:extLst>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4B5FFFCC-AF68-4FB3-BA78-FFC7596B8F7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70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559F3CE8-7D77-492C-83BE-502B5D58667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272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E64C635-6C34-4DEC-BE5A-307CA77F0C64}"/>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Existence</a:t>
            </a:r>
          </a:p>
        </p:txBody>
      </p:sp>
      <p:sp>
        <p:nvSpPr>
          <p:cNvPr id="3075" name="Rectangle 3">
            <a:extLst>
              <a:ext uri="{FF2B5EF4-FFF2-40B4-BE49-F238E27FC236}">
                <a16:creationId xmlns:a16="http://schemas.microsoft.com/office/drawing/2014/main" id="{FF7A508D-C550-43B9-AD8C-4526712E604B}"/>
              </a:ext>
            </a:extLst>
          </p:cNvPr>
          <p:cNvSpPr>
            <a:spLocks noGrp="1" noChangeArrowheads="1"/>
          </p:cNvSpPr>
          <p:nvPr>
            <p:ph type="body" idx="1"/>
          </p:nvPr>
        </p:nvSpPr>
        <p:spPr>
          <a:xfrm>
            <a:off x="457200" y="1143000"/>
            <a:ext cx="6858000" cy="5486400"/>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rPr>
              <a:t>OT</a:t>
            </a:r>
          </a:p>
          <a:p>
            <a:pPr marL="914400" lvl="1" indent="-452438" eaLnBrk="1" hangingPunct="1">
              <a:spcBef>
                <a:spcPts val="0"/>
              </a:spcBef>
              <a:spcAft>
                <a:spcPts val="1800"/>
              </a:spcAft>
              <a:defRPr/>
            </a:pPr>
            <a:r>
              <a:rPr lang="en-US" dirty="0" err="1">
                <a:effectLst>
                  <a:outerShdw blurRad="38100" dist="38100" dir="2700000" algn="tl">
                    <a:srgbClr val="000000">
                      <a:alpha val="43137"/>
                    </a:srgbClr>
                  </a:outerShdw>
                </a:effectLst>
              </a:rPr>
              <a:t>Deut</a:t>
            </a:r>
            <a:r>
              <a:rPr lang="en-US" dirty="0">
                <a:effectLst>
                  <a:outerShdw blurRad="38100" dist="38100" dir="2700000" algn="tl">
                    <a:srgbClr val="000000">
                      <a:alpha val="43137"/>
                    </a:srgbClr>
                  </a:outerShdw>
                </a:effectLst>
              </a:rPr>
              <a:t> 32:17</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Ps 106:37</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rPr>
              <a:t>NT</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Over 100x</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All NT writers (except Hebrews)</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Christ (Matt 8:29; 10:1; 12:43-45)</a:t>
            </a:r>
          </a:p>
        </p:txBody>
      </p:sp>
      <p:pic>
        <p:nvPicPr>
          <p:cNvPr id="1026" name="Picture 2">
            <a:extLst>
              <a:ext uri="{FF2B5EF4-FFF2-40B4-BE49-F238E27FC236}">
                <a16:creationId xmlns:a16="http://schemas.microsoft.com/office/drawing/2014/main" id="{22D643E9-670B-4D58-BAB3-C5638899F51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53000" y="1447800"/>
            <a:ext cx="3624263" cy="3248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CD5FF3C5-903C-4BF7-ADF5-B63B2A1934D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208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2197872575"/>
              </p:ext>
            </p:extLst>
          </p:nvPr>
        </p:nvGraphicFramePr>
        <p:xfrm>
          <a:off x="76200" y="762000"/>
          <a:ext cx="8991600" cy="5431536"/>
        </p:xfrm>
        <a:graphic>
          <a:graphicData uri="http://schemas.openxmlformats.org/drawingml/2006/table">
            <a:tbl>
              <a:tblPr firstRow="1" bandRow="1">
                <a:tableStyleId>{073A0DAA-6AF3-43AB-8588-CEC1D06C72B9}</a:tableStyleId>
              </a:tblPr>
              <a:tblGrid>
                <a:gridCol w="2997200">
                  <a:extLst>
                    <a:ext uri="{9D8B030D-6E8A-4147-A177-3AD203B41FA5}">
                      <a16:colId xmlns:a16="http://schemas.microsoft.com/office/drawing/2014/main" val="4083022562"/>
                    </a:ext>
                  </a:extLst>
                </a:gridCol>
                <a:gridCol w="2997200">
                  <a:extLst>
                    <a:ext uri="{9D8B030D-6E8A-4147-A177-3AD203B41FA5}">
                      <a16:colId xmlns:a16="http://schemas.microsoft.com/office/drawing/2014/main" val="1397627422"/>
                    </a:ext>
                  </a:extLst>
                </a:gridCol>
                <a:gridCol w="2997200">
                  <a:extLst>
                    <a:ext uri="{9D8B030D-6E8A-4147-A177-3AD203B41FA5}">
                      <a16:colId xmlns:a16="http://schemas.microsoft.com/office/drawing/2014/main" val="3861418638"/>
                    </a:ext>
                  </a:extLst>
                </a:gridCol>
              </a:tblGrid>
              <a:tr h="10668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extLst>
                  <a:ext uri="{0D108BD9-81ED-4DB2-BD59-A6C34878D82A}">
                    <a16:rowId xmlns:a16="http://schemas.microsoft.com/office/drawing/2014/main" val="4285402584"/>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1" i="0" u="none" strike="noStrike" cap="none" normalizeH="0" baseline="0" dirty="0">
                        <a:ln>
                          <a:noFill/>
                        </a:ln>
                        <a:solidFill>
                          <a:schemeClr val="bg2"/>
                        </a:solidFill>
                        <a:effectLst/>
                        <a:latin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b="1" dirty="0">
                          <a:solidFill>
                            <a:srgbClr val="CC3300"/>
                          </a:solidFill>
                          <a:latin typeface="Calibri" panose="020F0502020204030204" pitchFamily="34" charset="0"/>
                          <a:ea typeface="+mj-ea"/>
                          <a:cs typeface="+mj-cs"/>
                        </a:rPr>
                        <a:t>Demons</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b="1" dirty="0">
                          <a:solidFill>
                            <a:srgbClr val="A50021"/>
                          </a:solidFill>
                          <a:latin typeface="Calibri" panose="020F0502020204030204" pitchFamily="34" charset="0"/>
                          <a:ea typeface="+mj-ea"/>
                          <a:cs typeface="+mj-cs"/>
                        </a:rPr>
                        <a:t>Fallen Angels</a:t>
                      </a:r>
                    </a:p>
                  </a:txBody>
                  <a:tcPr anchor="ctr" horzOverflow="overflow"/>
                </a:tc>
                <a:extLst>
                  <a:ext uri="{0D108BD9-81ED-4DB2-BD59-A6C34878D82A}">
                    <a16:rowId xmlns:a16="http://schemas.microsoft.com/office/drawing/2014/main" val="1624996199"/>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chemeClr val="bg2"/>
                          </a:solidFill>
                          <a:effectLst/>
                          <a:latin typeface="Calibri" panose="020F0502020204030204" pitchFamily="34" charset="0"/>
                        </a:rPr>
                        <a:t>Satan is leader</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C3300"/>
                          </a:solidFill>
                          <a:effectLst/>
                          <a:latin typeface="Calibri" panose="020F0502020204030204" pitchFamily="34" charset="0"/>
                        </a:rPr>
                        <a:t>Matt 12:24</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Matt 25:41;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Rev 12:7-9</a:t>
                      </a:r>
                    </a:p>
                  </a:txBody>
                  <a:tcPr anchor="ctr" horzOverflow="overflow"/>
                </a:tc>
                <a:extLst>
                  <a:ext uri="{0D108BD9-81ED-4DB2-BD59-A6C34878D82A}">
                    <a16:rowId xmlns:a16="http://schemas.microsoft.com/office/drawing/2014/main" val="3636852434"/>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chemeClr val="bg2"/>
                          </a:solidFill>
                          <a:effectLst/>
                          <a:latin typeface="Calibri" panose="020F0502020204030204" pitchFamily="34" charset="0"/>
                        </a:rPr>
                        <a:t>Spirit beings</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C3300"/>
                          </a:solidFill>
                          <a:effectLst/>
                          <a:latin typeface="Calibri" panose="020F0502020204030204" pitchFamily="34" charset="0"/>
                        </a:rPr>
                        <a:t>Matt 8:16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Heb 1:14</a:t>
                      </a:r>
                    </a:p>
                  </a:txBody>
                  <a:tcPr anchor="ctr" horzOverflow="overflow"/>
                </a:tc>
                <a:extLst>
                  <a:ext uri="{0D108BD9-81ED-4DB2-BD59-A6C34878D82A}">
                    <a16:rowId xmlns:a16="http://schemas.microsoft.com/office/drawing/2014/main" val="3808086373"/>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chemeClr val="bg2"/>
                          </a:solidFill>
                          <a:effectLst/>
                          <a:latin typeface="Calibri" panose="020F0502020204030204" pitchFamily="34" charset="0"/>
                        </a:rPr>
                        <a:t>Capacity to enter people</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C3300"/>
                          </a:solidFill>
                          <a:effectLst/>
                          <a:latin typeface="Calibri" panose="020F0502020204030204" pitchFamily="34" charset="0"/>
                        </a:rPr>
                        <a:t>Matt 12:22; Luke 11:14-15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John 13:27</a:t>
                      </a:r>
                    </a:p>
                  </a:txBody>
                  <a:tcPr anchor="ctr" horzOverflow="overflow"/>
                </a:tc>
                <a:extLst>
                  <a:ext uri="{0D108BD9-81ED-4DB2-BD59-A6C34878D82A}">
                    <a16:rowId xmlns:a16="http://schemas.microsoft.com/office/drawing/2014/main" val="416747998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extLst>
              <p:ext uri="{D42A27DB-BD31-4B8C-83A1-F6EECF244321}">
                <p14:modId xmlns:p14="http://schemas.microsoft.com/office/powerpoint/2010/main" val="1774816579"/>
              </p:ext>
            </p:extLst>
          </p:nvPr>
        </p:nvGraphicFramePr>
        <p:xfrm>
          <a:off x="685800" y="1248697"/>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A2986620-F69B-4A5D-997E-01AD9D28844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079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824B159-E4A1-497D-B458-3F27389EA3E0}"/>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Personhood</a:t>
            </a:r>
          </a:p>
        </p:txBody>
      </p:sp>
      <p:sp>
        <p:nvSpPr>
          <p:cNvPr id="9219" name="Rectangle 3">
            <a:extLst>
              <a:ext uri="{FF2B5EF4-FFF2-40B4-BE49-F238E27FC236}">
                <a16:creationId xmlns:a16="http://schemas.microsoft.com/office/drawing/2014/main" id="{1A67EE15-D75A-47B4-BA7A-BC77A3893F80}"/>
              </a:ext>
            </a:extLst>
          </p:cNvPr>
          <p:cNvSpPr>
            <a:spLocks noGrp="1" noChangeArrowheads="1"/>
          </p:cNvSpPr>
          <p:nvPr>
            <p:ph type="body" idx="1"/>
          </p:nvPr>
        </p:nvSpPr>
        <p:spPr>
          <a:xfrm>
            <a:off x="914400" y="1143000"/>
            <a:ext cx="7315200" cy="4918075"/>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rPr>
              <a:t>Attributes of personhood</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Intellect – Acts 19:15</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Emotions – Luke 8:28; Jas 2:19</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Will – Luke 8:32</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Personal pronouns – Mark 1:24-25</a:t>
            </a:r>
          </a:p>
        </p:txBody>
      </p:sp>
      <p:pic>
        <p:nvPicPr>
          <p:cNvPr id="6" name="Picture 2" descr="C:\Users\jamcg\AppData\Local\Temp\SNAGHTMLc818da.PNG">
            <a:extLst>
              <a:ext uri="{FF2B5EF4-FFF2-40B4-BE49-F238E27FC236}">
                <a16:creationId xmlns:a16="http://schemas.microsoft.com/office/drawing/2014/main" id="{562AD1ED-25BF-415C-A471-5C0C49436C5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4627</TotalTime>
  <Words>1990</Words>
  <Application>Microsoft Office PowerPoint</Application>
  <PresentationFormat>On-screen Show (4:3)</PresentationFormat>
  <Paragraphs>306</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Calibri</vt:lpstr>
      <vt:lpstr>Times New Roman</vt:lpstr>
      <vt:lpstr>Wingdings</vt:lpstr>
      <vt:lpstr>Azure</vt:lpstr>
      <vt:lpstr>DEMONOLOGY</vt:lpstr>
      <vt:lpstr>Preview of Angelology</vt:lpstr>
      <vt:lpstr>Overview</vt:lpstr>
      <vt:lpstr>Overview</vt:lpstr>
      <vt:lpstr>Existence</vt:lpstr>
      <vt:lpstr>Overview</vt:lpstr>
      <vt:lpstr>PowerPoint Presentation</vt:lpstr>
      <vt:lpstr>Overview</vt:lpstr>
      <vt:lpstr>Personhood</vt:lpstr>
      <vt:lpstr>Overview</vt:lpstr>
      <vt:lpstr>Characteristics</vt:lpstr>
      <vt:lpstr>Characteristics (cont’d)</vt:lpstr>
      <vt:lpstr>Overview</vt:lpstr>
      <vt:lpstr>Powers</vt:lpstr>
      <vt:lpstr>Overview</vt:lpstr>
      <vt:lpstr>Works</vt:lpstr>
      <vt:lpstr>Works (cont’d)</vt:lpstr>
      <vt:lpstr>PowerPoint Presentation</vt:lpstr>
      <vt:lpstr>PowerPoint Presentation</vt:lpstr>
      <vt:lpstr>PowerPoint Presentation</vt:lpstr>
      <vt:lpstr>Bible Verses Against Necromancy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Dangerous Influences on  our Children &amp; Youth  Dr. Christine J. Tan (May 21, 2017)</vt:lpstr>
      <vt:lpstr>Dangerous Influences on  our Children &amp; Youth  Dr. Christine J. Tan (May 21, 2017)</vt:lpstr>
      <vt:lpstr>Dangerous Influences on  our Children &amp; Youth  Dr. Christine J. Tan (May 21, 2017)</vt:lpstr>
      <vt:lpstr>CONCLUSION</vt:lpstr>
      <vt:lpstr>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Satanology</dc:title>
  <dc:creator>A. Woods</dc:creator>
  <cp:lastModifiedBy>Andy Woods</cp:lastModifiedBy>
  <cp:revision>388</cp:revision>
  <cp:lastPrinted>2019-12-07T13:54:36Z</cp:lastPrinted>
  <dcterms:created xsi:type="dcterms:W3CDTF">2009-01-18T12:07:54Z</dcterms:created>
  <dcterms:modified xsi:type="dcterms:W3CDTF">2019-12-14T18:16:35Z</dcterms:modified>
</cp:coreProperties>
</file>