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9"/>
  </p:notesMasterIdLst>
  <p:handoutMasterIdLst>
    <p:handoutMasterId r:id="rId50"/>
  </p:handoutMasterIdLst>
  <p:sldIdLst>
    <p:sldId id="2781" r:id="rId2"/>
    <p:sldId id="5555" r:id="rId3"/>
    <p:sldId id="3630" r:id="rId4"/>
    <p:sldId id="5422" r:id="rId5"/>
    <p:sldId id="261" r:id="rId6"/>
    <p:sldId id="325" r:id="rId7"/>
    <p:sldId id="265" r:id="rId8"/>
    <p:sldId id="5553" r:id="rId9"/>
    <p:sldId id="1193" r:id="rId10"/>
    <p:sldId id="5830" r:id="rId11"/>
    <p:sldId id="5859" r:id="rId12"/>
    <p:sldId id="5858" r:id="rId13"/>
    <p:sldId id="304" r:id="rId14"/>
    <p:sldId id="3905" r:id="rId15"/>
    <p:sldId id="4511" r:id="rId16"/>
    <p:sldId id="5846" r:id="rId17"/>
    <p:sldId id="5852" r:id="rId18"/>
    <p:sldId id="5853" r:id="rId19"/>
    <p:sldId id="5854" r:id="rId20"/>
    <p:sldId id="5855" r:id="rId21"/>
    <p:sldId id="5856" r:id="rId22"/>
    <p:sldId id="5857" r:id="rId23"/>
    <p:sldId id="2660" r:id="rId24"/>
    <p:sldId id="5835" r:id="rId25"/>
    <p:sldId id="5836" r:id="rId26"/>
    <p:sldId id="2797" r:id="rId27"/>
    <p:sldId id="2755" r:id="rId28"/>
    <p:sldId id="5849" r:id="rId29"/>
    <p:sldId id="2751" r:id="rId30"/>
    <p:sldId id="5845" r:id="rId31"/>
    <p:sldId id="2799" r:id="rId32"/>
    <p:sldId id="2800" r:id="rId33"/>
    <p:sldId id="4813" r:id="rId34"/>
    <p:sldId id="4814" r:id="rId35"/>
    <p:sldId id="2804" r:id="rId36"/>
    <p:sldId id="2805" r:id="rId37"/>
    <p:sldId id="2806" r:id="rId38"/>
    <p:sldId id="2820" r:id="rId39"/>
    <p:sldId id="2795" r:id="rId40"/>
    <p:sldId id="2807" r:id="rId41"/>
    <p:sldId id="5847" r:id="rId42"/>
    <p:sldId id="5850" r:id="rId43"/>
    <p:sldId id="5851" r:id="rId44"/>
    <p:sldId id="5582" r:id="rId45"/>
    <p:sldId id="5848" r:id="rId46"/>
    <p:sldId id="3622" r:id="rId47"/>
    <p:sldId id="5834" r:id="rId48"/>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A50021"/>
    <a:srgbClr val="0000CC"/>
    <a:srgbClr val="000066"/>
    <a:srgbClr val="0000FF"/>
    <a:srgbClr val="990099"/>
    <a:srgbClr val="006600"/>
    <a:srgbClr val="FF9900"/>
    <a:srgbClr val="00CC00"/>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5363" autoAdjust="0"/>
  </p:normalViewPr>
  <p:slideViewPr>
    <p:cSldViewPr>
      <p:cViewPr varScale="1">
        <p:scale>
          <a:sx n="120" d="100"/>
          <a:sy n="120" d="100"/>
        </p:scale>
        <p:origin x="48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1" d="100"/>
          <a:sy n="91" d="100"/>
        </p:scale>
        <p:origin x="304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12/11/2019</a:t>
            </a:r>
          </a:p>
        </p:txBody>
      </p:sp>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12/6/2017</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11</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1804922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966529">
              <a:defRPr/>
            </a:pPr>
            <a:fld id="{D675C7F5-DDAF-4FE0-9D6F-D01C3049ABE8}" type="slidenum">
              <a:rPr lang="en-US" sz="1900" kern="0">
                <a:solidFill>
                  <a:sysClr val="windowText" lastClr="000000"/>
                </a:solidFill>
              </a:rPr>
              <a:pPr defTabSz="966529">
                <a:defRPr/>
              </a:pPr>
              <a:t>45</a:t>
            </a:fld>
            <a:endParaRPr lang="en-US" sz="1900" kern="0">
              <a:solidFill>
                <a:sysClr val="windowText" lastClr="000000"/>
              </a:solidFill>
            </a:endParaRPr>
          </a:p>
        </p:txBody>
      </p:sp>
      <p:sp>
        <p:nvSpPr>
          <p:cNvPr id="69635" name="Rectangle 2"/>
          <p:cNvSpPr>
            <a:spLocks noGrp="1" noRot="1" noChangeAspect="1" noChangeArrowheads="1" noTextEdit="1"/>
          </p:cNvSpPr>
          <p:nvPr>
            <p:ph type="sldImg"/>
          </p:nvPr>
        </p:nvSpPr>
        <p:spPr>
          <a:xfrm>
            <a:off x="1497013" y="1200150"/>
            <a:ext cx="4321175" cy="3240088"/>
          </a:xfrm>
          <a:ln/>
        </p:spPr>
      </p:sp>
      <p:sp>
        <p:nvSpPr>
          <p:cNvPr id="69636" name="Rectangle 3"/>
          <p:cNvSpPr>
            <a:spLocks noGrp="1" noChangeArrowheads="1"/>
          </p:cNvSpPr>
          <p:nvPr>
            <p:ph type="body" idx="1"/>
          </p:nvPr>
        </p:nvSpPr>
        <p:spPr>
          <a:noFill/>
          <a:ln/>
        </p:spPr>
        <p:txBody>
          <a:bodyPr/>
          <a:lstStyle/>
          <a:p>
            <a:pPr eaLnBrk="1" hangingPunct="1"/>
            <a:endParaRPr lang="en-US"/>
          </a:p>
        </p:txBody>
      </p:sp>
      <p:sp>
        <p:nvSpPr>
          <p:cNvPr id="2" name="Footer Placeholder 1"/>
          <p:cNvSpPr>
            <a:spLocks noGrp="1"/>
          </p:cNvSpPr>
          <p:nvPr>
            <p:ph type="ftr" sz="quarter" idx="10"/>
          </p:nvPr>
        </p:nvSpPr>
        <p:spPr/>
        <p:txBody>
          <a:bodyPr/>
          <a:lstStyle/>
          <a:p>
            <a:pPr defTabSz="966529">
              <a:defRPr/>
            </a:pPr>
            <a:r>
              <a:rPr lang="en-US" sz="19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2835708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12</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626704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Ray Steadman – “1</a:t>
            </a:r>
            <a:r>
              <a:rPr lang="en-US" baseline="30000" dirty="0"/>
              <a:t>st</a:t>
            </a:r>
            <a:r>
              <a:rPr lang="en-US" dirty="0"/>
              <a:t> Californians”</a:t>
            </a:r>
          </a:p>
          <a:p>
            <a:endParaRPr lang="en-US" dirty="0"/>
          </a:p>
          <a:p>
            <a:r>
              <a:rPr lang="en-US" dirty="0"/>
              <a:t>Unbelievers vs Categories of Believers</a:t>
            </a:r>
          </a:p>
          <a:p>
            <a:endParaRPr lang="en-US" dirty="0"/>
          </a:p>
          <a:p>
            <a:r>
              <a:rPr lang="en-US" dirty="0"/>
              <a:t>Unbelievers</a:t>
            </a:r>
            <a:r>
              <a:rPr lang="en-US" baseline="0" dirty="0"/>
              <a:t> – </a:t>
            </a:r>
            <a:r>
              <a:rPr lang="el-GR" sz="1300" b="1" dirty="0"/>
              <a:t>ψυχικός </a:t>
            </a:r>
            <a:r>
              <a:rPr lang="en-US" sz="1300" b="1" dirty="0" err="1"/>
              <a:t>psuchikós</a:t>
            </a:r>
            <a:r>
              <a:rPr lang="en-US" baseline="0" dirty="0"/>
              <a:t>; </a:t>
            </a:r>
            <a:r>
              <a:rPr lang="en-US" sz="1300" dirty="0"/>
              <a:t>Natural, pertaining to the natural as distinguished from the spiritual</a:t>
            </a:r>
            <a:endParaRPr lang="en-US" baseline="0" dirty="0"/>
          </a:p>
          <a:p>
            <a:r>
              <a:rPr lang="en-US" baseline="0" dirty="0"/>
              <a:t>Spiritual Believers – </a:t>
            </a:r>
            <a:r>
              <a:rPr lang="el-GR" b="1" baseline="0" dirty="0"/>
              <a:t>πνευματικός </a:t>
            </a:r>
            <a:r>
              <a:rPr lang="en-US" b="1" baseline="0" dirty="0" err="1"/>
              <a:t>pneumatikós</a:t>
            </a:r>
            <a:r>
              <a:rPr lang="en-US" baseline="0" dirty="0"/>
              <a:t>; of persons who are spiritual, enlightened by the Holy Spirit </a:t>
            </a:r>
          </a:p>
          <a:p>
            <a:r>
              <a:rPr lang="en-US" baseline="0" dirty="0"/>
              <a:t>Infant Believers – </a:t>
            </a:r>
            <a:r>
              <a:rPr lang="el-GR" sz="1300" b="1" dirty="0"/>
              <a:t>σάρκινος</a:t>
            </a:r>
            <a:r>
              <a:rPr lang="en-US" sz="1300" b="1" dirty="0"/>
              <a:t> </a:t>
            </a:r>
            <a:r>
              <a:rPr lang="en-US" sz="1300" b="1" i="1" dirty="0" err="1"/>
              <a:t>sárkinos</a:t>
            </a:r>
            <a:r>
              <a:rPr lang="en-US" sz="1300" b="1" i="1" dirty="0"/>
              <a:t>; </a:t>
            </a:r>
            <a:r>
              <a:rPr lang="en-US" sz="1300" i="1" dirty="0"/>
              <a:t>with propensities of the flesh unto sin; </a:t>
            </a:r>
            <a:r>
              <a:rPr lang="el-GR" sz="1300" b="1" i="1" dirty="0"/>
              <a:t>νήπιος </a:t>
            </a:r>
            <a:r>
              <a:rPr lang="en-US" sz="1300" b="1" i="1" dirty="0" err="1"/>
              <a:t>nḗpios</a:t>
            </a:r>
            <a:r>
              <a:rPr lang="en-US" sz="1300" b="1" i="1" dirty="0"/>
              <a:t>; </a:t>
            </a:r>
            <a:r>
              <a:rPr lang="en-US" sz="1300" dirty="0"/>
              <a:t>an infant, child, baby without any definite limitation of age. (This relates to immaturity and lack of instruction)</a:t>
            </a:r>
            <a:endParaRPr lang="en-US" sz="1300" b="1" i="1" dirty="0"/>
          </a:p>
          <a:p>
            <a:r>
              <a:rPr lang="en-US" dirty="0"/>
              <a:t>Carnal Believers</a:t>
            </a:r>
            <a:r>
              <a:rPr lang="en-US" baseline="0" dirty="0"/>
              <a:t> – </a:t>
            </a:r>
            <a:r>
              <a:rPr lang="el-GR" sz="1300" b="1" dirty="0"/>
              <a:t>σαρκικός</a:t>
            </a:r>
            <a:r>
              <a:rPr lang="en-US" sz="1300" b="1" dirty="0"/>
              <a:t> </a:t>
            </a:r>
            <a:r>
              <a:rPr lang="en-US" sz="1300" b="1" i="1" dirty="0" err="1"/>
              <a:t>sarkikós</a:t>
            </a:r>
            <a:r>
              <a:rPr lang="en-US" sz="1300" b="1" i="1" dirty="0"/>
              <a:t>; </a:t>
            </a:r>
            <a:r>
              <a:rPr lang="en-US" sz="1300" i="1" dirty="0"/>
              <a:t>tendency to satisfy the flesh, implying sinfulness, sinful propensity, carnal</a:t>
            </a:r>
            <a:r>
              <a:rPr lang="en-US" sz="1300" dirty="0"/>
              <a:t> (This relates to disobedience and open rebellion)</a:t>
            </a:r>
          </a:p>
          <a:p>
            <a:endParaRPr lang="en-US" sz="1300" i="1"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13</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1600986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966529">
              <a:defRPr/>
            </a:pPr>
            <a:fld id="{D675C7F5-DDAF-4FE0-9D6F-D01C3049ABE8}" type="slidenum">
              <a:rPr lang="en-US" sz="1900" kern="0">
                <a:solidFill>
                  <a:sysClr val="windowText" lastClr="000000"/>
                </a:solidFill>
              </a:rPr>
              <a:pPr defTabSz="966529">
                <a:defRPr/>
              </a:pPr>
              <a:t>16</a:t>
            </a:fld>
            <a:endParaRPr lang="en-US" sz="1900" kern="0">
              <a:solidFill>
                <a:sysClr val="windowText" lastClr="000000"/>
              </a:solidFill>
            </a:endParaRPr>
          </a:p>
        </p:txBody>
      </p:sp>
      <p:sp>
        <p:nvSpPr>
          <p:cNvPr id="69635" name="Rectangle 2"/>
          <p:cNvSpPr>
            <a:spLocks noGrp="1" noRot="1" noChangeAspect="1" noChangeArrowheads="1" noTextEdit="1"/>
          </p:cNvSpPr>
          <p:nvPr>
            <p:ph type="sldImg"/>
          </p:nvPr>
        </p:nvSpPr>
        <p:spPr>
          <a:xfrm>
            <a:off x="1497013" y="1200150"/>
            <a:ext cx="4321175" cy="3240088"/>
          </a:xfrm>
          <a:ln/>
        </p:spPr>
      </p:sp>
      <p:sp>
        <p:nvSpPr>
          <p:cNvPr id="69636" name="Rectangle 3"/>
          <p:cNvSpPr>
            <a:spLocks noGrp="1" noChangeArrowheads="1"/>
          </p:cNvSpPr>
          <p:nvPr>
            <p:ph type="body" idx="1"/>
          </p:nvPr>
        </p:nvSpPr>
        <p:spPr>
          <a:noFill/>
          <a:ln/>
        </p:spPr>
        <p:txBody>
          <a:bodyPr/>
          <a:lstStyle/>
          <a:p>
            <a:pPr eaLnBrk="1" hangingPunct="1"/>
            <a:endParaRPr lang="en-US"/>
          </a:p>
        </p:txBody>
      </p:sp>
      <p:sp>
        <p:nvSpPr>
          <p:cNvPr id="2" name="Footer Placeholder 1"/>
          <p:cNvSpPr>
            <a:spLocks noGrp="1"/>
          </p:cNvSpPr>
          <p:nvPr>
            <p:ph type="ftr" sz="quarter" idx="10"/>
          </p:nvPr>
        </p:nvSpPr>
        <p:spPr/>
        <p:txBody>
          <a:bodyPr/>
          <a:lstStyle/>
          <a:p>
            <a:pPr defTabSz="966529">
              <a:defRPr/>
            </a:pPr>
            <a:r>
              <a:rPr lang="en-US" sz="19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3550749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966529">
              <a:defRPr/>
            </a:pPr>
            <a:fld id="{D675C7F5-DDAF-4FE0-9D6F-D01C3049ABE8}" type="slidenum">
              <a:rPr lang="en-US" sz="1900" kern="0">
                <a:solidFill>
                  <a:sysClr val="windowText" lastClr="000000"/>
                </a:solidFill>
              </a:rPr>
              <a:pPr defTabSz="966529">
                <a:defRPr/>
              </a:pPr>
              <a:t>17</a:t>
            </a:fld>
            <a:endParaRPr lang="en-US" sz="1900" kern="0">
              <a:solidFill>
                <a:sysClr val="windowText" lastClr="000000"/>
              </a:solidFill>
            </a:endParaRPr>
          </a:p>
        </p:txBody>
      </p:sp>
      <p:sp>
        <p:nvSpPr>
          <p:cNvPr id="69635" name="Rectangle 2"/>
          <p:cNvSpPr>
            <a:spLocks noGrp="1" noRot="1" noChangeAspect="1" noChangeArrowheads="1" noTextEdit="1"/>
          </p:cNvSpPr>
          <p:nvPr>
            <p:ph type="sldImg"/>
          </p:nvPr>
        </p:nvSpPr>
        <p:spPr>
          <a:xfrm>
            <a:off x="1497013" y="1200150"/>
            <a:ext cx="4321175" cy="3240088"/>
          </a:xfrm>
          <a:ln/>
        </p:spPr>
      </p:sp>
      <p:sp>
        <p:nvSpPr>
          <p:cNvPr id="69636" name="Rectangle 3"/>
          <p:cNvSpPr>
            <a:spLocks noGrp="1" noChangeArrowheads="1"/>
          </p:cNvSpPr>
          <p:nvPr>
            <p:ph type="body" idx="1"/>
          </p:nvPr>
        </p:nvSpPr>
        <p:spPr>
          <a:noFill/>
          <a:ln/>
        </p:spPr>
        <p:txBody>
          <a:bodyPr/>
          <a:lstStyle/>
          <a:p>
            <a:pPr eaLnBrk="1" hangingPunct="1"/>
            <a:endParaRPr lang="en-US"/>
          </a:p>
        </p:txBody>
      </p:sp>
      <p:sp>
        <p:nvSpPr>
          <p:cNvPr id="2" name="Footer Placeholder 1"/>
          <p:cNvSpPr>
            <a:spLocks noGrp="1"/>
          </p:cNvSpPr>
          <p:nvPr>
            <p:ph type="ftr" sz="quarter" idx="10"/>
          </p:nvPr>
        </p:nvSpPr>
        <p:spPr/>
        <p:txBody>
          <a:bodyPr/>
          <a:lstStyle/>
          <a:p>
            <a:pPr defTabSz="966529">
              <a:defRPr/>
            </a:pPr>
            <a:r>
              <a:rPr lang="en-US" sz="19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2592710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966529">
              <a:defRPr/>
            </a:pPr>
            <a:fld id="{D675C7F5-DDAF-4FE0-9D6F-D01C3049ABE8}" type="slidenum">
              <a:rPr lang="en-US" sz="1900" kern="0">
                <a:solidFill>
                  <a:sysClr val="windowText" lastClr="000000"/>
                </a:solidFill>
              </a:rPr>
              <a:pPr defTabSz="966529">
                <a:defRPr/>
              </a:pPr>
              <a:t>18</a:t>
            </a:fld>
            <a:endParaRPr lang="en-US" sz="1900" kern="0">
              <a:solidFill>
                <a:sysClr val="windowText" lastClr="000000"/>
              </a:solidFill>
            </a:endParaRPr>
          </a:p>
        </p:txBody>
      </p:sp>
      <p:sp>
        <p:nvSpPr>
          <p:cNvPr id="69635" name="Rectangle 2"/>
          <p:cNvSpPr>
            <a:spLocks noGrp="1" noRot="1" noChangeAspect="1" noChangeArrowheads="1" noTextEdit="1"/>
          </p:cNvSpPr>
          <p:nvPr>
            <p:ph type="sldImg"/>
          </p:nvPr>
        </p:nvSpPr>
        <p:spPr>
          <a:xfrm>
            <a:off x="1497013" y="1200150"/>
            <a:ext cx="4321175" cy="3240088"/>
          </a:xfrm>
          <a:ln/>
        </p:spPr>
      </p:sp>
      <p:sp>
        <p:nvSpPr>
          <p:cNvPr id="69636" name="Rectangle 3"/>
          <p:cNvSpPr>
            <a:spLocks noGrp="1" noChangeArrowheads="1"/>
          </p:cNvSpPr>
          <p:nvPr>
            <p:ph type="body" idx="1"/>
          </p:nvPr>
        </p:nvSpPr>
        <p:spPr>
          <a:noFill/>
          <a:ln/>
        </p:spPr>
        <p:txBody>
          <a:bodyPr/>
          <a:lstStyle/>
          <a:p>
            <a:pPr eaLnBrk="1" hangingPunct="1"/>
            <a:endParaRPr lang="en-US"/>
          </a:p>
        </p:txBody>
      </p:sp>
      <p:sp>
        <p:nvSpPr>
          <p:cNvPr id="2" name="Footer Placeholder 1"/>
          <p:cNvSpPr>
            <a:spLocks noGrp="1"/>
          </p:cNvSpPr>
          <p:nvPr>
            <p:ph type="ftr" sz="quarter" idx="10"/>
          </p:nvPr>
        </p:nvSpPr>
        <p:spPr/>
        <p:txBody>
          <a:bodyPr/>
          <a:lstStyle/>
          <a:p>
            <a:pPr defTabSz="966529">
              <a:defRPr/>
            </a:pPr>
            <a:r>
              <a:rPr lang="en-US" sz="19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736254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Cf. Rev, 7 144,000 Jewish Evangelists </a:t>
            </a:r>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1/24/2018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30</a:t>
            </a:fld>
            <a:endParaRPr lang="en-US" dirty="0"/>
          </a:p>
        </p:txBody>
      </p:sp>
    </p:spTree>
    <p:extLst>
      <p:ext uri="{BB962C8B-B14F-4D97-AF65-F5344CB8AC3E}">
        <p14:creationId xmlns:p14="http://schemas.microsoft.com/office/powerpoint/2010/main" val="126363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966529">
              <a:defRPr/>
            </a:pPr>
            <a:fld id="{D675C7F5-DDAF-4FE0-9D6F-D01C3049ABE8}" type="slidenum">
              <a:rPr lang="en-US" sz="1900" kern="0">
                <a:solidFill>
                  <a:sysClr val="windowText" lastClr="000000"/>
                </a:solidFill>
              </a:rPr>
              <a:pPr defTabSz="966529">
                <a:defRPr/>
              </a:pPr>
              <a:t>43</a:t>
            </a:fld>
            <a:endParaRPr lang="en-US" sz="1900" kern="0">
              <a:solidFill>
                <a:sysClr val="windowText" lastClr="000000"/>
              </a:solidFill>
            </a:endParaRPr>
          </a:p>
        </p:txBody>
      </p:sp>
      <p:sp>
        <p:nvSpPr>
          <p:cNvPr id="69635" name="Rectangle 2"/>
          <p:cNvSpPr>
            <a:spLocks noGrp="1" noRot="1" noChangeAspect="1" noChangeArrowheads="1" noTextEdit="1"/>
          </p:cNvSpPr>
          <p:nvPr>
            <p:ph type="sldImg"/>
          </p:nvPr>
        </p:nvSpPr>
        <p:spPr>
          <a:xfrm>
            <a:off x="1497013" y="1200150"/>
            <a:ext cx="4321175" cy="3240088"/>
          </a:xfrm>
          <a:ln/>
        </p:spPr>
      </p:sp>
      <p:sp>
        <p:nvSpPr>
          <p:cNvPr id="69636" name="Rectangle 3"/>
          <p:cNvSpPr>
            <a:spLocks noGrp="1" noChangeArrowheads="1"/>
          </p:cNvSpPr>
          <p:nvPr>
            <p:ph type="body" idx="1"/>
          </p:nvPr>
        </p:nvSpPr>
        <p:spPr>
          <a:noFill/>
          <a:ln/>
        </p:spPr>
        <p:txBody>
          <a:bodyPr/>
          <a:lstStyle/>
          <a:p>
            <a:pPr eaLnBrk="1" hangingPunct="1"/>
            <a:endParaRPr lang="en-US"/>
          </a:p>
        </p:txBody>
      </p:sp>
      <p:sp>
        <p:nvSpPr>
          <p:cNvPr id="2" name="Footer Placeholder 1"/>
          <p:cNvSpPr>
            <a:spLocks noGrp="1"/>
          </p:cNvSpPr>
          <p:nvPr>
            <p:ph type="ftr" sz="quarter" idx="10"/>
          </p:nvPr>
        </p:nvSpPr>
        <p:spPr/>
        <p:txBody>
          <a:bodyPr/>
          <a:lstStyle/>
          <a:p>
            <a:pPr defTabSz="966529">
              <a:defRPr/>
            </a:pPr>
            <a:r>
              <a:rPr lang="en-US" sz="19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706797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966529">
              <a:defRPr/>
            </a:pPr>
            <a:fld id="{D675C7F5-DDAF-4FE0-9D6F-D01C3049ABE8}" type="slidenum">
              <a:rPr lang="en-US" sz="1900" kern="0">
                <a:solidFill>
                  <a:sysClr val="windowText" lastClr="000000"/>
                </a:solidFill>
              </a:rPr>
              <a:pPr defTabSz="966529">
                <a:defRPr/>
              </a:pPr>
              <a:t>44</a:t>
            </a:fld>
            <a:endParaRPr lang="en-US" sz="1900" kern="0">
              <a:solidFill>
                <a:sysClr val="windowText" lastClr="000000"/>
              </a:solidFill>
            </a:endParaRPr>
          </a:p>
        </p:txBody>
      </p:sp>
      <p:sp>
        <p:nvSpPr>
          <p:cNvPr id="69635" name="Rectangle 2"/>
          <p:cNvSpPr>
            <a:spLocks noGrp="1" noRot="1" noChangeAspect="1" noChangeArrowheads="1" noTextEdit="1"/>
          </p:cNvSpPr>
          <p:nvPr>
            <p:ph type="sldImg"/>
          </p:nvPr>
        </p:nvSpPr>
        <p:spPr>
          <a:xfrm>
            <a:off x="1497013" y="1200150"/>
            <a:ext cx="4321175" cy="3240088"/>
          </a:xfrm>
          <a:ln/>
        </p:spPr>
      </p:sp>
      <p:sp>
        <p:nvSpPr>
          <p:cNvPr id="69636" name="Rectangle 3"/>
          <p:cNvSpPr>
            <a:spLocks noGrp="1" noChangeArrowheads="1"/>
          </p:cNvSpPr>
          <p:nvPr>
            <p:ph type="body" idx="1"/>
          </p:nvPr>
        </p:nvSpPr>
        <p:spPr>
          <a:noFill/>
          <a:ln/>
        </p:spPr>
        <p:txBody>
          <a:bodyPr/>
          <a:lstStyle/>
          <a:p>
            <a:pPr eaLnBrk="1" hangingPunct="1"/>
            <a:endParaRPr lang="en-US"/>
          </a:p>
        </p:txBody>
      </p:sp>
      <p:sp>
        <p:nvSpPr>
          <p:cNvPr id="2" name="Footer Placeholder 1"/>
          <p:cNvSpPr>
            <a:spLocks noGrp="1"/>
          </p:cNvSpPr>
          <p:nvPr>
            <p:ph type="ftr" sz="quarter" idx="10"/>
          </p:nvPr>
        </p:nvSpPr>
        <p:spPr/>
        <p:txBody>
          <a:bodyPr/>
          <a:lstStyle/>
          <a:p>
            <a:pPr defTabSz="966529">
              <a:defRPr/>
            </a:pPr>
            <a:r>
              <a:rPr lang="en-US" sz="19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2440791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388DB10-4DD8-4FC6-A20A-D7C63BB53110}"/>
              </a:ext>
            </a:extLst>
          </p:cNvPr>
          <p:cNvGrpSpPr>
            <a:grpSpLocks/>
          </p:cNvGrpSpPr>
          <p:nvPr/>
        </p:nvGrpSpPr>
        <p:grpSpPr bwMode="auto">
          <a:xfrm>
            <a:off x="0" y="2"/>
            <a:ext cx="1085850" cy="6854825"/>
            <a:chOff x="0" y="0"/>
            <a:chExt cx="684" cy="4318"/>
          </a:xfrm>
        </p:grpSpPr>
        <p:sp>
          <p:nvSpPr>
            <p:cNvPr id="5" name="Rectangle 3">
              <a:extLst>
                <a:ext uri="{FF2B5EF4-FFF2-40B4-BE49-F238E27FC236}">
                  <a16:creationId xmlns:a16="http://schemas.microsoft.com/office/drawing/2014/main" id="{B9148D9B-B058-46B7-945B-F538A5F01DE5}"/>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grpSp>
          <p:nvGrpSpPr>
            <p:cNvPr id="6" name="Group 4">
              <a:extLst>
                <a:ext uri="{FF2B5EF4-FFF2-40B4-BE49-F238E27FC236}">
                  <a16:creationId xmlns:a16="http://schemas.microsoft.com/office/drawing/2014/main" id="{C9B5F6B7-9110-4A01-87C3-D20794E89946}"/>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D9CFD355-790D-478A-9373-FD9D0D67000C}"/>
                  </a:ext>
                </a:extLst>
              </p:cNvPr>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8" name="Rectangle 6">
                <a:extLst>
                  <a:ext uri="{FF2B5EF4-FFF2-40B4-BE49-F238E27FC236}">
                    <a16:creationId xmlns:a16="http://schemas.microsoft.com/office/drawing/2014/main" id="{78ADF880-4ACE-4432-A81F-E48F64B1ED74}"/>
                  </a:ext>
                </a:extLst>
              </p:cNvPr>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9" name="Rectangle 7">
                <a:extLst>
                  <a:ext uri="{FF2B5EF4-FFF2-40B4-BE49-F238E27FC236}">
                    <a16:creationId xmlns:a16="http://schemas.microsoft.com/office/drawing/2014/main" id="{E9D34633-DD26-4058-99A4-227CF6FADBE3}"/>
                  </a:ext>
                </a:extLst>
              </p:cNvPr>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0" name="Rectangle 8">
                <a:extLst>
                  <a:ext uri="{FF2B5EF4-FFF2-40B4-BE49-F238E27FC236}">
                    <a16:creationId xmlns:a16="http://schemas.microsoft.com/office/drawing/2014/main" id="{F0172256-C4ED-4D9E-BFE6-C18420252174}"/>
                  </a:ext>
                </a:extLst>
              </p:cNvPr>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1" name="Rectangle 9">
                <a:extLst>
                  <a:ext uri="{FF2B5EF4-FFF2-40B4-BE49-F238E27FC236}">
                    <a16:creationId xmlns:a16="http://schemas.microsoft.com/office/drawing/2014/main" id="{5474330A-0FAF-41F8-9203-F9AF7AF217CF}"/>
                  </a:ext>
                </a:extLst>
              </p:cNvPr>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2" name="Rectangle 10">
                <a:extLst>
                  <a:ext uri="{FF2B5EF4-FFF2-40B4-BE49-F238E27FC236}">
                    <a16:creationId xmlns:a16="http://schemas.microsoft.com/office/drawing/2014/main" id="{9E25577B-F363-4532-A6D3-AA8F8DB34CBF}"/>
                  </a:ext>
                </a:extLst>
              </p:cNvPr>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3" name="Rectangle 11">
                <a:extLst>
                  <a:ext uri="{FF2B5EF4-FFF2-40B4-BE49-F238E27FC236}">
                    <a16:creationId xmlns:a16="http://schemas.microsoft.com/office/drawing/2014/main" id="{A98CF924-40DD-47D0-8166-3D10F396B9D1}"/>
                  </a:ext>
                </a:extLst>
              </p:cNvPr>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4" name="Rectangle 12">
                <a:extLst>
                  <a:ext uri="{FF2B5EF4-FFF2-40B4-BE49-F238E27FC236}">
                    <a16:creationId xmlns:a16="http://schemas.microsoft.com/office/drawing/2014/main" id="{F0DF55DC-6DA7-49C3-BF3A-A7E06545B60D}"/>
                  </a:ext>
                </a:extLst>
              </p:cNvPr>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5" name="Rectangle 13">
                <a:extLst>
                  <a:ext uri="{FF2B5EF4-FFF2-40B4-BE49-F238E27FC236}">
                    <a16:creationId xmlns:a16="http://schemas.microsoft.com/office/drawing/2014/main" id="{1831067D-23EA-4EB8-B33D-47E53DBAE7E9}"/>
                  </a:ext>
                </a:extLst>
              </p:cNvPr>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6" name="Rectangle 14">
                <a:extLst>
                  <a:ext uri="{FF2B5EF4-FFF2-40B4-BE49-F238E27FC236}">
                    <a16:creationId xmlns:a16="http://schemas.microsoft.com/office/drawing/2014/main" id="{15F73C6D-F92B-4D7E-98AC-5E9CC98D5770}"/>
                  </a:ext>
                </a:extLst>
              </p:cNvPr>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7" name="Rectangle 15">
                <a:extLst>
                  <a:ext uri="{FF2B5EF4-FFF2-40B4-BE49-F238E27FC236}">
                    <a16:creationId xmlns:a16="http://schemas.microsoft.com/office/drawing/2014/main" id="{20667019-7C39-4E9D-83AD-D457FC3D98B8}"/>
                  </a:ext>
                </a:extLst>
              </p:cNvPr>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8" name="Rectangle 16">
                <a:extLst>
                  <a:ext uri="{FF2B5EF4-FFF2-40B4-BE49-F238E27FC236}">
                    <a16:creationId xmlns:a16="http://schemas.microsoft.com/office/drawing/2014/main" id="{71D1F287-CAF9-4F8A-8971-59B040BCB5DC}"/>
                  </a:ext>
                </a:extLst>
              </p:cNvPr>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9" name="Rectangle 17">
                <a:extLst>
                  <a:ext uri="{FF2B5EF4-FFF2-40B4-BE49-F238E27FC236}">
                    <a16:creationId xmlns:a16="http://schemas.microsoft.com/office/drawing/2014/main" id="{8B8D73E2-1966-4D4B-A72E-0AD659783A78}"/>
                  </a:ext>
                </a:extLst>
              </p:cNvPr>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0" name="Rectangle 18">
                <a:extLst>
                  <a:ext uri="{FF2B5EF4-FFF2-40B4-BE49-F238E27FC236}">
                    <a16:creationId xmlns:a16="http://schemas.microsoft.com/office/drawing/2014/main" id="{7FE62A48-39EA-415C-9E47-C534815FE62F}"/>
                  </a:ext>
                </a:extLst>
              </p:cNvPr>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1" name="Rectangle 19">
                <a:extLst>
                  <a:ext uri="{FF2B5EF4-FFF2-40B4-BE49-F238E27FC236}">
                    <a16:creationId xmlns:a16="http://schemas.microsoft.com/office/drawing/2014/main" id="{228949E5-F63E-47D6-BD03-F6D4F0B8EDF9}"/>
                  </a:ext>
                </a:extLst>
              </p:cNvPr>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2" name="Rectangle 20">
                <a:extLst>
                  <a:ext uri="{FF2B5EF4-FFF2-40B4-BE49-F238E27FC236}">
                    <a16:creationId xmlns:a16="http://schemas.microsoft.com/office/drawing/2014/main" id="{C7DFB4A6-E6A6-41F7-9178-C96BDE9129A3}"/>
                  </a:ext>
                </a:extLst>
              </p:cNvPr>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3" name="Rectangle 21">
                <a:extLst>
                  <a:ext uri="{FF2B5EF4-FFF2-40B4-BE49-F238E27FC236}">
                    <a16:creationId xmlns:a16="http://schemas.microsoft.com/office/drawing/2014/main" id="{B3278C12-7CFA-4060-8350-29BFD39ADEAF}"/>
                  </a:ext>
                </a:extLst>
              </p:cNvPr>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4" name="Rectangle 22">
                <a:extLst>
                  <a:ext uri="{FF2B5EF4-FFF2-40B4-BE49-F238E27FC236}">
                    <a16:creationId xmlns:a16="http://schemas.microsoft.com/office/drawing/2014/main" id="{D7857F09-EBD8-45B8-B514-48C4FFC37657}"/>
                  </a:ext>
                </a:extLst>
              </p:cNvPr>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5" name="Rectangle 23">
                <a:extLst>
                  <a:ext uri="{FF2B5EF4-FFF2-40B4-BE49-F238E27FC236}">
                    <a16:creationId xmlns:a16="http://schemas.microsoft.com/office/drawing/2014/main" id="{B4C5CE0A-FE40-4D63-8019-44B6F57954A6}"/>
                  </a:ext>
                </a:extLst>
              </p:cNvPr>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6" name="Rectangle 24">
                <a:extLst>
                  <a:ext uri="{FF2B5EF4-FFF2-40B4-BE49-F238E27FC236}">
                    <a16:creationId xmlns:a16="http://schemas.microsoft.com/office/drawing/2014/main" id="{1A64ADEE-91EA-4B5C-908D-AA39508C43A3}"/>
                  </a:ext>
                </a:extLst>
              </p:cNvPr>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7" name="Rectangle 25">
                <a:extLst>
                  <a:ext uri="{FF2B5EF4-FFF2-40B4-BE49-F238E27FC236}">
                    <a16:creationId xmlns:a16="http://schemas.microsoft.com/office/drawing/2014/main" id="{C1BA3FF3-D65B-49BA-84A1-609A4FA5FFDF}"/>
                  </a:ext>
                </a:extLst>
              </p:cNvPr>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8" name="Rectangle 26">
                <a:extLst>
                  <a:ext uri="{FF2B5EF4-FFF2-40B4-BE49-F238E27FC236}">
                    <a16:creationId xmlns:a16="http://schemas.microsoft.com/office/drawing/2014/main" id="{9D9D75A5-BB07-44DD-86E6-1AB4530C7B30}"/>
                  </a:ext>
                </a:extLst>
              </p:cNvPr>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9" name="Rectangle 27">
                <a:extLst>
                  <a:ext uri="{FF2B5EF4-FFF2-40B4-BE49-F238E27FC236}">
                    <a16:creationId xmlns:a16="http://schemas.microsoft.com/office/drawing/2014/main" id="{6B7C592D-C97F-4A41-A9D0-0E6D395B3937}"/>
                  </a:ext>
                </a:extLst>
              </p:cNvPr>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30" name="Rectangle 28">
                <a:extLst>
                  <a:ext uri="{FF2B5EF4-FFF2-40B4-BE49-F238E27FC236}">
                    <a16:creationId xmlns:a16="http://schemas.microsoft.com/office/drawing/2014/main" id="{9B24E741-C603-4035-AC41-2C99CE834859}"/>
                  </a:ext>
                </a:extLst>
              </p:cNvPr>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31" name="Rectangle 29">
                <a:extLst>
                  <a:ext uri="{FF2B5EF4-FFF2-40B4-BE49-F238E27FC236}">
                    <a16:creationId xmlns:a16="http://schemas.microsoft.com/office/drawing/2014/main" id="{10F8FDDD-095C-4E67-8047-EDFFC6655502}"/>
                  </a:ext>
                </a:extLst>
              </p:cNvPr>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32" name="Rectangle 30">
                <a:extLst>
                  <a:ext uri="{FF2B5EF4-FFF2-40B4-BE49-F238E27FC236}">
                    <a16:creationId xmlns:a16="http://schemas.microsoft.com/office/drawing/2014/main" id="{34F5E1C5-0A3A-48E3-936C-1D7DA6EDF1A7}"/>
                  </a:ext>
                </a:extLst>
              </p:cNvPr>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33" name="Rectangle 31">
                <a:extLst>
                  <a:ext uri="{FF2B5EF4-FFF2-40B4-BE49-F238E27FC236}">
                    <a16:creationId xmlns:a16="http://schemas.microsoft.com/office/drawing/2014/main" id="{731EAEE6-29F6-4DDC-B7B2-E77D160BB07A}"/>
                  </a:ext>
                </a:extLst>
              </p:cNvPr>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34" name="Rectangle 32">
                <a:extLst>
                  <a:ext uri="{FF2B5EF4-FFF2-40B4-BE49-F238E27FC236}">
                    <a16:creationId xmlns:a16="http://schemas.microsoft.com/office/drawing/2014/main" id="{8CBA982E-228F-4B9D-8050-E1E5B3F7009E}"/>
                  </a:ext>
                </a:extLst>
              </p:cNvPr>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35" name="Rectangle 33">
                <a:extLst>
                  <a:ext uri="{FF2B5EF4-FFF2-40B4-BE49-F238E27FC236}">
                    <a16:creationId xmlns:a16="http://schemas.microsoft.com/office/drawing/2014/main" id="{8338F31D-7771-4646-ABD4-16CA473F36CF}"/>
                  </a:ext>
                </a:extLst>
              </p:cNvPr>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grpSp>
      </p:grpSp>
      <p:sp>
        <p:nvSpPr>
          <p:cNvPr id="4130"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4131"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B4132F01-5554-48EB-883F-1DC307C6D3DA}"/>
              </a:ext>
            </a:extLst>
          </p:cNvPr>
          <p:cNvSpPr>
            <a:spLocks noGrp="1" noChangeArrowheads="1"/>
          </p:cNvSpPr>
          <p:nvPr>
            <p:ph type="dt" sz="quarter" idx="10"/>
          </p:nvPr>
        </p:nvSpPr>
        <p:spPr/>
        <p:txBody>
          <a:bodyPr/>
          <a:lstStyle>
            <a:lvl1pPr>
              <a:defRPr smtClean="0">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B09A268A-40ED-4444-ABAE-CB6AFCF4A7E2}"/>
              </a:ext>
            </a:extLst>
          </p:cNvPr>
          <p:cNvSpPr>
            <a:spLocks noGrp="1" noChangeArrowheads="1"/>
          </p:cNvSpPr>
          <p:nvPr>
            <p:ph type="ftr" sz="quarter" idx="11"/>
          </p:nvPr>
        </p:nvSpPr>
        <p:spPr/>
        <p:txBody>
          <a:bodyPr/>
          <a:lstStyle>
            <a:lvl1pPr>
              <a:defRPr smtClean="0">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C0CDF3ED-459F-4AD8-9BE1-3334C0E8E956}"/>
              </a:ext>
            </a:extLst>
          </p:cNvPr>
          <p:cNvSpPr>
            <a:spLocks noGrp="1" noChangeArrowheads="1"/>
          </p:cNvSpPr>
          <p:nvPr>
            <p:ph type="sldNum" sz="quarter" idx="12"/>
          </p:nvPr>
        </p:nvSpPr>
        <p:spPr/>
        <p:txBody>
          <a:bodyPr/>
          <a:lstStyle>
            <a:lvl1pPr>
              <a:defRPr>
                <a:solidFill>
                  <a:srgbClr val="FFFFFF"/>
                </a:solidFill>
              </a:defRPr>
            </a:lvl1pPr>
          </a:lstStyle>
          <a:p>
            <a:fld id="{9E8CC47D-91AD-4AEA-ACE6-ADAD4DF7B684}" type="slidenum">
              <a:rPr lang="en-US" altLang="en-US"/>
              <a:pPr/>
              <a:t>‹#›</a:t>
            </a:fld>
            <a:endParaRPr lang="en-US" altLang="en-US"/>
          </a:p>
        </p:txBody>
      </p:sp>
    </p:spTree>
    <p:extLst>
      <p:ext uri="{BB962C8B-B14F-4D97-AF65-F5344CB8AC3E}">
        <p14:creationId xmlns:p14="http://schemas.microsoft.com/office/powerpoint/2010/main" val="2172079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0D30B759-3A14-49B6-BB9B-CC8128ABE2A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97F9229E-591E-4281-ADCC-AF4F886C16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6DF54BDD-A815-4975-9FD6-A64C0164CEA4}"/>
              </a:ext>
            </a:extLst>
          </p:cNvPr>
          <p:cNvSpPr>
            <a:spLocks noGrp="1" noChangeArrowheads="1"/>
          </p:cNvSpPr>
          <p:nvPr>
            <p:ph type="sldNum" sz="quarter" idx="12"/>
          </p:nvPr>
        </p:nvSpPr>
        <p:spPr>
          <a:ln/>
        </p:spPr>
        <p:txBody>
          <a:bodyPr/>
          <a:lstStyle>
            <a:lvl1pPr>
              <a:defRPr/>
            </a:lvl1pPr>
          </a:lstStyle>
          <a:p>
            <a:fld id="{087953F9-02E8-4E42-940F-58151E841A8E}" type="slidenum">
              <a:rPr lang="en-US" altLang="en-US"/>
              <a:pPr/>
              <a:t>‹#›</a:t>
            </a:fld>
            <a:endParaRPr lang="en-US" altLang="en-US"/>
          </a:p>
        </p:txBody>
      </p:sp>
    </p:spTree>
    <p:extLst>
      <p:ext uri="{BB962C8B-B14F-4D97-AF65-F5344CB8AC3E}">
        <p14:creationId xmlns:p14="http://schemas.microsoft.com/office/powerpoint/2010/main" val="3038123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4"/>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84200057"/>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a:ln/>
        </p:spPr>
        <p:txBody>
          <a:bodyPr/>
          <a:lstStyle>
            <a:lvl1pPr>
              <a:defRPr/>
            </a:lvl1pPr>
          </a:lstStyle>
          <a:p>
            <a:pPr>
              <a:defRPr/>
            </a:pPr>
            <a:fld id="{8651AC14-CD87-4253-B210-E76688451184}" type="datetime1">
              <a:rPr lang="en-US"/>
              <a:pPr>
                <a:defRPr/>
              </a:pPr>
              <a:t>12/11/2019</a:t>
            </a:fld>
            <a:endParaRPr lang="en-US"/>
          </a:p>
        </p:txBody>
      </p:sp>
      <p:sp>
        <p:nvSpPr>
          <p:cNvPr id="4" name="Rectangle 1030"/>
          <p:cNvSpPr>
            <a:spLocks noGrp="1" noChangeArrowheads="1"/>
          </p:cNvSpPr>
          <p:nvPr>
            <p:ph type="ftr" sz="quarter" idx="11"/>
          </p:nvPr>
        </p:nvSpPr>
        <p:spPr>
          <a:ln/>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a:ln/>
        </p:spPr>
        <p:txBody>
          <a:bodyPr/>
          <a:lstStyle>
            <a:lvl1pPr>
              <a:defRPr/>
            </a:lvl1pPr>
          </a:lstStyle>
          <a:p>
            <a:pPr>
              <a:defRPr/>
            </a:pPr>
            <a:fld id="{E3E5B2FA-C50D-44E8-B1A2-1DCC81B72AA5}" type="slidenum">
              <a:rPr lang="en-US"/>
              <a:pPr>
                <a:defRPr/>
              </a:pPr>
              <a:t>‹#›</a:t>
            </a:fld>
            <a:endParaRPr lang="en-US"/>
          </a:p>
        </p:txBody>
      </p:sp>
    </p:spTree>
    <p:extLst>
      <p:ext uri="{BB962C8B-B14F-4D97-AF65-F5344CB8AC3E}">
        <p14:creationId xmlns:p14="http://schemas.microsoft.com/office/powerpoint/2010/main" val="3614124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p:txBody>
          <a:bodyPr/>
          <a:lstStyle>
            <a:lvl1pPr>
              <a:defRPr/>
            </a:lvl1pPr>
          </a:lstStyle>
          <a:p>
            <a:pPr>
              <a:defRPr/>
            </a:pPr>
            <a:endParaRPr lang="en-US"/>
          </a:p>
        </p:txBody>
      </p:sp>
      <p:sp>
        <p:nvSpPr>
          <p:cNvPr id="3" name="Rectangle 37"/>
          <p:cNvSpPr>
            <a:spLocks noGrp="1" noChangeArrowheads="1"/>
          </p:cNvSpPr>
          <p:nvPr>
            <p:ph type="ftr" sz="quarter" idx="11"/>
          </p:nvPr>
        </p:nvSpPr>
        <p:spPr/>
        <p:txBody>
          <a:bodyPr/>
          <a:lstStyle>
            <a:lvl1pPr>
              <a:defRPr/>
            </a:lvl1pPr>
          </a:lstStyle>
          <a:p>
            <a:pPr>
              <a:defRPr/>
            </a:pPr>
            <a:endParaRPr lang="en-US"/>
          </a:p>
        </p:txBody>
      </p:sp>
      <p:sp>
        <p:nvSpPr>
          <p:cNvPr id="4" name="Rectangle 38"/>
          <p:cNvSpPr>
            <a:spLocks noGrp="1" noChangeArrowheads="1"/>
          </p:cNvSpPr>
          <p:nvPr>
            <p:ph type="sldNum" sz="quarter" idx="12"/>
          </p:nvPr>
        </p:nvSpPr>
        <p:spPr/>
        <p:txBody>
          <a:bodyPr/>
          <a:lstStyle>
            <a:lvl1pPr>
              <a:defRPr/>
            </a:lvl1pPr>
          </a:lstStyle>
          <a:p>
            <a:fld id="{9444D7EA-DA0A-484B-AA2A-91D0C4E18C3A}" type="slidenum">
              <a:rPr lang="en-US" altLang="en-US"/>
              <a:pPr/>
              <a:t>‹#›</a:t>
            </a:fld>
            <a:endParaRPr lang="en-US" altLang="en-US"/>
          </a:p>
        </p:txBody>
      </p:sp>
    </p:spTree>
    <p:extLst>
      <p:ext uri="{BB962C8B-B14F-4D97-AF65-F5344CB8AC3E}">
        <p14:creationId xmlns:p14="http://schemas.microsoft.com/office/powerpoint/2010/main" val="1195894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2"/>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64" r:id="rId11"/>
    <p:sldLayoutId id="2147492665" r:id="rId12"/>
    <p:sldLayoutId id="2147492666" r:id="rId13"/>
    <p:sldLayoutId id="2147492667" r:id="rId14"/>
    <p:sldLayoutId id="2147492668" r:id="rId15"/>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1.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2.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40752"/>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1018324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C50027-575C-40D2-ABA9-7F703708F3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
            <a:ext cx="9144000" cy="6857998"/>
          </a:xfrm>
          <a:prstGeom prst="rect">
            <a:avLst/>
          </a:prstGeom>
        </p:spPr>
      </p:pic>
      <p:sp>
        <p:nvSpPr>
          <p:cNvPr id="13" name="Rectangle 3"/>
          <p:cNvSpPr txBox="1">
            <a:spLocks/>
          </p:cNvSpPr>
          <p:nvPr/>
        </p:nvSpPr>
        <p:spPr bwMode="auto">
          <a:xfrm>
            <a:off x="0" y="0"/>
            <a:ext cx="914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1200"/>
              </a:spcAft>
              <a:buNone/>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Hebrews 5:11-14</a:t>
            </a:r>
          </a:p>
          <a:p>
            <a:pPr marL="0" indent="0" algn="just">
              <a:spcBef>
                <a:spcPts val="0"/>
              </a:spcBef>
              <a:buNone/>
            </a:pPr>
            <a:r>
              <a:rPr lang="en-US" sz="285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285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Concerning him we have much to say, and </a:t>
            </a:r>
            <a:r>
              <a:rPr lang="en-US" sz="285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a:t>
            </a:r>
            <a:r>
              <a:rPr lang="en-US" sz="28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hard to explain, since you have become dull of hearing. </a:t>
            </a:r>
            <a:r>
              <a:rPr lang="en-US" sz="285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285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though </a:t>
            </a:r>
            <a:r>
              <a:rPr lang="en-US" sz="285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this time</a:t>
            </a:r>
            <a:r>
              <a:rPr lang="en-US" sz="28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5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ought to be teachers</a:t>
            </a:r>
            <a:r>
              <a:rPr lang="en-US" sz="28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have need again for someone to teach you the elementary principles of the oracles of God, and you have come to need milk and not solid food. </a:t>
            </a:r>
            <a:r>
              <a:rPr lang="en-US" sz="285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285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everyone who partakes </a:t>
            </a:r>
            <a:r>
              <a:rPr lang="en-US" sz="285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only</a:t>
            </a:r>
            <a:r>
              <a:rPr lang="en-US" sz="28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milk is not accustomed to the word of righteousness, for he is an infant. </a:t>
            </a:r>
            <a:r>
              <a:rPr lang="en-US" sz="285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285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solid food is for the mature, who because of practice have their senses trained to discern good and evil.</a:t>
            </a:r>
          </a:p>
        </p:txBody>
      </p:sp>
    </p:spTree>
    <p:extLst>
      <p:ext uri="{BB962C8B-B14F-4D97-AF65-F5344CB8AC3E}">
        <p14:creationId xmlns:p14="http://schemas.microsoft.com/office/powerpoint/2010/main" val="2179036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70DA5D-9422-464C-8BA8-7AA9F9E6F5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
            <a:ext cx="9144000" cy="6857998"/>
          </a:xfrm>
          <a:prstGeom prst="rect">
            <a:avLst/>
          </a:prstGeom>
        </p:spPr>
      </p:pic>
      <p:sp>
        <p:nvSpPr>
          <p:cNvPr id="13" name="Rectangle 3"/>
          <p:cNvSpPr txBox="1">
            <a:spLocks/>
          </p:cNvSpPr>
          <p:nvPr/>
        </p:nvSpPr>
        <p:spPr bwMode="auto">
          <a:xfrm>
            <a:off x="0" y="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1200"/>
              </a:spcAft>
              <a:buNone/>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3:1-3 </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 brethren, could not speak to you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spiritual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people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carnal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babes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Christ.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fed you with milk and not with solid food; for until now you were not able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receive it,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even now you are still not able;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you are still carnal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where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are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envy, strife, and divisions among you, </a:t>
            </a:r>
            <a:r>
              <a:rPr 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you not carnal</a:t>
            </a:r>
            <a:r>
              <a:rPr lang="en-US"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behaving like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(NKJV) </a:t>
            </a:r>
          </a:p>
        </p:txBody>
      </p:sp>
    </p:spTree>
    <p:extLst>
      <p:ext uri="{BB962C8B-B14F-4D97-AF65-F5344CB8AC3E}">
        <p14:creationId xmlns:p14="http://schemas.microsoft.com/office/powerpoint/2010/main" val="2292409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635270-8F98-43AA-AE7C-3150EA987D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3203" y="258805"/>
            <a:ext cx="8437595" cy="6340390"/>
          </a:xfrm>
          <a:prstGeom prst="rect">
            <a:avLst/>
          </a:prstGeom>
        </p:spPr>
      </p:pic>
    </p:spTree>
    <p:extLst>
      <p:ext uri="{BB962C8B-B14F-4D97-AF65-F5344CB8AC3E}">
        <p14:creationId xmlns:p14="http://schemas.microsoft.com/office/powerpoint/2010/main" val="3000100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2438400" y="1828800"/>
            <a:ext cx="6705600" cy="3505200"/>
          </a:xfrm>
        </p:spPr>
        <p:txBody>
          <a:bodyPr/>
          <a:lstStyle/>
          <a:p>
            <a:pPr marL="0" indent="0" algn="just">
              <a:buFontTx/>
              <a:buNone/>
              <a:defRPr/>
            </a:pPr>
            <a:r>
              <a:rPr lang="en-US" sz="3000" dirty="0">
                <a:effectLst>
                  <a:outerShdw blurRad="38100" dist="38100" dir="2700000" algn="tl">
                    <a:srgbClr val="000000">
                      <a:alpha val="43137"/>
                    </a:srgbClr>
                  </a:outerShdw>
                </a:effectLst>
              </a:rPr>
              <a:t>“The proper understanding of the thousand-year time frame in Revelation 20 is that it is representative of a long and glorious era and is not limited to a literal 365,000 days. The figure represents a perfect cube of 10, which is the number of quantitative perfection.”</a:t>
            </a:r>
          </a:p>
        </p:txBody>
      </p:sp>
      <p:pic>
        <p:nvPicPr>
          <p:cNvPr id="23556"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1680" y="1981200"/>
            <a:ext cx="2084320" cy="3200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530FEE41-2A15-42EE-8BD0-03ED3C7F5C0F}"/>
              </a:ext>
            </a:extLst>
          </p:cNvPr>
          <p:cNvSpPr txBox="1">
            <a:spLocks noChangeArrowheads="1"/>
          </p:cNvSpPr>
          <p:nvPr/>
        </p:nvSpPr>
        <p:spPr bwMode="auto">
          <a:xfrm>
            <a:off x="1924050" y="228600"/>
            <a:ext cx="5295900" cy="129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ct val="0"/>
              </a:spcBef>
              <a:spcAft>
                <a:spcPts val="600"/>
              </a:spcAft>
              <a:buNone/>
              <a:defRPr/>
            </a:pPr>
            <a:r>
              <a:rPr lang="en-US" sz="3600" dirty="0">
                <a:solidFill>
                  <a:srgbClr val="00FFFF"/>
                </a:solidFill>
                <a:effectLst>
                  <a:outerShdw blurRad="38100" dist="38100" dir="2700000" algn="tl">
                    <a:srgbClr val="000000">
                      <a:alpha val="43137"/>
                    </a:srgbClr>
                  </a:outerShdw>
                </a:effectLst>
                <a:ea typeface="+mj-ea"/>
                <a:cs typeface="Calibri" panose="020F0502020204030204" pitchFamily="34" charset="0"/>
              </a:rPr>
              <a:t>Kenneth L. Gentry</a:t>
            </a:r>
          </a:p>
          <a:p>
            <a:pPr marL="0" indent="0" algn="ctr" eaLnBrk="1" hangingPunct="1">
              <a:buNone/>
              <a:defRPr/>
            </a:pPr>
            <a:r>
              <a:rPr lang="en-US" sz="1600" i="1" kern="0" dirty="0">
                <a:effectLst>
                  <a:outerShdw blurRad="38100" dist="38100" dir="2700000" algn="tl">
                    <a:srgbClr val="000000">
                      <a:alpha val="43137"/>
                    </a:srgbClr>
                  </a:outerShdw>
                </a:effectLst>
              </a:rPr>
              <a:t>He Shall Have Dominion: A Post Millennial Eschatology </a:t>
            </a:r>
            <a:r>
              <a:rPr lang="en-US" sz="1600" kern="0" dirty="0">
                <a:effectLst>
                  <a:outerShdw blurRad="38100" dist="38100" dir="2700000" algn="tl">
                    <a:srgbClr val="000000">
                      <a:alpha val="43137"/>
                    </a:srgbClr>
                  </a:outerShdw>
                </a:effectLst>
              </a:rPr>
              <a:t>(Tyler, Texas: Institute for Christian economics, 1992), page 335.</a:t>
            </a:r>
          </a:p>
        </p:txBody>
      </p:sp>
    </p:spTree>
    <p:extLst>
      <p:ext uri="{BB962C8B-B14F-4D97-AF65-F5344CB8AC3E}">
        <p14:creationId xmlns:p14="http://schemas.microsoft.com/office/powerpoint/2010/main" val="791147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0" y="1600200"/>
            <a:ext cx="9144000" cy="4800600"/>
          </a:xfrm>
        </p:spPr>
        <p:txBody>
          <a:bodyPr anchor="t"/>
          <a:lstStyle/>
          <a:p>
            <a:pPr lvl="1" algn="just" eaLnBrk="1" hangingPunct="1">
              <a:lnSpc>
                <a:spcPct val="100000"/>
              </a:lnSpc>
              <a:spcBef>
                <a:spcPct val="20000"/>
              </a:spcBef>
              <a:buClr>
                <a:schemeClr val="tx1"/>
              </a:buClr>
            </a:pPr>
            <a:r>
              <a:rPr lang="en-US" sz="3000" dirty="0">
                <a:solidFill>
                  <a:schemeClr val="tx1"/>
                </a:solidFill>
                <a:effectLst>
                  <a:outerShdw blurRad="38100" dist="38100" dir="2700000" algn="tl">
                    <a:srgbClr val="000000">
                      <a:alpha val="43137"/>
                    </a:srgbClr>
                  </a:outerShdw>
                </a:effectLst>
                <a:latin typeface="Calibri" panose="020F0502020204030204" pitchFamily="34" charset="0"/>
              </a:rPr>
              <a:t>“Regrettably, some published materials written by DTS faculty members confirm my earlier concern. First there was Dr. Darrell Bock’s review of MacArthur’s The Gospel According to Jesus which showed significant confusion on the subject of assurance (see Bib Sac, Jan–Mar, 1989, pp. 21–40; see my review in the GES Journal, Spring 1989, pp. 79–83 and especially pp. 81–83). Darrell has told me both in person and in writing that his position is “soft lordship” salvation—a view that would have been rejected by the founder and first president of Dallas Seminary, Dr. Lewis Sperry Chafer.”</a:t>
            </a:r>
            <a:endParaRPr lang="en-US" altLang="en-US" sz="3000"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
        <p:nvSpPr>
          <p:cNvPr id="15363" name="Rectangle 3"/>
          <p:cNvSpPr>
            <a:spLocks noGrp="1" noChangeArrowheads="1"/>
          </p:cNvSpPr>
          <p:nvPr>
            <p:ph type="subTitle" sz="quarter" idx="4294967295"/>
          </p:nvPr>
        </p:nvSpPr>
        <p:spPr>
          <a:xfrm>
            <a:off x="1028700" y="228600"/>
            <a:ext cx="7086600" cy="1295400"/>
          </a:xfrm>
        </p:spPr>
        <p:txBody>
          <a:bodyPr/>
          <a:lstStyle/>
          <a:p>
            <a:pPr marL="0" indent="0" algn="ctr" eaLnBrk="1" hangingPunct="1">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ea typeface="+mj-ea"/>
                <a:cs typeface="Calibri" panose="020F0502020204030204" pitchFamily="34" charset="0"/>
              </a:rPr>
              <a:t>Zane Hodges</a:t>
            </a:r>
          </a:p>
          <a:p>
            <a:pPr marL="0" indent="0" algn="ctr" eaLnBrk="1" hangingPunct="1">
              <a:buNone/>
              <a:defRPr/>
            </a:pPr>
            <a:r>
              <a:rPr lang="en-US" sz="1600" dirty="0">
                <a:effectLst>
                  <a:outerShdw blurRad="38100" dist="38100" dir="2700000" algn="tl">
                    <a:srgbClr val="000000">
                      <a:alpha val="43137"/>
                    </a:srgbClr>
                  </a:outerShdw>
                </a:effectLst>
              </a:rPr>
              <a:t>Zane C. Hodges, “Assurance and Works: An Evangelical </a:t>
            </a:r>
            <a:r>
              <a:rPr lang="en-US" sz="1600" dirty="0" err="1">
                <a:effectLst>
                  <a:outerShdw blurRad="38100" dist="38100" dir="2700000" algn="tl">
                    <a:srgbClr val="000000">
                      <a:alpha val="43137"/>
                    </a:srgbClr>
                  </a:outerShdw>
                </a:effectLst>
              </a:rPr>
              <a:t>Trainwreck</a:t>
            </a:r>
            <a:r>
              <a:rPr lang="en-US" sz="1600" dirty="0">
                <a:effectLst>
                  <a:outerShdw blurRad="38100" dist="38100" dir="2700000" algn="tl">
                    <a:srgbClr val="000000">
                      <a:alpha val="43137"/>
                    </a:srgbClr>
                  </a:outerShdw>
                </a:effectLst>
              </a:rPr>
              <a:t>,” Grace in Focus (March‒April 1994), accessed April 1, 2016, http://www.faithalone.org.</a:t>
            </a:r>
          </a:p>
          <a:p>
            <a:pPr marL="0" indent="0" algn="ctr" eaLnBrk="1" hangingPunct="1">
              <a:buNone/>
              <a:defRPr/>
            </a:pPr>
            <a:endParaRPr lang="en-US" sz="1600" dirty="0">
              <a:effectLst>
                <a:outerShdw blurRad="38100" dist="38100" dir="2700000" algn="tl">
                  <a:srgbClr val="000000">
                    <a:alpha val="43137"/>
                  </a:srgbClr>
                </a:outerShdw>
              </a:effectLst>
            </a:endParaRPr>
          </a:p>
        </p:txBody>
      </p:sp>
      <p:pic>
        <p:nvPicPr>
          <p:cNvPr id="6146" name="Picture 2" descr="Image result for zane hodges">
            <a:extLst>
              <a:ext uri="{FF2B5EF4-FFF2-40B4-BE49-F238E27FC236}">
                <a16:creationId xmlns:a16="http://schemas.microsoft.com/office/drawing/2014/main" id="{FA84B61F-563F-4B4F-8F92-B86FD1AB76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309" y="76200"/>
            <a:ext cx="782891"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10052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6" name="Text Box 4"/>
          <p:cNvSpPr txBox="1">
            <a:spLocks noChangeArrowheads="1"/>
          </p:cNvSpPr>
          <p:nvPr/>
        </p:nvSpPr>
        <p:spPr bwMode="auto">
          <a:xfrm>
            <a:off x="0" y="1160417"/>
            <a:ext cx="9144000" cy="5293757"/>
          </a:xfrm>
          <a:prstGeom prst="rect">
            <a:avLst/>
          </a:prstGeom>
          <a:noFill/>
          <a:ln w="9525">
            <a:noFill/>
            <a:miter lim="800000"/>
            <a:headEnd/>
            <a:tailEnd/>
          </a:ln>
          <a:effectLst/>
        </p:spPr>
        <p:txBody>
          <a:bodyPr wrap="square">
            <a:spAutoFit/>
          </a:bodyPr>
          <a:lstStyle/>
          <a:p>
            <a:pPr algn="just">
              <a:spcBef>
                <a:spcPts val="450"/>
              </a:spcBef>
              <a:spcAft>
                <a:spcPts val="450"/>
              </a:spcAft>
              <a:defRPr/>
            </a:pPr>
            <a:r>
              <a:rPr lang="en-US" altLang="zh-CN" sz="26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“Israel and the Church are separate entities…and in that regard, I consider myself a…dispensationalist…There is a tendency, however, for dispensationalists to get </a:t>
            </a:r>
            <a:r>
              <a:rPr lang="en-US" altLang="zh-CN" sz="26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carried away</a:t>
            </a:r>
            <a:r>
              <a:rPr lang="en-US" altLang="zh-CN" sz="26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with compartmentalizing truth to the point that they make </a:t>
            </a:r>
            <a:r>
              <a:rPr lang="en-US" altLang="zh-CN" sz="26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unbiblical differentiations</a:t>
            </a:r>
            <a:r>
              <a:rPr lang="en-US" altLang="zh-CN" sz="26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An almost </a:t>
            </a:r>
            <a:r>
              <a:rPr lang="en-US" altLang="zh-CN" sz="26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obsessive desire</a:t>
            </a:r>
            <a:r>
              <a:rPr lang="en-US" altLang="zh-CN" sz="26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to categorize and contrast related truths has carried various dispensationalist interpreters [</a:t>
            </a:r>
            <a:r>
              <a:rPr lang="en-US" altLang="zh-CN" sz="26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Chafer, Ryrie, Hodges, etc.</a:t>
            </a:r>
            <a:r>
              <a:rPr lang="en-US" altLang="zh-CN" sz="26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far beyond the legitimate distinctions between Israel and the Church. Many would also draw </a:t>
            </a:r>
            <a:r>
              <a:rPr lang="en-US" altLang="zh-CN" sz="26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hard lines</a:t>
            </a:r>
            <a:r>
              <a:rPr lang="en-US" altLang="zh-CN" sz="26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between salvation and discipleship [</a:t>
            </a:r>
            <a:r>
              <a:rPr lang="en-US" altLang="zh-CN" sz="26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justification and sanctification</a:t>
            </a:r>
            <a:r>
              <a:rPr lang="en-US" altLang="zh-CN" sz="26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a:t>
            </a:r>
            <a:r>
              <a:rPr lang="en-US" altLang="zh-CN" sz="2600" b="1" i="1" u="sng"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the church and the kingdom</a:t>
            </a:r>
            <a:r>
              <a:rPr lang="en-US" altLang="zh-CN" sz="26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a:t>
            </a:r>
            <a:r>
              <a:rPr lang="en-US" altLang="zh-CN" sz="2600" b="1" i="1" u="sng"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Christ's preaching and the apostolic message</a:t>
            </a:r>
            <a:r>
              <a:rPr lang="en-US" altLang="zh-CN" sz="26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faith and repentance, and </a:t>
            </a:r>
            <a:r>
              <a:rPr lang="en-US" altLang="zh-CN" sz="2600" b="1" i="1" u="sng"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the age of law and the age of grace</a:t>
            </a:r>
            <a:r>
              <a:rPr lang="en-US" altLang="zh-CN" sz="26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(bold &amp; emphasis mine)  </a:t>
            </a:r>
            <a:r>
              <a:rPr lang="en-US" altLang="zh-CN" sz="26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“The Gospel According to Jesus,” </a:t>
            </a:r>
            <a:r>
              <a:rPr lang="en-US" altLang="zh-CN" sz="26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page 31 </a:t>
            </a:r>
          </a:p>
        </p:txBody>
      </p:sp>
      <p:sp>
        <p:nvSpPr>
          <p:cNvPr id="5" name="Rectangle 2">
            <a:extLst>
              <a:ext uri="{FF2B5EF4-FFF2-40B4-BE49-F238E27FC236}">
                <a16:creationId xmlns:a16="http://schemas.microsoft.com/office/drawing/2014/main" id="{65621B6D-779D-4F60-A24E-10696060CD12}"/>
              </a:ext>
            </a:extLst>
          </p:cNvPr>
          <p:cNvSpPr>
            <a:spLocks noChangeArrowheads="1"/>
          </p:cNvSpPr>
          <p:nvPr/>
        </p:nvSpPr>
        <p:spPr bwMode="auto">
          <a:xfrm>
            <a:off x="1834455" y="237119"/>
            <a:ext cx="5475090" cy="905881"/>
          </a:xfrm>
          <a:prstGeom prst="rect">
            <a:avLst/>
          </a:prstGeom>
          <a:noFill/>
          <a:ln w="9525">
            <a:noFill/>
            <a:miter lim="800000"/>
            <a:headEnd/>
            <a:tailEnd/>
          </a:ln>
          <a:effectLst/>
        </p:spPr>
        <p:txBody>
          <a:bodyPr anchor="ctr"/>
          <a:lstStyle/>
          <a:p>
            <a:pPr algn="ctr">
              <a:spcAft>
                <a:spcPts val="600"/>
              </a:spcAft>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p:txBody>
      </p:sp>
      <p:pic>
        <p:nvPicPr>
          <p:cNvPr id="9" name="Picture 8">
            <a:extLst>
              <a:ext uri="{FF2B5EF4-FFF2-40B4-BE49-F238E27FC236}">
                <a16:creationId xmlns:a16="http://schemas.microsoft.com/office/drawing/2014/main" id="{D22B4127-32F9-4CB9-AF9F-6B0B952295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9000" y="100341"/>
            <a:ext cx="1786228" cy="1042659"/>
          </a:xfrm>
          <a:prstGeom prst="rect">
            <a:avLst/>
          </a:prstGeom>
        </p:spPr>
      </p:pic>
    </p:spTree>
    <p:extLst>
      <p:ext uri="{BB962C8B-B14F-4D97-AF65-F5344CB8AC3E}">
        <p14:creationId xmlns:p14="http://schemas.microsoft.com/office/powerpoint/2010/main" val="1045400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6" name="Text Box 4"/>
          <p:cNvSpPr txBox="1">
            <a:spLocks noChangeArrowheads="1"/>
          </p:cNvSpPr>
          <p:nvPr/>
        </p:nvSpPr>
        <p:spPr bwMode="auto">
          <a:xfrm>
            <a:off x="10886" y="1151709"/>
            <a:ext cx="9144000" cy="5170646"/>
          </a:xfrm>
          <a:prstGeom prst="rect">
            <a:avLst/>
          </a:prstGeom>
          <a:noFill/>
          <a:ln w="9525">
            <a:noFill/>
            <a:miter lim="800000"/>
            <a:headEnd/>
            <a:tailEnd/>
          </a:ln>
          <a:effectLst/>
        </p:spPr>
        <p:txBody>
          <a:bodyPr wrap="square">
            <a:spAutoFit/>
          </a:bodyPr>
          <a:lstStyle/>
          <a:p>
            <a:pPr algn="just">
              <a:spcBef>
                <a:spcPts val="450"/>
              </a:spcBef>
              <a:spcAft>
                <a:spcPts val="450"/>
              </a:spcAft>
              <a:defRPr/>
            </a:pPr>
            <a:r>
              <a:rPr lang="en-US" altLang="zh-CN" sz="3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a:t>
            </a:r>
            <a:r>
              <a:rPr lang="en-US" sz="3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Unfortunately, traditional dispensationalism tends to miss that simple point. Some dispensationalists teach that ‘the gospel of the kingdom’ Jesus proclaimed (Matt. 4: 23) is distinct from ‘the gospel of the grace of God.’ The substance of this ‘gospel of the kingdom,’ one popular source says, is ‘that God purposes to set up on earth the kingdom of Christ . . . in fulfillment of the Davidic Covenant.’ Lewis Sperry Chafer wrote that the gospel of the kingdom was for the nation of Israel only ‘and should in no wise be confused with the gospel of saving grace.’”</a:t>
            </a:r>
            <a:endParaRPr lang="en-US" altLang="zh-CN" sz="3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pic>
        <p:nvPicPr>
          <p:cNvPr id="9" name="Picture 8">
            <a:extLst>
              <a:ext uri="{FF2B5EF4-FFF2-40B4-BE49-F238E27FC236}">
                <a16:creationId xmlns:a16="http://schemas.microsoft.com/office/drawing/2014/main" id="{D22B4127-32F9-4CB9-AF9F-6B0B952295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1166" y="100341"/>
            <a:ext cx="1264061" cy="737859"/>
          </a:xfrm>
          <a:prstGeom prst="rect">
            <a:avLst/>
          </a:prstGeom>
        </p:spPr>
      </p:pic>
      <p:sp>
        <p:nvSpPr>
          <p:cNvPr id="6" name="Rectangle 2">
            <a:extLst>
              <a:ext uri="{FF2B5EF4-FFF2-40B4-BE49-F238E27FC236}">
                <a16:creationId xmlns:a16="http://schemas.microsoft.com/office/drawing/2014/main" id="{13BCC23D-91D0-4C90-9C52-EA5B84EA4A47}"/>
              </a:ext>
            </a:extLst>
          </p:cNvPr>
          <p:cNvSpPr>
            <a:spLocks noChangeArrowheads="1"/>
          </p:cNvSpPr>
          <p:nvPr/>
        </p:nvSpPr>
        <p:spPr bwMode="auto">
          <a:xfrm>
            <a:off x="1834455" y="228600"/>
            <a:ext cx="5475090" cy="905881"/>
          </a:xfrm>
          <a:prstGeom prst="rect">
            <a:avLst/>
          </a:prstGeom>
          <a:noFill/>
          <a:ln w="9525">
            <a:noFill/>
            <a:miter lim="800000"/>
            <a:headEnd/>
            <a:tailEnd/>
          </a:ln>
          <a:effectLst/>
        </p:spPr>
        <p:txBody>
          <a:bodyPr anchor="ctr"/>
          <a:lstStyle/>
          <a:p>
            <a:pPr algn="ctr">
              <a:spcAft>
                <a:spcPts val="0"/>
              </a:spcAft>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p:txBody>
      </p:sp>
    </p:spTree>
    <p:extLst>
      <p:ext uri="{BB962C8B-B14F-4D97-AF65-F5344CB8AC3E}">
        <p14:creationId xmlns:p14="http://schemas.microsoft.com/office/powerpoint/2010/main" val="2848677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6" name="Text Box 4"/>
          <p:cNvSpPr txBox="1">
            <a:spLocks noChangeArrowheads="1"/>
          </p:cNvSpPr>
          <p:nvPr/>
        </p:nvSpPr>
        <p:spPr bwMode="auto">
          <a:xfrm>
            <a:off x="0" y="1156063"/>
            <a:ext cx="9144000" cy="4708981"/>
          </a:xfrm>
          <a:prstGeom prst="rect">
            <a:avLst/>
          </a:prstGeom>
          <a:noFill/>
          <a:ln w="9525">
            <a:noFill/>
            <a:miter lim="800000"/>
            <a:headEnd/>
            <a:tailEnd/>
          </a:ln>
          <a:effectLst/>
        </p:spPr>
        <p:txBody>
          <a:bodyPr wrap="square">
            <a:spAutoFit/>
          </a:bodyPr>
          <a:lstStyle/>
          <a:p>
            <a:pPr algn="just">
              <a:spcBef>
                <a:spcPts val="450"/>
              </a:spcBef>
              <a:spcAft>
                <a:spcPts val="450"/>
              </a:spcAft>
              <a:defRPr/>
            </a:pPr>
            <a:r>
              <a:rPr lang="en-US" altLang="zh-CN" sz="3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a:t>
            </a:r>
            <a:r>
              <a:rPr lang="en-US" sz="3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Another early dispensationalist writer declared that the gospel Jesus preached had nothing to do with salvation but was simply an announcement that the time had come to set up the kingdom of Christ on earth. That may fit neatly into a particular dispensational scheme, but Scripture does not support it. We must not forget that Jesus came to seek and to save the lost, not merely to announce an earthly kingdom. When Jesus proclaimed His kingdom, He was preaching salvation.”</a:t>
            </a:r>
            <a:r>
              <a:rPr lang="en-US" altLang="zh-CN" sz="3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a:t>
            </a:r>
            <a:r>
              <a:rPr lang="en-US" altLang="zh-CN" sz="30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“The Gospel According to Jesus,” </a:t>
            </a:r>
            <a:r>
              <a:rPr lang="en-US" altLang="zh-CN" sz="3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page 96 </a:t>
            </a:r>
          </a:p>
        </p:txBody>
      </p:sp>
      <p:pic>
        <p:nvPicPr>
          <p:cNvPr id="9" name="Picture 8">
            <a:extLst>
              <a:ext uri="{FF2B5EF4-FFF2-40B4-BE49-F238E27FC236}">
                <a16:creationId xmlns:a16="http://schemas.microsoft.com/office/drawing/2014/main" id="{D22B4127-32F9-4CB9-AF9F-6B0B952295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1166" y="100341"/>
            <a:ext cx="1264061" cy="737859"/>
          </a:xfrm>
          <a:prstGeom prst="rect">
            <a:avLst/>
          </a:prstGeom>
        </p:spPr>
      </p:pic>
      <p:sp>
        <p:nvSpPr>
          <p:cNvPr id="6" name="Rectangle 2">
            <a:extLst>
              <a:ext uri="{FF2B5EF4-FFF2-40B4-BE49-F238E27FC236}">
                <a16:creationId xmlns:a16="http://schemas.microsoft.com/office/drawing/2014/main" id="{C063C1DD-B7DE-4C10-870F-DF0102F7FDE6}"/>
              </a:ext>
            </a:extLst>
          </p:cNvPr>
          <p:cNvSpPr>
            <a:spLocks noChangeArrowheads="1"/>
          </p:cNvSpPr>
          <p:nvPr/>
        </p:nvSpPr>
        <p:spPr bwMode="auto">
          <a:xfrm>
            <a:off x="1834455" y="228600"/>
            <a:ext cx="5475090" cy="905881"/>
          </a:xfrm>
          <a:prstGeom prst="rect">
            <a:avLst/>
          </a:prstGeom>
          <a:noFill/>
          <a:ln w="9525">
            <a:noFill/>
            <a:miter lim="800000"/>
            <a:headEnd/>
            <a:tailEnd/>
          </a:ln>
          <a:effectLst/>
        </p:spPr>
        <p:txBody>
          <a:bodyPr anchor="ctr"/>
          <a:lstStyle/>
          <a:p>
            <a:pPr algn="ctr">
              <a:spcAft>
                <a:spcPts val="0"/>
              </a:spcAft>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p:txBody>
      </p:sp>
    </p:spTree>
    <p:extLst>
      <p:ext uri="{BB962C8B-B14F-4D97-AF65-F5344CB8AC3E}">
        <p14:creationId xmlns:p14="http://schemas.microsoft.com/office/powerpoint/2010/main" val="3810216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304800" y="228600"/>
            <a:ext cx="8534400" cy="1143000"/>
          </a:xfrm>
        </p:spPr>
        <p:txBody>
          <a:bodyPr/>
          <a:lstStyle/>
          <a:p>
            <a:pPr algn="ctr" eaLnBrk="1" hangingPunct="1">
              <a:defRPr/>
            </a:pPr>
            <a:r>
              <a:rPr lang="en-US" altLang="en-US" sz="4000" dirty="0">
                <a:solidFill>
                  <a:srgbClr val="00FFFF"/>
                </a:solidFill>
                <a:effectLst>
                  <a:outerShdw blurRad="38100" dist="38100" dir="2700000" algn="tl">
                    <a:srgbClr val="000000">
                      <a:alpha val="43137"/>
                    </a:srgbClr>
                  </a:outerShdw>
                </a:effectLst>
              </a:rPr>
              <a:t>Messengers of the Kingdom In Matthew</a:t>
            </a:r>
          </a:p>
        </p:txBody>
      </p:sp>
      <p:sp>
        <p:nvSpPr>
          <p:cNvPr id="145411" name="Rectangle 3"/>
          <p:cNvSpPr>
            <a:spLocks noGrp="1" noChangeArrowheads="1"/>
          </p:cNvSpPr>
          <p:nvPr>
            <p:ph type="body" sz="half" idx="4294967295"/>
          </p:nvPr>
        </p:nvSpPr>
        <p:spPr>
          <a:xfrm>
            <a:off x="4657727" y="1905003"/>
            <a:ext cx="4257673" cy="3581398"/>
          </a:xfrm>
        </p:spPr>
        <p:txBody>
          <a:bodyPr/>
          <a:lstStyle/>
          <a:p>
            <a:pPr marL="461963" indent="-461963" eaLnBrk="1" hangingPunct="1">
              <a:spcBef>
                <a:spcPts val="1200"/>
              </a:spcBef>
              <a:spcAft>
                <a:spcPts val="1200"/>
              </a:spcAft>
            </a:pPr>
            <a:r>
              <a:rPr lang="en-US" altLang="en-US" sz="3000" dirty="0"/>
              <a:t>John the Baptist – 3:2</a:t>
            </a:r>
          </a:p>
          <a:p>
            <a:pPr marL="461963" indent="-461963" eaLnBrk="1" hangingPunct="1">
              <a:spcBef>
                <a:spcPts val="1200"/>
              </a:spcBef>
              <a:spcAft>
                <a:spcPts val="1200"/>
              </a:spcAft>
            </a:pPr>
            <a:r>
              <a:rPr lang="en-US" altLang="en-US" sz="3000" dirty="0"/>
              <a:t>Jesus Christ – 4:17</a:t>
            </a:r>
          </a:p>
          <a:p>
            <a:pPr marL="461963" indent="-461963" eaLnBrk="1" hangingPunct="1">
              <a:spcBef>
                <a:spcPts val="1200"/>
              </a:spcBef>
              <a:spcAft>
                <a:spcPts val="1200"/>
              </a:spcAft>
            </a:pPr>
            <a:r>
              <a:rPr lang="en-US" altLang="en-US" sz="3000" dirty="0"/>
              <a:t>12 Apostles – 10:5-7</a:t>
            </a:r>
          </a:p>
          <a:p>
            <a:pPr marL="461963" indent="-461963" eaLnBrk="1" hangingPunct="1">
              <a:spcBef>
                <a:spcPts val="1200"/>
              </a:spcBef>
              <a:spcAft>
                <a:spcPts val="1200"/>
              </a:spcAft>
            </a:pPr>
            <a:r>
              <a:rPr lang="en-US" altLang="en-US" sz="3000" dirty="0"/>
              <a:t>Seventy – Luke 10:1, 9</a:t>
            </a:r>
          </a:p>
        </p:txBody>
      </p:sp>
      <p:pic>
        <p:nvPicPr>
          <p:cNvPr id="145412" name="Picture 4" descr="j0275620"/>
          <p:cNvPicPr>
            <a:picLocks noGrp="1" noChangeAspect="1" noChangeArrowheads="1"/>
          </p:cNvPicPr>
          <p:nvPr>
            <p:ph type="clipArt" sz="half" idx="4294967295"/>
          </p:nvPr>
        </p:nvPicPr>
        <p:blipFill>
          <a:blip r:embed="rId2" cstate="print"/>
          <a:srcRect/>
          <a:stretch>
            <a:fillRect/>
          </a:stretch>
        </p:blipFill>
        <p:spPr>
          <a:xfrm>
            <a:off x="295277" y="1905002"/>
            <a:ext cx="4048124" cy="3292475"/>
          </a:xfrm>
        </p:spPr>
      </p:pic>
      <p:sp>
        <p:nvSpPr>
          <p:cNvPr id="145413" name="TextBox 4"/>
          <p:cNvSpPr txBox="1">
            <a:spLocks noChangeArrowheads="1"/>
          </p:cNvSpPr>
          <p:nvPr/>
        </p:nvSpPr>
        <p:spPr bwMode="auto">
          <a:xfrm>
            <a:off x="2290764" y="6324600"/>
            <a:ext cx="4562473" cy="461665"/>
          </a:xfrm>
          <a:prstGeom prst="rect">
            <a:avLst/>
          </a:prstGeom>
          <a:noFill/>
          <a:ln w="9525">
            <a:noFill/>
            <a:miter lim="800000"/>
            <a:headEnd/>
            <a:tailEnd/>
          </a:ln>
        </p:spPr>
        <p:txBody>
          <a:bodyPr wrap="square">
            <a:spAutoFit/>
          </a:bodyPr>
          <a:lstStyle/>
          <a:p>
            <a:pPr algn="ctr"/>
            <a:r>
              <a:rPr lang="en-US" altLang="en-US" kern="0" dirty="0">
                <a:latin typeface="Calibri" panose="020F0502020204030204" pitchFamily="34" charset="0"/>
              </a:rPr>
              <a:t>Toussaint, </a:t>
            </a:r>
            <a:r>
              <a:rPr lang="en-US" altLang="en-US" i="1" kern="0" dirty="0">
                <a:latin typeface="Calibri" panose="020F0502020204030204" pitchFamily="34" charset="0"/>
              </a:rPr>
              <a:t>Behold the King</a:t>
            </a:r>
            <a:r>
              <a:rPr lang="en-US" altLang="en-US" kern="0" dirty="0">
                <a:latin typeface="Calibri" panose="020F0502020204030204" pitchFamily="34" charset="0"/>
              </a:rPr>
              <a:t>, 18-20</a:t>
            </a:r>
          </a:p>
        </p:txBody>
      </p:sp>
    </p:spTree>
    <p:extLst>
      <p:ext uri="{BB962C8B-B14F-4D97-AF65-F5344CB8AC3E}">
        <p14:creationId xmlns:p14="http://schemas.microsoft.com/office/powerpoint/2010/main" val="3736854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304800"/>
            <a:ext cx="4495800" cy="1143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sz="3600" dirty="0">
                <a:effectLst>
                  <a:outerShdw blurRad="38100" dist="38100" dir="2700000" algn="tl">
                    <a:srgbClr val="000000">
                      <a:alpha val="43137"/>
                    </a:srgbClr>
                  </a:outerShdw>
                </a:effectLst>
              </a:rPr>
              <a:t>What does the Bible Says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sz="3600"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sz="3600" b="1" u="sng" dirty="0">
                <a:solidFill>
                  <a:srgbClr val="FFFFCC"/>
                </a:solidFill>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2932865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39C36F-AA17-4E60-A00E-0239FD09CE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3:1-2</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Now in those days John the Baptist came, preaching in the wilderness of Judea, saying,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Repent, for the kingdom of heaven is at hand</a:t>
            </a:r>
            <a:r>
              <a:rPr lang="en-US" sz="3600" dirty="0">
                <a:effectLst>
                  <a:outerShdw blurRad="38100" dist="38100" dir="2700000" algn="tl">
                    <a:srgbClr val="000000">
                      <a:alpha val="43137"/>
                    </a:srgbClr>
                  </a:outerShdw>
                </a:effectLst>
                <a:latin typeface="Calibri" panose="020F0502020204030204" pitchFamily="34" charset="0"/>
              </a:rPr>
              <a:t>.”</a:t>
            </a:r>
          </a:p>
        </p:txBody>
      </p:sp>
      <p:pic>
        <p:nvPicPr>
          <p:cNvPr id="5" name="Picture 4">
            <a:extLst>
              <a:ext uri="{FF2B5EF4-FFF2-40B4-BE49-F238E27FC236}">
                <a16:creationId xmlns:a16="http://schemas.microsoft.com/office/drawing/2014/main" id="{E0F6A092-E213-4687-A7A4-14AE6731C7F0}"/>
              </a:ext>
            </a:extLst>
          </p:cNvPr>
          <p:cNvPicPr>
            <a:picLocks noChangeAspect="1"/>
          </p:cNvPicPr>
          <p:nvPr/>
        </p:nvPicPr>
        <p:blipFill>
          <a:blip r:embed="rId3"/>
          <a:stretch>
            <a:fillRect/>
          </a:stretch>
        </p:blipFill>
        <p:spPr>
          <a:xfrm>
            <a:off x="3203786" y="3048000"/>
            <a:ext cx="2736428" cy="1828800"/>
          </a:xfrm>
          <a:prstGeom prst="rect">
            <a:avLst/>
          </a:prstGeom>
        </p:spPr>
      </p:pic>
    </p:spTree>
    <p:extLst>
      <p:ext uri="{BB962C8B-B14F-4D97-AF65-F5344CB8AC3E}">
        <p14:creationId xmlns:p14="http://schemas.microsoft.com/office/powerpoint/2010/main" val="2256221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921A5F-4B9E-4FDE-AE46-D22D743230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4:17</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From that time Jesus began to preach and say,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Repent, for the kingdom of heaven is at hand</a:t>
            </a:r>
            <a:r>
              <a:rPr lang="en-US" sz="3600" dirty="0">
                <a:effectLst>
                  <a:outerShdw blurRad="38100" dist="38100" dir="2700000" algn="tl">
                    <a:srgbClr val="000000">
                      <a:alpha val="43137"/>
                    </a:srgbClr>
                  </a:outerShdw>
                </a:effectLst>
                <a:latin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pic>
        <p:nvPicPr>
          <p:cNvPr id="5" name="Picture 4">
            <a:extLst>
              <a:ext uri="{FF2B5EF4-FFF2-40B4-BE49-F238E27FC236}">
                <a16:creationId xmlns:a16="http://schemas.microsoft.com/office/drawing/2014/main" id="{F3EEEA6B-8015-46B8-A7FA-614B9C5D854C}"/>
              </a:ext>
            </a:extLst>
          </p:cNvPr>
          <p:cNvPicPr>
            <a:picLocks noChangeAspect="1"/>
          </p:cNvPicPr>
          <p:nvPr/>
        </p:nvPicPr>
        <p:blipFill>
          <a:blip r:embed="rId3"/>
          <a:stretch>
            <a:fillRect/>
          </a:stretch>
        </p:blipFill>
        <p:spPr>
          <a:xfrm>
            <a:off x="3203786" y="3048000"/>
            <a:ext cx="2736428" cy="1828800"/>
          </a:xfrm>
          <a:prstGeom prst="rect">
            <a:avLst/>
          </a:prstGeom>
        </p:spPr>
      </p:pic>
    </p:spTree>
    <p:extLst>
      <p:ext uri="{BB962C8B-B14F-4D97-AF65-F5344CB8AC3E}">
        <p14:creationId xmlns:p14="http://schemas.microsoft.com/office/powerpoint/2010/main" val="2644365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B5650A-BA3B-4BCE-BD88-F4DC58AD18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262705"/>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10:5-7</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These twelve Jesus sent out after instructing them: “Do not go in </a:t>
            </a:r>
            <a:r>
              <a:rPr lang="en-US" sz="3600" i="1" dirty="0">
                <a:effectLst>
                  <a:outerShdw blurRad="38100" dist="38100" dir="2700000" algn="tl">
                    <a:srgbClr val="000000">
                      <a:alpha val="43137"/>
                    </a:srgbClr>
                  </a:outerShdw>
                </a:effectLst>
                <a:latin typeface="Calibri" panose="020F0502020204030204" pitchFamily="34" charset="0"/>
              </a:rPr>
              <a:t>the</a:t>
            </a:r>
            <a:r>
              <a:rPr lang="en-US" sz="3600" dirty="0">
                <a:effectLst>
                  <a:outerShdw blurRad="38100" dist="38100" dir="2700000" algn="tl">
                    <a:srgbClr val="000000">
                      <a:alpha val="43137"/>
                    </a:srgbClr>
                  </a:outerShdw>
                </a:effectLst>
                <a:latin typeface="Calibri" panose="020F0502020204030204" pitchFamily="34" charset="0"/>
              </a:rPr>
              <a:t> way of </a:t>
            </a:r>
            <a:r>
              <a:rPr lang="en-US" sz="3600" i="1" dirty="0">
                <a:effectLst>
                  <a:outerShdw blurRad="38100" dist="38100" dir="2700000" algn="tl">
                    <a:srgbClr val="000000">
                      <a:alpha val="43137"/>
                    </a:srgbClr>
                  </a:outerShdw>
                </a:effectLst>
                <a:latin typeface="Calibri" panose="020F0502020204030204" pitchFamily="34" charset="0"/>
              </a:rPr>
              <a:t>the</a:t>
            </a:r>
            <a:r>
              <a:rPr lang="en-US" sz="3600" dirty="0">
                <a:effectLst>
                  <a:outerShdw blurRad="38100" dist="38100" dir="2700000" algn="tl">
                    <a:srgbClr val="000000">
                      <a:alpha val="43137"/>
                    </a:srgbClr>
                  </a:outerShdw>
                </a:effectLst>
                <a:latin typeface="Calibri" panose="020F0502020204030204" pitchFamily="34" charset="0"/>
              </a:rPr>
              <a:t> Gentiles, and do not enter </a:t>
            </a:r>
            <a:r>
              <a:rPr lang="en-US" sz="3600" i="1" dirty="0">
                <a:effectLst>
                  <a:outerShdw blurRad="38100" dist="38100" dir="2700000" algn="tl">
                    <a:srgbClr val="000000">
                      <a:alpha val="43137"/>
                    </a:srgbClr>
                  </a:outerShdw>
                </a:effectLst>
                <a:latin typeface="Calibri" panose="020F0502020204030204" pitchFamily="34" charset="0"/>
              </a:rPr>
              <a:t>any</a:t>
            </a:r>
            <a:r>
              <a:rPr lang="en-US" sz="3600" dirty="0">
                <a:effectLst>
                  <a:outerShdw blurRad="38100" dist="38100" dir="2700000" algn="tl">
                    <a:srgbClr val="000000">
                      <a:alpha val="43137"/>
                    </a:srgbClr>
                  </a:outerShdw>
                </a:effectLst>
                <a:latin typeface="Calibri" panose="020F0502020204030204" pitchFamily="34" charset="0"/>
              </a:rPr>
              <a:t> city of the Samaritans; </a:t>
            </a:r>
            <a:r>
              <a:rPr lang="en-US" sz="3600" baseline="30000" dirty="0">
                <a:effectLst>
                  <a:outerShdw blurRad="38100" dist="38100" dir="2700000" algn="tl">
                    <a:srgbClr val="000000">
                      <a:alpha val="43137"/>
                    </a:srgbClr>
                  </a:outerShdw>
                </a:effectLst>
                <a:latin typeface="Calibri" panose="020F0502020204030204" pitchFamily="34" charset="0"/>
              </a:rPr>
              <a:t>6 </a:t>
            </a:r>
            <a:r>
              <a:rPr lang="en-US" sz="3600" dirty="0">
                <a:effectLst>
                  <a:outerShdw blurRad="38100" dist="38100" dir="2700000" algn="tl">
                    <a:srgbClr val="000000">
                      <a:alpha val="43137"/>
                    </a:srgbClr>
                  </a:outerShdw>
                </a:effectLst>
                <a:latin typeface="Calibri" panose="020F0502020204030204" pitchFamily="34" charset="0"/>
              </a:rPr>
              <a:t>but rather go to the lost sheep of the house of Israel. </a:t>
            </a:r>
            <a:r>
              <a:rPr lang="en-US" sz="3600" baseline="30000" dirty="0">
                <a:effectLst>
                  <a:outerShdw blurRad="38100" dist="38100" dir="2700000" algn="tl">
                    <a:srgbClr val="000000">
                      <a:alpha val="43137"/>
                    </a:srgbClr>
                  </a:outerShdw>
                </a:effectLst>
                <a:latin typeface="Calibri" panose="020F0502020204030204" pitchFamily="34" charset="0"/>
              </a:rPr>
              <a:t>7 </a:t>
            </a:r>
            <a:r>
              <a:rPr lang="en-US" sz="3600" dirty="0">
                <a:effectLst>
                  <a:outerShdw blurRad="38100" dist="38100" dir="2700000" algn="tl">
                    <a:srgbClr val="000000">
                      <a:alpha val="43137"/>
                    </a:srgbClr>
                  </a:outerShdw>
                </a:effectLst>
                <a:latin typeface="Calibri" panose="020F0502020204030204" pitchFamily="34" charset="0"/>
              </a:rPr>
              <a:t>And as you go, preach, saying,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kingdom of heaven is at hand</a:t>
            </a:r>
            <a:r>
              <a:rPr lang="en-US" sz="3600" dirty="0">
                <a:effectLst>
                  <a:outerShdw blurRad="38100" dist="38100" dir="2700000" algn="tl">
                    <a:srgbClr val="000000">
                      <a:alpha val="43137"/>
                    </a:srgbClr>
                  </a:outerShdw>
                </a:effectLst>
                <a:latin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020852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0A8EE8-0C99-48BF-B238-7FCD6E4C54D4}"/>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1157297" y="0"/>
            <a:ext cx="6829406" cy="260071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15:24</a:t>
            </a:r>
          </a:p>
          <a:p>
            <a:pPr algn="just">
              <a:spcBef>
                <a:spcPts val="0"/>
              </a:spcBef>
              <a:spcAft>
                <a:spcPts val="120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But He answered and said,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I was sent only to the lost sheep of the house of Israel</a:t>
            </a:r>
            <a:r>
              <a:rPr lang="en-US" sz="3600" dirty="0">
                <a:effectLst>
                  <a:outerShdw blurRad="38100" dist="38100" dir="2700000" algn="tl">
                    <a:srgbClr val="000000">
                      <a:alpha val="43137"/>
                    </a:srgbClr>
                  </a:outerShdw>
                </a:effectLst>
                <a:latin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pic>
        <p:nvPicPr>
          <p:cNvPr id="4" name="Picture 3">
            <a:extLst>
              <a:ext uri="{FF2B5EF4-FFF2-40B4-BE49-F238E27FC236}">
                <a16:creationId xmlns:a16="http://schemas.microsoft.com/office/drawing/2014/main" id="{26944DD3-27BC-4E13-BE6B-C1FE276EB586}"/>
              </a:ext>
            </a:extLst>
          </p:cNvPr>
          <p:cNvPicPr>
            <a:picLocks noChangeAspect="1"/>
          </p:cNvPicPr>
          <p:nvPr/>
        </p:nvPicPr>
        <p:blipFill>
          <a:blip r:embed="rId3"/>
          <a:stretch>
            <a:fillRect/>
          </a:stretch>
        </p:blipFill>
        <p:spPr>
          <a:xfrm>
            <a:off x="3203786" y="3048000"/>
            <a:ext cx="2736428" cy="1828800"/>
          </a:xfrm>
          <a:prstGeom prst="rect">
            <a:avLst/>
          </a:prstGeom>
        </p:spPr>
      </p:pic>
    </p:spTree>
    <p:extLst>
      <p:ext uri="{BB962C8B-B14F-4D97-AF65-F5344CB8AC3E}">
        <p14:creationId xmlns:p14="http://schemas.microsoft.com/office/powerpoint/2010/main" val="4001786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7AE007-691C-43EF-B76B-533230C6F258}"/>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262705"/>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10:9</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Now after this the Lord appointed seventy others, and sent them in pairs ahead of Him to every city and place where He Himself was going to come…and heal those in it who are sick, and say to them,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kingdom of God has come near to you</a:t>
            </a:r>
            <a:r>
              <a:rPr lang="en-US" sz="3600" dirty="0">
                <a:effectLst>
                  <a:outerShdw blurRad="38100" dist="38100" dir="2700000" algn="tl">
                    <a:srgbClr val="000000">
                      <a:alpha val="43137"/>
                    </a:srgbClr>
                  </a:outerShdw>
                </a:effectLst>
                <a:latin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617790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93DE7A-B3E3-4183-9D63-476DDD9A07CB}"/>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0870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4:23</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Jesus was going throughout all Galilee, teaching in their synagogues and proclaiming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gospel of the kingdom</a:t>
            </a:r>
            <a:r>
              <a:rPr lang="en-US" sz="3600" dirty="0">
                <a:effectLst>
                  <a:outerShdw blurRad="38100" dist="38100" dir="2700000" algn="tl">
                    <a:srgbClr val="000000">
                      <a:alpha val="43137"/>
                    </a:srgbClr>
                  </a:outerShdw>
                </a:effectLst>
                <a:latin typeface="Calibri" panose="020F0502020204030204" pitchFamily="34" charset="0"/>
              </a:rPr>
              <a:t>, and healing every kind of disease and every kind of sickness among the people.”</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827976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2582C3-FBF9-4957-A017-273ECDE6F79E}"/>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60126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28:18-20</a:t>
            </a:r>
          </a:p>
          <a:p>
            <a:pPr algn="just">
              <a:spcBef>
                <a:spcPts val="0"/>
              </a:spcBef>
              <a:spcAft>
                <a:spcPts val="0"/>
              </a:spcAft>
            </a:pPr>
            <a:r>
              <a:rPr lang="en-US" altLang="en-US" sz="3400" kern="0" dirty="0">
                <a:effectLst>
                  <a:outerShdw blurRad="38100" dist="38100" dir="2700000" algn="tl">
                    <a:srgbClr val="000000">
                      <a:alpha val="43137"/>
                    </a:srgbClr>
                  </a:outerShdw>
                </a:effectLst>
                <a:latin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rPr>
              <a:t>And Jesus came up and spoke to them, saying, ‘All authority has been given to Me in heaven and on earth. </a:t>
            </a:r>
            <a:r>
              <a:rPr lang="en-US" sz="3400" baseline="30000" dirty="0">
                <a:effectLst>
                  <a:outerShdw blurRad="38100" dist="38100" dir="2700000" algn="tl">
                    <a:srgbClr val="000000">
                      <a:alpha val="43137"/>
                    </a:srgbClr>
                  </a:outerShdw>
                </a:effectLst>
                <a:latin typeface="Calibri" panose="020F0502020204030204" pitchFamily="34" charset="0"/>
              </a:rPr>
              <a:t>19 </a:t>
            </a:r>
            <a:r>
              <a:rPr lang="en-US" sz="3400" dirty="0">
                <a:effectLst>
                  <a:outerShdw blurRad="38100" dist="38100" dir="2700000" algn="tl">
                    <a:srgbClr val="000000">
                      <a:alpha val="43137"/>
                    </a:srgbClr>
                  </a:outerShdw>
                </a:effectLst>
                <a:latin typeface="Calibri" panose="020F0502020204030204" pitchFamily="34" charset="0"/>
              </a:rPr>
              <a:t>Go therefore and make disciples of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all the nations</a:t>
            </a:r>
            <a:r>
              <a:rPr lang="en-US" sz="3400" dirty="0">
                <a:effectLst>
                  <a:outerShdw blurRad="38100" dist="38100" dir="2700000" algn="tl">
                    <a:srgbClr val="000000">
                      <a:alpha val="43137"/>
                    </a:srgbClr>
                  </a:outerShdw>
                </a:effectLst>
                <a:latin typeface="Calibri" panose="020F0502020204030204" pitchFamily="34" charset="0"/>
              </a:rPr>
              <a:t>, baptizing them in the name of the Father and the Son and the Holy Spirit, </a:t>
            </a:r>
            <a:r>
              <a:rPr lang="en-US" sz="3400" baseline="30000" dirty="0">
                <a:effectLst>
                  <a:outerShdw blurRad="38100" dist="38100" dir="2700000" algn="tl">
                    <a:srgbClr val="000000">
                      <a:alpha val="43137"/>
                    </a:srgbClr>
                  </a:outerShdw>
                </a:effectLst>
                <a:latin typeface="Calibri" panose="020F0502020204030204" pitchFamily="34" charset="0"/>
              </a:rPr>
              <a:t>20 </a:t>
            </a:r>
            <a:r>
              <a:rPr lang="en-US" sz="3400" dirty="0">
                <a:effectLst>
                  <a:outerShdw blurRad="38100" dist="38100" dir="2700000" algn="tl">
                    <a:srgbClr val="000000">
                      <a:alpha val="43137"/>
                    </a:srgbClr>
                  </a:outerShdw>
                </a:effectLst>
                <a:latin typeface="Calibri" panose="020F0502020204030204" pitchFamily="34" charset="0"/>
              </a:rPr>
              <a:t>teaching them to observe all that I commanded you; and lo, I am with you always, even to the end of the age.’”</a:t>
            </a:r>
          </a:p>
        </p:txBody>
      </p:sp>
    </p:spTree>
    <p:extLst>
      <p:ext uri="{BB962C8B-B14F-4D97-AF65-F5344CB8AC3E}">
        <p14:creationId xmlns:p14="http://schemas.microsoft.com/office/powerpoint/2010/main" val="963063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20FF9F-E7A7-4D4E-9E3D-DB16E3BAA27B}"/>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60071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12:24</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But when the Pharisees heard </a:t>
            </a:r>
            <a:r>
              <a:rPr lang="en-US" sz="3600" i="1" dirty="0">
                <a:effectLst>
                  <a:outerShdw blurRad="38100" dist="38100" dir="2700000" algn="tl">
                    <a:srgbClr val="000000">
                      <a:alpha val="43137"/>
                    </a:srgbClr>
                  </a:outerShdw>
                </a:effectLst>
                <a:latin typeface="Calibri" panose="020F0502020204030204" pitchFamily="34" charset="0"/>
              </a:rPr>
              <a:t>this</a:t>
            </a:r>
            <a:r>
              <a:rPr lang="en-US" sz="3600" dirty="0">
                <a:effectLst>
                  <a:outerShdw blurRad="38100" dist="38100" dir="2700000" algn="tl">
                    <a:srgbClr val="000000">
                      <a:alpha val="43137"/>
                    </a:srgbClr>
                  </a:outerShdw>
                </a:effectLst>
                <a:latin typeface="Calibri" panose="020F0502020204030204" pitchFamily="34" charset="0"/>
              </a:rPr>
              <a:t>, they said, “This man casts out demons only by </a:t>
            </a:r>
            <a:r>
              <a:rPr lang="en-US" sz="3600" dirty="0" err="1">
                <a:effectLst>
                  <a:outerShdw blurRad="38100" dist="38100" dir="2700000" algn="tl">
                    <a:srgbClr val="000000">
                      <a:alpha val="43137"/>
                    </a:srgbClr>
                  </a:outerShdw>
                </a:effectLst>
                <a:latin typeface="Calibri" panose="020F0502020204030204" pitchFamily="34" charset="0"/>
              </a:rPr>
              <a:t>Beelzebul</a:t>
            </a:r>
            <a:r>
              <a:rPr lang="en-US" sz="3600" dirty="0">
                <a:effectLst>
                  <a:outerShdw blurRad="38100" dist="38100" dir="2700000" algn="tl">
                    <a:srgbClr val="000000">
                      <a:alpha val="43137"/>
                    </a:srgbClr>
                  </a:outerShdw>
                </a:effectLst>
                <a:latin typeface="Calibri" panose="020F0502020204030204" pitchFamily="34" charset="0"/>
              </a:rPr>
              <a:t> the ruler of the demons.”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0" y="2667000"/>
            <a:ext cx="3048000" cy="2286000"/>
          </a:xfrm>
          <a:prstGeom prst="ellipse">
            <a:avLst/>
          </a:prstGeom>
          <a:ln>
            <a:noFill/>
          </a:ln>
          <a:effectLst>
            <a:softEdge rad="112500"/>
          </a:effectLst>
        </p:spPr>
      </p:pic>
    </p:spTree>
    <p:extLst>
      <p:ext uri="{BB962C8B-B14F-4D97-AF65-F5344CB8AC3E}">
        <p14:creationId xmlns:p14="http://schemas.microsoft.com/office/powerpoint/2010/main" val="4014378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46357"/>
            <a:ext cx="8229600" cy="847152"/>
          </a:xfrm>
        </p:spPr>
        <p:txBody>
          <a:bodyPr/>
          <a:lstStyle/>
          <a:p>
            <a:pPr algn="ctr" eaLnBrk="1" hangingPunct="1"/>
            <a:r>
              <a:rPr lang="en-US" sz="4000" dirty="0">
                <a:solidFill>
                  <a:srgbClr val="00FFFF"/>
                </a:solidFill>
                <a:effectLst>
                  <a:outerShdw blurRad="38100" dist="38100" dir="2700000" algn="tl">
                    <a:srgbClr val="000000">
                      <a:alpha val="43137"/>
                    </a:srgbClr>
                  </a:outerShdw>
                </a:effectLst>
              </a:rPr>
              <a:t>Matthew Outline</a:t>
            </a:r>
          </a:p>
        </p:txBody>
      </p:sp>
      <p:sp>
        <p:nvSpPr>
          <p:cNvPr id="26627" name="Rectangle 3"/>
          <p:cNvSpPr>
            <a:spLocks noGrp="1" noChangeArrowheads="1"/>
          </p:cNvSpPr>
          <p:nvPr>
            <p:ph type="body" idx="1"/>
          </p:nvPr>
        </p:nvSpPr>
        <p:spPr>
          <a:xfrm>
            <a:off x="164969" y="1244338"/>
            <a:ext cx="8814062" cy="5184742"/>
          </a:xfrm>
        </p:spPr>
        <p:txBody>
          <a:bodyPr/>
          <a:lstStyle/>
          <a:p>
            <a:pPr marL="0" indent="0" eaLnBrk="1" hangingPunct="1">
              <a:lnSpc>
                <a:spcPct val="90000"/>
              </a:lnSpc>
              <a:buNone/>
              <a:defRPr/>
            </a:pPr>
            <a:r>
              <a:rPr lang="en-US" sz="2800" dirty="0">
                <a:effectLst>
                  <a:outerShdw blurRad="38100" dist="38100" dir="2700000" algn="tl">
                    <a:srgbClr val="000000">
                      <a:alpha val="43137"/>
                    </a:srgbClr>
                  </a:outerShdw>
                </a:effectLst>
              </a:rPr>
              <a:t>Pedigree of the king (1</a:t>
            </a:r>
            <a:r>
              <a:rPr lang="en-US" sz="2800" dirty="0">
                <a:effectLst>
                  <a:outerShdw blurRad="38100" dist="38100" dir="2700000" algn="tl">
                    <a:srgbClr val="000000">
                      <a:alpha val="43137"/>
                    </a:srgbClr>
                  </a:outerShdw>
                </a:effectLst>
                <a:cs typeface="Calibri" panose="020F0502020204030204" pitchFamily="34" charset="0"/>
              </a:rPr>
              <a:t>–2)</a:t>
            </a:r>
            <a:endParaRPr lang="en-US" sz="2800" dirty="0">
              <a:effectLst>
                <a:outerShdw blurRad="38100" dist="38100" dir="2700000" algn="tl">
                  <a:srgbClr val="000000">
                    <a:alpha val="43137"/>
                  </a:srgbClr>
                </a:outerShdw>
              </a:effectLst>
            </a:endParaRPr>
          </a:p>
          <a:p>
            <a:pPr lvl="1" eaLnBrk="1" hangingPunct="1">
              <a:lnSpc>
                <a:spcPct val="90000"/>
              </a:lnSpc>
              <a:defRPr/>
            </a:pPr>
            <a:r>
              <a:rPr lang="en-US" dirty="0">
                <a:effectLst>
                  <a:outerShdw blurRad="38100" dist="38100" dir="2700000" algn="tl">
                    <a:srgbClr val="000000">
                      <a:alpha val="43137"/>
                    </a:srgbClr>
                  </a:outerShdw>
                </a:effectLst>
              </a:rPr>
              <a:t>Preparation of the king (3</a:t>
            </a:r>
            <a:r>
              <a:rPr lang="en-US" dirty="0">
                <a:effectLst>
                  <a:outerShdw blurRad="38100" dist="38100" dir="2700000" algn="tl">
                    <a:srgbClr val="000000">
                      <a:alpha val="43137"/>
                    </a:srgbClr>
                  </a:outerShdw>
                </a:effectLst>
                <a:cs typeface="Calibri" panose="020F0502020204030204" pitchFamily="34" charset="0"/>
              </a:rPr>
              <a:t>–4)</a:t>
            </a:r>
            <a:endParaRPr lang="en-US" dirty="0">
              <a:effectLst>
                <a:outerShdw blurRad="38100" dist="38100" dir="2700000" algn="tl">
                  <a:srgbClr val="000000">
                    <a:alpha val="43137"/>
                  </a:srgbClr>
                </a:outerShdw>
              </a:effectLst>
            </a:endParaRPr>
          </a:p>
          <a:p>
            <a:pPr lvl="2" eaLnBrk="1" hangingPunct="1">
              <a:lnSpc>
                <a:spcPct val="90000"/>
              </a:lnSpc>
              <a:defRPr/>
            </a:pPr>
            <a:r>
              <a:rPr lang="en-US" sz="2800" dirty="0">
                <a:effectLst>
                  <a:outerShdw blurRad="38100" dist="38100" dir="2700000" algn="tl">
                    <a:srgbClr val="000000">
                      <a:alpha val="43137"/>
                    </a:srgbClr>
                  </a:outerShdw>
                </a:effectLst>
              </a:rPr>
              <a:t>Pedagogy of the king (5</a:t>
            </a:r>
            <a:r>
              <a:rPr lang="en-US" sz="2800" dirty="0">
                <a:effectLst>
                  <a:outerShdw blurRad="38100" dist="38100" dir="2700000" algn="tl">
                    <a:srgbClr val="000000">
                      <a:alpha val="43137"/>
                    </a:srgbClr>
                  </a:outerShdw>
                </a:effectLst>
                <a:cs typeface="Calibri" panose="020F0502020204030204" pitchFamily="34" charset="0"/>
              </a:rPr>
              <a:t>–7)</a:t>
            </a:r>
            <a:endParaRPr lang="en-US" sz="2800" dirty="0">
              <a:effectLst>
                <a:outerShdw blurRad="38100" dist="38100" dir="2700000" algn="tl">
                  <a:srgbClr val="000000">
                    <a:alpha val="43137"/>
                  </a:srgbClr>
                </a:outerShdw>
              </a:effectLst>
            </a:endParaRPr>
          </a:p>
          <a:p>
            <a:pPr lvl="3" eaLnBrk="1" hangingPunct="1">
              <a:lnSpc>
                <a:spcPct val="90000"/>
              </a:lnSpc>
              <a:defRPr/>
            </a:pPr>
            <a:r>
              <a:rPr lang="en-US" sz="2800" dirty="0">
                <a:effectLst>
                  <a:outerShdw blurRad="38100" dist="38100" dir="2700000" algn="tl">
                    <a:srgbClr val="000000">
                      <a:alpha val="43137"/>
                    </a:srgbClr>
                  </a:outerShdw>
                </a:effectLst>
              </a:rPr>
              <a:t>Power of the king (8</a:t>
            </a:r>
            <a:r>
              <a:rPr lang="en-US" sz="2800" dirty="0">
                <a:effectLst>
                  <a:outerShdw blurRad="38100" dist="38100" dir="2700000" algn="tl">
                    <a:srgbClr val="000000">
                      <a:alpha val="43137"/>
                    </a:srgbClr>
                  </a:outerShdw>
                </a:effectLst>
                <a:cs typeface="Calibri" panose="020F0502020204030204" pitchFamily="34" charset="0"/>
              </a:rPr>
              <a:t>–9)</a:t>
            </a:r>
          </a:p>
          <a:p>
            <a:pPr lvl="4" eaLnBrk="1" hangingPunct="1">
              <a:lnSpc>
                <a:spcPct val="90000"/>
              </a:lnSpc>
              <a:defRPr/>
            </a:pPr>
            <a:r>
              <a:rPr lang="en-US" sz="2800" dirty="0">
                <a:effectLst>
                  <a:outerShdw blurRad="38100" dist="38100" dir="2700000" algn="tl">
                    <a:srgbClr val="000000">
                      <a:alpha val="43137"/>
                    </a:srgbClr>
                  </a:outerShdw>
                </a:effectLst>
                <a:cs typeface="Calibri" panose="020F0502020204030204" pitchFamily="34" charset="0"/>
              </a:rPr>
              <a:t>Program of the king (10)</a:t>
            </a:r>
            <a:endParaRPr lang="en-US" sz="2800" dirty="0">
              <a:effectLst>
                <a:outerShdw blurRad="38100" dist="38100" dir="2700000" algn="tl">
                  <a:srgbClr val="000000">
                    <a:alpha val="43137"/>
                  </a:srgbClr>
                </a:outerShdw>
              </a:effectLst>
            </a:endParaRPr>
          </a:p>
          <a:p>
            <a:pPr lvl="5">
              <a:lnSpc>
                <a:spcPct val="90000"/>
              </a:lnSpc>
              <a:defRPr/>
            </a:pPr>
            <a:r>
              <a:rPr lang="en-US" sz="2800" dirty="0">
                <a:effectLst>
                  <a:outerShdw blurRad="38100" dist="38100" dir="2700000" algn="tl">
                    <a:srgbClr val="000000">
                      <a:alpha val="43137"/>
                    </a:srgbClr>
                  </a:outerShdw>
                </a:effectLst>
                <a:latin typeface="Calibri" panose="020F0502020204030204" pitchFamily="34" charset="0"/>
              </a:rPr>
              <a:t>Progressive rejection of the king (11–12)</a:t>
            </a:r>
          </a:p>
          <a:p>
            <a:pPr lvl="4" eaLnBrk="1" hangingPunct="1">
              <a:lnSpc>
                <a:spcPct val="90000"/>
              </a:lnSpc>
              <a:defRPr/>
            </a:pPr>
            <a:r>
              <a:rPr lang="en-US" sz="2800" dirty="0">
                <a:effectLst>
                  <a:outerShdw blurRad="38100" dist="38100" dir="2700000" algn="tl">
                    <a:srgbClr val="000000">
                      <a:alpha val="43137"/>
                    </a:srgbClr>
                  </a:outerShdw>
                </a:effectLst>
              </a:rPr>
              <a:t>Preparation of the king’s disciples (13</a:t>
            </a:r>
            <a:r>
              <a:rPr lang="en-US" sz="2800" dirty="0">
                <a:effectLst>
                  <a:outerShdw blurRad="38100" dist="38100" dir="2700000" algn="tl">
                    <a:srgbClr val="000000">
                      <a:alpha val="43137"/>
                    </a:srgbClr>
                  </a:outerShdw>
                </a:effectLst>
                <a:cs typeface="Calibri" panose="020F0502020204030204" pitchFamily="34" charset="0"/>
              </a:rPr>
              <a:t>–20)</a:t>
            </a:r>
            <a:endParaRPr lang="en-US" sz="2800" dirty="0">
              <a:effectLst>
                <a:outerShdw blurRad="38100" dist="38100" dir="2700000" algn="tl">
                  <a:srgbClr val="000000">
                    <a:alpha val="43137"/>
                  </a:srgbClr>
                </a:outerShdw>
              </a:effectLst>
            </a:endParaRPr>
          </a:p>
          <a:p>
            <a:pPr lvl="3" eaLnBrk="1" hangingPunct="1">
              <a:lnSpc>
                <a:spcPct val="90000"/>
              </a:lnSpc>
              <a:defRPr/>
            </a:pPr>
            <a:r>
              <a:rPr lang="en-US" sz="2800" dirty="0">
                <a:effectLst>
                  <a:outerShdw blurRad="38100" dist="38100" dir="2700000" algn="tl">
                    <a:srgbClr val="000000">
                      <a:alpha val="43137"/>
                    </a:srgbClr>
                  </a:outerShdw>
                </a:effectLst>
              </a:rPr>
              <a:t>Presentation &amp; rejection of the king (21</a:t>
            </a:r>
            <a:r>
              <a:rPr lang="en-US" sz="2800" dirty="0">
                <a:effectLst>
                  <a:outerShdw blurRad="38100" dist="38100" dir="2700000" algn="tl">
                    <a:srgbClr val="000000">
                      <a:alpha val="43137"/>
                    </a:srgbClr>
                  </a:outerShdw>
                </a:effectLst>
                <a:cs typeface="Calibri" panose="020F0502020204030204" pitchFamily="34" charset="0"/>
              </a:rPr>
              <a:t>–23)</a:t>
            </a:r>
            <a:r>
              <a:rPr lang="en-US" sz="2800" dirty="0">
                <a:effectLst>
                  <a:outerShdw blurRad="38100" dist="38100" dir="2700000" algn="tl">
                    <a:srgbClr val="000000">
                      <a:alpha val="43137"/>
                    </a:srgbClr>
                  </a:outerShdw>
                </a:effectLst>
              </a:rPr>
              <a:t> </a:t>
            </a:r>
          </a:p>
          <a:p>
            <a:pPr lvl="2" eaLnBrk="1" hangingPunct="1">
              <a:lnSpc>
                <a:spcPct val="90000"/>
              </a:lnSpc>
              <a:defRPr/>
            </a:pPr>
            <a:r>
              <a:rPr lang="en-US" sz="2800" dirty="0">
                <a:effectLst>
                  <a:outerShdw blurRad="38100" dist="38100" dir="2700000" algn="tl">
                    <a:srgbClr val="000000">
                      <a:alpha val="43137"/>
                    </a:srgbClr>
                  </a:outerShdw>
                </a:effectLst>
              </a:rPr>
              <a:t>Prophecies of the king (24</a:t>
            </a:r>
            <a:r>
              <a:rPr lang="en-US" sz="2800" dirty="0">
                <a:effectLst>
                  <a:outerShdw blurRad="38100" dist="38100" dir="2700000" algn="tl">
                    <a:srgbClr val="000000">
                      <a:alpha val="43137"/>
                    </a:srgbClr>
                  </a:outerShdw>
                </a:effectLst>
                <a:cs typeface="Calibri" panose="020F0502020204030204" pitchFamily="34" charset="0"/>
              </a:rPr>
              <a:t>–25)</a:t>
            </a:r>
            <a:endParaRPr lang="en-US" sz="2800" dirty="0">
              <a:effectLst>
                <a:outerShdw blurRad="38100" dist="38100" dir="2700000" algn="tl">
                  <a:srgbClr val="000000">
                    <a:alpha val="43137"/>
                  </a:srgbClr>
                </a:outerShdw>
              </a:effectLst>
            </a:endParaRPr>
          </a:p>
          <a:p>
            <a:pPr lvl="1" eaLnBrk="1" hangingPunct="1">
              <a:lnSpc>
                <a:spcPct val="90000"/>
              </a:lnSpc>
              <a:defRPr/>
            </a:pPr>
            <a:r>
              <a:rPr lang="en-US" dirty="0">
                <a:effectLst>
                  <a:outerShdw blurRad="38100" dist="38100" dir="2700000" algn="tl">
                    <a:srgbClr val="000000">
                      <a:alpha val="43137"/>
                    </a:srgbClr>
                  </a:outerShdw>
                </a:effectLst>
              </a:rPr>
              <a:t>Passion of the king (26</a:t>
            </a:r>
            <a:r>
              <a:rPr lang="en-US" dirty="0">
                <a:effectLst>
                  <a:outerShdw blurRad="38100" dist="38100" dir="2700000" algn="tl">
                    <a:srgbClr val="000000">
                      <a:alpha val="43137"/>
                    </a:srgbClr>
                  </a:outerShdw>
                </a:effectLst>
                <a:cs typeface="Calibri" panose="020F0502020204030204" pitchFamily="34" charset="0"/>
              </a:rPr>
              <a:t>–27)</a:t>
            </a:r>
            <a:endParaRPr lang="en-US" dirty="0">
              <a:effectLst>
                <a:outerShdw blurRad="38100" dist="38100" dir="2700000" algn="tl">
                  <a:srgbClr val="000000">
                    <a:alpha val="43137"/>
                  </a:srgbClr>
                </a:outerShdw>
              </a:effectLst>
            </a:endParaRPr>
          </a:p>
          <a:p>
            <a:pPr marL="0" indent="0" eaLnBrk="1" hangingPunct="1">
              <a:lnSpc>
                <a:spcPct val="90000"/>
              </a:lnSpc>
              <a:buNone/>
              <a:defRPr/>
            </a:pPr>
            <a:r>
              <a:rPr lang="en-US" sz="2800" dirty="0">
                <a:effectLst>
                  <a:outerShdw blurRad="38100" dist="38100" dir="2700000" algn="tl">
                    <a:srgbClr val="000000">
                      <a:alpha val="43137"/>
                    </a:srgbClr>
                  </a:outerShdw>
                </a:effectLst>
              </a:rPr>
              <a:t>Proof of the king (</a:t>
            </a:r>
            <a:r>
              <a:rPr lang="en-US" sz="2800" dirty="0">
                <a:effectLst>
                  <a:outerShdw blurRad="38100" dist="38100" dir="2700000" algn="tl">
                    <a:srgbClr val="000000">
                      <a:alpha val="43137"/>
                    </a:srgbClr>
                  </a:outerShdw>
                </a:effectLst>
                <a:cs typeface="Calibri" panose="020F0502020204030204" pitchFamily="34" charset="0"/>
              </a:rPr>
              <a:t>28)</a:t>
            </a:r>
          </a:p>
        </p:txBody>
      </p:sp>
    </p:spTree>
    <p:extLst>
      <p:ext uri="{BB962C8B-B14F-4D97-AF65-F5344CB8AC3E}">
        <p14:creationId xmlns:p14="http://schemas.microsoft.com/office/powerpoint/2010/main" val="1251500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46357"/>
            <a:ext cx="8229600" cy="847152"/>
          </a:xfrm>
        </p:spPr>
        <p:txBody>
          <a:bodyPr/>
          <a:lstStyle/>
          <a:p>
            <a:pPr algn="ctr" eaLnBrk="1" hangingPunct="1"/>
            <a:r>
              <a:rPr lang="en-US" sz="4000" dirty="0">
                <a:solidFill>
                  <a:srgbClr val="00FFFF"/>
                </a:solidFill>
                <a:effectLst>
                  <a:outerShdw blurRad="38100" dist="38100" dir="2700000" algn="tl">
                    <a:srgbClr val="000000">
                      <a:alpha val="43137"/>
                    </a:srgbClr>
                  </a:outerShdw>
                </a:effectLst>
              </a:rPr>
              <a:t>Matthew Outline</a:t>
            </a:r>
          </a:p>
        </p:txBody>
      </p:sp>
      <p:sp>
        <p:nvSpPr>
          <p:cNvPr id="26627" name="Rectangle 3"/>
          <p:cNvSpPr>
            <a:spLocks noGrp="1" noChangeArrowheads="1"/>
          </p:cNvSpPr>
          <p:nvPr>
            <p:ph type="body" idx="1"/>
          </p:nvPr>
        </p:nvSpPr>
        <p:spPr>
          <a:xfrm>
            <a:off x="164969" y="1244338"/>
            <a:ext cx="8814062" cy="5184742"/>
          </a:xfrm>
        </p:spPr>
        <p:txBody>
          <a:bodyPr/>
          <a:lstStyle/>
          <a:p>
            <a:pPr marL="0" indent="0" eaLnBrk="1" hangingPunct="1">
              <a:lnSpc>
                <a:spcPct val="90000"/>
              </a:lnSpc>
              <a:buNone/>
              <a:defRPr/>
            </a:pPr>
            <a:r>
              <a:rPr lang="en-US" sz="2800" dirty="0">
                <a:effectLst>
                  <a:outerShdw blurRad="38100" dist="38100" dir="2700000" algn="tl">
                    <a:srgbClr val="000000">
                      <a:alpha val="43137"/>
                    </a:srgbClr>
                  </a:outerShdw>
                </a:effectLst>
              </a:rPr>
              <a:t>Pedigree of the king (1</a:t>
            </a:r>
            <a:r>
              <a:rPr lang="en-US" sz="2800" dirty="0">
                <a:effectLst>
                  <a:outerShdw blurRad="38100" dist="38100" dir="2700000" algn="tl">
                    <a:srgbClr val="000000">
                      <a:alpha val="43137"/>
                    </a:srgbClr>
                  </a:outerShdw>
                </a:effectLst>
                <a:cs typeface="Calibri" panose="020F0502020204030204" pitchFamily="34" charset="0"/>
              </a:rPr>
              <a:t>–2)</a:t>
            </a:r>
            <a:endParaRPr lang="en-US" sz="2800" dirty="0">
              <a:effectLst>
                <a:outerShdw blurRad="38100" dist="38100" dir="2700000" algn="tl">
                  <a:srgbClr val="000000">
                    <a:alpha val="43137"/>
                  </a:srgbClr>
                </a:outerShdw>
              </a:effectLst>
            </a:endParaRPr>
          </a:p>
          <a:p>
            <a:pPr lvl="1" eaLnBrk="1" hangingPunct="1">
              <a:lnSpc>
                <a:spcPct val="90000"/>
              </a:lnSpc>
              <a:defRPr/>
            </a:pPr>
            <a:r>
              <a:rPr lang="en-US" dirty="0">
                <a:effectLst>
                  <a:outerShdw blurRad="38100" dist="38100" dir="2700000" algn="tl">
                    <a:srgbClr val="000000">
                      <a:alpha val="43137"/>
                    </a:srgbClr>
                  </a:outerShdw>
                </a:effectLst>
              </a:rPr>
              <a:t>Preparation of the king (3</a:t>
            </a:r>
            <a:r>
              <a:rPr lang="en-US" dirty="0">
                <a:effectLst>
                  <a:outerShdw blurRad="38100" dist="38100" dir="2700000" algn="tl">
                    <a:srgbClr val="000000">
                      <a:alpha val="43137"/>
                    </a:srgbClr>
                  </a:outerShdw>
                </a:effectLst>
                <a:cs typeface="Calibri" panose="020F0502020204030204" pitchFamily="34" charset="0"/>
              </a:rPr>
              <a:t>–4)</a:t>
            </a:r>
            <a:endParaRPr lang="en-US" dirty="0">
              <a:effectLst>
                <a:outerShdw blurRad="38100" dist="38100" dir="2700000" algn="tl">
                  <a:srgbClr val="000000">
                    <a:alpha val="43137"/>
                  </a:srgbClr>
                </a:outerShdw>
              </a:effectLst>
            </a:endParaRPr>
          </a:p>
          <a:p>
            <a:pPr lvl="2" eaLnBrk="1" hangingPunct="1">
              <a:lnSpc>
                <a:spcPct val="90000"/>
              </a:lnSpc>
              <a:defRPr/>
            </a:pPr>
            <a:r>
              <a:rPr lang="en-US" sz="2800" dirty="0">
                <a:effectLst>
                  <a:outerShdw blurRad="38100" dist="38100" dir="2700000" algn="tl">
                    <a:srgbClr val="000000">
                      <a:alpha val="43137"/>
                    </a:srgbClr>
                  </a:outerShdw>
                </a:effectLst>
              </a:rPr>
              <a:t>Pedagogy of the king (5</a:t>
            </a:r>
            <a:r>
              <a:rPr lang="en-US" sz="2800" dirty="0">
                <a:effectLst>
                  <a:outerShdw blurRad="38100" dist="38100" dir="2700000" algn="tl">
                    <a:srgbClr val="000000">
                      <a:alpha val="43137"/>
                    </a:srgbClr>
                  </a:outerShdw>
                </a:effectLst>
                <a:cs typeface="Calibri" panose="020F0502020204030204" pitchFamily="34" charset="0"/>
              </a:rPr>
              <a:t>–7)</a:t>
            </a:r>
            <a:endParaRPr lang="en-US" sz="2800" dirty="0">
              <a:effectLst>
                <a:outerShdw blurRad="38100" dist="38100" dir="2700000" algn="tl">
                  <a:srgbClr val="000000">
                    <a:alpha val="43137"/>
                  </a:srgbClr>
                </a:outerShdw>
              </a:effectLst>
            </a:endParaRPr>
          </a:p>
          <a:p>
            <a:pPr lvl="3" eaLnBrk="1" hangingPunct="1">
              <a:lnSpc>
                <a:spcPct val="90000"/>
              </a:lnSpc>
              <a:defRPr/>
            </a:pPr>
            <a:r>
              <a:rPr lang="en-US" sz="2800" dirty="0">
                <a:effectLst>
                  <a:outerShdw blurRad="38100" dist="38100" dir="2700000" algn="tl">
                    <a:srgbClr val="000000">
                      <a:alpha val="43137"/>
                    </a:srgbClr>
                  </a:outerShdw>
                </a:effectLst>
              </a:rPr>
              <a:t>Power of the king (8</a:t>
            </a:r>
            <a:r>
              <a:rPr lang="en-US" sz="2800" dirty="0">
                <a:effectLst>
                  <a:outerShdw blurRad="38100" dist="38100" dir="2700000" algn="tl">
                    <a:srgbClr val="000000">
                      <a:alpha val="43137"/>
                    </a:srgbClr>
                  </a:outerShdw>
                </a:effectLst>
                <a:cs typeface="Calibri" panose="020F0502020204030204" pitchFamily="34" charset="0"/>
              </a:rPr>
              <a:t>–9)</a:t>
            </a:r>
          </a:p>
          <a:p>
            <a:pPr lvl="4" eaLnBrk="1" hangingPunct="1">
              <a:lnSpc>
                <a:spcPct val="90000"/>
              </a:lnSpc>
              <a:defRPr/>
            </a:pPr>
            <a:r>
              <a:rPr lang="en-US" sz="2800" dirty="0">
                <a:effectLst>
                  <a:outerShdw blurRad="38100" dist="38100" dir="2700000" algn="tl">
                    <a:srgbClr val="000000">
                      <a:alpha val="43137"/>
                    </a:srgbClr>
                  </a:outerShdw>
                </a:effectLst>
                <a:cs typeface="Calibri" panose="020F0502020204030204" pitchFamily="34" charset="0"/>
              </a:rPr>
              <a:t>Program of the king (10)</a:t>
            </a:r>
            <a:endParaRPr lang="en-US" sz="2800" dirty="0">
              <a:effectLst>
                <a:outerShdw blurRad="38100" dist="38100" dir="2700000" algn="tl">
                  <a:srgbClr val="000000">
                    <a:alpha val="43137"/>
                  </a:srgbClr>
                </a:outerShdw>
              </a:effectLst>
            </a:endParaRPr>
          </a:p>
          <a:p>
            <a:pPr lvl="5">
              <a:lnSpc>
                <a:spcPct val="90000"/>
              </a:lnSpc>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Progressive rejection of the king (11–12)</a:t>
            </a:r>
          </a:p>
          <a:p>
            <a:pPr lvl="4" eaLnBrk="1" hangingPunct="1">
              <a:lnSpc>
                <a:spcPct val="90000"/>
              </a:lnSpc>
              <a:defRPr/>
            </a:pPr>
            <a:r>
              <a:rPr lang="en-US" sz="2800" dirty="0">
                <a:effectLst>
                  <a:outerShdw blurRad="38100" dist="38100" dir="2700000" algn="tl">
                    <a:srgbClr val="000000">
                      <a:alpha val="43137"/>
                    </a:srgbClr>
                  </a:outerShdw>
                </a:effectLst>
              </a:rPr>
              <a:t>Preparation of the king’s disciples (13</a:t>
            </a:r>
            <a:r>
              <a:rPr lang="en-US" sz="2800" dirty="0">
                <a:effectLst>
                  <a:outerShdw blurRad="38100" dist="38100" dir="2700000" algn="tl">
                    <a:srgbClr val="000000">
                      <a:alpha val="43137"/>
                    </a:srgbClr>
                  </a:outerShdw>
                </a:effectLst>
                <a:cs typeface="Calibri" panose="020F0502020204030204" pitchFamily="34" charset="0"/>
              </a:rPr>
              <a:t>–20)</a:t>
            </a:r>
            <a:endParaRPr lang="en-US" sz="2800" dirty="0">
              <a:effectLst>
                <a:outerShdw blurRad="38100" dist="38100" dir="2700000" algn="tl">
                  <a:srgbClr val="000000">
                    <a:alpha val="43137"/>
                  </a:srgbClr>
                </a:outerShdw>
              </a:effectLst>
            </a:endParaRPr>
          </a:p>
          <a:p>
            <a:pPr lvl="3" eaLnBrk="1" hangingPunct="1">
              <a:lnSpc>
                <a:spcPct val="90000"/>
              </a:lnSpc>
              <a:defRPr/>
            </a:pPr>
            <a:r>
              <a:rPr lang="en-US" sz="2800" dirty="0">
                <a:effectLst>
                  <a:outerShdw blurRad="38100" dist="38100" dir="2700000" algn="tl">
                    <a:srgbClr val="000000">
                      <a:alpha val="43137"/>
                    </a:srgbClr>
                  </a:outerShdw>
                </a:effectLst>
              </a:rPr>
              <a:t>Presentation &amp; rejection of the king (21</a:t>
            </a:r>
            <a:r>
              <a:rPr lang="en-US" sz="2800" dirty="0">
                <a:effectLst>
                  <a:outerShdw blurRad="38100" dist="38100" dir="2700000" algn="tl">
                    <a:srgbClr val="000000">
                      <a:alpha val="43137"/>
                    </a:srgbClr>
                  </a:outerShdw>
                </a:effectLst>
                <a:cs typeface="Calibri" panose="020F0502020204030204" pitchFamily="34" charset="0"/>
              </a:rPr>
              <a:t>–23)</a:t>
            </a:r>
            <a:r>
              <a:rPr lang="en-US" sz="2800" dirty="0">
                <a:effectLst>
                  <a:outerShdw blurRad="38100" dist="38100" dir="2700000" algn="tl">
                    <a:srgbClr val="000000">
                      <a:alpha val="43137"/>
                    </a:srgbClr>
                  </a:outerShdw>
                </a:effectLst>
              </a:rPr>
              <a:t> </a:t>
            </a:r>
          </a:p>
          <a:p>
            <a:pPr lvl="2" eaLnBrk="1" hangingPunct="1">
              <a:lnSpc>
                <a:spcPct val="90000"/>
              </a:lnSpc>
              <a:defRPr/>
            </a:pPr>
            <a:r>
              <a:rPr lang="en-US" sz="2800" dirty="0">
                <a:effectLst>
                  <a:outerShdw blurRad="38100" dist="38100" dir="2700000" algn="tl">
                    <a:srgbClr val="000000">
                      <a:alpha val="43137"/>
                    </a:srgbClr>
                  </a:outerShdw>
                </a:effectLst>
              </a:rPr>
              <a:t>Prophecies of the king (24</a:t>
            </a:r>
            <a:r>
              <a:rPr lang="en-US" sz="2800" dirty="0">
                <a:effectLst>
                  <a:outerShdw blurRad="38100" dist="38100" dir="2700000" algn="tl">
                    <a:srgbClr val="000000">
                      <a:alpha val="43137"/>
                    </a:srgbClr>
                  </a:outerShdw>
                </a:effectLst>
                <a:cs typeface="Calibri" panose="020F0502020204030204" pitchFamily="34" charset="0"/>
              </a:rPr>
              <a:t>–25)</a:t>
            </a:r>
            <a:endParaRPr lang="en-US" sz="2800" dirty="0">
              <a:effectLst>
                <a:outerShdw blurRad="38100" dist="38100" dir="2700000" algn="tl">
                  <a:srgbClr val="000000">
                    <a:alpha val="43137"/>
                  </a:srgbClr>
                </a:outerShdw>
              </a:effectLst>
            </a:endParaRPr>
          </a:p>
          <a:p>
            <a:pPr lvl="1" eaLnBrk="1" hangingPunct="1">
              <a:lnSpc>
                <a:spcPct val="90000"/>
              </a:lnSpc>
              <a:defRPr/>
            </a:pPr>
            <a:r>
              <a:rPr lang="en-US" dirty="0">
                <a:effectLst>
                  <a:outerShdw blurRad="38100" dist="38100" dir="2700000" algn="tl">
                    <a:srgbClr val="000000">
                      <a:alpha val="43137"/>
                    </a:srgbClr>
                  </a:outerShdw>
                </a:effectLst>
              </a:rPr>
              <a:t>Passion of the king (26</a:t>
            </a:r>
            <a:r>
              <a:rPr lang="en-US" dirty="0">
                <a:effectLst>
                  <a:outerShdw blurRad="38100" dist="38100" dir="2700000" algn="tl">
                    <a:srgbClr val="000000">
                      <a:alpha val="43137"/>
                    </a:srgbClr>
                  </a:outerShdw>
                </a:effectLst>
                <a:cs typeface="Calibri" panose="020F0502020204030204" pitchFamily="34" charset="0"/>
              </a:rPr>
              <a:t>–27)</a:t>
            </a:r>
            <a:endParaRPr lang="en-US" dirty="0">
              <a:effectLst>
                <a:outerShdw blurRad="38100" dist="38100" dir="2700000" algn="tl">
                  <a:srgbClr val="000000">
                    <a:alpha val="43137"/>
                  </a:srgbClr>
                </a:outerShdw>
              </a:effectLst>
            </a:endParaRPr>
          </a:p>
          <a:p>
            <a:pPr marL="0" indent="0" eaLnBrk="1" hangingPunct="1">
              <a:lnSpc>
                <a:spcPct val="90000"/>
              </a:lnSpc>
              <a:buNone/>
              <a:defRPr/>
            </a:pPr>
            <a:r>
              <a:rPr lang="en-US" sz="2800" dirty="0">
                <a:effectLst>
                  <a:outerShdw blurRad="38100" dist="38100" dir="2700000" algn="tl">
                    <a:srgbClr val="000000">
                      <a:alpha val="43137"/>
                    </a:srgbClr>
                  </a:outerShdw>
                </a:effectLst>
              </a:rPr>
              <a:t>Proof of the king (</a:t>
            </a:r>
            <a:r>
              <a:rPr lang="en-US" sz="2800" dirty="0">
                <a:effectLst>
                  <a:outerShdw blurRad="38100" dist="38100" dir="2700000" algn="tl">
                    <a:srgbClr val="000000">
                      <a:alpha val="43137"/>
                    </a:srgbClr>
                  </a:outerShdw>
                </a:effectLst>
                <a:cs typeface="Calibri" panose="020F0502020204030204" pitchFamily="34" charset="0"/>
              </a:rPr>
              <a:t>28)</a:t>
            </a:r>
          </a:p>
        </p:txBody>
      </p:sp>
    </p:spTree>
    <p:extLst>
      <p:ext uri="{BB962C8B-B14F-4D97-AF65-F5344CB8AC3E}">
        <p14:creationId xmlns:p14="http://schemas.microsoft.com/office/powerpoint/2010/main" val="1554988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1704975" y="228600"/>
            <a:ext cx="5734050" cy="1143000"/>
          </a:xfrm>
        </p:spPr>
        <p:txBody>
          <a:bodyPr/>
          <a:lstStyle/>
          <a:p>
            <a:pPr algn="ctr"/>
            <a:r>
              <a:rPr lang="en-US" sz="3200" dirty="0">
                <a:effectLst>
                  <a:outerShdw blurRad="38100" dist="38100" dir="2700000" algn="tl">
                    <a:srgbClr val="000000">
                      <a:alpha val="43137"/>
                    </a:srgbClr>
                  </a:outerShdw>
                </a:effectLst>
              </a:rPr>
              <a:t>9 Ways Kingdom Now Theology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Impacts the Church</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600200"/>
            <a:ext cx="8915400" cy="5029200"/>
          </a:xfrm>
        </p:spPr>
        <p:txBody>
          <a:bodyPr/>
          <a:lstStyle/>
          <a:p>
            <a:pPr marL="514350" indent="-514350">
              <a:buSzPct val="100000"/>
              <a:buAutoNum type="arabicPeriod"/>
            </a:pPr>
            <a:r>
              <a:rPr lang="en-US" sz="3000" dirty="0">
                <a:effectLst>
                  <a:outerShdw blurRad="38100" dist="38100" dir="2700000" algn="tl">
                    <a:srgbClr val="000000">
                      <a:alpha val="43137"/>
                    </a:srgbClr>
                  </a:outerShdw>
                </a:effectLst>
              </a:rPr>
              <a:t>Loss of “pilgrim” status</a:t>
            </a:r>
          </a:p>
          <a:p>
            <a:pPr marL="514350" indent="-514350">
              <a:buSzPct val="100000"/>
              <a:buAutoNum type="arabicPeriod"/>
            </a:pPr>
            <a:r>
              <a:rPr lang="en-US" sz="3000" dirty="0">
                <a:effectLst>
                  <a:outerShdw blurRad="38100" dist="38100" dir="2700000" algn="tl">
                    <a:srgbClr val="000000">
                      <a:alpha val="43137"/>
                    </a:srgbClr>
                  </a:outerShdw>
                </a:effectLst>
              </a:rPr>
              <a:t>Social Gospel</a:t>
            </a:r>
          </a:p>
          <a:p>
            <a:pPr marL="514350" indent="-514350">
              <a:buSzPct val="100000"/>
              <a:buAutoNum type="arabicPeriod"/>
            </a:pPr>
            <a:r>
              <a:rPr lang="en-US" sz="3000" dirty="0">
                <a:effectLst>
                  <a:outerShdw blurRad="38100" dist="38100" dir="2700000" algn="tl">
                    <a:srgbClr val="000000">
                      <a:alpha val="43137"/>
                    </a:srgbClr>
                  </a:outerShdw>
                </a:effectLst>
              </a:rPr>
              <a:t>Ecumenical &amp; interfaith alliances</a:t>
            </a:r>
          </a:p>
          <a:p>
            <a:pPr marL="514350" indent="-514350">
              <a:buSzPct val="100000"/>
              <a:buAutoNum type="arabicPeriod"/>
            </a:pPr>
            <a:r>
              <a:rPr lang="en-US" sz="3000" dirty="0">
                <a:effectLst>
                  <a:outerShdw blurRad="38100" dist="38100" dir="2700000" algn="tl">
                    <a:srgbClr val="000000">
                      <a:alpha val="43137"/>
                    </a:srgbClr>
                  </a:outerShdw>
                </a:effectLst>
              </a:rPr>
              <a:t>Rejection or marginalization of Bible prophecy</a:t>
            </a:r>
          </a:p>
          <a:p>
            <a:pPr marL="514350" indent="-514350">
              <a:buSzPct val="100000"/>
              <a:buAutoNum type="arabicPeriod"/>
            </a:pPr>
            <a:r>
              <a:rPr lang="en-US" sz="3000" dirty="0">
                <a:effectLst>
                  <a:outerShdw blurRad="38100" dist="38100" dir="2700000" algn="tl">
                    <a:srgbClr val="000000">
                      <a:alpha val="43137"/>
                    </a:srgbClr>
                  </a:outerShdw>
                </a:effectLst>
              </a:rPr>
              <a:t>Building the wrong kingdom</a:t>
            </a:r>
          </a:p>
          <a:p>
            <a:pPr marL="514350" indent="-514350">
              <a:buSzPct val="100000"/>
              <a:buAutoNum type="arabicPeriod"/>
            </a:pPr>
            <a:r>
              <a:rPr lang="en-US" sz="3000" dirty="0">
                <a:effectLst>
                  <a:outerShdw blurRad="38100" dist="38100" dir="2700000" algn="tl">
                    <a:srgbClr val="000000">
                      <a:alpha val="43137"/>
                    </a:srgbClr>
                  </a:outerShdw>
                </a:effectLst>
              </a:rPr>
              <a:t>Charismatic theology</a:t>
            </a:r>
          </a:p>
          <a:p>
            <a:pPr marL="514350" indent="-514350">
              <a:buSzPct val="100000"/>
              <a:buAutoNum type="arabicPeriod"/>
            </a:pPr>
            <a:r>
              <a:rPr lang="en-US" sz="3000" dirty="0">
                <a:effectLst>
                  <a:outerShdw blurRad="38100" dist="38100" dir="2700000" algn="tl">
                    <a:srgbClr val="000000">
                      <a:alpha val="43137"/>
                    </a:srgbClr>
                  </a:outerShdw>
                </a:effectLst>
              </a:rPr>
              <a:t>Prosperity Gospel</a:t>
            </a:r>
          </a:p>
          <a:p>
            <a:pPr marL="514350" indent="-514350">
              <a:buSzPct val="100000"/>
              <a:buAutoNum type="arabicPeriod"/>
            </a:pPr>
            <a:r>
              <a:rPr lang="en-US" sz="3000" dirty="0">
                <a:effectLst>
                  <a:outerShdw blurRad="38100" dist="38100" dir="2700000" algn="tl">
                    <a:srgbClr val="000000">
                      <a:alpha val="43137"/>
                    </a:srgbClr>
                  </a:outerShdw>
                </a:effectLst>
              </a:rPr>
              <a:t>Anti-Israelism</a:t>
            </a:r>
          </a:p>
          <a:p>
            <a:pPr marL="514350" indent="-514350">
              <a:buSzPct val="100000"/>
              <a:buAutoNum type="arabicPeriod"/>
            </a:pPr>
            <a:r>
              <a:rPr lang="en-US" sz="3000" b="1" u="sng" dirty="0">
                <a:solidFill>
                  <a:srgbClr val="FFFFCC"/>
                </a:solidFill>
                <a:effectLst>
                  <a:outerShdw blurRad="38100" dist="38100" dir="2700000" algn="tl">
                    <a:srgbClr val="000000">
                      <a:alpha val="43137"/>
                    </a:srgbClr>
                  </a:outerShdw>
                </a:effectLst>
              </a:rPr>
              <a:t>Lordship Salvation</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2695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2693107" y="1611448"/>
                <a:ext cx="10440" cy="10440"/>
              </a:xfrm>
              <a:prstGeom prst="rect">
                <a:avLst/>
              </a:prstGeom>
            </p:spPr>
          </p:pic>
        </mc:Fallback>
      </mc:AlternateContent>
      <p:pic>
        <p:nvPicPr>
          <p:cNvPr id="5" name="Picture 4">
            <a:extLst>
              <a:ext uri="{FF2B5EF4-FFF2-40B4-BE49-F238E27FC236}">
                <a16:creationId xmlns:a16="http://schemas.microsoft.com/office/drawing/2014/main" id="{6E76D924-A5BC-4993-80BE-9839F8CDF12E}"/>
              </a:ext>
            </a:extLst>
          </p:cNvPr>
          <p:cNvPicPr>
            <a:picLocks noChangeAspect="1"/>
          </p:cNvPicPr>
          <p:nvPr/>
        </p:nvPicPr>
        <p:blipFill>
          <a:blip r:embed="rId4"/>
          <a:stretch>
            <a:fillRect/>
          </a:stretch>
        </p:blipFill>
        <p:spPr>
          <a:xfrm>
            <a:off x="5377414" y="4000500"/>
            <a:ext cx="3420535" cy="2286000"/>
          </a:xfrm>
          <a:prstGeom prst="rect">
            <a:avLst/>
          </a:prstGeom>
        </p:spPr>
      </p:pic>
    </p:spTree>
    <p:extLst>
      <p:ext uri="{BB962C8B-B14F-4D97-AF65-F5344CB8AC3E}">
        <p14:creationId xmlns:p14="http://schemas.microsoft.com/office/powerpoint/2010/main" val="2041034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9768AC-10E8-4EB8-913D-7C7939A1AC21}"/>
              </a:ext>
            </a:extLst>
          </p:cNvPr>
          <p:cNvPicPr>
            <a:picLocks noChangeAspect="1"/>
          </p:cNvPicPr>
          <p:nvPr/>
        </p:nvPicPr>
        <p:blipFill>
          <a:blip r:embed="rId3"/>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24:14</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gospel of the kingdom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shall be preached in the whole world as a testimony to all the nations, and then the end will come.”</a:t>
            </a:r>
          </a:p>
        </p:txBody>
      </p:sp>
      <p:pic>
        <p:nvPicPr>
          <p:cNvPr id="4" name="Picture 3">
            <a:extLst>
              <a:ext uri="{FF2B5EF4-FFF2-40B4-BE49-F238E27FC236}">
                <a16:creationId xmlns:a16="http://schemas.microsoft.com/office/drawing/2014/main" id="{9DA06A46-E3B6-4F60-98AE-7308F5AEEBEB}"/>
              </a:ext>
            </a:extLst>
          </p:cNvPr>
          <p:cNvPicPr>
            <a:picLocks noChangeAspect="1"/>
          </p:cNvPicPr>
          <p:nvPr/>
        </p:nvPicPr>
        <p:blipFill>
          <a:blip r:embed="rId4"/>
          <a:stretch>
            <a:fillRect/>
          </a:stretch>
        </p:blipFill>
        <p:spPr>
          <a:xfrm>
            <a:off x="3203786" y="3048000"/>
            <a:ext cx="2736428" cy="1828800"/>
          </a:xfrm>
          <a:prstGeom prst="rect">
            <a:avLst/>
          </a:prstGeom>
        </p:spPr>
      </p:pic>
    </p:spTree>
    <p:extLst>
      <p:ext uri="{BB962C8B-B14F-4D97-AF65-F5344CB8AC3E}">
        <p14:creationId xmlns:p14="http://schemas.microsoft.com/office/powerpoint/2010/main" val="733267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1E02C4-3ACE-4D82-A121-3840168E8502}"/>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16:30-31</a:t>
            </a:r>
          </a:p>
          <a:p>
            <a:pPr algn="just"/>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after he brought them out, he said, ‘Sirs, what must I do to be saved?’ </a:t>
            </a:r>
            <a:r>
              <a:rPr lang="en-US" sz="3600" baseline="30000" dirty="0">
                <a:effectLst>
                  <a:outerShdw blurRad="38100" dist="38100" dir="2700000" algn="tl">
                    <a:srgbClr val="000000">
                      <a:alpha val="43137"/>
                    </a:srgbClr>
                  </a:outerShdw>
                </a:effectLst>
                <a:latin typeface="Calibri" panose="020F0502020204030204" pitchFamily="34" charset="0"/>
              </a:rPr>
              <a:t>31 </a:t>
            </a:r>
            <a:r>
              <a:rPr lang="en-US" sz="3600" dirty="0">
                <a:effectLst>
                  <a:outerShdw blurRad="38100" dist="38100" dir="2700000" algn="tl">
                    <a:srgbClr val="000000">
                      <a:alpha val="43137"/>
                    </a:srgbClr>
                  </a:outerShdw>
                </a:effectLst>
                <a:latin typeface="Calibri" panose="020F0502020204030204" pitchFamily="34" charset="0"/>
              </a:rPr>
              <a:t>They said,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Believe in the Lord Jesus, and you will be saved</a:t>
            </a:r>
            <a:r>
              <a:rPr lang="en-US" sz="3600" dirty="0">
                <a:effectLst>
                  <a:outerShdw blurRad="38100" dist="38100" dir="2700000" algn="tl">
                    <a:srgbClr val="000000">
                      <a:alpha val="43137"/>
                    </a:srgbClr>
                  </a:outerShdw>
                </a:effectLst>
                <a:latin typeface="Calibri" panose="020F0502020204030204" pitchFamily="34" charset="0"/>
              </a:rPr>
              <a:t>, you and your household.’”</a:t>
            </a:r>
          </a:p>
        </p:txBody>
      </p:sp>
    </p:spTree>
    <p:extLst>
      <p:ext uri="{BB962C8B-B14F-4D97-AF65-F5344CB8AC3E}">
        <p14:creationId xmlns:p14="http://schemas.microsoft.com/office/powerpoint/2010/main" val="500925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0985" y="91440"/>
            <a:ext cx="7582030" cy="6675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755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304800"/>
          <a:ext cx="8839200" cy="5974080"/>
        </p:xfrm>
        <a:graphic>
          <a:graphicData uri="http://schemas.openxmlformats.org/drawingml/2006/table">
            <a:tbl>
              <a:tblPr firstRow="1" bandRow="1">
                <a:tableStyleId>{D7AC3CCA-C797-4891-BE02-D94E43425B78}</a:tableStyleId>
              </a:tblPr>
              <a:tblGrid>
                <a:gridCol w="2743200">
                  <a:extLst>
                    <a:ext uri="{9D8B030D-6E8A-4147-A177-3AD203B41FA5}">
                      <a16:colId xmlns:a16="http://schemas.microsoft.com/office/drawing/2014/main" val="1548706622"/>
                    </a:ext>
                  </a:extLst>
                </a:gridCol>
                <a:gridCol w="3200400">
                  <a:extLst>
                    <a:ext uri="{9D8B030D-6E8A-4147-A177-3AD203B41FA5}">
                      <a16:colId xmlns:a16="http://schemas.microsoft.com/office/drawing/2014/main" val="2017861585"/>
                    </a:ext>
                  </a:extLst>
                </a:gridCol>
                <a:gridCol w="2895600">
                  <a:extLst>
                    <a:ext uri="{9D8B030D-6E8A-4147-A177-3AD203B41FA5}">
                      <a16:colId xmlns:a16="http://schemas.microsoft.com/office/drawing/2014/main" val="1115267921"/>
                    </a:ext>
                  </a:extLst>
                </a:gridCol>
              </a:tblGrid>
              <a:tr h="731520">
                <a:tc gridSpan="3">
                  <a:txBody>
                    <a:bodyPr/>
                    <a:lstStyle/>
                    <a:p>
                      <a:pPr algn="ctr"/>
                      <a:r>
                        <a:rPr lang="en-US" sz="3600" dirty="0">
                          <a:solidFill>
                            <a:srgbClr val="FFFFCC"/>
                          </a:solidFill>
                          <a:latin typeface="Calibri" panose="020F0502020204030204" pitchFamily="34" charset="0"/>
                        </a:rPr>
                        <a:t>Kingdom Gospel vs. Personal Gospel</a:t>
                      </a:r>
                    </a:p>
                  </a:txBody>
                  <a:tcPr anchor="ctr">
                    <a:solidFill>
                      <a:srgbClr val="00B0F0"/>
                    </a:solidFill>
                  </a:tcPr>
                </a:tc>
                <a:tc hMerge="1">
                  <a:txBody>
                    <a:bodyPr/>
                    <a:lstStyle/>
                    <a:p>
                      <a:endParaRPr lang="en-US" sz="2800" dirty="0">
                        <a:latin typeface="Calibri" panose="020F0502020204030204" pitchFamily="34" charset="0"/>
                      </a:endParaRPr>
                    </a:p>
                  </a:txBody>
                  <a:tcPr/>
                </a:tc>
                <a:tc hMerge="1">
                  <a:txBody>
                    <a:bodyPr/>
                    <a:lstStyle/>
                    <a:p>
                      <a:endParaRPr lang="en-US" sz="2800" dirty="0">
                        <a:latin typeface="Calibri" panose="020F0502020204030204" pitchFamily="34" charset="0"/>
                      </a:endParaRPr>
                    </a:p>
                  </a:txBody>
                  <a:tcPr/>
                </a:tc>
                <a:extLst>
                  <a:ext uri="{0D108BD9-81ED-4DB2-BD59-A6C34878D82A}">
                    <a16:rowId xmlns:a16="http://schemas.microsoft.com/office/drawing/2014/main" val="726409370"/>
                  </a:ext>
                </a:extLst>
              </a:tr>
              <a:tr h="457200">
                <a:tc>
                  <a:txBody>
                    <a:bodyPr/>
                    <a:lstStyle/>
                    <a:p>
                      <a:pPr algn="ctr"/>
                      <a:endParaRPr lang="en-US" sz="2400" b="1" dirty="0">
                        <a:latin typeface="Calibri" panose="020F0502020204030204" pitchFamily="34" charset="0"/>
                      </a:endParaRPr>
                    </a:p>
                  </a:txBody>
                  <a:tcPr anchor="ctr"/>
                </a:tc>
                <a:tc>
                  <a:txBody>
                    <a:bodyPr/>
                    <a:lstStyle/>
                    <a:p>
                      <a:pPr algn="ctr"/>
                      <a:r>
                        <a:rPr lang="en-US" sz="2400" b="1" dirty="0">
                          <a:solidFill>
                            <a:srgbClr val="C00000"/>
                          </a:solidFill>
                          <a:latin typeface="Calibri" panose="020F0502020204030204" pitchFamily="34" charset="0"/>
                        </a:rPr>
                        <a:t>KINGDOM GOSPEL</a:t>
                      </a:r>
                    </a:p>
                  </a:txBody>
                  <a:tcPr anchor="ctr"/>
                </a:tc>
                <a:tc>
                  <a:txBody>
                    <a:bodyPr/>
                    <a:lstStyle/>
                    <a:p>
                      <a:pPr algn="ctr"/>
                      <a:r>
                        <a:rPr lang="en-US" sz="2400" b="1" dirty="0">
                          <a:solidFill>
                            <a:srgbClr val="0000FF"/>
                          </a:solidFill>
                          <a:latin typeface="Calibri" panose="020F0502020204030204" pitchFamily="34" charset="0"/>
                        </a:rPr>
                        <a:t>PERSONAL GOSPEL</a:t>
                      </a:r>
                    </a:p>
                  </a:txBody>
                  <a:tcPr anchor="ctr"/>
                </a:tc>
                <a:extLst>
                  <a:ext uri="{0D108BD9-81ED-4DB2-BD59-A6C34878D82A}">
                    <a16:rowId xmlns:a16="http://schemas.microsoft.com/office/drawing/2014/main" val="322325277"/>
                  </a:ext>
                </a:extLst>
              </a:tr>
              <a:tr h="731520">
                <a:tc>
                  <a:txBody>
                    <a:bodyPr/>
                    <a:lstStyle/>
                    <a:p>
                      <a:r>
                        <a:rPr lang="en-US" sz="2000" b="1" dirty="0">
                          <a:latin typeface="Calibri" panose="020F0502020204030204" pitchFamily="34" charset="0"/>
                        </a:rPr>
                        <a:t>BIBLICAL EXAMPLE</a:t>
                      </a:r>
                    </a:p>
                  </a:txBody>
                  <a:tcPr anchor="ctr"/>
                </a:tc>
                <a:tc>
                  <a:txBody>
                    <a:bodyPr/>
                    <a:lstStyle/>
                    <a:p>
                      <a:pPr algn="ctr"/>
                      <a:r>
                        <a:rPr lang="en-US" sz="2200" dirty="0">
                          <a:latin typeface="Calibri" panose="020F0502020204030204" pitchFamily="34" charset="0"/>
                        </a:rPr>
                        <a:t>Matt. 3:2; 4:17; 10:5-7</a:t>
                      </a:r>
                    </a:p>
                  </a:txBody>
                  <a:tcPr anchor="ctr"/>
                </a:tc>
                <a:tc>
                  <a:txBody>
                    <a:bodyPr/>
                    <a:lstStyle/>
                    <a:p>
                      <a:pPr algn="ctr"/>
                      <a:r>
                        <a:rPr lang="en-US" sz="2200" dirty="0">
                          <a:latin typeface="Calibri" panose="020F0502020204030204" pitchFamily="34" charset="0"/>
                        </a:rPr>
                        <a:t>Acts 16:30-31</a:t>
                      </a:r>
                    </a:p>
                  </a:txBody>
                  <a:tcPr anchor="ctr"/>
                </a:tc>
                <a:extLst>
                  <a:ext uri="{0D108BD9-81ED-4DB2-BD59-A6C34878D82A}">
                    <a16:rowId xmlns:a16="http://schemas.microsoft.com/office/drawing/2014/main" val="21921017"/>
                  </a:ext>
                </a:extLst>
              </a:tr>
              <a:tr h="731520">
                <a:tc>
                  <a:txBody>
                    <a:bodyPr/>
                    <a:lstStyle/>
                    <a:p>
                      <a:r>
                        <a:rPr lang="en-US" sz="2000" b="1" dirty="0">
                          <a:latin typeface="Calibri" panose="020F0502020204030204" pitchFamily="34" charset="0"/>
                        </a:rPr>
                        <a:t>TARGET AUDIENCE</a:t>
                      </a:r>
                    </a:p>
                  </a:txBody>
                  <a:tcPr anchor="ctr"/>
                </a:tc>
                <a:tc>
                  <a:txBody>
                    <a:bodyPr/>
                    <a:lstStyle/>
                    <a:p>
                      <a:pPr algn="ctr"/>
                      <a:r>
                        <a:rPr lang="en-US" sz="2200" dirty="0">
                          <a:latin typeface="Calibri" panose="020F0502020204030204" pitchFamily="34" charset="0"/>
                        </a:rPr>
                        <a:t>National Israel </a:t>
                      </a:r>
                    </a:p>
                    <a:p>
                      <a:pPr algn="ctr"/>
                      <a:r>
                        <a:rPr lang="en-US" sz="2200" dirty="0">
                          <a:latin typeface="Calibri" panose="020F0502020204030204" pitchFamily="34" charset="0"/>
                        </a:rPr>
                        <a:t>(Matt. 10:5-7)</a:t>
                      </a:r>
                    </a:p>
                  </a:txBody>
                  <a:tcPr anchor="ctr"/>
                </a:tc>
                <a:tc>
                  <a:txBody>
                    <a:bodyPr/>
                    <a:lstStyle/>
                    <a:p>
                      <a:pPr algn="ctr"/>
                      <a:r>
                        <a:rPr lang="en-US" sz="2200" dirty="0">
                          <a:latin typeface="Calibri" panose="020F0502020204030204" pitchFamily="34" charset="0"/>
                        </a:rPr>
                        <a:t>All nations </a:t>
                      </a:r>
                    </a:p>
                    <a:p>
                      <a:pPr algn="ctr"/>
                      <a:r>
                        <a:rPr lang="en-US" sz="2200" dirty="0">
                          <a:latin typeface="Calibri" panose="020F0502020204030204" pitchFamily="34" charset="0"/>
                        </a:rPr>
                        <a:t>(Matt. 28:18-20)</a:t>
                      </a:r>
                    </a:p>
                  </a:txBody>
                  <a:tcPr anchor="ctr"/>
                </a:tc>
                <a:extLst>
                  <a:ext uri="{0D108BD9-81ED-4DB2-BD59-A6C34878D82A}">
                    <a16:rowId xmlns:a16="http://schemas.microsoft.com/office/drawing/2014/main" val="436724035"/>
                  </a:ext>
                </a:extLst>
              </a:tr>
              <a:tr h="731520">
                <a:tc>
                  <a:txBody>
                    <a:bodyPr/>
                    <a:lstStyle/>
                    <a:p>
                      <a:r>
                        <a:rPr lang="en-US" sz="2000" b="1" dirty="0">
                          <a:latin typeface="Calibri" panose="020F0502020204030204" pitchFamily="34" charset="0"/>
                        </a:rPr>
                        <a:t>TYPE OF SALVATION OFFERED</a:t>
                      </a:r>
                    </a:p>
                  </a:txBody>
                  <a:tcPr anchor="ctr"/>
                </a:tc>
                <a:tc>
                  <a:txBody>
                    <a:bodyPr/>
                    <a:lstStyle/>
                    <a:p>
                      <a:pPr algn="ctr"/>
                      <a:r>
                        <a:rPr lang="en-US" sz="2200" dirty="0">
                          <a:latin typeface="Calibri" panose="020F0502020204030204" pitchFamily="34" charset="0"/>
                        </a:rPr>
                        <a:t>National</a:t>
                      </a:r>
                    </a:p>
                  </a:txBody>
                  <a:tcPr anchor="ctr"/>
                </a:tc>
                <a:tc>
                  <a:txBody>
                    <a:bodyPr/>
                    <a:lstStyle/>
                    <a:p>
                      <a:pPr algn="ctr"/>
                      <a:r>
                        <a:rPr lang="en-US" sz="2200" dirty="0">
                          <a:latin typeface="Calibri" panose="020F0502020204030204" pitchFamily="34" charset="0"/>
                        </a:rPr>
                        <a:t>Personal and individual</a:t>
                      </a:r>
                    </a:p>
                  </a:txBody>
                  <a:tcPr anchor="ctr"/>
                </a:tc>
                <a:extLst>
                  <a:ext uri="{0D108BD9-81ED-4DB2-BD59-A6C34878D82A}">
                    <a16:rowId xmlns:a16="http://schemas.microsoft.com/office/drawing/2014/main" val="3012532902"/>
                  </a:ext>
                </a:extLst>
              </a:tr>
              <a:tr h="731520">
                <a:tc>
                  <a:txBody>
                    <a:bodyPr/>
                    <a:lstStyle/>
                    <a:p>
                      <a:r>
                        <a:rPr lang="en-US" sz="2000" b="1" dirty="0">
                          <a:latin typeface="Calibri" panose="020F0502020204030204" pitchFamily="34" charset="0"/>
                        </a:rPr>
                        <a:t>PORTRAYAL OF CHRIST</a:t>
                      </a:r>
                    </a:p>
                  </a:txBody>
                  <a:tcPr anchor="ctr"/>
                </a:tc>
                <a:tc>
                  <a:txBody>
                    <a:bodyPr/>
                    <a:lstStyle/>
                    <a:p>
                      <a:pPr algn="ctr"/>
                      <a:r>
                        <a:rPr lang="en-US" sz="2200" dirty="0">
                          <a:latin typeface="Calibri" panose="020F0502020204030204" pitchFamily="34" charset="0"/>
                        </a:rPr>
                        <a:t>National Savior and King</a:t>
                      </a:r>
                    </a:p>
                  </a:txBody>
                  <a:tcPr anchor="ctr"/>
                </a:tc>
                <a:tc>
                  <a:txBody>
                    <a:bodyPr/>
                    <a:lstStyle/>
                    <a:p>
                      <a:pPr algn="ctr"/>
                      <a:r>
                        <a:rPr lang="en-US" sz="2200" dirty="0">
                          <a:latin typeface="Calibri" panose="020F0502020204030204" pitchFamily="34" charset="0"/>
                        </a:rPr>
                        <a:t>Personal Savior</a:t>
                      </a:r>
                    </a:p>
                  </a:txBody>
                  <a:tcPr anchor="ctr"/>
                </a:tc>
                <a:extLst>
                  <a:ext uri="{0D108BD9-81ED-4DB2-BD59-A6C34878D82A}">
                    <a16:rowId xmlns:a16="http://schemas.microsoft.com/office/drawing/2014/main" val="1692019242"/>
                  </a:ext>
                </a:extLst>
              </a:tr>
              <a:tr h="731520">
                <a:tc>
                  <a:txBody>
                    <a:bodyPr/>
                    <a:lstStyle/>
                    <a:p>
                      <a:r>
                        <a:rPr lang="en-US" sz="2000" b="1" dirty="0">
                          <a:latin typeface="Calibri" panose="020F0502020204030204" pitchFamily="34" charset="0"/>
                        </a:rPr>
                        <a:t>KINGDOM EXPECTANCY</a:t>
                      </a:r>
                    </a:p>
                  </a:txBody>
                  <a:tcPr anchor="ctr"/>
                </a:tc>
                <a:tc>
                  <a:txBody>
                    <a:bodyPr/>
                    <a:lstStyle/>
                    <a:p>
                      <a:pPr algn="ctr"/>
                      <a:r>
                        <a:rPr lang="en-US" sz="2200" dirty="0">
                          <a:latin typeface="Calibri" panose="020F0502020204030204" pitchFamily="34" charset="0"/>
                        </a:rPr>
                        <a:t>Imminent</a:t>
                      </a:r>
                    </a:p>
                  </a:txBody>
                  <a:tcPr anchor="ctr"/>
                </a:tc>
                <a:tc>
                  <a:txBody>
                    <a:bodyPr/>
                    <a:lstStyle/>
                    <a:p>
                      <a:pPr algn="ctr"/>
                      <a:r>
                        <a:rPr lang="en-US" sz="2200" dirty="0">
                          <a:latin typeface="Calibri" panose="020F0502020204030204" pitchFamily="34" charset="0"/>
                        </a:rPr>
                        <a:t>Absent</a:t>
                      </a:r>
                    </a:p>
                  </a:txBody>
                  <a:tcPr anchor="ctr"/>
                </a:tc>
                <a:extLst>
                  <a:ext uri="{0D108BD9-81ED-4DB2-BD59-A6C34878D82A}">
                    <a16:rowId xmlns:a16="http://schemas.microsoft.com/office/drawing/2014/main" val="1289722862"/>
                  </a:ext>
                </a:extLst>
              </a:tr>
              <a:tr h="731520">
                <a:tc>
                  <a:txBody>
                    <a:bodyPr/>
                    <a:lstStyle/>
                    <a:p>
                      <a:r>
                        <a:rPr lang="en-US" sz="2000" b="1" dirty="0">
                          <a:latin typeface="Calibri" panose="020F0502020204030204" pitchFamily="34" charset="0"/>
                        </a:rPr>
                        <a:t>CONTRIBUTION TO GOD’S PROGRAM</a:t>
                      </a:r>
                    </a:p>
                  </a:txBody>
                  <a:tcPr anchor="ctr"/>
                </a:tc>
                <a:tc>
                  <a:txBody>
                    <a:bodyPr/>
                    <a:lstStyle/>
                    <a:p>
                      <a:pPr algn="ctr"/>
                      <a:r>
                        <a:rPr lang="en-US" sz="2200" dirty="0">
                          <a:latin typeface="Calibri" panose="020F0502020204030204" pitchFamily="34" charset="0"/>
                        </a:rPr>
                        <a:t>Appearing of the kingdom</a:t>
                      </a:r>
                    </a:p>
                  </a:txBody>
                  <a:tcPr anchor="ctr"/>
                </a:tc>
                <a:tc>
                  <a:txBody>
                    <a:bodyPr/>
                    <a:lstStyle/>
                    <a:p>
                      <a:pPr algn="ctr"/>
                      <a:r>
                        <a:rPr lang="en-US" sz="2200" dirty="0">
                          <a:latin typeface="Calibri" panose="020F0502020204030204" pitchFamily="34" charset="0"/>
                        </a:rPr>
                        <a:t>Building of the church (Matt. 16:18; Rom. 11:25b)</a:t>
                      </a:r>
                    </a:p>
                  </a:txBody>
                  <a:tcPr anchor="ctr"/>
                </a:tc>
                <a:extLst>
                  <a:ext uri="{0D108BD9-81ED-4DB2-BD59-A6C34878D82A}">
                    <a16:rowId xmlns:a16="http://schemas.microsoft.com/office/drawing/2014/main" val="3063031420"/>
                  </a:ext>
                </a:extLst>
              </a:tr>
            </a:tbl>
          </a:graphicData>
        </a:graphic>
      </p:graphicFrame>
    </p:spTree>
    <p:extLst>
      <p:ext uri="{BB962C8B-B14F-4D97-AF65-F5344CB8AC3E}">
        <p14:creationId xmlns:p14="http://schemas.microsoft.com/office/powerpoint/2010/main" val="27122990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320040"/>
          <a:ext cx="8839200" cy="6248400"/>
        </p:xfrm>
        <a:graphic>
          <a:graphicData uri="http://schemas.openxmlformats.org/drawingml/2006/table">
            <a:tbl>
              <a:tblPr firstRow="1" bandRow="1">
                <a:tableStyleId>{D7AC3CCA-C797-4891-BE02-D94E43425B78}</a:tableStyleId>
              </a:tblPr>
              <a:tblGrid>
                <a:gridCol w="3276600">
                  <a:extLst>
                    <a:ext uri="{9D8B030D-6E8A-4147-A177-3AD203B41FA5}">
                      <a16:colId xmlns:a16="http://schemas.microsoft.com/office/drawing/2014/main" val="1548706622"/>
                    </a:ext>
                  </a:extLst>
                </a:gridCol>
                <a:gridCol w="2895600">
                  <a:extLst>
                    <a:ext uri="{9D8B030D-6E8A-4147-A177-3AD203B41FA5}">
                      <a16:colId xmlns:a16="http://schemas.microsoft.com/office/drawing/2014/main" val="2017861585"/>
                    </a:ext>
                  </a:extLst>
                </a:gridCol>
                <a:gridCol w="2667000">
                  <a:extLst>
                    <a:ext uri="{9D8B030D-6E8A-4147-A177-3AD203B41FA5}">
                      <a16:colId xmlns:a16="http://schemas.microsoft.com/office/drawing/2014/main" val="1115267921"/>
                    </a:ext>
                  </a:extLst>
                </a:gridCol>
              </a:tblGrid>
              <a:tr h="731520">
                <a:tc gridSpan="3">
                  <a:txBody>
                    <a:bodyPr/>
                    <a:lstStyle/>
                    <a:p>
                      <a:pPr algn="ctr"/>
                      <a:r>
                        <a:rPr lang="en-US" sz="3600" dirty="0">
                          <a:solidFill>
                            <a:srgbClr val="FFFFCC"/>
                          </a:solidFill>
                          <a:latin typeface="Calibri" panose="020F0502020204030204" pitchFamily="34" charset="0"/>
                        </a:rPr>
                        <a:t>Kingdom Gospel vs. Personal Gospel</a:t>
                      </a:r>
                    </a:p>
                  </a:txBody>
                  <a:tcPr anchor="ctr">
                    <a:solidFill>
                      <a:srgbClr val="00B0F0"/>
                    </a:solidFill>
                  </a:tcPr>
                </a:tc>
                <a:tc hMerge="1">
                  <a:txBody>
                    <a:bodyPr/>
                    <a:lstStyle/>
                    <a:p>
                      <a:endParaRPr lang="en-US" sz="2800" dirty="0">
                        <a:latin typeface="Calibri" panose="020F0502020204030204" pitchFamily="34" charset="0"/>
                      </a:endParaRPr>
                    </a:p>
                  </a:txBody>
                  <a:tcPr/>
                </a:tc>
                <a:tc hMerge="1">
                  <a:txBody>
                    <a:bodyPr/>
                    <a:lstStyle/>
                    <a:p>
                      <a:endParaRPr lang="en-US" sz="2800" dirty="0">
                        <a:latin typeface="Calibri" panose="020F0502020204030204" pitchFamily="34" charset="0"/>
                      </a:endParaRPr>
                    </a:p>
                  </a:txBody>
                  <a:tcPr/>
                </a:tc>
                <a:extLst>
                  <a:ext uri="{0D108BD9-81ED-4DB2-BD59-A6C34878D82A}">
                    <a16:rowId xmlns:a16="http://schemas.microsoft.com/office/drawing/2014/main" val="726409370"/>
                  </a:ext>
                </a:extLst>
              </a:tr>
              <a:tr h="439394">
                <a:tc>
                  <a:txBody>
                    <a:bodyPr/>
                    <a:lstStyle/>
                    <a:p>
                      <a:pPr algn="ctr"/>
                      <a:endParaRPr lang="en-US" sz="2400" b="1" dirty="0">
                        <a:latin typeface="Calibri" panose="020F0502020204030204" pitchFamily="34" charset="0"/>
                      </a:endParaRPr>
                    </a:p>
                  </a:txBody>
                  <a:tcPr anchor="ctr"/>
                </a:tc>
                <a:tc>
                  <a:txBody>
                    <a:bodyPr/>
                    <a:lstStyle/>
                    <a:p>
                      <a:pPr algn="ctr"/>
                      <a:r>
                        <a:rPr lang="en-US" sz="2400" b="1" dirty="0">
                          <a:solidFill>
                            <a:srgbClr val="C00000"/>
                          </a:solidFill>
                          <a:latin typeface="Calibri" panose="020F0502020204030204" pitchFamily="34" charset="0"/>
                        </a:rPr>
                        <a:t>KINGDOM GOSPEL</a:t>
                      </a:r>
                    </a:p>
                  </a:txBody>
                  <a:tcPr anchor="ctr"/>
                </a:tc>
                <a:tc>
                  <a:txBody>
                    <a:bodyPr/>
                    <a:lstStyle/>
                    <a:p>
                      <a:pPr algn="ctr"/>
                      <a:r>
                        <a:rPr lang="en-US" sz="2400" b="1" dirty="0">
                          <a:solidFill>
                            <a:srgbClr val="0000FF"/>
                          </a:solidFill>
                          <a:latin typeface="Calibri" panose="020F0502020204030204" pitchFamily="34" charset="0"/>
                        </a:rPr>
                        <a:t>PERSONAL GOSPEL</a:t>
                      </a:r>
                    </a:p>
                  </a:txBody>
                  <a:tcPr anchor="ctr"/>
                </a:tc>
                <a:extLst>
                  <a:ext uri="{0D108BD9-81ED-4DB2-BD59-A6C34878D82A}">
                    <a16:rowId xmlns:a16="http://schemas.microsoft.com/office/drawing/2014/main" val="322325277"/>
                  </a:ext>
                </a:extLst>
              </a:tr>
              <a:tr h="421338">
                <a:tc>
                  <a:txBody>
                    <a:bodyPr/>
                    <a:lstStyle/>
                    <a:p>
                      <a:r>
                        <a:rPr lang="en-US" sz="2000" b="1" kern="1200" dirty="0">
                          <a:solidFill>
                            <a:schemeClr val="dk1"/>
                          </a:solidFill>
                          <a:latin typeface="Calibri" panose="020F0502020204030204" pitchFamily="34" charset="0"/>
                          <a:ea typeface="+mn-ea"/>
                          <a:cs typeface="+mn-cs"/>
                        </a:rPr>
                        <a:t>SCRIPTURAL FOUNDATION</a:t>
                      </a:r>
                    </a:p>
                  </a:txBody>
                  <a:tcPr anchor="ctr"/>
                </a:tc>
                <a:tc>
                  <a:txBody>
                    <a:bodyPr/>
                    <a:lstStyle/>
                    <a:p>
                      <a:r>
                        <a:rPr lang="en-US" sz="2400" dirty="0">
                          <a:latin typeface="Calibri" panose="020F0502020204030204" pitchFamily="34" charset="0"/>
                        </a:rPr>
                        <a:t>Mosaic Covenant </a:t>
                      </a:r>
                    </a:p>
                    <a:p>
                      <a:r>
                        <a:rPr lang="en-US" sz="2400" dirty="0">
                          <a:latin typeface="Calibri" panose="020F0502020204030204" pitchFamily="34" charset="0"/>
                        </a:rPr>
                        <a:t>(Exod. 19:5-6; Deut. 28:15-68)</a:t>
                      </a:r>
                    </a:p>
                  </a:txBody>
                  <a:tcPr anchor="ctr"/>
                </a:tc>
                <a:tc>
                  <a:txBody>
                    <a:bodyPr/>
                    <a:lstStyle/>
                    <a:p>
                      <a:r>
                        <a:rPr lang="en-US" sz="2400" dirty="0">
                          <a:latin typeface="Calibri" panose="020F0502020204030204" pitchFamily="34" charset="0"/>
                        </a:rPr>
                        <a:t>Gen. 3:15; 15:6; John 3:16; Gal 3:16</a:t>
                      </a:r>
                    </a:p>
                  </a:txBody>
                  <a:tcPr anchor="ctr"/>
                </a:tc>
                <a:extLst>
                  <a:ext uri="{0D108BD9-81ED-4DB2-BD59-A6C34878D82A}">
                    <a16:rowId xmlns:a16="http://schemas.microsoft.com/office/drawing/2014/main" val="436724035"/>
                  </a:ext>
                </a:extLst>
              </a:tr>
              <a:tr h="682566">
                <a:tc>
                  <a:txBody>
                    <a:bodyPr/>
                    <a:lstStyle/>
                    <a:p>
                      <a:r>
                        <a:rPr lang="en-US" sz="2000" b="1" kern="1200" dirty="0">
                          <a:solidFill>
                            <a:schemeClr val="dk1"/>
                          </a:solidFill>
                          <a:latin typeface="Calibri" panose="020F0502020204030204" pitchFamily="34" charset="0"/>
                          <a:ea typeface="+mn-ea"/>
                          <a:cs typeface="+mn-cs"/>
                        </a:rPr>
                        <a:t>WHEN PREACHED?</a:t>
                      </a:r>
                    </a:p>
                  </a:txBody>
                  <a:tcPr anchor="ctr"/>
                </a:tc>
                <a:tc>
                  <a:txBody>
                    <a:bodyPr/>
                    <a:lstStyle/>
                    <a:p>
                      <a:r>
                        <a:rPr lang="en-US" sz="2400" dirty="0">
                          <a:latin typeface="Calibri" panose="020F0502020204030204" pitchFamily="34" charset="0"/>
                        </a:rPr>
                        <a:t>Early Gospels and Tribulation (Matt. 3:2; 24:14)</a:t>
                      </a:r>
                    </a:p>
                  </a:txBody>
                  <a:tcPr anchor="ctr"/>
                </a:tc>
                <a:tc>
                  <a:txBody>
                    <a:bodyPr/>
                    <a:lstStyle/>
                    <a:p>
                      <a:pPr algn="ctr"/>
                      <a:r>
                        <a:rPr lang="en-US" sz="2400" dirty="0">
                          <a:latin typeface="Calibri" panose="020F0502020204030204" pitchFamily="34" charset="0"/>
                        </a:rPr>
                        <a:t>Church Age</a:t>
                      </a:r>
                    </a:p>
                  </a:txBody>
                  <a:tcPr anchor="ctr"/>
                </a:tc>
                <a:extLst>
                  <a:ext uri="{0D108BD9-81ED-4DB2-BD59-A6C34878D82A}">
                    <a16:rowId xmlns:a16="http://schemas.microsoft.com/office/drawing/2014/main" val="3012532902"/>
                  </a:ext>
                </a:extLst>
              </a:tr>
              <a:tr h="439394">
                <a:tc>
                  <a:txBody>
                    <a:bodyPr/>
                    <a:lstStyle/>
                    <a:p>
                      <a:r>
                        <a:rPr lang="en-US" sz="2000" b="1" kern="1200" dirty="0">
                          <a:solidFill>
                            <a:schemeClr val="dk1"/>
                          </a:solidFill>
                          <a:latin typeface="Calibri" panose="020F0502020204030204" pitchFamily="34" charset="0"/>
                          <a:ea typeface="+mn-ea"/>
                          <a:cs typeface="+mn-cs"/>
                        </a:rPr>
                        <a:t>PREACHED TODAY?</a:t>
                      </a:r>
                    </a:p>
                  </a:txBody>
                  <a:tcPr anchor="ctr"/>
                </a:tc>
                <a:tc>
                  <a:txBody>
                    <a:bodyPr/>
                    <a:lstStyle/>
                    <a:p>
                      <a:pPr algn="ctr"/>
                      <a:r>
                        <a:rPr lang="en-US" sz="2400" dirty="0">
                          <a:latin typeface="Calibri" panose="020F0502020204030204" pitchFamily="34" charset="0"/>
                        </a:rPr>
                        <a:t>No</a:t>
                      </a:r>
                    </a:p>
                  </a:txBody>
                  <a:tcPr anchor="ctr"/>
                </a:tc>
                <a:tc>
                  <a:txBody>
                    <a:bodyPr/>
                    <a:lstStyle/>
                    <a:p>
                      <a:pPr algn="ctr"/>
                      <a:r>
                        <a:rPr lang="en-US" sz="2400" dirty="0">
                          <a:latin typeface="Calibri" panose="020F0502020204030204" pitchFamily="34" charset="0"/>
                        </a:rPr>
                        <a:t>Yes</a:t>
                      </a:r>
                    </a:p>
                  </a:txBody>
                  <a:tcPr anchor="ctr"/>
                </a:tc>
                <a:extLst>
                  <a:ext uri="{0D108BD9-81ED-4DB2-BD59-A6C34878D82A}">
                    <a16:rowId xmlns:a16="http://schemas.microsoft.com/office/drawing/2014/main" val="1692019242"/>
                  </a:ext>
                </a:extLst>
              </a:tr>
              <a:tr h="439394">
                <a:tc>
                  <a:txBody>
                    <a:bodyPr/>
                    <a:lstStyle/>
                    <a:p>
                      <a:r>
                        <a:rPr lang="en-US" sz="2000" b="1" kern="1200" dirty="0">
                          <a:solidFill>
                            <a:schemeClr val="dk1"/>
                          </a:solidFill>
                          <a:latin typeface="Calibri" panose="020F0502020204030204" pitchFamily="34" charset="0"/>
                          <a:ea typeface="+mn-ea"/>
                          <a:cs typeface="+mn-cs"/>
                        </a:rPr>
                        <a:t>PERPETUAL AVAILABILITY?</a:t>
                      </a:r>
                    </a:p>
                  </a:txBody>
                  <a:tcPr anchor="ctr"/>
                </a:tc>
                <a:tc>
                  <a:txBody>
                    <a:bodyPr/>
                    <a:lstStyle/>
                    <a:p>
                      <a:pPr algn="ctr"/>
                      <a:r>
                        <a:rPr lang="en-US" sz="2400" dirty="0">
                          <a:latin typeface="Calibri" panose="020F0502020204030204" pitchFamily="34" charset="0"/>
                        </a:rPr>
                        <a:t>No</a:t>
                      </a:r>
                    </a:p>
                  </a:txBody>
                  <a:tcPr anchor="ctr"/>
                </a:tc>
                <a:tc>
                  <a:txBody>
                    <a:bodyPr/>
                    <a:lstStyle/>
                    <a:p>
                      <a:pPr algn="ctr"/>
                      <a:r>
                        <a:rPr lang="en-US" sz="2400" dirty="0">
                          <a:latin typeface="Calibri" panose="020F0502020204030204" pitchFamily="34" charset="0"/>
                        </a:rPr>
                        <a:t>Yes</a:t>
                      </a:r>
                    </a:p>
                  </a:txBody>
                  <a:tcPr anchor="ctr"/>
                </a:tc>
                <a:extLst>
                  <a:ext uri="{0D108BD9-81ED-4DB2-BD59-A6C34878D82A}">
                    <a16:rowId xmlns:a16="http://schemas.microsoft.com/office/drawing/2014/main" val="1289722862"/>
                  </a:ext>
                </a:extLst>
              </a:tr>
              <a:tr h="439394">
                <a:tc>
                  <a:txBody>
                    <a:bodyPr/>
                    <a:lstStyle/>
                    <a:p>
                      <a:r>
                        <a:rPr lang="en-US" sz="2000" b="1" kern="1200" dirty="0">
                          <a:solidFill>
                            <a:schemeClr val="dk1"/>
                          </a:solidFill>
                          <a:latin typeface="Calibri" panose="020F0502020204030204" pitchFamily="34" charset="0"/>
                          <a:ea typeface="+mn-ea"/>
                          <a:cs typeface="+mn-cs"/>
                        </a:rPr>
                        <a:t>WHICH GOSPELS?</a:t>
                      </a:r>
                    </a:p>
                  </a:txBody>
                  <a:tcPr anchor="ctr"/>
                </a:tc>
                <a:tc>
                  <a:txBody>
                    <a:bodyPr/>
                    <a:lstStyle/>
                    <a:p>
                      <a:pPr algn="ctr"/>
                      <a:r>
                        <a:rPr lang="en-US" sz="2400" dirty="0">
                          <a:latin typeface="Calibri" panose="020F0502020204030204" pitchFamily="34" charset="0"/>
                        </a:rPr>
                        <a:t>Synoptics</a:t>
                      </a:r>
                    </a:p>
                  </a:txBody>
                  <a:tcPr anchor="ctr"/>
                </a:tc>
                <a:tc>
                  <a:txBody>
                    <a:bodyPr/>
                    <a:lstStyle/>
                    <a:p>
                      <a:pPr algn="ctr"/>
                      <a:r>
                        <a:rPr lang="en-US" sz="2400" dirty="0">
                          <a:latin typeface="Calibri" panose="020F0502020204030204" pitchFamily="34" charset="0"/>
                        </a:rPr>
                        <a:t>John</a:t>
                      </a:r>
                    </a:p>
                  </a:txBody>
                  <a:tcPr anchor="ctr"/>
                </a:tc>
                <a:extLst>
                  <a:ext uri="{0D108BD9-81ED-4DB2-BD59-A6C34878D82A}">
                    <a16:rowId xmlns:a16="http://schemas.microsoft.com/office/drawing/2014/main" val="509833994"/>
                  </a:ext>
                </a:extLst>
              </a:tr>
              <a:tr h="439394">
                <a:tc>
                  <a:txBody>
                    <a:bodyPr/>
                    <a:lstStyle/>
                    <a:p>
                      <a:r>
                        <a:rPr lang="en-US" sz="2000" b="1" kern="1200" dirty="0">
                          <a:solidFill>
                            <a:schemeClr val="dk1"/>
                          </a:solidFill>
                          <a:latin typeface="Calibri" panose="020F0502020204030204" pitchFamily="34" charset="0"/>
                          <a:ea typeface="+mn-ea"/>
                          <a:cs typeface="+mn-cs"/>
                        </a:rPr>
                        <a:t>CROSS, ATONEMENT, RESURRECTION, ASCENSION, HOLY SPIRIT, FORGIVENESS OF SINS</a:t>
                      </a:r>
                    </a:p>
                  </a:txBody>
                  <a:tcPr anchor="ctr"/>
                </a:tc>
                <a:tc>
                  <a:txBody>
                    <a:bodyPr/>
                    <a:lstStyle/>
                    <a:p>
                      <a:pPr algn="ctr"/>
                      <a:r>
                        <a:rPr lang="en-US" sz="2400" dirty="0">
                          <a:latin typeface="Calibri" panose="020F0502020204030204" pitchFamily="34" charset="0"/>
                        </a:rPr>
                        <a:t>No</a:t>
                      </a:r>
                    </a:p>
                  </a:txBody>
                  <a:tcPr anchor="ctr"/>
                </a:tc>
                <a:tc>
                  <a:txBody>
                    <a:bodyPr/>
                    <a:lstStyle/>
                    <a:p>
                      <a:pPr algn="ctr"/>
                      <a:r>
                        <a:rPr lang="en-US" sz="2400" dirty="0">
                          <a:latin typeface="Calibri" panose="020F0502020204030204" pitchFamily="34" charset="0"/>
                        </a:rPr>
                        <a:t>Yes</a:t>
                      </a:r>
                    </a:p>
                  </a:txBody>
                  <a:tcPr anchor="ctr"/>
                </a:tc>
                <a:extLst>
                  <a:ext uri="{0D108BD9-81ED-4DB2-BD59-A6C34878D82A}">
                    <a16:rowId xmlns:a16="http://schemas.microsoft.com/office/drawing/2014/main" val="3247665478"/>
                  </a:ext>
                </a:extLst>
              </a:tr>
            </a:tbl>
          </a:graphicData>
        </a:graphic>
      </p:graphicFrame>
    </p:spTree>
    <p:extLst>
      <p:ext uri="{BB962C8B-B14F-4D97-AF65-F5344CB8AC3E}">
        <p14:creationId xmlns:p14="http://schemas.microsoft.com/office/powerpoint/2010/main" val="2713880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4294967295"/>
          </p:nvPr>
        </p:nvSpPr>
        <p:spPr>
          <a:xfrm>
            <a:off x="1143000" y="990600"/>
            <a:ext cx="6629400" cy="1524000"/>
          </a:xfrm>
          <a:solidFill>
            <a:schemeClr val="bg1"/>
          </a:solidFill>
          <a:ln w="28575">
            <a:solidFill>
              <a:srgbClr val="FF0000"/>
            </a:solidFill>
          </a:ln>
        </p:spPr>
        <p:txBody>
          <a:bodyPr/>
          <a:lstStyle/>
          <a:p>
            <a:pPr marL="0" indent="0" algn="ctr">
              <a:spcBef>
                <a:spcPts val="0"/>
              </a:spcBef>
              <a:spcAft>
                <a:spcPts val="0"/>
              </a:spcAft>
              <a:buNone/>
              <a:defRPr/>
            </a:pPr>
            <a:r>
              <a:rPr lang="en-US" altLang="en-US" b="1" kern="1200" dirty="0">
                <a:solidFill>
                  <a:srgbClr val="FFFFCC"/>
                </a:solidFill>
                <a:cs typeface="Arial" charset="0"/>
              </a:rPr>
              <a:t>Gen 15:6</a:t>
            </a:r>
          </a:p>
          <a:p>
            <a:pPr marL="0" indent="0" algn="just">
              <a:spcBef>
                <a:spcPts val="0"/>
              </a:spcBef>
              <a:spcAft>
                <a:spcPts val="0"/>
              </a:spcAft>
              <a:buNone/>
              <a:defRPr/>
            </a:pPr>
            <a:r>
              <a:rPr lang="en-US" altLang="en-US" sz="2800" dirty="0"/>
              <a:t>Then he </a:t>
            </a:r>
            <a:r>
              <a:rPr lang="en-US" altLang="en-US" sz="2800" b="1" u="sng" kern="1200" dirty="0">
                <a:solidFill>
                  <a:srgbClr val="FFFFCC"/>
                </a:solidFill>
                <a:cs typeface="Arial" charset="0"/>
              </a:rPr>
              <a:t>believed</a:t>
            </a:r>
            <a:r>
              <a:rPr lang="en-US" altLang="en-US" sz="2800" dirty="0"/>
              <a:t> in the LORD; and He reckoned it to him as righteousness.</a:t>
            </a:r>
          </a:p>
        </p:txBody>
      </p:sp>
      <p:pic>
        <p:nvPicPr>
          <p:cNvPr id="104451" name="Picture 2" descr="http://4.bp.blogspot.com/-JXH-bqfBcWE/TgJAJNX1UjI/AAAAAAAAAVA/qgy871X7QgQ/s1600/ABE.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32882" y="2743200"/>
            <a:ext cx="1108710" cy="1371600"/>
          </a:xfrm>
          <a:prstGeom prst="rect">
            <a:avLst/>
          </a:prstGeom>
          <a:noFill/>
          <a:ln w="9525">
            <a:noFill/>
            <a:miter lim="800000"/>
            <a:headEnd/>
            <a:tailEnd/>
          </a:ln>
        </p:spPr>
      </p:pic>
      <p:sp>
        <p:nvSpPr>
          <p:cNvPr id="4" name="Title 1"/>
          <p:cNvSpPr txBox="1">
            <a:spLocks/>
          </p:cNvSpPr>
          <p:nvPr/>
        </p:nvSpPr>
        <p:spPr>
          <a:xfrm>
            <a:off x="333375" y="274638"/>
            <a:ext cx="8477250" cy="715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Belief – God’s One Condition for Justification</a:t>
            </a:r>
          </a:p>
        </p:txBody>
      </p:sp>
      <p:sp>
        <p:nvSpPr>
          <p:cNvPr id="5" name="Content Placeholder 2"/>
          <p:cNvSpPr txBox="1">
            <a:spLocks/>
          </p:cNvSpPr>
          <p:nvPr/>
        </p:nvSpPr>
        <p:spPr bwMode="auto">
          <a:xfrm>
            <a:off x="1143000" y="2667000"/>
            <a:ext cx="6629400" cy="1905000"/>
          </a:xfrm>
          <a:prstGeom prst="rect">
            <a:avLst/>
          </a:prstGeom>
          <a:solidFill>
            <a:schemeClr val="bg1"/>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chemeClr val="tx2"/>
              </a:buClr>
              <a:buSzPct val="75000"/>
              <a:buNone/>
              <a:defRPr/>
            </a:pPr>
            <a:r>
              <a:rPr lang="en-US" altLang="en-US" b="1" dirty="0">
                <a:solidFill>
                  <a:srgbClr val="FFFFCC"/>
                </a:solidFill>
                <a:effectLst>
                  <a:outerShdw blurRad="38100" dist="38100" dir="2700000" algn="tl">
                    <a:srgbClr val="000000"/>
                  </a:outerShdw>
                </a:effectLst>
                <a:latin typeface="Calibri" panose="020F0502020204030204" pitchFamily="34" charset="0"/>
                <a:cs typeface="Arial" charset="0"/>
              </a:rPr>
              <a:t>John 3:16</a:t>
            </a:r>
          </a:p>
          <a:p>
            <a:pPr marL="0" indent="0">
              <a:spcBef>
                <a:spcPts val="0"/>
              </a:spcBef>
              <a:spcAft>
                <a:spcPts val="0"/>
              </a:spcAft>
              <a:buNone/>
              <a:defRPr/>
            </a:pPr>
            <a:r>
              <a:rPr lang="en-US" altLang="en-US" sz="2800" dirty="0">
                <a:latin typeface="Calibri" panose="020F0502020204030204" pitchFamily="34" charset="0"/>
              </a:rPr>
              <a:t>For God so loved the world, that He gave His only begotten Son, that whoever </a:t>
            </a:r>
            <a:r>
              <a:rPr lang="en-US" altLang="en-US" sz="2800" b="1" u="sng" dirty="0">
                <a:solidFill>
                  <a:srgbClr val="FFFFCC"/>
                </a:solidFill>
                <a:effectLst>
                  <a:outerShdw blurRad="38100" dist="38100" dir="2700000" algn="tl">
                    <a:srgbClr val="000000"/>
                  </a:outerShdw>
                </a:effectLst>
                <a:latin typeface="Calibri" panose="020F0502020204030204" pitchFamily="34" charset="0"/>
                <a:cs typeface="Arial" charset="0"/>
              </a:rPr>
              <a:t>believes</a:t>
            </a:r>
            <a:r>
              <a:rPr lang="en-US" altLang="en-US" sz="2800" dirty="0">
                <a:latin typeface="Calibri" panose="020F0502020204030204" pitchFamily="34" charset="0"/>
              </a:rPr>
              <a:t> in Him shall not perish, but have eternal life.</a:t>
            </a:r>
          </a:p>
        </p:txBody>
      </p:sp>
      <p:sp>
        <p:nvSpPr>
          <p:cNvPr id="6" name="Content Placeholder 2"/>
          <p:cNvSpPr txBox="1">
            <a:spLocks/>
          </p:cNvSpPr>
          <p:nvPr/>
        </p:nvSpPr>
        <p:spPr bwMode="auto">
          <a:xfrm>
            <a:off x="1143000" y="4800600"/>
            <a:ext cx="6629400" cy="1828800"/>
          </a:xfrm>
          <a:prstGeom prst="rect">
            <a:avLst/>
          </a:prstGeom>
          <a:solidFill>
            <a:schemeClr val="bg1"/>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chemeClr val="tx2"/>
              </a:buClr>
              <a:buSzPct val="75000"/>
              <a:buNone/>
              <a:defRPr/>
            </a:pPr>
            <a:r>
              <a:rPr lang="en-US" altLang="en-US" b="1" dirty="0">
                <a:solidFill>
                  <a:srgbClr val="FFFFCC"/>
                </a:solidFill>
                <a:effectLst>
                  <a:outerShdw blurRad="38100" dist="38100" dir="2700000" algn="tl">
                    <a:srgbClr val="000000"/>
                  </a:outerShdw>
                </a:effectLst>
                <a:latin typeface="Calibri" panose="020F0502020204030204" pitchFamily="34" charset="0"/>
                <a:cs typeface="Arial" charset="0"/>
              </a:rPr>
              <a:t>Acts 16:30-31</a:t>
            </a:r>
          </a:p>
          <a:p>
            <a:pPr marL="0" indent="0">
              <a:spcBef>
                <a:spcPts val="0"/>
              </a:spcBef>
              <a:spcAft>
                <a:spcPts val="0"/>
              </a:spcAft>
              <a:buNone/>
              <a:defRPr/>
            </a:pPr>
            <a:r>
              <a:rPr lang="en-US" altLang="en-US" sz="2800" dirty="0">
                <a:latin typeface="Calibri" panose="020F0502020204030204" pitchFamily="34" charset="0"/>
              </a:rPr>
              <a:t>"Sirs, what must I do to be saved?" They said, "</a:t>
            </a:r>
            <a:r>
              <a:rPr lang="en-US" altLang="en-US" sz="2800" b="1" u="sng" dirty="0">
                <a:solidFill>
                  <a:srgbClr val="FFFFCC"/>
                </a:solidFill>
                <a:effectLst>
                  <a:outerShdw blurRad="38100" dist="38100" dir="2700000" algn="tl">
                    <a:srgbClr val="000000"/>
                  </a:outerShdw>
                </a:effectLst>
                <a:latin typeface="Calibri" panose="020F0502020204030204" pitchFamily="34" charset="0"/>
                <a:cs typeface="Arial" charset="0"/>
              </a:rPr>
              <a:t>Believe</a:t>
            </a:r>
            <a:r>
              <a:rPr lang="en-US" altLang="en-US" sz="2800" dirty="0">
                <a:latin typeface="Calibri" panose="020F0502020204030204" pitchFamily="34" charset="0"/>
              </a:rPr>
              <a:t> in the Lord Jesus, and you will be saved..."</a:t>
            </a:r>
          </a:p>
        </p:txBody>
      </p:sp>
    </p:spTree>
    <p:extLst>
      <p:ext uri="{BB962C8B-B14F-4D97-AF65-F5344CB8AC3E}">
        <p14:creationId xmlns:p14="http://schemas.microsoft.com/office/powerpoint/2010/main" val="757220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1.gstatic.com/images?q=tbn:ANd9GcQxv3vyi4YqgamHAJTIgWkNJkLqWWIuAG2pkecTpX67vjz6XE96Kw"/>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35904" y="121920"/>
            <a:ext cx="778496"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Content Placeholder 1"/>
          <p:cNvSpPr>
            <a:spLocks noGrp="1"/>
          </p:cNvSpPr>
          <p:nvPr>
            <p:ph idx="1"/>
          </p:nvPr>
        </p:nvSpPr>
        <p:spPr>
          <a:xfrm>
            <a:off x="0" y="1600200"/>
            <a:ext cx="9144000" cy="5257800"/>
          </a:xfrm>
        </p:spPr>
        <p:txBody>
          <a:bodyPr/>
          <a:lstStyle/>
          <a:p>
            <a:pPr marL="0" indent="0" algn="just" eaLnBrk="1" hangingPunct="1">
              <a:spcBef>
                <a:spcPts val="0"/>
              </a:spcBef>
              <a:buNone/>
              <a:defRPr/>
            </a:pPr>
            <a:r>
              <a:rPr lang="en-US" altLang="en-US" sz="2800" dirty="0">
                <a:solidFill>
                  <a:prstClr val="white"/>
                </a:solidFill>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Such insistence is too often based on Scripture which is addressed to the covenant people, Israel. They . . . being covenant people, are privileged to return to God on the grounds of their covenant by repentance. There is much Scripture both in the Old Testament and in the New that calls this one nation to its long-predicted repentance....The preaching of John the Baptist, of Jesus and the early message of the disciples, was, ‘repent for the kingdom of heaven is at hand’; but it was addressed only to Israel (Matt. 10:5, 6)</a:t>
            </a:r>
            <a:r>
              <a:rPr lang="en-US" altLang="en-US" sz="2800" dirty="0">
                <a:solidFill>
                  <a:prstClr val="white"/>
                </a:solidFill>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 “</a:t>
            </a:r>
            <a:r>
              <a:rPr lang="en-US" sz="2800" b="1" u="sng" dirty="0">
                <a:solidFill>
                  <a:srgbClr val="FFFFCC"/>
                </a:solidFill>
                <a:effectLst>
                  <a:outerShdw blurRad="38100" dist="38100" dir="2700000" algn="tl">
                    <a:srgbClr val="000000">
                      <a:alpha val="43137"/>
                    </a:srgbClr>
                  </a:outerShdw>
                </a:effectLst>
              </a:rPr>
              <a:t>This good news to that nation was the ‘gospel of the kingdom,’ and should in no wise be confused with the Gospel of saving grace</a:t>
            </a:r>
            <a:r>
              <a:rPr lang="en-US" sz="2800" dirty="0">
                <a:effectLst>
                  <a:outerShdw blurRad="38100" dist="38100" dir="2700000" algn="tl">
                    <a:srgbClr val="000000">
                      <a:alpha val="43137"/>
                    </a:srgbClr>
                  </a:outerShdw>
                </a:effectLst>
              </a:rPr>
              <a:t>.”</a:t>
            </a:r>
          </a:p>
        </p:txBody>
      </p:sp>
      <p:sp>
        <p:nvSpPr>
          <p:cNvPr id="5" name="Rectangle 4"/>
          <p:cNvSpPr/>
          <p:nvPr/>
        </p:nvSpPr>
        <p:spPr>
          <a:xfrm>
            <a:off x="1333500" y="242359"/>
            <a:ext cx="6477000" cy="1215717"/>
          </a:xfrm>
          <a:prstGeom prst="rect">
            <a:avLst/>
          </a:prstGeom>
        </p:spPr>
        <p:txBody>
          <a:bodyPr wrap="square">
            <a:spAutoFit/>
          </a:bodyPr>
          <a:lstStyle/>
          <a:p>
            <a:pPr algn="ctr">
              <a:spcAft>
                <a:spcPts val="6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a:p>
            <a:pPr algn="ctr">
              <a:defRPr/>
            </a:pPr>
            <a:r>
              <a:rPr lang="en-US" sz="1600" i="1" kern="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mj-cs"/>
              </a:rPr>
              <a:t>Salvation: God’s Marvelous Work of Grace</a:t>
            </a:r>
            <a:r>
              <a:rPr lang="en-US" sz="1600" kern="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mj-cs"/>
              </a:rPr>
              <a:t> (Grand Rapids: Kregel, 1991), 49–50; idem, </a:t>
            </a:r>
            <a:r>
              <a:rPr lang="en-US" sz="1600" i="1" kern="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mj-cs"/>
              </a:rPr>
              <a:t>Grace: The Glorious Theme</a:t>
            </a:r>
            <a:r>
              <a:rPr lang="en-US" sz="1600" kern="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mj-cs"/>
              </a:rPr>
              <a:t> (Grand Rapids: Zondervan, 1972), 132.</a:t>
            </a:r>
            <a:endParaRPr 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36806907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371600"/>
            <a:ext cx="9144000" cy="5334000"/>
          </a:xfrm>
        </p:spPr>
        <p:txBody>
          <a:bodyPr/>
          <a:lstStyle/>
          <a:p>
            <a:pPr marL="0" indent="0" algn="just">
              <a:spcBef>
                <a:spcPts val="0"/>
              </a:spcBef>
              <a:buFontTx/>
              <a:buNone/>
              <a:defRPr/>
            </a:pPr>
            <a:r>
              <a:rPr lang="en-US" sz="2800" i="1" dirty="0">
                <a:effectLst>
                  <a:outerShdw blurRad="38100" dist="38100" dir="2700000" algn="tl">
                    <a:srgbClr val="000000">
                      <a:alpha val="43137"/>
                    </a:srgbClr>
                  </a:outerShdw>
                </a:effectLst>
              </a:rPr>
              <a:t>“</a:t>
            </a:r>
            <a:r>
              <a:rPr lang="en-US" sz="2800" b="1" u="sng" dirty="0">
                <a:solidFill>
                  <a:srgbClr val="FFFFCC"/>
                </a:solidFill>
                <a:effectLst>
                  <a:outerShdw blurRad="38100" dist="38100" dir="2700000" algn="tl">
                    <a:srgbClr val="000000">
                      <a:alpha val="43137"/>
                    </a:srgbClr>
                  </a:outerShdw>
                </a:effectLst>
              </a:rPr>
              <a:t>Even the New Testament uses the word </a:t>
            </a:r>
            <a:r>
              <a:rPr lang="en-US" sz="2800" b="1" i="1" u="sng" dirty="0">
                <a:solidFill>
                  <a:srgbClr val="FFFFCC"/>
                </a:solidFill>
                <a:effectLst>
                  <a:outerShdw blurRad="38100" dist="38100" dir="2700000" algn="tl">
                    <a:srgbClr val="000000">
                      <a:alpha val="43137"/>
                    </a:srgbClr>
                  </a:outerShdw>
                </a:effectLst>
              </a:rPr>
              <a:t>gospel</a:t>
            </a:r>
            <a:r>
              <a:rPr lang="en-US" sz="2800" b="1" u="sng" dirty="0">
                <a:solidFill>
                  <a:srgbClr val="FFFFCC"/>
                </a:solidFill>
                <a:effectLst>
                  <a:outerShdw blurRad="38100" dist="38100" dir="2700000" algn="tl">
                    <a:srgbClr val="000000">
                      <a:alpha val="43137"/>
                    </a:srgbClr>
                  </a:outerShdw>
                </a:effectLst>
              </a:rPr>
              <a:t> to mean various types of good news</a:t>
            </a:r>
            <a:r>
              <a:rPr lang="en-US" sz="2800" dirty="0">
                <a:effectLst>
                  <a:outerShdw blurRad="38100" dist="38100" dir="2700000" algn="tl">
                    <a:srgbClr val="000000">
                      <a:alpha val="43137"/>
                    </a:srgbClr>
                  </a:outerShdw>
                </a:effectLst>
              </a:rPr>
              <a:t>, so one has to describe what good news is in view. . . . In the Gospel of Matthew, all but one time the word </a:t>
            </a:r>
            <a:r>
              <a:rPr lang="en-US" sz="2800" i="1" dirty="0">
                <a:effectLst>
                  <a:outerShdw blurRad="38100" dist="38100" dir="2700000" algn="tl">
                    <a:srgbClr val="000000">
                      <a:alpha val="43137"/>
                    </a:srgbClr>
                  </a:outerShdw>
                </a:effectLst>
              </a:rPr>
              <a:t>gospel</a:t>
            </a:r>
            <a:r>
              <a:rPr lang="en-US" sz="2800" dirty="0">
                <a:effectLst>
                  <a:outerShdw blurRad="38100" dist="38100" dir="2700000" algn="tl">
                    <a:srgbClr val="000000">
                      <a:alpha val="43137"/>
                    </a:srgbClr>
                  </a:outerShdw>
                </a:effectLst>
              </a:rPr>
              <a:t> is used concerning the good news of the gospel of the kingdom. This is the message of John the Baptist (Matthew 3:1–2), of our Lord (Matthew 4:17), and of the twelve disciples when they were first sent out by the Lord (Matthew 10:5–7). What was the good news about the kingdom? The correct answer lies in the concept and hope of the kingdom that the Jewish people had at the time of the first coming of Christ. In fact, their hope was for the establishment of the promised rule of the Messiah in His …</a:t>
            </a:r>
            <a:endParaRPr lang="en-US" sz="2800" i="1" dirty="0">
              <a:effectLst>
                <a:outerShdw blurRad="38100" dist="38100" dir="2700000" algn="tl">
                  <a:srgbClr val="000000">
                    <a:alpha val="43137"/>
                  </a:srgbClr>
                </a:outerShdw>
              </a:effectLst>
            </a:endParaRP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437" y="152400"/>
            <a:ext cx="944563" cy="1143000"/>
          </a:xfrm>
          <a:prstGeom prst="rect">
            <a:avLst/>
          </a:prstGeom>
          <a:noFill/>
          <a:ln w="9525">
            <a:noFill/>
            <a:miter lim="800000"/>
            <a:headEnd/>
            <a:tailEnd/>
          </a:ln>
        </p:spPr>
      </p:pic>
      <p:sp>
        <p:nvSpPr>
          <p:cNvPr id="5" name="Rectangle 4">
            <a:extLst>
              <a:ext uri="{FF2B5EF4-FFF2-40B4-BE49-F238E27FC236}">
                <a16:creationId xmlns:a16="http://schemas.microsoft.com/office/drawing/2014/main" id="{EC3838A1-213E-47FC-8293-C00EB5FCBC46}"/>
              </a:ext>
            </a:extLst>
          </p:cNvPr>
          <p:cNvSpPr/>
          <p:nvPr/>
        </p:nvSpPr>
        <p:spPr>
          <a:xfrm>
            <a:off x="1333500" y="242359"/>
            <a:ext cx="6477000" cy="969496"/>
          </a:xfrm>
          <a:prstGeom prst="rect">
            <a:avLst/>
          </a:prstGeom>
        </p:spPr>
        <p:txBody>
          <a:bodyPr wrap="square">
            <a:spAutoFit/>
          </a:bodyPr>
          <a:lstStyle/>
          <a:p>
            <a:pPr algn="ctr">
              <a:spcAft>
                <a:spcPts val="6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defRPr/>
            </a:pPr>
            <a:r>
              <a:rPr lang="en-US" sz="1600" i="1" kern="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mj-cs"/>
              </a:rPr>
              <a:t>So Great A Salvation, Pages 36-37</a:t>
            </a:r>
            <a:endParaRPr 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30328291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371600"/>
            <a:ext cx="9144000" cy="4876800"/>
          </a:xfrm>
        </p:spPr>
        <p:txBody>
          <a:bodyPr/>
          <a:lstStyle/>
          <a:p>
            <a:pPr marL="0" indent="0" algn="just">
              <a:buFontTx/>
              <a:buNone/>
              <a:defRPr/>
            </a:pP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kingdom on this earth, and in the kingdom that would exalt the Jewish people and free them from the rule of Rome under which they lived. But the rule of heaven did not arrive during Jesus’ lifetime because the people refused to repent and meet the spiritual conditions for the kingdom. Most only wanted a political deliverance without having to meet any personal requirements for change of life. So the kingdom did not arrive because the people would not prepare properly for it</a:t>
            </a:r>
            <a:r>
              <a:rPr lang="en-US" sz="2800" i="1" dirty="0">
                <a:effectLst>
                  <a:outerShdw blurRad="38100" dist="38100" dir="2700000" algn="tl">
                    <a:srgbClr val="000000">
                      <a:alpha val="43137"/>
                    </a:srgbClr>
                  </a:outerShdw>
                </a:effectLst>
              </a:rPr>
              <a: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437" y="152400"/>
            <a:ext cx="944563" cy="1143000"/>
          </a:xfrm>
          <a:prstGeom prst="rect">
            <a:avLst/>
          </a:prstGeom>
          <a:noFill/>
          <a:ln w="9525">
            <a:noFill/>
            <a:miter lim="800000"/>
            <a:headEnd/>
            <a:tailEnd/>
          </a:ln>
        </p:spPr>
      </p:pic>
      <p:sp>
        <p:nvSpPr>
          <p:cNvPr id="7" name="Rectangle 6">
            <a:extLst>
              <a:ext uri="{FF2B5EF4-FFF2-40B4-BE49-F238E27FC236}">
                <a16:creationId xmlns:a16="http://schemas.microsoft.com/office/drawing/2014/main" id="{0521D53C-6C74-4F6E-B287-593111B97631}"/>
              </a:ext>
            </a:extLst>
          </p:cNvPr>
          <p:cNvSpPr/>
          <p:nvPr/>
        </p:nvSpPr>
        <p:spPr>
          <a:xfrm>
            <a:off x="1333500" y="242359"/>
            <a:ext cx="6477000" cy="969496"/>
          </a:xfrm>
          <a:prstGeom prst="rect">
            <a:avLst/>
          </a:prstGeom>
        </p:spPr>
        <p:txBody>
          <a:bodyPr wrap="square">
            <a:spAutoFit/>
          </a:bodyPr>
          <a:lstStyle/>
          <a:p>
            <a:pPr algn="ctr">
              <a:spcAft>
                <a:spcPts val="6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defRPr/>
            </a:pPr>
            <a:r>
              <a:rPr lang="en-US" sz="1600" i="1" kern="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mj-cs"/>
              </a:rPr>
              <a:t>So Great A Salvation, Pages 36-37</a:t>
            </a:r>
            <a:endParaRPr 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14348654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0" y="1600200"/>
            <a:ext cx="91440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spcAft>
                <a:spcPts val="2400"/>
              </a:spcAft>
              <a:buClrTx/>
              <a:buSzTx/>
              <a:buNone/>
            </a:pP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effectLst>
                  <a:outerShdw blurRad="38100" dist="38100" dir="2700000" algn="tl">
                    <a:srgbClr val="000000">
                      <a:alpha val="43137"/>
                    </a:srgbClr>
                  </a:outerShdw>
                </a:effectLst>
                <a:latin typeface="Calibri" panose="020F0502020204030204" pitchFamily="34" charset="0"/>
              </a:rPr>
              <a:t>Listen, the Jews were looking for a political kingdom but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Jesus never offered one</a:t>
            </a:r>
            <a:r>
              <a:rPr lang="en-US" sz="3000" dirty="0">
                <a:effectLst>
                  <a:outerShdw blurRad="38100" dist="38100" dir="2700000" algn="tl">
                    <a:srgbClr val="000000">
                      <a:alpha val="43137"/>
                    </a:srgbClr>
                  </a:outerShdw>
                </a:effectLst>
                <a:latin typeface="Calibri" panose="020F0502020204030204" pitchFamily="34" charset="0"/>
              </a:rPr>
              <a:t>...There’s no politics in the Sermon on the Mount.  None.  There is not one reference to the social, political aspect of the kingdom made here, not one.  The Jews were so concerned about the politics and the social life.  Jesus makes no reference to that at all...The stress is on being.  It’s not on ruling or possessing, it is on being...So the political aspect of this message was devastating.  It was absolutely everything was the opposite of what they expected a Messiah to say.</a:t>
            </a:r>
            <a:r>
              <a:rPr lang="en-US" altLang="en-US" sz="3000" dirty="0">
                <a:effectLst>
                  <a:outerShdw blurRad="38100" dist="38100" dir="2700000" algn="tl">
                    <a:srgbClr val="000000">
                      <a:alpha val="43137"/>
                    </a:srgbClr>
                  </a:outerShdw>
                </a:effectLst>
                <a:latin typeface="Calibri" panose="020F0502020204030204" pitchFamily="34" charset="0"/>
                <a:cs typeface="+mn-cs"/>
              </a:rPr>
              <a:t>”</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228600"/>
            <a:ext cx="1048899" cy="1097280"/>
          </a:xfrm>
          <a:prstGeom prst="rect">
            <a:avLst/>
          </a:prstGeom>
        </p:spPr>
      </p:pic>
      <p:sp>
        <p:nvSpPr>
          <p:cNvPr id="9" name="Rectangle 2">
            <a:extLst>
              <a:ext uri="{FF2B5EF4-FFF2-40B4-BE49-F238E27FC236}">
                <a16:creationId xmlns:a16="http://schemas.microsoft.com/office/drawing/2014/main" id="{2671FB1F-D7FA-4621-857C-F79AE70176D6}"/>
              </a:ext>
            </a:extLst>
          </p:cNvPr>
          <p:cNvSpPr>
            <a:spLocks noChangeArrowheads="1"/>
          </p:cNvSpPr>
          <p:nvPr/>
        </p:nvSpPr>
        <p:spPr bwMode="auto">
          <a:xfrm>
            <a:off x="1834455" y="237119"/>
            <a:ext cx="5475090" cy="905881"/>
          </a:xfrm>
          <a:prstGeom prst="rect">
            <a:avLst/>
          </a:prstGeom>
          <a:noFill/>
          <a:ln w="9525">
            <a:noFill/>
            <a:miter lim="800000"/>
            <a:headEnd/>
            <a:tailEnd/>
          </a:ln>
          <a:effectLst/>
        </p:spPr>
        <p:txBody>
          <a:bodyPr anchor="ctr"/>
          <a:lstStyle/>
          <a:p>
            <a:pPr algn="ctr">
              <a:spcAft>
                <a:spcPts val="600"/>
              </a:spcAft>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a:p>
            <a:pPr lvl="0" algn="ct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https://www.gty.org/library/print/study-guide-chapter/2197</a:t>
            </a:r>
          </a:p>
        </p:txBody>
      </p:sp>
    </p:spTree>
    <p:extLst>
      <p:ext uri="{BB962C8B-B14F-4D97-AF65-F5344CB8AC3E}">
        <p14:creationId xmlns:p14="http://schemas.microsoft.com/office/powerpoint/2010/main" val="265010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BE6E22-8784-45D6-9B49-7FD45567C152}"/>
              </a:ext>
            </a:extLst>
          </p:cNvPr>
          <p:cNvPicPr>
            <a:picLocks noChangeAspect="1"/>
          </p:cNvPicPr>
          <p:nvPr/>
        </p:nvPicPr>
        <p:blipFill>
          <a:blip r:embed="rId2"/>
          <a:stretch>
            <a:fillRect/>
          </a:stretch>
        </p:blipFill>
        <p:spPr>
          <a:xfrm>
            <a:off x="0" y="0"/>
            <a:ext cx="9144000" cy="6857999"/>
          </a:xfrm>
          <a:prstGeom prst="rect">
            <a:avLst/>
          </a:prstGeom>
        </p:spPr>
      </p:pic>
      <p:sp>
        <p:nvSpPr>
          <p:cNvPr id="198659" name="Rectangle 1"/>
          <p:cNvSpPr>
            <a:spLocks noChangeArrowheads="1"/>
          </p:cNvSpPr>
          <p:nvPr/>
        </p:nvSpPr>
        <p:spPr bwMode="auto">
          <a:xfrm>
            <a:off x="0" y="0"/>
            <a:ext cx="9144000" cy="3103414"/>
          </a:xfrm>
          <a:prstGeom prst="rect">
            <a:avLst/>
          </a:prstGeom>
          <a:noFill/>
          <a:ln w="28575">
            <a:noFill/>
            <a:miter lim="800000"/>
            <a:headEnd/>
            <a:tailEnd/>
          </a:ln>
        </p:spPr>
        <p:txBody>
          <a:bodyPr wrap="square">
            <a:spAutoFit/>
          </a:bodyPr>
          <a:lstStyle/>
          <a:p>
            <a:pPr algn="ctr" defTabSz="514350">
              <a:spcAft>
                <a:spcPts val="9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5:24</a:t>
            </a:r>
          </a:p>
          <a:p>
            <a:pPr algn="just">
              <a:spcBef>
                <a:spcPts val="450"/>
              </a:spcBef>
              <a:spcAft>
                <a:spcPts val="45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“Truly, truly, I say to you, he who hears My word, and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believes Him</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sent Me,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 eternal life</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does not come into judgment, but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 passed out</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death into life.”</a:t>
            </a:r>
          </a:p>
        </p:txBody>
      </p:sp>
    </p:spTree>
    <p:extLst>
      <p:ext uri="{BB962C8B-B14F-4D97-AF65-F5344CB8AC3E}">
        <p14:creationId xmlns:p14="http://schemas.microsoft.com/office/powerpoint/2010/main" val="866892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24000"/>
            <a:ext cx="9144000" cy="4876800"/>
          </a:xfrm>
        </p:spPr>
        <p:txBody>
          <a:bodyPr/>
          <a:lstStyle/>
          <a:p>
            <a:pPr marL="0" indent="0" algn="just">
              <a:buFontTx/>
              <a:buNone/>
              <a:defRPr/>
            </a:pPr>
            <a:r>
              <a:rPr lang="en-US" sz="3000" dirty="0">
                <a:effectLst>
                  <a:outerShdw blurRad="38100" dist="38100" dir="2700000" algn="tl">
                    <a:srgbClr val="000000">
                      <a:alpha val="43137"/>
                    </a:srgbClr>
                  </a:outerShdw>
                </a:effectLst>
              </a:rPr>
              <a:t>“MacArthur also runs counter to traditional Dispensationalism in his understanding of ‘the gospel of the kingdom’.... He sees this phrase as simply meaning that Jesus was ‘preaching salvation’.... Dispensationalists understand this as a reference to that preaching which takes place when the Messianic kingdom is ‘at hand’ which was true in the days of John the Baptist and Christ, and will also be true during the closing years of this age (Matthew 24:14). Nowhere in the New Testament does it say that the gospel of the kingdom is being preached during this church age.”</a:t>
            </a:r>
          </a:p>
        </p:txBody>
      </p:sp>
      <p:pic>
        <p:nvPicPr>
          <p:cNvPr id="3" name="Picture 2"/>
          <p:cNvPicPr>
            <a:picLocks noChangeAspect="1"/>
          </p:cNvPicPr>
          <p:nvPr/>
        </p:nvPicPr>
        <p:blipFill>
          <a:blip r:embed="rId2"/>
          <a:stretch>
            <a:fillRect/>
          </a:stretch>
        </p:blipFill>
        <p:spPr>
          <a:xfrm>
            <a:off x="176645" y="180975"/>
            <a:ext cx="844062" cy="1097280"/>
          </a:xfrm>
          <a:prstGeom prst="rect">
            <a:avLst/>
          </a:prstGeom>
        </p:spPr>
      </p:pic>
      <p:sp>
        <p:nvSpPr>
          <p:cNvPr id="5" name="Rectangle 2">
            <a:extLst>
              <a:ext uri="{FF2B5EF4-FFF2-40B4-BE49-F238E27FC236}">
                <a16:creationId xmlns:a16="http://schemas.microsoft.com/office/drawing/2014/main" id="{0FF884F6-B33F-4F94-A772-EFF70844FAE1}"/>
              </a:ext>
            </a:extLst>
          </p:cNvPr>
          <p:cNvSpPr>
            <a:spLocks noChangeArrowheads="1"/>
          </p:cNvSpPr>
          <p:nvPr/>
        </p:nvSpPr>
        <p:spPr bwMode="auto">
          <a:xfrm>
            <a:off x="1260128" y="237118"/>
            <a:ext cx="6623745" cy="1104001"/>
          </a:xfrm>
          <a:prstGeom prst="rect">
            <a:avLst/>
          </a:prstGeom>
          <a:noFill/>
          <a:ln w="9525">
            <a:noFill/>
            <a:miter lim="800000"/>
            <a:headEnd/>
            <a:tailEnd/>
          </a:ln>
          <a:effectLst/>
        </p:spPr>
        <p:txBody>
          <a:bodyPr anchor="ctr"/>
          <a:lstStyle/>
          <a:p>
            <a:pPr algn="ctr">
              <a:spcAft>
                <a:spcPts val="600"/>
              </a:spcAft>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George Zeller</a:t>
            </a:r>
          </a:p>
          <a:p>
            <a:pPr lvl="0" algn="ctr"/>
            <a:r>
              <a:rPr lang="en-US" sz="1600" dirty="0">
                <a:solidFill>
                  <a:srgbClr val="FFFFFF"/>
                </a:solidFill>
                <a:effectLst>
                  <a:outerShdw blurRad="38100" dist="38100" dir="2700000" algn="tl">
                    <a:srgbClr val="000000">
                      <a:alpha val="43137"/>
                    </a:srgbClr>
                  </a:outerShdw>
                </a:effectLst>
                <a:latin typeface="Calibri" panose="020F0502020204030204" pitchFamily="34" charset="0"/>
                <a:ea typeface="+mj-ea"/>
              </a:rPr>
              <a:t>“John MacArthur and Dispensationalism: And Our Response,” 14, accessed April 5, 2016, http://www.middletownbiblechurch.org/dispen/jmacdis.htm.</a:t>
            </a:r>
            <a:endParaRPr lang="en-US" sz="1600" dirty="0">
              <a:solidFill>
                <a:srgbClr val="FFFFFF"/>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9702615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4354" y="1160417"/>
            <a:ext cx="9144000" cy="457200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altLang="zh-CN" sz="3200" kern="0"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was raised in a dispensational environment; there’s no question… But, as I got into seminary, I began to test some of those things.  I have been perhaps aptly designated as a </a:t>
            </a:r>
            <a:r>
              <a:rPr lang="en-US" altLang="zh-CN" sz="3200" b="1" i="1"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leaky dispensationalist</a:t>
            </a:r>
            <a:r>
              <a:rPr lang="en-US" altLang="zh-CN" sz="3200" kern="0"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….Here’s my dispensationalism – I’ll give it to you in one sentence: there’s a difference between the church and Israel – period!... </a:t>
            </a:r>
            <a:r>
              <a:rPr lang="en-US" altLang="zh-CN"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At the same time in seminary, I began to be exposed to reading among more Reformed theologians… And over the years of exegeting the scripture, it has again yielded to me a Reformed theology….”</a:t>
            </a:r>
          </a:p>
        </p:txBody>
      </p:sp>
      <p:pic>
        <p:nvPicPr>
          <p:cNvPr id="6" name="Picture 5">
            <a:extLst>
              <a:ext uri="{FF2B5EF4-FFF2-40B4-BE49-F238E27FC236}">
                <a16:creationId xmlns:a16="http://schemas.microsoft.com/office/drawing/2014/main" id="{ACEB14DB-2DD3-412D-A3CE-E65F804A18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9000" y="100341"/>
            <a:ext cx="1786228" cy="1042659"/>
          </a:xfrm>
          <a:prstGeom prst="rect">
            <a:avLst/>
          </a:prstGeom>
        </p:spPr>
      </p:pic>
      <p:sp>
        <p:nvSpPr>
          <p:cNvPr id="7" name="Rectangle 2">
            <a:extLst>
              <a:ext uri="{FF2B5EF4-FFF2-40B4-BE49-F238E27FC236}">
                <a16:creationId xmlns:a16="http://schemas.microsoft.com/office/drawing/2014/main" id="{3DEE584F-5EED-4992-8D56-CB1A640BE418}"/>
              </a:ext>
            </a:extLst>
          </p:cNvPr>
          <p:cNvSpPr>
            <a:spLocks noChangeArrowheads="1"/>
          </p:cNvSpPr>
          <p:nvPr/>
        </p:nvSpPr>
        <p:spPr bwMode="auto">
          <a:xfrm>
            <a:off x="1834455" y="237119"/>
            <a:ext cx="5475090" cy="929830"/>
          </a:xfrm>
          <a:prstGeom prst="rect">
            <a:avLst/>
          </a:prstGeom>
          <a:noFill/>
          <a:ln w="9525">
            <a:noFill/>
            <a:miter lim="800000"/>
            <a:headEnd/>
            <a:tailEnd/>
          </a:ln>
          <a:effectLst/>
        </p:spPr>
        <p:txBody>
          <a:bodyPr anchor="ctr"/>
          <a:lstStyle/>
          <a:p>
            <a:pPr algn="ctr">
              <a:spcAft>
                <a:spcPts val="0"/>
              </a:spcAft>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p:txBody>
      </p:sp>
    </p:spTree>
    <p:extLst>
      <p:ext uri="{BB962C8B-B14F-4D97-AF65-F5344CB8AC3E}">
        <p14:creationId xmlns:p14="http://schemas.microsoft.com/office/powerpoint/2010/main" val="3672000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5" name="Rectangle 5"/>
          <p:cNvSpPr>
            <a:spLocks noChangeArrowheads="1"/>
          </p:cNvSpPr>
          <p:nvPr/>
        </p:nvSpPr>
        <p:spPr bwMode="auto">
          <a:xfrm>
            <a:off x="6531" y="1169126"/>
            <a:ext cx="9144000" cy="4591000"/>
          </a:xfrm>
          <a:prstGeom prst="rect">
            <a:avLst/>
          </a:prstGeom>
          <a:noFill/>
          <a:ln w="9525">
            <a:noFill/>
            <a:miter lim="800000"/>
            <a:headEnd/>
            <a:tailEnd/>
          </a:ln>
          <a:effectLst/>
        </p:spPr>
        <p:txBody>
          <a:bodyPr wrap="square">
            <a:spAutoFit/>
          </a:bodyPr>
          <a:lstStyle/>
          <a:p>
            <a:pPr algn="just">
              <a:spcBef>
                <a:spcPts val="450"/>
              </a:spcBef>
              <a:spcAft>
                <a:spcPts val="450"/>
              </a:spcAft>
              <a:defRPr/>
            </a:pPr>
            <a:r>
              <a:rPr lang="en-US" altLang="zh-CN"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“I was convinced of it (</a:t>
            </a:r>
            <a:r>
              <a:rPr lang="en-US" altLang="zh-CN" sz="32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Reformed theology</a:t>
            </a:r>
            <a:r>
              <a:rPr lang="en-US" altLang="zh-CN"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when I started and I’m more convinced of it now as I’ve gone through the text. </a:t>
            </a:r>
            <a:r>
              <a:rPr lang="en-US" altLang="zh-CN" sz="32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I was convinced of it when I started because I read so many noble men who have held that view</a:t>
            </a:r>
            <a:r>
              <a:rPr lang="en-US" altLang="zh-CN"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a:t>
            </a:r>
            <a:r>
              <a:rPr lang="en-US" altLang="zh-CN" sz="32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Reformed Theology</a:t>
            </a:r>
            <a:r>
              <a:rPr lang="en-US" altLang="zh-CN"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It was more at that point hero worship, and now it’s become my own.” (bold mine)  </a:t>
            </a:r>
          </a:p>
          <a:p>
            <a:pPr marL="3261122" algn="just">
              <a:spcBef>
                <a:spcPts val="450"/>
              </a:spcBef>
              <a:spcAft>
                <a:spcPts val="450"/>
              </a:spcAft>
              <a:defRPr/>
            </a:pPr>
            <a:r>
              <a:rPr lang="en-US" altLang="zh-CN" sz="15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Transcribed from tape, #GC 70-15, entitled "Bible Questions and Answers."  A copy of the tape can be obtained by writing, Word of Grace, P.O. Box 4000, Panorama City, CA 91412.  Copyright 1994 by John MacArthur Jr., All Rights Reserved.</a:t>
            </a:r>
          </a:p>
        </p:txBody>
      </p:sp>
      <p:sp>
        <p:nvSpPr>
          <p:cNvPr id="2" name="Rectangle 1"/>
          <p:cNvSpPr/>
          <p:nvPr/>
        </p:nvSpPr>
        <p:spPr>
          <a:xfrm>
            <a:off x="220134" y="6019800"/>
            <a:ext cx="8703733" cy="692497"/>
          </a:xfrm>
          <a:prstGeom prst="rect">
            <a:avLst/>
          </a:prstGeom>
        </p:spPr>
        <p:txBody>
          <a:bodyPr wrap="square">
            <a:spAutoFit/>
          </a:bodyPr>
          <a:lstStyle/>
          <a:p>
            <a:pPr algn="just">
              <a:spcBef>
                <a:spcPts val="450"/>
              </a:spcBef>
              <a:spcAft>
                <a:spcPts val="450"/>
              </a:spcAft>
              <a:defRPr/>
            </a:pPr>
            <a:r>
              <a:rPr lang="en-US" sz="1950" kern="0"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1950" i="1" kern="0"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point here is only to demonstrate how John MacArthur, who claims to be a dispensationalist, has arrived at his position on Lordship salvation.</a:t>
            </a:r>
            <a:r>
              <a:rPr lang="en-US" sz="1950" kern="0"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11" name="Picture 10">
            <a:extLst>
              <a:ext uri="{FF2B5EF4-FFF2-40B4-BE49-F238E27FC236}">
                <a16:creationId xmlns:a16="http://schemas.microsoft.com/office/drawing/2014/main" id="{E2A473FC-E959-441A-AF72-2D712541FE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9000" y="100341"/>
            <a:ext cx="1786228" cy="1042659"/>
          </a:xfrm>
          <a:prstGeom prst="rect">
            <a:avLst/>
          </a:prstGeom>
        </p:spPr>
      </p:pic>
      <p:sp>
        <p:nvSpPr>
          <p:cNvPr id="6" name="Rectangle 2">
            <a:extLst>
              <a:ext uri="{FF2B5EF4-FFF2-40B4-BE49-F238E27FC236}">
                <a16:creationId xmlns:a16="http://schemas.microsoft.com/office/drawing/2014/main" id="{36144EA1-6818-47F4-8694-4660A9A9CAED}"/>
              </a:ext>
            </a:extLst>
          </p:cNvPr>
          <p:cNvSpPr>
            <a:spLocks noChangeArrowheads="1"/>
          </p:cNvSpPr>
          <p:nvPr/>
        </p:nvSpPr>
        <p:spPr bwMode="auto">
          <a:xfrm>
            <a:off x="1834455" y="237119"/>
            <a:ext cx="5475090" cy="905881"/>
          </a:xfrm>
          <a:prstGeom prst="rect">
            <a:avLst/>
          </a:prstGeom>
          <a:noFill/>
          <a:ln w="9525">
            <a:noFill/>
            <a:miter lim="800000"/>
            <a:headEnd/>
            <a:tailEnd/>
          </a:ln>
          <a:effectLst/>
        </p:spPr>
        <p:txBody>
          <a:bodyPr anchor="ctr"/>
          <a:lstStyle/>
          <a:p>
            <a:pPr algn="ctr">
              <a:spcAft>
                <a:spcPts val="0"/>
              </a:spcAft>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p:txBody>
      </p:sp>
    </p:spTree>
    <p:extLst>
      <p:ext uri="{BB962C8B-B14F-4D97-AF65-F5344CB8AC3E}">
        <p14:creationId xmlns:p14="http://schemas.microsoft.com/office/powerpoint/2010/main" val="3857338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6" name="Text Box 4"/>
          <p:cNvSpPr txBox="1">
            <a:spLocks noChangeArrowheads="1"/>
          </p:cNvSpPr>
          <p:nvPr/>
        </p:nvSpPr>
        <p:spPr bwMode="auto">
          <a:xfrm>
            <a:off x="0" y="1156063"/>
            <a:ext cx="9144000" cy="5016758"/>
          </a:xfrm>
          <a:prstGeom prst="rect">
            <a:avLst/>
          </a:prstGeom>
          <a:noFill/>
          <a:ln w="9525">
            <a:noFill/>
            <a:miter lim="800000"/>
            <a:headEnd/>
            <a:tailEnd/>
          </a:ln>
          <a:effectLst/>
        </p:spPr>
        <p:txBody>
          <a:bodyPr wrap="square">
            <a:spAutoFit/>
          </a:bodyPr>
          <a:lstStyle/>
          <a:p>
            <a:pPr algn="just">
              <a:spcBef>
                <a:spcPts val="450"/>
              </a:spcBef>
              <a:spcAft>
                <a:spcPts val="450"/>
              </a:spcAft>
              <a:defRPr/>
            </a:pPr>
            <a:r>
              <a:rPr lang="en-US" altLang="zh-CN"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a:t>
            </a:r>
            <a:r>
              <a:rPr lang="en-US"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When I wrote [GAJ] I didn’t know anybody outside of my circles really, and I didn’t know how this book would be received. But Jim </a:t>
            </a:r>
            <a:r>
              <a:rPr lang="en-US" sz="3200" kern="0" dirty="0" err="1">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Boice</a:t>
            </a:r>
            <a:r>
              <a:rPr lang="en-US"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agreed to write the foreword, and John Piper wrote an endorsement that was absolutely stunning to me, because I was really not moving in Reformed circles at that time. I was a </a:t>
            </a:r>
            <a:r>
              <a:rPr lang="en-US" sz="32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leaky dispensationalist</a:t>
            </a:r>
            <a:r>
              <a:rPr lang="en-US"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That was my world, and I realized that </a:t>
            </a:r>
            <a:r>
              <a:rPr lang="en-US" sz="32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I was much more one of you than I was one of them</a:t>
            </a:r>
            <a:r>
              <a:rPr lang="en-US"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Interview with John Piper and Justin Taylor, </a:t>
            </a:r>
            <a:r>
              <a:rPr lang="en-US" sz="32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Stand</a:t>
            </a:r>
            <a:r>
              <a:rPr lang="en-US"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p. 129.</a:t>
            </a:r>
            <a:endParaRPr lang="en-US" altLang="zh-CN"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pic>
        <p:nvPicPr>
          <p:cNvPr id="9" name="Picture 8">
            <a:extLst>
              <a:ext uri="{FF2B5EF4-FFF2-40B4-BE49-F238E27FC236}">
                <a16:creationId xmlns:a16="http://schemas.microsoft.com/office/drawing/2014/main" id="{D22B4127-32F9-4CB9-AF9F-6B0B952295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1166" y="100341"/>
            <a:ext cx="1264061" cy="737859"/>
          </a:xfrm>
          <a:prstGeom prst="rect">
            <a:avLst/>
          </a:prstGeom>
        </p:spPr>
      </p:pic>
      <p:sp>
        <p:nvSpPr>
          <p:cNvPr id="6" name="Rectangle 2">
            <a:extLst>
              <a:ext uri="{FF2B5EF4-FFF2-40B4-BE49-F238E27FC236}">
                <a16:creationId xmlns:a16="http://schemas.microsoft.com/office/drawing/2014/main" id="{CFA38481-4B83-4BAA-B906-BD0D62A23377}"/>
              </a:ext>
            </a:extLst>
          </p:cNvPr>
          <p:cNvSpPr>
            <a:spLocks noChangeArrowheads="1"/>
          </p:cNvSpPr>
          <p:nvPr/>
        </p:nvSpPr>
        <p:spPr bwMode="auto">
          <a:xfrm>
            <a:off x="1834455" y="237119"/>
            <a:ext cx="5475090" cy="905881"/>
          </a:xfrm>
          <a:prstGeom prst="rect">
            <a:avLst/>
          </a:prstGeom>
          <a:noFill/>
          <a:ln w="9525">
            <a:noFill/>
            <a:miter lim="800000"/>
            <a:headEnd/>
            <a:tailEnd/>
          </a:ln>
          <a:effectLst/>
        </p:spPr>
        <p:txBody>
          <a:bodyPr anchor="ctr"/>
          <a:lstStyle/>
          <a:p>
            <a:pPr algn="ctr">
              <a:spcAft>
                <a:spcPts val="0"/>
              </a:spcAft>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p:txBody>
      </p:sp>
    </p:spTree>
    <p:extLst>
      <p:ext uri="{BB962C8B-B14F-4D97-AF65-F5344CB8AC3E}">
        <p14:creationId xmlns:p14="http://schemas.microsoft.com/office/powerpoint/2010/main" val="2897416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6" name="Text Box 4"/>
          <p:cNvSpPr txBox="1">
            <a:spLocks noChangeArrowheads="1"/>
          </p:cNvSpPr>
          <p:nvPr/>
        </p:nvSpPr>
        <p:spPr bwMode="auto">
          <a:xfrm>
            <a:off x="0" y="1171303"/>
            <a:ext cx="9144000" cy="5016758"/>
          </a:xfrm>
          <a:prstGeom prst="rect">
            <a:avLst/>
          </a:prstGeom>
          <a:noFill/>
          <a:ln w="9525">
            <a:noFill/>
            <a:miter lim="800000"/>
            <a:headEnd/>
            <a:tailEnd/>
          </a:ln>
          <a:effectLst/>
        </p:spPr>
        <p:txBody>
          <a:bodyPr wrap="square">
            <a:spAutoFit/>
          </a:bodyPr>
          <a:lstStyle/>
          <a:p>
            <a:pPr algn="just">
              <a:spcBef>
                <a:spcPts val="450"/>
              </a:spcBef>
              <a:spcAft>
                <a:spcPts val="450"/>
              </a:spcAft>
              <a:defRPr/>
            </a:pPr>
            <a:r>
              <a:rPr lang="en-US" altLang="zh-CN"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The lordship debate has had a devastating effect on dispensationalism</a:t>
            </a:r>
            <a:r>
              <a:rPr lang="en-US"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Because no-lordship theology [a pejorative term for Free Grace] is so closely associated with dispensationalism, many have imagined a </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cause-and-effect</a:t>
            </a:r>
            <a:r>
              <a:rPr lang="en-US"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relationship between the two...Frankly, some </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mongrel species</a:t>
            </a:r>
            <a:r>
              <a:rPr lang="en-US"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of dispensationalism [which he has defined as the Dispensationalism of Ryrie, Chafer, and others] ought to die, and I will be happy to join the cortege.” </a:t>
            </a:r>
            <a:r>
              <a:rPr lang="en-US" altLang="zh-CN" sz="32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“The Gospel According to the Apostles,” </a:t>
            </a:r>
            <a:r>
              <a:rPr lang="en-US" altLang="zh-CN"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page 221 </a:t>
            </a:r>
          </a:p>
        </p:txBody>
      </p:sp>
      <p:pic>
        <p:nvPicPr>
          <p:cNvPr id="9" name="Picture 8">
            <a:extLst>
              <a:ext uri="{FF2B5EF4-FFF2-40B4-BE49-F238E27FC236}">
                <a16:creationId xmlns:a16="http://schemas.microsoft.com/office/drawing/2014/main" id="{D22B4127-32F9-4CB9-AF9F-6B0B952295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1166" y="100341"/>
            <a:ext cx="1264061" cy="737859"/>
          </a:xfrm>
          <a:prstGeom prst="rect">
            <a:avLst/>
          </a:prstGeom>
        </p:spPr>
      </p:pic>
      <p:sp>
        <p:nvSpPr>
          <p:cNvPr id="6" name="Rectangle 2">
            <a:extLst>
              <a:ext uri="{FF2B5EF4-FFF2-40B4-BE49-F238E27FC236}">
                <a16:creationId xmlns:a16="http://schemas.microsoft.com/office/drawing/2014/main" id="{88DCE179-43EA-4996-BE10-A86A82A802BD}"/>
              </a:ext>
            </a:extLst>
          </p:cNvPr>
          <p:cNvSpPr>
            <a:spLocks noChangeArrowheads="1"/>
          </p:cNvSpPr>
          <p:nvPr/>
        </p:nvSpPr>
        <p:spPr bwMode="auto">
          <a:xfrm>
            <a:off x="1834455" y="237119"/>
            <a:ext cx="5475090" cy="905881"/>
          </a:xfrm>
          <a:prstGeom prst="rect">
            <a:avLst/>
          </a:prstGeom>
          <a:noFill/>
          <a:ln w="9525">
            <a:noFill/>
            <a:miter lim="800000"/>
            <a:headEnd/>
            <a:tailEnd/>
          </a:ln>
          <a:effectLst/>
        </p:spPr>
        <p:txBody>
          <a:bodyPr anchor="ctr"/>
          <a:lstStyle/>
          <a:p>
            <a:pPr algn="ctr">
              <a:spcAft>
                <a:spcPts val="0"/>
              </a:spcAft>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p:txBody>
      </p:sp>
    </p:spTree>
    <p:extLst>
      <p:ext uri="{BB962C8B-B14F-4D97-AF65-F5344CB8AC3E}">
        <p14:creationId xmlns:p14="http://schemas.microsoft.com/office/powerpoint/2010/main" val="4235574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6" name="Text Box 4"/>
          <p:cNvSpPr txBox="1">
            <a:spLocks noChangeArrowheads="1"/>
          </p:cNvSpPr>
          <p:nvPr/>
        </p:nvSpPr>
        <p:spPr bwMode="auto">
          <a:xfrm>
            <a:off x="0" y="1162594"/>
            <a:ext cx="9144000" cy="5262979"/>
          </a:xfrm>
          <a:prstGeom prst="rect">
            <a:avLst/>
          </a:prstGeom>
          <a:noFill/>
          <a:ln w="9525">
            <a:noFill/>
            <a:miter lim="800000"/>
            <a:headEnd/>
            <a:tailEnd/>
          </a:ln>
          <a:effectLst/>
        </p:spPr>
        <p:txBody>
          <a:bodyPr wrap="square">
            <a:spAutoFit/>
          </a:bodyPr>
          <a:lstStyle/>
          <a:p>
            <a:pPr algn="just">
              <a:spcBef>
                <a:spcPts val="450"/>
              </a:spcBef>
              <a:spcAft>
                <a:spcPts val="450"/>
              </a:spcAft>
              <a:defRPr/>
            </a:pPr>
            <a:r>
              <a:rPr lang="en-US" altLang="zh-CN" sz="28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a:t>
            </a:r>
            <a:r>
              <a:rPr lang="en-US" sz="2800" b="1" u="sng"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Who are the defenders of no-lordship dispensationalism? Nearly all of them stand in a tradition that has its roots in the teaching of Lewis Sperry Chafer</a:t>
            </a:r>
            <a:r>
              <a:rPr lang="en-US" sz="28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I will show…that Dr. Chafer is the father of modern no-lordship teaching. Every prominent figure on the no-lordship side descends from Dr. Chafer’s spiritual lineage. Though Dr. Chafer did not invent or originate any of the key elements of no-lordship teaching, he codified the system of dispensationalism on which all contemporary no-lordship doctrine is founded. That system is the common link between those who attempt to defend no-lordship doctrine on theological grounds.” </a:t>
            </a:r>
            <a:r>
              <a:rPr lang="en-US" altLang="zh-CN" sz="28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“The Gospel According to the Apostles,” </a:t>
            </a:r>
            <a:r>
              <a:rPr lang="en-US" altLang="zh-CN" sz="28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page 35 </a:t>
            </a:r>
          </a:p>
        </p:txBody>
      </p:sp>
      <p:pic>
        <p:nvPicPr>
          <p:cNvPr id="9" name="Picture 8">
            <a:extLst>
              <a:ext uri="{FF2B5EF4-FFF2-40B4-BE49-F238E27FC236}">
                <a16:creationId xmlns:a16="http://schemas.microsoft.com/office/drawing/2014/main" id="{D22B4127-32F9-4CB9-AF9F-6B0B952295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1166" y="100341"/>
            <a:ext cx="1264061" cy="737859"/>
          </a:xfrm>
          <a:prstGeom prst="rect">
            <a:avLst/>
          </a:prstGeom>
        </p:spPr>
      </p:pic>
      <p:sp>
        <p:nvSpPr>
          <p:cNvPr id="6" name="Rectangle 2">
            <a:extLst>
              <a:ext uri="{FF2B5EF4-FFF2-40B4-BE49-F238E27FC236}">
                <a16:creationId xmlns:a16="http://schemas.microsoft.com/office/drawing/2014/main" id="{DA7B0688-184A-4148-B7A8-710C28A7439A}"/>
              </a:ext>
            </a:extLst>
          </p:cNvPr>
          <p:cNvSpPr>
            <a:spLocks noChangeArrowheads="1"/>
          </p:cNvSpPr>
          <p:nvPr/>
        </p:nvSpPr>
        <p:spPr bwMode="auto">
          <a:xfrm>
            <a:off x="1834455" y="237119"/>
            <a:ext cx="5475090" cy="905881"/>
          </a:xfrm>
          <a:prstGeom prst="rect">
            <a:avLst/>
          </a:prstGeom>
          <a:noFill/>
          <a:ln w="9525">
            <a:noFill/>
            <a:miter lim="800000"/>
            <a:headEnd/>
            <a:tailEnd/>
          </a:ln>
          <a:effectLst/>
        </p:spPr>
        <p:txBody>
          <a:bodyPr anchor="ctr"/>
          <a:lstStyle/>
          <a:p>
            <a:pPr algn="ctr">
              <a:spcAft>
                <a:spcPts val="0"/>
              </a:spcAft>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p:txBody>
      </p:sp>
    </p:spTree>
    <p:extLst>
      <p:ext uri="{BB962C8B-B14F-4D97-AF65-F5344CB8AC3E}">
        <p14:creationId xmlns:p14="http://schemas.microsoft.com/office/powerpoint/2010/main" val="1519243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13332317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1704975" y="304800"/>
            <a:ext cx="5734050" cy="1143000"/>
          </a:xfrm>
        </p:spPr>
        <p:txBody>
          <a:bodyPr/>
          <a:lstStyle/>
          <a:p>
            <a:pPr algn="ctr"/>
            <a:r>
              <a:rPr lang="en-US" sz="3200" dirty="0">
                <a:effectLst>
                  <a:outerShdw blurRad="38100" dist="38100" dir="2700000" algn="tl">
                    <a:srgbClr val="000000">
                      <a:alpha val="43137"/>
                    </a:srgbClr>
                  </a:outerShdw>
                </a:effectLst>
              </a:rPr>
              <a:t>9 Ways Kingdom Now Theology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Impacts the Church</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600200"/>
            <a:ext cx="8915400" cy="5029200"/>
          </a:xfrm>
        </p:spPr>
        <p:txBody>
          <a:bodyPr/>
          <a:lstStyle/>
          <a:p>
            <a:pPr marL="514350" indent="-514350">
              <a:buSzPct val="100000"/>
              <a:buAutoNum type="arabicPeriod"/>
            </a:pPr>
            <a:r>
              <a:rPr lang="en-US" sz="3000" dirty="0">
                <a:effectLst>
                  <a:outerShdw blurRad="38100" dist="38100" dir="2700000" algn="tl">
                    <a:srgbClr val="000000">
                      <a:alpha val="43137"/>
                    </a:srgbClr>
                  </a:outerShdw>
                </a:effectLst>
              </a:rPr>
              <a:t>Loss of “pilgrim” status</a:t>
            </a:r>
          </a:p>
          <a:p>
            <a:pPr marL="514350" indent="-514350">
              <a:buSzPct val="100000"/>
              <a:buAutoNum type="arabicPeriod"/>
            </a:pPr>
            <a:r>
              <a:rPr lang="en-US" sz="3000" dirty="0">
                <a:effectLst>
                  <a:outerShdw blurRad="38100" dist="38100" dir="2700000" algn="tl">
                    <a:srgbClr val="000000">
                      <a:alpha val="43137"/>
                    </a:srgbClr>
                  </a:outerShdw>
                </a:effectLst>
              </a:rPr>
              <a:t>Social Gospel</a:t>
            </a:r>
          </a:p>
          <a:p>
            <a:pPr marL="514350" indent="-514350">
              <a:buSzPct val="100000"/>
              <a:buAutoNum type="arabicPeriod"/>
            </a:pPr>
            <a:r>
              <a:rPr lang="en-US" sz="3000" dirty="0">
                <a:effectLst>
                  <a:outerShdw blurRad="38100" dist="38100" dir="2700000" algn="tl">
                    <a:srgbClr val="000000">
                      <a:alpha val="43137"/>
                    </a:srgbClr>
                  </a:outerShdw>
                </a:effectLst>
              </a:rPr>
              <a:t>Ecumenical &amp; interfaith alliances</a:t>
            </a:r>
          </a:p>
          <a:p>
            <a:pPr marL="514350" indent="-514350">
              <a:buSzPct val="100000"/>
              <a:buAutoNum type="arabicPeriod"/>
            </a:pPr>
            <a:r>
              <a:rPr lang="en-US" sz="3000" dirty="0">
                <a:effectLst>
                  <a:outerShdw blurRad="38100" dist="38100" dir="2700000" algn="tl">
                    <a:srgbClr val="000000">
                      <a:alpha val="43137"/>
                    </a:srgbClr>
                  </a:outerShdw>
                </a:effectLst>
              </a:rPr>
              <a:t>Rejection or marginalization of Bible prophecy</a:t>
            </a:r>
          </a:p>
          <a:p>
            <a:pPr marL="514350" indent="-514350">
              <a:buSzPct val="100000"/>
              <a:buAutoNum type="arabicPeriod"/>
            </a:pPr>
            <a:r>
              <a:rPr lang="en-US" sz="3000" dirty="0">
                <a:effectLst>
                  <a:outerShdw blurRad="38100" dist="38100" dir="2700000" algn="tl">
                    <a:srgbClr val="000000">
                      <a:alpha val="43137"/>
                    </a:srgbClr>
                  </a:outerShdw>
                </a:effectLst>
              </a:rPr>
              <a:t>Building the wrong kingdom</a:t>
            </a:r>
          </a:p>
          <a:p>
            <a:pPr marL="514350" indent="-514350">
              <a:buSzPct val="100000"/>
              <a:buAutoNum type="arabicPeriod"/>
            </a:pPr>
            <a:r>
              <a:rPr lang="en-US" sz="3000" dirty="0">
                <a:effectLst>
                  <a:outerShdw blurRad="38100" dist="38100" dir="2700000" algn="tl">
                    <a:srgbClr val="000000">
                      <a:alpha val="43137"/>
                    </a:srgbClr>
                  </a:outerShdw>
                </a:effectLst>
              </a:rPr>
              <a:t>Charismatic theology</a:t>
            </a:r>
          </a:p>
          <a:p>
            <a:pPr marL="514350" indent="-514350">
              <a:buSzPct val="100000"/>
              <a:buAutoNum type="arabicPeriod"/>
            </a:pPr>
            <a:r>
              <a:rPr lang="en-US" sz="3000" dirty="0">
                <a:effectLst>
                  <a:outerShdw blurRad="38100" dist="38100" dir="2700000" algn="tl">
                    <a:srgbClr val="000000">
                      <a:alpha val="43137"/>
                    </a:srgbClr>
                  </a:outerShdw>
                </a:effectLst>
              </a:rPr>
              <a:t>Prosperity Gospel</a:t>
            </a:r>
          </a:p>
          <a:p>
            <a:pPr marL="514350" indent="-514350">
              <a:buSzPct val="100000"/>
              <a:buAutoNum type="arabicPeriod"/>
            </a:pPr>
            <a:r>
              <a:rPr lang="en-US" sz="3000" dirty="0">
                <a:effectLst>
                  <a:outerShdw blurRad="38100" dist="38100" dir="2700000" algn="tl">
                    <a:srgbClr val="000000">
                      <a:alpha val="43137"/>
                    </a:srgbClr>
                  </a:outerShdw>
                </a:effectLst>
              </a:rPr>
              <a:t>Anti-Israelism</a:t>
            </a:r>
          </a:p>
          <a:p>
            <a:pPr marL="514350" indent="-514350">
              <a:buSzPct val="100000"/>
              <a:buAutoNum type="arabicPeriod"/>
            </a:pPr>
            <a:r>
              <a:rPr lang="en-US" sz="3000" dirty="0">
                <a:effectLst>
                  <a:outerShdw blurRad="38100" dist="38100" dir="2700000" algn="tl">
                    <a:srgbClr val="000000">
                      <a:alpha val="43137"/>
                    </a:srgbClr>
                  </a:outerShdw>
                </a:effectLst>
              </a:rPr>
              <a:t>Lordship Salvation</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2695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2693107" y="1611448"/>
                <a:ext cx="10440" cy="10440"/>
              </a:xfrm>
              <a:prstGeom prst="rect">
                <a:avLst/>
              </a:prstGeom>
            </p:spPr>
          </p:pic>
        </mc:Fallback>
      </mc:AlternateContent>
      <p:pic>
        <p:nvPicPr>
          <p:cNvPr id="5" name="Picture 4">
            <a:extLst>
              <a:ext uri="{FF2B5EF4-FFF2-40B4-BE49-F238E27FC236}">
                <a16:creationId xmlns:a16="http://schemas.microsoft.com/office/drawing/2014/main" id="{6E76D924-A5BC-4993-80BE-9839F8CDF12E}"/>
              </a:ext>
            </a:extLst>
          </p:cNvPr>
          <p:cNvPicPr>
            <a:picLocks noChangeAspect="1"/>
          </p:cNvPicPr>
          <p:nvPr/>
        </p:nvPicPr>
        <p:blipFill>
          <a:blip r:embed="rId4"/>
          <a:stretch>
            <a:fillRect/>
          </a:stretch>
        </p:blipFill>
        <p:spPr>
          <a:xfrm>
            <a:off x="5377414" y="4000500"/>
            <a:ext cx="3420535" cy="2286000"/>
          </a:xfrm>
          <a:prstGeom prst="rect">
            <a:avLst/>
          </a:prstGeom>
        </p:spPr>
      </p:pic>
    </p:spTree>
    <p:extLst>
      <p:ext uri="{BB962C8B-B14F-4D97-AF65-F5344CB8AC3E}">
        <p14:creationId xmlns:p14="http://schemas.microsoft.com/office/powerpoint/2010/main" val="3073024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198120"/>
            <a:ext cx="8229600" cy="944880"/>
          </a:xfrm>
        </p:spPr>
        <p:txBody>
          <a:bodyPr/>
          <a:lstStyle/>
          <a:p>
            <a:pPr algn="ctr">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Lordship Salvation Defined</a:t>
            </a:r>
          </a:p>
        </p:txBody>
      </p:sp>
      <p:sp>
        <p:nvSpPr>
          <p:cNvPr id="61443" name="Content Placeholder 2"/>
          <p:cNvSpPr>
            <a:spLocks noGrp="1"/>
          </p:cNvSpPr>
          <p:nvPr>
            <p:ph idx="1"/>
          </p:nvPr>
        </p:nvSpPr>
        <p:spPr>
          <a:xfrm>
            <a:off x="2438400" y="1600200"/>
            <a:ext cx="6629400" cy="2971800"/>
          </a:xfrm>
        </p:spPr>
        <p:txBody>
          <a:bodyPr/>
          <a:lstStyle/>
          <a:p>
            <a:pPr marL="0" indent="0" algn="just">
              <a:buNone/>
              <a:defRPr/>
            </a:pPr>
            <a:r>
              <a:rPr lang="en-US" altLang="en-US" sz="3000" dirty="0">
                <a:effectLst>
                  <a:outerShdw blurRad="38100" dist="38100" dir="2700000" algn="tl">
                    <a:srgbClr val="000000">
                      <a:alpha val="43137"/>
                    </a:srgbClr>
                  </a:outerShdw>
                </a:effectLst>
                <a:cs typeface="Calibri" panose="020F0502020204030204" pitchFamily="34" charset="0"/>
              </a:rPr>
              <a:t>“Lordship Salvation refers to the belief which says the sinner who wants to be saved must </a:t>
            </a:r>
            <a:r>
              <a:rPr lang="en-US" altLang="en-US" sz="3000" b="1" u="sng" dirty="0">
                <a:solidFill>
                  <a:srgbClr val="FFFFCC"/>
                </a:solidFill>
                <a:effectLst>
                  <a:outerShdw blurRad="38100" dist="38100" dir="2700000" algn="tl">
                    <a:srgbClr val="000000">
                      <a:alpha val="43137"/>
                    </a:srgbClr>
                  </a:outerShdw>
                </a:effectLst>
                <a:cs typeface="Calibri" panose="020F0502020204030204" pitchFamily="34" charset="0"/>
              </a:rPr>
              <a:t>not only</a:t>
            </a:r>
            <a:r>
              <a:rPr lang="en-US" altLang="en-US" sz="3000" dirty="0">
                <a:effectLst>
                  <a:outerShdw blurRad="38100" dist="38100" dir="2700000" algn="tl">
                    <a:srgbClr val="000000">
                      <a:alpha val="43137"/>
                    </a:srgbClr>
                  </a:outerShdw>
                </a:effectLst>
                <a:cs typeface="Calibri" panose="020F0502020204030204" pitchFamily="34" charset="0"/>
              </a:rPr>
              <a:t> trust Christ as his substitute for sin, but must </a:t>
            </a:r>
            <a:r>
              <a:rPr lang="en-US" altLang="en-US" sz="3000" b="1" u="sng" dirty="0">
                <a:solidFill>
                  <a:srgbClr val="FFFFCC"/>
                </a:solidFill>
                <a:effectLst>
                  <a:outerShdw blurRad="38100" dist="38100" dir="2700000" algn="tl">
                    <a:srgbClr val="000000">
                      <a:alpha val="43137"/>
                    </a:srgbClr>
                  </a:outerShdw>
                </a:effectLst>
                <a:cs typeface="Calibri" panose="020F0502020204030204" pitchFamily="34" charset="0"/>
              </a:rPr>
              <a:t>also</a:t>
            </a:r>
            <a:r>
              <a:rPr lang="en-US" altLang="en-US" sz="3000" dirty="0">
                <a:effectLst>
                  <a:outerShdw blurRad="38100" dist="38100" dir="2700000" algn="tl">
                    <a:srgbClr val="000000">
                      <a:alpha val="43137"/>
                    </a:srgbClr>
                  </a:outerShdw>
                </a:effectLst>
                <a:cs typeface="Calibri" panose="020F0502020204030204" pitchFamily="34" charset="0"/>
              </a:rPr>
              <a:t> surrender every area of his life to the complete control of Christ.”</a:t>
            </a:r>
          </a:p>
        </p:txBody>
      </p:sp>
      <p:sp>
        <p:nvSpPr>
          <p:cNvPr id="61444" name="TextBox 3"/>
          <p:cNvSpPr txBox="1">
            <a:spLocks noChangeArrowheads="1"/>
          </p:cNvSpPr>
          <p:nvPr/>
        </p:nvSpPr>
        <p:spPr bwMode="auto">
          <a:xfrm>
            <a:off x="1447800" y="6243936"/>
            <a:ext cx="6248400" cy="46166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kern="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Lightner</a:t>
            </a:r>
            <a:r>
              <a:rPr lang="en-US" alt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Sin, the Savior, and Salvation</a:t>
            </a:r>
            <a:r>
              <a:rPr lang="en-US" alt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202</a:t>
            </a:r>
          </a:p>
        </p:txBody>
      </p:sp>
      <p:pic>
        <p:nvPicPr>
          <p:cNvPr id="61445" name="Picture 4" descr="http://t1.gstatic.com/images?q=tbn:ANd9GcRVEkk3EF6aIGxY0Yz0z_uevMi3B1FPvrIm0btZT0dvwfQOys6K"/>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3825" y="76200"/>
            <a:ext cx="868867" cy="1097280"/>
          </a:xfrm>
          <a:prstGeom prst="rect">
            <a:avLst/>
          </a:prstGeom>
          <a:solidFill>
            <a:srgbClr val="FFFFFF">
              <a:shade val="85000"/>
            </a:srgbClr>
          </a:solidFill>
          <a:ln w="38100">
            <a:solidFill>
              <a:schemeClr val="tx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9814"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3825" y="1706880"/>
            <a:ext cx="2162175" cy="2743200"/>
          </a:xfrm>
          <a:prstGeom prst="rect">
            <a:avLst/>
          </a:prstGeom>
        </p:spPr>
      </p:pic>
    </p:spTree>
    <p:extLst>
      <p:ext uri="{BB962C8B-B14F-4D97-AF65-F5344CB8AC3E}">
        <p14:creationId xmlns:p14="http://schemas.microsoft.com/office/powerpoint/2010/main" val="2494283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147116" y="1371600"/>
            <a:ext cx="8849768" cy="2008094"/>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“Jesus is Lord of all, and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faith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demands involves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unconditional</a:t>
            </a:r>
            <a:r>
              <a:rPr lang="en-US" sz="3200"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surrender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does not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bestow eternal life</a:t>
            </a:r>
            <a:r>
              <a:rPr lang="en-U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 those whose hearts remain set against Him.”</a:t>
            </a:r>
            <a:endParaRPr lang="en-US" altLang="zh-CN"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2371725" y="218965"/>
            <a:ext cx="4400550" cy="924035"/>
          </a:xfrm>
          <a:prstGeom prst="rect">
            <a:avLst/>
          </a:prstGeom>
          <a:noFill/>
          <a:ln w="9525">
            <a:noFill/>
            <a:miter lim="800000"/>
            <a:headEnd/>
            <a:tailEnd/>
          </a:ln>
          <a:effectLst/>
        </p:spPr>
        <p:txBody>
          <a:bodyPr anchor="ctr"/>
          <a:lstStyle/>
          <a:p>
            <a:pPr algn="ctr">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a:p>
            <a:pPr algn="ctr">
              <a:defRPr/>
            </a:pPr>
            <a:r>
              <a:rPr lang="en-US"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Faith Works</a:t>
            </a:r>
            <a:r>
              <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25</a:t>
            </a:r>
          </a:p>
        </p:txBody>
      </p:sp>
      <p:pic>
        <p:nvPicPr>
          <p:cNvPr id="5" name="Picture 4">
            <a:extLst>
              <a:ext uri="{FF2B5EF4-FFF2-40B4-BE49-F238E27FC236}">
                <a16:creationId xmlns:a16="http://schemas.microsoft.com/office/drawing/2014/main" id="{C96BFA6B-513F-4678-BD14-05F0C81E4E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5497" y="4191000"/>
            <a:ext cx="3133007" cy="1828800"/>
          </a:xfrm>
          <a:prstGeom prst="rect">
            <a:avLst/>
          </a:prstGeom>
        </p:spPr>
      </p:pic>
    </p:spTree>
    <p:extLst>
      <p:ext uri="{BB962C8B-B14F-4D97-AF65-F5344CB8AC3E}">
        <p14:creationId xmlns:p14="http://schemas.microsoft.com/office/powerpoint/2010/main" val="3696848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484436" y="228600"/>
            <a:ext cx="6175131" cy="914400"/>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Lordship Salvation:  7 Problems</a:t>
            </a:r>
          </a:p>
        </p:txBody>
      </p:sp>
      <p:sp>
        <p:nvSpPr>
          <p:cNvPr id="62467" name="Rectangle 3"/>
          <p:cNvSpPr>
            <a:spLocks noGrp="1" noChangeArrowheads="1"/>
          </p:cNvSpPr>
          <p:nvPr>
            <p:ph idx="1"/>
          </p:nvPr>
        </p:nvSpPr>
        <p:spPr>
          <a:xfrm>
            <a:off x="2438401" y="1227933"/>
            <a:ext cx="6705599" cy="4830763"/>
          </a:xfrm>
        </p:spPr>
        <p:txBody>
          <a:bodyPr/>
          <a:lstStyle/>
          <a:p>
            <a:pPr marL="569913" indent="-533400" eaLnBrk="1" hangingPunct="1">
              <a:spcBef>
                <a:spcPts val="600"/>
              </a:spcBef>
              <a:spcAft>
                <a:spcPts val="600"/>
              </a:spcAft>
              <a:buClr>
                <a:srgbClr val="FF0000"/>
              </a:buClr>
              <a:buSzPct val="150000"/>
              <a:buFont typeface="Wingdings" panose="05000000000000000000" pitchFamily="2" charset="2"/>
              <a:buChar char="ü"/>
              <a:defRPr/>
            </a:pPr>
            <a:r>
              <a:rPr lang="en-US" altLang="en-US" sz="2800" dirty="0">
                <a:effectLst>
                  <a:outerShdw blurRad="38100" dist="38100" dir="2700000" algn="tl">
                    <a:srgbClr val="000000">
                      <a:alpha val="43137"/>
                    </a:srgbClr>
                  </a:outerShdw>
                </a:effectLst>
                <a:cs typeface="Calibri" panose="020F0502020204030204" pitchFamily="34" charset="0"/>
              </a:rPr>
              <a:t>Changes the gospel</a:t>
            </a:r>
          </a:p>
          <a:p>
            <a:pPr marL="569913" indent="-533400" eaLnBrk="1" hangingPunct="1">
              <a:spcBef>
                <a:spcPts val="600"/>
              </a:spcBef>
              <a:spcAft>
                <a:spcPts val="600"/>
              </a:spcAft>
              <a:buClr>
                <a:srgbClr val="FF0000"/>
              </a:buClr>
              <a:buSzPct val="150000"/>
              <a:buFont typeface="Wingdings" panose="05000000000000000000" pitchFamily="2" charset="2"/>
              <a:buChar char="ü"/>
              <a:defRPr/>
            </a:pPr>
            <a:r>
              <a:rPr lang="en-US" altLang="en-US" sz="2800" dirty="0">
                <a:effectLst>
                  <a:outerShdw blurRad="38100" dist="38100" dir="2700000" algn="tl">
                    <a:srgbClr val="000000">
                      <a:alpha val="43137"/>
                    </a:srgbClr>
                  </a:outerShdw>
                </a:effectLst>
                <a:cs typeface="Calibri" panose="020F0502020204030204" pitchFamily="34" charset="0"/>
              </a:rPr>
              <a:t>Places an impossible burden upon the unsaved</a:t>
            </a:r>
          </a:p>
          <a:p>
            <a:pPr marL="569913" indent="-533400" eaLnBrk="1" hangingPunct="1">
              <a:spcBef>
                <a:spcPts val="600"/>
              </a:spcBef>
              <a:spcAft>
                <a:spcPts val="600"/>
              </a:spcAft>
              <a:buClr>
                <a:srgbClr val="FF0000"/>
              </a:buClr>
              <a:buSzPct val="150000"/>
              <a:buFont typeface="Wingdings" panose="05000000000000000000" pitchFamily="2" charset="2"/>
              <a:buChar char="ü"/>
              <a:defRPr/>
            </a:pPr>
            <a:r>
              <a:rPr lang="en-US" altLang="en-US" sz="2800" dirty="0">
                <a:effectLst>
                  <a:outerShdw blurRad="38100" dist="38100" dir="2700000" algn="tl">
                    <a:srgbClr val="000000">
                      <a:alpha val="43137"/>
                    </a:srgbClr>
                  </a:outerShdw>
                </a:effectLst>
                <a:cs typeface="Calibri" panose="020F0502020204030204" pitchFamily="34" charset="0"/>
              </a:rPr>
              <a:t>Confuses justification with sanctification</a:t>
            </a:r>
          </a:p>
          <a:p>
            <a:pPr marL="569913" indent="-533400" eaLnBrk="1" hangingPunct="1">
              <a:spcBef>
                <a:spcPts val="600"/>
              </a:spcBef>
              <a:spcAft>
                <a:spcPts val="600"/>
              </a:spcAft>
              <a:buClr>
                <a:srgbClr val="FF0000"/>
              </a:buClr>
              <a:buSzPct val="150000"/>
              <a:buFont typeface="Wingdings" panose="05000000000000000000" pitchFamily="2" charset="2"/>
              <a:buChar char="ü"/>
              <a:defRPr/>
            </a:pPr>
            <a:r>
              <a:rPr lang="en-US" altLang="en-US" sz="2800" dirty="0">
                <a:effectLst>
                  <a:outerShdw blurRad="38100" dist="38100" dir="2700000" algn="tl">
                    <a:srgbClr val="000000">
                      <a:alpha val="43137"/>
                    </a:srgbClr>
                  </a:outerShdw>
                </a:effectLst>
                <a:cs typeface="Calibri" panose="020F0502020204030204" pitchFamily="34" charset="0"/>
              </a:rPr>
              <a:t>Confuses the result of with requirement for salvation</a:t>
            </a:r>
          </a:p>
          <a:p>
            <a:pPr marL="569913" indent="-533400" eaLnBrk="1" hangingPunct="1">
              <a:spcBef>
                <a:spcPts val="600"/>
              </a:spcBef>
              <a:spcAft>
                <a:spcPts val="600"/>
              </a:spcAft>
              <a:buClr>
                <a:srgbClr val="FF0000"/>
              </a:buClr>
              <a:buSzPct val="150000"/>
              <a:buFont typeface="Wingdings" panose="05000000000000000000" pitchFamily="2" charset="2"/>
              <a:buChar char="ü"/>
              <a:defRPr/>
            </a:pPr>
            <a:r>
              <a:rPr lang="en-US" altLang="en-US" sz="2800" dirty="0">
                <a:effectLst>
                  <a:outerShdw blurRad="38100" dist="38100" dir="2700000" algn="tl">
                    <a:srgbClr val="000000">
                      <a:alpha val="43137"/>
                    </a:srgbClr>
                  </a:outerShdw>
                </a:effectLst>
                <a:cs typeface="Calibri" panose="020F0502020204030204" pitchFamily="34" charset="0"/>
              </a:rPr>
              <a:t>Fails to make basic dispensational distinctions</a:t>
            </a:r>
          </a:p>
          <a:p>
            <a:pPr marL="569913" indent="-533400" eaLnBrk="1" hangingPunct="1">
              <a:spcBef>
                <a:spcPts val="600"/>
              </a:spcBef>
              <a:spcAft>
                <a:spcPts val="600"/>
              </a:spcAft>
              <a:buClr>
                <a:srgbClr val="FF0000"/>
              </a:buClr>
              <a:buSzPct val="150000"/>
              <a:buFont typeface="Wingdings" panose="05000000000000000000" pitchFamily="2" charset="2"/>
              <a:buChar char="ü"/>
              <a:defRPr/>
            </a:pPr>
            <a:r>
              <a:rPr lang="en-US" altLang="en-US" sz="2800" dirty="0">
                <a:effectLst>
                  <a:outerShdw blurRad="38100" dist="38100" dir="2700000" algn="tl">
                    <a:srgbClr val="000000">
                      <a:alpha val="43137"/>
                    </a:srgbClr>
                  </a:outerShdw>
                </a:effectLst>
                <a:cs typeface="Calibri" panose="020F0502020204030204" pitchFamily="34" charset="0"/>
              </a:rPr>
              <a:t>Ignores the reality of a carnal Christian</a:t>
            </a:r>
          </a:p>
          <a:p>
            <a:pPr marL="569913" indent="-533400" eaLnBrk="1" hangingPunct="1">
              <a:spcBef>
                <a:spcPts val="600"/>
              </a:spcBef>
              <a:spcAft>
                <a:spcPts val="600"/>
              </a:spcAft>
              <a:buClr>
                <a:srgbClr val="FF0000"/>
              </a:buClr>
              <a:buSzPct val="150000"/>
              <a:buFont typeface="Wingdings" panose="05000000000000000000" pitchFamily="2" charset="2"/>
              <a:buChar char="ü"/>
              <a:defRPr/>
            </a:pPr>
            <a:r>
              <a:rPr lang="en-US" altLang="en-US" sz="2800" dirty="0">
                <a:effectLst>
                  <a:outerShdw blurRad="38100" dist="38100" dir="2700000" algn="tl">
                    <a:srgbClr val="000000">
                      <a:alpha val="43137"/>
                    </a:srgbClr>
                  </a:outerShdw>
                </a:effectLst>
                <a:cs typeface="Calibri" panose="020F0502020204030204" pitchFamily="34" charset="0"/>
              </a:rPr>
              <a:t>Destroys the assurance of salvation</a:t>
            </a:r>
          </a:p>
        </p:txBody>
      </p:sp>
      <p:pic>
        <p:nvPicPr>
          <p:cNvPr id="120836"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1449" y="1371600"/>
            <a:ext cx="2091933" cy="3200400"/>
          </a:xfrm>
          <a:prstGeom prst="rect">
            <a:avLst/>
          </a:prstGeom>
          <a:noFill/>
          <a:ln w="38100">
            <a:solidFill>
              <a:srgbClr val="FFC000"/>
            </a:solidFill>
            <a:miter lim="800000"/>
            <a:headEnd/>
            <a:tailEnd/>
          </a:ln>
        </p:spPr>
      </p:pic>
    </p:spTree>
    <p:extLst>
      <p:ext uri="{BB962C8B-B14F-4D97-AF65-F5344CB8AC3E}">
        <p14:creationId xmlns:p14="http://schemas.microsoft.com/office/powerpoint/2010/main" val="1809764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484436" y="228600"/>
            <a:ext cx="6175131" cy="914400"/>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Lordship Salvation:  7 Problems</a:t>
            </a:r>
          </a:p>
        </p:txBody>
      </p:sp>
      <p:sp>
        <p:nvSpPr>
          <p:cNvPr id="62467" name="Rectangle 3"/>
          <p:cNvSpPr>
            <a:spLocks noGrp="1" noChangeArrowheads="1"/>
          </p:cNvSpPr>
          <p:nvPr>
            <p:ph idx="1"/>
          </p:nvPr>
        </p:nvSpPr>
        <p:spPr>
          <a:xfrm>
            <a:off x="2438401" y="1227933"/>
            <a:ext cx="6705599" cy="4830763"/>
          </a:xfrm>
        </p:spPr>
        <p:txBody>
          <a:bodyPr/>
          <a:lstStyle/>
          <a:p>
            <a:pPr marL="569913" indent="-533400" eaLnBrk="1" hangingPunct="1">
              <a:spcBef>
                <a:spcPts val="600"/>
              </a:spcBef>
              <a:spcAft>
                <a:spcPts val="600"/>
              </a:spcAft>
              <a:buClr>
                <a:srgbClr val="FF0000"/>
              </a:buClr>
              <a:buSzPct val="150000"/>
              <a:buFont typeface="Wingdings" panose="05000000000000000000" pitchFamily="2" charset="2"/>
              <a:buChar char="ü"/>
              <a:defRPr/>
            </a:pPr>
            <a:r>
              <a:rPr lang="en-US" altLang="en-US" sz="2800" dirty="0">
                <a:effectLst>
                  <a:outerShdw blurRad="38100" dist="38100" dir="2700000" algn="tl">
                    <a:srgbClr val="000000">
                      <a:alpha val="43137"/>
                    </a:srgbClr>
                  </a:outerShdw>
                </a:effectLst>
                <a:cs typeface="Calibri" panose="020F0502020204030204" pitchFamily="34" charset="0"/>
              </a:rPr>
              <a:t>Changes the gospel</a:t>
            </a:r>
          </a:p>
          <a:p>
            <a:pPr marL="569913" indent="-533400" eaLnBrk="1" hangingPunct="1">
              <a:spcBef>
                <a:spcPts val="600"/>
              </a:spcBef>
              <a:spcAft>
                <a:spcPts val="600"/>
              </a:spcAft>
              <a:buClr>
                <a:srgbClr val="FF0000"/>
              </a:buClr>
              <a:buSzPct val="150000"/>
              <a:buFont typeface="Wingdings" panose="05000000000000000000" pitchFamily="2" charset="2"/>
              <a:buChar char="ü"/>
              <a:defRPr/>
            </a:pPr>
            <a:r>
              <a:rPr lang="en-US" altLang="en-US" sz="2800" dirty="0">
                <a:effectLst>
                  <a:outerShdw blurRad="38100" dist="38100" dir="2700000" algn="tl">
                    <a:srgbClr val="000000">
                      <a:alpha val="43137"/>
                    </a:srgbClr>
                  </a:outerShdw>
                </a:effectLst>
                <a:cs typeface="Calibri" panose="020F0502020204030204" pitchFamily="34" charset="0"/>
              </a:rPr>
              <a:t>Places an impossible burden upon the unsaved</a:t>
            </a:r>
          </a:p>
          <a:p>
            <a:pPr marL="569913" indent="-533400" eaLnBrk="1" hangingPunct="1">
              <a:spcBef>
                <a:spcPts val="600"/>
              </a:spcBef>
              <a:spcAft>
                <a:spcPts val="600"/>
              </a:spcAft>
              <a:buClr>
                <a:srgbClr val="FF0000"/>
              </a:buClr>
              <a:buSzPct val="150000"/>
              <a:buFont typeface="Wingdings" panose="05000000000000000000" pitchFamily="2" charset="2"/>
              <a:buChar char="ü"/>
              <a:defRPr/>
            </a:pPr>
            <a:r>
              <a:rPr lang="en-US" altLang="en-US" sz="2800" dirty="0">
                <a:effectLst>
                  <a:outerShdw blurRad="38100" dist="38100" dir="2700000" algn="tl">
                    <a:srgbClr val="000000">
                      <a:alpha val="43137"/>
                    </a:srgbClr>
                  </a:outerShdw>
                </a:effectLst>
                <a:cs typeface="Calibri" panose="020F0502020204030204" pitchFamily="34" charset="0"/>
              </a:rPr>
              <a:t>Confuses justification with sanctification</a:t>
            </a:r>
          </a:p>
          <a:p>
            <a:pPr marL="569913" indent="-533400" eaLnBrk="1" hangingPunct="1">
              <a:spcBef>
                <a:spcPts val="600"/>
              </a:spcBef>
              <a:spcAft>
                <a:spcPts val="600"/>
              </a:spcAft>
              <a:buClr>
                <a:srgbClr val="FF0000"/>
              </a:buClr>
              <a:buSzPct val="150000"/>
              <a:buFont typeface="Wingdings" panose="05000000000000000000" pitchFamily="2" charset="2"/>
              <a:buChar char="ü"/>
              <a:defRPr/>
            </a:pPr>
            <a:r>
              <a:rPr lang="en-US" altLang="en-US" sz="2800" dirty="0">
                <a:effectLst>
                  <a:outerShdw blurRad="38100" dist="38100" dir="2700000" algn="tl">
                    <a:srgbClr val="000000">
                      <a:alpha val="43137"/>
                    </a:srgbClr>
                  </a:outerShdw>
                </a:effectLst>
                <a:cs typeface="Calibri" panose="020F0502020204030204" pitchFamily="34" charset="0"/>
              </a:rPr>
              <a:t>Confuses the result of with requirement for salvation</a:t>
            </a:r>
          </a:p>
          <a:p>
            <a:pPr marL="569913" indent="-533400" eaLnBrk="1" hangingPunct="1">
              <a:spcBef>
                <a:spcPts val="600"/>
              </a:spcBef>
              <a:spcAft>
                <a:spcPts val="600"/>
              </a:spcAft>
              <a:buClr>
                <a:srgbClr val="FF0000"/>
              </a:buClr>
              <a:buSzPct val="150000"/>
              <a:buFont typeface="Wingdings" panose="05000000000000000000" pitchFamily="2" charset="2"/>
              <a:buChar char="ü"/>
              <a:defRPr/>
            </a:pPr>
            <a:r>
              <a:rPr lang="en-US" altLang="en-US" sz="2800" b="1" u="sng" dirty="0">
                <a:solidFill>
                  <a:srgbClr val="FFFFCC"/>
                </a:solidFill>
                <a:effectLst>
                  <a:outerShdw blurRad="38100" dist="38100" dir="2700000" algn="tl">
                    <a:srgbClr val="000000">
                      <a:alpha val="43137"/>
                    </a:srgbClr>
                  </a:outerShdw>
                </a:effectLst>
                <a:cs typeface="Calibri" panose="020F0502020204030204" pitchFamily="34" charset="0"/>
              </a:rPr>
              <a:t>Fails to make basic dispensational distinctions</a:t>
            </a:r>
          </a:p>
          <a:p>
            <a:pPr marL="569913" indent="-533400" eaLnBrk="1" hangingPunct="1">
              <a:spcBef>
                <a:spcPts val="600"/>
              </a:spcBef>
              <a:spcAft>
                <a:spcPts val="600"/>
              </a:spcAft>
              <a:buClr>
                <a:srgbClr val="FF0000"/>
              </a:buClr>
              <a:buSzPct val="150000"/>
              <a:buFont typeface="Wingdings" panose="05000000000000000000" pitchFamily="2" charset="2"/>
              <a:buChar char="ü"/>
              <a:defRPr/>
            </a:pPr>
            <a:r>
              <a:rPr lang="en-US" altLang="en-US" sz="2800" dirty="0">
                <a:effectLst>
                  <a:outerShdw blurRad="38100" dist="38100" dir="2700000" algn="tl">
                    <a:srgbClr val="000000">
                      <a:alpha val="43137"/>
                    </a:srgbClr>
                  </a:outerShdw>
                </a:effectLst>
                <a:cs typeface="Calibri" panose="020F0502020204030204" pitchFamily="34" charset="0"/>
              </a:rPr>
              <a:t>Ignores the reality of a carnal Christian</a:t>
            </a:r>
          </a:p>
          <a:p>
            <a:pPr marL="569913" indent="-533400" eaLnBrk="1" hangingPunct="1">
              <a:spcBef>
                <a:spcPts val="600"/>
              </a:spcBef>
              <a:spcAft>
                <a:spcPts val="600"/>
              </a:spcAft>
              <a:buClr>
                <a:srgbClr val="FF0000"/>
              </a:buClr>
              <a:buSzPct val="150000"/>
              <a:buFont typeface="Wingdings" panose="05000000000000000000" pitchFamily="2" charset="2"/>
              <a:buChar char="ü"/>
              <a:defRPr/>
            </a:pPr>
            <a:r>
              <a:rPr lang="en-US" altLang="en-US" sz="2800" dirty="0">
                <a:effectLst>
                  <a:outerShdw blurRad="38100" dist="38100" dir="2700000" algn="tl">
                    <a:srgbClr val="000000">
                      <a:alpha val="43137"/>
                    </a:srgbClr>
                  </a:outerShdw>
                </a:effectLst>
                <a:cs typeface="Calibri" panose="020F0502020204030204" pitchFamily="34" charset="0"/>
              </a:rPr>
              <a:t>Destroys the assurance of salvation</a:t>
            </a:r>
          </a:p>
        </p:txBody>
      </p:sp>
      <p:pic>
        <p:nvPicPr>
          <p:cNvPr id="120836"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1449" y="1371600"/>
            <a:ext cx="2091933" cy="3200400"/>
          </a:xfrm>
          <a:prstGeom prst="rect">
            <a:avLst/>
          </a:prstGeom>
          <a:noFill/>
          <a:ln w="38100">
            <a:solidFill>
              <a:srgbClr val="FFC000"/>
            </a:solidFill>
            <a:miter lim="800000"/>
            <a:headEnd/>
            <a:tailEnd/>
          </a:ln>
        </p:spPr>
      </p:pic>
    </p:spTree>
    <p:extLst>
      <p:ext uri="{BB962C8B-B14F-4D97-AF65-F5344CB8AC3E}">
        <p14:creationId xmlns:p14="http://schemas.microsoft.com/office/powerpoint/2010/main" val="2450039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7772400" cy="1143000"/>
          </a:xfrm>
        </p:spPr>
        <p:txBody>
          <a:bodyPr/>
          <a:lstStyle/>
          <a:p>
            <a:pPr algn="ctr"/>
            <a:r>
              <a:rPr lang="en-US" altLang="en-US" sz="3400" b="0" dirty="0">
                <a:solidFill>
                  <a:srgbClr val="00FFFF"/>
                </a:solidFill>
                <a:effectLst>
                  <a:outerShdw blurRad="38100" dist="38100" dir="2700000" algn="tl">
                    <a:srgbClr val="000000">
                      <a:alpha val="43137"/>
                    </a:srgbClr>
                  </a:outerShdw>
                </a:effectLst>
              </a:rPr>
              <a:t>Dispensational Theology is a </a:t>
            </a:r>
            <a:br>
              <a:rPr lang="en-US" altLang="en-US" sz="3400" b="0" dirty="0">
                <a:solidFill>
                  <a:srgbClr val="00FFFF"/>
                </a:solidFill>
                <a:effectLst>
                  <a:outerShdw blurRad="38100" dist="38100" dir="2700000" algn="tl">
                    <a:srgbClr val="000000">
                      <a:alpha val="43137"/>
                    </a:srgbClr>
                  </a:outerShdw>
                </a:effectLst>
              </a:rPr>
            </a:br>
            <a:r>
              <a:rPr lang="en-US" altLang="en-US" sz="3400" b="0" dirty="0">
                <a:solidFill>
                  <a:srgbClr val="00FFFF"/>
                </a:solidFill>
                <a:effectLst>
                  <a:outerShdw blurRad="38100" dist="38100" dir="2700000" algn="tl">
                    <a:srgbClr val="000000">
                      <a:alpha val="43137"/>
                    </a:srgbClr>
                  </a:outerShdw>
                </a:effectLst>
              </a:rPr>
              <a:t>System of Theology</a:t>
            </a:r>
          </a:p>
        </p:txBody>
      </p:sp>
      <p:sp>
        <p:nvSpPr>
          <p:cNvPr id="183299" name="Rectangle 3"/>
          <p:cNvSpPr>
            <a:spLocks noChangeArrowheads="1"/>
          </p:cNvSpPr>
          <p:nvPr/>
        </p:nvSpPr>
        <p:spPr bwMode="auto">
          <a:xfrm>
            <a:off x="0" y="1524000"/>
            <a:ext cx="9144000" cy="4535488"/>
          </a:xfrm>
          <a:prstGeom prst="rect">
            <a:avLst/>
          </a:prstGeom>
          <a:noFill/>
          <a:ln w="9525">
            <a:noFill/>
            <a:miter lim="800000"/>
            <a:headEnd/>
            <a:tailEnd/>
          </a:ln>
          <a:effectLst/>
        </p:spPr>
        <p:txBody>
          <a:bodyPr lIns="91436" tIns="45718" rIns="91436" bIns="45718"/>
          <a:lstStyle/>
          <a:p>
            <a:pPr algn="just" defTabSz="915001">
              <a:spcBef>
                <a:spcPts val="0"/>
              </a:spcBef>
              <a:spcAft>
                <a:spcPts val="2400"/>
              </a:spcAft>
              <a:defRPr/>
            </a:pPr>
            <a:r>
              <a:rPr lang="en-US" sz="2800" dirty="0">
                <a:latin typeface="Calibri" panose="020F0502020204030204" pitchFamily="34" charset="0"/>
                <a:cs typeface="Calibri" panose="020F0502020204030204" pitchFamily="34" charset="0"/>
              </a:rPr>
              <a:t>Traditional-normative dispensational theology is a system that embodies three essential, fundamental concepts called the </a:t>
            </a:r>
            <a:r>
              <a:rPr lang="en-US" sz="2800" b="1" dirty="0">
                <a:solidFill>
                  <a:srgbClr val="FFFFCC"/>
                </a:solidFill>
                <a:latin typeface="Calibri" panose="020F0502020204030204" pitchFamily="34" charset="0"/>
                <a:cs typeface="Calibri" panose="020F0502020204030204" pitchFamily="34" charset="0"/>
              </a:rPr>
              <a:t>sine qua non </a:t>
            </a:r>
            <a:r>
              <a:rPr lang="en-US" sz="2800" dirty="0">
                <a:latin typeface="Calibri" panose="020F0502020204030204" pitchFamily="34" charset="0"/>
                <a:cs typeface="Calibri" panose="020F0502020204030204" pitchFamily="34" charset="0"/>
              </a:rPr>
              <a:t>(lit. “without which is not”):</a:t>
            </a:r>
          </a:p>
          <a:p>
            <a:pPr marL="457200" indent="-457200" defTabSz="915001">
              <a:spcBef>
                <a:spcPts val="0"/>
              </a:spcBef>
              <a:spcAft>
                <a:spcPts val="2400"/>
              </a:spcAft>
              <a:buClr>
                <a:srgbClr val="00FFFF"/>
              </a:buClr>
              <a:buFont typeface="+mj-lt"/>
              <a:buAutoNum type="arabicPeriod"/>
              <a:defRPr/>
            </a:pPr>
            <a:r>
              <a:rPr lang="en-US" sz="2800" dirty="0">
                <a:latin typeface="Calibri" panose="020F0502020204030204" pitchFamily="34" charset="0"/>
                <a:cs typeface="Calibri" panose="020F0502020204030204" pitchFamily="34" charset="0"/>
              </a:rPr>
              <a:t>The </a:t>
            </a:r>
            <a:r>
              <a:rPr lang="en-US" sz="2800" b="1" dirty="0">
                <a:solidFill>
                  <a:srgbClr val="FFFFCC"/>
                </a:solidFill>
                <a:latin typeface="Calibri" panose="020F0502020204030204" pitchFamily="34" charset="0"/>
                <a:cs typeface="Calibri" panose="020F0502020204030204" pitchFamily="34" charset="0"/>
              </a:rPr>
              <a:t>consistent</a:t>
            </a:r>
            <a:r>
              <a:rPr lang="en-US" sz="2800" dirty="0">
                <a:latin typeface="Calibri" panose="020F0502020204030204" pitchFamily="34" charset="0"/>
                <a:cs typeface="Calibri" panose="020F0502020204030204" pitchFamily="34" charset="0"/>
              </a:rPr>
              <a:t> use of a plain, normal, literal, grammatical-historical method of interpretation;</a:t>
            </a:r>
          </a:p>
          <a:p>
            <a:pPr marL="457200" indent="-457200" defTabSz="915001">
              <a:spcBef>
                <a:spcPts val="0"/>
              </a:spcBef>
              <a:spcAft>
                <a:spcPts val="2400"/>
              </a:spcAft>
              <a:buClr>
                <a:srgbClr val="00FFFF"/>
              </a:buClr>
              <a:buFont typeface="+mj-lt"/>
              <a:buAutoNum type="arabicPeriod"/>
              <a:defRPr/>
            </a:pPr>
            <a:r>
              <a:rPr lang="en-US" sz="2800" dirty="0">
                <a:latin typeface="Calibri" panose="020F0502020204030204" pitchFamily="34" charset="0"/>
                <a:cs typeface="Calibri" panose="020F0502020204030204" pitchFamily="34" charset="0"/>
              </a:rPr>
              <a:t>Which reveals that the </a:t>
            </a:r>
            <a:r>
              <a:rPr lang="en-US" sz="2800" b="1" dirty="0">
                <a:solidFill>
                  <a:srgbClr val="FFFFCC"/>
                </a:solidFill>
                <a:latin typeface="Calibri" panose="020F0502020204030204" pitchFamily="34" charset="0"/>
                <a:cs typeface="Calibri" panose="020F0502020204030204" pitchFamily="34" charset="0"/>
              </a:rPr>
              <a:t>Church is distinct from Israel</a:t>
            </a:r>
            <a:r>
              <a:rPr lang="en-US" sz="2800" dirty="0">
                <a:latin typeface="Calibri" panose="020F0502020204030204" pitchFamily="34" charset="0"/>
                <a:cs typeface="Calibri" panose="020F0502020204030204" pitchFamily="34" charset="0"/>
              </a:rPr>
              <a:t>;</a:t>
            </a:r>
          </a:p>
          <a:p>
            <a:pPr marL="457200" indent="-457200" defTabSz="915001">
              <a:spcBef>
                <a:spcPts val="0"/>
              </a:spcBef>
              <a:spcAft>
                <a:spcPts val="2400"/>
              </a:spcAft>
              <a:buClr>
                <a:srgbClr val="00FFFF"/>
              </a:buClr>
              <a:buFont typeface="+mj-lt"/>
              <a:buAutoNum type="arabicPeriod"/>
              <a:defRPr/>
            </a:pPr>
            <a:r>
              <a:rPr lang="en-US" sz="2800" dirty="0">
                <a:latin typeface="Calibri" panose="020F0502020204030204" pitchFamily="34" charset="0"/>
                <a:cs typeface="Calibri" panose="020F0502020204030204" pitchFamily="34" charset="0"/>
              </a:rPr>
              <a:t>God’s overall purpose is to bring </a:t>
            </a:r>
            <a:r>
              <a:rPr lang="en-US" sz="2800" b="1" dirty="0">
                <a:solidFill>
                  <a:srgbClr val="FFFFCC"/>
                </a:solidFill>
                <a:latin typeface="Calibri" panose="020F0502020204030204" pitchFamily="34" charset="0"/>
                <a:cs typeface="Calibri" panose="020F0502020204030204" pitchFamily="34" charset="0"/>
              </a:rPr>
              <a:t>glory to Himself </a:t>
            </a:r>
            <a:r>
              <a:rPr lang="en-US" sz="2800" dirty="0">
                <a:latin typeface="Calibri" panose="020F0502020204030204" pitchFamily="34" charset="0"/>
                <a:cs typeface="Calibri" panose="020F0502020204030204" pitchFamily="34" charset="0"/>
              </a:rPr>
              <a:t>(Eph. 1:6, 12, 14).</a:t>
            </a:r>
          </a:p>
        </p:txBody>
      </p:sp>
      <p:sp>
        <p:nvSpPr>
          <p:cNvPr id="30724" name="Text Box 4"/>
          <p:cNvSpPr txBox="1">
            <a:spLocks noChangeArrowheads="1"/>
          </p:cNvSpPr>
          <p:nvPr/>
        </p:nvSpPr>
        <p:spPr bwMode="auto">
          <a:xfrm>
            <a:off x="2509044" y="6403975"/>
            <a:ext cx="41259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dirty="0">
                <a:latin typeface="Calibri" panose="020F0502020204030204" pitchFamily="34" charset="0"/>
                <a:cs typeface="Calibri" panose="020F0502020204030204" pitchFamily="34" charset="0"/>
              </a:rPr>
              <a:t>Dr. Charles Ryrie, </a:t>
            </a:r>
            <a:r>
              <a:rPr lang="en-US" altLang="en-US" sz="1600" i="1" dirty="0">
                <a:latin typeface="Calibri" panose="020F0502020204030204" pitchFamily="34" charset="0"/>
                <a:cs typeface="Calibri" panose="020F0502020204030204" pitchFamily="34" charset="0"/>
              </a:rPr>
              <a:t>Dispensationalism</a:t>
            </a:r>
            <a:r>
              <a:rPr lang="en-US" altLang="en-US" sz="1600" dirty="0">
                <a:latin typeface="Calibri" panose="020F0502020204030204" pitchFamily="34" charset="0"/>
                <a:cs typeface="Calibri" panose="020F0502020204030204" pitchFamily="34" charset="0"/>
              </a:rPr>
              <a:t>, pp. 38-41</a:t>
            </a:r>
          </a:p>
        </p:txBody>
      </p:sp>
    </p:spTree>
    <p:extLst>
      <p:ext uri="{BB962C8B-B14F-4D97-AF65-F5344CB8AC3E}">
        <p14:creationId xmlns:p14="http://schemas.microsoft.com/office/powerpoint/2010/main" val="2008516598"/>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19433</TotalTime>
  <Words>3617</Words>
  <Application>Microsoft Office PowerPoint</Application>
  <PresentationFormat>On-screen Show (4:3)</PresentationFormat>
  <Paragraphs>240</Paragraphs>
  <Slides>47</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Times New Roman</vt:lpstr>
      <vt:lpstr>Wingdings</vt:lpstr>
      <vt:lpstr>Azure</vt:lpstr>
      <vt:lpstr>PowerPoint Presentation</vt:lpstr>
      <vt:lpstr>Kingdom Study Outline</vt:lpstr>
      <vt:lpstr>9 Ways Kingdom Now Theology  Impacts the Church</vt:lpstr>
      <vt:lpstr>PowerPoint Presentation</vt:lpstr>
      <vt:lpstr>Lordship Salvation Defined</vt:lpstr>
      <vt:lpstr>PowerPoint Presentation</vt:lpstr>
      <vt:lpstr>Lordship Salvation:  7 Problems</vt:lpstr>
      <vt:lpstr>Lordship Salvation:  7 Problems</vt:lpstr>
      <vt:lpstr>Dispensational Theology is a  System of Theology</vt:lpstr>
      <vt:lpstr>PowerPoint Presentation</vt:lpstr>
      <vt:lpstr>PowerPoint Presentation</vt:lpstr>
      <vt:lpstr>PowerPoint Presentation</vt:lpstr>
      <vt:lpstr>PowerPoint Presentation</vt:lpstr>
      <vt:lpstr>PowerPoint Presentation</vt:lpstr>
      <vt:lpstr>“Regrettably, some published materials written by DTS faculty members confirm my earlier concern. First there was Dr. Darrell Bock’s review of MacArthur’s The Gospel According to Jesus which showed significant confusion on the subject of assurance (see Bib Sac, Jan–Mar, 1989, pp. 21–40; see my review in the GES Journal, Spring 1989, pp. 79–83 and especially pp. 81–83). Darrell has told me both in person and in writing that his position is “soft lordship” salvation—a view that would have been rejected by the founder and first president of Dallas Seminary, Dr. Lewis Sperry Chafer.”</vt:lpstr>
      <vt:lpstr>PowerPoint Presentation</vt:lpstr>
      <vt:lpstr>PowerPoint Presentation</vt:lpstr>
      <vt:lpstr>PowerPoint Presentation</vt:lpstr>
      <vt:lpstr>Messengers of the Kingdom In Matthew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Matthew Outline</vt:lpstr>
      <vt:lpstr>Matthew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9 Ways Kingdom Now Theology  Impacts the Church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Kingdom Now Implications - 16 X 9</dc:title>
  <dc:subject>Kingdom Now Implications - 16 X 9</dc:subject>
  <dc:creator>A. Woods</dc:creator>
  <dc:description>Modified by Jim McGowan</dc:description>
  <cp:lastModifiedBy>Jim McGowan</cp:lastModifiedBy>
  <cp:revision>2249</cp:revision>
  <cp:lastPrinted>2019-12-11T17:35:49Z</cp:lastPrinted>
  <dcterms:created xsi:type="dcterms:W3CDTF">2009-03-17T12:21:13Z</dcterms:created>
  <dcterms:modified xsi:type="dcterms:W3CDTF">2019-12-11T17:36:12Z</dcterms:modified>
</cp:coreProperties>
</file>