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7"/>
  </p:notesMasterIdLst>
  <p:handoutMasterIdLst>
    <p:handoutMasterId r:id="rId48"/>
  </p:handoutMasterIdLst>
  <p:sldIdLst>
    <p:sldId id="2067" r:id="rId2"/>
    <p:sldId id="322" r:id="rId3"/>
    <p:sldId id="3649" r:id="rId4"/>
    <p:sldId id="5794" r:id="rId5"/>
    <p:sldId id="5857" r:id="rId6"/>
    <p:sldId id="5803" r:id="rId7"/>
    <p:sldId id="5858" r:id="rId8"/>
    <p:sldId id="505" r:id="rId9"/>
    <p:sldId id="5859" r:id="rId10"/>
    <p:sldId id="5806" r:id="rId11"/>
    <p:sldId id="5837" r:id="rId12"/>
    <p:sldId id="5809" r:id="rId13"/>
    <p:sldId id="5838" r:id="rId14"/>
    <p:sldId id="5810" r:id="rId15"/>
    <p:sldId id="5852" r:id="rId16"/>
    <p:sldId id="5853" r:id="rId17"/>
    <p:sldId id="5817" r:id="rId18"/>
    <p:sldId id="5854" r:id="rId19"/>
    <p:sldId id="5818" r:id="rId20"/>
    <p:sldId id="2226" r:id="rId21"/>
    <p:sldId id="5855" r:id="rId22"/>
    <p:sldId id="4621" r:id="rId23"/>
    <p:sldId id="1166" r:id="rId24"/>
    <p:sldId id="1100" r:id="rId25"/>
    <p:sldId id="5856" r:id="rId26"/>
    <p:sldId id="546" r:id="rId27"/>
    <p:sldId id="484" r:id="rId28"/>
    <p:sldId id="5860" r:id="rId29"/>
    <p:sldId id="5861" r:id="rId30"/>
    <p:sldId id="3119" r:id="rId31"/>
    <p:sldId id="3120" r:id="rId32"/>
    <p:sldId id="2187" r:id="rId33"/>
    <p:sldId id="5358" r:id="rId34"/>
    <p:sldId id="5369" r:id="rId35"/>
    <p:sldId id="5864" r:id="rId36"/>
    <p:sldId id="1586" r:id="rId37"/>
    <p:sldId id="1587" r:id="rId38"/>
    <p:sldId id="5865" r:id="rId39"/>
    <p:sldId id="3741" r:id="rId40"/>
    <p:sldId id="1232" r:id="rId41"/>
    <p:sldId id="3742" r:id="rId42"/>
    <p:sldId id="3819" r:id="rId43"/>
    <p:sldId id="2248" r:id="rId44"/>
    <p:sldId id="5862" r:id="rId45"/>
    <p:sldId id="3488" r:id="rId46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im McGowan" initials="JM" lastIdx="1" clrIdx="0">
    <p:extLst>
      <p:ext uri="{19B8F6BF-5375-455C-9EA6-DF929625EA0E}">
        <p15:presenceInfo xmlns:p15="http://schemas.microsoft.com/office/powerpoint/2012/main" userId="e2c7446dd3aca50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66"/>
    <a:srgbClr val="FFFFCC"/>
    <a:srgbClr val="0000CC"/>
    <a:srgbClr val="FFCCCC"/>
    <a:srgbClr val="99FF66"/>
    <a:srgbClr val="00FF00"/>
    <a:srgbClr val="66FF33"/>
    <a:srgbClr val="66FF66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7CE84F3-28C3-443E-9E96-99CF82512B78}" styleName="Dark Style 1 - Accent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6349" autoAdjust="0"/>
  </p:normalViewPr>
  <p:slideViewPr>
    <p:cSldViewPr>
      <p:cViewPr varScale="1">
        <p:scale>
          <a:sx n="57" d="100"/>
          <a:sy n="57" d="100"/>
        </p:scale>
        <p:origin x="137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1" d="100"/>
          <a:sy n="91" d="100"/>
        </p:scale>
        <p:origin x="3048" y="10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Dr. Andy Woods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11/17/2019</a:t>
            </a:r>
          </a:p>
        </p:txBody>
      </p:sp>
      <p:sp>
        <p:nvSpPr>
          <p:cNvPr id="368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Sugar Land Bible Church</a:t>
            </a:r>
          </a:p>
        </p:txBody>
      </p:sp>
      <p:sp>
        <p:nvSpPr>
          <p:cNvPr id="368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/>
            </a:lvl1pPr>
          </a:lstStyle>
          <a:p>
            <a:pPr>
              <a:defRPr/>
            </a:pPr>
            <a:fld id="{F12A5B29-4538-4C3D-A81C-6C008BE36C0F}" type="slidenum">
              <a:rPr lang="en-US" altLang="en-US">
                <a:latin typeface="Calibri" panose="020F0502020204030204" pitchFamily="34" charset="0"/>
                <a:cs typeface="Calibri" panose="020F0502020204030204" pitchFamily="34" charset="0"/>
              </a:rPr>
              <a:pPr>
                <a:defRPr/>
              </a:pPr>
              <a:t>‹#›</a:t>
            </a:fld>
            <a:endParaRPr lang="en-US" alt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Dr. Andy Woods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>
            <a:lvl1pPr algn="r"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1/27/2019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01038" tIns="50519" rIns="101038" bIns="505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defTabSz="920970" eaLnBrk="1" hangingPunct="1">
              <a:defRPr sz="1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 dirty="0"/>
              <a:t>Sugar Land Bible Church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7392" tIns="48697" rIns="97392" bIns="48697" numCol="1" anchor="b" anchorCtr="0" compatLnSpc="1">
            <a:prstTxWarp prst="textNoShape">
              <a:avLst/>
            </a:prstTxWarp>
          </a:bodyPr>
          <a:lstStyle>
            <a:lvl1pPr algn="r" defTabSz="919163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F3584848-F49B-4589-80F1-8AC4D2C6A1D1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6058274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9988" y="1946275"/>
            <a:ext cx="77724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3C3A6CF-E9D9-4FB9-8425-0D4364AA3A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64542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53B3D57C-D3B2-4DA0-B014-3E13462AB5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22421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48" y="103"/>
              <a:ext cx="96" cy="4126"/>
              <a:chOff x="48" y="103"/>
              <a:chExt cx="96" cy="4126"/>
            </a:xfrm>
          </p:grpSpPr>
          <p:sp>
            <p:nvSpPr>
              <p:cNvPr id="7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8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/>
            </p:nvSpPr>
            <p:spPr bwMode="auto">
              <a:xfrm>
                <a:off x="48" y="2116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/>
            </p:nvSpPr>
            <p:spPr bwMode="auto">
              <a:xfrm>
                <a:off x="48" y="2404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/>
            </p:nvSpPr>
            <p:spPr bwMode="auto">
              <a:xfrm>
                <a:off x="48" y="2549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8" name="Rectangle 16"/>
              <p:cNvSpPr>
                <a:spLocks noChangeArrowheads="1"/>
              </p:cNvSpPr>
              <p:nvPr/>
            </p:nvSpPr>
            <p:spPr bwMode="auto">
              <a:xfrm>
                <a:off x="48" y="2691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9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" name="Rectangle 18"/>
              <p:cNvSpPr>
                <a:spLocks noChangeArrowheads="1"/>
              </p:cNvSpPr>
              <p:nvPr/>
            </p:nvSpPr>
            <p:spPr bwMode="auto">
              <a:xfrm>
                <a:off x="48" y="2979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1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2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3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4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5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6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7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8" name="Rectangle 26"/>
              <p:cNvSpPr>
                <a:spLocks noChangeArrowheads="1"/>
              </p:cNvSpPr>
              <p:nvPr/>
            </p:nvSpPr>
            <p:spPr bwMode="auto">
              <a:xfrm>
                <a:off x="48" y="4134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9" name="Rectangle 27"/>
              <p:cNvSpPr>
                <a:spLocks noChangeArrowheads="1"/>
              </p:cNvSpPr>
              <p:nvPr/>
            </p:nvSpPr>
            <p:spPr bwMode="auto">
              <a:xfrm>
                <a:off x="48" y="103"/>
                <a:ext cx="96" cy="94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0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1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2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3" name="Rectangle 31"/>
              <p:cNvSpPr>
                <a:spLocks noChangeArrowheads="1"/>
              </p:cNvSpPr>
              <p:nvPr/>
            </p:nvSpPr>
            <p:spPr bwMode="auto">
              <a:xfrm>
                <a:off x="48" y="678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4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35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5394" name="Rectangle 34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2286000"/>
            <a:ext cx="7772400" cy="1143000"/>
          </a:xfrm>
        </p:spPr>
        <p:txBody>
          <a:bodyPr/>
          <a:lstStyle>
            <a:lvl1pPr algn="ctr">
              <a:defRPr>
                <a:solidFill>
                  <a:srgbClr val="00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5395" name="Rectangle 3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6400800" cy="1752600"/>
          </a:xfrm>
        </p:spPr>
        <p:txBody>
          <a:bodyPr lIns="92075" tIns="46038" rIns="92075" bIns="46038"/>
          <a:lstStyle>
            <a:lvl1pPr marL="0" indent="0" algn="ctr">
              <a:buFont typeface="Wingdings" pitchFamily="2" charset="2"/>
              <a:buNone/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6" name="Rectangle 36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" name="Rectangle 3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8" name="Rectangle 3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F6F37EF-C3DC-4734-9315-DC3690F55A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914725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44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71FCA6-7645-460B-AB48-CA8D34B80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871509"/>
      </p:ext>
    </p:extLst>
  </p:cSld>
  <p:clrMapOvr>
    <a:masterClrMapping/>
  </p:clrMapOvr>
  <p:transition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691FE-0289-4C30-AC1E-B4493DEEE7A5}" type="datetime1">
              <a:rPr lang="en-US"/>
              <a:pPr>
                <a:defRPr/>
              </a:pPr>
              <a:t>12/7/2019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DANIEL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31CE7A-67AC-4113-9A38-5E67E965B4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5637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908578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435577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3324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6570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85978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8383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075347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lIns="92075" tIns="46038" rIns="92075" bIns="46038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endParaRPr lang="en-US" altLang="en-US" sz="44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n"/>
              <a:defRPr/>
            </a:pPr>
            <a:endParaRPr lang="en-US" alt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011970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1085850" cy="6854825"/>
            <a:chOff x="0" y="0"/>
            <a:chExt cx="684" cy="4318"/>
          </a:xfrm>
        </p:grpSpPr>
        <p:sp>
          <p:nvSpPr>
            <p:cNvPr id="14339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684" cy="4318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defRPr/>
              </a:pPr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grpSp>
          <p:nvGrpSpPr>
            <p:cNvPr id="1033" name="Group 4"/>
            <p:cNvGrpSpPr>
              <a:grpSpLocks/>
            </p:cNvGrpSpPr>
            <p:nvPr/>
          </p:nvGrpSpPr>
          <p:grpSpPr bwMode="auto">
            <a:xfrm>
              <a:off x="48" y="102"/>
              <a:ext cx="96" cy="4128"/>
              <a:chOff x="48" y="102"/>
              <a:chExt cx="96" cy="4128"/>
            </a:xfrm>
          </p:grpSpPr>
          <p:sp>
            <p:nvSpPr>
              <p:cNvPr id="1034" name="Rectangle 5"/>
              <p:cNvSpPr>
                <a:spLocks noChangeArrowheads="1"/>
              </p:cNvSpPr>
              <p:nvPr/>
            </p:nvSpPr>
            <p:spPr bwMode="auto">
              <a:xfrm>
                <a:off x="48" y="110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5" name="Rectangle 6"/>
              <p:cNvSpPr>
                <a:spLocks noChangeArrowheads="1"/>
              </p:cNvSpPr>
              <p:nvPr/>
            </p:nvSpPr>
            <p:spPr bwMode="auto">
              <a:xfrm>
                <a:off x="48" y="125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6" name="Rectangle 7"/>
              <p:cNvSpPr>
                <a:spLocks noChangeArrowheads="1"/>
              </p:cNvSpPr>
              <p:nvPr/>
            </p:nvSpPr>
            <p:spPr bwMode="auto">
              <a:xfrm>
                <a:off x="48" y="139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7" name="Rectangle 8"/>
              <p:cNvSpPr>
                <a:spLocks noChangeArrowheads="1"/>
              </p:cNvSpPr>
              <p:nvPr/>
            </p:nvSpPr>
            <p:spPr bwMode="auto">
              <a:xfrm>
                <a:off x="48" y="1538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8" name="Rectangle 9"/>
              <p:cNvSpPr>
                <a:spLocks noChangeArrowheads="1"/>
              </p:cNvSpPr>
              <p:nvPr/>
            </p:nvSpPr>
            <p:spPr bwMode="auto">
              <a:xfrm>
                <a:off x="48" y="1683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39" name="Rectangle 10"/>
              <p:cNvSpPr>
                <a:spLocks noChangeArrowheads="1"/>
              </p:cNvSpPr>
              <p:nvPr/>
            </p:nvSpPr>
            <p:spPr bwMode="auto">
              <a:xfrm>
                <a:off x="48" y="182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0" name="Rectangle 11"/>
              <p:cNvSpPr>
                <a:spLocks noChangeArrowheads="1"/>
              </p:cNvSpPr>
              <p:nvPr/>
            </p:nvSpPr>
            <p:spPr bwMode="auto">
              <a:xfrm>
                <a:off x="48" y="197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1" name="Rectangle 12"/>
              <p:cNvSpPr>
                <a:spLocks noChangeArrowheads="1"/>
              </p:cNvSpPr>
              <p:nvPr/>
            </p:nvSpPr>
            <p:spPr bwMode="auto">
              <a:xfrm>
                <a:off x="48" y="2115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2" name="Rectangle 13"/>
              <p:cNvSpPr>
                <a:spLocks noChangeArrowheads="1"/>
              </p:cNvSpPr>
              <p:nvPr/>
            </p:nvSpPr>
            <p:spPr bwMode="auto">
              <a:xfrm>
                <a:off x="48" y="225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3" name="Rectangle 14"/>
              <p:cNvSpPr>
                <a:spLocks noChangeArrowheads="1"/>
              </p:cNvSpPr>
              <p:nvPr/>
            </p:nvSpPr>
            <p:spPr bwMode="auto">
              <a:xfrm>
                <a:off x="48" y="240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4" name="Rectangle 15"/>
              <p:cNvSpPr>
                <a:spLocks noChangeArrowheads="1"/>
              </p:cNvSpPr>
              <p:nvPr/>
            </p:nvSpPr>
            <p:spPr bwMode="auto">
              <a:xfrm>
                <a:off x="48" y="254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5" name="Rectangle 16"/>
              <p:cNvSpPr>
                <a:spLocks noChangeArrowheads="1"/>
              </p:cNvSpPr>
              <p:nvPr/>
            </p:nvSpPr>
            <p:spPr bwMode="auto">
              <a:xfrm>
                <a:off x="48" y="269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6" name="Rectangle 17"/>
              <p:cNvSpPr>
                <a:spLocks noChangeArrowheads="1"/>
              </p:cNvSpPr>
              <p:nvPr/>
            </p:nvSpPr>
            <p:spPr bwMode="auto">
              <a:xfrm>
                <a:off x="48" y="2836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7" name="Rectangle 18"/>
              <p:cNvSpPr>
                <a:spLocks noChangeArrowheads="1"/>
              </p:cNvSpPr>
              <p:nvPr/>
            </p:nvSpPr>
            <p:spPr bwMode="auto">
              <a:xfrm>
                <a:off x="48" y="298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8" name="Rectangle 19"/>
              <p:cNvSpPr>
                <a:spLocks noChangeArrowheads="1"/>
              </p:cNvSpPr>
              <p:nvPr/>
            </p:nvSpPr>
            <p:spPr bwMode="auto">
              <a:xfrm>
                <a:off x="48" y="3124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49" name="Rectangle 20"/>
              <p:cNvSpPr>
                <a:spLocks noChangeArrowheads="1"/>
              </p:cNvSpPr>
              <p:nvPr/>
            </p:nvSpPr>
            <p:spPr bwMode="auto">
              <a:xfrm>
                <a:off x="48" y="3269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0" name="Rectangle 21"/>
              <p:cNvSpPr>
                <a:spLocks noChangeArrowheads="1"/>
              </p:cNvSpPr>
              <p:nvPr/>
            </p:nvSpPr>
            <p:spPr bwMode="auto">
              <a:xfrm>
                <a:off x="48" y="3412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1" name="Rectangle 22"/>
              <p:cNvSpPr>
                <a:spLocks noChangeArrowheads="1"/>
              </p:cNvSpPr>
              <p:nvPr/>
            </p:nvSpPr>
            <p:spPr bwMode="auto">
              <a:xfrm>
                <a:off x="48" y="3557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2" name="Rectangle 23"/>
              <p:cNvSpPr>
                <a:spLocks noChangeArrowheads="1"/>
              </p:cNvSpPr>
              <p:nvPr/>
            </p:nvSpPr>
            <p:spPr bwMode="auto">
              <a:xfrm>
                <a:off x="48" y="3702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3" name="Rectangle 24"/>
              <p:cNvSpPr>
                <a:spLocks noChangeArrowheads="1"/>
              </p:cNvSpPr>
              <p:nvPr/>
            </p:nvSpPr>
            <p:spPr bwMode="auto">
              <a:xfrm>
                <a:off x="48" y="3845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4" name="Rectangle 25"/>
              <p:cNvSpPr>
                <a:spLocks noChangeArrowheads="1"/>
              </p:cNvSpPr>
              <p:nvPr/>
            </p:nvSpPr>
            <p:spPr bwMode="auto">
              <a:xfrm>
                <a:off x="48" y="3990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5" name="Rectangle 26"/>
              <p:cNvSpPr>
                <a:spLocks noChangeArrowheads="1"/>
              </p:cNvSpPr>
              <p:nvPr/>
            </p:nvSpPr>
            <p:spPr bwMode="auto">
              <a:xfrm>
                <a:off x="48" y="413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6" name="Rectangle 27"/>
              <p:cNvSpPr>
                <a:spLocks noChangeArrowheads="1"/>
              </p:cNvSpPr>
              <p:nvPr/>
            </p:nvSpPr>
            <p:spPr bwMode="auto">
              <a:xfrm>
                <a:off x="48" y="102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7" name="Rectangle 28"/>
              <p:cNvSpPr>
                <a:spLocks noChangeArrowheads="1"/>
              </p:cNvSpPr>
              <p:nvPr/>
            </p:nvSpPr>
            <p:spPr bwMode="auto">
              <a:xfrm>
                <a:off x="48" y="246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8" name="Rectangle 29"/>
              <p:cNvSpPr>
                <a:spLocks noChangeArrowheads="1"/>
              </p:cNvSpPr>
              <p:nvPr/>
            </p:nvSpPr>
            <p:spPr bwMode="auto">
              <a:xfrm>
                <a:off x="48" y="391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59" name="Rectangle 30"/>
              <p:cNvSpPr>
                <a:spLocks noChangeArrowheads="1"/>
              </p:cNvSpPr>
              <p:nvPr/>
            </p:nvSpPr>
            <p:spPr bwMode="auto">
              <a:xfrm>
                <a:off x="48" y="535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0" name="Rectangle 31"/>
              <p:cNvSpPr>
                <a:spLocks noChangeArrowheads="1"/>
              </p:cNvSpPr>
              <p:nvPr/>
            </p:nvSpPr>
            <p:spPr bwMode="auto">
              <a:xfrm>
                <a:off x="48" y="679"/>
                <a:ext cx="96" cy="96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1" name="Rectangle 32"/>
              <p:cNvSpPr>
                <a:spLocks noChangeArrowheads="1"/>
              </p:cNvSpPr>
              <p:nvPr/>
            </p:nvSpPr>
            <p:spPr bwMode="auto">
              <a:xfrm>
                <a:off x="48" y="823"/>
                <a:ext cx="96" cy="97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1062" name="Rectangle 33"/>
              <p:cNvSpPr>
                <a:spLocks noChangeArrowheads="1"/>
              </p:cNvSpPr>
              <p:nvPr/>
            </p:nvSpPr>
            <p:spPr bwMode="auto">
              <a:xfrm>
                <a:off x="48" y="968"/>
                <a:ext cx="96" cy="95"/>
              </a:xfrm>
              <a:prstGeom prst="rect">
                <a:avLst/>
              </a:prstGeom>
              <a:solidFill>
                <a:schemeClr val="bg1">
                  <a:alpha val="50195"/>
                </a:schemeClr>
              </a:solidFill>
              <a:ln>
                <a:noFill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  <a:cs typeface="Arial" panose="020B0604020202020204" pitchFamily="34" charset="0"/>
                  </a:defRPr>
                </a:lvl9pPr>
              </a:lstStyle>
              <a:p>
                <a:pPr eaLnBrk="1" hangingPunct="1">
                  <a:defRPr/>
                </a:pPr>
                <a:endParaRPr lang="en-US" alt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p:grpSp>
      </p:grpSp>
      <p:sp>
        <p:nvSpPr>
          <p:cNvPr id="1027" name="Rectangle 34"/>
          <p:cNvSpPr>
            <a:spLocks noGrp="1" noChangeArrowheads="1"/>
          </p:cNvSpPr>
          <p:nvPr>
            <p:ph type="title"/>
          </p:nvPr>
        </p:nvSpPr>
        <p:spPr bwMode="auto">
          <a:xfrm>
            <a:off x="11430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4371" name="Rectangle 3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430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2" name="Rectangle 3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4373" name="Rectangle 3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 smtClean="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29634EE1-7EB7-4B53-9DE7-78AC25DB4F0A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14374" name="Rectangle 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69988" y="1946275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  <p:sldLayoutId id="2147483916" r:id="rId13"/>
    <p:sldLayoutId id="2147483918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anose="05000000000000000000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u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t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Calibri" panose="020F050202020403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3.amazonaws.com/slbc-wordpress/wp-content/uploads/2018/05/21010127/TheBookofRevelation-SLBC-WebsiteImage.jpg">
            <a:extLst>
              <a:ext uri="{FF2B5EF4-FFF2-40B4-BE49-F238E27FC236}">
                <a16:creationId xmlns:a16="http://schemas.microsoft.com/office/drawing/2014/main" id="{6BBCB659-9ABA-4634-8520-21702CE6D2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E5DCF4-598D-41E1-94AB-D150A65AB6F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1" y="5181600"/>
            <a:ext cx="1002323" cy="1371600"/>
          </a:xfrm>
          <a:prstGeom prst="rect">
            <a:avLst/>
          </a:prstGeom>
          <a:ln>
            <a:noFill/>
          </a:ln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B9CDD187-4665-4441-9CE9-61C16AFDD123}"/>
              </a:ext>
            </a:extLst>
          </p:cNvPr>
          <p:cNvSpPr txBox="1">
            <a:spLocks/>
          </p:cNvSpPr>
          <p:nvPr/>
        </p:nvSpPr>
        <p:spPr bwMode="auto">
          <a:xfrm>
            <a:off x="2247900" y="5486400"/>
            <a:ext cx="46482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75000"/>
              <a:buFont typeface="Wingdings" pitchFamily="2" charset="2"/>
              <a:buNone/>
              <a:defRPr sz="32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60000"/>
              <a:buFont typeface="Wingdings" panose="05000000000000000000" pitchFamily="2" charset="2"/>
              <a:buChar char="t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anose="020F05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spcBef>
                <a:spcPts val="0"/>
              </a:spcBef>
              <a:spcAft>
                <a:spcPts val="600"/>
              </a:spcAft>
            </a:pPr>
            <a:r>
              <a:rPr lang="en-US" altLang="en-US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</a:t>
            </a:r>
            <a:r>
              <a:rPr lang="en-US" altLang="en-US" ker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Andy Woods</a:t>
            </a:r>
            <a:endParaRPr lang="en-US" altLang="en-US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Senior Pastor – Sugar Land Bible Church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sz="20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President – Chafer Theological Seminary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2057400"/>
            <a:ext cx="4572000" cy="1676400"/>
          </a:xfrm>
        </p:spPr>
        <p:txBody>
          <a:bodyPr/>
          <a:lstStyle/>
          <a:p>
            <a:pPr marL="742950" indent="-742950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Qualities (11-14)</a:t>
            </a:r>
          </a:p>
          <a:p>
            <a:pPr marL="742950" indent="-742950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Activities (15-16)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3048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The Second Advent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2" name="Picture 2" descr="Image result for revelation 19">
            <a:extLst>
              <a:ext uri="{FF2B5EF4-FFF2-40B4-BE49-F238E27FC236}">
                <a16:creationId xmlns:a16="http://schemas.microsoft.com/office/drawing/2014/main" id="{771076C8-E08A-4978-89D0-3FF200CB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0265" y="4267200"/>
            <a:ext cx="35634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1087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2057400"/>
            <a:ext cx="4572000" cy="1676400"/>
          </a:xfrm>
        </p:spPr>
        <p:txBody>
          <a:bodyPr/>
          <a:lstStyle/>
          <a:p>
            <a:pPr marL="742950" indent="-742950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Qualities (11-14)</a:t>
            </a:r>
          </a:p>
          <a:p>
            <a:pPr marL="742950" indent="-742950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Activities (15-16)</a:t>
            </a:r>
          </a:p>
        </p:txBody>
      </p:sp>
      <p:pic>
        <p:nvPicPr>
          <p:cNvPr id="2" name="Picture 2" descr="Image result for revelation 19">
            <a:extLst>
              <a:ext uri="{FF2B5EF4-FFF2-40B4-BE49-F238E27FC236}">
                <a16:creationId xmlns:a16="http://schemas.microsoft.com/office/drawing/2014/main" id="{771076C8-E08A-4978-89D0-3FF200CB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0265" y="4267200"/>
            <a:ext cx="35634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22E8A2F8-DA96-43AC-B3AE-96BE25FE6926}"/>
              </a:ext>
            </a:extLst>
          </p:cNvPr>
          <p:cNvSpPr txBox="1">
            <a:spLocks/>
          </p:cNvSpPr>
          <p:nvPr/>
        </p:nvSpPr>
        <p:spPr bwMode="auto">
          <a:xfrm>
            <a:off x="854868" y="3048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The Second Advent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DDA8AF-E735-4DEE-BDC6-E0732498D9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2683418"/>
              </p:ext>
            </p:extLst>
          </p:nvPr>
        </p:nvGraphicFramePr>
        <p:xfrm>
          <a:off x="103472" y="1524000"/>
          <a:ext cx="8937056" cy="4648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331368">
                  <a:extLst>
                    <a:ext uri="{9D8B030D-6E8A-4147-A177-3AD203B41FA5}">
                      <a16:colId xmlns:a16="http://schemas.microsoft.com/office/drawing/2014/main" val="3977534738"/>
                    </a:ext>
                  </a:extLst>
                </a:gridCol>
                <a:gridCol w="274320">
                  <a:extLst>
                    <a:ext uri="{9D8B030D-6E8A-4147-A177-3AD203B41FA5}">
                      <a16:colId xmlns:a16="http://schemas.microsoft.com/office/drawing/2014/main" val="675646396"/>
                    </a:ext>
                  </a:extLst>
                </a:gridCol>
                <a:gridCol w="4331368">
                  <a:extLst>
                    <a:ext uri="{9D8B030D-6E8A-4147-A177-3AD203B41FA5}">
                      <a16:colId xmlns:a16="http://schemas.microsoft.com/office/drawing/2014/main" val="3851895360"/>
                    </a:ext>
                  </a:extLst>
                </a:gridCol>
              </a:tblGrid>
              <a:tr h="3733799">
                <a:tc>
                  <a:txBody>
                    <a:bodyPr/>
                    <a:lstStyle/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celestial origin (11a)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white horse (11b)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fidelity to His promises (11c)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righteous judgment (11d)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Wingdings" panose="05000000000000000000" pitchFamily="2" charset="2"/>
                        <a:buAutoNum type="arabicPeriod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fiery eyes (12a)</a:t>
                      </a:r>
                    </a:p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1800"/>
                        </a:spcAft>
                      </a:pPr>
                      <a:endParaRPr lang="en-US" sz="2800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514350" marR="0" lvl="0" indent="-51435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many crowns (12b)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unknown name (12c)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blood-soaked vesture (13a)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identification as the Word of God (13b)</a:t>
                      </a:r>
                    </a:p>
                    <a:p>
                      <a:pPr marL="461963" marR="0" lvl="0" indent="-461963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800"/>
                        </a:spcAft>
                        <a:buClr>
                          <a:srgbClr val="00FFFF"/>
                        </a:buClr>
                        <a:buSzPct val="100000"/>
                        <a:buFont typeface="+mj-lt"/>
                        <a:buAutoNum type="arabicPeriod" startAt="6"/>
                        <a:tabLst/>
                        <a:defRPr/>
                      </a:pPr>
                      <a:r>
                        <a:rPr kumimoji="0" lang="en-US" sz="28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His following armies (14)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70852072"/>
                  </a:ext>
                </a:extLst>
              </a:tr>
            </a:tbl>
          </a:graphicData>
        </a:graphic>
      </p:graphicFrame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3048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A. His Qualities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19:11-14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13" name="Picture 2" descr="Image result for revelation 19">
            <a:extLst>
              <a:ext uri="{FF2B5EF4-FFF2-40B4-BE49-F238E27FC236}">
                <a16:creationId xmlns:a16="http://schemas.microsoft.com/office/drawing/2014/main" id="{8CA8AD26-91E6-49B7-88E8-E229CEF73C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716767" y="5638800"/>
            <a:ext cx="1710466" cy="109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117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2286000" y="2057400"/>
            <a:ext cx="4572000" cy="1676400"/>
          </a:xfrm>
        </p:spPr>
        <p:txBody>
          <a:bodyPr/>
          <a:lstStyle/>
          <a:p>
            <a:pPr marL="742950" indent="-742950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Qualities (11-14)</a:t>
            </a:r>
          </a:p>
          <a:p>
            <a:pPr marL="742950" indent="-742950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Activities (15-16)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276265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III. The Second Advent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19:11-16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2" name="Picture 2" descr="Image result for revelation 19">
            <a:extLst>
              <a:ext uri="{FF2B5EF4-FFF2-40B4-BE49-F238E27FC236}">
                <a16:creationId xmlns:a16="http://schemas.microsoft.com/office/drawing/2014/main" id="{771076C8-E08A-4978-89D0-3FF200CB1EE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0265" y="4267200"/>
            <a:ext cx="35634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147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5334" y="1600200"/>
            <a:ext cx="6773332" cy="35814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spoken word (15a)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smiting of the nations (15b)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ruling of the nations (15c)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treading of the winepress (15d)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rulership as King (16)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8" y="3048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Activities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19:15-16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752E2756-17BA-454C-8AD1-DD5A2886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59" y="51816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4837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5334" y="1600200"/>
            <a:ext cx="6773332" cy="35814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spoken word (15a)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smiting of the nations (15b)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ruling of the nations (15c)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treading of the winepress (15d)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rulership as King (16)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752E2756-17BA-454C-8AD1-DD5A2886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59" y="51816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EA8FD57F-ACF1-493B-997F-7BC1B94BD6B7}"/>
              </a:ext>
            </a:extLst>
          </p:cNvPr>
          <p:cNvSpPr txBox="1">
            <a:spLocks/>
          </p:cNvSpPr>
          <p:nvPr/>
        </p:nvSpPr>
        <p:spPr bwMode="auto">
          <a:xfrm>
            <a:off x="854868" y="3048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Activities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19:15-16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70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5334" y="1600200"/>
            <a:ext cx="6773332" cy="35814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spoken word (15a)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smiting of the nations (15b)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ruling of the nations (15c)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treading of the winepress (15d)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rulership as King (16)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752E2756-17BA-454C-8AD1-DD5A2886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59" y="51816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BFDDDE1-A075-408C-A584-06A89138EC28}"/>
              </a:ext>
            </a:extLst>
          </p:cNvPr>
          <p:cNvSpPr txBox="1">
            <a:spLocks/>
          </p:cNvSpPr>
          <p:nvPr/>
        </p:nvSpPr>
        <p:spPr bwMode="auto">
          <a:xfrm>
            <a:off x="854868" y="3048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Activities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19:15-16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400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17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9144001" cy="5334000"/>
          </a:xfrm>
        </p:spPr>
        <p:txBody>
          <a:bodyPr/>
          <a:lstStyle/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en-US" altLang="en-US" sz="4000" kern="1200" dirty="0">
                <a:solidFill>
                  <a:schemeClr val="tx2"/>
                </a:solidFill>
                <a:ea typeface="+mj-ea"/>
                <a:cs typeface="Calibri" panose="020F0502020204030204" pitchFamily="34" charset="0"/>
              </a:rPr>
              <a:t>Genesis 11:1-4</a:t>
            </a:r>
          </a:p>
          <a:p>
            <a:pPr marL="0" indent="0" algn="just" eaLnBrk="1" hangingPunct="1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Now the whole earth used the same language and the same words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It came about as they journeyed 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east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that they found a plain in the land of </a:t>
            </a:r>
            <a:r>
              <a:rPr lang="en-US" altLang="en-US" sz="30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Shinar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settled there. 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said to one another, “Come, let us make bricks and burn them thoroughly.” And they used brick for stone, and they used tar for mortar. </a:t>
            </a:r>
            <a:r>
              <a:rPr lang="en-US" altLang="en-US" sz="30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r>
              <a:rPr lang="en-US" altLang="en-US" sz="3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They said, “Come, let us build for ourselves a city, and a tower whose top will reach into heaven, and let us make for ourselves a name, otherwise we will be scattered abroad over the face of the whole earth.”</a:t>
            </a:r>
          </a:p>
        </p:txBody>
      </p:sp>
    </p:spTree>
    <p:extLst>
      <p:ext uri="{BB962C8B-B14F-4D97-AF65-F5344CB8AC3E}">
        <p14:creationId xmlns:p14="http://schemas.microsoft.com/office/powerpoint/2010/main" val="3059206183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5334" y="1600200"/>
            <a:ext cx="6773332" cy="35814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spoken word (15a)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smiting of the nations (15b)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ruling of the nations (15c)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treading of the winepress (15d)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rulership as King (16)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752E2756-17BA-454C-8AD1-DD5A2886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59" y="51816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AF14ACEE-D4E7-4703-98C5-D94D55607F1F}"/>
              </a:ext>
            </a:extLst>
          </p:cNvPr>
          <p:cNvSpPr txBox="1">
            <a:spLocks/>
          </p:cNvSpPr>
          <p:nvPr/>
        </p:nvSpPr>
        <p:spPr bwMode="auto">
          <a:xfrm>
            <a:off x="854868" y="3048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Activities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19:15-16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578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399" y="533400"/>
            <a:ext cx="8839201" cy="5791200"/>
          </a:xfrm>
          <a:prstGeom prst="rect">
            <a:avLst/>
          </a:prstGeom>
          <a:ln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2616482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1DCB00-EAFE-40A8-88DB-7EAAA0A273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333" y="605190"/>
            <a:ext cx="8533333" cy="5647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82100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1296750"/>
              </p:ext>
            </p:extLst>
          </p:nvPr>
        </p:nvGraphicFramePr>
        <p:xfrm>
          <a:off x="152400" y="152400"/>
          <a:ext cx="8839200" cy="6553195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441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41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5745">
                <a:tc gridSpan="2"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altLang="en-US" sz="2700" b="1" kern="1200" dirty="0">
                          <a:solidFill>
                            <a:schemeClr val="tx2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DIFFERENCES BETWEEN THE MILLENNIUM &amp; ETERNAL STATE</a:t>
                      </a:r>
                      <a:endParaRPr lang="en-US" sz="2700" b="1" kern="1200" dirty="0">
                        <a:solidFill>
                          <a:schemeClr val="tx2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2700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923974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b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MILLENNIUM (REV. 20:1-10)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ETERNAL STATE (REV. 21‒22)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Present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earth (Gen. 13:17)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New Earth (Rev. 21:1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Waters (Gen.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15:18-21)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sea (Rev. 21:1)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Rebellion (Zech. 14:16-18)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rebellion (Rev. 21:4)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Tribal land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(Ezek. 47:13-23)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Tribal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city gates (Rev. 21:12)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b="1" u="sng" kern="1200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Sin exists (Ezek 45:22)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b="1" u="sng" kern="1200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No sin (Rev. 21:4)</a:t>
                      </a:r>
                    </a:p>
                  </a:txBody>
                  <a:tcPr anchor="ctr"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Temple (Ezek. 40‒46)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temple (Rev. 21:22)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Rod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of iron (Ps. 2:6-8)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rod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needed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(Rev. 21:8)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Death (Isa. 65:20)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death (Rev. 21:4)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95745"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Sun</a:t>
                      </a:r>
                      <a:r>
                        <a:rPr lang="en-US" sz="2700" baseline="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exists (Isa. 30:26)</a:t>
                      </a:r>
                      <a:endParaRPr lang="en-US" sz="2700" dirty="0">
                        <a:solidFill>
                          <a:schemeClr val="bg2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2700" dirty="0">
                          <a:solidFill>
                            <a:schemeClr val="bg2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sun (Rev. 21:23; 22:5)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42949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5334" y="1600200"/>
            <a:ext cx="6773332" cy="35814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spoken word (15a)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smiting of the nations (15b)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ruling of the nations (15c)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treading of the winepress (15d)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rulership as King (16)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752E2756-17BA-454C-8AD1-DD5A2886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59" y="51816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1B48014E-49DF-4B75-95DC-6EDEEDC0FB0D}"/>
              </a:ext>
            </a:extLst>
          </p:cNvPr>
          <p:cNvSpPr txBox="1">
            <a:spLocks/>
          </p:cNvSpPr>
          <p:nvPr/>
        </p:nvSpPr>
        <p:spPr bwMode="auto">
          <a:xfrm>
            <a:off x="854868" y="3048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Activities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19:15-16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479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68223" y="1600200"/>
            <a:ext cx="6007555" cy="3657600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Pre-tribulation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Mid-tribulation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Post-tribulation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Pre-wrath rapture theory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Partial rapture theory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F5D8890-1922-43E6-BDBE-829C58F22E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7600" y="5181600"/>
            <a:ext cx="1828800" cy="13716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C3740C8A-C8E6-4C3C-9570-18C18734ECBC}"/>
              </a:ext>
            </a:extLst>
          </p:cNvPr>
          <p:cNvSpPr txBox="1">
            <a:spLocks/>
          </p:cNvSpPr>
          <p:nvPr/>
        </p:nvSpPr>
        <p:spPr bwMode="auto">
          <a:xfrm>
            <a:off x="854868" y="3048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When Will the Rapture Take Place Relative to the Tribulation Period?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11312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" y="212480"/>
            <a:ext cx="8305800" cy="6492606"/>
          </a:xfrm>
          <a:prstGeom prst="rect">
            <a:avLst/>
          </a:prstGeom>
          <a:ln w="28575">
            <a:solidFill>
              <a:srgbClr val="FFFFCC"/>
            </a:solidFill>
          </a:ln>
        </p:spPr>
      </p:pic>
    </p:spTree>
    <p:extLst>
      <p:ext uri="{BB962C8B-B14F-4D97-AF65-F5344CB8AC3E}">
        <p14:creationId xmlns:p14="http://schemas.microsoft.com/office/powerpoint/2010/main" val="20114915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88157" y="304800"/>
            <a:ext cx="8167687" cy="857250"/>
          </a:xfrm>
        </p:spPr>
        <p:txBody>
          <a:bodyPr/>
          <a:lstStyle/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Promised Exemption from Divine Wrath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66700" y="1371600"/>
            <a:ext cx="8610600" cy="2415657"/>
          </a:xfrm>
        </p:spPr>
        <p:txBody>
          <a:bodyPr/>
          <a:lstStyle/>
          <a:p>
            <a:pPr marL="457200" indent="-457200" eaLnBrk="1" hangingPunct="1">
              <a:spcBef>
                <a:spcPts val="0"/>
              </a:spcBef>
              <a:spcAft>
                <a:spcPts val="27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The promise (1 Thess 1:10; 5:9; Rom 5:9; 8:1; Rev 3:10)</a:t>
            </a:r>
          </a:p>
          <a:p>
            <a:pPr marL="457200" indent="-457200" eaLnBrk="1" hangingPunct="1">
              <a:spcBef>
                <a:spcPts val="0"/>
              </a:spcBef>
              <a:spcAft>
                <a:spcPts val="27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Tribulation = divine wrath (Rev 6:16-17; 11:18; 15:1, 7; 16:1, 19; 19:15)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767283-BEF4-4FC8-9A04-B81D579E933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0980" y="3886200"/>
            <a:ext cx="560204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444778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1185334" y="1600200"/>
            <a:ext cx="6773332" cy="3581400"/>
          </a:xfrm>
        </p:spPr>
        <p:txBody>
          <a:bodyPr/>
          <a:lstStyle/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spoken word (15a)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smiting of the nations (15b)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ruling of the nations (15c)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treading of the winepress (15d)</a:t>
            </a:r>
          </a:p>
          <a:p>
            <a:pPr marL="574675" indent="-574675">
              <a:spcBef>
                <a:spcPts val="0"/>
              </a:spcBef>
              <a:spcAft>
                <a:spcPts val="1800"/>
              </a:spcAft>
              <a:buSzPct val="100000"/>
              <a:buAutoNum type="arabi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 rulership as King (16)</a:t>
            </a: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752E2756-17BA-454C-8AD1-DD5A2886F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2959" y="51816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CC6EF15F-9BB4-4FFD-A96A-C02828258961}"/>
              </a:ext>
            </a:extLst>
          </p:cNvPr>
          <p:cNvSpPr txBox="1">
            <a:spLocks/>
          </p:cNvSpPr>
          <p:nvPr/>
        </p:nvSpPr>
        <p:spPr bwMode="auto">
          <a:xfrm>
            <a:off x="854868" y="304800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B. His Activities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19:15-16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442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C3899083-D66C-48D1-A656-3A5A3A30CE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9:25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So you are to know and discern </a:t>
            </a:r>
            <a:r>
              <a:rPr lang="en-US" sz="3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that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from the issuing of a decree to restore and rebuild Jerusalem until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Messiah the Prince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there will be seven weeks and sixty-two weeks; it will be built again, with plaza and moat, even in times of distress.</a:t>
            </a:r>
          </a:p>
        </p:txBody>
      </p:sp>
    </p:spTree>
    <p:extLst>
      <p:ext uri="{BB962C8B-B14F-4D97-AF65-F5344CB8AC3E}">
        <p14:creationId xmlns:p14="http://schemas.microsoft.com/office/powerpoint/2010/main" val="1111988694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6462077-F98E-405B-9B51-33E3BE30117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04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+mj-cs"/>
              </a:rPr>
              <a:t>Daniel 9:26</a:t>
            </a:r>
          </a:p>
          <a:p>
            <a:pPr algn="just">
              <a:spcAft>
                <a:spcPts val="1000"/>
              </a:spcAft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Then after the sixty-two weeks the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Messiah will be cut off and have nothing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, and the people of the prince who is to come will destroy the city and the sanctuary. And its end will come with a flood; even to the end there will be war; desolations are determined.</a:t>
            </a:r>
          </a:p>
        </p:txBody>
      </p:sp>
    </p:spTree>
    <p:extLst>
      <p:ext uri="{BB962C8B-B14F-4D97-AF65-F5344CB8AC3E}">
        <p14:creationId xmlns:p14="http://schemas.microsoft.com/office/powerpoint/2010/main" val="4025356254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9FD82DE7-9956-46DB-BA30-1810386BBB1E}"/>
              </a:ext>
            </a:extLst>
          </p:cNvPr>
          <p:cNvSpPr txBox="1">
            <a:spLocks/>
          </p:cNvSpPr>
          <p:nvPr/>
        </p:nvSpPr>
        <p:spPr bwMode="auto">
          <a:xfrm>
            <a:off x="1328738" y="276265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Tribulation Period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19:7-21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56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EBE9AF7-EA43-4A26-94FF-DA6FA579E974}"/>
              </a:ext>
            </a:extLst>
          </p:cNvPr>
          <p:cNvSpPr txBox="1">
            <a:spLocks/>
          </p:cNvSpPr>
          <p:nvPr/>
        </p:nvSpPr>
        <p:spPr bwMode="auto">
          <a:xfrm>
            <a:off x="1328738" y="276265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Tribulation Period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19:7-21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33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A96-28D9-4A14-9076-8CC0CD009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4" y="228600"/>
            <a:ext cx="890093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320392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A56AF7C-ADC6-4EC5-A49C-13C349F83D9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27650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9144000" cy="3276600"/>
          </a:xfrm>
        </p:spPr>
        <p:txBody>
          <a:bodyPr/>
          <a:lstStyle/>
          <a:p>
            <a:pPr marL="0" indent="0" algn="ctr" eaLnBrk="1" hangingPunct="1">
              <a:buNone/>
              <a:defRPr/>
            </a:pPr>
            <a:r>
              <a:rPr lang="en-US" altLang="en-US" sz="4000" kern="12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Calibri" panose="020F0502020204030204" pitchFamily="34" charset="0"/>
              </a:rPr>
              <a:t>Revelation 17:3</a:t>
            </a:r>
            <a:endParaRPr lang="en-US" sz="4000" kern="1200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Calibri" panose="020F0502020204030204" pitchFamily="34" charset="0"/>
            </a:endParaRPr>
          </a:p>
          <a:p>
            <a:pPr marL="0" indent="0" algn="just">
              <a:buNone/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“And he carried me away in the Spirit into a wilderness; and I saw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woman sitting on a scarlet beast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full of blasphemous names,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having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seven heads and </a:t>
            </a:r>
            <a:r>
              <a:rPr lang="en-US" sz="36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 horns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.”</a:t>
            </a:r>
          </a:p>
        </p:txBody>
      </p:sp>
      <p:pic>
        <p:nvPicPr>
          <p:cNvPr id="5126" name="Picture 6" descr="http://www.maggiesnotebook.com/wp-content/uploads/2011/08/Apostle_John_35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992" y="3200400"/>
            <a:ext cx="1358016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89519555"/>
      </p:ext>
    </p:extLst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C:\Documents and Settings\Owner\Application Data\Microsoft\Media Catalog\clip0006.BMP">
            <a:extLst>
              <a:ext uri="{FF2B5EF4-FFF2-40B4-BE49-F238E27FC236}">
                <a16:creationId xmlns:a16="http://schemas.microsoft.com/office/drawing/2014/main" id="{B56E6A2E-5F1D-4CC5-AE3F-AD36C0E1AC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2375" y="304800"/>
            <a:ext cx="4159250" cy="628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8642173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http://ericpetersautos.com/wp-content/uploads/2014/11/Apollo-vs.-Rocky-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7506" y="762000"/>
            <a:ext cx="84089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F24015A-623D-4976-828D-20D4B41D12CA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8914" name="Rectangle 3"/>
          <p:cNvSpPr>
            <a:spLocks noChangeArrowheads="1"/>
          </p:cNvSpPr>
          <p:nvPr/>
        </p:nvSpPr>
        <p:spPr bwMode="auto">
          <a:xfrm>
            <a:off x="0" y="0"/>
            <a:ext cx="9144000" cy="46166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defTabSz="685800">
              <a:spcBef>
                <a:spcPct val="0"/>
              </a:spcBef>
              <a:spcAft>
                <a:spcPts val="1200"/>
              </a:spcAft>
            </a:pPr>
            <a:r>
              <a:rPr lang="en-US" sz="36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Ezekiel 28:13, 15</a:t>
            </a:r>
          </a:p>
          <a:p>
            <a:pPr algn="just">
              <a:spcAft>
                <a:spcPts val="1000"/>
              </a:spcAft>
            </a:pP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13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were in Eden, the garden of God; Every precious stone was your covering: The ruby, the topaz and the diamond; The beryl, the onyx and the jasper; The lapis lazuli, the turquoise and the emerald; And the gold, the workmanship of your settings and sockets, Was in you. On the day that you were </a:t>
            </a: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They were prepared…</a:t>
            </a:r>
            <a:r>
              <a:rPr lang="en-US" sz="31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15 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You were blameless in your ways From the day you were </a:t>
            </a:r>
            <a:r>
              <a:rPr lang="en-US" sz="31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created</a:t>
            </a:r>
            <a:r>
              <a:rPr lang="en-US" sz="3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Until unrighteousness was found in you.”</a:t>
            </a:r>
          </a:p>
        </p:txBody>
      </p:sp>
    </p:spTree>
    <p:extLst>
      <p:ext uri="{BB962C8B-B14F-4D97-AF65-F5344CB8AC3E}">
        <p14:creationId xmlns:p14="http://schemas.microsoft.com/office/powerpoint/2010/main" val="2794414458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6BFFCA9D-D4B1-433D-A7A5-04A32EBC682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04800" y="1371600"/>
            <a:ext cx="4648200" cy="5334000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Ezek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28:12-17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b="1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Attributes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Creature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Angel (14, 16)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Powerful (14)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Without sin (15)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Beautiful (12-13)</a:t>
            </a:r>
          </a:p>
          <a:p>
            <a:pPr marL="1371600" lvl="2" indent="-457200" eaLnBrk="1" hangingPunct="1">
              <a:spcBef>
                <a:spcPts val="0"/>
              </a:spcBef>
              <a:spcAft>
                <a:spcPts val="600"/>
              </a:spcAft>
              <a:buClr>
                <a:srgbClr val="00CC00"/>
              </a:buClr>
              <a:buSzPct val="100000"/>
              <a:buFont typeface="Calibri" panose="020F0502020204030204" pitchFamily="34" charset="0"/>
              <a:buChar char="̶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Intelligent (12)</a:t>
            </a:r>
          </a:p>
          <a:p>
            <a:pPr marL="914400" lvl="1" indent="-452438" eaLnBrk="1" hangingPunct="1">
              <a:spcBef>
                <a:spcPts val="0"/>
              </a:spcBef>
              <a:spcAft>
                <a:spcPts val="9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Nature of 1</a:t>
            </a:r>
            <a:r>
              <a:rPr lang="en-US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sin (17)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0BA7271C-9ED3-4C8C-861F-4661CE6AA0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Original State and First Sin</a:t>
            </a:r>
          </a:p>
        </p:txBody>
      </p:sp>
      <p:pic>
        <p:nvPicPr>
          <p:cNvPr id="26628" name="Picture 5">
            <a:extLst>
              <a:ext uri="{FF2B5EF4-FFF2-40B4-BE49-F238E27FC236}">
                <a16:creationId xmlns:a16="http://schemas.microsoft.com/office/drawing/2014/main" id="{E1C745B8-6658-4D06-B4FB-1C2109049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600200"/>
            <a:ext cx="18288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181372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F6DE8-EFEB-4100-9EF0-D8F4ADFD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2908489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20:10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 devil who deceived them was thrown into the lake of fire and brimstone, where the beast and the false prophet </a:t>
            </a:r>
            <a:r>
              <a:rPr lang="en-US" sz="3200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are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also; and they will be tormented day and night forever and ever.”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 descr="http://www.maggiesnotebook.com/wp-content/uploads/2011/08/Apostle_John_35.jpg">
            <a:extLst>
              <a:ext uri="{FF2B5EF4-FFF2-40B4-BE49-F238E27FC236}">
                <a16:creationId xmlns:a16="http://schemas.microsoft.com/office/drawing/2014/main" id="{3693FF0F-34B2-4E4C-BE5C-2F4A77653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992" y="3200400"/>
            <a:ext cx="1358016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34235461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190500" y="1104900"/>
          <a:ext cx="8763000" cy="464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0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26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495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78632">
                <a:tc gridSpan="3">
                  <a:txBody>
                    <a:bodyPr/>
                    <a:lstStyle/>
                    <a:p>
                      <a:pPr algn="ctr"/>
                      <a:r>
                        <a:rPr lang="en-US" sz="3600" b="0" kern="0" noProof="0" dirty="0">
                          <a:solidFill>
                            <a:schemeClr val="tx2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Antichrist’s Satanic Miracles</a:t>
                      </a:r>
                    </a:p>
                    <a:p>
                      <a:pPr algn="ctr"/>
                      <a:r>
                        <a:rPr kumimoji="0" lang="en-US" sz="20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Calibri" panose="020F0502020204030204" pitchFamily="34" charset="0"/>
                          <a:ea typeface="+mj-ea"/>
                          <a:cs typeface="+mj-cs"/>
                        </a:rPr>
                        <a:t>(2 Thessalonians 2:9)</a:t>
                      </a:r>
                      <a:endParaRPr lang="en-US" sz="2000" b="0" u="sng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>
                    <a:solidFill>
                      <a:schemeClr val="bg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3200" u="sng" dirty="0">
                        <a:latin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51821"/>
                  </a:ext>
                </a:extLst>
              </a:tr>
              <a:tr h="867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MIRACLE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GREEK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u="none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CHRIST’S MINISTRY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67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Powers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Dynamis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Matt. 11:20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67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Signs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 err="1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Sēmeíon</a:t>
                      </a:r>
                      <a:endParaRPr lang="en-US" sz="3200" b="1" i="1" dirty="0">
                        <a:solidFill>
                          <a:srgbClr val="0000CC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John 20:30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7392"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Wonders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i="1" dirty="0">
                          <a:solidFill>
                            <a:srgbClr val="0000CC"/>
                          </a:solidFill>
                          <a:latin typeface="Calibri" panose="020F0502020204030204" pitchFamily="34" charset="0"/>
                        </a:rPr>
                        <a:t>Teras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b="1" dirty="0">
                          <a:solidFill>
                            <a:srgbClr val="006600"/>
                          </a:solidFill>
                          <a:latin typeface="Calibri" panose="020F0502020204030204" pitchFamily="34" charset="0"/>
                        </a:rPr>
                        <a:t>Acts 2:22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914400"/>
          </a:xfrm>
        </p:spPr>
        <p:txBody>
          <a:bodyPr/>
          <a:lstStyle/>
          <a:p>
            <a:pPr algn="ctr" eaLnBrk="1" hangingPunct="1"/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Satanic/Demonic Miracles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4648200" cy="5410200"/>
          </a:xfrm>
        </p:spPr>
        <p:txBody>
          <a:bodyPr/>
          <a:lstStyle/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Exod. 7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–8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Deut. 13:1-3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Job 1:12-19; 2:7-8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1 Sam. 28?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Matt. 7:21-23; 24:24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Acts 8:9; 16:16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Gal. 1:6-9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2 Thess. 2:9</a:t>
            </a:r>
          </a:p>
          <a:p>
            <a:pPr marL="514350" indent="-514350" eaLnBrk="1" hangingPunct="1">
              <a:spcBef>
                <a:spcPts val="0"/>
              </a:spcBef>
              <a:spcAft>
                <a:spcPts val="1400"/>
              </a:spcAft>
              <a:buSzPct val="100000"/>
              <a:buFont typeface="+mj-lt"/>
              <a:buAutoNum type="arabicPeriod"/>
              <a:defRPr/>
            </a:pP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Rev. 13:3, 13, 15; 16:13-14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7D62E1-5145-4CBF-8402-3C71610763E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0200" y="1582561"/>
            <a:ext cx="3200400" cy="3692878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BFA96-28D9-4A14-9076-8CC0CD00908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534" y="228600"/>
            <a:ext cx="8900931" cy="5364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30988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3DC3CF-FD17-4CC6-BB71-7ABFCB2ED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5370701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20:1-3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Then I saw an angel coming down from heaven, holding the key of the abyss and a great chain in his hand.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2 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laid hold of the dragon, the serpent of old, who is the devil and Satan, and bound him for a thousand years;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3 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he threw him into the abyss, and shut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and sealed 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over him, so that he would not deceive the nations any longer, until the thousand years were completed; after these things he must be released for a short time.”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36279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1328738" y="276265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Tribulation Period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19:7-21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01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05B8864-85B0-4229-A57D-FFC953320C2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0050" y="457200"/>
            <a:ext cx="5863900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268712"/>
      </p:ext>
    </p:extLst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24CD7B-EFB6-4E4D-B7F4-CD16829CAC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4801314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20:7-10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7 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When the thousand years are completed, Satan will be released from his prison,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8 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will come out to deceive the nations which are in the four corners of the earth, Gog and Magog, to gather them together for the war; the number of them is like the sand of the seashore. </a:t>
            </a:r>
            <a:r>
              <a:rPr lang="en-US" sz="32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9 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And they came up on the broad plain of the earth and surrounded the camp of the saints and the beloved city, and fire came down from. . .</a:t>
            </a:r>
            <a:endParaRPr lang="en-US" altLang="en-US" sz="32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9790712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8F6DE8-EFEB-4100-9EF0-D8F4ADFD99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134147" name="Rectangle 1"/>
          <p:cNvSpPr>
            <a:spLocks noChangeArrowheads="1"/>
          </p:cNvSpPr>
          <p:nvPr/>
        </p:nvSpPr>
        <p:spPr bwMode="auto">
          <a:xfrm>
            <a:off x="0" y="0"/>
            <a:ext cx="9144000" cy="332398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Pct val="75000"/>
              <a:defRPr/>
            </a:pPr>
            <a:r>
              <a:rPr lang="en-US" altLang="en-US" sz="4000" dirty="0">
                <a:solidFill>
                  <a:srgbClr val="00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Revelation 20:7-10</a:t>
            </a:r>
          </a:p>
          <a:p>
            <a:pPr algn="just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. . heaven and devoured them. 10 And the devil who deceived them was thrown into the lake of fire and brimstone, where the beast and the false prophet are also; and they will be tormented day and night forever and ever.”</a:t>
            </a:r>
            <a:endParaRPr lang="en-US" alt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6" descr="http://www.maggiesnotebook.com/wp-content/uploads/2011/08/Apostle_John_35.jpg">
            <a:extLst>
              <a:ext uri="{FF2B5EF4-FFF2-40B4-BE49-F238E27FC236}">
                <a16:creationId xmlns:a16="http://schemas.microsoft.com/office/drawing/2014/main" id="{CD612537-F94B-4058-9AE5-4FE0EA073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92992" y="3200400"/>
            <a:ext cx="1358016" cy="164592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875746961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 idx="4294967295"/>
          </p:nvPr>
        </p:nvSpPr>
        <p:spPr>
          <a:xfrm>
            <a:off x="685800" y="2857500"/>
            <a:ext cx="7772400" cy="1143000"/>
          </a:xfrm>
        </p:spPr>
        <p:txBody>
          <a:bodyPr/>
          <a:lstStyle/>
          <a:p>
            <a:pPr algn="ctr"/>
            <a:r>
              <a:rPr lang="en-US" alt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Conclusion</a:t>
            </a:r>
          </a:p>
        </p:txBody>
      </p:sp>
    </p:spTree>
    <p:extLst>
      <p:ext uri="{BB962C8B-B14F-4D97-AF65-F5344CB8AC3E}">
        <p14:creationId xmlns:p14="http://schemas.microsoft.com/office/powerpoint/2010/main" val="255264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DD92F98-26C6-446C-803F-00AC19143CE7}"/>
              </a:ext>
            </a:extLst>
          </p:cNvPr>
          <p:cNvSpPr txBox="1">
            <a:spLocks/>
          </p:cNvSpPr>
          <p:nvPr/>
        </p:nvSpPr>
        <p:spPr bwMode="auto">
          <a:xfrm>
            <a:off x="1328738" y="276265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Tribulation Period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19:7-21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665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800100" y="3429000"/>
            <a:ext cx="7543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“The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bless you and keep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make his face shine on you and be gracious to you; </a:t>
            </a:r>
            <a:r>
              <a:rPr lang="en-US" sz="3600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3600" cap="smal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Lord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turn his face toward you and give you peace.” (NIV)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580A0FF-365B-4E3B-8121-89E750C511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6789" y="533400"/>
            <a:ext cx="5070422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83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89139B6-FF81-43C2-83E8-42FDDE9BD21B}"/>
              </a:ext>
            </a:extLst>
          </p:cNvPr>
          <p:cNvSpPr txBox="1">
            <a:spLocks/>
          </p:cNvSpPr>
          <p:nvPr/>
        </p:nvSpPr>
        <p:spPr bwMode="auto">
          <a:xfrm>
            <a:off x="1328738" y="276265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Tribulation Period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19:7-21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52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952500" y="2057400"/>
            <a:ext cx="7239000" cy="1600200"/>
          </a:xfrm>
        </p:spPr>
        <p:txBody>
          <a:bodyPr/>
          <a:lstStyle/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Bema Seat Judgment of Christ (8)</a:t>
            </a:r>
          </a:p>
          <a:p>
            <a:pPr marL="576263" indent="-576263">
              <a:spcBef>
                <a:spcPts val="0"/>
              </a:spcBef>
              <a:spcAft>
                <a:spcPts val="2400"/>
              </a:spcAft>
              <a:buSzPct val="100000"/>
              <a:buAutoNum type="alpha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(9)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9D2B771B-F352-4AD9-AE23-1146D53B32CB}"/>
              </a:ext>
            </a:extLst>
          </p:cNvPr>
          <p:cNvSpPr txBox="1">
            <a:spLocks/>
          </p:cNvSpPr>
          <p:nvPr/>
        </p:nvSpPr>
        <p:spPr bwMode="auto">
          <a:xfrm>
            <a:off x="854869" y="276265"/>
            <a:ext cx="7434263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Completion of Two Important Themes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19:7-9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228E593-E1DB-46B4-A3F0-DD82A7C6D0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790265" y="4267200"/>
            <a:ext cx="356347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010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B248E370-E17C-4B86-9EFA-EA8EA95D0EE8}"/>
              </a:ext>
            </a:extLst>
          </p:cNvPr>
          <p:cNvSpPr txBox="1">
            <a:spLocks/>
          </p:cNvSpPr>
          <p:nvPr/>
        </p:nvSpPr>
        <p:spPr bwMode="auto">
          <a:xfrm>
            <a:off x="1328738" y="276265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Tribulation Period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19:7-21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48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167683-4DF2-488F-AB2D-2778918CD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7300" y="1150883"/>
            <a:ext cx="6629400" cy="5326117"/>
          </a:xfrm>
        </p:spPr>
        <p:txBody>
          <a:bodyPr/>
          <a:lstStyle/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From the Father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Christ the Son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an angel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John 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 book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 to a reader or preacher </a:t>
            </a:r>
          </a:p>
          <a:p>
            <a:pPr marL="461963" indent="-461963" eaLnBrk="1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to a listener or the seven churches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1" hangingPunct="1">
              <a:buFont typeface="Arial" charset="0"/>
              <a:buNone/>
              <a:defRPr/>
            </a:pP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7FB62F4C-289E-46B5-ABC8-FCEE7E2004FE}"/>
              </a:ext>
            </a:extLst>
          </p:cNvPr>
          <p:cNvSpPr txBox="1">
            <a:spLocks/>
          </p:cNvSpPr>
          <p:nvPr/>
        </p:nvSpPr>
        <p:spPr bwMode="auto">
          <a:xfrm>
            <a:off x="685800" y="282448"/>
            <a:ext cx="7772400" cy="882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Method of Communication</a:t>
            </a:r>
            <a:endParaRPr lang="en-US" altLang="en-US" sz="240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  <a:cs typeface="Calibri" panose="020F0502020204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2AAA06-A73B-4FB0-BC7B-E18313F6436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8370" y="1752600"/>
            <a:ext cx="2731976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59768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74059" y="1600200"/>
            <a:ext cx="7395882" cy="4343400"/>
          </a:xfrm>
        </p:spPr>
        <p:txBody>
          <a:bodyPr/>
          <a:lstStyle/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Marriage Supper of the Lamb (7-9)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John Responds to the Revelation (10)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b="1" u="sng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Second Advent (11-16)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Supper of God (17-18)</a:t>
            </a:r>
          </a:p>
          <a:p>
            <a:pPr marL="571500" indent="-571500">
              <a:spcBef>
                <a:spcPts val="0"/>
              </a:spcBef>
              <a:spcAft>
                <a:spcPts val="1800"/>
              </a:spcAft>
              <a:buSzPct val="100000"/>
              <a:buFont typeface="+mj-lt"/>
              <a:buAutoNum type="romanUcPeriod"/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Defeats: Beast’s Armies &amp; False Prophet (19-21)</a:t>
            </a:r>
          </a:p>
        </p:txBody>
      </p:sp>
      <p:pic>
        <p:nvPicPr>
          <p:cNvPr id="5" name="Picture 2" descr="Image result for revelation 19">
            <a:extLst>
              <a:ext uri="{FF2B5EF4-FFF2-40B4-BE49-F238E27FC236}">
                <a16:creationId xmlns:a16="http://schemas.microsoft.com/office/drawing/2014/main" id="{E6455C2E-CE2E-4DBF-8CB6-4A82E8FC468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746222" y="5257800"/>
            <a:ext cx="2138082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48CE9A4F-F457-41D1-BE6D-D4CEA8F521A5}"/>
              </a:ext>
            </a:extLst>
          </p:cNvPr>
          <p:cNvSpPr txBox="1">
            <a:spLocks/>
          </p:cNvSpPr>
          <p:nvPr/>
        </p:nvSpPr>
        <p:spPr bwMode="auto">
          <a:xfrm>
            <a:off x="1328738" y="276265"/>
            <a:ext cx="6486525" cy="1095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End of the Tribulation Period</a:t>
            </a:r>
            <a:br>
              <a:rPr lang="en-US" altLang="en-US" sz="36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</a:br>
            <a:r>
              <a:rPr lang="en-US" altLang="en-US" sz="2800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Calibri" panose="020F0502020204030204" pitchFamily="34" charset="0"/>
              </a:rPr>
              <a:t>Revelation 19:7-21</a:t>
            </a:r>
            <a:endParaRPr lang="en-US" altLang="en-US" sz="3600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3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Azure">
  <a:themeElements>
    <a:clrScheme name="Azure 1">
      <a:dk1>
        <a:srgbClr val="000000"/>
      </a:dk1>
      <a:lt1>
        <a:srgbClr val="FFFFFF"/>
      </a:lt1>
      <a:dk2>
        <a:srgbClr val="3333FF"/>
      </a:dk2>
      <a:lt2>
        <a:srgbClr val="00FFFF"/>
      </a:lt2>
      <a:accent1>
        <a:srgbClr val="00CCCC"/>
      </a:accent1>
      <a:accent2>
        <a:srgbClr val="6666FF"/>
      </a:accent2>
      <a:accent3>
        <a:srgbClr val="ADADFF"/>
      </a:accent3>
      <a:accent4>
        <a:srgbClr val="DADADA"/>
      </a:accent4>
      <a:accent5>
        <a:srgbClr val="AAE2E2"/>
      </a:accent5>
      <a:accent6>
        <a:srgbClr val="5C5CE7"/>
      </a:accent6>
      <a:hlink>
        <a:srgbClr val="CCCCFF"/>
      </a:hlink>
      <a:folHlink>
        <a:srgbClr val="CC99FF"/>
      </a:folHlink>
    </a:clrScheme>
    <a:fontScheme name="Azure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zure 1">
        <a:dk1>
          <a:srgbClr val="000000"/>
        </a:dk1>
        <a:lt1>
          <a:srgbClr val="FFFFFF"/>
        </a:lt1>
        <a:dk2>
          <a:srgbClr val="3333FF"/>
        </a:dk2>
        <a:lt2>
          <a:srgbClr val="00FFFF"/>
        </a:lt2>
        <a:accent1>
          <a:srgbClr val="00CCCC"/>
        </a:accent1>
        <a:accent2>
          <a:srgbClr val="6666FF"/>
        </a:accent2>
        <a:accent3>
          <a:srgbClr val="ADADFF"/>
        </a:accent3>
        <a:accent4>
          <a:srgbClr val="DADADA"/>
        </a:accent4>
        <a:accent5>
          <a:srgbClr val="AAE2E2"/>
        </a:accent5>
        <a:accent6>
          <a:srgbClr val="5C5CE7"/>
        </a:accent6>
        <a:hlink>
          <a:srgbClr val="CCCC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zure 2">
        <a:dk1>
          <a:srgbClr val="000000"/>
        </a:dk1>
        <a:lt1>
          <a:srgbClr val="CCECFF"/>
        </a:lt1>
        <a:dk2>
          <a:srgbClr val="330099"/>
        </a:dk2>
        <a:lt2>
          <a:srgbClr val="0099CC"/>
        </a:lt2>
        <a:accent1>
          <a:srgbClr val="009999"/>
        </a:accent1>
        <a:accent2>
          <a:srgbClr val="FF99CC"/>
        </a:accent2>
        <a:accent3>
          <a:srgbClr val="E2F4FF"/>
        </a:accent3>
        <a:accent4>
          <a:srgbClr val="000000"/>
        </a:accent4>
        <a:accent5>
          <a:srgbClr val="AACACA"/>
        </a:accent5>
        <a:accent6>
          <a:srgbClr val="E78AB9"/>
        </a:accent6>
        <a:hlink>
          <a:srgbClr val="6600CC"/>
        </a:hlink>
        <a:folHlink>
          <a:srgbClr val="33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zure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B2B2B2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C8C8C8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Designs\Azure.pot</Template>
  <TotalTime>27357</TotalTime>
  <Words>1824</Words>
  <Application>Microsoft Office PowerPoint</Application>
  <PresentationFormat>On-screen Show (4:3)</PresentationFormat>
  <Paragraphs>196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Times New Roman</vt:lpstr>
      <vt:lpstr>Wingdings</vt:lpstr>
      <vt:lpstr>Azure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Promised Exemption from Divine Wrath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Satanic/Demonic Miracles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43-Revelation - 14v1-20</dc:title>
  <dc:subject>Revelation</dc:subject>
  <dc:creator>A. Woods</dc:creator>
  <dc:description>Modified by Jim McGowan</dc:description>
  <cp:lastModifiedBy>Andy Woods</cp:lastModifiedBy>
  <cp:revision>3025</cp:revision>
  <cp:lastPrinted>2019-01-24T17:00:53Z</cp:lastPrinted>
  <dcterms:created xsi:type="dcterms:W3CDTF">2009-03-17T12:21:13Z</dcterms:created>
  <dcterms:modified xsi:type="dcterms:W3CDTF">2019-12-07T20:16:52Z</dcterms:modified>
</cp:coreProperties>
</file>