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5625" r:id="rId2"/>
    <p:sldId id="5627" r:id="rId3"/>
    <p:sldId id="273" r:id="rId4"/>
    <p:sldId id="323" r:id="rId5"/>
    <p:sldId id="257" r:id="rId6"/>
    <p:sldId id="324" r:id="rId7"/>
    <p:sldId id="258" r:id="rId8"/>
    <p:sldId id="259" r:id="rId9"/>
    <p:sldId id="326" r:id="rId10"/>
    <p:sldId id="261" r:id="rId11"/>
    <p:sldId id="5626" r:id="rId12"/>
    <p:sldId id="262" r:id="rId13"/>
    <p:sldId id="328" r:id="rId14"/>
    <p:sldId id="329" r:id="rId15"/>
    <p:sldId id="263" r:id="rId16"/>
    <p:sldId id="1587" r:id="rId17"/>
    <p:sldId id="330" r:id="rId18"/>
    <p:sldId id="265" r:id="rId19"/>
    <p:sldId id="331" r:id="rId20"/>
    <p:sldId id="266" r:id="rId21"/>
    <p:sldId id="5727" r:id="rId22"/>
    <p:sldId id="1379" r:id="rId23"/>
    <p:sldId id="332" r:id="rId24"/>
    <p:sldId id="4972" r:id="rId25"/>
    <p:sldId id="5726" r:id="rId26"/>
    <p:sldId id="5730" r:id="rId27"/>
    <p:sldId id="4736" r:id="rId28"/>
    <p:sldId id="5728" r:id="rId29"/>
    <p:sldId id="5732" r:id="rId30"/>
    <p:sldId id="5733" r:id="rId31"/>
    <p:sldId id="5602" r:id="rId32"/>
    <p:sldId id="5628" r:id="rId3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294" autoAdjust="0"/>
  </p:normalViewPr>
  <p:slideViewPr>
    <p:cSldViewPr>
      <p:cViewPr varScale="1">
        <p:scale>
          <a:sx n="105" d="100"/>
          <a:sy n="105" d="100"/>
        </p:scale>
        <p:origin x="17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003</a:t>
            </a:r>
          </a:p>
          <a:p>
            <a:pPr algn="ctr"/>
            <a:r>
              <a:rPr lang="en-US" dirty="0">
                <a:latin typeface="Calibri" panose="020F0502020204030204" pitchFamily="34" charset="0"/>
                <a:cs typeface="Calibri" panose="020F0502020204030204" pitchFamily="34" charset="0"/>
              </a:rPr>
              <a:t>12-08-2019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12/7/2019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B159-E4A1-497D-B458-3F27389EA3E0}"/>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Personhood</a:t>
            </a:r>
          </a:p>
        </p:txBody>
      </p:sp>
      <p:sp>
        <p:nvSpPr>
          <p:cNvPr id="9219" name="Rectangle 3">
            <a:extLst>
              <a:ext uri="{FF2B5EF4-FFF2-40B4-BE49-F238E27FC236}">
                <a16:creationId xmlns:a16="http://schemas.microsoft.com/office/drawing/2014/main" id="{1A67EE15-D75A-47B4-BA7A-BC77A3893F80}"/>
              </a:ext>
            </a:extLst>
          </p:cNvPr>
          <p:cNvSpPr>
            <a:spLocks noGrp="1" noChangeArrowheads="1"/>
          </p:cNvSpPr>
          <p:nvPr>
            <p:ph type="body" idx="1"/>
          </p:nvPr>
        </p:nvSpPr>
        <p:spPr>
          <a:xfrm>
            <a:off x="914400" y="1143000"/>
            <a:ext cx="7315200"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Attributes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 Acts 19:15</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 Luke 8:28; Jas 2:19</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 Luke 8:32</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Personal pronouns – Mark 1:24-25</a:t>
            </a:r>
          </a:p>
        </p:txBody>
      </p:sp>
      <p:pic>
        <p:nvPicPr>
          <p:cNvPr id="6" name="Picture 2" descr="C:\Users\jamcg\AppData\Local\Temp\SNAGHTMLc818da.PNG">
            <a:extLst>
              <a:ext uri="{FF2B5EF4-FFF2-40B4-BE49-F238E27FC236}">
                <a16:creationId xmlns:a16="http://schemas.microsoft.com/office/drawing/2014/main" id="{562AD1ED-25BF-415C-A471-5C0C49436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067995530"/>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2FDA35F6-2F57-4CBC-B067-6F24912D5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7162800" cy="54102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Spirits-Matt 8:16; Eph 6:12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Corrupt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Unclean – Matt 10:1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Evil – Luke 7:21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Rulers of darkness in spiritual wickedness – Eph 6:12</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Degrees of wickedness – Matt 12:45</a:t>
            </a:r>
          </a:p>
        </p:txBody>
      </p:sp>
      <p:pic>
        <p:nvPicPr>
          <p:cNvPr id="4" name="Picture 2">
            <a:extLst>
              <a:ext uri="{FF2B5EF4-FFF2-40B4-BE49-F238E27FC236}">
                <a16:creationId xmlns:a16="http://schemas.microsoft.com/office/drawing/2014/main" id="{38CF2E74-0962-4013-89A6-1D489E7D7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 (cont’d)</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6248400" cy="32004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Manifestation</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Invisible</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Prophetic events = ugly/hideous (Rev 9:7-10; 16:13-16)</a:t>
            </a:r>
          </a:p>
        </p:txBody>
      </p:sp>
      <p:pic>
        <p:nvPicPr>
          <p:cNvPr id="5" name="Picture 2">
            <a:extLst>
              <a:ext uri="{FF2B5EF4-FFF2-40B4-BE49-F238E27FC236}">
                <a16:creationId xmlns:a16="http://schemas.microsoft.com/office/drawing/2014/main" id="{103256B3-D951-4ABB-816B-7F96C95F9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1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31722F1A-FDBF-45D3-A815-CFDF207F5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8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405578-A041-4E54-9351-F699406E4B0C}"/>
              </a:ext>
            </a:extLst>
          </p:cNvPr>
          <p:cNvSpPr>
            <a:spLocks noGrp="1" noChangeArrowheads="1"/>
          </p:cNvSpPr>
          <p:nvPr>
            <p:ph type="title"/>
          </p:nvPr>
        </p:nvSpPr>
        <p:spPr>
          <a:xfrm>
            <a:off x="685800" y="228600"/>
            <a:ext cx="7772400" cy="916709"/>
          </a:xfrm>
        </p:spPr>
        <p:txBody>
          <a:bodyPr/>
          <a:lstStyle/>
          <a:p>
            <a:pPr algn="ctr" eaLnBrk="1" hangingPunct="1"/>
            <a:r>
              <a:rPr lang="en-US" altLang="en-US" sz="4000" dirty="0">
                <a:effectLst>
                  <a:outerShdw blurRad="38100" dist="38100" dir="2700000" algn="tl">
                    <a:srgbClr val="000000">
                      <a:alpha val="43137"/>
                    </a:srgbClr>
                  </a:outerShdw>
                </a:effectLst>
              </a:rPr>
              <a:t>Powers</a:t>
            </a:r>
            <a:endParaRPr lang="en-US" altLang="en-US" dirty="0">
              <a:effectLst>
                <a:outerShdw blurRad="38100" dist="38100" dir="2700000" algn="tl">
                  <a:srgbClr val="000000">
                    <a:alpha val="43137"/>
                  </a:srgbClr>
                </a:outerShdw>
              </a:effectLst>
            </a:endParaRPr>
          </a:p>
        </p:txBody>
      </p:sp>
      <p:sp>
        <p:nvSpPr>
          <p:cNvPr id="11267" name="Rectangle 3">
            <a:extLst>
              <a:ext uri="{FF2B5EF4-FFF2-40B4-BE49-F238E27FC236}">
                <a16:creationId xmlns:a16="http://schemas.microsoft.com/office/drawing/2014/main" id="{4F7CE5D3-B587-479D-9844-37B190B73E6F}"/>
              </a:ext>
            </a:extLst>
          </p:cNvPr>
          <p:cNvSpPr>
            <a:spLocks noGrp="1" noChangeArrowheads="1"/>
          </p:cNvSpPr>
          <p:nvPr>
            <p:ph type="body" idx="1"/>
          </p:nvPr>
        </p:nvSpPr>
        <p:spPr>
          <a:xfrm>
            <a:off x="228600" y="1143000"/>
            <a:ext cx="8686800" cy="4918075"/>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Great strength (Mark 5:3-4; Acts 19:16) but not omnipotent (Dan 10:13)</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Superhuman intelligence (2 Sam. 14:20; Luke 8:28; 20:35-36) but not omniscient (Acts 19:15)</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Not confined by physical space or barriers (Mark 5:9) but not omnipresent (Mark 5:12)</a:t>
            </a:r>
          </a:p>
        </p:txBody>
      </p:sp>
      <p:pic>
        <p:nvPicPr>
          <p:cNvPr id="5" name="Picture 2" descr="C:\Users\jamcg\AppData\Local\Temp\SNAGHTMLc818da.PNG">
            <a:extLst>
              <a:ext uri="{FF2B5EF4-FFF2-40B4-BE49-F238E27FC236}">
                <a16:creationId xmlns:a16="http://schemas.microsoft.com/office/drawing/2014/main" id="{790A2B88-8A98-469E-B568-B4A82C0C1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399" y="5059680"/>
            <a:ext cx="2875203"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533400" y="1143000"/>
            <a:ext cx="4648200" cy="5410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rPr>
              <a:t>Exod. 7</a:t>
            </a:r>
            <a:r>
              <a:rPr lang="en-US" sz="2800" dirty="0">
                <a:effectLst>
                  <a:outerShdw blurRad="38100" dist="38100" dir="2700000" algn="tl">
                    <a:srgbClr val="000000">
                      <a:alpha val="43137"/>
                    </a:srgbClr>
                  </a:outerShdw>
                </a:effectLst>
                <a:cs typeface="Calibri" panose="020F0502020204030204" pitchFamily="34" charset="0"/>
              </a:rPr>
              <a:t>–8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Deut. 13:1-3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Job 1:12-19; 2:7-8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 Sam. 28?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Matt. 7:21-23; 24:24</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Acts 8:9; 16:16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Gal. 1:6-9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 Thess. 2:9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Rev. 13:3, 13, 15; 16:13-14</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10200" y="1582561"/>
            <a:ext cx="3200400" cy="3692878"/>
          </a:xfrm>
          <a:prstGeom prst="rect">
            <a:avLst/>
          </a:prstGeom>
          <a:ln w="28575">
            <a:solidFill>
              <a:srgbClr val="FF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763000" cy="54864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Satan’s lack of omnipresence (Job 1:7; 2:2) forces him to work through demons (Matt 12:24; 25:41; Rev 12:7; 2 Cor 12:7)</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Work in harmony with one another (Eph 6:11-12)</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Influence human government (Dan 10:13, 20)</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Promote false religion (1 Cor 10:20; 1 Tim 4:1)</a:t>
            </a:r>
          </a:p>
        </p:txBody>
      </p:sp>
      <p:pic>
        <p:nvPicPr>
          <p:cNvPr id="4" name="Picture 2" descr="C:\Users\jamcg\AppData\Local\Temp\SNAGHTMLc818da.PNG">
            <a:extLst>
              <a:ext uri="{FF2B5EF4-FFF2-40B4-BE49-F238E27FC236}">
                <a16:creationId xmlns:a16="http://schemas.microsoft.com/office/drawing/2014/main" id="{CA80D6F4-447F-4B8F-A224-623B7BB84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 (cont’d)</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229600" cy="33528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mind (Mark 5:3, 5)</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body (Matt 12:22; Mark 9:22; Luke 13:11, 16)</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Hinder believers’ prayers (Dan 10:12-20)</a:t>
            </a:r>
          </a:p>
        </p:txBody>
      </p:sp>
      <p:pic>
        <p:nvPicPr>
          <p:cNvPr id="5" name="Picture 2" descr="C:\Users\jamcg\AppData\Local\Temp\SNAGHTMLc818da.PNG">
            <a:extLst>
              <a:ext uri="{FF2B5EF4-FFF2-40B4-BE49-F238E27FC236}">
                <a16:creationId xmlns:a16="http://schemas.microsoft.com/office/drawing/2014/main" id="{F5820896-F5BA-4FE0-957D-87B6B232B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5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CCB9BF6-0601-4FF1-BBB7-420B6109BEC4}"/>
              </a:ext>
            </a:extLst>
          </p:cNvPr>
          <p:cNvSpPr>
            <a:spLocks noGrp="1" noChangeArrowheads="1"/>
          </p:cNvSpPr>
          <p:nvPr>
            <p:ph type="title"/>
          </p:nvPr>
        </p:nvSpPr>
        <p:spPr>
          <a:xfrm>
            <a:off x="0" y="228600"/>
            <a:ext cx="9144000" cy="1143001"/>
          </a:xfrm>
        </p:spPr>
        <p:txBody>
          <a:bodyPr/>
          <a:lstStyle/>
          <a:p>
            <a:pPr algn="ctr" eaLnBrk="1" hangingPunct="1"/>
            <a:r>
              <a:rPr lang="en-US" altLang="en-US" sz="3400" dirty="0"/>
              <a:t>Not all Physical Infirmities are Attributable </a:t>
            </a:r>
            <a:br>
              <a:rPr lang="en-US" altLang="en-US" sz="3400" dirty="0"/>
            </a:br>
            <a:r>
              <a:rPr lang="en-US" altLang="en-US" sz="3400" dirty="0"/>
              <a:t>to Satan/Demon (works cont’d)</a:t>
            </a:r>
          </a:p>
        </p:txBody>
      </p:sp>
      <p:sp>
        <p:nvSpPr>
          <p:cNvPr id="14339" name="Rectangle 3">
            <a:extLst>
              <a:ext uri="{FF2B5EF4-FFF2-40B4-BE49-F238E27FC236}">
                <a16:creationId xmlns:a16="http://schemas.microsoft.com/office/drawing/2014/main" id="{7E7B67ED-5682-4EE5-B76A-E5E0BAFCF468}"/>
              </a:ext>
            </a:extLst>
          </p:cNvPr>
          <p:cNvSpPr>
            <a:spLocks noGrp="1" noChangeArrowheads="1"/>
          </p:cNvSpPr>
          <p:nvPr>
            <p:ph type="body" idx="1"/>
          </p:nvPr>
        </p:nvSpPr>
        <p:spPr>
          <a:xfrm>
            <a:off x="2514600" y="1600200"/>
            <a:ext cx="4114800" cy="47244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8:5-13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9:19-20, 27-30</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12:9-14</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14:35-36</a:t>
            </a:r>
          </a:p>
        </p:txBody>
      </p:sp>
      <p:pic>
        <p:nvPicPr>
          <p:cNvPr id="4" name="Picture 2" descr="C:\Users\jamcg\AppData\Local\Temp\SNAGHTMLc818da.PNG">
            <a:extLst>
              <a:ext uri="{FF2B5EF4-FFF2-40B4-BE49-F238E27FC236}">
                <a16:creationId xmlns:a16="http://schemas.microsoft.com/office/drawing/2014/main" id="{F205C504-7FA4-407B-960A-D2C6213AA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C853F9B4-E8E5-41FD-8B6D-4F9C546D3E67}"/>
              </a:ext>
            </a:extLst>
          </p:cNvPr>
          <p:cNvSpPr/>
          <p:nvPr/>
        </p:nvSpPr>
        <p:spPr bwMode="auto">
          <a:xfrm>
            <a:off x="3619500" y="4724400"/>
            <a:ext cx="1905000" cy="1981200"/>
          </a:xfrm>
          <a:prstGeom prst="noSmoking">
            <a:avLst>
              <a:gd name="adj" fmla="val 2439"/>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420C-5BA6-4DE6-BC34-1B67BD5348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anxious longing of the creation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creation was subjected to futility, not willingly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because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 who subjected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hope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slavery to corruption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creation groans and suffers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pains of childbirth . . .</a:t>
            </a:r>
          </a:p>
        </p:txBody>
      </p:sp>
    </p:spTree>
    <p:extLst>
      <p:ext uri="{BB962C8B-B14F-4D97-AF65-F5344CB8AC3E}">
        <p14:creationId xmlns:p14="http://schemas.microsoft.com/office/powerpoint/2010/main" val="33743052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420C-5BA6-4DE6-BC34-1B67BD5348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 (cont’d)</a:t>
            </a:r>
          </a:p>
          <a:p>
            <a:pPr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.together until now.</a:t>
            </a:r>
            <a:r>
              <a:rPr lang="en-US" sz="3200" b="1" baseline="30000" dirty="0">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we ourselves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groan within ourselves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waiting eagerly</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adoption as sons,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redemption of our body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6E0E14-C493-4F0D-B0E0-AE03A53499FF}"/>
              </a:ext>
            </a:extLst>
          </p:cNvPr>
          <p:cNvPicPr>
            <a:picLocks noChangeAspect="1"/>
          </p:cNvPicPr>
          <p:nvPr/>
        </p:nvPicPr>
        <p:blipFill>
          <a:blip r:embed="rId3"/>
          <a:stretch>
            <a:fillRect/>
          </a:stretch>
        </p:blipFill>
        <p:spPr>
          <a:xfrm>
            <a:off x="3354819" y="3048000"/>
            <a:ext cx="2434363" cy="18288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499416067"/>
              </p:ext>
            </p:extLst>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mn-cs"/>
                        </a:rPr>
                        <a:t>Pharamkeia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00368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immorality nor of their thefts.</a:t>
            </a:r>
            <a:r>
              <a:rPr lang="en-US" altLang="en-US" dirty="0">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nvPr>
        </p:nvGraphicFramePr>
        <p:xfrm>
          <a:off x="76200" y="119856"/>
          <a:ext cx="8991600" cy="6618288"/>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5756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519949048"/>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in a day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18:8, 10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5:30</a:t>
                      </a:r>
                    </a:p>
                  </a:txBody>
                  <a:tcPr anchor="ctr" horzOverflow="overflow"/>
                </a:tc>
                <a:extLst>
                  <a:ext uri="{0D108BD9-81ED-4DB2-BD59-A6C34878D82A}">
                    <a16:rowId xmlns:a16="http://schemas.microsoft.com/office/drawing/2014/main" val="15956784"/>
                  </a:ext>
                </a:extLst>
              </a:tr>
            </a:tbl>
          </a:graphicData>
        </a:graphic>
      </p:graphicFrame>
    </p:spTree>
    <p:extLst>
      <p:ext uri="{BB962C8B-B14F-4D97-AF65-F5344CB8AC3E}">
        <p14:creationId xmlns:p14="http://schemas.microsoft.com/office/powerpoint/2010/main" val="388391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Acts 19:19</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rPr>
              <a:t>And many of those who practiced magic brought their books together and </a:t>
            </a:r>
            <a:r>
              <a:rPr lang="en-US" i="1" dirty="0">
                <a:effectLst/>
              </a:rPr>
              <a:t>began</a:t>
            </a:r>
            <a:r>
              <a:rPr lang="en-US" dirty="0">
                <a:effectLst/>
              </a:rPr>
              <a:t> burning them in the sight of everyone; and they counted up the price of them and found it fifty thousand pieces of silver</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Arial" panose="020B0604020202020204" pitchFamily="34" charset="0"/>
              </a:rPr>
              <a:t>”</a:t>
            </a:r>
          </a:p>
        </p:txBody>
      </p:sp>
      <p:pic>
        <p:nvPicPr>
          <p:cNvPr id="4" name="Picture 2" descr="Image result for acts 19:19&quot;">
            <a:extLst>
              <a:ext uri="{FF2B5EF4-FFF2-40B4-BE49-F238E27FC236}">
                <a16:creationId xmlns:a16="http://schemas.microsoft.com/office/drawing/2014/main" id="{7A8928B3-6785-49F2-8D6B-72FBF4AA5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732"/>
            <a:ext cx="2213220" cy="154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15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819400"/>
          </a:xfrm>
        </p:spPr>
        <p:txBody>
          <a:bodyPr/>
          <a:lstStyle/>
          <a:p>
            <a:pPr marL="0" indent="0" algn="just">
              <a:spcBef>
                <a:spcPts val="0"/>
              </a:spcBef>
              <a:buFontTx/>
              <a:buNone/>
              <a:defRPr/>
            </a:pPr>
            <a:r>
              <a:rPr lang="en-US" sz="3000" i="1" dirty="0">
                <a:effectLst>
                  <a:outerShdw blurRad="38100" dist="38100" dir="2700000" algn="tl">
                    <a:srgbClr val="000000">
                      <a:alpha val="43137"/>
                    </a:srgbClr>
                  </a:outerShdw>
                </a:effectLst>
              </a:rPr>
              <a:t>“</a:t>
            </a:r>
            <a:r>
              <a:rPr lang="en-US" sz="3000" b="1" dirty="0">
                <a:solidFill>
                  <a:srgbClr val="FFFFCC"/>
                </a:solidFill>
                <a:effectLst/>
              </a:rPr>
              <a:t>19</a:t>
            </a:r>
            <a:r>
              <a:rPr lang="en-US" b="1" dirty="0">
                <a:solidFill>
                  <a:srgbClr val="FFFFCC"/>
                </a:solidFill>
                <a:effectLst/>
              </a:rPr>
              <a:t>:19 </a:t>
            </a:r>
            <a:r>
              <a:rPr lang="en-US" b="1" i="1" dirty="0">
                <a:solidFill>
                  <a:srgbClr val="FFFFCC"/>
                </a:solidFill>
                <a:effectLst/>
              </a:rPr>
              <a:t>Magic</a:t>
            </a:r>
            <a:r>
              <a:rPr lang="en-US" dirty="0">
                <a:effectLst/>
              </a:rPr>
              <a:t>. Magical spells written on scrolls. Fifty thousand pieces of silver. If the silver drachma is meant, the value would have been the equivalent of about 138 years’ pay for a rural worker.</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Image result for acts 19:19&quot;">
            <a:extLst>
              <a:ext uri="{FF2B5EF4-FFF2-40B4-BE49-F238E27FC236}">
                <a16:creationId xmlns:a16="http://schemas.microsoft.com/office/drawing/2014/main" id="{72347846-638B-460E-81BD-9E69B28E5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31999"/>
            <a:ext cx="3235059" cy="225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33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B48D2-0051-432B-B413-3470117C827F}"/>
              </a:ext>
            </a:extLst>
          </p:cNvPr>
          <p:cNvSpPr/>
          <p:nvPr/>
        </p:nvSpPr>
        <p:spPr>
          <a:xfrm>
            <a:off x="76200" y="2028140"/>
            <a:ext cx="8991600" cy="4601260"/>
          </a:xfrm>
          <a:prstGeom prst="rect">
            <a:avLst/>
          </a:prstGeom>
        </p:spPr>
        <p:txBody>
          <a:bodyPr wrap="square">
            <a:spAutoFit/>
          </a:bodyPr>
          <a:lstStyle/>
          <a:p>
            <a:pPr marL="457200" indent="-457200">
              <a:spcAft>
                <a:spcPts val="0"/>
              </a:spcAft>
              <a:buFont typeface="+mj-lt"/>
              <a:buAutoNum type="alphaLcParenR"/>
            </a:pPr>
            <a:r>
              <a:rPr lang="en-US" sz="2600" dirty="0">
                <a:latin typeface="Calibri" panose="020F0502020204030204" pitchFamily="34" charset="0"/>
                <a:cs typeface="Calibri" panose="020F0502020204030204" pitchFamily="34" charset="0"/>
              </a:rPr>
              <a:t>Sue Bohlin (PROBE.org) – on </a:t>
            </a:r>
            <a:r>
              <a:rPr lang="en-US" sz="2600" b="1" u="sng" dirty="0">
                <a:solidFill>
                  <a:srgbClr val="FFFFCC"/>
                </a:solidFill>
                <a:latin typeface="Calibri" panose="020F0502020204030204" pitchFamily="34" charset="0"/>
                <a:cs typeface="Calibri" panose="020F0502020204030204" pitchFamily="34" charset="0"/>
              </a:rPr>
              <a:t>Harry Potter</a:t>
            </a:r>
            <a:r>
              <a:rPr lang="en-US" sz="2600" dirty="0">
                <a:latin typeface="Calibri" panose="020F0502020204030204" pitchFamily="34" charset="0"/>
                <a:cs typeface="Calibri" panose="020F0502020204030204" pitchFamily="34" charset="0"/>
              </a:rPr>
              <a:t>  </a:t>
            </a:r>
          </a:p>
          <a:p>
            <a:pPr lvl="1">
              <a:spcAft>
                <a:spcPts val="3000"/>
              </a:spcAft>
            </a:pPr>
            <a:r>
              <a:rPr lang="en-US" sz="2200" dirty="0">
                <a:latin typeface="Calibri" panose="020F0502020204030204" pitchFamily="34" charset="0"/>
                <a:cs typeface="Calibri" panose="020F0502020204030204" pitchFamily="34" charset="0"/>
              </a:rPr>
              <a:t>https://www.probe.org/harry-potter/ </a:t>
            </a:r>
          </a:p>
          <a:p>
            <a:pPr marL="457200" indent="-457200">
              <a:spcAft>
                <a:spcPts val="0"/>
              </a:spcAft>
              <a:buFont typeface="+mj-lt"/>
              <a:buAutoNum type="alphaLcParenR"/>
            </a:pPr>
            <a:r>
              <a:rPr lang="en-US" sz="2600" dirty="0">
                <a:latin typeface="Calibri" panose="020F0502020204030204" pitchFamily="34" charset="0"/>
                <a:cs typeface="Calibri" panose="020F0502020204030204" pitchFamily="34" charset="0"/>
              </a:rPr>
              <a:t>Sue Bohlin (PROBE.org) – on </a:t>
            </a:r>
            <a:r>
              <a:rPr lang="en-US" sz="2600" b="1" u="sng" dirty="0">
                <a:solidFill>
                  <a:srgbClr val="FFFFCC"/>
                </a:solidFill>
                <a:latin typeface="Calibri" panose="020F0502020204030204" pitchFamily="34" charset="0"/>
                <a:cs typeface="Calibri" panose="020F0502020204030204" pitchFamily="34" charset="0"/>
              </a:rPr>
              <a:t>Twilight</a:t>
            </a:r>
            <a:r>
              <a:rPr lang="en-US" sz="2600" dirty="0">
                <a:latin typeface="Calibri" panose="020F0502020204030204" pitchFamily="34" charset="0"/>
                <a:cs typeface="Calibri" panose="020F0502020204030204" pitchFamily="34" charset="0"/>
              </a:rPr>
              <a:t>  </a:t>
            </a:r>
          </a:p>
          <a:p>
            <a:pPr lvl="1">
              <a:spcAft>
                <a:spcPts val="3000"/>
              </a:spcAft>
            </a:pPr>
            <a:r>
              <a:rPr lang="en-US" sz="2200" dirty="0">
                <a:latin typeface="Calibri" panose="020F0502020204030204" pitchFamily="34" charset="0"/>
                <a:cs typeface="Calibri" panose="020F0502020204030204" pitchFamily="34" charset="0"/>
              </a:rPr>
              <a:t>https://www.probe.org/the-darkness-of-twilight </a:t>
            </a:r>
          </a:p>
          <a:p>
            <a:pPr marL="457200" indent="-457200">
              <a:spcAft>
                <a:spcPts val="0"/>
              </a:spcAft>
              <a:buFont typeface="+mj-lt"/>
              <a:buAutoNum type="alphaLcParenR"/>
            </a:pPr>
            <a:r>
              <a:rPr lang="en-US" sz="2600" dirty="0">
                <a:latin typeface="Calibri" panose="020F0502020204030204" pitchFamily="34" charset="0"/>
                <a:cs typeface="Calibri" panose="020F0502020204030204" pitchFamily="34" charset="0"/>
              </a:rPr>
              <a:t>Matt Slick (CARM) – on </a:t>
            </a:r>
            <a:r>
              <a:rPr lang="en-US" sz="2600" b="1" u="sng" dirty="0" err="1">
                <a:solidFill>
                  <a:srgbClr val="FFFFCC"/>
                </a:solidFill>
                <a:latin typeface="Calibri" panose="020F0502020204030204" pitchFamily="34" charset="0"/>
                <a:cs typeface="Calibri" panose="020F0502020204030204" pitchFamily="34" charset="0"/>
              </a:rPr>
              <a:t>Pokemon</a:t>
            </a:r>
            <a:r>
              <a:rPr lang="en-US" sz="2600" dirty="0">
                <a:latin typeface="Calibri" panose="020F0502020204030204" pitchFamily="34" charset="0"/>
                <a:cs typeface="Calibri" panose="020F0502020204030204" pitchFamily="34" charset="0"/>
              </a:rPr>
              <a:t>  </a:t>
            </a:r>
          </a:p>
          <a:p>
            <a:pPr lvl="1">
              <a:spcAft>
                <a:spcPts val="3000"/>
              </a:spcAft>
            </a:pPr>
            <a:r>
              <a:rPr lang="en-US" sz="2200" dirty="0">
                <a:latin typeface="Calibri" panose="020F0502020204030204" pitchFamily="34" charset="0"/>
                <a:cs typeface="Calibri" panose="020F0502020204030204" pitchFamily="34" charset="0"/>
              </a:rPr>
              <a:t>https://carm.org/what-is-pokemon </a:t>
            </a:r>
          </a:p>
          <a:p>
            <a:pPr marL="457200" indent="-457200">
              <a:spcAft>
                <a:spcPts val="0"/>
              </a:spcAft>
              <a:buFont typeface="+mj-lt"/>
              <a:buAutoNum type="alphaLcParenR"/>
            </a:pPr>
            <a:r>
              <a:rPr lang="en-US" sz="2600" dirty="0">
                <a:latin typeface="Calibri" panose="020F0502020204030204" pitchFamily="34" charset="0"/>
                <a:cs typeface="Calibri" panose="020F0502020204030204" pitchFamily="34" charset="0"/>
              </a:rPr>
              <a:t>Patrick </a:t>
            </a:r>
            <a:r>
              <a:rPr lang="en-US" sz="2600" dirty="0" err="1">
                <a:latin typeface="Calibri" panose="020F0502020204030204" pitchFamily="34" charset="0"/>
                <a:cs typeface="Calibri" panose="020F0502020204030204" pitchFamily="34" charset="0"/>
              </a:rPr>
              <a:t>Zukeran</a:t>
            </a:r>
            <a:r>
              <a:rPr lang="en-US" sz="2600" dirty="0">
                <a:latin typeface="Calibri" panose="020F0502020204030204" pitchFamily="34" charset="0"/>
                <a:cs typeface="Calibri" panose="020F0502020204030204" pitchFamily="34" charset="0"/>
              </a:rPr>
              <a:t> (EvidenceAndAnswers.org) – on Worldview of </a:t>
            </a:r>
            <a:r>
              <a:rPr lang="en-US" sz="2600" b="1" u="sng" dirty="0">
                <a:solidFill>
                  <a:srgbClr val="FFFFCC"/>
                </a:solidFill>
                <a:latin typeface="Calibri" panose="020F0502020204030204" pitchFamily="34" charset="0"/>
                <a:cs typeface="Calibri" panose="020F0502020204030204" pitchFamily="34" charset="0"/>
              </a:rPr>
              <a:t>Star Wars</a:t>
            </a:r>
            <a:r>
              <a:rPr lang="en-US" sz="2600" dirty="0">
                <a:latin typeface="Calibri" panose="020F0502020204030204" pitchFamily="34" charset="0"/>
                <a:cs typeface="Calibri" panose="020F0502020204030204" pitchFamily="34" charset="0"/>
              </a:rPr>
              <a:t> </a:t>
            </a:r>
          </a:p>
          <a:p>
            <a:pPr lvl="1">
              <a:spcAft>
                <a:spcPts val="3000"/>
              </a:spcAft>
            </a:pPr>
            <a:r>
              <a:rPr lang="en-US" sz="2200" dirty="0">
                <a:latin typeface="Calibri" panose="020F0502020204030204" pitchFamily="34" charset="0"/>
                <a:cs typeface="Calibri" panose="020F0502020204030204" pitchFamily="34" charset="0"/>
              </a:rPr>
              <a:t>h</a:t>
            </a:r>
            <a:r>
              <a:rPr lang="pl-PL" sz="2200" dirty="0">
                <a:latin typeface="Calibri" panose="020F0502020204030204" pitchFamily="34" charset="0"/>
                <a:cs typeface="Calibri" panose="020F0502020204030204" pitchFamily="34" charset="0"/>
              </a:rPr>
              <a:t>ttp://evidenceandanswers.org/article/worldvie w-star-wars/ </a:t>
            </a:r>
            <a:endParaRPr lang="en-US" sz="2200"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5398EA45-BE7E-49AF-B187-6B3A9DE6F83C}"/>
              </a:ext>
            </a:extLst>
          </p:cNvPr>
          <p:cNvSpPr>
            <a:spLocks noGrp="1"/>
          </p:cNvSpPr>
          <p:nvPr>
            <p:ph type="title"/>
          </p:nvPr>
        </p:nvSpPr>
        <p:spPr>
          <a:xfrm>
            <a:off x="457200" y="228600"/>
            <a:ext cx="8458200" cy="1523999"/>
          </a:xfrm>
        </p:spPr>
        <p:txBody>
          <a:bodyPr/>
          <a:lstStyle/>
          <a:p>
            <a:pPr algn="ctr"/>
            <a:r>
              <a:rPr lang="en-US" sz="3200" dirty="0">
                <a:cs typeface="Calibri" panose="020F0502020204030204" pitchFamily="34" charset="0"/>
              </a:rPr>
              <a:t>Dangerous Influences on </a:t>
            </a:r>
            <a:br>
              <a:rPr lang="en-US" sz="3200" dirty="0">
                <a:cs typeface="Calibri" panose="020F0502020204030204" pitchFamily="34" charset="0"/>
              </a:rPr>
            </a:br>
            <a:r>
              <a:rPr lang="en-US" sz="3200" dirty="0">
                <a:cs typeface="Calibri" panose="020F0502020204030204" pitchFamily="34" charset="0"/>
              </a:rPr>
              <a:t>our Children &amp; Youth </a:t>
            </a:r>
            <a:br>
              <a:rPr lang="en-US" sz="2800" dirty="0">
                <a:cs typeface="Calibri" panose="020F0502020204030204" pitchFamily="34" charset="0"/>
              </a:rPr>
            </a:br>
            <a:r>
              <a:rPr lang="en-US" sz="2000" kern="1200" dirty="0">
                <a:solidFill>
                  <a:schemeClr val="tx1"/>
                </a:solidFill>
                <a:ea typeface="+mn-ea"/>
                <a:cs typeface="Calibri" panose="020F0502020204030204" pitchFamily="34" charset="0"/>
              </a:rPr>
              <a:t>Dr. Christine J. Tan (May 21, 2017)</a:t>
            </a:r>
            <a:endParaRPr lang="en-US" sz="2400" kern="1200" dirty="0">
              <a:solidFill>
                <a:schemeClr val="tx1"/>
              </a:solidFill>
              <a:ea typeface="+mn-ea"/>
              <a:cs typeface="Calibri" panose="020F0502020204030204" pitchFamily="34" charset="0"/>
            </a:endParaRPr>
          </a:p>
        </p:txBody>
      </p:sp>
      <p:pic>
        <p:nvPicPr>
          <p:cNvPr id="6" name="Picture 2" descr="Image result for acts 19:19&quot;">
            <a:extLst>
              <a:ext uri="{FF2B5EF4-FFF2-40B4-BE49-F238E27FC236}">
                <a16:creationId xmlns:a16="http://schemas.microsoft.com/office/drawing/2014/main" id="{4D7416A1-824C-44AA-98DA-8DFF5DB1A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5" y="76200"/>
            <a:ext cx="1576556" cy="109728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5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B48D2-0051-432B-B413-3470117C827F}"/>
              </a:ext>
            </a:extLst>
          </p:cNvPr>
          <p:cNvSpPr/>
          <p:nvPr/>
        </p:nvSpPr>
        <p:spPr>
          <a:xfrm>
            <a:off x="76200" y="2057400"/>
            <a:ext cx="8991600" cy="4201150"/>
          </a:xfrm>
          <a:prstGeom prst="rect">
            <a:avLst/>
          </a:prstGeom>
        </p:spPr>
        <p:txBody>
          <a:bodyPr wrap="square">
            <a:spAutoFit/>
          </a:bodyPr>
          <a:lstStyle/>
          <a:p>
            <a:pPr marL="514350" lvl="0" indent="-514350">
              <a:spcAft>
                <a:spcPts val="0"/>
              </a:spcAft>
              <a:buFont typeface="+mj-lt"/>
              <a:buAutoNum type="alphaLcParenR" startAt="5"/>
            </a:pPr>
            <a:r>
              <a:rPr lang="en-US" sz="2600" dirty="0">
                <a:solidFill>
                  <a:srgbClr val="FFFFFF"/>
                </a:solidFill>
                <a:latin typeface="Calibri" panose="020F0502020204030204" pitchFamily="34" charset="0"/>
                <a:cs typeface="Calibri" panose="020F0502020204030204" pitchFamily="34" charset="0"/>
              </a:rPr>
              <a:t>Kerby Anderson (PROBE.org) – on </a:t>
            </a:r>
            <a:r>
              <a:rPr lang="en-US" sz="2600" b="1" u="sng" dirty="0">
                <a:solidFill>
                  <a:srgbClr val="FFFFCC"/>
                </a:solidFill>
                <a:latin typeface="Calibri" panose="020F0502020204030204" pitchFamily="34" charset="0"/>
                <a:cs typeface="Calibri" panose="020F0502020204030204" pitchFamily="34" charset="0"/>
              </a:rPr>
              <a:t>High Tech Witchcraft  </a:t>
            </a:r>
          </a:p>
          <a:p>
            <a:pPr lvl="1">
              <a:spcAft>
                <a:spcPts val="3000"/>
              </a:spcAft>
            </a:pPr>
            <a:r>
              <a:rPr lang="en-US" sz="2200" dirty="0">
                <a:latin typeface="Calibri" panose="020F0502020204030204" pitchFamily="34" charset="0"/>
                <a:cs typeface="Calibri" panose="020F0502020204030204" pitchFamily="34" charset="0"/>
              </a:rPr>
              <a:t>https://www.probe.org/high-tech-witchcraft/ </a:t>
            </a:r>
            <a:endParaRPr lang="pl-PL" sz="2200" dirty="0">
              <a:latin typeface="Calibri" panose="020F0502020204030204" pitchFamily="34" charset="0"/>
              <a:cs typeface="Calibri" panose="020F0502020204030204" pitchFamily="34" charset="0"/>
            </a:endParaRPr>
          </a:p>
          <a:p>
            <a:pPr marL="457200" indent="-457200">
              <a:buFont typeface="+mj-lt"/>
              <a:buAutoNum type="alphaLcParenR" startAt="6"/>
            </a:pPr>
            <a:r>
              <a:rPr lang="en-US" sz="2600" dirty="0">
                <a:latin typeface="Calibri" panose="020F0502020204030204" pitchFamily="34" charset="0"/>
                <a:cs typeface="Calibri" panose="020F0502020204030204" pitchFamily="34" charset="0"/>
              </a:rPr>
              <a:t>Patrick </a:t>
            </a:r>
            <a:r>
              <a:rPr lang="en-US" sz="2600" dirty="0" err="1">
                <a:latin typeface="Calibri" panose="020F0502020204030204" pitchFamily="34" charset="0"/>
                <a:cs typeface="Calibri" panose="020F0502020204030204" pitchFamily="34" charset="0"/>
              </a:rPr>
              <a:t>Zukeran</a:t>
            </a:r>
            <a:r>
              <a:rPr lang="en-US" sz="2600" dirty="0">
                <a:latin typeface="Calibri" panose="020F0502020204030204" pitchFamily="34" charset="0"/>
                <a:cs typeface="Calibri" panose="020F0502020204030204" pitchFamily="34" charset="0"/>
              </a:rPr>
              <a:t> (EvidenceAndAnswers.org) – on the </a:t>
            </a:r>
            <a:r>
              <a:rPr lang="en-US" sz="2600" b="1" u="sng" dirty="0">
                <a:solidFill>
                  <a:srgbClr val="FFFFCC"/>
                </a:solidFill>
                <a:latin typeface="Calibri" panose="020F0502020204030204" pitchFamily="34" charset="0"/>
                <a:cs typeface="Calibri" panose="020F0502020204030204" pitchFamily="34" charset="0"/>
              </a:rPr>
              <a:t>Occult</a:t>
            </a:r>
            <a:r>
              <a:rPr lang="en-US" sz="2600" dirty="0">
                <a:latin typeface="Calibri" panose="020F0502020204030204" pitchFamily="34" charset="0"/>
                <a:cs typeface="Calibri" panose="020F0502020204030204" pitchFamily="34" charset="0"/>
              </a:rPr>
              <a:t> </a:t>
            </a:r>
          </a:p>
          <a:p>
            <a:pPr lvl="2" indent="-457200">
              <a:spcAft>
                <a:spcPts val="3000"/>
              </a:spcAft>
            </a:pPr>
            <a:r>
              <a:rPr lang="en-US" sz="2200" dirty="0">
                <a:latin typeface="Calibri" panose="020F0502020204030204" pitchFamily="34" charset="0"/>
                <a:cs typeface="Calibri" panose="020F0502020204030204" pitchFamily="34" charset="0"/>
              </a:rPr>
              <a:t>http://evidenceandanswers.org/article/the-world-of-the-occult/ </a:t>
            </a:r>
          </a:p>
          <a:p>
            <a:pPr marL="457200" indent="-457200">
              <a:buFont typeface="+mj-lt"/>
              <a:buAutoNum type="alphaLcParenR" startAt="6"/>
            </a:pPr>
            <a:r>
              <a:rPr lang="en-US" sz="2600" dirty="0">
                <a:latin typeface="Calibri" panose="020F0502020204030204" pitchFamily="34" charset="0"/>
                <a:cs typeface="Calibri" panose="020F0502020204030204" pitchFamily="34" charset="0"/>
              </a:rPr>
              <a:t>Michael </a:t>
            </a:r>
            <a:r>
              <a:rPr lang="en-US" sz="2600" dirty="0" err="1">
                <a:latin typeface="Calibri" panose="020F0502020204030204" pitchFamily="34" charset="0"/>
                <a:cs typeface="Calibri" panose="020F0502020204030204" pitchFamily="34" charset="0"/>
              </a:rPr>
              <a:t>Gleghorn</a:t>
            </a:r>
            <a:r>
              <a:rPr lang="en-US" sz="2600" dirty="0">
                <a:latin typeface="Calibri" panose="020F0502020204030204" pitchFamily="34" charset="0"/>
                <a:cs typeface="Calibri" panose="020F0502020204030204" pitchFamily="34" charset="0"/>
              </a:rPr>
              <a:t> (PROBE.org) – on </a:t>
            </a:r>
            <a:r>
              <a:rPr lang="en-US" sz="2600" b="1" u="sng" dirty="0">
                <a:solidFill>
                  <a:srgbClr val="FFFFCC"/>
                </a:solidFill>
                <a:latin typeface="Calibri" panose="020F0502020204030204" pitchFamily="34" charset="0"/>
                <a:cs typeface="Calibri" panose="020F0502020204030204" pitchFamily="34" charset="0"/>
              </a:rPr>
              <a:t>Yoga</a:t>
            </a:r>
            <a:r>
              <a:rPr lang="en-US" sz="2600" dirty="0">
                <a:latin typeface="Calibri" panose="020F0502020204030204" pitchFamily="34" charset="0"/>
                <a:cs typeface="Calibri" panose="020F0502020204030204" pitchFamily="34" charset="0"/>
              </a:rPr>
              <a:t> and Christianity </a:t>
            </a:r>
          </a:p>
          <a:p>
            <a:pPr lvl="2" indent="-457200">
              <a:spcAft>
                <a:spcPts val="3000"/>
              </a:spcAft>
            </a:pPr>
            <a:r>
              <a:rPr lang="en-US" sz="2200" dirty="0">
                <a:latin typeface="Calibri" panose="020F0502020204030204" pitchFamily="34" charset="0"/>
                <a:cs typeface="Calibri" panose="020F0502020204030204" pitchFamily="34" charset="0"/>
              </a:rPr>
              <a:t>https://www.probe.org/yoga-and-christianity-are-they-compatible/ </a:t>
            </a:r>
          </a:p>
          <a:p>
            <a:pPr marL="457200" indent="-457200">
              <a:buFont typeface="+mj-lt"/>
              <a:buAutoNum type="alphaLcParenR" startAt="6"/>
            </a:pPr>
            <a:r>
              <a:rPr lang="en-US" sz="2600" dirty="0">
                <a:latin typeface="Calibri" panose="020F0502020204030204" pitchFamily="34" charset="0"/>
                <a:cs typeface="Calibri" panose="020F0502020204030204" pitchFamily="34" charset="0"/>
              </a:rPr>
              <a:t>Michael </a:t>
            </a:r>
            <a:r>
              <a:rPr lang="en-US" sz="2600" dirty="0" err="1">
                <a:latin typeface="Calibri" panose="020F0502020204030204" pitchFamily="34" charset="0"/>
                <a:cs typeface="Calibri" panose="020F0502020204030204" pitchFamily="34" charset="0"/>
              </a:rPr>
              <a:t>Gleghorn</a:t>
            </a:r>
            <a:r>
              <a:rPr lang="en-US" sz="2600" dirty="0">
                <a:latin typeface="Calibri" panose="020F0502020204030204" pitchFamily="34" charset="0"/>
                <a:cs typeface="Calibri" panose="020F0502020204030204" pitchFamily="34" charset="0"/>
              </a:rPr>
              <a:t> (PROBE.org) – OK for Christian to do </a:t>
            </a:r>
            <a:r>
              <a:rPr lang="en-US" sz="2600" b="1" u="sng" dirty="0">
                <a:solidFill>
                  <a:srgbClr val="FFFFCC"/>
                </a:solidFill>
                <a:latin typeface="Calibri" panose="020F0502020204030204" pitchFamily="34" charset="0"/>
                <a:cs typeface="Calibri" panose="020F0502020204030204" pitchFamily="34" charset="0"/>
              </a:rPr>
              <a:t>yoga</a:t>
            </a:r>
            <a:r>
              <a:rPr lang="en-US" sz="2600" dirty="0">
                <a:latin typeface="Calibri" panose="020F0502020204030204" pitchFamily="34" charset="0"/>
                <a:cs typeface="Calibri" panose="020F0502020204030204" pitchFamily="34" charset="0"/>
              </a:rPr>
              <a:t>? </a:t>
            </a:r>
          </a:p>
          <a:p>
            <a:pPr lvl="2" indent="-457200">
              <a:spcAft>
                <a:spcPts val="3000"/>
              </a:spcAft>
            </a:pPr>
            <a:r>
              <a:rPr lang="en-US" sz="2200" dirty="0">
                <a:latin typeface="Calibri" panose="020F0502020204030204" pitchFamily="34" charset="0"/>
                <a:cs typeface="Calibri" panose="020F0502020204030204" pitchFamily="34" charset="0"/>
              </a:rPr>
              <a:t>https://www.probe.org/is-it-ok-for-a-christian-to-practice-yoga/ </a:t>
            </a:r>
          </a:p>
        </p:txBody>
      </p:sp>
      <p:pic>
        <p:nvPicPr>
          <p:cNvPr id="8" name="Picture 2" descr="Image result for acts 19:19&quot;">
            <a:extLst>
              <a:ext uri="{FF2B5EF4-FFF2-40B4-BE49-F238E27FC236}">
                <a16:creationId xmlns:a16="http://schemas.microsoft.com/office/drawing/2014/main" id="{4274FA61-26EB-4B70-96BB-06B0C0478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5" y="76200"/>
            <a:ext cx="1576556"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A980EDA7-FCBD-4667-9585-A13538E9C38F}"/>
              </a:ext>
            </a:extLst>
          </p:cNvPr>
          <p:cNvSpPr>
            <a:spLocks noGrp="1"/>
          </p:cNvSpPr>
          <p:nvPr>
            <p:ph type="title"/>
          </p:nvPr>
        </p:nvSpPr>
        <p:spPr>
          <a:xfrm>
            <a:off x="457200" y="228600"/>
            <a:ext cx="8458200" cy="1523999"/>
          </a:xfrm>
        </p:spPr>
        <p:txBody>
          <a:bodyPr/>
          <a:lstStyle/>
          <a:p>
            <a:pPr algn="ctr"/>
            <a:r>
              <a:rPr lang="en-US" sz="3200" dirty="0">
                <a:cs typeface="Calibri" panose="020F0502020204030204" pitchFamily="34" charset="0"/>
              </a:rPr>
              <a:t>Dangerous Influences on </a:t>
            </a:r>
            <a:br>
              <a:rPr lang="en-US" sz="3200" dirty="0">
                <a:cs typeface="Calibri" panose="020F0502020204030204" pitchFamily="34" charset="0"/>
              </a:rPr>
            </a:br>
            <a:r>
              <a:rPr lang="en-US" sz="3200" dirty="0">
                <a:cs typeface="Calibri" panose="020F0502020204030204" pitchFamily="34" charset="0"/>
              </a:rPr>
              <a:t>our Children &amp; Youth </a:t>
            </a:r>
            <a:br>
              <a:rPr lang="en-US" sz="2800" dirty="0">
                <a:cs typeface="Calibri" panose="020F0502020204030204" pitchFamily="34" charset="0"/>
              </a:rPr>
            </a:br>
            <a:r>
              <a:rPr lang="en-US" sz="2000" kern="1200" dirty="0">
                <a:solidFill>
                  <a:schemeClr val="tx1"/>
                </a:solidFill>
                <a:ea typeface="+mn-ea"/>
                <a:cs typeface="Calibri" panose="020F0502020204030204" pitchFamily="34" charset="0"/>
              </a:rPr>
              <a:t>Dr. Christine J. Tan (May 21, 2017)</a:t>
            </a:r>
            <a:endParaRPr lang="en-US" sz="2400" kern="1200" dirty="0">
              <a:solidFill>
                <a:schemeClr val="tx1"/>
              </a:solidFill>
              <a:ea typeface="+mn-ea"/>
              <a:cs typeface="Calibri" panose="020F0502020204030204" pitchFamily="34" charset="0"/>
            </a:endParaRPr>
          </a:p>
        </p:txBody>
      </p:sp>
    </p:spTree>
    <p:extLst>
      <p:ext uri="{BB962C8B-B14F-4D97-AF65-F5344CB8AC3E}">
        <p14:creationId xmlns:p14="http://schemas.microsoft.com/office/powerpoint/2010/main" val="395267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B48D2-0051-432B-B413-3470117C827F}"/>
              </a:ext>
            </a:extLst>
          </p:cNvPr>
          <p:cNvSpPr/>
          <p:nvPr/>
        </p:nvSpPr>
        <p:spPr>
          <a:xfrm>
            <a:off x="76200" y="2057400"/>
            <a:ext cx="8991600" cy="4401205"/>
          </a:xfrm>
          <a:prstGeom prst="rect">
            <a:avLst/>
          </a:prstGeom>
        </p:spPr>
        <p:txBody>
          <a:bodyPr wrap="square">
            <a:spAutoFit/>
          </a:bodyPr>
          <a:lstStyle/>
          <a:p>
            <a:pPr marL="457200" indent="-457200">
              <a:buFont typeface="+mj-lt"/>
              <a:buAutoNum type="alphaLcParenR" startAt="9"/>
            </a:pPr>
            <a:r>
              <a:rPr lang="en-US" sz="2600" dirty="0">
                <a:latin typeface="Calibri" panose="020F0502020204030204" pitchFamily="34" charset="0"/>
                <a:cs typeface="Calibri" panose="020F0502020204030204" pitchFamily="34" charset="0"/>
              </a:rPr>
              <a:t>Patrick </a:t>
            </a:r>
            <a:r>
              <a:rPr lang="en-US" sz="2600" dirty="0" err="1">
                <a:latin typeface="Calibri" panose="020F0502020204030204" pitchFamily="34" charset="0"/>
                <a:cs typeface="Calibri" panose="020F0502020204030204" pitchFamily="34" charset="0"/>
              </a:rPr>
              <a:t>Zukeran</a:t>
            </a:r>
            <a:r>
              <a:rPr lang="en-US" sz="2600" dirty="0">
                <a:latin typeface="Calibri" panose="020F0502020204030204" pitchFamily="34" charset="0"/>
                <a:cs typeface="Calibri" panose="020F0502020204030204" pitchFamily="34" charset="0"/>
              </a:rPr>
              <a:t> (EvidenceAndAnswers.org) – on </a:t>
            </a:r>
            <a:r>
              <a:rPr lang="en-US" sz="2600" b="1" u="sng" dirty="0">
                <a:solidFill>
                  <a:srgbClr val="FFFFCC"/>
                </a:solidFill>
                <a:latin typeface="Calibri" panose="020F0502020204030204" pitchFamily="34" charset="0"/>
                <a:cs typeface="Calibri" panose="020F0502020204030204" pitchFamily="34" charset="0"/>
              </a:rPr>
              <a:t>Yoga</a:t>
            </a:r>
            <a:r>
              <a:rPr lang="en-US" sz="2600" dirty="0">
                <a:latin typeface="Calibri" panose="020F0502020204030204" pitchFamily="34" charset="0"/>
                <a:cs typeface="Calibri" panose="020F0502020204030204" pitchFamily="34" charset="0"/>
              </a:rPr>
              <a:t> </a:t>
            </a:r>
          </a:p>
          <a:p>
            <a:pPr marL="457200" lvl="2">
              <a:spcAft>
                <a:spcPts val="3000"/>
              </a:spcAft>
            </a:pPr>
            <a:r>
              <a:rPr lang="en-US" sz="2200" dirty="0">
                <a:latin typeface="Calibri" panose="020F0502020204030204" pitchFamily="34" charset="0"/>
                <a:cs typeface="Calibri" panose="020F0502020204030204" pitchFamily="34" charset="0"/>
              </a:rPr>
              <a:t>http://evidenceandanswers.org/podcast/episode-280-yoga-great-exercise-or-dangerous-worship/ </a:t>
            </a:r>
          </a:p>
          <a:p>
            <a:pPr marL="457200" indent="-457200">
              <a:buFont typeface="+mj-lt"/>
              <a:buAutoNum type="alphaLcParenR" startAt="9"/>
            </a:pPr>
            <a:r>
              <a:rPr lang="en-US" sz="2600" dirty="0">
                <a:latin typeface="Calibri" panose="020F0502020204030204" pitchFamily="34" charset="0"/>
                <a:cs typeface="Calibri" panose="020F0502020204030204" pitchFamily="34" charset="0"/>
              </a:rPr>
              <a:t>Michael </a:t>
            </a:r>
            <a:r>
              <a:rPr lang="en-US" sz="2600" dirty="0" err="1">
                <a:latin typeface="Calibri" panose="020F0502020204030204" pitchFamily="34" charset="0"/>
                <a:cs typeface="Calibri" panose="020F0502020204030204" pitchFamily="34" charset="0"/>
              </a:rPr>
              <a:t>Gleghorn</a:t>
            </a:r>
            <a:r>
              <a:rPr lang="en-US" sz="2600" dirty="0">
                <a:latin typeface="Calibri" panose="020F0502020204030204" pitchFamily="34" charset="0"/>
                <a:cs typeface="Calibri" panose="020F0502020204030204" pitchFamily="34" charset="0"/>
              </a:rPr>
              <a:t> (PROBE.org) – on </a:t>
            </a:r>
            <a:r>
              <a:rPr lang="en-US" sz="2600" b="1" u="sng" dirty="0">
                <a:solidFill>
                  <a:srgbClr val="FFFFCC"/>
                </a:solidFill>
                <a:latin typeface="Calibri" panose="020F0502020204030204" pitchFamily="34" charset="0"/>
                <a:cs typeface="Calibri" panose="020F0502020204030204" pitchFamily="34" charset="0"/>
              </a:rPr>
              <a:t>Hypnosis</a:t>
            </a:r>
            <a:r>
              <a:rPr lang="en-US" sz="2600" dirty="0">
                <a:latin typeface="Calibri" panose="020F0502020204030204" pitchFamily="34" charset="0"/>
                <a:cs typeface="Calibri" panose="020F0502020204030204" pitchFamily="34" charset="0"/>
              </a:rPr>
              <a:t> </a:t>
            </a:r>
          </a:p>
          <a:p>
            <a:pPr marL="457200" lvl="2">
              <a:spcAft>
                <a:spcPts val="3000"/>
              </a:spcAft>
            </a:pPr>
            <a:r>
              <a:rPr lang="en-US" sz="2200" dirty="0">
                <a:latin typeface="Calibri" panose="020F0502020204030204" pitchFamily="34" charset="0"/>
                <a:cs typeface="Calibri" panose="020F0502020204030204" pitchFamily="34" charset="0"/>
              </a:rPr>
              <a:t>https://www.probe.org/is-hypnosis-ok-or-a-problem/ </a:t>
            </a:r>
          </a:p>
          <a:p>
            <a:pPr marL="457200" indent="-457200">
              <a:buFont typeface="+mj-lt"/>
              <a:buAutoNum type="alphaLcParenR" startAt="9"/>
            </a:pPr>
            <a:r>
              <a:rPr lang="en-US" sz="2600" dirty="0" err="1">
                <a:latin typeface="Calibri" panose="020F0502020204030204" pitchFamily="34" charset="0"/>
                <a:cs typeface="Calibri" panose="020F0502020204030204" pitchFamily="34" charset="0"/>
              </a:rPr>
              <a:t>Oropeza</a:t>
            </a:r>
            <a:r>
              <a:rPr lang="en-US" sz="2600" dirty="0">
                <a:latin typeface="Calibri" panose="020F0502020204030204" pitchFamily="34" charset="0"/>
                <a:cs typeface="Calibri" panose="020F0502020204030204" pitchFamily="34" charset="0"/>
              </a:rPr>
              <a:t> (Christian Research Institute) – on some </a:t>
            </a:r>
            <a:r>
              <a:rPr lang="en-US" sz="2600" b="1" u="sng" dirty="0">
                <a:solidFill>
                  <a:srgbClr val="FFFFCC"/>
                </a:solidFill>
                <a:latin typeface="Calibri" panose="020F0502020204030204" pitchFamily="34" charset="0"/>
                <a:cs typeface="Calibri" panose="020F0502020204030204" pitchFamily="34" charset="0"/>
              </a:rPr>
              <a:t>Martial Arts </a:t>
            </a:r>
          </a:p>
          <a:p>
            <a:pPr marL="457200" lvl="2">
              <a:spcAft>
                <a:spcPts val="2400"/>
              </a:spcAft>
            </a:pPr>
            <a:r>
              <a:rPr lang="en-US" sz="2200" dirty="0">
                <a:latin typeface="Calibri" panose="020F0502020204030204" pitchFamily="34" charset="0"/>
                <a:cs typeface="Calibri" panose="020F0502020204030204" pitchFamily="34" charset="0"/>
              </a:rPr>
              <a:t>http://www.equip.org/articles/should-a-christian-practice-the-martial-arts/ </a:t>
            </a:r>
          </a:p>
          <a:p>
            <a:pPr marL="914400" lvl="1" indent="-457200">
              <a:spcAft>
                <a:spcPts val="0"/>
              </a:spcAft>
              <a:buFont typeface="+mj-lt"/>
              <a:buAutoNum type="alphaLcParenR"/>
            </a:pPr>
            <a:endParaRPr lang="pl-PL" sz="2200" dirty="0">
              <a:latin typeface="Calibri" panose="020F0502020204030204" pitchFamily="34" charset="0"/>
              <a:cs typeface="Calibri" panose="020F0502020204030204" pitchFamily="34" charset="0"/>
            </a:endParaRPr>
          </a:p>
        </p:txBody>
      </p:sp>
      <p:pic>
        <p:nvPicPr>
          <p:cNvPr id="8" name="Picture 2" descr="Image result for acts 19:19&quot;">
            <a:extLst>
              <a:ext uri="{FF2B5EF4-FFF2-40B4-BE49-F238E27FC236}">
                <a16:creationId xmlns:a16="http://schemas.microsoft.com/office/drawing/2014/main" id="{5FFFAD74-1E4E-40FE-B9D5-C7D39B891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5" y="76200"/>
            <a:ext cx="1576556"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51E1FBF4-F1B1-4058-833E-4EA553C93451}"/>
              </a:ext>
            </a:extLst>
          </p:cNvPr>
          <p:cNvSpPr>
            <a:spLocks noGrp="1"/>
          </p:cNvSpPr>
          <p:nvPr>
            <p:ph type="title"/>
          </p:nvPr>
        </p:nvSpPr>
        <p:spPr>
          <a:xfrm>
            <a:off x="457200" y="228600"/>
            <a:ext cx="8458200" cy="1523999"/>
          </a:xfrm>
        </p:spPr>
        <p:txBody>
          <a:bodyPr/>
          <a:lstStyle/>
          <a:p>
            <a:pPr algn="ctr"/>
            <a:r>
              <a:rPr lang="en-US" sz="3200" dirty="0">
                <a:cs typeface="Calibri" panose="020F0502020204030204" pitchFamily="34" charset="0"/>
              </a:rPr>
              <a:t>Dangerous Influences on </a:t>
            </a:r>
            <a:br>
              <a:rPr lang="en-US" sz="3200" dirty="0">
                <a:cs typeface="Calibri" panose="020F0502020204030204" pitchFamily="34" charset="0"/>
              </a:rPr>
            </a:br>
            <a:r>
              <a:rPr lang="en-US" sz="3200" dirty="0">
                <a:cs typeface="Calibri" panose="020F0502020204030204" pitchFamily="34" charset="0"/>
              </a:rPr>
              <a:t>our Children &amp; Youth </a:t>
            </a:r>
            <a:br>
              <a:rPr lang="en-US" sz="2800" dirty="0">
                <a:cs typeface="Calibri" panose="020F0502020204030204" pitchFamily="34" charset="0"/>
              </a:rPr>
            </a:br>
            <a:r>
              <a:rPr lang="en-US" sz="2000" kern="1200" dirty="0">
                <a:solidFill>
                  <a:schemeClr val="tx1"/>
                </a:solidFill>
                <a:ea typeface="+mn-ea"/>
                <a:cs typeface="Calibri" panose="020F0502020204030204" pitchFamily="34" charset="0"/>
              </a:rPr>
              <a:t>Dr. Christine J. Tan (May 21, 2017)</a:t>
            </a:r>
            <a:endParaRPr lang="en-US" sz="2400" kern="1200" dirty="0">
              <a:solidFill>
                <a:schemeClr val="tx1"/>
              </a:solidFill>
              <a:ea typeface="+mn-ea"/>
              <a:cs typeface="Calibri" panose="020F0502020204030204" pitchFamily="34" charset="0"/>
            </a:endParaRPr>
          </a:p>
        </p:txBody>
      </p:sp>
    </p:spTree>
    <p:extLst>
      <p:ext uri="{BB962C8B-B14F-4D97-AF65-F5344CB8AC3E}">
        <p14:creationId xmlns:p14="http://schemas.microsoft.com/office/powerpoint/2010/main" val="30919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516390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3938176792"/>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559F3CE8-7D77-492C-83BE-502B5D586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7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64C635-6C34-4DEC-BE5A-307CA77F0C64}"/>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Existence</a:t>
            </a:r>
          </a:p>
        </p:txBody>
      </p:sp>
      <p:sp>
        <p:nvSpPr>
          <p:cNvPr id="3075" name="Rectangle 3">
            <a:extLst>
              <a:ext uri="{FF2B5EF4-FFF2-40B4-BE49-F238E27FC236}">
                <a16:creationId xmlns:a16="http://schemas.microsoft.com/office/drawing/2014/main" id="{FF7A508D-C550-43B9-AD8C-4526712E604B}"/>
              </a:ext>
            </a:extLst>
          </p:cNvPr>
          <p:cNvSpPr>
            <a:spLocks noGrp="1" noChangeArrowheads="1"/>
          </p:cNvSpPr>
          <p:nvPr>
            <p:ph type="body" idx="1"/>
          </p:nvPr>
        </p:nvSpPr>
        <p:spPr>
          <a:xfrm>
            <a:off x="457200" y="1143000"/>
            <a:ext cx="6858000" cy="5486400"/>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err="1">
                <a:effectLst>
                  <a:outerShdw blurRad="38100" dist="38100" dir="2700000" algn="tl">
                    <a:srgbClr val="000000">
                      <a:alpha val="43137"/>
                    </a:srgbClr>
                  </a:outerShdw>
                </a:effectLst>
              </a:rPr>
              <a:t>Deut</a:t>
            </a:r>
            <a:r>
              <a:rPr lang="en-US" dirty="0">
                <a:effectLst>
                  <a:outerShdw blurRad="38100" dist="38100" dir="2700000" algn="tl">
                    <a:srgbClr val="000000">
                      <a:alpha val="43137"/>
                    </a:srgbClr>
                  </a:outerShdw>
                </a:effectLst>
              </a:rPr>
              <a:t> 32:17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Ps 106:37</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Over 100x</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All NT writers (except Hebrews)</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(Matt 8:29; 10:1; 12:43-45)</a:t>
            </a:r>
          </a:p>
        </p:txBody>
      </p:sp>
      <p:pic>
        <p:nvPicPr>
          <p:cNvPr id="1026" name="Picture 2">
            <a:extLst>
              <a:ext uri="{FF2B5EF4-FFF2-40B4-BE49-F238E27FC236}">
                <a16:creationId xmlns:a16="http://schemas.microsoft.com/office/drawing/2014/main" id="{22D643E9-670B-4D58-BAB3-C5638899F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624263"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CD5FF3C5-903C-4BF7-ADF5-B63B2A193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62000"/>
          <a:ext cx="8991600" cy="53340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4083022562"/>
                    </a:ext>
                  </a:extLst>
                </a:gridCol>
                <a:gridCol w="2997200">
                  <a:extLst>
                    <a:ext uri="{9D8B030D-6E8A-4147-A177-3AD203B41FA5}">
                      <a16:colId xmlns:a16="http://schemas.microsoft.com/office/drawing/2014/main" val="1397627422"/>
                    </a:ext>
                  </a:extLst>
                </a:gridCol>
                <a:gridCol w="2997200">
                  <a:extLst>
                    <a:ext uri="{9D8B030D-6E8A-4147-A177-3AD203B41FA5}">
                      <a16:colId xmlns:a16="http://schemas.microsoft.com/office/drawing/2014/main" val="3861418638"/>
                    </a:ext>
                  </a:extLst>
                </a:gridCol>
              </a:tblGrid>
              <a:tr h="10668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CC3300"/>
                          </a:solidFill>
                          <a:latin typeface="Calibri" panose="020F0502020204030204" pitchFamily="34" charset="0"/>
                          <a:ea typeface="+mj-ea"/>
                          <a:cs typeface="+mj-cs"/>
                        </a:rPr>
                        <a:t>Demons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800000"/>
                          </a:solidFill>
                          <a:latin typeface="Calibri" panose="020F0502020204030204" pitchFamily="34" charset="0"/>
                          <a:ea typeface="+mj-ea"/>
                          <a:cs typeface="+mj-cs"/>
                        </a:rPr>
                        <a:t>Fallen Angels</a:t>
                      </a:r>
                    </a:p>
                  </a:txBody>
                  <a:tcPr anchor="ctr" horzOverflow="overflow"/>
                </a:tc>
                <a:extLst>
                  <a:ext uri="{0D108BD9-81ED-4DB2-BD59-A6C34878D82A}">
                    <a16:rowId xmlns:a16="http://schemas.microsoft.com/office/drawing/2014/main" val="1624996199"/>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Satan is leader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800000"/>
                          </a:solidFill>
                          <a:effectLst/>
                          <a:latin typeface="Calibri" panose="020F0502020204030204" pitchFamily="34" charset="0"/>
                        </a:rPr>
                        <a:t>Matt 25:41; Rev 12:7-9</a:t>
                      </a:r>
                    </a:p>
                  </a:txBody>
                  <a:tcPr anchor="ctr" horzOverflow="overflow"/>
                </a:tc>
                <a:extLst>
                  <a:ext uri="{0D108BD9-81ED-4DB2-BD59-A6C34878D82A}">
                    <a16:rowId xmlns:a16="http://schemas.microsoft.com/office/drawing/2014/main" val="363685243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Spirit beings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8:16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800000"/>
                          </a:solidFill>
                          <a:effectLst/>
                          <a:latin typeface="Calibri" panose="020F0502020204030204" pitchFamily="34" charset="0"/>
                        </a:rPr>
                        <a:t>Heb 1:14</a:t>
                      </a:r>
                    </a:p>
                  </a:txBody>
                  <a:tcPr anchor="ctr" horzOverflow="overflow"/>
                </a:tc>
                <a:extLst>
                  <a:ext uri="{0D108BD9-81ED-4DB2-BD59-A6C34878D82A}">
                    <a16:rowId xmlns:a16="http://schemas.microsoft.com/office/drawing/2014/main" val="3808086373"/>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Capacity to enter people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12:22; Luke 11:14-15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800000"/>
                          </a:solidFill>
                          <a:effectLst/>
                          <a:latin typeface="Calibri" panose="020F0502020204030204" pitchFamily="34" charset="0"/>
                        </a:rPr>
                        <a:t>John 13:27</a:t>
                      </a:r>
                    </a:p>
                  </a:txBody>
                  <a:tcPr anchor="ctr" horzOverflow="overflow"/>
                </a:tc>
                <a:extLst>
                  <a:ext uri="{0D108BD9-81ED-4DB2-BD59-A6C34878D82A}">
                    <a16:rowId xmlns:a16="http://schemas.microsoft.com/office/drawing/2014/main" val="416747998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D2150E6-E997-46DE-9DB7-976F71F7396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Origin</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5215091A-2971-4464-8B49-10130B6C7061}"/>
              </a:ext>
            </a:extLst>
          </p:cNvPr>
          <p:cNvSpPr>
            <a:spLocks noGrp="1" noChangeArrowheads="1"/>
          </p:cNvSpPr>
          <p:nvPr>
            <p:ph type="body" idx="1"/>
          </p:nvPr>
        </p:nvSpPr>
        <p:spPr>
          <a:xfrm>
            <a:off x="914400" y="1143000"/>
            <a:ext cx="7086600" cy="4918075"/>
          </a:xfrm>
        </p:spPr>
        <p:txBody>
          <a:bodyPr/>
          <a:lstStyle/>
          <a:p>
            <a:pPr marL="461963" indent="-461963" eaLnBrk="1" hangingPunct="1">
              <a:spcBef>
                <a:spcPts val="0"/>
              </a:spcBef>
              <a:spcAft>
                <a:spcPts val="1800"/>
              </a:spcAft>
              <a:defRPr/>
            </a:pPr>
            <a:r>
              <a:rPr lang="en-US" altLang="en-US" dirty="0">
                <a:effectLst>
                  <a:outerShdw blurRad="38100" dist="38100" dir="2700000" algn="tl">
                    <a:srgbClr val="000000">
                      <a:alpha val="43137"/>
                    </a:srgbClr>
                  </a:outerShdw>
                </a:effectLst>
              </a:rPr>
              <a:t>Two classes</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Free (Eph 6:12)</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Confined (1 Pet 3:19-20; 2 Pet 2:4; Jude 6; Rev. 9:1-12)</a:t>
            </a:r>
          </a:p>
          <a:p>
            <a:pPr marL="461963" indent="-461963" eaLnBrk="1" hangingPunct="1">
              <a:spcBef>
                <a:spcPts val="0"/>
              </a:spcBef>
              <a:spcAft>
                <a:spcPts val="1800"/>
              </a:spcAft>
              <a:defRPr/>
            </a:pPr>
            <a:r>
              <a:rPr lang="en-US" altLang="en-US" dirty="0">
                <a:effectLst>
                  <a:outerShdw blurRad="38100" dist="38100" dir="2700000" algn="tl">
                    <a:srgbClr val="000000">
                      <a:alpha val="43137"/>
                    </a:srgbClr>
                  </a:outerShdw>
                </a:effectLst>
              </a:rPr>
              <a:t>No plan of salvation</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Confirmed in wickedness</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Matt 8:29; 25:41; Jas 2:19</a:t>
            </a:r>
          </a:p>
        </p:txBody>
      </p:sp>
      <p:pic>
        <p:nvPicPr>
          <p:cNvPr id="4" name="Picture 2">
            <a:extLst>
              <a:ext uri="{FF2B5EF4-FFF2-40B4-BE49-F238E27FC236}">
                <a16:creationId xmlns:a16="http://schemas.microsoft.com/office/drawing/2014/main" id="{24694807-4687-4F6F-A687-E181DBCE3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19600"/>
            <a:ext cx="2550801"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1774816579"/>
              </p:ext>
            </p:extLst>
          </p:nvPr>
        </p:nvGraphicFramePr>
        <p:xfrm>
          <a:off x="685800" y="1248697"/>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A2986620-F69B-4A5D-997E-01AD9D28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99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4475</TotalTime>
  <Words>1211</Words>
  <Application>Microsoft Office PowerPoint</Application>
  <PresentationFormat>On-screen Show (4:3)</PresentationFormat>
  <Paragraphs>235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Times New Roman</vt:lpstr>
      <vt:lpstr>Wingdings</vt:lpstr>
      <vt:lpstr>Azure</vt:lpstr>
      <vt:lpstr>DEMONOLOGY</vt:lpstr>
      <vt:lpstr>Preview of Angelology</vt:lpstr>
      <vt:lpstr>Overview</vt:lpstr>
      <vt:lpstr>Overview</vt:lpstr>
      <vt:lpstr>Existence</vt:lpstr>
      <vt:lpstr>Overview</vt:lpstr>
      <vt:lpstr>PowerPoint Presentation</vt:lpstr>
      <vt:lpstr>Origin</vt:lpstr>
      <vt:lpstr>Overview</vt:lpstr>
      <vt:lpstr>Personhood</vt:lpstr>
      <vt:lpstr>Overview</vt:lpstr>
      <vt:lpstr>Characteristics</vt:lpstr>
      <vt:lpstr>Characteristics (cont’d)</vt:lpstr>
      <vt:lpstr>Overview</vt:lpstr>
      <vt:lpstr>Powers</vt:lpstr>
      <vt:lpstr>Satanic/Demonic Miracles</vt:lpstr>
      <vt:lpstr>Overview</vt:lpstr>
      <vt:lpstr>Works</vt:lpstr>
      <vt:lpstr>Works (cont’d)</vt:lpstr>
      <vt:lpstr>Not all Physical Infirmities are Attributable  to Satan/Demon (works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Dangerous Influences on  our Children &amp; Youth  Dr. Christine J. Tan (May 21, 2017)</vt:lpstr>
      <vt:lpstr>Dangerous Influences on  our Children &amp; Youth  Dr. Christine J. Tan (May 21, 2017)</vt:lpstr>
      <vt:lpstr>Dangerous Influences on  our Children &amp; Youth  Dr. Christine J. Tan (May 21, 2017)</vt:lpstr>
      <vt:lpstr>CONCLUSION</vt:lpstr>
      <vt:lpstr>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Andy Woods</cp:lastModifiedBy>
  <cp:revision>371</cp:revision>
  <cp:lastPrinted>2019-12-07T13:54:36Z</cp:lastPrinted>
  <dcterms:created xsi:type="dcterms:W3CDTF">2009-01-18T12:07:54Z</dcterms:created>
  <dcterms:modified xsi:type="dcterms:W3CDTF">2019-12-07T16:04:24Z</dcterms:modified>
</cp:coreProperties>
</file>