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781" r:id="rId2"/>
    <p:sldId id="5555" r:id="rId3"/>
    <p:sldId id="3630" r:id="rId4"/>
    <p:sldId id="5832" r:id="rId5"/>
    <p:sldId id="4797" r:id="rId6"/>
    <p:sldId id="5556" r:id="rId7"/>
    <p:sldId id="3641" r:id="rId8"/>
    <p:sldId id="4508" r:id="rId9"/>
    <p:sldId id="2016" r:id="rId10"/>
    <p:sldId id="4509" r:id="rId11"/>
    <p:sldId id="4510" r:id="rId12"/>
    <p:sldId id="3643" r:id="rId13"/>
    <p:sldId id="901" r:id="rId14"/>
    <p:sldId id="986" r:id="rId15"/>
    <p:sldId id="985" r:id="rId16"/>
    <p:sldId id="989" r:id="rId17"/>
    <p:sldId id="2065" r:id="rId18"/>
    <p:sldId id="3677" r:id="rId19"/>
    <p:sldId id="3093" r:id="rId20"/>
    <p:sldId id="5552" r:id="rId21"/>
    <p:sldId id="2018" r:id="rId22"/>
    <p:sldId id="1268" r:id="rId23"/>
    <p:sldId id="5831" r:id="rId24"/>
    <p:sldId id="4438" r:id="rId25"/>
    <p:sldId id="4439" r:id="rId26"/>
    <p:sldId id="2034" r:id="rId27"/>
    <p:sldId id="4435" r:id="rId28"/>
    <p:sldId id="4436" r:id="rId29"/>
    <p:sldId id="5835" r:id="rId30"/>
    <p:sldId id="2042" r:id="rId31"/>
    <p:sldId id="2043" r:id="rId32"/>
    <p:sldId id="2044" r:id="rId33"/>
    <p:sldId id="2045" r:id="rId34"/>
    <p:sldId id="1090" r:id="rId35"/>
    <p:sldId id="5782" r:id="rId36"/>
    <p:sldId id="5836" r:id="rId37"/>
    <p:sldId id="2078" r:id="rId38"/>
    <p:sldId id="5837" r:id="rId39"/>
    <p:sldId id="4685" r:id="rId40"/>
    <p:sldId id="4691" r:id="rId41"/>
    <p:sldId id="5562" r:id="rId42"/>
    <p:sldId id="5833" r:id="rId43"/>
    <p:sldId id="261" r:id="rId44"/>
    <p:sldId id="325" r:id="rId45"/>
    <p:sldId id="265" r:id="rId46"/>
    <p:sldId id="5553" r:id="rId47"/>
    <p:sldId id="1193" r:id="rId48"/>
    <p:sldId id="5830" r:id="rId49"/>
    <p:sldId id="305" r:id="rId50"/>
    <p:sldId id="304" r:id="rId51"/>
    <p:sldId id="4511" r:id="rId52"/>
    <p:sldId id="295" r:id="rId53"/>
    <p:sldId id="5579" r:id="rId54"/>
    <p:sldId id="5580" r:id="rId55"/>
    <p:sldId id="2645" r:id="rId56"/>
    <p:sldId id="2651" r:id="rId57"/>
    <p:sldId id="2650" r:id="rId58"/>
    <p:sldId id="2647" r:id="rId59"/>
    <p:sldId id="292" r:id="rId60"/>
    <p:sldId id="293" r:id="rId61"/>
    <p:sldId id="5583" r:id="rId62"/>
    <p:sldId id="5582" r:id="rId63"/>
    <p:sldId id="5581" r:id="rId64"/>
    <p:sldId id="3622" r:id="rId65"/>
    <p:sldId id="5834"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CC"/>
    <a:srgbClr val="000066"/>
    <a:srgbClr val="0000FF"/>
    <a:srgbClr val="990099"/>
    <a:srgbClr val="006600"/>
    <a:srgbClr val="FF9900"/>
    <a:srgbClr val="00CC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363" autoAdjust="0"/>
  </p:normalViewPr>
  <p:slideViewPr>
    <p:cSldViewPr>
      <p:cViewPr varScale="1">
        <p:scale>
          <a:sx n="57" d="100"/>
          <a:sy n="57" d="100"/>
        </p:scale>
        <p:origin x="12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12/04/2019</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26</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latin typeface="Calibri" panose="020F0502020204030204" pitchFamily="34" charset="0"/>
              </a:rPr>
              <a:pPr algn="r"/>
              <a:t>26</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Tree>
    <p:extLst>
      <p:ext uri="{BB962C8B-B14F-4D97-AF65-F5344CB8AC3E}">
        <p14:creationId xmlns:p14="http://schemas.microsoft.com/office/powerpoint/2010/main" val="21334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9311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50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0098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52</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86722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53</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59271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54</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73625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61</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70679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62</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44079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63</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83570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111190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12/4/2019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92788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384502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12/4/2019</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185174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6" r:id="rId13"/>
    <p:sldLayoutId id="2147492667" r:id="rId14"/>
    <p:sldLayoutId id="2147492668" r:id="rId15"/>
    <p:sldLayoutId id="2147492669"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7.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3.xml"/><Relationship Id="rId1" Type="http://schemas.openxmlformats.org/officeDocument/2006/relationships/slideLayout" Target="../slideLayouts/slideLayout10.xml"/><Relationship Id="rId6" Type="http://schemas.openxmlformats.org/officeDocument/2006/relationships/customXml" Target="../ink/ink5.xml"/><Relationship Id="rId5" Type="http://schemas.openxmlformats.org/officeDocument/2006/relationships/image" Target="../media/image10.emf"/><Relationship Id="rId4" Type="http://schemas.openxmlformats.org/officeDocument/2006/relationships/customXml" Target="../ink/ink4.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600200"/>
            <a:ext cx="9144000" cy="3810000"/>
          </a:xfrm>
        </p:spPr>
        <p:txBody>
          <a:bodyPr/>
          <a:lstStyle/>
          <a:p>
            <a:pPr marL="0" indent="0" algn="just" eaLnBrk="1" hangingPunct="1">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Where is this ‘super sign’ found in the Bible? Not in the New Testament. There is not a single verse in the entire New Testament that says anything about Israel becoming a nation again. Nothing prophetic in the New Testament depends on Israel becoming a nation again. If Israel becoming a nation again is such ‘a significant sign,’ then why doesn't the New Testament specifically mention it?</a:t>
            </a:r>
            <a:r>
              <a:rPr lang="en-US" i="1" dirty="0">
                <a:effectLst>
                  <a:outerShdw blurRad="38100" dist="38100" dir="2700000" algn="tl">
                    <a:srgbClr val="000000">
                      <a:alpha val="43137"/>
                    </a:srgbClr>
                  </a:outerShdw>
                </a:effectLst>
              </a:rPr>
              <a:t>”</a:t>
            </a:r>
          </a:p>
        </p:txBody>
      </p:sp>
      <p:sp>
        <p:nvSpPr>
          <p:cNvPr id="7" name="TextBox 3">
            <a:extLst>
              <a:ext uri="{FF2B5EF4-FFF2-40B4-BE49-F238E27FC236}">
                <a16:creationId xmlns:a16="http://schemas.microsoft.com/office/drawing/2014/main" id="{07F04132-FCC8-4E61-9D5B-550A2ECFDE02}"/>
              </a:ext>
            </a:extLst>
          </p:cNvPr>
          <p:cNvSpPr txBox="1">
            <a:spLocks noChangeArrowheads="1"/>
          </p:cNvSpPr>
          <p:nvPr/>
        </p:nvSpPr>
        <p:spPr bwMode="auto">
          <a:xfrm>
            <a:off x="1913467" y="240775"/>
            <a:ext cx="53170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altLang="en-US" sz="3600" dirty="0" err="1">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 Times Fiction: A Biblical Consideration of the Left Behind Theology (Nashville, TN: Nelson, 2001), 203.</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6D16C98-9C1C-4764-8A03-B290A32D8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4666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600200"/>
            <a:ext cx="9144000" cy="4953000"/>
          </a:xfrm>
        </p:spPr>
        <p:txBody>
          <a:bodyPr/>
          <a:lstStyle/>
          <a:p>
            <a:pPr marL="0" indent="0" algn="just" eaLnBrk="1" hangingPunct="1">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goal of establishing Christ’s international kingdom can be presented to citizens of any nation.”…“Christians are required to become active in the building God’s visible kingdom.”…“If the Christian church fails to build the visible kingdom by means of biblical law and the power of the gospel, despite the resurrection of Christ and the presence of the Holy Spirit, then what kind of religion are we preaching?”…“The parable (Matt. 13:24–30, 36–43) refers to the building of the kingdom of God, not simply to the institutional church.</a:t>
            </a:r>
            <a:r>
              <a:rPr lang="en-US" sz="3000" i="1" dirty="0">
                <a:effectLst>
                  <a:outerShdw blurRad="38100" dist="38100" dir="2700000" algn="tl">
                    <a:srgbClr val="000000">
                      <a:alpha val="43137"/>
                    </a:srgbClr>
                  </a:outerShdw>
                </a:effectLst>
              </a:rPr>
              <a:t>”</a:t>
            </a:r>
          </a:p>
        </p:txBody>
      </p:sp>
      <p:sp>
        <p:nvSpPr>
          <p:cNvPr id="5" name="TextBox 3">
            <a:extLst>
              <a:ext uri="{FF2B5EF4-FFF2-40B4-BE49-F238E27FC236}">
                <a16:creationId xmlns:a16="http://schemas.microsoft.com/office/drawing/2014/main" id="{2EF0457A-4F6C-42DE-B43D-F2EA3D8D39E0}"/>
              </a:ext>
            </a:extLst>
          </p:cNvPr>
          <p:cNvSpPr txBox="1">
            <a:spLocks noChangeArrowheads="1"/>
          </p:cNvSpPr>
          <p:nvPr/>
        </p:nvSpPr>
        <p:spPr bwMode="auto">
          <a:xfrm>
            <a:off x="1382183" y="240775"/>
            <a:ext cx="637963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North</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1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Gary North quotes, can be found in H. Wayne House and Thomas Ice, Dominion Theology: Blessing or Curse? (Portland, OR: Multnomah, 1988), 409–11</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57501DE-D5F3-43F6-ADE8-3C35F2898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45720"/>
            <a:ext cx="103746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352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809750"/>
            <a:ext cx="9144000" cy="1465370"/>
          </a:xfrm>
        </p:spPr>
        <p:txBody>
          <a:bodyPr/>
          <a:lstStyle/>
          <a:p>
            <a:pPr marL="0" indent="0" algn="just">
              <a:buNone/>
              <a:defRPr/>
            </a:pPr>
            <a:r>
              <a:rPr lang="en-US" sz="2800" dirty="0">
                <a:effectLst>
                  <a:outerShdw blurRad="38100" dist="38100" dir="2700000" algn="tl">
                    <a:srgbClr val="000000">
                      <a:alpha val="43137"/>
                    </a:srgbClr>
                  </a:outerShdw>
                </a:effectLst>
              </a:rPr>
              <a:t>Thomas Ice reports, “Gary North has boasted that he has a book already in his computer for when ‘Israel gets pushed into the sea or converted to Christ.’”</a:t>
            </a:r>
          </a:p>
        </p:txBody>
      </p:sp>
      <p:pic>
        <p:nvPicPr>
          <p:cNvPr id="5" name="Picture 5">
            <a:extLst>
              <a:ext uri="{FF2B5EF4-FFF2-40B4-BE49-F238E27FC236}">
                <a16:creationId xmlns:a16="http://schemas.microsoft.com/office/drawing/2014/main" id="{EA3005C1-E0AE-4A27-8BA9-45066F8816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3352800"/>
            <a:ext cx="5943600" cy="312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D9A8A4-1342-444F-A6E9-BF5B5F63EF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36" y="76200"/>
            <a:ext cx="841364" cy="1097280"/>
          </a:xfrm>
          <a:prstGeom prst="rect">
            <a:avLst/>
          </a:prstGeom>
          <a:ln w="28575">
            <a:solidFill>
              <a:schemeClr val="tx1"/>
            </a:solidFill>
          </a:ln>
        </p:spPr>
      </p:pic>
      <p:sp>
        <p:nvSpPr>
          <p:cNvPr id="6" name="TextBox 3">
            <a:extLst>
              <a:ext uri="{FF2B5EF4-FFF2-40B4-BE49-F238E27FC236}">
                <a16:creationId xmlns:a16="http://schemas.microsoft.com/office/drawing/2014/main" id="{3394C953-FDED-4C0C-8CDE-CDAA77DB7692}"/>
              </a:ext>
            </a:extLst>
          </p:cNvPr>
          <p:cNvSpPr txBox="1">
            <a:spLocks noChangeArrowheads="1"/>
          </p:cNvSpPr>
          <p:nvPr/>
        </p:nvSpPr>
        <p:spPr bwMode="auto">
          <a:xfrm>
            <a:off x="1382183" y="240775"/>
            <a:ext cx="637963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Ice</a:t>
            </a:r>
          </a:p>
          <a:p>
            <a:pPr algn="ctr" eaLnBrk="1" hangingPunct="1"/>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Personal letter from Gary North to Peter Lalonde, April 30, 1987 on file; cited in Thomas Ice, “Answering Those Who Oppose Israel,” 1, accessed October 21, 2015, http://www.pre-trib.org.</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59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286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0" y="1447800"/>
            <a:ext cx="9144000" cy="4267200"/>
          </a:xfrm>
        </p:spPr>
        <p:txBody>
          <a:bodyPr/>
          <a:lstStyle/>
          <a:p>
            <a:pPr marL="0" indent="0" algn="just">
              <a:buNone/>
            </a:pPr>
            <a:r>
              <a:rPr lang="en-US" sz="3000" dirty="0">
                <a:effectLst>
                  <a:outerShdw blurRad="38100" dist="38100" dir="2700000" algn="tl">
                    <a:srgbClr val="000000">
                      <a:alpha val="43137"/>
                    </a:srgbClr>
                  </a:outerShdw>
                </a:effectLst>
              </a:rPr>
              <a:t>“We’re not dispensationalists here....We believe that the church is essentially Israel. We believe that the answer to, ‘What about the Jews?’ is, ‘Here we are.’ </a:t>
            </a:r>
            <a:r>
              <a:rPr lang="en-US" sz="3000" b="1" u="sng" dirty="0">
                <a:solidFill>
                  <a:srgbClr val="FFFFCC"/>
                </a:solidFill>
                <a:effectLst>
                  <a:outerShdw blurRad="38100" dist="38100" dir="2700000" algn="tl">
                    <a:srgbClr val="000000">
                      <a:alpha val="43137"/>
                    </a:srgbClr>
                  </a:outerShdw>
                </a:effectLst>
              </a:rPr>
              <a:t>We deny that the church is God’s ‘plan B.’ We deny that we are living in God’s redemptive parenthesis</a:t>
            </a:r>
            <a:r>
              <a:rPr lang="en-US" sz="3000" dirty="0">
                <a:effectLst>
                  <a:outerShdw blurRad="38100" dist="38100" dir="2700000" algn="tl">
                    <a:srgbClr val="000000">
                      <a:alpha val="43137"/>
                    </a:srgbClr>
                  </a:outerShdw>
                </a:effectLst>
              </a:rPr>
              <a:t>. There, we are again one people. In His holy and heavenly temple there is neither Jew nor Greek, male nor female, pre-mil nor post-mil. There, we are all together, </a:t>
            </a:r>
            <a:r>
              <a:rPr lang="en-US" sz="3000" b="1" u="sng" dirty="0">
                <a:solidFill>
                  <a:srgbClr val="FFFFCC"/>
                </a:solidFill>
                <a:effectLst>
                  <a:outerShdw blurRad="38100" dist="38100" dir="2700000" algn="tl">
                    <a:srgbClr val="000000">
                      <a:alpha val="43137"/>
                    </a:srgbClr>
                  </a:outerShdw>
                </a:effectLst>
              </a:rPr>
              <a:t>the Israel of God</a:t>
            </a:r>
            <a:r>
              <a:rPr lang="en-US" sz="3000" dirty="0">
                <a:effectLst>
                  <a:outerShdw blurRad="38100" dist="38100" dir="2700000" algn="tl">
                    <a:srgbClr val="000000">
                      <a:alpha val="43137"/>
                    </a:srgbClr>
                  </a:outerShdw>
                </a:effectLst>
              </a:rPr>
              <a:t>, princes with God, and the </a:t>
            </a:r>
            <a:r>
              <a:rPr lang="en-US" sz="3000" i="1" dirty="0" err="1">
                <a:effectLst>
                  <a:outerShdw blurRad="38100" dist="38100" dir="2700000" algn="tl">
                    <a:srgbClr val="000000">
                      <a:alpha val="43137"/>
                    </a:srgbClr>
                  </a:outerShdw>
                </a:effectLst>
              </a:rPr>
              <a:t>ekklesia</a:t>
            </a:r>
            <a:r>
              <a:rPr lang="en-US" sz="3000" dirty="0">
                <a:effectLst>
                  <a:outerShdw blurRad="38100" dist="38100" dir="2700000" algn="tl">
                    <a:srgbClr val="000000">
                      <a:alpha val="43137"/>
                    </a:srgbClr>
                  </a:outerShdw>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 Talk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95515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0" y="1600200"/>
            <a:ext cx="9144000" cy="4724400"/>
          </a:xfrm>
        </p:spPr>
        <p:txBody>
          <a:bodyPr anchor="t"/>
          <a:lstStyle/>
          <a:p>
            <a:pPr algn="just" eaLnBrk="1" hangingPunct="1">
              <a:buFontTx/>
              <a:buNone/>
              <a:defRPr/>
            </a:pPr>
            <a:r>
              <a:rPr lang="en-US" sz="3000" dirty="0">
                <a:solidFill>
                  <a:schemeClr val="tx1"/>
                </a:solidFill>
                <a:effectLst>
                  <a:outerShdw blurRad="38100" dist="38100" dir="2700000" algn="tl">
                    <a:srgbClr val="000000">
                      <a:alpha val="43137"/>
                    </a:srgbClr>
                  </a:outerShdw>
                </a:effectLst>
              </a:rPr>
              <a:t>“The story of the </a:t>
            </a:r>
            <a:r>
              <a:rPr lang="en-US" sz="3000" b="1" u="sng" dirty="0">
                <a:solidFill>
                  <a:srgbClr val="FFFFCC"/>
                </a:solidFill>
                <a:effectLst>
                  <a:outerShdw blurRad="38100" dist="38100" dir="2700000" algn="tl">
                    <a:srgbClr val="000000">
                      <a:alpha val="43137"/>
                    </a:srgbClr>
                  </a:outerShdw>
                </a:effectLst>
              </a:rPr>
              <a:t>church begins with Israel</a:t>
            </a:r>
            <a:r>
              <a:rPr lang="en-US" sz="3000" dirty="0">
                <a:solidFill>
                  <a:schemeClr val="tx1"/>
                </a:solidFill>
                <a:effectLst>
                  <a:outerShdw blurRad="38100" dist="38100" dir="2700000" algn="tl">
                    <a:srgbClr val="000000">
                      <a:alpha val="43137"/>
                    </a:srgbClr>
                  </a:outerShdw>
                </a:effectLst>
              </a:rPr>
              <a:t>, the Old Testament people of God…The identity of the church is necessary for the mission of the church. Only as a holy nation, called out of the darkness into the light of God‘s presence, can the church discharge it’s mission…Peter affirms that </a:t>
            </a:r>
            <a:r>
              <a:rPr lang="en-US" sz="3000" b="1" u="sng" dirty="0">
                <a:solidFill>
                  <a:srgbClr val="FFFFCC"/>
                </a:solidFill>
                <a:effectLst>
                  <a:outerShdw blurRad="38100" dist="38100" dir="2700000" algn="tl">
                    <a:srgbClr val="000000">
                      <a:alpha val="43137"/>
                    </a:srgbClr>
                  </a:outerShdw>
                </a:effectLst>
              </a:rPr>
              <a:t>the church’s right to the titles of Israel</a:t>
            </a:r>
            <a:r>
              <a:rPr lang="en-US" sz="3000" dirty="0">
                <a:solidFill>
                  <a:schemeClr val="tx1"/>
                </a:solidFill>
                <a:effectLst>
                  <a:outerShdw blurRad="38100" dist="38100" dir="2700000" algn="tl">
                    <a:srgbClr val="000000">
                      <a:alpha val="43137"/>
                    </a:srgbClr>
                  </a:outerShdw>
                </a:effectLst>
              </a:rPr>
              <a:t>, then describes the church’s witness of praise (1 Peter 2:9–10)...This understanding of </a:t>
            </a:r>
            <a:r>
              <a:rPr lang="en-US" sz="3000" b="1" u="sng" dirty="0">
                <a:solidFill>
                  <a:srgbClr val="FFFFCC"/>
                </a:solidFill>
                <a:effectLst>
                  <a:outerShdw blurRad="38100" dist="38100" dir="2700000" algn="tl">
                    <a:srgbClr val="000000">
                      <a:alpha val="43137"/>
                    </a:srgbClr>
                  </a:outerShdw>
                </a:effectLst>
              </a:rPr>
              <a:t>the church as the new and true Israel</a:t>
            </a:r>
            <a:r>
              <a:rPr lang="en-US" sz="3000" dirty="0">
                <a:solidFill>
                  <a:schemeClr val="tx1"/>
                </a:solidFill>
                <a:effectLst>
                  <a:outerShdw blurRad="38100" dist="38100" dir="2700000" algn="tl">
                    <a:srgbClr val="000000">
                      <a:alpha val="43137"/>
                    </a:srgbClr>
                  </a:outerShdw>
                </a:effectLst>
              </a:rPr>
              <a:t> of Christ must inspire our mission in the contemporary world.”</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066800" y="228600"/>
            <a:ext cx="7010400" cy="1219200"/>
          </a:xfrm>
        </p:spPr>
        <p:txBody>
          <a:bodyPr/>
          <a:lstStyle/>
          <a:p>
            <a:pPr marL="0" indent="0" algn="ctr" eaLnBrk="1" hangingPunct="1">
              <a:spcBef>
                <a:spcPct val="0"/>
              </a:spcBef>
              <a:spcAft>
                <a:spcPts val="1200"/>
              </a:spcAft>
              <a:buFont typeface="Wingdings" panose="05000000000000000000" pitchFamily="2" charset="2"/>
              <a:buNone/>
              <a:defRPr/>
            </a:pPr>
            <a:r>
              <a:rPr lang="en-US" sz="3600" kern="1200" dirty="0">
                <a:solidFill>
                  <a:srgbClr val="00FFFF"/>
                </a:solidFill>
                <a:effectLst>
                  <a:outerShdw blurRad="38100" dist="38100" dir="2700000" algn="tl">
                    <a:srgbClr val="000000">
                      <a:alpha val="43137"/>
                    </a:srgbClr>
                  </a:outerShdw>
                </a:effectLst>
                <a:cs typeface="Calibri" panose="020F0502020204030204" pitchFamily="34" charset="0"/>
              </a:rPr>
              <a:t>Edmund P. </a:t>
            </a:r>
            <a:r>
              <a:rPr lang="en-US" sz="3600" kern="1200" dirty="0" err="1">
                <a:solidFill>
                  <a:srgbClr val="00FFFF"/>
                </a:solidFill>
                <a:effectLst>
                  <a:outerShdw blurRad="38100" dist="38100" dir="2700000" algn="tl">
                    <a:srgbClr val="000000">
                      <a:alpha val="43137"/>
                    </a:srgbClr>
                  </a:outerShdw>
                </a:effectLst>
                <a:cs typeface="Calibri" panose="020F0502020204030204" pitchFamily="34" charset="0"/>
              </a:rPr>
              <a:t>Clowney</a:t>
            </a:r>
            <a:endParaRPr lang="en-US" sz="360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marL="0" indent="0" algn="ctr" eaLnBrk="1" hangingPunct="1">
              <a:buNone/>
              <a:defRPr/>
            </a:pPr>
            <a:r>
              <a:rPr lang="en-US" sz="1800" dirty="0">
                <a:effectLst>
                  <a:outerShdw blurRad="38100" dist="38100" dir="2700000" algn="tl">
                    <a:srgbClr val="000000">
                      <a:alpha val="43137"/>
                    </a:srgbClr>
                  </a:outerShdw>
                </a:effectLst>
              </a:rPr>
              <a:t>Edmund P. Clowney, </a:t>
            </a:r>
            <a:r>
              <a:rPr lang="en-US" sz="1800" i="1" dirty="0">
                <a:effectLst>
                  <a:outerShdw blurRad="38100" dist="38100" dir="2700000" algn="tl">
                    <a:srgbClr val="000000">
                      <a:alpha val="43137"/>
                    </a:srgbClr>
                  </a:outerShdw>
                </a:effectLst>
              </a:rPr>
              <a:t>The Church</a:t>
            </a:r>
            <a:r>
              <a:rPr lang="en-US" sz="1800" dirty="0">
                <a:effectLst>
                  <a:outerShdw blurRad="38100" dist="38100" dir="2700000" algn="tl">
                    <a:srgbClr val="000000">
                      <a:alpha val="43137"/>
                    </a:srgbClr>
                  </a:outerShdw>
                </a:effectLst>
              </a:rPr>
              <a:t>, ed. Gerald Bray, Contours of Christian Theology (Downers Grove, ILL: InterVarsity Press, 1995), 28, 162-63.</a:t>
            </a:r>
            <a:endParaRPr lang="en-US" sz="20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3C91A025-EA15-45D3-9DA9-12128A6DFF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76200"/>
            <a:ext cx="719058" cy="1097280"/>
          </a:xfrm>
          <a:prstGeom prst="rect">
            <a:avLst/>
          </a:prstGeom>
        </p:spPr>
      </p:pic>
    </p:spTree>
    <p:extLst>
      <p:ext uri="{BB962C8B-B14F-4D97-AF65-F5344CB8AC3E}">
        <p14:creationId xmlns:p14="http://schemas.microsoft.com/office/powerpoint/2010/main" val="102316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dirty="0">
                <a:effectLst>
                  <a:outerShdw blurRad="38100" dist="38100" dir="2700000" algn="tl">
                    <a:srgbClr val="000000">
                      <a:alpha val="43137"/>
                    </a:srgbClr>
                  </a:outerShdw>
                </a:effectLst>
              </a:rPr>
              <a:t>“It is clear that all the above are connected with the number twelve (cf. Rev. 7:5-8; 12:1, 12). This number is perhaps the most familiar number of the Bible, most frequently associated with the sons of Jacob, the twelve tribes of Israel, and the twelve apostles of </a:t>
            </a:r>
            <a:r>
              <a:rPr lang="en-US" altLang="en-US" b="1" u="sng" dirty="0">
                <a:solidFill>
                  <a:srgbClr val="FFFFCC"/>
                </a:solidFill>
                <a:effectLst>
                  <a:outerShdw blurRad="38100" dist="38100" dir="2700000" algn="tl">
                    <a:srgbClr val="000000">
                      <a:alpha val="43137"/>
                    </a:srgbClr>
                  </a:outerShdw>
                </a:effectLst>
              </a:rPr>
              <a:t>the ‘new Israel,’ the church</a:t>
            </a:r>
            <a:r>
              <a:rPr lang="en-US" altLang="en-US"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631216"/>
          </a:xfrm>
          <a:prstGeom prst="rect">
            <a:avLst/>
          </a:prstGeom>
          <a:noFill/>
        </p:spPr>
        <p:txBody>
          <a:bodyPr wrap="square" rtlCol="0">
            <a:spAutoFit/>
          </a:bodyPr>
          <a:lstStyle/>
          <a:p>
            <a:pPr marL="0" indent="0" algn="ctr">
              <a:spcAft>
                <a:spcPts val="1200"/>
              </a:spcAft>
              <a:buFontTx/>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288</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7433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590800" y="1828800"/>
            <a:ext cx="6019800" cy="2819400"/>
          </a:xfrm>
        </p:spPr>
        <p:txBody>
          <a:bodyPr/>
          <a:lstStyle/>
          <a:p>
            <a:pPr marL="0" indent="0" algn="just" eaLnBrk="1" hangingPunct="1">
              <a:spcBef>
                <a:spcPts val="0"/>
              </a:spcBef>
              <a:buNone/>
              <a:defRPr/>
            </a:pPr>
            <a:r>
              <a:rPr lang="en-US" dirty="0">
                <a:effectLst/>
              </a:rPr>
              <a:t>Of this designation, normative dispensationalist Stanley Toussaint appropriately comments, </a:t>
            </a:r>
            <a:r>
              <a:rPr lang="en-US" b="1" dirty="0">
                <a:solidFill>
                  <a:srgbClr val="FFFFCC"/>
                </a:solidFill>
                <a:effectLst/>
              </a:rPr>
              <a:t>“</a:t>
            </a:r>
            <a:r>
              <a:rPr lang="en-US" b="1" u="sng" dirty="0">
                <a:solidFill>
                  <a:srgbClr val="FFFFCC"/>
                </a:solidFill>
                <a:effectLst/>
              </a:rPr>
              <a:t>This is precariously close to replacement theology.</a:t>
            </a:r>
            <a:r>
              <a:rPr lang="en-US" b="1" dirty="0">
                <a:solidFill>
                  <a:srgbClr val="FFFFCC"/>
                </a:solidFill>
                <a:effectLst/>
              </a:rPr>
              <a:t>”</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1" y="2000250"/>
            <a:ext cx="1847462" cy="2468880"/>
          </a:xfrm>
          <a:prstGeom prst="rect">
            <a:avLst/>
          </a:prstGeom>
        </p:spPr>
      </p:pic>
      <p:sp>
        <p:nvSpPr>
          <p:cNvPr id="3" name="Rectangle 2">
            <a:extLst>
              <a:ext uri="{FF2B5EF4-FFF2-40B4-BE49-F238E27FC236}">
                <a16:creationId xmlns:a16="http://schemas.microsoft.com/office/drawing/2014/main" id="{D0F10935-E97A-4E15-AD66-AC5BA479D689}"/>
              </a:ext>
            </a:extLst>
          </p:cNvPr>
          <p:cNvSpPr/>
          <p:nvPr/>
        </p:nvSpPr>
        <p:spPr>
          <a:xfrm>
            <a:off x="0" y="217438"/>
            <a:ext cx="9144000" cy="1292662"/>
          </a:xfrm>
          <a:prstGeom prst="rect">
            <a:avLst/>
          </a:prstGeom>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Stanley D. Toussaint</a:t>
            </a:r>
          </a:p>
          <a:p>
            <a:pPr algn="ctr"/>
            <a:r>
              <a:rPr lang="en-US" sz="1600" dirty="0">
                <a:latin typeface="Calibri" panose="020F0502020204030204" pitchFamily="34" charset="0"/>
                <a:ea typeface="+mj-ea"/>
                <a:cs typeface="+mj-cs"/>
              </a:rPr>
              <a:t>“Israel and the Church of a Traditional Dispensationalist,” in Three Central Issues in Contemporary Dispensationalism, ed. Herbert W. Bateman (Grand Rapids: Kregel, 1999), 259. </a:t>
            </a:r>
          </a:p>
        </p:txBody>
      </p:sp>
    </p:spTree>
    <p:extLst>
      <p:ext uri="{BB962C8B-B14F-4D97-AF65-F5344CB8AC3E}">
        <p14:creationId xmlns:p14="http://schemas.microsoft.com/office/powerpoint/2010/main" val="102179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394663-1B73-4738-8238-EF63A7A715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11:12-15</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if their transgression is riches for the world and their failure is riches for the Gentiles, how much more will their fulfillment be!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speaking to you who are Gentiles. Inasmuch then as I am an apostle of Gentiles, I magnify my ministry,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somehow I might move to jealousy my fellow countrymen and save some of them.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their rejection is the reconciliation of the world, what will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acceptance be but life from the dead?”</a:t>
            </a:r>
          </a:p>
        </p:txBody>
      </p:sp>
    </p:spTree>
    <p:extLst>
      <p:ext uri="{BB962C8B-B14F-4D97-AF65-F5344CB8AC3E}">
        <p14:creationId xmlns:p14="http://schemas.microsoft.com/office/powerpoint/2010/main" val="293092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5F871-1B60-4261-9CC3-F3B066A6B9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93428"/>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23:37-39</a:t>
            </a:r>
          </a:p>
          <a:p>
            <a:pPr algn="just"/>
            <a:r>
              <a:rPr lang="en-US" sz="3000" dirty="0">
                <a:effectLst>
                  <a:outerShdw blurRad="38100" dist="38100" dir="2700000" algn="tl">
                    <a:srgbClr val="000000">
                      <a:alpha val="43137"/>
                    </a:srgbClr>
                  </a:outerShdw>
                </a:effectLst>
                <a:latin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000" b="1" u="sng" dirty="0">
                <a:effectLst>
                  <a:outerShdw blurRad="38100" dist="38100" dir="2700000" algn="tl">
                    <a:srgbClr val="000000">
                      <a:alpha val="43137"/>
                    </a:srgbClr>
                  </a:outerShdw>
                </a:effectLst>
                <a:latin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000" baseline="30000" dirty="0">
                <a:effectLst>
                  <a:outerShdw blurRad="38100" dist="38100" dir="2700000" algn="tl">
                    <a:srgbClr val="000000">
                      <a:alpha val="43137"/>
                    </a:srgbClr>
                  </a:outerShdw>
                </a:effectLst>
                <a:latin typeface="Calibri" panose="020F0502020204030204" pitchFamily="34" charset="0"/>
              </a:rPr>
              <a:t>38 </a:t>
            </a:r>
            <a:r>
              <a:rPr lang="en-US" sz="30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000" baseline="30000" dirty="0">
                <a:effectLst>
                  <a:outerShdw blurRad="38100" dist="38100" dir="2700000" algn="tl">
                    <a:srgbClr val="000000">
                      <a:alpha val="43137"/>
                    </a:srgbClr>
                  </a:outerShdw>
                </a:effectLst>
                <a:latin typeface="Calibri" panose="020F0502020204030204" pitchFamily="34" charset="0"/>
              </a:rPr>
              <a:t>39 </a:t>
            </a:r>
            <a:r>
              <a:rPr lang="en-US" sz="3000" dirty="0">
                <a:effectLst>
                  <a:outerShdw blurRad="38100" dist="38100" dir="2700000" algn="tl">
                    <a:srgbClr val="000000">
                      <a:alpha val="43137"/>
                    </a:srgbClr>
                  </a:outerShdw>
                </a:effectLst>
                <a:latin typeface="Calibri" panose="020F0502020204030204" pitchFamily="34" charset="0"/>
              </a:rPr>
              <a:t>For I say to you, from now 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you will not see Me until you say</a:t>
            </a:r>
            <a:r>
              <a:rPr lang="en-US" sz="3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0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937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7F07CD-990C-4C5C-BAC7-1271BA2106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latin typeface="Calibri" panose="020F0502020204030204" pitchFamily="34" charset="0"/>
                <a:cs typeface="Calibri" panose="020F0502020204030204" pitchFamily="34" charset="0"/>
              </a:rPr>
              <a:t>“Now it will come about that In the last days The mountain of the house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latin typeface="Calibri" panose="020F0502020204030204" pitchFamily="34" charset="0"/>
                <a:cs typeface="Calibri" panose="020F0502020204030204" pitchFamily="34" charset="0"/>
              </a:rPr>
              <a:t>3 </a:t>
            </a:r>
            <a:r>
              <a:rPr lang="en-US" sz="3000" dirty="0">
                <a:latin typeface="Calibri" panose="020F0502020204030204" pitchFamily="34" charset="0"/>
                <a:cs typeface="Calibri" panose="020F0502020204030204" pitchFamily="34" charset="0"/>
              </a:rPr>
              <a:t>And many peoples will come and say, ‘Come, let us go up to the mountain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a:t>
            </a:r>
            <a:r>
              <a:rPr lang="en-US" sz="3000" b="1" u="sng" dirty="0">
                <a:solidFill>
                  <a:srgbClr val="FFFFCC"/>
                </a:solidFill>
                <a:latin typeface="Calibri" panose="020F0502020204030204" pitchFamily="34" charset="0"/>
                <a:cs typeface="Calibri" panose="020F0502020204030204" pitchFamily="34" charset="0"/>
              </a:rPr>
              <a:t>from Jerusalem</a:t>
            </a:r>
            <a:r>
              <a:rPr lang="en-US" sz="3000" dirty="0">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b="1" u="sng" dirty="0">
                <a:solidFill>
                  <a:srgbClr val="FFFFCC"/>
                </a:solidFill>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9328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latin typeface="Calibri" panose="020F0502020204030204" pitchFamily="34" charset="0"/>
                <a:cs typeface="Calibri" panose="020F0502020204030204" pitchFamily="34" charset="0"/>
              </a:rPr>
              <a:t>Jerusalem</a:t>
            </a:r>
            <a:r>
              <a:rPr lang="en-US" sz="2800" dirty="0">
                <a:latin typeface="Calibri" panose="020F0502020204030204" pitchFamily="34" charset="0"/>
                <a:cs typeface="Calibri" panose="020F0502020204030204" pitchFamily="34" charset="0"/>
              </a:rPr>
              <a:t>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latin typeface="Calibri" panose="020F0502020204030204" pitchFamily="34" charset="0"/>
                <a:cs typeface="Calibri" panose="020F0502020204030204" pitchFamily="34" charset="0"/>
              </a:rPr>
              <a:t>Jerusalem</a:t>
            </a:r>
            <a:r>
              <a:rPr lang="en-US" sz="2800" dirty="0">
                <a:latin typeface="Calibri" panose="020F0502020204030204" pitchFamily="34" charset="0"/>
                <a:cs typeface="Calibri" panose="020F0502020204030204" pitchFamily="34" charset="0"/>
              </a:rPr>
              <a:t>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nations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3276600" y="2286000"/>
            <a:ext cx="5638800" cy="2590800"/>
          </a:xfrm>
        </p:spPr>
        <p:txBody>
          <a:bodyPr lIns="92075" tIns="46038" rIns="92075" bIns="46038"/>
          <a:lstStyle/>
          <a:p>
            <a:pPr marL="0" indent="0" algn="just">
              <a:buFont typeface="Wingdings" pitchFamily="2" charset="2"/>
              <a:buNone/>
              <a:defRPr/>
            </a:pPr>
            <a:r>
              <a:rPr lang="en-US" i="1"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8132" name="Picture 4" descr="SY01462_"/>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676400"/>
            <a:ext cx="2888534" cy="3200400"/>
          </a:xfrm>
          <a:prstGeom prst="rect">
            <a:avLst/>
          </a:prstGeom>
          <a:noFill/>
          <a:ln w="9525">
            <a:noFill/>
            <a:miter lim="800000"/>
            <a:headEnd/>
            <a:tailEnd/>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5" y="152400"/>
            <a:ext cx="976491" cy="1371600"/>
          </a:xfrm>
          <a:prstGeom prst="rect">
            <a:avLst/>
          </a:prstGeom>
        </p:spPr>
      </p:pic>
      <p:sp>
        <p:nvSpPr>
          <p:cNvPr id="6" name="Rectangle 5">
            <a:extLst>
              <a:ext uri="{FF2B5EF4-FFF2-40B4-BE49-F238E27FC236}">
                <a16:creationId xmlns:a16="http://schemas.microsoft.com/office/drawing/2014/main" id="{D560E003-5FE2-4431-B817-A84B8CF6C772}"/>
              </a:ext>
            </a:extLst>
          </p:cNvPr>
          <p:cNvSpPr/>
          <p:nvPr/>
        </p:nvSpPr>
        <p:spPr>
          <a:xfrm>
            <a:off x="2133600" y="217438"/>
            <a:ext cx="4876800" cy="1077218"/>
          </a:xfrm>
          <a:prstGeom prst="rect">
            <a:avLst/>
          </a:prstGeom>
        </p:spPr>
        <p:txBody>
          <a:bodyPr wrap="square">
            <a:spAutoFit/>
          </a:bodyPr>
          <a:lstStyle/>
          <a:p>
            <a:pPr algn="ctr">
              <a:spcAft>
                <a:spcPts val="1200"/>
              </a:spcAft>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Robert Thomas</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r>
              <a:rPr lang="en-US" sz="18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Four Views on the Book of Revelation</a:t>
            </a:r>
            <a:r>
              <a:rPr lang="en-US" sz="18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page 207.</a:t>
            </a:r>
            <a:endParaRPr lang="en-US" sz="1600" dirty="0">
              <a:latin typeface="Calibri" panose="020F0502020204030204" pitchFamily="34" charset="0"/>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8991600" cy="4267200"/>
          </a:xfrm>
        </p:spPr>
        <p:txBody>
          <a:bodyPr/>
          <a:lstStyle/>
          <a:p>
            <a:pPr marL="0" indent="0" algn="just">
              <a:buFontTx/>
              <a:buNone/>
              <a:defRPr/>
            </a:pPr>
            <a:r>
              <a:rPr lang="en-US" sz="3000" i="1" dirty="0">
                <a:effectLst>
                  <a:outerShdw blurRad="38100" dist="38100" dir="2700000" algn="tl">
                    <a:srgbClr val="000000">
                      <a:alpha val="43137"/>
                    </a:srgbClr>
                  </a:outerShdw>
                </a:effectLst>
                <a:latin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Of the many peculiar phenomena which characterize the present generation, few events can claim equal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significance</a:t>
            </a:r>
            <a:r>
              <a:rPr lang="en-US" sz="3000" dirty="0">
                <a:effectLst>
                  <a:outerShdw blurRad="38100" dist="38100" dir="2700000" algn="tl">
                    <a:srgbClr val="000000">
                      <a:alpha val="43137"/>
                    </a:srgbClr>
                  </a:outerShdw>
                </a:effectLst>
                <a:latin typeface="Calibri" panose="020F0502020204030204" pitchFamily="34" charset="0"/>
              </a:rPr>
              <a:t> as far as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prophecy</a:t>
            </a:r>
            <a:r>
              <a:rPr lang="en-US" sz="3000" dirty="0">
                <a:effectLst>
                  <a:outerShdw blurRad="38100" dist="38100" dir="2700000" algn="tl">
                    <a:srgbClr val="000000">
                      <a:alpha val="43137"/>
                    </a:srgbClr>
                  </a:outerShdw>
                </a:effectLst>
                <a:latin typeface="Calibri" panose="020F0502020204030204" pitchFamily="34" charset="0"/>
              </a:rPr>
              <a:t> is concerned with that of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of Israel to their land</a:t>
            </a:r>
            <a:r>
              <a:rPr lang="en-US" sz="3000" dirty="0">
                <a:effectLst>
                  <a:outerShdw blurRad="38100" dist="38100" dir="2700000" algn="tl">
                    <a:srgbClr val="000000">
                      <a:alpha val="43137"/>
                    </a:srgbClr>
                  </a:outerShdw>
                </a:effectLst>
                <a:latin typeface="Calibri" panose="020F0502020204030204" pitchFamily="34" charset="0"/>
              </a:rPr>
              <a:t>. It constitutes a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preparation</a:t>
            </a:r>
            <a:r>
              <a:rPr lang="en-US" sz="3000" dirty="0">
                <a:effectLst>
                  <a:outerShdw blurRad="38100" dist="38100" dir="2700000" algn="tl">
                    <a:srgbClr val="000000">
                      <a:alpha val="43137"/>
                    </a:srgbClr>
                  </a:outerShdw>
                </a:effectLst>
                <a:latin typeface="Calibri" panose="020F0502020204030204" pitchFamily="34" charset="0"/>
              </a:rPr>
              <a:t> for the end of the age,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setting</a:t>
            </a:r>
            <a:r>
              <a:rPr lang="en-US" sz="3000" dirty="0">
                <a:effectLst>
                  <a:outerShdw blurRad="38100" dist="38100" dir="2700000" algn="tl">
                    <a:srgbClr val="000000">
                      <a:alpha val="43137"/>
                    </a:srgbClr>
                  </a:outerShdw>
                </a:effectLst>
                <a:latin typeface="Calibri" panose="020F0502020204030204" pitchFamily="34" charset="0"/>
              </a:rPr>
              <a:t> for the coming of the Lord for His church, and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fulfillment of Israel’s prophetic destiny</a:t>
            </a:r>
            <a:r>
              <a:rPr lang="en-US" sz="3000" dirty="0">
                <a:effectLst>
                  <a:outerShdw blurRad="38100" dist="38100" dir="2700000" algn="tl">
                    <a:srgbClr val="000000">
                      <a:alpha val="43137"/>
                    </a:srgbClr>
                  </a:outerShdw>
                </a:effectLst>
                <a:latin typeface="Calibri" panose="020F0502020204030204" pitchFamily="34" charset="0"/>
              </a:rPr>
              <a:t>.</a:t>
            </a:r>
            <a:r>
              <a:rPr lang="en-US" sz="3000"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292" y="121920"/>
            <a:ext cx="919508" cy="1097280"/>
          </a:xfrm>
          <a:prstGeom prst="rect">
            <a:avLst/>
          </a:prstGeom>
          <a:noFill/>
        </p:spPr>
      </p:pic>
      <p:sp>
        <p:nvSpPr>
          <p:cNvPr id="5" name="Rectangle 4">
            <a:extLst>
              <a:ext uri="{FF2B5EF4-FFF2-40B4-BE49-F238E27FC236}">
                <a16:creationId xmlns:a16="http://schemas.microsoft.com/office/drawing/2014/main" id="{B175F92F-2109-47E7-934B-E2E73146D892}"/>
              </a:ext>
            </a:extLst>
          </p:cNvPr>
          <p:cNvSpPr/>
          <p:nvPr/>
        </p:nvSpPr>
        <p:spPr>
          <a:xfrm>
            <a:off x="2133600" y="217438"/>
            <a:ext cx="4876800" cy="1077218"/>
          </a:xfrm>
          <a:prstGeom prst="rect">
            <a:avLst/>
          </a:prstGeom>
        </p:spPr>
        <p:txBody>
          <a:bodyPr wrap="square">
            <a:spAutoFit/>
          </a:bodyPr>
          <a:lstStyle/>
          <a:p>
            <a:pPr algn="ctr">
              <a:spcAft>
                <a:spcPts val="1200"/>
              </a:spcAft>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Walvoord</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r>
              <a:rPr lang="en-US" sz="18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Israel in Prophecy, </a:t>
            </a:r>
            <a:r>
              <a:rPr lang="en-US" sz="18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Page 26</a:t>
            </a:r>
            <a:endParaRPr lang="en-US" sz="1600" dirty="0">
              <a:latin typeface="Calibri" panose="020F0502020204030204" pitchFamily="34" charset="0"/>
              <a:ea typeface="+mj-ea"/>
              <a:cs typeface="+mj-cs"/>
            </a:endParaRPr>
          </a:p>
        </p:txBody>
      </p:sp>
    </p:spTree>
    <p:extLst>
      <p:ext uri="{BB962C8B-B14F-4D97-AF65-F5344CB8AC3E}">
        <p14:creationId xmlns:p14="http://schemas.microsoft.com/office/powerpoint/2010/main" val="53592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nvPr>
        </p:nvGraphicFramePr>
        <p:xfrm>
          <a:off x="152400" y="228598"/>
          <a:ext cx="8839200" cy="6400801"/>
        </p:xfrm>
        <a:graphic>
          <a:graphicData uri="http://schemas.openxmlformats.org/drawingml/2006/table">
            <a:tbl>
              <a:tblPr>
                <a:tableStyleId>{5940675A-B579-460E-94D1-54222C63F5DA}</a:tableStyleId>
              </a:tblPr>
              <a:tblGrid>
                <a:gridCol w="4332942">
                  <a:extLst>
                    <a:ext uri="{9D8B030D-6E8A-4147-A177-3AD203B41FA5}">
                      <a16:colId xmlns:a16="http://schemas.microsoft.com/office/drawing/2014/main" val="20000"/>
                    </a:ext>
                  </a:extLst>
                </a:gridCol>
                <a:gridCol w="4506258">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600" dirty="0">
                          <a:solidFill>
                            <a:schemeClr val="tx2"/>
                          </a:solidFill>
                          <a:latin typeface="Calibri" panose="020F0502020204030204" pitchFamily="34" charset="0"/>
                          <a:cs typeface="Calibri" panose="020F0502020204030204" pitchFamily="34" charset="0"/>
                        </a:rPr>
                        <a:t>Israel’s Two </a:t>
                      </a:r>
                      <a:r>
                        <a:rPr lang="en-US" sz="3600" dirty="0" err="1">
                          <a:solidFill>
                            <a:schemeClr val="tx2"/>
                          </a:solidFill>
                          <a:latin typeface="Calibri" panose="020F0502020204030204" pitchFamily="34" charset="0"/>
                          <a:cs typeface="Calibri" panose="020F0502020204030204" pitchFamily="34" charset="0"/>
                        </a:rPr>
                        <a:t>Regatherings</a:t>
                      </a:r>
                      <a:endParaRPr lang="en-US" sz="3600" dirty="0">
                        <a:solidFill>
                          <a:schemeClr val="tx2"/>
                        </a:solidFill>
                        <a:latin typeface="Calibri" panose="020F0502020204030204" pitchFamily="34" charset="0"/>
                        <a:ea typeface="+mj-ea"/>
                        <a:cs typeface="Calibri" panose="020F0502020204030204" pitchFamily="34" charset="0"/>
                      </a:endParaRPr>
                    </a:p>
                  </a:txBody>
                  <a:tcPr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(FIRST) REGATHERING</a:t>
                      </a:r>
                      <a:endPar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(SECOND) REGATHERING</a:t>
                      </a:r>
                      <a:endParaRPr kumimoji="0" lang="en-US" sz="24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horzOverflow="overflow">
                    <a:solidFill>
                      <a:schemeClr val="tx1">
                        <a:lumMod val="85000"/>
                      </a:schemeClr>
                    </a:solidFill>
                  </a:tcPr>
                </a:tc>
                <a:extLst>
                  <a:ext uri="{0D108BD9-81ED-4DB2-BD59-A6C34878D82A}">
                    <a16:rowId xmlns:a16="http://schemas.microsoft.com/office/drawing/2014/main" val="10000"/>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Return to part of the land </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Return to all the land</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1"/>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Return in unbelief</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Return in faith</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2"/>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Restored to the land only</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Restored to the land and the Lord</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3"/>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Sets the stage for Tribulation (discipline)</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Sets the stage for Millennium (blessing)</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solidFill>
                            <a:schemeClr val="bg2"/>
                          </a:solidFill>
                          <a:effectLst/>
                          <a:latin typeface="Calibri" panose="020F0502020204030204" pitchFamily="34" charset="0"/>
                          <a:cs typeface="Calibri" panose="020F0502020204030204" pitchFamily="34" charset="0"/>
                        </a:rPr>
                        <a:t>Adapted from: Price, Jerusalem In Prophecy, 219</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2133600" y="1638360"/>
            <a:ext cx="6858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It is true: I am not a Christian Zionist…I do not hold to a theology asserting that the modern state of Israel represents a divinely mandated return of ancient Israel to the Promised Land… At the same time, I wholeheartedly support justice for the Palestinians</a:t>
            </a:r>
            <a:r>
              <a:rPr lang="en-US"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1905000" y="228600"/>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Lynne Hybels</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Lynne Hybels,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155.</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4098" name="Picture 2" descr="Image result for lynne hybels">
            <a:extLst>
              <a:ext uri="{FF2B5EF4-FFF2-40B4-BE49-F238E27FC236}">
                <a16:creationId xmlns:a16="http://schemas.microsoft.com/office/drawing/2014/main" id="{BC883B9A-129D-4E04-9457-1410491BF6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828800"/>
            <a:ext cx="1828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9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2895600" y="2397949"/>
            <a:ext cx="6172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dirty="0">
                <a:effectLst>
                  <a:outerShdw blurRad="38100" dist="38100" dir="2700000" algn="tl">
                    <a:srgbClr val="000000">
                      <a:alpha val="43137"/>
                    </a:srgbClr>
                  </a:outerShdw>
                </a:effectLst>
              </a:rPr>
              <a:t>“…a little nation that has survived primarily because of the wealth and the war materials supplied by the U.S. government.”</a:t>
            </a:r>
          </a:p>
        </p:txBody>
      </p:sp>
      <p:sp>
        <p:nvSpPr>
          <p:cNvPr id="93187" name="TextBox 2"/>
          <p:cNvSpPr txBox="1">
            <a:spLocks noChangeArrowheads="1"/>
          </p:cNvSpPr>
          <p:nvPr/>
        </p:nvSpPr>
        <p:spPr bwMode="auto">
          <a:xfrm>
            <a:off x="1905000" y="228600"/>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Tony Campolo</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Tony </a:t>
            </a:r>
            <a:r>
              <a:rPr lang="en-US" sz="1400" dirty="0" err="1">
                <a:effectLst>
                  <a:outerShdw blurRad="38100" dist="38100" dir="2700000" algn="tl">
                    <a:srgbClr val="000000">
                      <a:alpha val="43137"/>
                    </a:srgbClr>
                  </a:outerShdw>
                </a:effectLst>
                <a:cs typeface="Calibri" panose="020F0502020204030204" pitchFamily="34" charset="0"/>
              </a:rPr>
              <a:t>Campolo</a:t>
            </a:r>
            <a:r>
              <a:rPr lang="en-US" sz="1400" dirty="0">
                <a:effectLst>
                  <a:outerShdw blurRad="38100" dist="38100" dir="2700000" algn="tl">
                    <a:srgbClr val="000000">
                      <a:alpha val="43137"/>
                    </a:srgbClr>
                  </a:outerShdw>
                </a:effectLst>
                <a:cs typeface="Calibri" panose="020F0502020204030204" pitchFamily="34" charset="0"/>
              </a:rPr>
              <a:t>,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140.</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5122" name="Picture 2" descr="Image result for anthony campolo">
            <a:extLst>
              <a:ext uri="{FF2B5EF4-FFF2-40B4-BE49-F238E27FC236}">
                <a16:creationId xmlns:a16="http://schemas.microsoft.com/office/drawing/2014/main" id="{B8B19342-F2BC-4A09-9B4F-0053D185F1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423160"/>
            <a:ext cx="2642601"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8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40" y="106680"/>
            <a:ext cx="8667525" cy="6675120"/>
          </a:xfrm>
          <a:prstGeom prst="rect">
            <a:avLst/>
          </a:prstGeom>
        </p:spPr>
      </p:pic>
    </p:spTree>
    <p:extLst>
      <p:ext uri="{BB962C8B-B14F-4D97-AF65-F5344CB8AC3E}">
        <p14:creationId xmlns:p14="http://schemas.microsoft.com/office/powerpoint/2010/main" val="61472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13063" y="160020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[God] has a saving purpose for Israel. All Israel will someday turn to the Lord Christ as a group. This is my deep understanding in belief of Romans 11. The broken off branches will be grafted in one day to the people of God, the bride of Christ, His church.”</a:t>
            </a:r>
          </a:p>
        </p:txBody>
      </p:sp>
      <p:sp>
        <p:nvSpPr>
          <p:cNvPr id="93187" name="TextBox 2"/>
          <p:cNvSpPr txBox="1">
            <a:spLocks noChangeArrowheads="1"/>
          </p:cNvSpPr>
          <p:nvPr/>
        </p:nvSpPr>
        <p:spPr bwMode="auto">
          <a:xfrm>
            <a:off x="1905000" y="228600"/>
            <a:ext cx="533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John Piper</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John Piper,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331-32.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john piper">
            <a:extLst>
              <a:ext uri="{FF2B5EF4-FFF2-40B4-BE49-F238E27FC236}">
                <a16:creationId xmlns:a16="http://schemas.microsoft.com/office/drawing/2014/main" id="{B5AD4EEF-934A-4EED-BC14-671F27B3932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2" y="76200"/>
            <a:ext cx="125812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2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0" y="1600201"/>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36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On the basis of this kind of statement, many in the church are being misled into believing that Piper stands with Israel, but he does not. What Piper said is not what Paul taught. Israel’s destiny as a nation is not one of spiritual incorporation into the church, which is the classic Reformed, Calvinistic teaching. The church comprises </a:t>
            </a:r>
            <a:r>
              <a:rPr lang="en-US" sz="2800" i="1" dirty="0">
                <a:effectLst>
                  <a:outerShdw blurRad="38100" dist="38100" dir="2700000" algn="tl">
                    <a:srgbClr val="000000">
                      <a:alpha val="43137"/>
                    </a:srgbClr>
                  </a:outerShdw>
                </a:effectLst>
              </a:rPr>
              <a:t>individual</a:t>
            </a:r>
            <a:r>
              <a:rPr lang="en-US" sz="2800" dirty="0">
                <a:effectLst>
                  <a:outerShdw blurRad="38100" dist="38100" dir="2700000" algn="tl">
                    <a:srgbClr val="000000">
                      <a:alpha val="43137"/>
                    </a:srgbClr>
                  </a:outerShdw>
                </a:effectLst>
              </a:rPr>
              <a:t> Jews and Gentiles, not ‘Israel,’ which is a distinct national entity. The appointed destiny for Israel is for her to remain a nation in the sight of God and in the midst of all the nations, for as long as God’s ‘fixed order’ of creation endures (Jer. 31:36)</a:t>
            </a:r>
            <a:r>
              <a:rPr lang="en-US" sz="3600"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1905000" y="228600"/>
            <a:ext cx="533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Paul Wilkinson</a:t>
            </a:r>
          </a:p>
          <a:p>
            <a:pPr algn="ct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3074" name="Picture 2" descr="Image result for paul wilkinson on darby">
            <a:extLst>
              <a:ext uri="{FF2B5EF4-FFF2-40B4-BE49-F238E27FC236}">
                <a16:creationId xmlns:a16="http://schemas.microsoft.com/office/drawing/2014/main" id="{D30798D2-EDF8-48E3-A0B5-594F5572D9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835" y="76200"/>
            <a:ext cx="146304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8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3245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Jeremiah 31:35-37</a:t>
            </a:r>
          </a:p>
          <a:p>
            <a:pPr lvl="0" algn="just" eaLnBrk="0" hangingPunct="0">
              <a:spcBef>
                <a:spcPts val="0"/>
              </a:spcBef>
              <a:buClr>
                <a:srgbClr val="00FFFF"/>
              </a:buClr>
              <a:buSzPct val="75000"/>
              <a:defRPr/>
            </a:pPr>
            <a:r>
              <a:rPr lang="en-US" sz="2800" kern="0" dirty="0">
                <a:solidFill>
                  <a:srgbClr val="FFFFFF"/>
                </a:solidFill>
                <a:effectLst>
                  <a:outerShdw blurRad="38100" dist="38100" dir="2700000" algn="tl">
                    <a:srgbClr val="000000"/>
                  </a:outerShdw>
                </a:effectLst>
                <a:latin typeface="Calibri" panose="020F0502020204030204" pitchFamily="34" charset="0"/>
                <a:cs typeface="+mn-cs"/>
              </a:rPr>
              <a:t>“</a:t>
            </a:r>
            <a:r>
              <a:rPr lang="en-US" sz="2800" kern="0" dirty="0">
                <a:solidFill>
                  <a:srgbClr val="FFFFFF"/>
                </a:solidFill>
                <a:latin typeface="Calibri" panose="020F0502020204030204" pitchFamily="34" charset="0"/>
                <a:cs typeface="+mn-cs"/>
              </a:rPr>
              <a:t>Thus says the </a:t>
            </a:r>
            <a:r>
              <a:rPr lang="en-US" sz="2800" kern="0" cap="small" dirty="0">
                <a:solidFill>
                  <a:srgbClr val="FFFFFF"/>
                </a:solidFill>
                <a:latin typeface="Calibri" panose="020F0502020204030204" pitchFamily="34" charset="0"/>
                <a:cs typeface="+mn-cs"/>
              </a:rPr>
              <a:t>Lord</a:t>
            </a:r>
            <a:r>
              <a:rPr lang="en-US" sz="2800" kern="0" dirty="0">
                <a:solidFill>
                  <a:srgbClr val="FFFFFF"/>
                </a:solidFill>
                <a:latin typeface="Calibri" panose="020F0502020204030204" pitchFamily="34" charset="0"/>
                <a:cs typeface="+mn-cs"/>
              </a:rPr>
              <a:t>, Who gives the sun for light by day And the fixed order of the moon and the stars for light by night, Who stirs up the sea so that its waves roar; The </a:t>
            </a:r>
            <a:r>
              <a:rPr lang="en-US" sz="2800" kern="0" cap="small" dirty="0">
                <a:solidFill>
                  <a:srgbClr val="FFFFFF"/>
                </a:solidFill>
                <a:latin typeface="Calibri" panose="020F0502020204030204" pitchFamily="34" charset="0"/>
                <a:cs typeface="+mn-cs"/>
              </a:rPr>
              <a:t>Lord</a:t>
            </a:r>
            <a:r>
              <a:rPr lang="en-US" sz="2800" kern="0" dirty="0">
                <a:solidFill>
                  <a:srgbClr val="FFFFFF"/>
                </a:solidFill>
                <a:latin typeface="Calibri" panose="020F0502020204030204" pitchFamily="34" charset="0"/>
                <a:cs typeface="+mn-cs"/>
              </a:rPr>
              <a:t> of hosts is His name:</a:t>
            </a:r>
            <a:r>
              <a:rPr lang="en-US" sz="2800" kern="0" baseline="30000" dirty="0">
                <a:solidFill>
                  <a:srgbClr val="FFFFFF"/>
                </a:solidFill>
                <a:latin typeface="Calibri" panose="020F0502020204030204" pitchFamily="34" charset="0"/>
                <a:cs typeface="+mn-cs"/>
              </a:rPr>
              <a:t>36 </a:t>
            </a:r>
            <a:r>
              <a:rPr lang="en-US" sz="2800" kern="0" dirty="0">
                <a:solidFill>
                  <a:srgbClr val="FFFFFF"/>
                </a:solidFill>
                <a:latin typeface="Calibri" panose="020F0502020204030204" pitchFamily="34" charset="0"/>
                <a:cs typeface="+mn-cs"/>
              </a:rPr>
              <a:t>“If this fixed order departs From before Me,” declares the </a:t>
            </a:r>
            <a:r>
              <a:rPr lang="en-US" sz="2800" kern="0" cap="small" dirty="0">
                <a:solidFill>
                  <a:srgbClr val="FFFFFF"/>
                </a:solidFill>
                <a:latin typeface="Calibri" panose="020F0502020204030204" pitchFamily="34" charset="0"/>
                <a:cs typeface="+mn-cs"/>
              </a:rPr>
              <a:t>Lord</a:t>
            </a:r>
            <a:r>
              <a:rPr lang="en-US" sz="2800" kern="0" dirty="0">
                <a:solidFill>
                  <a:srgbClr val="FFFFFF"/>
                </a:solidFill>
                <a:latin typeface="Calibri" panose="020F0502020204030204" pitchFamily="34" charset="0"/>
                <a:cs typeface="+mn-cs"/>
              </a:rPr>
              <a:t>, “Then the offspring of Israel also will cease From being a nation before Me forever.”</a:t>
            </a:r>
            <a:r>
              <a:rPr lang="en-US" sz="2800" kern="0" baseline="30000" dirty="0">
                <a:solidFill>
                  <a:srgbClr val="FFFFFF"/>
                </a:solidFill>
                <a:latin typeface="Calibri" panose="020F0502020204030204" pitchFamily="34" charset="0"/>
                <a:cs typeface="+mn-cs"/>
              </a:rPr>
              <a:t>37 </a:t>
            </a:r>
            <a:r>
              <a:rPr lang="en-US" sz="2800" kern="0" dirty="0">
                <a:solidFill>
                  <a:srgbClr val="FFFFFF"/>
                </a:solidFill>
                <a:latin typeface="Calibri" panose="020F0502020204030204" pitchFamily="34" charset="0"/>
                <a:cs typeface="+mn-cs"/>
              </a:rPr>
              <a:t>Thus says the </a:t>
            </a:r>
            <a:r>
              <a:rPr lang="en-US" sz="2800" kern="0" cap="small" dirty="0">
                <a:solidFill>
                  <a:srgbClr val="FFFFFF"/>
                </a:solidFill>
                <a:latin typeface="Calibri" panose="020F0502020204030204" pitchFamily="34" charset="0"/>
                <a:cs typeface="+mn-cs"/>
              </a:rPr>
              <a:t>Lord</a:t>
            </a:r>
            <a:r>
              <a:rPr lang="en-US" sz="2800" kern="0" dirty="0">
                <a:solidFill>
                  <a:srgbClr val="FFFFFF"/>
                </a:solidFill>
                <a:latin typeface="Calibri" panose="020F0502020204030204" pitchFamily="34" charset="0"/>
                <a:cs typeface="+mn-cs"/>
              </a:rPr>
              <a:t>, “If the heavens above can be measured And the foundations of the earth searched out below, Then I will also cast off all the offspring of Israel For all that they have done,” declares the </a:t>
            </a:r>
            <a:r>
              <a:rPr lang="en-US" sz="2800" kern="0" cap="small" dirty="0">
                <a:solidFill>
                  <a:srgbClr val="FFFFFF"/>
                </a:solidFill>
                <a:latin typeface="Calibri" panose="020F0502020204030204" pitchFamily="34" charset="0"/>
                <a:cs typeface="+mn-cs"/>
              </a:rPr>
              <a:t>Lord</a:t>
            </a:r>
            <a:r>
              <a:rPr lang="en-US" sz="2800" kern="0" dirty="0">
                <a:solidFill>
                  <a:srgbClr val="FFFFFF"/>
                </a:solidFill>
                <a:effectLst>
                  <a:outerShdw blurRad="38100" dist="38100" dir="2700000" algn="tl">
                    <a:srgbClr val="000000"/>
                  </a:outerShdw>
                </a:effectLst>
                <a:latin typeface="Calibri" panose="020F0502020204030204" pitchFamily="34" charset="0"/>
                <a:cs typeface="+mn-cs"/>
              </a:rPr>
              <a:t>.”</a:t>
            </a:r>
            <a:endParaRPr lang="en-US" sz="2800" kern="0" dirty="0">
              <a:solidFill>
                <a:srgbClr val="FFFFFF"/>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78191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600200"/>
            <a:ext cx="8915400" cy="5029200"/>
          </a:xfrm>
        </p:spPr>
        <p:txBody>
          <a:bodyPr/>
          <a:lstStyle/>
          <a:p>
            <a:pPr marL="514350" indent="-514350">
              <a:buSzPct val="100000"/>
              <a:buAutoNum type="arabicPeriod"/>
            </a:pPr>
            <a:r>
              <a:rPr lang="en-US" sz="30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3000" dirty="0">
                <a:effectLst>
                  <a:outerShdw blurRad="38100" dist="38100" dir="2700000" algn="tl">
                    <a:srgbClr val="000000">
                      <a:alpha val="43137"/>
                    </a:srgbClr>
                  </a:outerShdw>
                </a:effectLst>
              </a:rPr>
              <a:t>Social Gospel</a:t>
            </a:r>
          </a:p>
          <a:p>
            <a:pPr marL="514350" indent="-514350">
              <a:buSzPct val="100000"/>
              <a:buAutoNum type="arabicPeriod"/>
            </a:pPr>
            <a:r>
              <a:rPr lang="en-US" sz="30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30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30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3000" dirty="0">
                <a:effectLst>
                  <a:outerShdw blurRad="38100" dist="38100" dir="2700000" algn="tl">
                    <a:srgbClr val="000000">
                      <a:alpha val="43137"/>
                    </a:srgbClr>
                  </a:outerShdw>
                </a:effectLst>
              </a:rPr>
              <a:t>Charismatic theology</a:t>
            </a:r>
          </a:p>
          <a:p>
            <a:pPr marL="514350" indent="-514350">
              <a:buSzPct val="100000"/>
              <a:buAutoNum type="arabicPeriod"/>
            </a:pPr>
            <a:r>
              <a:rPr lang="en-US" sz="3000" dirty="0">
                <a:effectLst>
                  <a:outerShdw blurRad="38100" dist="38100" dir="2700000" algn="tl">
                    <a:srgbClr val="000000">
                      <a:alpha val="43137"/>
                    </a:srgbClr>
                  </a:outerShdw>
                </a:effectLst>
              </a:rPr>
              <a:t>Prosperity Gospel</a:t>
            </a:r>
          </a:p>
          <a:p>
            <a:pPr marL="514350" indent="-514350">
              <a:buSzPct val="100000"/>
              <a:buAutoNum type="arabicPeriod"/>
            </a:pPr>
            <a:r>
              <a:rPr lang="en-US" sz="3000" dirty="0">
                <a:effectLst>
                  <a:outerShdw blurRad="38100" dist="38100" dir="2700000" algn="tl">
                    <a:srgbClr val="000000">
                      <a:alpha val="43137"/>
                    </a:srgbClr>
                  </a:outerShdw>
                </a:effectLst>
              </a:rPr>
              <a:t>Anti-Israelism</a:t>
            </a:r>
          </a:p>
          <a:p>
            <a:pPr marL="514350" indent="-514350">
              <a:buSzPct val="100000"/>
              <a:buAutoNum type="arabicPeriod"/>
            </a:pPr>
            <a:r>
              <a:rPr lang="en-US" sz="3000" dirty="0">
                <a:effectLst>
                  <a:outerShdw blurRad="38100" dist="38100" dir="2700000" algn="tl">
                    <a:srgbClr val="000000">
                      <a:alpha val="43137"/>
                    </a:srgbClr>
                  </a:outerShdw>
                </a:effectLst>
              </a:rPr>
              <a:t>Lordship Salvation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2286000"/>
            <a:ext cx="9144000" cy="2514600"/>
          </a:xfrm>
        </p:spPr>
        <p:txBody>
          <a:bodyPr/>
          <a:lstStyle/>
          <a:p>
            <a:pPr marL="4763" lvl="1" indent="-4763"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“First, their synagogues should be set on fire…Secondly, their homes should likewise be broken down and destroyed…Thirdly, they should be deprived of their prayer books and </a:t>
            </a:r>
            <a:r>
              <a:rPr lang="en-US" dirty="0" err="1">
                <a:effectLst>
                  <a:outerShdw blurRad="38100" dist="38100" dir="2700000" algn="tl">
                    <a:srgbClr val="000000">
                      <a:alpha val="43137"/>
                    </a:srgbClr>
                  </a:outerShdw>
                </a:effectLst>
                <a:ea typeface="+mn-ea"/>
                <a:cs typeface="Calibri" panose="020F0502020204030204" pitchFamily="34" charset="0"/>
              </a:rPr>
              <a:t>Talmuds</a:t>
            </a:r>
            <a:r>
              <a:rPr lang="en-US" dirty="0">
                <a:effectLst>
                  <a:outerShdw blurRad="38100" dist="38100" dir="2700000" algn="tl">
                    <a:srgbClr val="000000">
                      <a:alpha val="43137"/>
                    </a:srgbClr>
                  </a:outerShdw>
                </a:effectLst>
                <a:ea typeface="+mn-ea"/>
                <a:cs typeface="Calibri" panose="020F0502020204030204" pitchFamily="34" charset="0"/>
              </a:rPr>
              <a:t>…”</a:t>
            </a:r>
          </a:p>
        </p:txBody>
      </p:sp>
      <p:pic>
        <p:nvPicPr>
          <p:cNvPr id="5" name="Picture 4">
            <a:extLst>
              <a:ext uri="{FF2B5EF4-FFF2-40B4-BE49-F238E27FC236}">
                <a16:creationId xmlns:a16="http://schemas.microsoft.com/office/drawing/2014/main" id="{4D707D87-F927-45EF-8DEB-27D25DEE8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1322414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2286000"/>
            <a:ext cx="9144000" cy="29718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“…Fourthly, their rabbis must be forbidden under threat of death to teach any more…Fifthly, passport and traveling privileges should be absolutely forbidden to the Jews…Sixthly, they ought to be stopped from usury (charging interest on loans…”</a:t>
            </a:r>
          </a:p>
        </p:txBody>
      </p:sp>
      <p:pic>
        <p:nvPicPr>
          <p:cNvPr id="7" name="Picture 6">
            <a:extLst>
              <a:ext uri="{FF2B5EF4-FFF2-40B4-BE49-F238E27FC236}">
                <a16:creationId xmlns:a16="http://schemas.microsoft.com/office/drawing/2014/main" id="{B2A3822C-BD86-4BB4-9B29-5812FA5D0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334080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2286000"/>
            <a:ext cx="9144000" cy="2590800"/>
          </a:xfrm>
        </p:spPr>
        <p:txBody>
          <a:bodyPr/>
          <a:lstStyle/>
          <a:p>
            <a:pPr marL="0" lvl="1" indent="0" algn="just" eaLnBrk="1" hangingPunct="1">
              <a:buNone/>
            </a:pPr>
            <a:r>
              <a:rPr lang="en-US" dirty="0">
                <a:ea typeface="+mn-ea"/>
                <a:cs typeface="Calibri" panose="020F0502020204030204" pitchFamily="34" charset="0"/>
              </a:rPr>
              <a:t>“Seventhly, let the young and strong Jews and Jewesses be given the flail, the ax, the hoe, the spade, the distaff, and spindle, and let the earn their bread by the sweat of their noses…We ought to drive the rascally lazy bones out of our system...”</a:t>
            </a:r>
          </a:p>
        </p:txBody>
      </p:sp>
      <p:sp>
        <p:nvSpPr>
          <p:cNvPr id="6148" name="Text Box 4"/>
          <p:cNvSpPr txBox="1">
            <a:spLocks noChangeArrowheads="1"/>
          </p:cNvSpPr>
          <p:nvPr/>
        </p:nvSpPr>
        <p:spPr bwMode="auto">
          <a:xfrm>
            <a:off x="685800" y="6003926"/>
            <a:ext cx="8153400" cy="701675"/>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cs typeface="Calibri" panose="020F0502020204030204" pitchFamily="34" charset="0"/>
              </a:rPr>
              <a:t>Martin Luther, </a:t>
            </a:r>
            <a:r>
              <a:rPr lang="en-US" sz="2000" i="1" dirty="0">
                <a:latin typeface="Calibri" panose="020F0502020204030204" pitchFamily="34" charset="0"/>
                <a:cs typeface="Calibri" panose="020F0502020204030204" pitchFamily="34" charset="0"/>
              </a:rPr>
              <a:t>Concerning the Jews and Their Lies</a:t>
            </a:r>
            <a:r>
              <a:rPr lang="en-US" sz="2000" dirty="0">
                <a:latin typeface="Calibri" panose="020F0502020204030204" pitchFamily="34" charset="0"/>
                <a:cs typeface="Calibri" panose="020F0502020204030204" pitchFamily="34" charset="0"/>
              </a:rPr>
              <a:t>, cited in Michael Brown’s </a:t>
            </a:r>
            <a:r>
              <a:rPr lang="en-US" sz="2000" i="1" dirty="0">
                <a:latin typeface="Calibri" panose="020F0502020204030204" pitchFamily="34" charset="0"/>
                <a:cs typeface="Calibri" panose="020F0502020204030204" pitchFamily="34" charset="0"/>
              </a:rPr>
              <a:t>Our Hands Are Stained with Blood</a:t>
            </a:r>
            <a:r>
              <a:rPr lang="en-US" sz="2000" dirty="0">
                <a:latin typeface="Calibri" panose="020F0502020204030204" pitchFamily="34" charset="0"/>
                <a:cs typeface="Calibri" panose="020F0502020204030204" pitchFamily="34" charset="0"/>
              </a:rPr>
              <a:t>, pp. 14-15.</a:t>
            </a:r>
          </a:p>
        </p:txBody>
      </p:sp>
      <p:pic>
        <p:nvPicPr>
          <p:cNvPr id="6" name="Picture 5">
            <a:extLst>
              <a:ext uri="{FF2B5EF4-FFF2-40B4-BE49-F238E27FC236}">
                <a16:creationId xmlns:a16="http://schemas.microsoft.com/office/drawing/2014/main" id="{8BEB223C-9947-4763-8490-282EA8EF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3206085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2286000"/>
            <a:ext cx="9144000" cy="26670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“…Therefore away with them… To sum up, dear princes and nobles who have Jews in your domains, if this advice of mine does not suit you, then find a better one so that you and we may all be free of this insufferable devilish burden–the Jews.”</a:t>
            </a:r>
          </a:p>
        </p:txBody>
      </p:sp>
      <p:pic>
        <p:nvPicPr>
          <p:cNvPr id="8" name="Picture 7">
            <a:extLst>
              <a:ext uri="{FF2B5EF4-FFF2-40B4-BE49-F238E27FC236}">
                <a16:creationId xmlns:a16="http://schemas.microsoft.com/office/drawing/2014/main" id="{C3C1D169-D52E-4183-A7B5-94BDDB43E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
        <p:nvSpPr>
          <p:cNvPr id="9" name="Text Box 4">
            <a:extLst>
              <a:ext uri="{FF2B5EF4-FFF2-40B4-BE49-F238E27FC236}">
                <a16:creationId xmlns:a16="http://schemas.microsoft.com/office/drawing/2014/main" id="{2777B7D6-EF89-4D9B-ACF3-E0BDE9D80E64}"/>
              </a:ext>
            </a:extLst>
          </p:cNvPr>
          <p:cNvSpPr txBox="1">
            <a:spLocks noChangeArrowheads="1"/>
          </p:cNvSpPr>
          <p:nvPr/>
        </p:nvSpPr>
        <p:spPr bwMode="auto">
          <a:xfrm>
            <a:off x="685800" y="6003926"/>
            <a:ext cx="8153400" cy="701675"/>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cs typeface="Calibri" panose="020F0502020204030204" pitchFamily="34" charset="0"/>
              </a:rPr>
              <a:t>Martin Luther, </a:t>
            </a:r>
            <a:r>
              <a:rPr lang="en-US" sz="2000" i="1" dirty="0">
                <a:latin typeface="Calibri" panose="020F0502020204030204" pitchFamily="34" charset="0"/>
                <a:cs typeface="Calibri" panose="020F0502020204030204" pitchFamily="34" charset="0"/>
              </a:rPr>
              <a:t>Concerning the Jews and Their Lies</a:t>
            </a:r>
            <a:r>
              <a:rPr lang="en-US" sz="2000" dirty="0">
                <a:latin typeface="Calibri" panose="020F0502020204030204" pitchFamily="34" charset="0"/>
                <a:cs typeface="Calibri" panose="020F0502020204030204" pitchFamily="34" charset="0"/>
              </a:rPr>
              <a:t>, cited in Michael Brown’s </a:t>
            </a:r>
            <a:r>
              <a:rPr lang="en-US" sz="2000" i="1" dirty="0">
                <a:latin typeface="Calibri" panose="020F0502020204030204" pitchFamily="34" charset="0"/>
                <a:cs typeface="Calibri" panose="020F0502020204030204" pitchFamily="34" charset="0"/>
              </a:rPr>
              <a:t>Our Hands Are Stained with Blood</a:t>
            </a:r>
            <a:r>
              <a:rPr lang="en-US" sz="2000" dirty="0">
                <a:latin typeface="Calibri" panose="020F0502020204030204" pitchFamily="34" charset="0"/>
                <a:cs typeface="Calibri" panose="020F0502020204030204" pitchFamily="34" charset="0"/>
              </a:rPr>
              <a:t>, pp. 14-15.</a:t>
            </a:r>
          </a:p>
        </p:txBody>
      </p:sp>
    </p:spTree>
    <p:extLst>
      <p:ext uri="{BB962C8B-B14F-4D97-AF65-F5344CB8AC3E}">
        <p14:creationId xmlns:p14="http://schemas.microsoft.com/office/powerpoint/2010/main" val="988208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743200" y="1752600"/>
            <a:ext cx="61722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The Encyclopaedia Judaica says </a:t>
            </a:r>
            <a:r>
              <a:rPr lang="en-US" sz="3200" b="0" i="1" dirty="0">
                <a:solidFill>
                  <a:schemeClr val="tx1"/>
                </a:solidFill>
                <a:effectLst>
                  <a:outerShdw blurRad="38100" dist="38100" dir="2700000" algn="tl">
                    <a:srgbClr val="000000">
                      <a:alpha val="43137"/>
                    </a:srgbClr>
                  </a:outerShdw>
                </a:effectLst>
              </a:rPr>
              <a:t>“Short of the Auschwitz oven and the extermination, </a:t>
            </a:r>
            <a:r>
              <a:rPr lang="en-US" sz="3200" i="1" dirty="0">
                <a:solidFill>
                  <a:schemeClr val="tx1"/>
                </a:solidFill>
                <a:effectLst>
                  <a:outerShdw blurRad="38100" dist="38100" dir="2700000" algn="tl">
                    <a:srgbClr val="000000">
                      <a:alpha val="43137"/>
                    </a:srgbClr>
                  </a:outerShdw>
                </a:effectLst>
              </a:rPr>
              <a:t>the whole Nazi holocaust is pre-outlined here</a:t>
            </a:r>
            <a:r>
              <a:rPr lang="en-US" sz="3200" b="0" i="1" dirty="0">
                <a:solidFill>
                  <a:schemeClr val="tx1"/>
                </a:solidFill>
                <a:effectLst>
                  <a:outerShdw blurRad="38100" dist="38100" dir="2700000" algn="tl">
                    <a:srgbClr val="000000">
                      <a:alpha val="43137"/>
                    </a:srgbClr>
                  </a:outerShdw>
                </a:effectLst>
              </a:rPr>
              <a:t>.”</a:t>
            </a:r>
            <a:endParaRPr lang="en-US" altLang="en-US" sz="3200" b="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6" name="Picture 5">
            <a:extLst>
              <a:ext uri="{FF2B5EF4-FFF2-40B4-BE49-F238E27FC236}">
                <a16:creationId xmlns:a16="http://schemas.microsoft.com/office/drawing/2014/main" id="{C83A6AB5-22EF-4BD0-87F7-12EE91DB2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8288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29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44219"/>
            <a:ext cx="9127067" cy="4708981"/>
          </a:xfrm>
          <a:prstGeom prst="rect">
            <a:avLst/>
          </a:prstGeom>
        </p:spPr>
        <p:txBody>
          <a:bodyPr wrap="square">
            <a:spAutoFit/>
          </a:bodyPr>
          <a:lstStyle/>
          <a:p>
            <a:pPr algn="just">
              <a:spcAft>
                <a:spcPts val="1200"/>
              </a:spcAft>
            </a:pPr>
            <a:r>
              <a:rPr lang="en-US" sz="2800" dirty="0" err="1">
                <a:effectLst>
                  <a:outerShdw blurRad="38100" dist="38100" dir="2700000" algn="tl">
                    <a:srgbClr val="000000">
                      <a:alpha val="43137"/>
                    </a:srgbClr>
                  </a:outerShdw>
                </a:effectLst>
                <a:latin typeface="Calibri" panose="020F0502020204030204" pitchFamily="34" charset="0"/>
              </a:rPr>
              <a:t>Telushkin</a:t>
            </a:r>
            <a:r>
              <a:rPr lang="en-US" sz="2800" dirty="0">
                <a:effectLst>
                  <a:outerShdw blurRad="38100" dist="38100" dir="2700000" algn="tl">
                    <a:srgbClr val="000000">
                      <a:alpha val="43137"/>
                    </a:srgbClr>
                  </a:outerShdw>
                </a:effectLst>
                <a:latin typeface="Calibri" panose="020F0502020204030204" pitchFamily="34" charset="0"/>
              </a:rPr>
              <a:t> likens Luther to Mohammed, because both men initially had a love for the Jews but later turned in hate against the Jews when the Jews would not convert.  Here are some of Rabbi </a:t>
            </a:r>
            <a:r>
              <a:rPr lang="en-US" sz="2800" dirty="0" err="1">
                <a:effectLst>
                  <a:outerShdw blurRad="38100" dist="38100" dir="2700000" algn="tl">
                    <a:srgbClr val="000000">
                      <a:alpha val="43137"/>
                    </a:srgbClr>
                  </a:outerShdw>
                </a:effectLst>
                <a:latin typeface="Calibri" panose="020F0502020204030204" pitchFamily="34" charset="0"/>
              </a:rPr>
              <a:t>Telushkin's</a:t>
            </a:r>
            <a:r>
              <a:rPr lang="en-US" sz="2800" dirty="0">
                <a:effectLst>
                  <a:outerShdw blurRad="38100" dist="38100" dir="2700000" algn="tl">
                    <a:srgbClr val="000000">
                      <a:alpha val="43137"/>
                    </a:srgbClr>
                  </a:outerShdw>
                </a:effectLst>
                <a:latin typeface="Calibri" panose="020F0502020204030204" pitchFamily="34" charset="0"/>
              </a:rPr>
              <a:t> shocking quotes: </a:t>
            </a:r>
          </a:p>
          <a:p>
            <a:pPr marL="914400" indent="-457200" algn="just">
              <a:spcAft>
                <a:spcPts val="1200"/>
              </a:spcAft>
              <a:buFont typeface="+mj-lt"/>
              <a:buAutoNum type="arabicPeriod"/>
            </a:pPr>
            <a:r>
              <a:rPr lang="en-US" sz="2800" dirty="0">
                <a:effectLst>
                  <a:outerShdw blurRad="38100" dist="38100" dir="2700000" algn="tl">
                    <a:srgbClr val="000000">
                      <a:alpha val="43137"/>
                    </a:srgbClr>
                  </a:outerShdw>
                </a:effectLst>
                <a:latin typeface="Calibri" panose="020F0502020204030204" pitchFamily="34" charset="0"/>
              </a:rPr>
              <a:t>“[Luther] was to pen the most anti-Semitic writings produced in Germany until the time of Hitler.”</a:t>
            </a:r>
          </a:p>
          <a:p>
            <a:pPr marL="914400" indent="-457200" algn="just">
              <a:spcAft>
                <a:spcPts val="1200"/>
              </a:spcAft>
              <a:buFont typeface="+mj-lt"/>
              <a:buAutoNum type="arabicPeriod"/>
            </a:pPr>
            <a:r>
              <a:rPr lang="en-US" sz="2800" dirty="0">
                <a:effectLst>
                  <a:outerShdw blurRad="38100" dist="38100" dir="2700000" algn="tl">
                    <a:srgbClr val="000000">
                      <a:alpha val="43137"/>
                    </a:srgbClr>
                  </a:outerShdw>
                </a:effectLst>
                <a:latin typeface="Calibri" panose="020F0502020204030204" pitchFamily="34" charset="0"/>
              </a:rPr>
              <a:t>“On one occasion, this earlier exponent of Christian love said: ‘I would threaten to cut their tongues out from their throats, if they refuse to acknowledge the truth that God is a trinity and not a plain unity.’”</a:t>
            </a:r>
          </a:p>
        </p:txBody>
      </p:sp>
      <p:sp>
        <p:nvSpPr>
          <p:cNvPr id="3" name="Rectangle 2"/>
          <p:cNvSpPr/>
          <p:nvPr/>
        </p:nvSpPr>
        <p:spPr>
          <a:xfrm>
            <a:off x="745134" y="230594"/>
            <a:ext cx="7653733" cy="1461939"/>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Martin Luther</a:t>
            </a:r>
          </a:p>
          <a:p>
            <a:pPr algn="ctr">
              <a:spcAft>
                <a:spcPts val="0"/>
              </a:spcAft>
            </a:pPr>
            <a:r>
              <a:rPr lang="en-US" sz="1600" dirty="0">
                <a:latin typeface="Calibri" panose="020F0502020204030204" pitchFamily="34" charset="0"/>
                <a:cs typeface="Calibri" panose="020F0502020204030204" pitchFamily="34" charset="0"/>
              </a:rPr>
              <a:t>Rabbi Joseph </a:t>
            </a:r>
            <a:r>
              <a:rPr lang="en-US" sz="1600" dirty="0" err="1">
                <a:latin typeface="Calibri" panose="020F0502020204030204" pitchFamily="34" charset="0"/>
                <a:cs typeface="Calibri" panose="020F0502020204030204" pitchFamily="34" charset="0"/>
              </a:rPr>
              <a:t>Telushkin</a:t>
            </a:r>
            <a:r>
              <a:rPr lang="en-US" sz="1600" dirty="0">
                <a:latin typeface="Calibri" panose="020F0502020204030204" pitchFamily="34" charset="0"/>
                <a:cs typeface="Calibri" panose="020F0502020204030204" pitchFamily="34" charset="0"/>
              </a:rPr>
              <a:t>, "Martin Luther and the Protestant Reformation" in Jewish Literacy--The Most Important Things to Know About the Jewish Religion, Its People and Its History, [William Morrow and Company, NY, 1991], pages 204-206.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31802" cy="831802"/>
          </a:xfrm>
          <a:prstGeom prst="rect">
            <a:avLst/>
          </a:prstGeom>
          <a:ln w="28575">
            <a:solidFill>
              <a:schemeClr val="tx1"/>
            </a:solidFill>
          </a:ln>
        </p:spPr>
      </p:pic>
    </p:spTree>
    <p:extLst>
      <p:ext uri="{BB962C8B-B14F-4D97-AF65-F5344CB8AC3E}">
        <p14:creationId xmlns:p14="http://schemas.microsoft.com/office/powerpoint/2010/main" val="172796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28800"/>
            <a:ext cx="9127067" cy="2831544"/>
          </a:xfrm>
          <a:prstGeom prst="rect">
            <a:avLst/>
          </a:prstGeom>
        </p:spPr>
        <p:txBody>
          <a:bodyPr wrap="square">
            <a:spAutoFit/>
          </a:bodyPr>
          <a:lstStyle/>
          <a:p>
            <a:pPr marL="971550" indent="-514350" algn="just">
              <a:spcAft>
                <a:spcPts val="1200"/>
              </a:spcAft>
              <a:buFont typeface="+mj-lt"/>
              <a:buAutoNum type="arabicPeriod" startAt="3"/>
            </a:pPr>
            <a:r>
              <a:rPr lang="en-US" sz="2800" dirty="0">
                <a:effectLst>
                  <a:outerShdw blurRad="38100" dist="38100" dir="2700000" algn="tl">
                    <a:srgbClr val="000000">
                      <a:alpha val="43137"/>
                    </a:srgbClr>
                  </a:outerShdw>
                </a:effectLst>
                <a:latin typeface="Calibri" panose="020F0502020204030204" pitchFamily="34" charset="0"/>
              </a:rPr>
              <a:t>“At the Nuremberg trials, Nazi propagandist Julius Streicher defended himself with the claim that he had not said anything worse about the Jews than had Martin Luther.”</a:t>
            </a:r>
          </a:p>
          <a:p>
            <a:pPr marL="914400" indent="-457200" algn="just">
              <a:spcAft>
                <a:spcPts val="1200"/>
              </a:spcAft>
              <a:buFont typeface="+mj-lt"/>
              <a:buAutoNum type="arabicPeriod" startAt="3"/>
            </a:pPr>
            <a:r>
              <a:rPr lang="en-US" sz="2800" dirty="0">
                <a:effectLst>
                  <a:outerShdw blurRad="38100" dist="38100" dir="2700000" algn="tl">
                    <a:srgbClr val="000000">
                      <a:alpha val="43137"/>
                    </a:srgbClr>
                  </a:outerShdw>
                </a:effectLst>
                <a:latin typeface="Calibri" panose="020F0502020204030204" pitchFamily="34" charset="0"/>
              </a:rPr>
              <a:t>“Hitler proudly claimed Luther as an ally: ‘He saw the Jew as we are only beginning to see him today.’”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31802" cy="831802"/>
          </a:xfrm>
          <a:prstGeom prst="rect">
            <a:avLst/>
          </a:prstGeom>
          <a:ln w="28575">
            <a:solidFill>
              <a:schemeClr val="tx1"/>
            </a:solidFill>
          </a:ln>
        </p:spPr>
      </p:pic>
      <p:sp>
        <p:nvSpPr>
          <p:cNvPr id="6" name="Rectangle 5">
            <a:extLst>
              <a:ext uri="{FF2B5EF4-FFF2-40B4-BE49-F238E27FC236}">
                <a16:creationId xmlns:a16="http://schemas.microsoft.com/office/drawing/2014/main" id="{E9E95117-942E-4220-8C20-20A535B7D187}"/>
              </a:ext>
            </a:extLst>
          </p:cNvPr>
          <p:cNvSpPr/>
          <p:nvPr/>
        </p:nvSpPr>
        <p:spPr>
          <a:xfrm>
            <a:off x="745134" y="230594"/>
            <a:ext cx="7653733" cy="1461939"/>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Martin Luther</a:t>
            </a:r>
          </a:p>
          <a:p>
            <a:pPr algn="ctr">
              <a:spcAft>
                <a:spcPts val="0"/>
              </a:spcAft>
            </a:pPr>
            <a:r>
              <a:rPr lang="en-US" sz="1600" dirty="0">
                <a:latin typeface="Calibri" panose="020F0502020204030204" pitchFamily="34" charset="0"/>
                <a:cs typeface="Calibri" panose="020F0502020204030204" pitchFamily="34" charset="0"/>
              </a:rPr>
              <a:t>Rabbi Joseph </a:t>
            </a:r>
            <a:r>
              <a:rPr lang="en-US" sz="1600" dirty="0" err="1">
                <a:latin typeface="Calibri" panose="020F0502020204030204" pitchFamily="34" charset="0"/>
                <a:cs typeface="Calibri" panose="020F0502020204030204" pitchFamily="34" charset="0"/>
              </a:rPr>
              <a:t>Telushkin</a:t>
            </a:r>
            <a:r>
              <a:rPr lang="en-US" sz="1600" dirty="0">
                <a:latin typeface="Calibri" panose="020F0502020204030204" pitchFamily="34" charset="0"/>
                <a:cs typeface="Calibri" panose="020F0502020204030204" pitchFamily="34" charset="0"/>
              </a:rPr>
              <a:t>, "Martin Luther and the Protestant Reformation" in Jewish Literacy--The Most Important Things to Know About the Jewish Religion, Its People and Its History, [William Morrow and Company, NY, 1991], pages 204-206.</a:t>
            </a:r>
          </a:p>
        </p:txBody>
      </p:sp>
    </p:spTree>
    <p:extLst>
      <p:ext uri="{BB962C8B-B14F-4D97-AF65-F5344CB8AC3E}">
        <p14:creationId xmlns:p14="http://schemas.microsoft.com/office/powerpoint/2010/main" val="3701434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4572000"/>
          </a:xfrm>
        </p:spPr>
        <p:txBody>
          <a:bodyPr anchor="t"/>
          <a:lstStyle/>
          <a:p>
            <a:pPr lvl="1" algn="just" eaLnBrk="1" hangingPunct="1">
              <a:lnSpc>
                <a:spcPct val="100000"/>
              </a:lnSpc>
              <a:spcBef>
                <a:spcPct val="20000"/>
              </a:spcBef>
              <a:buClr>
                <a:schemeClr val="tx1"/>
              </a:buClr>
            </a:pPr>
            <a:r>
              <a:rPr lang="en-US" sz="3200" dirty="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676400" y="228600"/>
            <a:ext cx="5791200" cy="1295400"/>
          </a:xfrm>
        </p:spPr>
        <p:txBody>
          <a:bodyPr/>
          <a:lstStyle/>
          <a:p>
            <a:pPr marL="0" indent="0" algn="ctr" eaLnBrk="1" hangingPunct="1">
              <a:spcBef>
                <a:spcPts val="0"/>
              </a:spcBef>
              <a:buNone/>
              <a:defRPr/>
            </a:pPr>
            <a:r>
              <a:rPr lang="en-US" sz="360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600" i="1" dirty="0">
                <a:effectLst>
                  <a:outerShdw blurRad="38100" dist="38100" dir="2700000" algn="tl">
                    <a:srgbClr val="000000">
                      <a:alpha val="43137"/>
                    </a:srgbClr>
                  </a:outerShdw>
                </a:effectLst>
              </a:rPr>
              <a:t>Commentary on the Prophet Daniel </a:t>
            </a:r>
            <a:r>
              <a:rPr lang="en-US" sz="1600" dirty="0">
                <a:effectLst>
                  <a:outerShdw blurRad="38100" dist="38100" dir="2700000" algn="tl">
                    <a:srgbClr val="000000">
                      <a:alpha val="43137"/>
                    </a:srgbClr>
                  </a:outerShdw>
                </a:effectLst>
              </a:rPr>
              <a:t>(Vol 1, p. 185). Bellingham, WA: Logos Bible Software. Commentary on Daniel 2:44-45. (2010).</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766735" cy="1097280"/>
          </a:xfrm>
          <a:prstGeom prst="rect">
            <a:avLst/>
          </a:prstGeom>
        </p:spPr>
      </p:pic>
    </p:spTree>
    <p:extLst>
      <p:ext uri="{BB962C8B-B14F-4D97-AF65-F5344CB8AC3E}">
        <p14:creationId xmlns:p14="http://schemas.microsoft.com/office/powerpoint/2010/main" val="2267013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0"/>
            <a:ext cx="9144000" cy="4893647"/>
          </a:xfrm>
          <a:prstGeom prst="rect">
            <a:avLst/>
          </a:prstGeom>
        </p:spPr>
        <p:txBody>
          <a:bodyPr wrap="square">
            <a:spAutoFit/>
          </a:bodyPr>
          <a:lstStyle/>
          <a:p>
            <a:pPr algn="just">
              <a:spcAft>
                <a:spcPts val="24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secret Pre-Trib Rapture story and Christian Zionism that is a two headed–</a:t>
            </a:r>
          </a:p>
          <a:p>
            <a:pPr algn="just">
              <a:spcAft>
                <a:spcPts val="24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Monster.</a:t>
            </a:r>
          </a:p>
          <a:p>
            <a:pPr algn="just">
              <a:spcAft>
                <a:spcPts val="24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–monster. It is a two headed freak monster. Okay. They come together, both of them come together because they were started by the same people. The Christian Zionists started the Pre-Trib Rapture doctrine.</a:t>
            </a:r>
          </a:p>
          <a:p>
            <a:pPr algn="just">
              <a:spcAft>
                <a:spcPts val="24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this was seed planted decades ago, but it came into full fruit in within the last 30 years.</a:t>
            </a:r>
          </a:p>
        </p:txBody>
      </p:sp>
      <p:pic>
        <p:nvPicPr>
          <p:cNvPr id="6" name="Picture 5">
            <a:extLst>
              <a:ext uri="{FF2B5EF4-FFF2-40B4-BE49-F238E27FC236}">
                <a16:creationId xmlns:a16="http://schemas.microsoft.com/office/drawing/2014/main" id="{7B3D416E-6877-4881-B2FA-2B8101A0A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99" y="76200"/>
            <a:ext cx="876526" cy="914400"/>
          </a:xfrm>
          <a:prstGeom prst="rect">
            <a:avLst/>
          </a:prstGeom>
        </p:spPr>
      </p:pic>
      <p:sp>
        <p:nvSpPr>
          <p:cNvPr id="7" name="Rectangle 6">
            <a:extLst>
              <a:ext uri="{FF2B5EF4-FFF2-40B4-BE49-F238E27FC236}">
                <a16:creationId xmlns:a16="http://schemas.microsoft.com/office/drawing/2014/main" id="{151141EE-C1D6-47F8-B65A-AC88CF7B570C}"/>
              </a:ext>
            </a:extLst>
          </p:cNvPr>
          <p:cNvSpPr/>
          <p:nvPr/>
        </p:nvSpPr>
        <p:spPr>
          <a:xfrm>
            <a:off x="924038" y="231750"/>
            <a:ext cx="7295925" cy="1141338"/>
          </a:xfrm>
          <a:prstGeom prst="rect">
            <a:avLst/>
          </a:prstGeom>
        </p:spPr>
        <p:txBody>
          <a:bodyPr wrap="square">
            <a:spAutoFit/>
          </a:bodyPr>
          <a:lstStyle/>
          <a:p>
            <a:pPr algn="ctr">
              <a:spcAft>
                <a:spcPts val="45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4153542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0"/>
            <a:ext cx="9144000" cy="3416320"/>
          </a:xfrm>
          <a:prstGeom prst="rect">
            <a:avLst/>
          </a:prstGeom>
        </p:spPr>
        <p:txBody>
          <a:bodyPr wrap="square">
            <a:spAutoFit/>
          </a:bodyPr>
          <a:lstStyle/>
          <a:p>
            <a:pPr algn="just">
              <a:spcAft>
                <a:spcPts val="24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That’s right. They had to create the Pre-</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doctrine to justify Christian Zionism. That’s where it all came from. But isn’t it interesting that in the recent decades where the American Evangelical Church has been taken over by Christian Zionism, that the American Evangelical Church has lost its flavor.</a:t>
            </a:r>
          </a:p>
          <a:p>
            <a:pPr algn="just">
              <a:spcAft>
                <a:spcPts val="24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Yes.</a:t>
            </a:r>
          </a:p>
        </p:txBody>
      </p:sp>
      <p:pic>
        <p:nvPicPr>
          <p:cNvPr id="6" name="Picture 5">
            <a:extLst>
              <a:ext uri="{FF2B5EF4-FFF2-40B4-BE49-F238E27FC236}">
                <a16:creationId xmlns:a16="http://schemas.microsoft.com/office/drawing/2014/main" id="{7B3D416E-6877-4881-B2FA-2B8101A0A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99" y="76200"/>
            <a:ext cx="876526" cy="914400"/>
          </a:xfrm>
          <a:prstGeom prst="rect">
            <a:avLst/>
          </a:prstGeom>
        </p:spPr>
      </p:pic>
      <p:sp>
        <p:nvSpPr>
          <p:cNvPr id="7" name="Rectangle 6">
            <a:extLst>
              <a:ext uri="{FF2B5EF4-FFF2-40B4-BE49-F238E27FC236}">
                <a16:creationId xmlns:a16="http://schemas.microsoft.com/office/drawing/2014/main" id="{151141EE-C1D6-47F8-B65A-AC88CF7B570C}"/>
              </a:ext>
            </a:extLst>
          </p:cNvPr>
          <p:cNvSpPr/>
          <p:nvPr/>
        </p:nvSpPr>
        <p:spPr>
          <a:xfrm>
            <a:off x="924038" y="231750"/>
            <a:ext cx="7295925" cy="1141338"/>
          </a:xfrm>
          <a:prstGeom prst="rect">
            <a:avLst/>
          </a:prstGeom>
        </p:spPr>
        <p:txBody>
          <a:bodyPr wrap="square">
            <a:spAutoFit/>
          </a:bodyPr>
          <a:lstStyle/>
          <a:p>
            <a:pPr algn="ctr">
              <a:spcAft>
                <a:spcPts val="45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330423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600200"/>
            <a:ext cx="8915400" cy="5029200"/>
          </a:xfrm>
        </p:spPr>
        <p:txBody>
          <a:bodyPr/>
          <a:lstStyle/>
          <a:p>
            <a:pPr marL="514350" indent="-514350">
              <a:buSzPct val="100000"/>
              <a:buAutoNum type="arabicPeriod"/>
            </a:pPr>
            <a:r>
              <a:rPr lang="en-US" sz="30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3000" dirty="0">
                <a:effectLst>
                  <a:outerShdw blurRad="38100" dist="38100" dir="2700000" algn="tl">
                    <a:srgbClr val="000000">
                      <a:alpha val="43137"/>
                    </a:srgbClr>
                  </a:outerShdw>
                </a:effectLst>
              </a:rPr>
              <a:t>Social Gospel</a:t>
            </a:r>
          </a:p>
          <a:p>
            <a:pPr marL="514350" indent="-514350">
              <a:buSzPct val="100000"/>
              <a:buAutoNum type="arabicPeriod"/>
            </a:pPr>
            <a:r>
              <a:rPr lang="en-US" sz="30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30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30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3000" dirty="0">
                <a:effectLst>
                  <a:outerShdw blurRad="38100" dist="38100" dir="2700000" algn="tl">
                    <a:srgbClr val="000000">
                      <a:alpha val="43137"/>
                    </a:srgbClr>
                  </a:outerShdw>
                </a:effectLst>
              </a:rPr>
              <a:t>Charismatic theology</a:t>
            </a:r>
          </a:p>
          <a:p>
            <a:pPr marL="514350" indent="-514350">
              <a:buSzPct val="100000"/>
              <a:buAutoNum type="arabicPeriod"/>
            </a:pPr>
            <a:r>
              <a:rPr lang="en-US" sz="3000" dirty="0">
                <a:effectLst>
                  <a:outerShdw blurRad="38100" dist="38100" dir="2700000" algn="tl">
                    <a:srgbClr val="000000">
                      <a:alpha val="43137"/>
                    </a:srgbClr>
                  </a:outerShdw>
                </a:effectLst>
              </a:rPr>
              <a:t>Prosperity Gospel</a:t>
            </a:r>
          </a:p>
          <a:p>
            <a:pPr marL="514350" indent="-514350">
              <a:buSzPct val="100000"/>
              <a:buAutoNum type="arabicPeriod"/>
            </a:pPr>
            <a:r>
              <a:rPr lang="en-US" sz="3000" b="1" u="sng" dirty="0">
                <a:solidFill>
                  <a:srgbClr val="FFFFCC"/>
                </a:solidFill>
                <a:effectLst>
                  <a:outerShdw blurRad="38100" dist="38100" dir="2700000" algn="tl">
                    <a:srgbClr val="000000">
                      <a:alpha val="43137"/>
                    </a:srgbClr>
                  </a:outerShdw>
                </a:effectLst>
              </a:rPr>
              <a:t>Anti-Israelism</a:t>
            </a:r>
          </a:p>
          <a:p>
            <a:pPr marL="514350" indent="-514350">
              <a:buSzPct val="100000"/>
              <a:buAutoNum type="arabicPeriod"/>
            </a:pPr>
            <a:r>
              <a:rPr lang="en-US" sz="3000" dirty="0">
                <a:effectLst>
                  <a:outerShdw blurRad="38100" dist="38100" dir="2700000" algn="tl">
                    <a:srgbClr val="000000">
                      <a:alpha val="43137"/>
                    </a:srgbClr>
                  </a:outerShdw>
                </a:effectLst>
              </a:rPr>
              <a:t>Lordship Salvation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3791379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0"/>
            <a:ext cx="9144000" cy="3539430"/>
          </a:xfrm>
          <a:prstGeom prst="rect">
            <a:avLst/>
          </a:prstGeom>
        </p:spPr>
        <p:txBody>
          <a:bodyPr wrap="square">
            <a:spAutoFit/>
          </a:bodyPr>
          <a:lstStyle/>
          <a:p>
            <a:pPr algn="just">
              <a:spcAft>
                <a:spcPts val="45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are strong words, and I mean it. They took control of the churches in America, the Christian Zionist. They changed the Gospel. They took Jesus off the cross. They replaced the cross with the Star of David. They took the focus off God, and holiness. They put it all on a piece of land in the Middle East. And America has gone to hell. America has gone to hell. We’ve become a pagan, heathen nation because the Christian Zionists have taken our eyes off Jesus.</a:t>
            </a:r>
          </a:p>
        </p:txBody>
      </p:sp>
      <p:pic>
        <p:nvPicPr>
          <p:cNvPr id="5" name="Picture 4">
            <a:extLst>
              <a:ext uri="{FF2B5EF4-FFF2-40B4-BE49-F238E27FC236}">
                <a16:creationId xmlns:a16="http://schemas.microsoft.com/office/drawing/2014/main" id="{DBEF3766-B1BE-4367-B91F-7553092EC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99" y="76200"/>
            <a:ext cx="876526" cy="914400"/>
          </a:xfrm>
          <a:prstGeom prst="rect">
            <a:avLst/>
          </a:prstGeom>
        </p:spPr>
      </p:pic>
      <p:sp>
        <p:nvSpPr>
          <p:cNvPr id="6" name="Rectangle 5">
            <a:extLst>
              <a:ext uri="{FF2B5EF4-FFF2-40B4-BE49-F238E27FC236}">
                <a16:creationId xmlns:a16="http://schemas.microsoft.com/office/drawing/2014/main" id="{258D593F-C658-470D-8E32-727704C2790C}"/>
              </a:ext>
            </a:extLst>
          </p:cNvPr>
          <p:cNvSpPr/>
          <p:nvPr/>
        </p:nvSpPr>
        <p:spPr>
          <a:xfrm>
            <a:off x="924038" y="231750"/>
            <a:ext cx="7295925" cy="1141338"/>
          </a:xfrm>
          <a:prstGeom prst="rect">
            <a:avLst/>
          </a:prstGeom>
        </p:spPr>
        <p:txBody>
          <a:bodyPr wrap="square">
            <a:spAutoFit/>
          </a:bodyPr>
          <a:lstStyle/>
          <a:p>
            <a:pPr algn="ctr">
              <a:spcAft>
                <a:spcPts val="45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3054991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2 people, text">
            <a:extLst>
              <a:ext uri="{FF2B5EF4-FFF2-40B4-BE49-F238E27FC236}">
                <a16:creationId xmlns:a16="http://schemas.microsoft.com/office/drawing/2014/main" id="{C60F22FC-3862-4BEF-86D7-D6C72F2DF9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6615" y="266700"/>
            <a:ext cx="475077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62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600200"/>
            <a:ext cx="8915400" cy="5029200"/>
          </a:xfrm>
        </p:spPr>
        <p:txBody>
          <a:bodyPr/>
          <a:lstStyle/>
          <a:p>
            <a:pPr marL="514350" indent="-514350">
              <a:buSzPct val="100000"/>
              <a:buAutoNum type="arabicPeriod"/>
            </a:pPr>
            <a:r>
              <a:rPr lang="en-US" sz="30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3000" dirty="0">
                <a:effectLst>
                  <a:outerShdw blurRad="38100" dist="38100" dir="2700000" algn="tl">
                    <a:srgbClr val="000000">
                      <a:alpha val="43137"/>
                    </a:srgbClr>
                  </a:outerShdw>
                </a:effectLst>
              </a:rPr>
              <a:t>Social Gospel</a:t>
            </a:r>
          </a:p>
          <a:p>
            <a:pPr marL="514350" indent="-514350">
              <a:buSzPct val="100000"/>
              <a:buAutoNum type="arabicPeriod"/>
            </a:pPr>
            <a:r>
              <a:rPr lang="en-US" sz="30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30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30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3000" dirty="0">
                <a:effectLst>
                  <a:outerShdw blurRad="38100" dist="38100" dir="2700000" algn="tl">
                    <a:srgbClr val="000000">
                      <a:alpha val="43137"/>
                    </a:srgbClr>
                  </a:outerShdw>
                </a:effectLst>
              </a:rPr>
              <a:t>Charismatic theology</a:t>
            </a:r>
          </a:p>
          <a:p>
            <a:pPr marL="514350" indent="-514350">
              <a:buSzPct val="100000"/>
              <a:buAutoNum type="arabicPeriod"/>
            </a:pPr>
            <a:r>
              <a:rPr lang="en-US" sz="3000" dirty="0">
                <a:effectLst>
                  <a:outerShdw blurRad="38100" dist="38100" dir="2700000" algn="tl">
                    <a:srgbClr val="000000">
                      <a:alpha val="43137"/>
                    </a:srgbClr>
                  </a:outerShdw>
                </a:effectLst>
              </a:rPr>
              <a:t>Prosperity Gospel</a:t>
            </a:r>
          </a:p>
          <a:p>
            <a:pPr marL="514350" indent="-514350">
              <a:buSzPct val="100000"/>
              <a:buAutoNum type="arabicPeriod"/>
            </a:pPr>
            <a:r>
              <a:rPr lang="en-US" sz="3000" dirty="0">
                <a:effectLst>
                  <a:outerShdw blurRad="38100" dist="38100" dir="2700000" algn="tl">
                    <a:srgbClr val="000000">
                      <a:alpha val="43137"/>
                    </a:srgbClr>
                  </a:outerShdw>
                </a:effectLst>
              </a:rPr>
              <a:t>Anti-Israelism</a:t>
            </a:r>
          </a:p>
          <a:p>
            <a:pPr marL="514350" indent="-514350">
              <a:buSzPct val="100000"/>
              <a:buAutoNum type="arabicPeriod"/>
            </a:pPr>
            <a:r>
              <a:rPr lang="en-US" sz="3000" b="1" u="sng" dirty="0">
                <a:solidFill>
                  <a:srgbClr val="FFFFCC"/>
                </a:solidFill>
                <a:effectLst>
                  <a:outerShdw blurRad="38100" dist="38100" dir="2700000" algn="tl">
                    <a:srgbClr val="000000">
                      <a:alpha val="43137"/>
                    </a:srgbClr>
                  </a:outerShdw>
                </a:effectLst>
              </a:rPr>
              <a:t>Lordship Salvation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742821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94488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Lordship Salvation Defined</a:t>
            </a:r>
          </a:p>
        </p:txBody>
      </p:sp>
      <p:sp>
        <p:nvSpPr>
          <p:cNvPr id="61443" name="Content Placeholder 2"/>
          <p:cNvSpPr>
            <a:spLocks noGrp="1"/>
          </p:cNvSpPr>
          <p:nvPr>
            <p:ph idx="1"/>
          </p:nvPr>
        </p:nvSpPr>
        <p:spPr>
          <a:xfrm>
            <a:off x="2438400" y="1600200"/>
            <a:ext cx="6629400" cy="2971800"/>
          </a:xfrm>
        </p:spPr>
        <p:txBody>
          <a:bodyPr/>
          <a:lstStyle/>
          <a:p>
            <a:pPr marL="0" indent="0" algn="just">
              <a:buNone/>
              <a:defRPr/>
            </a:pPr>
            <a:r>
              <a:rPr lang="en-US" altLang="en-US" sz="3000" dirty="0">
                <a:effectLst>
                  <a:outerShdw blurRad="38100" dist="38100" dir="2700000" algn="tl">
                    <a:srgbClr val="000000">
                      <a:alpha val="43137"/>
                    </a:srgbClr>
                  </a:outerShdw>
                </a:effectLst>
                <a:cs typeface="Calibri" panose="020F0502020204030204" pitchFamily="34" charset="0"/>
              </a:rPr>
              <a:t>“Lordship Salvation refers to the belief which says the sinner who wants to be saved must </a:t>
            </a:r>
            <a:r>
              <a:rPr lang="en-US" altLang="en-US" sz="3000" b="1" u="sng" dirty="0">
                <a:solidFill>
                  <a:srgbClr val="FFFFCC"/>
                </a:solidFill>
                <a:effectLst>
                  <a:outerShdw blurRad="38100" dist="38100" dir="2700000" algn="tl">
                    <a:srgbClr val="000000">
                      <a:alpha val="43137"/>
                    </a:srgbClr>
                  </a:outerShdw>
                </a:effectLst>
                <a:cs typeface="Calibri" panose="020F0502020204030204" pitchFamily="34" charset="0"/>
              </a:rPr>
              <a:t>not only</a:t>
            </a:r>
            <a:r>
              <a:rPr lang="en-US" altLang="en-US" sz="3000" dirty="0">
                <a:effectLst>
                  <a:outerShdw blurRad="38100" dist="38100" dir="2700000" algn="tl">
                    <a:srgbClr val="000000">
                      <a:alpha val="43137"/>
                    </a:srgbClr>
                  </a:outerShdw>
                </a:effectLst>
                <a:cs typeface="Calibri" panose="020F0502020204030204" pitchFamily="34" charset="0"/>
              </a:rPr>
              <a:t> trust Christ as his substitute for sin, but must </a:t>
            </a:r>
            <a:r>
              <a:rPr lang="en-US" altLang="en-US" sz="3000" b="1" u="sng" dirty="0">
                <a:solidFill>
                  <a:srgbClr val="FFFFCC"/>
                </a:solidFill>
                <a:effectLst>
                  <a:outerShdw blurRad="38100" dist="38100" dir="2700000" algn="tl">
                    <a:srgbClr val="000000">
                      <a:alpha val="43137"/>
                    </a:srgbClr>
                  </a:outerShdw>
                </a:effectLst>
                <a:cs typeface="Calibri" panose="020F0502020204030204" pitchFamily="34" charset="0"/>
              </a:rPr>
              <a:t>also</a:t>
            </a:r>
            <a:r>
              <a:rPr lang="en-US" altLang="en-US" sz="3000" dirty="0">
                <a:effectLst>
                  <a:outerShdw blurRad="38100" dist="38100" dir="2700000" algn="tl">
                    <a:srgbClr val="000000">
                      <a:alpha val="43137"/>
                    </a:srgbClr>
                  </a:outerShdw>
                </a:effectLst>
                <a:cs typeface="Calibri" panose="020F0502020204030204" pitchFamily="34" charset="0"/>
              </a:rPr>
              <a:t> surrender every area of his life to the complete control of Christ.”</a:t>
            </a:r>
          </a:p>
        </p:txBody>
      </p:sp>
      <p:sp>
        <p:nvSpPr>
          <p:cNvPr id="61444" name="TextBox 3"/>
          <p:cNvSpPr txBox="1">
            <a:spLocks noChangeArrowheads="1"/>
          </p:cNvSpPr>
          <p:nvPr/>
        </p:nvSpPr>
        <p:spPr bwMode="auto">
          <a:xfrm>
            <a:off x="1447800" y="6243936"/>
            <a:ext cx="6248400"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Lightner</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the Savior, and Salvation</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a:t>
            </a:r>
          </a:p>
        </p:txBody>
      </p:sp>
      <p:pic>
        <p:nvPicPr>
          <p:cNvPr id="61445" name="Picture 4" descr="http://t1.gstatic.com/images?q=tbn:ANd9GcRVEkk3EF6aIGxY0Yz0z_uevMi3B1FPvrIm0btZT0dvwfQOys6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825" y="76200"/>
            <a:ext cx="868867" cy="1097280"/>
          </a:xfrm>
          <a:prstGeom prst="rect">
            <a:avLst/>
          </a:prstGeom>
          <a:solidFill>
            <a:srgbClr val="FFFFFF">
              <a:shade val="85000"/>
            </a:srgbClr>
          </a:solidFill>
          <a:ln w="38100">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981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825" y="1706880"/>
            <a:ext cx="2162175" cy="2743200"/>
          </a:xfrm>
          <a:prstGeom prst="rect">
            <a:avLst/>
          </a:prstGeom>
        </p:spPr>
      </p:pic>
    </p:spTree>
    <p:extLst>
      <p:ext uri="{BB962C8B-B14F-4D97-AF65-F5344CB8AC3E}">
        <p14:creationId xmlns:p14="http://schemas.microsoft.com/office/powerpoint/2010/main" val="2494283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47116" y="1371600"/>
            <a:ext cx="8849768" cy="2008094"/>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is Lord of all,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demands involves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unconditional</a:t>
            </a:r>
            <a:r>
              <a:rPr lang="en-US" sz="3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surrender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does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bestow eternal life</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those whose hearts remain set against Him.”</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38015"/>
            <a:ext cx="4400550" cy="924035"/>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a:t>
            </a: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25</a:t>
            </a:r>
          </a:p>
        </p:txBody>
      </p:sp>
      <p:pic>
        <p:nvPicPr>
          <p:cNvPr id="5" name="Picture 4">
            <a:extLst>
              <a:ext uri="{FF2B5EF4-FFF2-40B4-BE49-F238E27FC236}">
                <a16:creationId xmlns:a16="http://schemas.microsoft.com/office/drawing/2014/main" id="{C96BFA6B-513F-4678-BD14-05F0C81E4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497" y="4191000"/>
            <a:ext cx="3133007" cy="182880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84436" y="228600"/>
            <a:ext cx="6175131"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438401" y="1227933"/>
            <a:ext cx="6705599" cy="4830763"/>
          </a:xfrm>
        </p:spPr>
        <p:txBody>
          <a:bodyPr/>
          <a:lstStyle/>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Changes the gospel</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Places an impossible burden upon the unsaved</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justification with sanctification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the result of with requirement for salvation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Fails to make basic dispensational distinctions</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Ignores the reality of a carnal Christian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Destroys the assurance of salvation</a:t>
            </a:r>
          </a:p>
        </p:txBody>
      </p:sp>
      <p:pic>
        <p:nvPicPr>
          <p:cNvPr id="1208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49" y="1371600"/>
            <a:ext cx="2091933" cy="3200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84436" y="228600"/>
            <a:ext cx="6175131"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438401" y="1227933"/>
            <a:ext cx="6705599" cy="4830763"/>
          </a:xfrm>
        </p:spPr>
        <p:txBody>
          <a:bodyPr/>
          <a:lstStyle/>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Changes the gospel</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Places an impossible burden upon the unsaved</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justification with sanctification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the result of with requirement for salvation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Fails to make basic dispensational distinctions</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Ignores the reality of a carnal Christian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Destroys the assurance of salvation</a:t>
            </a:r>
          </a:p>
        </p:txBody>
      </p:sp>
      <p:pic>
        <p:nvPicPr>
          <p:cNvPr id="1208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49" y="1371600"/>
            <a:ext cx="2091933" cy="3200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450039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Dispensational Theology is a </a:t>
            </a:r>
            <a:br>
              <a:rPr lang="en-US" altLang="en-US" sz="3600" b="0" dirty="0">
                <a:solidFill>
                  <a:srgbClr val="00FFFF"/>
                </a:solidFill>
                <a:effectLst>
                  <a:outerShdw blurRad="38100" dist="38100" dir="2700000" algn="tl">
                    <a:srgbClr val="000000">
                      <a:alpha val="43137"/>
                    </a:srgbClr>
                  </a:outerShdw>
                </a:effectLst>
              </a:rPr>
            </a:br>
            <a:r>
              <a:rPr lang="en-US" altLang="en-US" sz="36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0" y="1636712"/>
            <a:ext cx="914400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018324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0DA5D-9422-464C-8BA8-7AA9F9E6F5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 are still 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you not carnal</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6501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14839053"/>
      </p:ext>
    </p:extLst>
  </p:cSld>
  <p:clrMapOvr>
    <a:masterClrMapping/>
  </p:clrMapOvr>
  <p:transition advTm="1145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35270-8F98-43AA-AE7C-3150EA987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203" y="258805"/>
            <a:ext cx="8437595" cy="6340390"/>
          </a:xfrm>
          <a:prstGeom prst="rect">
            <a:avLst/>
          </a:prstGeom>
        </p:spPr>
      </p:pic>
    </p:spTree>
    <p:extLst>
      <p:ext uri="{BB962C8B-B14F-4D97-AF65-F5344CB8AC3E}">
        <p14:creationId xmlns:p14="http://schemas.microsoft.com/office/powerpoint/2010/main" val="3000100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4800600"/>
          </a:xfrm>
        </p:spPr>
        <p:txBody>
          <a:bodyPr anchor="t"/>
          <a:lstStyle/>
          <a:p>
            <a:pPr lvl="1" algn="just" eaLnBrk="1" hangingPunct="1">
              <a:lnSpc>
                <a:spcPct val="100000"/>
              </a:lnSpc>
              <a:spcBef>
                <a:spcPct val="20000"/>
              </a:spcBef>
              <a:buClr>
                <a:schemeClr val="tx1"/>
              </a:buClr>
            </a:pPr>
            <a:r>
              <a:rPr lang="en-US" sz="3000" dirty="0">
                <a:solidFill>
                  <a:schemeClr val="tx1"/>
                </a:solidFill>
                <a:effectLst>
                  <a:outerShdw blurRad="38100" dist="38100" dir="2700000" algn="tl">
                    <a:srgbClr val="000000">
                      <a:alpha val="43137"/>
                    </a:srgbClr>
                  </a:outerShdw>
                </a:effectLst>
                <a:latin typeface="Calibri" panose="020F0502020204030204" pitchFamily="34" charset="0"/>
              </a:rPr>
              <a:t>“Regrettably, some published materials written by DTS faculty members confirm my earlier concern. First there was Dr. Darrell Bock’s review of MacArthur’s The Gospel According to Jesus which showed significant confusion on the subject of assurance (see Bib Sac, Jan–Mar, 1989, pp. 21–40; see my review in the GES Journal, Spring 1989, pp. 79–83 and especially pp. 81–83). Darrell has told me both in person and in writing that his position is “soft lordship” salvation—a view that would have been rejected by the founder and first president of Dallas Seminary, Dr. Lewis Sperry Chafer.”</a:t>
            </a:r>
            <a:endPar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028700" y="228600"/>
            <a:ext cx="7086600" cy="1295400"/>
          </a:xfrm>
        </p:spPr>
        <p:txBody>
          <a:bodyPr/>
          <a:lstStyle/>
          <a:p>
            <a:pPr marL="0" indent="0" algn="ctr" eaLnBrk="1" hangingPunct="1">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Zane Hodges</a:t>
            </a:r>
          </a:p>
          <a:p>
            <a:pPr marL="0" indent="0" algn="ctr" eaLnBrk="1" hangingPunct="1">
              <a:buNone/>
              <a:defRPr/>
            </a:pPr>
            <a:r>
              <a:rPr lang="en-US" sz="1600" dirty="0">
                <a:effectLst>
                  <a:outerShdw blurRad="38100" dist="38100" dir="2700000" algn="tl">
                    <a:srgbClr val="000000">
                      <a:alpha val="43137"/>
                    </a:srgbClr>
                  </a:outerShdw>
                </a:effectLst>
              </a:rPr>
              <a:t>Zane C. Hodges, “Assurance and Works: An Evangelical </a:t>
            </a:r>
            <a:r>
              <a:rPr lang="en-US" sz="1600" dirty="0" err="1">
                <a:effectLst>
                  <a:outerShdw blurRad="38100" dist="38100" dir="2700000" algn="tl">
                    <a:srgbClr val="000000">
                      <a:alpha val="43137"/>
                    </a:srgbClr>
                  </a:outerShdw>
                </a:effectLst>
              </a:rPr>
              <a:t>Trainwreck</a:t>
            </a:r>
            <a:r>
              <a:rPr lang="en-US" sz="1600" dirty="0">
                <a:effectLst>
                  <a:outerShdw blurRad="38100" dist="38100" dir="2700000" algn="tl">
                    <a:srgbClr val="000000">
                      <a:alpha val="43137"/>
                    </a:srgbClr>
                  </a:outerShdw>
                </a:effectLst>
              </a:rPr>
              <a:t>,” Grace in Focus (March‒April 1994), accessed April 1, 2016, http://www.faithalone.org.</a:t>
            </a: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6146" name="Picture 2" descr="Image result for zane hodges">
            <a:extLst>
              <a:ext uri="{FF2B5EF4-FFF2-40B4-BE49-F238E27FC236}">
                <a16:creationId xmlns:a16="http://schemas.microsoft.com/office/drawing/2014/main" id="{FA84B61F-563F-4B4F-8F92-B86FD1AB76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09" y="76200"/>
            <a:ext cx="782891"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0052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60417"/>
            <a:ext cx="9144000" cy="5021888"/>
          </a:xfrm>
          <a:prstGeom prst="rect">
            <a:avLst/>
          </a:prstGeom>
          <a:noFill/>
          <a:ln w="9525">
            <a:noFill/>
            <a:miter lim="800000"/>
            <a:headEnd/>
            <a:tailEnd/>
          </a:ln>
          <a:effectLst/>
        </p:spPr>
        <p:txBody>
          <a:bodyPr wrap="square">
            <a:spAutoFit/>
          </a:bodyPr>
          <a:lstStyle/>
          <a:p>
            <a:pPr>
              <a:spcBef>
                <a:spcPts val="450"/>
              </a:spcBef>
              <a:spcAft>
                <a:spcPts val="450"/>
              </a:spcAft>
              <a:defRPr/>
            </a:pP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John MacArthur Jr. writes:</a:t>
            </a:r>
            <a:endParaRPr lang="en-US"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a:p>
            <a:pPr algn="just">
              <a:spcBef>
                <a:spcPts val="450"/>
              </a:spcBef>
              <a:spcAft>
                <a:spcPts val="450"/>
              </a:spcAft>
              <a:defRPr/>
            </a:pP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“There is a tendency, however, for dispensationalists to get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carried away</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with compartmentalizing truth to the point that they make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unbiblical differentiations</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An almost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obsessive desire</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to categorize and contrast related truths has carried various dispensationalist interpreters [</a:t>
            </a:r>
            <a:r>
              <a:rPr lang="en-US" altLang="zh-CN" sz="26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Chafer, Ryrie, Hodges, etc.</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far beyond the legitimate distinctions between Israel and the Church. Many would also draw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hard lines</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between salvation and discipleship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justification and sanctification</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6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church and the kingdom</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6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Christ's preaching and the apostolic message</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faith and repentance, and </a:t>
            </a:r>
            <a:r>
              <a:rPr lang="en-US" altLang="zh-CN" sz="26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age of law and the age of grace</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(bold &amp; emphasis mine)  </a:t>
            </a:r>
            <a:r>
              <a:rPr lang="en-US" altLang="zh-CN" sz="26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 </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31 </a:t>
            </a:r>
          </a:p>
        </p:txBody>
      </p:sp>
      <p:sp>
        <p:nvSpPr>
          <p:cNvPr id="5" name="Rectangle 2">
            <a:extLst>
              <a:ext uri="{FF2B5EF4-FFF2-40B4-BE49-F238E27FC236}">
                <a16:creationId xmlns:a16="http://schemas.microsoft.com/office/drawing/2014/main" id="{65621B6D-779D-4F60-A24E-10696060CD12}"/>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6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100341"/>
            <a:ext cx="1786228" cy="1042659"/>
          </a:xfrm>
          <a:prstGeom prst="rect">
            <a:avLst/>
          </a:prstGeom>
        </p:spPr>
      </p:pic>
    </p:spTree>
    <p:extLst>
      <p:ext uri="{BB962C8B-B14F-4D97-AF65-F5344CB8AC3E}">
        <p14:creationId xmlns:p14="http://schemas.microsoft.com/office/powerpoint/2010/main" val="400765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0886" y="1151709"/>
            <a:ext cx="9144000" cy="4401205"/>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Unfortunately, traditional dispensationalism tends to miss that simple point. Some dispensationalists teach that ‘the gospel of the kingdom’ Jesus proclaimed (Matt. 4: 23) is distinct from ‘the gospel of the grace of God.’ The substance of this ‘gospel of the kingdom,’ one popular source says, is ‘that God purposes to set up on earth the kingdom of Christ . . . in fulfillment of the Davidic Covenant.’ Lewis Sperry Chafer wrote that the gospel of the kingdom was for the nation of Israel only ‘and should in no wise be confused with the gospel of saving grace.’”</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13BCC23D-91D0-4C90-9C52-EA5B84EA4A47}"/>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319354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56063"/>
            <a:ext cx="9144000" cy="3970318"/>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Another early dispensationalist writer declared that the gospel Jesus preached had nothing to do with salvation but was simply an announcement that the time had come to set up the kingdom of Christ on earth. That may fit neatly into a particular dispensational scheme, but Scripture does not support it. We must not forget that Jesus came to seek and to save the lost, not merely to announce an earthly kingdom. When Jesus proclaimed His kingdom, He was preaching salvation.”</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 </a:t>
            </a:r>
            <a:r>
              <a:rPr lang="en-US" altLang="zh-CN" sz="2800" kern="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96 </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C063C1DD-B7DE-4C10-870F-DF0102F7FDE6}"/>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400488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39C36F-AA17-4E60-A00E-0239FD09CE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for the kingdom of heaven is at hand</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E0F6A092-E213-4687-A7A4-14AE6731C7F0}"/>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21A5F-4B9E-4FDE-AE46-D22D743230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4:17</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From that time Jesus began to preach and say, ‘</a:t>
            </a:r>
            <a:r>
              <a:rPr lang="en-US" sz="3600" b="1" u="sng" dirty="0">
                <a:solidFill>
                  <a:srgbClr val="FFFFCC"/>
                </a:solidFill>
                <a:latin typeface="Calibri" panose="020F0502020204030204" pitchFamily="34" charset="0"/>
              </a:rPr>
              <a:t>Repent, for 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pic>
        <p:nvPicPr>
          <p:cNvPr id="5" name="Picture 4">
            <a:extLst>
              <a:ext uri="{FF2B5EF4-FFF2-40B4-BE49-F238E27FC236}">
                <a16:creationId xmlns:a16="http://schemas.microsoft.com/office/drawing/2014/main" id="{F3EEEA6B-8015-46B8-A7FA-614B9C5D854C}"/>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2986030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B5650A-BA3B-4BCE-BD88-F4DC58AD1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10:5-7</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942513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4354" y="1160417"/>
            <a:ext cx="9144000" cy="4572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28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sz="2800" b="1" i="1"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leaky dispensationalist</a:t>
            </a:r>
            <a:r>
              <a:rPr lang="en-US" altLang="zh-CN" sz="28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….Here’s my dispensationalism – I’ll give it to you in one sentence: there’s a difference between the church and Israel – period!... </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the same time in seminary, I began to be exposed to reading among more Reformed theologians… And over the years of exegeting the scripture, it has again yielded to me a Reformed theology….”</a:t>
            </a:r>
          </a:p>
        </p:txBody>
      </p:sp>
      <p:pic>
        <p:nvPicPr>
          <p:cNvPr id="6" name="Picture 5">
            <a:extLst>
              <a:ext uri="{FF2B5EF4-FFF2-40B4-BE49-F238E27FC236}">
                <a16:creationId xmlns:a16="http://schemas.microsoft.com/office/drawing/2014/main" id="{ACEB14DB-2DD3-412D-A3CE-E65F804A1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100341"/>
            <a:ext cx="1786228" cy="1042659"/>
          </a:xfrm>
          <a:prstGeom prst="rect">
            <a:avLst/>
          </a:prstGeom>
        </p:spPr>
      </p:pic>
      <p:sp>
        <p:nvSpPr>
          <p:cNvPr id="7" name="Rectangle 2">
            <a:extLst>
              <a:ext uri="{FF2B5EF4-FFF2-40B4-BE49-F238E27FC236}">
                <a16:creationId xmlns:a16="http://schemas.microsoft.com/office/drawing/2014/main" id="{3DEE584F-5EED-4992-8D56-CB1A640BE418}"/>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406960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723900" y="1828800"/>
            <a:ext cx="7696200" cy="1752600"/>
          </a:xfrm>
        </p:spPr>
        <p:txBody>
          <a:bodyPr/>
          <a:lstStyle/>
          <a:p>
            <a:pPr marL="0" indent="0" algn="just">
              <a:buFontTx/>
              <a:buNone/>
              <a:defRPr/>
            </a:pPr>
            <a:r>
              <a:rPr lang="en-US" sz="3000" dirty="0">
                <a:effectLst>
                  <a:outerShdw blurRad="38100" dist="38100" dir="2700000" algn="tl">
                    <a:srgbClr val="000000">
                      <a:alpha val="43137"/>
                    </a:srgbClr>
                  </a:outerShdw>
                </a:effectLst>
              </a:rPr>
              <a:t>"Every Old Testament prophet, except Jonah, speaks of a permanent return to the Land of Israel by the Jews."</a:t>
            </a:r>
          </a:p>
          <a:p>
            <a:pPr marL="0" indent="0">
              <a:buFontTx/>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320" y="3657600"/>
            <a:ext cx="4023361" cy="2743200"/>
          </a:xfrm>
          <a:prstGeom prst="rect">
            <a:avLst/>
          </a:prstGeom>
        </p:spPr>
      </p:pic>
      <p:sp>
        <p:nvSpPr>
          <p:cNvPr id="5" name="TextBox 3">
            <a:extLst>
              <a:ext uri="{FF2B5EF4-FFF2-40B4-BE49-F238E27FC236}">
                <a16:creationId xmlns:a16="http://schemas.microsoft.com/office/drawing/2014/main" id="{7E84C1EC-3CF2-4954-BC0A-3D3A029D1997}"/>
              </a:ext>
            </a:extLst>
          </p:cNvPr>
          <p:cNvSpPr txBox="1">
            <a:spLocks noChangeArrowheads="1"/>
          </p:cNvSpPr>
          <p:nvPr/>
        </p:nvSpPr>
        <p:spPr bwMode="auto">
          <a:xfrm>
            <a:off x="971550" y="240774"/>
            <a:ext cx="72009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Hitchcock and Thomas Ice</a:t>
            </a: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Breaking the Apocalypse Code (Costa Mesa, CA: Word for Today, 2007), 136-37.</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8829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6531" y="1169126"/>
            <a:ext cx="9144000" cy="3729226"/>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a:t>
            </a:r>
            <a:r>
              <a:rPr lang="en-US" altLang="zh-CN"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when I started and I’m more convinced of it now as I’ve gone through the text. </a:t>
            </a:r>
            <a:r>
              <a:rPr lang="en-US" altLang="zh-CN" sz="28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when I started because I read so many noble men who have held that view</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It was more at that point hero worship, and now it’s become my own.” (bold mine)  </a:t>
            </a:r>
          </a:p>
          <a:p>
            <a:pPr marL="3261122" algn="just">
              <a:spcBef>
                <a:spcPts val="450"/>
              </a:spcBef>
              <a:spcAft>
                <a:spcPts val="450"/>
              </a:spcAft>
              <a:defRPr/>
            </a:pPr>
            <a:r>
              <a:rPr lang="en-US" altLang="zh-CN" sz="15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p>
        </p:txBody>
      </p:sp>
      <p:sp>
        <p:nvSpPr>
          <p:cNvPr id="2" name="Rectangle 1"/>
          <p:cNvSpPr/>
          <p:nvPr/>
        </p:nvSpPr>
        <p:spPr>
          <a:xfrm>
            <a:off x="220134" y="6019800"/>
            <a:ext cx="8703733" cy="692497"/>
          </a:xfrm>
          <a:prstGeom prst="rect">
            <a:avLst/>
          </a:prstGeom>
        </p:spPr>
        <p:txBody>
          <a:bodyPr wrap="square">
            <a:spAutoFit/>
          </a:bodyPr>
          <a:lstStyle/>
          <a:p>
            <a:pPr algn="just">
              <a:spcBef>
                <a:spcPts val="450"/>
              </a:spcBef>
              <a:spcAft>
                <a:spcPts val="450"/>
              </a:spcAft>
              <a:defRPr/>
            </a:pPr>
            <a:r>
              <a:rPr lang="en-US" sz="195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950" i="1"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here is only to demonstrate how John MacArthur, who claims to be a dispensationalist, has arrived at his position on Lordship salvation.</a:t>
            </a:r>
            <a:r>
              <a:rPr lang="en-US" sz="195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E2A473FC-E959-441A-AF72-2D712541F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100341"/>
            <a:ext cx="1786228" cy="1042659"/>
          </a:xfrm>
          <a:prstGeom prst="rect">
            <a:avLst/>
          </a:prstGeom>
        </p:spPr>
      </p:pic>
      <p:sp>
        <p:nvSpPr>
          <p:cNvPr id="6" name="Rectangle 2">
            <a:extLst>
              <a:ext uri="{FF2B5EF4-FFF2-40B4-BE49-F238E27FC236}">
                <a16:creationId xmlns:a16="http://schemas.microsoft.com/office/drawing/2014/main" id="{36144EA1-6818-47F4-8694-4660A9A9CAED}"/>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50601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56063"/>
            <a:ext cx="9144000" cy="3970318"/>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When I wrote [GAJ] I didn’t know anybody outside of my circles really, and I didn’t know how this book would be received. But Jim </a:t>
            </a:r>
            <a:r>
              <a:rPr lang="en-US" sz="2800" kern="0" dirty="0" err="1">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Boice</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agreed to write the foreword, and John Piper wrote an endorsement that was absolutely stunning to me, because I was really not moving in Reformed circles at that time. I was a </a:t>
            </a:r>
            <a:r>
              <a:rPr lang="en-US" sz="28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leaky dispensationalist</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That was my world, and I realized that </a:t>
            </a:r>
            <a:r>
              <a:rPr lang="en-US" sz="28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much more one of you than I was one of them</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Interview with John Piper and Justin Taylor, </a:t>
            </a:r>
            <a:r>
              <a:rPr lang="en-US"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Stand</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 129.</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CFA38481-4B83-4BAA-B906-BD0D62A23377}"/>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145687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71303"/>
            <a:ext cx="9144000" cy="3970318"/>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lordship debate has had a devastating effect on dispensationalism. Because no-lordship theology [a pejorative term for Free Grace] is so closely associated with dispensationalism, many have imagined a cause-and-effect relationship between the two...Frankly, some mongrel species of dispensationalism [which he has defined as the Dispensationalism of Ryrie, Chafer, and others] ought to die, and I will be happy to join the cortege.” </a:t>
            </a:r>
            <a:r>
              <a:rPr lang="en-US" altLang="zh-CN"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221 </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88DCE179-43EA-4996-BE10-A86A82A802BD}"/>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42355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62594"/>
            <a:ext cx="9144000" cy="5262979"/>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Who are the defenders of no-lordship dispensationalism? Nearly all of them stand in a tradition that has its roots in the teaching of Lewis Sperry Chafer. I will show…that Dr. Chafer is the father of modern no-lordship teaching. Every prominent figure on the no-lordship side descends from Dr. Chafer’s spiritual lineage. Though Dr. Chafer did not invent or originate any of the key elements of no-lordship teaching, he codified the system of dispensationalism on which all contemporary no-lordship doctrine is founded. That system is the common link between those who attempt to defend no-lordship doctrine on theological grounds.” </a:t>
            </a:r>
            <a:r>
              <a:rPr lang="en-US" altLang="zh-CN"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35 </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DA7B0688-184A-4148-B7A8-710C28A7439A}"/>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29326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600200"/>
            <a:ext cx="8915400" cy="5029200"/>
          </a:xfrm>
        </p:spPr>
        <p:txBody>
          <a:bodyPr/>
          <a:lstStyle/>
          <a:p>
            <a:pPr marL="514350" indent="-514350">
              <a:buSzPct val="100000"/>
              <a:buAutoNum type="arabicPeriod"/>
            </a:pPr>
            <a:r>
              <a:rPr lang="en-US" sz="30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3000" dirty="0">
                <a:effectLst>
                  <a:outerShdw blurRad="38100" dist="38100" dir="2700000" algn="tl">
                    <a:srgbClr val="000000">
                      <a:alpha val="43137"/>
                    </a:srgbClr>
                  </a:outerShdw>
                </a:effectLst>
              </a:rPr>
              <a:t>Social Gospel</a:t>
            </a:r>
          </a:p>
          <a:p>
            <a:pPr marL="514350" indent="-514350">
              <a:buSzPct val="100000"/>
              <a:buAutoNum type="arabicPeriod"/>
            </a:pPr>
            <a:r>
              <a:rPr lang="en-US" sz="30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30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30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3000" dirty="0">
                <a:effectLst>
                  <a:outerShdw blurRad="38100" dist="38100" dir="2700000" algn="tl">
                    <a:srgbClr val="000000">
                      <a:alpha val="43137"/>
                    </a:srgbClr>
                  </a:outerShdw>
                </a:effectLst>
              </a:rPr>
              <a:t>Charismatic theology</a:t>
            </a:r>
          </a:p>
          <a:p>
            <a:pPr marL="514350" indent="-514350">
              <a:buSzPct val="100000"/>
              <a:buAutoNum type="arabicPeriod"/>
            </a:pPr>
            <a:r>
              <a:rPr lang="en-US" sz="3000" dirty="0">
                <a:effectLst>
                  <a:outerShdw blurRad="38100" dist="38100" dir="2700000" algn="tl">
                    <a:srgbClr val="000000">
                      <a:alpha val="43137"/>
                    </a:srgbClr>
                  </a:outerShdw>
                </a:effectLst>
              </a:rPr>
              <a:t>Prosperity Gospel</a:t>
            </a:r>
          </a:p>
          <a:p>
            <a:pPr marL="514350" indent="-514350">
              <a:buSzPct val="100000"/>
              <a:buAutoNum type="arabicPeriod"/>
            </a:pPr>
            <a:r>
              <a:rPr lang="en-US" sz="3000" dirty="0">
                <a:effectLst>
                  <a:outerShdw blurRad="38100" dist="38100" dir="2700000" algn="tl">
                    <a:srgbClr val="000000">
                      <a:alpha val="43137"/>
                    </a:srgbClr>
                  </a:outerShdw>
                </a:effectLst>
              </a:rPr>
              <a:t>Anti-Israelism</a:t>
            </a:r>
          </a:p>
          <a:p>
            <a:pPr marL="514350" indent="-514350">
              <a:buSzPct val="100000"/>
              <a:buAutoNum type="arabicPeriod"/>
            </a:pPr>
            <a:r>
              <a:rPr lang="en-US" sz="3000" dirty="0">
                <a:effectLst>
                  <a:outerShdw blurRad="38100" dist="38100" dir="2700000" algn="tl">
                    <a:srgbClr val="000000">
                      <a:alpha val="43137"/>
                    </a:srgbClr>
                  </a:outerShdw>
                </a:effectLst>
              </a:rPr>
              <a:t>Lordship Salvation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307302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nvPr>
        </p:nvGraphicFramePr>
        <p:xfrm>
          <a:off x="76200" y="294047"/>
          <a:ext cx="8991600" cy="4277953"/>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20353">
                <a:tc gridSpan="4">
                  <a:txBody>
                    <a:bodyPr/>
                    <a:lstStyle/>
                    <a:p>
                      <a:pPr algn="ctr"/>
                      <a:r>
                        <a:rPr lang="en-US" sz="34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6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6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6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6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Egypt to Canaan</a:t>
                      </a:r>
                    </a:p>
                  </a:txBody>
                  <a:tcPr marT="45717" marB="45717" anchor="ctr"/>
                </a:tc>
                <a:tc>
                  <a:txBody>
                    <a:bodyPr/>
                    <a:lstStyle/>
                    <a:p>
                      <a:r>
                        <a:rPr lang="en-US" sz="26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Babylon to Israel</a:t>
                      </a:r>
                    </a:p>
                  </a:txBody>
                  <a:tcPr marT="45717" marB="45717" anchor="ctr"/>
                </a:tc>
                <a:tc>
                  <a:txBody>
                    <a:bodyPr/>
                    <a:lstStyle/>
                    <a:p>
                      <a:r>
                        <a:rPr lang="en-US" sz="26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600" dirty="0">
                          <a:latin typeface="Calibri" panose="020F0502020204030204" pitchFamily="34" charset="0"/>
                          <a:cs typeface="Calibri" panose="020F0502020204030204" pitchFamily="34" charset="0"/>
                        </a:rPr>
                        <a:t>3</a:t>
                      </a:r>
                      <a:r>
                        <a:rPr lang="en-US" sz="2600" baseline="30000" dirty="0">
                          <a:latin typeface="Calibri" panose="020F0502020204030204" pitchFamily="34" charset="0"/>
                          <a:cs typeface="Calibri" panose="020F0502020204030204" pitchFamily="34" charset="0"/>
                        </a:rPr>
                        <a:t>rd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r>
                        <a:rPr lang="en-US" sz="26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Millennial</a:t>
                      </a:r>
                    </a:p>
                    <a:p>
                      <a:pPr algn="ctr"/>
                      <a:r>
                        <a:rPr lang="en-US" sz="2600" dirty="0">
                          <a:latin typeface="Calibri" panose="020F0502020204030204" pitchFamily="34" charset="0"/>
                          <a:cs typeface="Calibri" panose="020F0502020204030204" pitchFamily="34" charset="0"/>
                        </a:rPr>
                        <a:t>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8474" y="4800600"/>
            <a:ext cx="3247053" cy="1828800"/>
          </a:xfrm>
          <a:prstGeom prst="rect">
            <a:avLst/>
          </a:prstGeom>
        </p:spPr>
      </p:pic>
    </p:spTree>
    <p:extLst>
      <p:ext uri="{BB962C8B-B14F-4D97-AF65-F5344CB8AC3E}">
        <p14:creationId xmlns:p14="http://schemas.microsoft.com/office/powerpoint/2010/main" val="225480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2377"/>
            <a:ext cx="9144000" cy="2062705"/>
          </a:xfrm>
        </p:spPr>
        <p:txBody>
          <a:bodyPr/>
          <a:lstStyle/>
          <a:p>
            <a:pPr marL="0" indent="0" algn="just" eaLnBrk="1" hangingPunct="1">
              <a:buNone/>
              <a:defRPr/>
            </a:pPr>
            <a:r>
              <a:rPr lang="en-US" dirty="0">
                <a:effectLst>
                  <a:outerShdw blurRad="38100" dist="38100" dir="2700000" algn="tl">
                    <a:srgbClr val="000000">
                      <a:alpha val="43137"/>
                    </a:srgbClr>
                  </a:outerShdw>
                </a:effectLst>
              </a:rPr>
              <a:t>“The confusion of our . . . Lord’s rule . . . leads to serious consequences. . . . [I]t makes the present age the period of the Mediatorial Kingdom. . . . [I]t dissolves the divinely covenanted purpose in the nation of Israel.”</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11">
            <a:extLst>
              <a:ext uri="{FF2B5EF4-FFF2-40B4-BE49-F238E27FC236}">
                <a16:creationId xmlns:a16="http://schemas.microsoft.com/office/drawing/2014/main" id="{F187E1DE-61E6-43F1-864A-DD75F6E4E9B3}"/>
              </a:ext>
            </a:extLst>
          </p:cNvPr>
          <p:cNvPicPr>
            <a:picLocks noChangeAspect="1"/>
          </p:cNvPicPr>
          <p:nvPr/>
        </p:nvPicPr>
        <p:blipFill>
          <a:blip r:embed="rId8"/>
          <a:stretch>
            <a:fillRect/>
          </a:stretch>
        </p:blipFill>
        <p:spPr>
          <a:xfrm>
            <a:off x="2861734" y="4191000"/>
            <a:ext cx="3420535" cy="2286000"/>
          </a:xfrm>
          <a:prstGeom prst="rect">
            <a:avLst/>
          </a:prstGeom>
        </p:spPr>
      </p:pic>
      <p:pic>
        <p:nvPicPr>
          <p:cNvPr id="14" name="Picture 13">
            <a:extLst>
              <a:ext uri="{FF2B5EF4-FFF2-40B4-BE49-F238E27FC236}">
                <a16:creationId xmlns:a16="http://schemas.microsoft.com/office/drawing/2014/main" id="{E9A3236C-1E00-4C59-9D06-519819E786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2529" y="152400"/>
            <a:ext cx="741871" cy="1112806"/>
          </a:xfrm>
          <a:prstGeom prst="rect">
            <a:avLst/>
          </a:prstGeom>
          <a:ln w="28575">
            <a:solidFill>
              <a:schemeClr val="tx1"/>
            </a:solidFill>
          </a:ln>
        </p:spPr>
      </p:pic>
      <p:sp>
        <p:nvSpPr>
          <p:cNvPr id="15" name="TextBox 3">
            <a:extLst>
              <a:ext uri="{FF2B5EF4-FFF2-40B4-BE49-F238E27FC236}">
                <a16:creationId xmlns:a16="http://schemas.microsoft.com/office/drawing/2014/main" id="{DBBB9B51-E1BB-4A3C-A7B1-BCC4244A095D}"/>
              </a:ext>
            </a:extLst>
          </p:cNvPr>
          <p:cNvSpPr txBox="1">
            <a:spLocks noChangeArrowheads="1"/>
          </p:cNvSpPr>
          <p:nvPr/>
        </p:nvSpPr>
        <p:spPr bwMode="auto">
          <a:xfrm>
            <a:off x="971550" y="240774"/>
            <a:ext cx="72009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a:t>
            </a: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438.</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1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600200"/>
            <a:ext cx="9144000" cy="3962400"/>
          </a:xfrm>
        </p:spPr>
        <p:txBody>
          <a:bodyPr/>
          <a:lstStyle/>
          <a:p>
            <a:pPr marL="0" indent="0" algn="just" eaLnBrk="1" hangingPunct="1">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God has not called us to forsake the earth, but </a:t>
            </a:r>
            <a:r>
              <a:rPr lang="en-US" i="1" dirty="0">
                <a:effectLst>
                  <a:outerShdw blurRad="38100" dist="38100" dir="2700000" algn="tl">
                    <a:srgbClr val="000000">
                      <a:alpha val="43137"/>
                    </a:srgbClr>
                  </a:outerShdw>
                </a:effectLst>
              </a:rPr>
              <a:t>to impress heaven’s pattern on earth</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He similarly notes, “Christians must be obedient to the mandate God has given to extend His kingdom to every sphere of life, to every corner of the globe (Gen. 1:26–28; Matt. 28:18–20).</a:t>
            </a:r>
            <a:r>
              <a:rPr lang="en-US" i="1" dirty="0">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4666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3">
            <a:extLst>
              <a:ext uri="{FF2B5EF4-FFF2-40B4-BE49-F238E27FC236}">
                <a16:creationId xmlns:a16="http://schemas.microsoft.com/office/drawing/2014/main" id="{5DC6793F-6B20-4146-8B4B-31F8F9B475BA}"/>
              </a:ext>
            </a:extLst>
          </p:cNvPr>
          <p:cNvSpPr txBox="1">
            <a:spLocks noChangeArrowheads="1"/>
          </p:cNvSpPr>
          <p:nvPr/>
        </p:nvSpPr>
        <p:spPr bwMode="auto">
          <a:xfrm>
            <a:off x="922867" y="240775"/>
            <a:ext cx="72982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altLang="en-US" sz="3600" dirty="0" err="1">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1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Gary North quotes, can be found in H. Wayne House and Thomas Ice, Dominion Theology: Blessing or Curse? (Portland, OR: Multnomah, 1988), 409–11.</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19271</TotalTime>
  <Words>5201</Words>
  <Application>Microsoft Office PowerPoint</Application>
  <PresentationFormat>On-screen Show (4:3)</PresentationFormat>
  <Paragraphs>286</Paragraphs>
  <Slides>65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Times New Roman</vt:lpstr>
      <vt:lpstr>Wingdings</vt:lpstr>
      <vt:lpstr>Azure</vt:lpstr>
      <vt:lpstr>PowerPoint Presentation</vt:lpstr>
      <vt:lpstr>Kingdom Study Outline</vt:lpstr>
      <vt:lpstr>9 Ways Kingdom Now Theology  Impacts the Church</vt:lpstr>
      <vt:lpstr>9 Ways Kingdom Now Theology  Impacts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Reformed Theology’s Denial  of the Church as an Intercalation</vt:lpstr>
      <vt:lpstr>“The story of the church begins with Israel, the Old Testament people of God…The identity of the church is necessary for the mission of the church. Only as a holy nation, called out of the darkness into the light of God‘s presence, can the church discharge it’s mission…Peter affirms that the church’s right to the titles of Israel, then describes the church’s witness of praise (1 Peter 2:9–10)...This understanding of the church as the new and true Israel of Christ must inspire our mission in the contemporary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Encyclopaedia Judaica says “Short of the Auschwitz oven and the extermination, the whole Nazi holocaust is pre-outlined here.”</vt:lpstr>
      <vt:lpstr>PowerPoint Presentation</vt:lpstr>
      <vt:lpstr>PowerPoint Presentation</vt:lpstr>
      <vt:lpstr>“But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vt:lpstr>
      <vt:lpstr>PowerPoint Presentation</vt:lpstr>
      <vt:lpstr>PowerPoint Presentation</vt:lpstr>
      <vt:lpstr>PowerPoint Presentation</vt:lpstr>
      <vt:lpstr>PowerPoint Presentation</vt:lpstr>
      <vt:lpstr>9 Ways Kingdom Now Theology  Impacts the Church</vt:lpstr>
      <vt:lpstr>Lordship Salvation Defined</vt:lpstr>
      <vt:lpstr>PowerPoint Presentation</vt:lpstr>
      <vt:lpstr>Lordship Salvation:  7 Problems</vt:lpstr>
      <vt:lpstr>Lordship Salvation:  7 Problems</vt:lpstr>
      <vt:lpstr>Dispensational Theology is a  System of Theology</vt:lpstr>
      <vt:lpstr>PowerPoint Presentation</vt:lpstr>
      <vt:lpstr>PowerPoint Presentation</vt:lpstr>
      <vt:lpstr>PowerPoint Presentation</vt:lpstr>
      <vt:lpstr>“Regrettably, some published materials written by DTS faculty members confirm my earlier concern. First there was Dr. Darrell Bock’s review of MacArthur’s The Gospel According to Jesus which showed significant confusion on the subject of assurance (see Bib Sac, Jan–Mar, 1989, pp. 21–40; see my review in the GES Journal, Spring 1989, pp. 79–83 and especially pp. 81–83). Darrell has told me both in person and in writing that his position is “soft lordship” salvation—a view that would have been rejected by the founder and first president of Dallas Seminary, Dr. Lewis Sperry Chafer.”</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Andy Woods</cp:lastModifiedBy>
  <cp:revision>2229</cp:revision>
  <cp:lastPrinted>2019-12-04T13:47:57Z</cp:lastPrinted>
  <dcterms:created xsi:type="dcterms:W3CDTF">2009-03-17T12:21:13Z</dcterms:created>
  <dcterms:modified xsi:type="dcterms:W3CDTF">2019-12-04T22:31:15Z</dcterms:modified>
</cp:coreProperties>
</file>