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920" r:id="rId2"/>
  </p:sldMasterIdLst>
  <p:notesMasterIdLst>
    <p:notesMasterId r:id="rId74"/>
  </p:notesMasterIdLst>
  <p:handoutMasterIdLst>
    <p:handoutMasterId r:id="rId75"/>
  </p:handoutMasterIdLst>
  <p:sldIdLst>
    <p:sldId id="2067" r:id="rId3"/>
    <p:sldId id="322" r:id="rId4"/>
    <p:sldId id="3649" r:id="rId5"/>
    <p:sldId id="5794" r:id="rId6"/>
    <p:sldId id="5857" r:id="rId7"/>
    <p:sldId id="5803" r:id="rId8"/>
    <p:sldId id="5832" r:id="rId9"/>
    <p:sldId id="5818" r:id="rId10"/>
    <p:sldId id="2919" r:id="rId11"/>
    <p:sldId id="5834" r:id="rId12"/>
    <p:sldId id="372" r:id="rId13"/>
    <p:sldId id="448" r:id="rId14"/>
    <p:sldId id="5831" r:id="rId15"/>
    <p:sldId id="5858" r:id="rId16"/>
    <p:sldId id="505" r:id="rId17"/>
    <p:sldId id="5859" r:id="rId18"/>
    <p:sldId id="5806" r:id="rId19"/>
    <p:sldId id="5837" r:id="rId20"/>
    <p:sldId id="5809" r:id="rId21"/>
    <p:sldId id="5839" r:id="rId22"/>
    <p:sldId id="4689" r:id="rId23"/>
    <p:sldId id="3074" r:id="rId24"/>
    <p:sldId id="5840" r:id="rId25"/>
    <p:sldId id="5841" r:id="rId26"/>
    <p:sldId id="386" r:id="rId27"/>
    <p:sldId id="5842" r:id="rId28"/>
    <p:sldId id="5830" r:id="rId29"/>
    <p:sldId id="5843" r:id="rId30"/>
    <p:sldId id="5865" r:id="rId31"/>
    <p:sldId id="5866" r:id="rId32"/>
    <p:sldId id="2537" r:id="rId33"/>
    <p:sldId id="5844" r:id="rId34"/>
    <p:sldId id="1030" r:id="rId35"/>
    <p:sldId id="5845" r:id="rId36"/>
    <p:sldId id="5846" r:id="rId37"/>
    <p:sldId id="5847" r:id="rId38"/>
    <p:sldId id="5848" r:id="rId39"/>
    <p:sldId id="5849" r:id="rId40"/>
    <p:sldId id="2885" r:id="rId41"/>
    <p:sldId id="5850" r:id="rId42"/>
    <p:sldId id="5851" r:id="rId43"/>
    <p:sldId id="5298" r:id="rId44"/>
    <p:sldId id="3926" r:id="rId45"/>
    <p:sldId id="5838" r:id="rId46"/>
    <p:sldId id="5810" r:id="rId47"/>
    <p:sldId id="5852" r:id="rId48"/>
    <p:sldId id="5853" r:id="rId49"/>
    <p:sldId id="5817" r:id="rId50"/>
    <p:sldId id="5854" r:id="rId51"/>
    <p:sldId id="2226" r:id="rId52"/>
    <p:sldId id="5855" r:id="rId53"/>
    <p:sldId id="4621" r:id="rId54"/>
    <p:sldId id="1166" r:id="rId55"/>
    <p:sldId id="1100" r:id="rId56"/>
    <p:sldId id="5856" r:id="rId57"/>
    <p:sldId id="546" r:id="rId58"/>
    <p:sldId id="484" r:id="rId59"/>
    <p:sldId id="5860" r:id="rId60"/>
    <p:sldId id="5861" r:id="rId61"/>
    <p:sldId id="3119" r:id="rId62"/>
    <p:sldId id="3120" r:id="rId63"/>
    <p:sldId id="5864" r:id="rId64"/>
    <p:sldId id="1586" r:id="rId65"/>
    <p:sldId id="1587" r:id="rId66"/>
    <p:sldId id="1232" r:id="rId67"/>
    <p:sldId id="3741" r:id="rId68"/>
    <p:sldId id="3742" r:id="rId69"/>
    <p:sldId id="3819" r:id="rId70"/>
    <p:sldId id="2248" r:id="rId71"/>
    <p:sldId id="5862" r:id="rId72"/>
    <p:sldId id="3488" r:id="rId7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McGowan" initials="JM" lastIdx="1" clrIdx="0">
    <p:extLst>
      <p:ext uri="{19B8F6BF-5375-455C-9EA6-DF929625EA0E}">
        <p15:presenceInfo xmlns:p15="http://schemas.microsoft.com/office/powerpoint/2012/main" userId="e2c7446dd3aca5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FFFFCC"/>
    <a:srgbClr val="0000CC"/>
    <a:srgbClr val="FFCCCC"/>
    <a:srgbClr val="99FF66"/>
    <a:srgbClr val="00FF00"/>
    <a:srgbClr val="66FF33"/>
    <a:srgbClr val="66FF66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349" autoAdjust="0"/>
  </p:normalViewPr>
  <p:slideViewPr>
    <p:cSldViewPr>
      <p:cViewPr>
        <p:scale>
          <a:sx n="100" d="100"/>
          <a:sy n="100" d="100"/>
        </p:scale>
        <p:origin x="1122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304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commentAuthors" Target="commentAuthor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11/17/2019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/>
            </a:lvl1pPr>
          </a:lstStyle>
          <a:p>
            <a:pPr>
              <a:defRPr/>
            </a:pPr>
            <a:fld id="{F12A5B29-4538-4C3D-A81C-6C008BE36C0F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1/27/2019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582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54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24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53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6F37EF-C3DC-4734-9315-DC3690F55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14725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4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1FCA6-7645-460B-AB48-CA8D34B80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71509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91FE-0289-4C30-AC1E-B4493DEEE7A5}" type="datetime1">
              <a:rPr lang="en-US"/>
              <a:pPr>
                <a:defRPr/>
              </a:pPr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CE7A-67AC-4113-9A38-5E67E965B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63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69988" y="1946275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5A5CC-2907-4BF9-824D-5877B2E01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9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1FBE2-C716-4B6E-8688-39C69791537F}" type="datetimeFigureOut">
              <a:rPr lang="en-US"/>
              <a:pPr>
                <a:defRPr/>
              </a:pPr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A64DC-FAB6-449B-97D0-DE092BD3C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35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9DA43-D86A-4D97-A62D-E21726205C43}" type="datetimeFigureOut">
              <a:rPr lang="en-US"/>
              <a:pPr>
                <a:defRPr/>
              </a:pPr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23550-C05E-4A4E-BB65-BF5EFDD92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98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B0D34-A0A6-4B21-A3E3-5E9AE1FFA21E}" type="datetimeFigureOut">
              <a:rPr lang="en-US"/>
              <a:pPr>
                <a:defRPr/>
              </a:pPr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00B71-4831-48A6-AAE2-983C5C6D9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15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B1195-F459-4889-AE41-F9F3C72B40C6}" type="datetimeFigureOut">
              <a:rPr lang="en-US"/>
              <a:pPr>
                <a:defRPr/>
              </a:pPr>
              <a:t>11/30/2019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88967-53DA-4783-B5F0-E385F5E09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2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0857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56749-C46F-40A3-BEFB-AD4003A128F8}" type="datetimeFigureOut">
              <a:rPr lang="en-US"/>
              <a:pPr>
                <a:defRPr/>
              </a:pPr>
              <a:t>11/30/2019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2D3B3-268B-48C9-933E-042DC74A8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17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8A82A-74E5-42BF-A4EB-9FC7C3BD9014}" type="datetimeFigureOut">
              <a:rPr lang="en-US"/>
              <a:pPr>
                <a:defRPr/>
              </a:pPr>
              <a:t>11/30/2019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1C61A-74BD-46E9-877B-361C4021C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4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C1100-FFA0-45FA-8FC0-9D071FCB27AF}" type="datetimeFigureOut">
              <a:rPr lang="en-US"/>
              <a:pPr>
                <a:defRPr/>
              </a:pPr>
              <a:t>11/30/2019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63FD2-74CD-4861-9137-11ABA3744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1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1C42A-011F-405E-823D-7DFC91EE7906}" type="datetimeFigureOut">
              <a:rPr lang="en-US"/>
              <a:pPr>
                <a:defRPr/>
              </a:pPr>
              <a:t>11/30/2019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B3DCA-70B8-42B4-A463-8E20AB772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91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7A1F1-D914-4266-B37D-9B3579E37B3C}" type="datetimeFigureOut">
              <a:rPr lang="en-US"/>
              <a:pPr>
                <a:defRPr/>
              </a:pPr>
              <a:t>11/30/2019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85728-F56D-4912-97B9-8EAF360F0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02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3BFD6-79FA-4593-8DFE-534780ACF3F3}" type="datetimeFigureOut">
              <a:rPr lang="en-US"/>
              <a:pPr>
                <a:defRPr/>
              </a:pPr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A7E10-481E-4462-8358-527E78BDF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80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56B09-F26B-407F-B2BC-2CC542A3C23C}" type="datetimeFigureOut">
              <a:rPr lang="en-US"/>
              <a:pPr>
                <a:defRPr/>
              </a:pPr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6240-AFB8-48DD-8635-50211695F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21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69988" y="1946275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5A5CC-2907-4BF9-824D-5877B2E01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00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0ECC8-4CBD-4ECF-A11A-25A59FCAC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19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94C17-8E8B-44FD-925D-2584A07A1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8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57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056" tIns="34529" rIns="69056" bIns="34529" anchor="ctr"/>
          <a:lstStyle/>
          <a:p>
            <a:pPr eaLnBrk="0" hangingPunct="0">
              <a:defRPr/>
            </a:pPr>
            <a:endParaRPr lang="en-US" sz="33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/>
            </a:pP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3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324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570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597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838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534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197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6" r:id="rId13"/>
    <p:sldLayoutId id="2147483918" r:id="rId14"/>
    <p:sldLayoutId id="2147483919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621DA1-7384-47C5-85F2-CD5E6D0FE862}" type="datetimeFigureOut">
              <a:rPr lang="en-US"/>
              <a:pPr>
                <a:defRPr/>
              </a:pPr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A36102-3344-4EB3-98D3-29C19C2EF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93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.amazonaws.com/slbc-wordpress/wp-content/uploads/2018/05/21010127/TheBookofRevelation-SLBC-WebsiteImage.jpg">
            <a:extLst>
              <a:ext uri="{FF2B5EF4-FFF2-40B4-BE49-F238E27FC236}">
                <a16:creationId xmlns:a16="http://schemas.microsoft.com/office/drawing/2014/main" id="{6BBCB659-9ABA-4634-8520-21702CE6D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E5DCF4-598D-41E1-94AB-D150A65AB6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5181600"/>
            <a:ext cx="1002323" cy="1371600"/>
          </a:xfrm>
          <a:prstGeom prst="rect">
            <a:avLst/>
          </a:prstGeom>
          <a:ln>
            <a:noFill/>
          </a:ln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9CDD187-4665-4441-9CE9-61C16AFDD123}"/>
              </a:ext>
            </a:extLst>
          </p:cNvPr>
          <p:cNvSpPr txBox="1">
            <a:spLocks/>
          </p:cNvSpPr>
          <p:nvPr/>
        </p:nvSpPr>
        <p:spPr bwMode="auto">
          <a:xfrm>
            <a:off x="2247900" y="5486400"/>
            <a:ext cx="4648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Andy Woods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Pastor – Sugar Land Bible Church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– Chafer Theological Seminary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52500" y="2057400"/>
            <a:ext cx="7239000" cy="1600200"/>
          </a:xfrm>
        </p:spPr>
        <p:txBody>
          <a:bodyPr/>
          <a:lstStyle/>
          <a:p>
            <a:pPr marL="576263" indent="-576263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Bema Seat Judgment of Christ (8)</a:t>
            </a:r>
          </a:p>
          <a:p>
            <a:pPr marL="576263" indent="-576263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Marriage Supper of the Lamb (9)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854868" y="228600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Completion of Two Important Themes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19:7-9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5" name="Picture 2" descr="Image result for revelation 19">
            <a:extLst>
              <a:ext uri="{FF2B5EF4-FFF2-40B4-BE49-F238E27FC236}">
                <a16:creationId xmlns:a16="http://schemas.microsoft.com/office/drawing/2014/main" id="{E228E593-E1DB-46B4-A3F0-DD82A7C6D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0265" y="4267200"/>
            <a:ext cx="356347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11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28" name="Group 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539298"/>
              </p:ext>
            </p:extLst>
          </p:nvPr>
        </p:nvGraphicFramePr>
        <p:xfrm>
          <a:off x="114300" y="228600"/>
          <a:ext cx="8915400" cy="639823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414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0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0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700" kern="1200" dirty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j-ea"/>
                          <a:cs typeface="Calibri" panose="020F0502020204030204" pitchFamily="34" charset="0"/>
                        </a:rPr>
                        <a:t>Jewish Marriage Analogy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2784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STEP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JEWISH MARRIAGE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CHURCH ANALOGY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5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 </a:t>
                      </a:r>
                      <a:r>
                        <a:rPr kumimoji="0" lang="en-US" sz="20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Marriage covenant</a:t>
                      </a: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Groom initiated; Covenant established upon payment for bride; drank same cup</a:t>
                      </a: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 initiated; Christ’s sacrificial death (1 Cor. 6:19-20; 11:25)</a:t>
                      </a: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6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2. Bride set apart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Bride set apart exclusively for groom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Church’s positionally sanctified (1 Cor. 1:2; 6:9-11)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3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3. Bridal chamber prepared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Groom separates from bride and returns to his father’s house to prepare bridal chamber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Christ’s 2000-year separation from church; Ascension; return to heaven to prepare dwellings (John 14:2; Acts 1:9-11)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Showers, </a:t>
                      </a:r>
                      <a:r>
                        <a:rPr kumimoji="0" lang="en-US" sz="1400" i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Maranatha Our Lord, Come!, </a:t>
                      </a: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164-69.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8225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28" name="Group 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688797"/>
              </p:ext>
            </p:extLst>
          </p:nvPr>
        </p:nvGraphicFramePr>
        <p:xfrm>
          <a:off x="114300" y="228600"/>
          <a:ext cx="8915400" cy="621792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414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0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0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700" kern="1200" dirty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j-ea"/>
                          <a:cs typeface="Calibri" panose="020F0502020204030204" pitchFamily="34" charset="0"/>
                        </a:rPr>
                        <a:t>Jewish Marriage Analogy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2784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JEWISH MARRIAGE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CHURCH ANALOGY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4. Betrothal period</a:t>
                      </a: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Loyalty test</a:t>
                      </a: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Reward determined by orthodoxy and orthopraxy (Jas. 4:4)</a:t>
                      </a: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5. Bride retrieved</a:t>
                      </a: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Groom returns at unknown time preceded by a shout with escorts to retrieve bride</a:t>
                      </a: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Rapture at unknown time (John 14:3; 1 Thess. 4:16-17)</a:t>
                      </a: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6. Bride and groom hidden in Father’s house for seven days</a:t>
                      </a: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Hidden in the Father’s house for seven days: three events transpire</a:t>
                      </a: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Church hidden from world during Daniel’s 70th Week</a:t>
                      </a: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111012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7. Bride cleansed</a:t>
                      </a: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Bride undergoes ritual cleansing prior to wedding ceremony</a:t>
                      </a: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Bema Seat Judgment (1 Cor 3:10-15; 2 Cor 5:10)</a:t>
                      </a: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040263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Showers, </a:t>
                      </a:r>
                      <a:r>
                        <a:rPr kumimoji="0" lang="en-US" sz="140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Maranatha Our Lord, Come!, </a:t>
                      </a:r>
                      <a:r>
                        <a:rPr kumimoji="0" lang="en-US" sz="14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164-69.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822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129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28" name="Group 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344685"/>
              </p:ext>
            </p:extLst>
          </p:nvPr>
        </p:nvGraphicFramePr>
        <p:xfrm>
          <a:off x="114301" y="228600"/>
          <a:ext cx="8915399" cy="508270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414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0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04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700" kern="1200" dirty="0"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j-ea"/>
                          <a:cs typeface="Calibri" panose="020F0502020204030204" pitchFamily="34" charset="0"/>
                        </a:rPr>
                        <a:t>Jewish Marriage Analogy</a:t>
                      </a:r>
                    </a:p>
                  </a:txBody>
                  <a:tcPr marL="68580" marR="68580" marT="34290" marB="34290" anchor="ctr" horzOverflow="overflow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2784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JEWISH MARRIAGE</a:t>
                      </a:r>
                    </a:p>
                  </a:txBody>
                  <a:tcPr marL="68580" marR="6858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CHURCH ANALOGY</a:t>
                      </a:r>
                    </a:p>
                  </a:txBody>
                  <a:tcPr marL="68580" marR="68580" marT="34290" marB="3429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8. Wedding ceremony</a:t>
                      </a: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Meeting with the Father’s assembled wedding guests; Private wedding ceremony</a:t>
                      </a: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Meeting with OT saints; Rev 19:7</a:t>
                      </a: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9. Consummation</a:t>
                      </a: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Bride and groom consummate the marriage </a:t>
                      </a: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Eph 5:27</a:t>
                      </a: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10. Marriage feast</a:t>
                      </a: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Public presentation; Bride unveiled; marriage feast</a:t>
                      </a: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Col 3:3-4; Rev 19:9</a:t>
                      </a:r>
                    </a:p>
                  </a:txBody>
                  <a:tcPr marL="68580" marR="68580" marT="34290" marB="3429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08080"/>
                  </a:ext>
                </a:extLst>
              </a:tr>
              <a:tr h="510702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Showers, </a:t>
                      </a:r>
                      <a:r>
                        <a:rPr kumimoji="0" lang="en-U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Maranatha Our Lord, Come!, </a:t>
                      </a:r>
                      <a:r>
                        <a:rPr kumimoji="0" lang="en-US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164-69.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822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974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74059" y="1600200"/>
            <a:ext cx="7395882" cy="4343400"/>
          </a:xfrm>
        </p:spPr>
        <p:txBody>
          <a:bodyPr/>
          <a:lstStyle/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Marriage Supper of the Lamb (7-9)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Responds to the Revelation (10)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Second Advent (11-16)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Supper of God (17-18)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Defeats: Beast’s Armies &amp; False Prophet (19-21)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1328738" y="228600"/>
            <a:ext cx="6486525" cy="110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End of the Tribulation Period</a:t>
            </a:r>
            <a:b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19:7-21</a:t>
            </a: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5" name="Picture 2" descr="Image result for revelation 19">
            <a:extLst>
              <a:ext uri="{FF2B5EF4-FFF2-40B4-BE49-F238E27FC236}">
                <a16:creationId xmlns:a16="http://schemas.microsoft.com/office/drawing/2014/main" id="{E6455C2E-CE2E-4DBF-8CB6-4A82E8FC4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6222" y="5257800"/>
            <a:ext cx="21380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48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67683-4DF2-488F-AB2D-2778918CD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150883"/>
            <a:ext cx="6629400" cy="5326117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From the Father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Christ the Son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an angel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John  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a book 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to a reader or preacher 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a listener or the seven churches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FB62F4C-289E-46B5-ABC8-FCEE7E2004FE}"/>
              </a:ext>
            </a:extLst>
          </p:cNvPr>
          <p:cNvSpPr txBox="1">
            <a:spLocks/>
          </p:cNvSpPr>
          <p:nvPr/>
        </p:nvSpPr>
        <p:spPr bwMode="auto">
          <a:xfrm>
            <a:off x="685800" y="216185"/>
            <a:ext cx="7772400" cy="93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Method of Communication</a:t>
            </a:r>
            <a:endParaRPr lang="en-US" altLang="en-U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2AAA06-A73B-4FB0-BC7B-E18313F643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370" y="1752600"/>
            <a:ext cx="2731976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9768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74059" y="1600200"/>
            <a:ext cx="7395882" cy="4343400"/>
          </a:xfrm>
        </p:spPr>
        <p:txBody>
          <a:bodyPr/>
          <a:lstStyle/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Marriage Supper of the Lamb (7-9)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Responds to the Revelation (10)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Second Advent (11-16)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Supper of God (17-18)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Defeats: Beast’s Armies &amp; False Prophet (19-21)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1328738" y="228600"/>
            <a:ext cx="6486525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End of the Tribulation Period</a:t>
            </a:r>
            <a:b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19:7-21</a:t>
            </a: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5" name="Picture 2" descr="Image result for revelation 19">
            <a:extLst>
              <a:ext uri="{FF2B5EF4-FFF2-40B4-BE49-F238E27FC236}">
                <a16:creationId xmlns:a16="http://schemas.microsoft.com/office/drawing/2014/main" id="{E6455C2E-CE2E-4DBF-8CB6-4A82E8FC4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6222" y="5257800"/>
            <a:ext cx="21380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35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0" y="2057400"/>
            <a:ext cx="4572000" cy="1676400"/>
          </a:xfrm>
        </p:spPr>
        <p:txBody>
          <a:bodyPr/>
          <a:lstStyle/>
          <a:p>
            <a:pPr marL="742950" indent="-742950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Qualities (11-14)</a:t>
            </a:r>
          </a:p>
          <a:p>
            <a:pPr marL="742950" indent="-742950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Activities (15-16)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854868" y="228600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III. The Second Advent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19:11-16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2" name="Picture 2" descr="Image result for revelation 19">
            <a:extLst>
              <a:ext uri="{FF2B5EF4-FFF2-40B4-BE49-F238E27FC236}">
                <a16:creationId xmlns:a16="http://schemas.microsoft.com/office/drawing/2014/main" id="{771076C8-E08A-4978-89D0-3FF200CB1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0265" y="4267200"/>
            <a:ext cx="356347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08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0" y="2057400"/>
            <a:ext cx="4572000" cy="1676400"/>
          </a:xfrm>
        </p:spPr>
        <p:txBody>
          <a:bodyPr/>
          <a:lstStyle/>
          <a:p>
            <a:pPr marL="742950" indent="-742950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Qualities (11-14)</a:t>
            </a:r>
          </a:p>
          <a:p>
            <a:pPr marL="742950" indent="-742950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Activities (15-16)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854868" y="228600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III. The Second Advent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19:11-16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2" name="Picture 2" descr="Image result for revelation 19">
            <a:extLst>
              <a:ext uri="{FF2B5EF4-FFF2-40B4-BE49-F238E27FC236}">
                <a16:creationId xmlns:a16="http://schemas.microsoft.com/office/drawing/2014/main" id="{771076C8-E08A-4978-89D0-3FF200CB1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0265" y="4267200"/>
            <a:ext cx="356347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4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16DDA8AF-E735-4DEE-BDC6-E0732498D9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683418"/>
              </p:ext>
            </p:extLst>
          </p:nvPr>
        </p:nvGraphicFramePr>
        <p:xfrm>
          <a:off x="103472" y="1524000"/>
          <a:ext cx="8937056" cy="4648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31368">
                  <a:extLst>
                    <a:ext uri="{9D8B030D-6E8A-4147-A177-3AD203B41FA5}">
                      <a16:colId xmlns:a16="http://schemas.microsoft.com/office/drawing/2014/main" val="397753473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675646396"/>
                    </a:ext>
                  </a:extLst>
                </a:gridCol>
                <a:gridCol w="4331368">
                  <a:extLst>
                    <a:ext uri="{9D8B030D-6E8A-4147-A177-3AD203B41FA5}">
                      <a16:colId xmlns:a16="http://schemas.microsoft.com/office/drawing/2014/main" val="3851895360"/>
                    </a:ext>
                  </a:extLst>
                </a:gridCol>
              </a:tblGrid>
              <a:tr h="3733799">
                <a:tc>
                  <a:txBody>
                    <a:bodyPr/>
                    <a:lstStyle/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celestial origin (11a)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white horse (11b)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fidelity to His promises (11c)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righteous judgment (11d)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fiery eyes (12a)</a:t>
                      </a:r>
                    </a:p>
                    <a:p>
                      <a:pPr>
                        <a:spcAft>
                          <a:spcPts val="1800"/>
                        </a:spcAft>
                      </a:pP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many crowns (12b)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unknown name (12c)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blood-soaked vesture (13a)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identification as the Word of God (13b)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following armies (14)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85207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854868" y="228600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 His Qualities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19:11-14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3" name="Picture 2" descr="Image result for revelation 19">
            <a:extLst>
              <a:ext uri="{FF2B5EF4-FFF2-40B4-BE49-F238E27FC236}">
                <a16:creationId xmlns:a16="http://schemas.microsoft.com/office/drawing/2014/main" id="{8CA8AD26-91E6-49B7-88E8-E229CEF73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6767" y="5638800"/>
            <a:ext cx="1710466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17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1DCB00-EAFE-40A8-88DB-7EAAA0A27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33" y="605190"/>
            <a:ext cx="8533333" cy="5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2100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16DDA8AF-E735-4DEE-BDC6-E0732498D9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504577"/>
              </p:ext>
            </p:extLst>
          </p:nvPr>
        </p:nvGraphicFramePr>
        <p:xfrm>
          <a:off x="103472" y="1524000"/>
          <a:ext cx="8937056" cy="4648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31368">
                  <a:extLst>
                    <a:ext uri="{9D8B030D-6E8A-4147-A177-3AD203B41FA5}">
                      <a16:colId xmlns:a16="http://schemas.microsoft.com/office/drawing/2014/main" val="397753473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675646396"/>
                    </a:ext>
                  </a:extLst>
                </a:gridCol>
                <a:gridCol w="4331368">
                  <a:extLst>
                    <a:ext uri="{9D8B030D-6E8A-4147-A177-3AD203B41FA5}">
                      <a16:colId xmlns:a16="http://schemas.microsoft.com/office/drawing/2014/main" val="3851895360"/>
                    </a:ext>
                  </a:extLst>
                </a:gridCol>
              </a:tblGrid>
              <a:tr h="3733799">
                <a:tc>
                  <a:txBody>
                    <a:bodyPr/>
                    <a:lstStyle/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28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celestial origin (11a)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white horse (11b)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fidelity to His promises (11c)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righteous judgment (11d)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fiery eyes (12a)</a:t>
                      </a:r>
                    </a:p>
                    <a:p>
                      <a:pPr>
                        <a:spcAft>
                          <a:spcPts val="1800"/>
                        </a:spcAft>
                      </a:pP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many crowns (12b)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unknown name (12c)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blood-soaked vesture (13a)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identification as the Word of God (13b)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following armies (14)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85207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854868" y="228600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 His Qualities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19:11-14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3" name="Picture 2" descr="Image result for revelation 19">
            <a:extLst>
              <a:ext uri="{FF2B5EF4-FFF2-40B4-BE49-F238E27FC236}">
                <a16:creationId xmlns:a16="http://schemas.microsoft.com/office/drawing/2014/main" id="{8CA8AD26-91E6-49B7-88E8-E229CEF73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6767" y="5638800"/>
            <a:ext cx="1710466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C27A89-C55F-49FE-8275-601965E9C3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E1375-9F6D-4FCB-B3CC-1DEAE2B6A2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3581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4000" kern="12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Revelation 3:21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PROMISE TO THE OVERCOMERS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who overcomes, I will grant to him to sit down with Me on My throne, as I also overcame and sat down with My Father on His throne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C6EDF527-C7F8-4370-B6B4-94E8A8988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1944" y="2971799"/>
            <a:ext cx="2420112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2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title" idx="4294967295"/>
          </p:nvPr>
        </p:nvSpPr>
        <p:spPr>
          <a:xfrm>
            <a:off x="1676400" y="228600"/>
            <a:ext cx="5791200" cy="8382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Christ’s Three Offices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685800" y="1143000"/>
            <a:ext cx="7772400" cy="28956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Prophet – 1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Coming (Matt. 4:17)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Priest – Present Session (Heb. 4:15)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– 2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Coming (Isa. 9:6-7; Matt. 25:31)</a:t>
            </a:r>
          </a:p>
        </p:txBody>
      </p:sp>
      <p:pic>
        <p:nvPicPr>
          <p:cNvPr id="5" name="Picture 4" descr="King_of_Kings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107" y="3962400"/>
            <a:ext cx="202578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179890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16DDA8AF-E735-4DEE-BDC6-E0732498D9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628077"/>
              </p:ext>
            </p:extLst>
          </p:nvPr>
        </p:nvGraphicFramePr>
        <p:xfrm>
          <a:off x="103472" y="1524000"/>
          <a:ext cx="8937056" cy="52273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31368">
                  <a:extLst>
                    <a:ext uri="{9D8B030D-6E8A-4147-A177-3AD203B41FA5}">
                      <a16:colId xmlns:a16="http://schemas.microsoft.com/office/drawing/2014/main" val="397753473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675646396"/>
                    </a:ext>
                  </a:extLst>
                </a:gridCol>
                <a:gridCol w="4331368">
                  <a:extLst>
                    <a:ext uri="{9D8B030D-6E8A-4147-A177-3AD203B41FA5}">
                      <a16:colId xmlns:a16="http://schemas.microsoft.com/office/drawing/2014/main" val="3851895360"/>
                    </a:ext>
                  </a:extLst>
                </a:gridCol>
              </a:tblGrid>
              <a:tr h="3733799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2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Sustains creation (Col. 1:16-17)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2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Head over the Church (Eph. 1:22-23)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2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Groom of the Church (Eph. 5:22-33)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2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Building the Church (Matt. 16:18; Acts 2:41; 4:4) 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2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Bestowal of Spiritual Gifts (Eph. 4:7-12)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2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Melchizedekian High Priestly role (Heb. 6:20)</a:t>
                      </a:r>
                      <a:endParaRPr lang="en-US"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endParaRPr lang="en-US"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7"/>
                        <a:tabLst/>
                        <a:defRPr/>
                      </a:pPr>
                      <a:r>
                        <a:rPr kumimoji="0" lang="en-US" sz="2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Keeps the Saints (John 10:27-29; 1 Pet. 1:5)</a:t>
                      </a:r>
                    </a:p>
                    <a:p>
                      <a:pPr marL="514350" marR="0" lvl="0" indent="-514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7"/>
                        <a:tabLst/>
                        <a:defRPr/>
                      </a:pPr>
                      <a:r>
                        <a:rPr kumimoji="0" lang="en-US" sz="2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Intercedes for the Saints (Rom. 8:34; Heb. 7:25)</a:t>
                      </a:r>
                    </a:p>
                    <a:p>
                      <a:pPr marL="514350" marR="0" lvl="0" indent="-514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7"/>
                        <a:tabLst/>
                        <a:defRPr/>
                      </a:pPr>
                      <a:r>
                        <a:rPr kumimoji="0" lang="en-US" sz="2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Advocate for the Saints (Heb. 9:24; 1 John 2:1)</a:t>
                      </a:r>
                    </a:p>
                    <a:p>
                      <a:pPr marL="514350" marR="0" lvl="0" indent="-514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7"/>
                        <a:tabLst/>
                        <a:defRPr/>
                      </a:pPr>
                      <a:r>
                        <a:rPr kumimoji="0" lang="en-US" sz="2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Restores broken fellowship (1 John 1:9)</a:t>
                      </a:r>
                    </a:p>
                    <a:p>
                      <a:pPr marL="514350" marR="0" lvl="0" indent="-514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7"/>
                        <a:tabLst/>
                        <a:defRPr/>
                      </a:pPr>
                      <a:r>
                        <a:rPr kumimoji="0" lang="en-US" sz="2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Disciplines His children (Heb. 12:5-13)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85207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854868" y="228600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Christ’s </a:t>
            </a:r>
            <a:r>
              <a:rPr lang="en-US" altLang="en-US" sz="32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High Priestly Activities </a:t>
            </a:r>
            <a:br>
              <a:rPr lang="en-US" alt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in His Present Session </a:t>
            </a:r>
            <a:endParaRPr lang="en-US" altLang="en-US" sz="32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28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4"/>
          <p:cNvSpPr>
            <a:spLocks noGrp="1"/>
          </p:cNvSpPr>
          <p:nvPr>
            <p:ph type="title" idx="4294967295"/>
          </p:nvPr>
        </p:nvSpPr>
        <p:spPr>
          <a:xfrm>
            <a:off x="1676400" y="228600"/>
            <a:ext cx="5791200" cy="8382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Christ’s Three Offices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685800" y="1143000"/>
            <a:ext cx="7848600" cy="2895600"/>
          </a:xfrm>
        </p:spPr>
        <p:txBody>
          <a:bodyPr/>
          <a:lstStyle/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Prophet – 1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Coming (Matt. 4:17)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Priest – Present Session (Heb. 4:15)</a:t>
            </a:r>
          </a:p>
          <a:p>
            <a:pPr marL="463550" indent="-4635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– 2</a:t>
            </a:r>
            <a:r>
              <a:rPr lang="en-US" b="1" u="sng" baseline="30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Coming (Isa. 9:6-7; Matt. 25:31)</a:t>
            </a:r>
          </a:p>
        </p:txBody>
      </p:sp>
      <p:pic>
        <p:nvPicPr>
          <p:cNvPr id="5" name="Picture 4" descr="King_of_Kings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107" y="3962400"/>
            <a:ext cx="202578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9122609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F11D06-D772-40F0-9F70-A61DA29061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553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4000" kern="12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1 Thessalonians 4:13-18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3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"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we do not want you to be uninformed, brethren, about those who are asleep, so that you will not grieve as do the rest who have no hope. </a:t>
            </a:r>
            <a:r>
              <a:rPr lang="en-US" sz="33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14 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if we believe that Jesus died and rose again, even so God will bring with Him those who have fallen asleep in Jesus. </a:t>
            </a:r>
            <a:r>
              <a:rPr lang="en-US" sz="33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15 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this we say to you by the word of the Lord, that we who are alive and remain until the coming of the Lord, will not . . 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F11D06-D772-40F0-9F70-A61DA29061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9939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6553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4000" kern="12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1 Thessalonians 4:13-18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…precede those who have fallen asleep. </a:t>
            </a:r>
            <a:r>
              <a:rPr lang="en-US" sz="33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16 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Lord Himself will descend from heaven with a shout, with the voice of </a:t>
            </a:r>
            <a:r>
              <a:rPr lang="en-US" sz="3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archangel and with the trumpet of God, and the dead in Christ will rise first. </a:t>
            </a:r>
            <a:r>
              <a:rPr lang="en-US" sz="33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17 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we who are alive and remain will be </a:t>
            </a:r>
            <a:r>
              <a:rPr lang="en-US" sz="33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caught up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together with them </a:t>
            </a:r>
            <a:r>
              <a:rPr lang="en-US" sz="33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clouds to meet the Lord in the air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so we shall always be with the Lord. </a:t>
            </a:r>
            <a:r>
              <a:rPr lang="en-US" sz="33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18 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comfort one another with these words.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"</a:t>
            </a: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8058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533400"/>
            <a:ext cx="8839201" cy="5791200"/>
          </a:xfrm>
          <a:prstGeom prst="rect">
            <a:avLst/>
          </a:prstGeom>
          <a:ln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1018324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16DDA8AF-E735-4DEE-BDC6-E0732498D9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958737"/>
              </p:ext>
            </p:extLst>
          </p:nvPr>
        </p:nvGraphicFramePr>
        <p:xfrm>
          <a:off x="103472" y="1524000"/>
          <a:ext cx="8937056" cy="4648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31368">
                  <a:extLst>
                    <a:ext uri="{9D8B030D-6E8A-4147-A177-3AD203B41FA5}">
                      <a16:colId xmlns:a16="http://schemas.microsoft.com/office/drawing/2014/main" val="397753473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675646396"/>
                    </a:ext>
                  </a:extLst>
                </a:gridCol>
                <a:gridCol w="4331368">
                  <a:extLst>
                    <a:ext uri="{9D8B030D-6E8A-4147-A177-3AD203B41FA5}">
                      <a16:colId xmlns:a16="http://schemas.microsoft.com/office/drawing/2014/main" val="3851895360"/>
                    </a:ext>
                  </a:extLst>
                </a:gridCol>
              </a:tblGrid>
              <a:tr h="3733799">
                <a:tc>
                  <a:txBody>
                    <a:bodyPr/>
                    <a:lstStyle/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celestial origin (11a)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white horse (11b)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fidelity to His promises (11c)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righteous judgment (11d)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fiery eyes (12a)</a:t>
                      </a:r>
                    </a:p>
                    <a:p>
                      <a:pPr>
                        <a:spcAft>
                          <a:spcPts val="1800"/>
                        </a:spcAft>
                      </a:pP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many crowns (12b)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unknown name (12c)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blood-soaked vesture (13a)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identification as the Word of God (13b)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following armies (14)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85207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854868" y="228600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 His Qualities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19:11-14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3" name="Picture 2" descr="Image result for revelation 19">
            <a:extLst>
              <a:ext uri="{FF2B5EF4-FFF2-40B4-BE49-F238E27FC236}">
                <a16:creationId xmlns:a16="http://schemas.microsoft.com/office/drawing/2014/main" id="{8CA8AD26-91E6-49B7-88E8-E229CEF73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6767" y="5638800"/>
            <a:ext cx="1710466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56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1DCB00-EAFE-40A8-88DB-7EAAA0A27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33" y="605190"/>
            <a:ext cx="8533333" cy="5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8628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BFA96-28D9-4A14-9076-8CC0CD0090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34" y="228600"/>
            <a:ext cx="8900931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2039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BFA96-28D9-4A14-9076-8CC0CD0090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34" y="228600"/>
            <a:ext cx="8900931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0052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FFF97E-EB38-4371-A2BA-BD3C031518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Isaiah 9:6-7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000" baseline="30000" dirty="0">
                <a:latin typeface="Calibri" panose="020F0502020204030204" pitchFamily="34" charset="0"/>
              </a:rPr>
              <a:t>6 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For a child will be born to us, a son will be given to us; And the government will rest on His shoulders;</a:t>
            </a:r>
            <a:r>
              <a:rPr lang="en-US" sz="30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And His name will be called Wonderful Counselor, Mighty God, Eternal Father, Prince of Peace.</a:t>
            </a:r>
            <a:r>
              <a:rPr lang="en-US" sz="3000" baseline="30000" dirty="0">
                <a:latin typeface="Calibri" panose="020F0502020204030204" pitchFamily="34" charset="0"/>
              </a:rPr>
              <a:t>7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 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There will be no end to the increase of His government or of peace, 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On the throne of David and over his kingdom, To establish it and to uphold it with justice and righteousness From then on and forevermore.</a:t>
            </a:r>
            <a:r>
              <a:rPr lang="en-US" sz="3000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 zeal of the Lord of hosts will accomplish this.</a:t>
            </a:r>
          </a:p>
        </p:txBody>
      </p:sp>
    </p:spTree>
    <p:extLst>
      <p:ext uri="{BB962C8B-B14F-4D97-AF65-F5344CB8AC3E}">
        <p14:creationId xmlns:p14="http://schemas.microsoft.com/office/powerpoint/2010/main" val="311164831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16DDA8AF-E735-4DEE-BDC6-E0732498D9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916829"/>
              </p:ext>
            </p:extLst>
          </p:nvPr>
        </p:nvGraphicFramePr>
        <p:xfrm>
          <a:off x="103472" y="1524000"/>
          <a:ext cx="8937056" cy="4648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31368">
                  <a:extLst>
                    <a:ext uri="{9D8B030D-6E8A-4147-A177-3AD203B41FA5}">
                      <a16:colId xmlns:a16="http://schemas.microsoft.com/office/drawing/2014/main" val="397753473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675646396"/>
                    </a:ext>
                  </a:extLst>
                </a:gridCol>
                <a:gridCol w="4331368">
                  <a:extLst>
                    <a:ext uri="{9D8B030D-6E8A-4147-A177-3AD203B41FA5}">
                      <a16:colId xmlns:a16="http://schemas.microsoft.com/office/drawing/2014/main" val="3851895360"/>
                    </a:ext>
                  </a:extLst>
                </a:gridCol>
              </a:tblGrid>
              <a:tr h="3733799">
                <a:tc>
                  <a:txBody>
                    <a:bodyPr/>
                    <a:lstStyle/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celestial origin (11a)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white horse (11b)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fidelity to His promises (11c)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righteous judgment (11d)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fiery eyes (12a)</a:t>
                      </a:r>
                    </a:p>
                    <a:p>
                      <a:pPr>
                        <a:spcAft>
                          <a:spcPts val="1800"/>
                        </a:spcAft>
                      </a:pP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many crowns (12b)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unknown name (12c)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blood-soaked vesture (13a)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identification as the Word of God (13b)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following armies (14)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85207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854868" y="228600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 His Qualities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19:11-14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3" name="Picture 2" descr="Image result for revelation 19">
            <a:extLst>
              <a:ext uri="{FF2B5EF4-FFF2-40B4-BE49-F238E27FC236}">
                <a16:creationId xmlns:a16="http://schemas.microsoft.com/office/drawing/2014/main" id="{8CA8AD26-91E6-49B7-88E8-E229CEF73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6767" y="5638800"/>
            <a:ext cx="1710466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01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CC5F7D-9322-44F5-830D-FDD447289D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295400" y="0"/>
            <a:ext cx="6553200" cy="25237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Timothy 2:13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“If </a:t>
            </a:r>
            <a:r>
              <a:rPr lang="en-US" alt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we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 are </a:t>
            </a:r>
            <a:r>
              <a:rPr lang="en-US" alt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faithless</a:t>
            </a:r>
            <a:r>
              <a:rPr lang="en-US" alt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 [without faith], He remains faithful, for He cannot deny Himself.”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1F0A6F-488F-4289-9D3D-861189D43D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6347" y="3048000"/>
            <a:ext cx="241130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732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16DDA8AF-E735-4DEE-BDC6-E0732498D9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272423"/>
              </p:ext>
            </p:extLst>
          </p:nvPr>
        </p:nvGraphicFramePr>
        <p:xfrm>
          <a:off x="103472" y="1524000"/>
          <a:ext cx="8937056" cy="4648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31368">
                  <a:extLst>
                    <a:ext uri="{9D8B030D-6E8A-4147-A177-3AD203B41FA5}">
                      <a16:colId xmlns:a16="http://schemas.microsoft.com/office/drawing/2014/main" val="397753473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675646396"/>
                    </a:ext>
                  </a:extLst>
                </a:gridCol>
                <a:gridCol w="4331368">
                  <a:extLst>
                    <a:ext uri="{9D8B030D-6E8A-4147-A177-3AD203B41FA5}">
                      <a16:colId xmlns:a16="http://schemas.microsoft.com/office/drawing/2014/main" val="3851895360"/>
                    </a:ext>
                  </a:extLst>
                </a:gridCol>
              </a:tblGrid>
              <a:tr h="3733799">
                <a:tc>
                  <a:txBody>
                    <a:bodyPr/>
                    <a:lstStyle/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celestial origin (11a)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white horse (11b)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fidelity to His promises (11c)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righteous judgment (11d)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fiery eyes (12a)</a:t>
                      </a:r>
                    </a:p>
                    <a:p>
                      <a:pPr>
                        <a:spcAft>
                          <a:spcPts val="1800"/>
                        </a:spcAft>
                      </a:pP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many crowns (12b)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unknown name (12c)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blood-soaked vesture (13a)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identification as the Word of God (13b)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following armies (14)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85207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854868" y="228600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 His Qualities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19:11-14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3" name="Picture 2" descr="Image result for revelation 19">
            <a:extLst>
              <a:ext uri="{FF2B5EF4-FFF2-40B4-BE49-F238E27FC236}">
                <a16:creationId xmlns:a16="http://schemas.microsoft.com/office/drawing/2014/main" id="{8CA8AD26-91E6-49B7-88E8-E229CEF73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6767" y="5638800"/>
            <a:ext cx="1710466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8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16DDA8AF-E735-4DEE-BDC6-E0732498D9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18269"/>
              </p:ext>
            </p:extLst>
          </p:nvPr>
        </p:nvGraphicFramePr>
        <p:xfrm>
          <a:off x="103472" y="1524000"/>
          <a:ext cx="8937056" cy="4648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31368">
                  <a:extLst>
                    <a:ext uri="{9D8B030D-6E8A-4147-A177-3AD203B41FA5}">
                      <a16:colId xmlns:a16="http://schemas.microsoft.com/office/drawing/2014/main" val="397753473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675646396"/>
                    </a:ext>
                  </a:extLst>
                </a:gridCol>
                <a:gridCol w="4331368">
                  <a:extLst>
                    <a:ext uri="{9D8B030D-6E8A-4147-A177-3AD203B41FA5}">
                      <a16:colId xmlns:a16="http://schemas.microsoft.com/office/drawing/2014/main" val="3851895360"/>
                    </a:ext>
                  </a:extLst>
                </a:gridCol>
              </a:tblGrid>
              <a:tr h="3733799">
                <a:tc>
                  <a:txBody>
                    <a:bodyPr/>
                    <a:lstStyle/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celestial origin (11a)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white horse (11b)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fidelity to His promises (11c)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righteous judgment (11d)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fiery eyes (12a)</a:t>
                      </a:r>
                    </a:p>
                    <a:p>
                      <a:pPr>
                        <a:spcAft>
                          <a:spcPts val="1800"/>
                        </a:spcAft>
                      </a:pP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many crowns (12b)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unknown name (12c)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blood-soaked vesture (13a)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identification as the Word of God (13b)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following armies (14)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85207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854868" y="228600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 His Qualities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19:11-14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3" name="Picture 2" descr="Image result for revelation 19">
            <a:extLst>
              <a:ext uri="{FF2B5EF4-FFF2-40B4-BE49-F238E27FC236}">
                <a16:creationId xmlns:a16="http://schemas.microsoft.com/office/drawing/2014/main" id="{8CA8AD26-91E6-49B7-88E8-E229CEF73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6767" y="5638800"/>
            <a:ext cx="1710466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45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16DDA8AF-E735-4DEE-BDC6-E0732498D9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462606"/>
              </p:ext>
            </p:extLst>
          </p:nvPr>
        </p:nvGraphicFramePr>
        <p:xfrm>
          <a:off x="103472" y="1524000"/>
          <a:ext cx="8937056" cy="4648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31368">
                  <a:extLst>
                    <a:ext uri="{9D8B030D-6E8A-4147-A177-3AD203B41FA5}">
                      <a16:colId xmlns:a16="http://schemas.microsoft.com/office/drawing/2014/main" val="397753473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675646396"/>
                    </a:ext>
                  </a:extLst>
                </a:gridCol>
                <a:gridCol w="4331368">
                  <a:extLst>
                    <a:ext uri="{9D8B030D-6E8A-4147-A177-3AD203B41FA5}">
                      <a16:colId xmlns:a16="http://schemas.microsoft.com/office/drawing/2014/main" val="3851895360"/>
                    </a:ext>
                  </a:extLst>
                </a:gridCol>
              </a:tblGrid>
              <a:tr h="3733799">
                <a:tc>
                  <a:txBody>
                    <a:bodyPr/>
                    <a:lstStyle/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celestial origin (11a)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white horse (11b)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fidelity to His promises (11c)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righteous judgment (11d)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fiery eyes (12a)</a:t>
                      </a:r>
                    </a:p>
                    <a:p>
                      <a:pPr>
                        <a:spcAft>
                          <a:spcPts val="1800"/>
                        </a:spcAft>
                      </a:pP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many crowns (12b)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unknown name (12c)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blood-soaked vesture (13a)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identification as the Word of God (13b)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following armies (14)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85207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854868" y="228600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 His Qualities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19:11-14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3" name="Picture 2" descr="Image result for revelation 19">
            <a:extLst>
              <a:ext uri="{FF2B5EF4-FFF2-40B4-BE49-F238E27FC236}">
                <a16:creationId xmlns:a16="http://schemas.microsoft.com/office/drawing/2014/main" id="{8CA8AD26-91E6-49B7-88E8-E229CEF73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6767" y="5638800"/>
            <a:ext cx="1710466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94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16DDA8AF-E735-4DEE-BDC6-E0732498D9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025326"/>
              </p:ext>
            </p:extLst>
          </p:nvPr>
        </p:nvGraphicFramePr>
        <p:xfrm>
          <a:off x="103472" y="1524000"/>
          <a:ext cx="8937056" cy="4648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31368">
                  <a:extLst>
                    <a:ext uri="{9D8B030D-6E8A-4147-A177-3AD203B41FA5}">
                      <a16:colId xmlns:a16="http://schemas.microsoft.com/office/drawing/2014/main" val="397753473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675646396"/>
                    </a:ext>
                  </a:extLst>
                </a:gridCol>
                <a:gridCol w="4331368">
                  <a:extLst>
                    <a:ext uri="{9D8B030D-6E8A-4147-A177-3AD203B41FA5}">
                      <a16:colId xmlns:a16="http://schemas.microsoft.com/office/drawing/2014/main" val="3851895360"/>
                    </a:ext>
                  </a:extLst>
                </a:gridCol>
              </a:tblGrid>
              <a:tr h="3733799">
                <a:tc>
                  <a:txBody>
                    <a:bodyPr/>
                    <a:lstStyle/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celestial origin (11a)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white horse (11b)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fidelity to His promises (11c)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righteous judgment (11d)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fiery eyes (12a)</a:t>
                      </a:r>
                    </a:p>
                    <a:p>
                      <a:pPr>
                        <a:spcAft>
                          <a:spcPts val="1800"/>
                        </a:spcAft>
                      </a:pP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many crowns (12b)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unknown name (12c)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blood-soaked vesture (13a)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identification as the Word of God (13b)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following armies (14)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85207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854868" y="228600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 His Qualities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19:11-14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3" name="Picture 2" descr="Image result for revelation 19">
            <a:extLst>
              <a:ext uri="{FF2B5EF4-FFF2-40B4-BE49-F238E27FC236}">
                <a16:creationId xmlns:a16="http://schemas.microsoft.com/office/drawing/2014/main" id="{8CA8AD26-91E6-49B7-88E8-E229CEF73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6767" y="5638800"/>
            <a:ext cx="1710466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30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16DDA8AF-E735-4DEE-BDC6-E0732498D9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289630"/>
              </p:ext>
            </p:extLst>
          </p:nvPr>
        </p:nvGraphicFramePr>
        <p:xfrm>
          <a:off x="103472" y="1524000"/>
          <a:ext cx="8937056" cy="4648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31368">
                  <a:extLst>
                    <a:ext uri="{9D8B030D-6E8A-4147-A177-3AD203B41FA5}">
                      <a16:colId xmlns:a16="http://schemas.microsoft.com/office/drawing/2014/main" val="397753473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675646396"/>
                    </a:ext>
                  </a:extLst>
                </a:gridCol>
                <a:gridCol w="4331368">
                  <a:extLst>
                    <a:ext uri="{9D8B030D-6E8A-4147-A177-3AD203B41FA5}">
                      <a16:colId xmlns:a16="http://schemas.microsoft.com/office/drawing/2014/main" val="3851895360"/>
                    </a:ext>
                  </a:extLst>
                </a:gridCol>
              </a:tblGrid>
              <a:tr h="3733799">
                <a:tc>
                  <a:txBody>
                    <a:bodyPr/>
                    <a:lstStyle/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celestial origin (11a)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white horse (11b)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fidelity to His promises (11c)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righteous judgment (11d)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fiery eyes (12a)</a:t>
                      </a:r>
                    </a:p>
                    <a:p>
                      <a:pPr>
                        <a:spcAft>
                          <a:spcPts val="1800"/>
                        </a:spcAft>
                      </a:pP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many crowns (12b)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unknown name (12c)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blood-soaked vesture (13a)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identification as the Word of God (13b)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following armies (14)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85207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854868" y="228600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 His Qualities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19:11-14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3" name="Picture 2" descr="Image result for revelation 19">
            <a:extLst>
              <a:ext uri="{FF2B5EF4-FFF2-40B4-BE49-F238E27FC236}">
                <a16:creationId xmlns:a16="http://schemas.microsoft.com/office/drawing/2014/main" id="{8CA8AD26-91E6-49B7-88E8-E229CEF73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6767" y="5638800"/>
            <a:ext cx="1710466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67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HP Desktop\Pictures\Gabe's images\TheMellenniumTe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63954"/>
            <a:ext cx="6705600" cy="653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51899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74059" y="1600200"/>
            <a:ext cx="7395882" cy="4343400"/>
          </a:xfrm>
        </p:spPr>
        <p:txBody>
          <a:bodyPr/>
          <a:lstStyle/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Marriage Supper of the Lamb (7-9)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Responds to the Revelation (10)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Second Advent (11-16)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Supper of God (17-18)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Defeats: Beast’s Armies &amp; False Prophet (19-21)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1328738" y="228600"/>
            <a:ext cx="6486525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End of the Tribulation Period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19:7-21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5" name="Picture 2" descr="Image result for revelation 19">
            <a:extLst>
              <a:ext uri="{FF2B5EF4-FFF2-40B4-BE49-F238E27FC236}">
                <a16:creationId xmlns:a16="http://schemas.microsoft.com/office/drawing/2014/main" id="{E6455C2E-CE2E-4DBF-8CB6-4A82E8FC4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6222" y="5257800"/>
            <a:ext cx="21380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16DDA8AF-E735-4DEE-BDC6-E0732498D9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368673"/>
              </p:ext>
            </p:extLst>
          </p:nvPr>
        </p:nvGraphicFramePr>
        <p:xfrm>
          <a:off x="103472" y="1524000"/>
          <a:ext cx="8937056" cy="4648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31368">
                  <a:extLst>
                    <a:ext uri="{9D8B030D-6E8A-4147-A177-3AD203B41FA5}">
                      <a16:colId xmlns:a16="http://schemas.microsoft.com/office/drawing/2014/main" val="397753473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675646396"/>
                    </a:ext>
                  </a:extLst>
                </a:gridCol>
                <a:gridCol w="4331368">
                  <a:extLst>
                    <a:ext uri="{9D8B030D-6E8A-4147-A177-3AD203B41FA5}">
                      <a16:colId xmlns:a16="http://schemas.microsoft.com/office/drawing/2014/main" val="3851895360"/>
                    </a:ext>
                  </a:extLst>
                </a:gridCol>
              </a:tblGrid>
              <a:tr h="3733799">
                <a:tc>
                  <a:txBody>
                    <a:bodyPr/>
                    <a:lstStyle/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celestial origin (11a)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white horse (11b)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fidelity to His promises (11c)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righteous judgment (11d)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fiery eyes (12a)</a:t>
                      </a:r>
                    </a:p>
                    <a:p>
                      <a:pPr>
                        <a:spcAft>
                          <a:spcPts val="1800"/>
                        </a:spcAft>
                      </a:pP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many crowns (12b)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unknown name (12c)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blood-soaked vesture (13a)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identification as the Word of God (13b)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following armies (14)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85207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854868" y="228600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 His Qualities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19:11-14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3" name="Picture 2" descr="Image result for revelation 19">
            <a:extLst>
              <a:ext uri="{FF2B5EF4-FFF2-40B4-BE49-F238E27FC236}">
                <a16:creationId xmlns:a16="http://schemas.microsoft.com/office/drawing/2014/main" id="{8CA8AD26-91E6-49B7-88E8-E229CEF73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6767" y="5638800"/>
            <a:ext cx="1710466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16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16DDA8AF-E735-4DEE-BDC6-E0732498D9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466276"/>
              </p:ext>
            </p:extLst>
          </p:nvPr>
        </p:nvGraphicFramePr>
        <p:xfrm>
          <a:off x="103472" y="1524000"/>
          <a:ext cx="8937056" cy="4648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31368">
                  <a:extLst>
                    <a:ext uri="{9D8B030D-6E8A-4147-A177-3AD203B41FA5}">
                      <a16:colId xmlns:a16="http://schemas.microsoft.com/office/drawing/2014/main" val="397753473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675646396"/>
                    </a:ext>
                  </a:extLst>
                </a:gridCol>
                <a:gridCol w="4331368">
                  <a:extLst>
                    <a:ext uri="{9D8B030D-6E8A-4147-A177-3AD203B41FA5}">
                      <a16:colId xmlns:a16="http://schemas.microsoft.com/office/drawing/2014/main" val="3851895360"/>
                    </a:ext>
                  </a:extLst>
                </a:gridCol>
              </a:tblGrid>
              <a:tr h="3733799">
                <a:tc>
                  <a:txBody>
                    <a:bodyPr/>
                    <a:lstStyle/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celestial origin (11a)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white horse (11b)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fidelity to His promises (11c)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righteous judgment (11d)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fiery eyes (12a)</a:t>
                      </a:r>
                    </a:p>
                    <a:p>
                      <a:pPr>
                        <a:spcAft>
                          <a:spcPts val="1800"/>
                        </a:spcAft>
                      </a:pP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many crowns (12b)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unknown name (12c)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blood-soaked vesture (13a)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identification as the Word of God (13b)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following armies (14)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85207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854868" y="228600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 His Qualities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19:11-14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3" name="Picture 2" descr="Image result for revelation 19">
            <a:extLst>
              <a:ext uri="{FF2B5EF4-FFF2-40B4-BE49-F238E27FC236}">
                <a16:creationId xmlns:a16="http://schemas.microsoft.com/office/drawing/2014/main" id="{8CA8AD26-91E6-49B7-88E8-E229CEF73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6767" y="5638800"/>
            <a:ext cx="1710466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7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596C6F-DFD1-4B4B-A4B8-F18E5994A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1:6</a:t>
            </a:r>
          </a:p>
          <a:p>
            <a:pPr algn="just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He has made us to be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 kingdom, priests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 His God and Father—to Him be the glory and the dominion forever and ever. Amen.”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9F2518-4B5B-473D-B342-0AE9296F01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404" y="3048000"/>
            <a:ext cx="246119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302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596C6F-DFD1-4B4B-A4B8-F18E5994A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5:10</a:t>
            </a:r>
          </a:p>
          <a:p>
            <a:pPr algn="just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have made them to be a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kingdom and priests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to our God; and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they will reign</a:t>
            </a:r>
            <a:r>
              <a:rPr 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36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basileuō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upon</a:t>
            </a:r>
            <a:r>
              <a:rPr 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earth</a:t>
            </a:r>
            <a:r>
              <a:rPr 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36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gē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276492-6B22-4DBF-B202-4395FE4933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404" y="3048000"/>
            <a:ext cx="246119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2811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0" y="2057400"/>
            <a:ext cx="4572000" cy="1676400"/>
          </a:xfrm>
        </p:spPr>
        <p:txBody>
          <a:bodyPr/>
          <a:lstStyle/>
          <a:p>
            <a:pPr marL="742950" indent="-742950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Qualities (11-14)</a:t>
            </a:r>
          </a:p>
          <a:p>
            <a:pPr marL="742950" indent="-742950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Activities (15-16)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854868" y="228600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III. The Second Advent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19:11-16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2" name="Picture 2" descr="Image result for revelation 19">
            <a:extLst>
              <a:ext uri="{FF2B5EF4-FFF2-40B4-BE49-F238E27FC236}">
                <a16:creationId xmlns:a16="http://schemas.microsoft.com/office/drawing/2014/main" id="{771076C8-E08A-4978-89D0-3FF200CB1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0265" y="4267200"/>
            <a:ext cx="356347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47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85334" y="1600200"/>
            <a:ext cx="6773332" cy="3581400"/>
          </a:xfrm>
        </p:spPr>
        <p:txBody>
          <a:bodyPr/>
          <a:lstStyle/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spoken word (15a)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smiting of the nations (15b)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ruling of the nations (15c)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treading of the winepress (15d)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rulership as King (16)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854868" y="228600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B. His Activities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19:15-16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5" name="Picture 2" descr="Image result for revelation 19">
            <a:extLst>
              <a:ext uri="{FF2B5EF4-FFF2-40B4-BE49-F238E27FC236}">
                <a16:creationId xmlns:a16="http://schemas.microsoft.com/office/drawing/2014/main" id="{752E2756-17BA-454C-8AD1-DD5A2886F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2959" y="5181600"/>
            <a:ext cx="21380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8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85334" y="1600200"/>
            <a:ext cx="6773332" cy="3581400"/>
          </a:xfrm>
        </p:spPr>
        <p:txBody>
          <a:bodyPr/>
          <a:lstStyle/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spoken word (15a)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smiting of the nations (15b)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ruling of the nations (15c)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treading of the winepress (15d)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rulership as King (16)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854868" y="228600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B. His Activities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19:15-16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5" name="Picture 2" descr="Image result for revelation 19">
            <a:extLst>
              <a:ext uri="{FF2B5EF4-FFF2-40B4-BE49-F238E27FC236}">
                <a16:creationId xmlns:a16="http://schemas.microsoft.com/office/drawing/2014/main" id="{752E2756-17BA-454C-8AD1-DD5A2886F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2959" y="5181600"/>
            <a:ext cx="21380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70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85334" y="1600200"/>
            <a:ext cx="6773332" cy="3581400"/>
          </a:xfrm>
        </p:spPr>
        <p:txBody>
          <a:bodyPr/>
          <a:lstStyle/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spoken word (15a)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smiting of the nations (15b)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ruling of the nations (15c)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treading of the winepress (15d)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rulership as King (16)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854868" y="228600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B. His Activities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19:15-16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5" name="Picture 2" descr="Image result for revelation 19">
            <a:extLst>
              <a:ext uri="{FF2B5EF4-FFF2-40B4-BE49-F238E27FC236}">
                <a16:creationId xmlns:a16="http://schemas.microsoft.com/office/drawing/2014/main" id="{752E2756-17BA-454C-8AD1-DD5A2886F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2959" y="5181600"/>
            <a:ext cx="21380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40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1" cy="5334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sz="4000" kern="12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Genesis 11:1-4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the whole earth used the same language and the same words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came about as they journeyed </a:t>
            </a:r>
            <a:r>
              <a:rPr lang="en-US" alt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that they found a plain in the land of </a:t>
            </a:r>
            <a:r>
              <a:rPr lang="en-US" alt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Shinar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settled there. </a:t>
            </a:r>
            <a:r>
              <a:rPr lang="en-US" alt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They said to one another, “Come, let us make bricks and burn them thoroughly.” And they used brick for stone, and they used tar for mortar. </a:t>
            </a:r>
            <a:r>
              <a:rPr lang="en-US" alt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They said, “Come, let us build for ourselves a city, and a tower whose top will reach into heaven, and let us make for ourselves a name, otherwise we will be scattered abroad over the face of the whole earth.”</a:t>
            </a:r>
          </a:p>
        </p:txBody>
      </p:sp>
    </p:spTree>
    <p:extLst>
      <p:ext uri="{BB962C8B-B14F-4D97-AF65-F5344CB8AC3E}">
        <p14:creationId xmlns:p14="http://schemas.microsoft.com/office/powerpoint/2010/main" val="305920618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85334" y="1600200"/>
            <a:ext cx="6773332" cy="3581400"/>
          </a:xfrm>
        </p:spPr>
        <p:txBody>
          <a:bodyPr/>
          <a:lstStyle/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spoken word (15a)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smiting of the nations (15b)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ruling of the nations (15c)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treading of the winepress (15d)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rulership as King (16)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854868" y="228600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B. His Activities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19:15-16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5" name="Picture 2" descr="Image result for revelation 19">
            <a:extLst>
              <a:ext uri="{FF2B5EF4-FFF2-40B4-BE49-F238E27FC236}">
                <a16:creationId xmlns:a16="http://schemas.microsoft.com/office/drawing/2014/main" id="{752E2756-17BA-454C-8AD1-DD5A2886F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2959" y="5181600"/>
            <a:ext cx="21380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78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74059" y="1600200"/>
            <a:ext cx="7395882" cy="4343400"/>
          </a:xfrm>
        </p:spPr>
        <p:txBody>
          <a:bodyPr/>
          <a:lstStyle/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Marriage Supper of the Lamb (7-9)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Responds to the Revelation (10)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Second Advent (11-16)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Supper of God (17-18)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Defeats: Beast’s Armies &amp; False Prophet (19-21)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1328738" y="228600"/>
            <a:ext cx="6486525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End of the Tribulation Period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19:7-21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5" name="Picture 2" descr="Image result for revelation 19">
            <a:extLst>
              <a:ext uri="{FF2B5EF4-FFF2-40B4-BE49-F238E27FC236}">
                <a16:creationId xmlns:a16="http://schemas.microsoft.com/office/drawing/2014/main" id="{E6455C2E-CE2E-4DBF-8CB6-4A82E8FC4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6222" y="5257800"/>
            <a:ext cx="21380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5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296750"/>
              </p:ext>
            </p:extLst>
          </p:nvPr>
        </p:nvGraphicFramePr>
        <p:xfrm>
          <a:off x="152400" y="152400"/>
          <a:ext cx="8839200" cy="655319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5745">
                <a:tc grid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altLang="en-US" sz="27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DIFFERENCES BETWEEN THE MILLENNIUM &amp; ETERNAL STATE</a:t>
                      </a:r>
                      <a:endParaRPr lang="en-US" sz="2700" b="1" kern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7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923974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MILLENNIUM (REV. 20:1-10)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ETERNAL STATE (REV. 21‒22)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</a:t>
                      </a:r>
                      <a:r>
                        <a:rPr lang="en-US" sz="27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earth (Gen. 13:17)</a:t>
                      </a:r>
                      <a:endParaRPr lang="en-US" sz="27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Earth (Rev. 21:1</a:t>
                      </a:r>
                      <a:r>
                        <a:rPr lang="en-US" sz="27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7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Waters (Gen.</a:t>
                      </a:r>
                      <a:r>
                        <a:rPr lang="en-US" sz="27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15:18-21)</a:t>
                      </a:r>
                      <a:endParaRPr lang="en-US" sz="27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sea (Rev. 21:1)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Rebellion (Zech. 14:16-18)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rebellion (Rev. 21:4)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Tribal land</a:t>
                      </a:r>
                      <a:r>
                        <a:rPr lang="en-US" sz="27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(Ezek. 47:13-23)</a:t>
                      </a:r>
                      <a:endParaRPr lang="en-US" sz="27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Tribal</a:t>
                      </a:r>
                      <a:r>
                        <a:rPr lang="en-US" sz="27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city gates (Rev. 21:12)</a:t>
                      </a:r>
                      <a:endParaRPr lang="en-US" sz="27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b="1" u="sng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Sin exists (Ezek 45:22)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b="1" u="sng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 sin (Rev. 21:4)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Temple (Ezek. 40‒46)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temple (Rev. 21:22)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Rod</a:t>
                      </a:r>
                      <a:r>
                        <a:rPr lang="en-US" sz="27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iron (Ps. 2:6-8)</a:t>
                      </a:r>
                      <a:endParaRPr lang="en-US" sz="27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rod</a:t>
                      </a:r>
                      <a:r>
                        <a:rPr lang="en-US" sz="27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needed</a:t>
                      </a:r>
                      <a:r>
                        <a:rPr lang="en-US" sz="27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(Rev. 21:8)</a:t>
                      </a:r>
                      <a:endParaRPr lang="en-US" sz="27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Death (Isa. 65:20)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death (Rev. 21:4)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</a:t>
                      </a:r>
                      <a:r>
                        <a:rPr lang="en-US" sz="27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exists (Isa. 30:26)</a:t>
                      </a:r>
                      <a:endParaRPr lang="en-US" sz="27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sun (Rev. 21:23; 22:5)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342949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85334" y="1600200"/>
            <a:ext cx="6773332" cy="3581400"/>
          </a:xfrm>
        </p:spPr>
        <p:txBody>
          <a:bodyPr/>
          <a:lstStyle/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spoken word (15a)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smiting of the nations (15b)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ruling of the nations (15c)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treading of the winepress (15d)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rulership as King (16)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854868" y="228600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B. His Activities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19:15-16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5" name="Picture 2" descr="Image result for revelation 19">
            <a:extLst>
              <a:ext uri="{FF2B5EF4-FFF2-40B4-BE49-F238E27FC236}">
                <a16:creationId xmlns:a16="http://schemas.microsoft.com/office/drawing/2014/main" id="{752E2756-17BA-454C-8AD1-DD5A2886F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2959" y="5181600"/>
            <a:ext cx="21380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47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8223" y="1600200"/>
            <a:ext cx="6007555" cy="3657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Pre-tribulation rapture theory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Mid-tribulation rapture theory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Post-tribulation rapture theory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Pre-wrath rapture theory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Partial rapture theory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5D8890-1922-43E6-BDBE-829C58F22E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5181600"/>
            <a:ext cx="1828800" cy="13716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3740C8A-C8E6-4C3C-9570-18C18734ECBC}"/>
              </a:ext>
            </a:extLst>
          </p:cNvPr>
          <p:cNvSpPr txBox="1">
            <a:spLocks/>
          </p:cNvSpPr>
          <p:nvPr/>
        </p:nvSpPr>
        <p:spPr bwMode="auto">
          <a:xfrm>
            <a:off x="854868" y="228600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When Will the Rapture Take Place Relative to the Tribulation Period?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1131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2480"/>
            <a:ext cx="8305800" cy="6492606"/>
          </a:xfrm>
          <a:prstGeom prst="rect">
            <a:avLst/>
          </a:prstGeom>
          <a:ln w="28575"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20114915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88157" y="228600"/>
            <a:ext cx="8167687" cy="85725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Promised Exemption from Divine Wrath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371600"/>
            <a:ext cx="8610600" cy="2415657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7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promise (1 Thess 1:10; 5:9; Rom 5:9; 8:1; Rev 3:10)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7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Tribulation = divine wrath (Rev 6:16-17; 11:18; 15:1, 7; 16:1, 19; 19:15)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767283-BEF4-4FC8-9A04-B81D579E93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980" y="3886200"/>
            <a:ext cx="56020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44778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85334" y="1600200"/>
            <a:ext cx="6773332" cy="3581400"/>
          </a:xfrm>
        </p:spPr>
        <p:txBody>
          <a:bodyPr/>
          <a:lstStyle/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spoken word (15a)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smiting of the nations (15b)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ruling of the nations (15c)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treading of the winepress (15d)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rulership as King (16)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854868" y="228600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B. His Activities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19:15-16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5" name="Picture 2" descr="Image result for revelation 19">
            <a:extLst>
              <a:ext uri="{FF2B5EF4-FFF2-40B4-BE49-F238E27FC236}">
                <a16:creationId xmlns:a16="http://schemas.microsoft.com/office/drawing/2014/main" id="{752E2756-17BA-454C-8AD1-DD5A2886F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2959" y="5181600"/>
            <a:ext cx="21380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44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3899083-D66C-48D1-A656-3A5A3A30CE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Daniel 9:25</a:t>
            </a:r>
          </a:p>
          <a:p>
            <a:pPr algn="just">
              <a:spcAft>
                <a:spcPts val="10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 you are to know and discern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that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from the issuing of a decree to restore and rebuild Jerusalem until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Messiah the Prince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there will be seven weeks and sixty-two weeks; it will be built again, with plaza and moat, even in times of distress.</a:t>
            </a:r>
          </a:p>
        </p:txBody>
      </p:sp>
    </p:spTree>
    <p:extLst>
      <p:ext uri="{BB962C8B-B14F-4D97-AF65-F5344CB8AC3E}">
        <p14:creationId xmlns:p14="http://schemas.microsoft.com/office/powerpoint/2010/main" val="1111988694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6462077-F98E-405B-9B51-33E3BE3011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Daniel 9:26</a:t>
            </a:r>
          </a:p>
          <a:p>
            <a:pPr algn="just">
              <a:spcAft>
                <a:spcPts val="10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Then after the sixty-two weeks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Messiah will be cut off and have nothing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and the people of the prince who is to come will destroy the city and the sanctuary. And its end will come with a flood; even to the end there will be war; desolations are determined.</a:t>
            </a:r>
          </a:p>
        </p:txBody>
      </p:sp>
    </p:spTree>
    <p:extLst>
      <p:ext uri="{BB962C8B-B14F-4D97-AF65-F5344CB8AC3E}">
        <p14:creationId xmlns:p14="http://schemas.microsoft.com/office/powerpoint/2010/main" val="4025356254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74059" y="1600200"/>
            <a:ext cx="7395882" cy="4343400"/>
          </a:xfrm>
        </p:spPr>
        <p:txBody>
          <a:bodyPr/>
          <a:lstStyle/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Marriage Supper of the Lamb (7-9)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Responds to the Revelation (10)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Second Advent (11-16)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Supper of God (17-18)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Defeats: Beast’s Armies &amp; False Prophet (19-21)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1328738" y="228600"/>
            <a:ext cx="6486525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End of the Tribulation Period</a:t>
            </a:r>
            <a:b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19:7-21</a:t>
            </a: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5" name="Picture 2" descr="Image result for revelation 19">
            <a:extLst>
              <a:ext uri="{FF2B5EF4-FFF2-40B4-BE49-F238E27FC236}">
                <a16:creationId xmlns:a16="http://schemas.microsoft.com/office/drawing/2014/main" id="{E6455C2E-CE2E-4DBF-8CB6-4A82E8FC4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6222" y="5257800"/>
            <a:ext cx="21380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6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74059" y="1600200"/>
            <a:ext cx="7395882" cy="4343400"/>
          </a:xfrm>
        </p:spPr>
        <p:txBody>
          <a:bodyPr/>
          <a:lstStyle/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Marriage Supper of the Lamb (7-9)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Responds to the Revelation (10)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Second Advent (11-16)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Supper of God (17-18)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Defeats: Beast’s Armies &amp; False Prophet (19-21)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1328738" y="228600"/>
            <a:ext cx="6486525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End of the Tribulation Period</a:t>
            </a:r>
            <a:b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19:7-21</a:t>
            </a: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5" name="Picture 2" descr="Image result for revelation 19">
            <a:extLst>
              <a:ext uri="{FF2B5EF4-FFF2-40B4-BE49-F238E27FC236}">
                <a16:creationId xmlns:a16="http://schemas.microsoft.com/office/drawing/2014/main" id="{E6455C2E-CE2E-4DBF-8CB6-4A82E8FC4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6222" y="5257800"/>
            <a:ext cx="21380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52500" y="2057400"/>
            <a:ext cx="7239000" cy="1600200"/>
          </a:xfrm>
        </p:spPr>
        <p:txBody>
          <a:bodyPr/>
          <a:lstStyle/>
          <a:p>
            <a:pPr marL="576263" indent="-576263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Bema Seat Judgment of Christ (8)</a:t>
            </a:r>
          </a:p>
          <a:p>
            <a:pPr marL="576263" indent="-576263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Marriage Supper of the Lamb (9)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854869" y="228600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Completion of Two Important Themes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19:7-9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5" name="Picture 2" descr="Image result for revelation 19">
            <a:extLst>
              <a:ext uri="{FF2B5EF4-FFF2-40B4-BE49-F238E27FC236}">
                <a16:creationId xmlns:a16="http://schemas.microsoft.com/office/drawing/2014/main" id="{E228E593-E1DB-46B4-A3F0-DD82A7C6D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0265" y="4267200"/>
            <a:ext cx="356347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1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56AF7C-ADC6-4EC5-A49C-13C349F83D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327660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 panose="020F0502020204030204" pitchFamily="34" charset="0"/>
              </a:rPr>
              <a:t>Revelation 17:3</a:t>
            </a:r>
            <a:endParaRPr 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Calibri" panose="020F0502020204030204" pitchFamily="34" charset="0"/>
            </a:endParaRPr>
          </a:p>
          <a:p>
            <a:pPr marL="0" indent="0" algn="just">
              <a:buNone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he carried me away in the Spirit into a wilderness; and I saw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woman sitting on a scarlet beast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full of blasphemous names,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having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seven heads and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horns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  <p:pic>
        <p:nvPicPr>
          <p:cNvPr id="5126" name="Picture 6" descr="http://www.maggiesnotebook.com/wp-content/uploads/2011/08/Apostle_John_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2992" y="3200400"/>
            <a:ext cx="1358016" cy="164592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89519555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Documents and Settings\Owner\Application Data\Microsoft\Media Catalog\clip0006.BMP">
            <a:extLst>
              <a:ext uri="{FF2B5EF4-FFF2-40B4-BE49-F238E27FC236}">
                <a16:creationId xmlns:a16="http://schemas.microsoft.com/office/drawing/2014/main" id="{B56E6A2E-5F1D-4CC5-AE3F-AD36C0E1A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75" y="304800"/>
            <a:ext cx="4159250" cy="628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642173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8F6DE8-EFEB-4100-9EF0-D8F4ADFD9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9084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20:10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the devil who deceived them was thrown into the lake of fire and brimstone, where the beast and the false prophet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also; and they will be tormented day and night forever and ever.”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6" descr="http://www.maggiesnotebook.com/wp-content/uploads/2011/08/Apostle_John_35.jpg">
            <a:extLst>
              <a:ext uri="{FF2B5EF4-FFF2-40B4-BE49-F238E27FC236}">
                <a16:creationId xmlns:a16="http://schemas.microsoft.com/office/drawing/2014/main" id="{3693FF0F-34B2-4E4C-BE5C-2F4A77653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2992" y="3200400"/>
            <a:ext cx="1358016" cy="164592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34235461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90500" y="1104900"/>
          <a:ext cx="87630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2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9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8632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b="0" kern="0" noProof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Antichrist’s Satanic Miracles</a:t>
                      </a:r>
                    </a:p>
                    <a:p>
                      <a:pPr algn="ctr"/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(2 Thessalonians 2:9)</a:t>
                      </a:r>
                      <a:endParaRPr lang="en-US" sz="2000" b="0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200" u="sng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u="sng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51821"/>
                  </a:ext>
                </a:extLst>
              </a:tr>
              <a:tr h="867392">
                <a:tc>
                  <a:txBody>
                    <a:bodyPr/>
                    <a:lstStyle/>
                    <a:p>
                      <a:pPr algn="ctr"/>
                      <a:r>
                        <a:rPr lang="en-US" sz="3200" b="1" u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MIRACLE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none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GREEK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none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CHRIST’S MINISTRY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39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Powers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Dynamis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Matt. 11:20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739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Signs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err="1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Sēmeíon</a:t>
                      </a:r>
                      <a:endParaRPr lang="en-US" sz="3200" b="1" i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John 20:30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739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Wonders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Teras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Acts 2:22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Satanic/Demonic Miracles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4648200" cy="5410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Exod. 7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–8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Deut. 13:1-3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Job 1:12-19; 2:7-8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 Sam. 28?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Matt. 7:21-23; 24:24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Acts 8:9; 16:16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Gal. 1:6-9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Thess. 2:9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Rev. 13:3, 13, 15; 16:13-14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7D62E1-5145-4CBF-8402-3C71610763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1582561"/>
            <a:ext cx="3200400" cy="36928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5B8864-85B0-4229-A57D-FFC953320C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0050" y="457200"/>
            <a:ext cx="58639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6871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3DC3CF-FD17-4CC6-BB71-7ABFCB2ED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37070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20:1-3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Then I saw an angel coming down from heaven, holding the key of the abyss and a great chain in his hand.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he laid hold of the dragon, the serpent of old, who is the devil and Satan, and bound him for a thousand years;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he threw him into the abyss, and shut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sealed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over him, so that he would not deceive the nations any longer, until the thousand years were completed; after these things he must be released for a short time.”</a:t>
            </a:r>
            <a:endParaRPr lang="en-US" alt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627966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24CD7B-EFB6-4E4D-B7F4-CD16829CA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480131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20:7-10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When the thousand years are completed, Satan will be released from his prison,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will come out to deceive the nations which are in the four corners of the earth, Gog and Magog, to gather them together for the war; the number of them is like the sand of the seashore.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they came up on the broad plain of the earth and surrounded the camp of the saints and the beloved city, and fire came down from. . .</a:t>
            </a:r>
            <a:endParaRPr lang="en-US" alt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790712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8F6DE8-EFEB-4100-9EF0-D8F4ADFD9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3239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20:7-10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. . heaven and devoured them. 10 And the devil who deceived them was thrown into the lake of fire and brimstone, where the beast and the false prophet are also; and they will be tormented day and night forever and ever.”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6" descr="http://www.maggiesnotebook.com/wp-content/uploads/2011/08/Apostle_John_35.jpg">
            <a:extLst>
              <a:ext uri="{FF2B5EF4-FFF2-40B4-BE49-F238E27FC236}">
                <a16:creationId xmlns:a16="http://schemas.microsoft.com/office/drawing/2014/main" id="{CD612537-F94B-4058-9AE5-4FE0EA073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2992" y="3200400"/>
            <a:ext cx="1358016" cy="164592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5746961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5264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52500" y="2057400"/>
            <a:ext cx="7239000" cy="1600200"/>
          </a:xfrm>
        </p:spPr>
        <p:txBody>
          <a:bodyPr/>
          <a:lstStyle/>
          <a:p>
            <a:pPr marL="576263" indent="-576263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Bema Seat Judgment of Christ (8)</a:t>
            </a:r>
          </a:p>
          <a:p>
            <a:pPr marL="576263" indent="-576263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Marriage Supper of the Lamb (9)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854868" y="228600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Completion of Two Important Themes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19:7-9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5" name="Picture 2" descr="Image result for revelation 19">
            <a:extLst>
              <a:ext uri="{FF2B5EF4-FFF2-40B4-BE49-F238E27FC236}">
                <a16:creationId xmlns:a16="http://schemas.microsoft.com/office/drawing/2014/main" id="{E228E593-E1DB-46B4-A3F0-DD82A7C6D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0265" y="4267200"/>
            <a:ext cx="356347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44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74059" y="1600200"/>
            <a:ext cx="7395882" cy="4343400"/>
          </a:xfrm>
        </p:spPr>
        <p:txBody>
          <a:bodyPr/>
          <a:lstStyle/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Marriage Supper of the Lamb (7-9)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Responds to the Revelation (10)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Second Advent (11-16)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Supper of God (17-18)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Defeats: Beast’s Armies &amp; False Prophet (19-21)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1328738" y="228600"/>
            <a:ext cx="6486525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End of the Tribulation Period</a:t>
            </a:r>
            <a:b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19:7-21</a:t>
            </a: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5" name="Picture 2" descr="Image result for revelation 19">
            <a:extLst>
              <a:ext uri="{FF2B5EF4-FFF2-40B4-BE49-F238E27FC236}">
                <a16:creationId xmlns:a16="http://schemas.microsoft.com/office/drawing/2014/main" id="{E6455C2E-CE2E-4DBF-8CB6-4A82E8FC4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6222" y="5257800"/>
            <a:ext cx="21380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66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3429000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bless you and keep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make his face shine on you and be gracious to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turn his face toward you and give you peace.” (NIV)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789" y="533400"/>
            <a:ext cx="50704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3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533400"/>
            <a:ext cx="8839201" cy="5791200"/>
          </a:xfrm>
          <a:prstGeom prst="rect">
            <a:avLst/>
          </a:prstGeom>
          <a:ln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261648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0" y="228600"/>
            <a:ext cx="58293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 Questions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00150"/>
            <a:ext cx="8229600" cy="4743450"/>
          </a:xfrm>
        </p:spPr>
        <p:txBody>
          <a:bodyPr>
            <a:noAutofit/>
          </a:bodyPr>
          <a:lstStyle/>
          <a:p>
            <a:pPr marL="433388" indent="-433388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When? After the Rapture</a:t>
            </a:r>
          </a:p>
          <a:p>
            <a:pPr marL="433388" indent="-433388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Where? In Heaven</a:t>
            </a:r>
          </a:p>
          <a:p>
            <a:pPr marL="433388" indent="-433388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Who? All Church Age Believers</a:t>
            </a:r>
          </a:p>
          <a:p>
            <a:pPr marL="433388" indent="-433388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 To Give or Not Give Rewards</a:t>
            </a:r>
          </a:p>
          <a:p>
            <a:pPr marL="433388" indent="-433388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What? Athletic Contest, Stewardship, Building</a:t>
            </a:r>
          </a:p>
          <a:p>
            <a:pPr marL="433388" indent="-433388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How? Individually, Stewards, Motive, Reliance Upon Grace</a:t>
            </a:r>
          </a:p>
        </p:txBody>
      </p:sp>
      <p:pic>
        <p:nvPicPr>
          <p:cNvPr id="24580" name="Picture 4" descr="C:\Documents and Settings\Owner\Application Data\Microsoft\Media Catalog\Downloaded Clips\cla3\j0407734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842769"/>
            <a:ext cx="24003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2209800" y="6193200"/>
            <a:ext cx="56007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Outline adapted from Mark Hitchcock, </a:t>
            </a:r>
            <a:r>
              <a:rPr lang="en-US" altLang="en-US" sz="135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End: A Complete Overview of Bible Prophecy and the End of Days</a:t>
            </a:r>
            <a:r>
              <a:rPr lang="en-US" alt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(Carol Stream, IL: Tyndale, 2012), 207-17.</a:t>
            </a:r>
          </a:p>
        </p:txBody>
      </p:sp>
    </p:spTree>
    <p:extLst>
      <p:ext uri="{BB962C8B-B14F-4D97-AF65-F5344CB8AC3E}">
        <p14:creationId xmlns:p14="http://schemas.microsoft.com/office/powerpoint/2010/main" val="197447029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27209</TotalTime>
  <Words>3446</Words>
  <Application>Microsoft Office PowerPoint</Application>
  <PresentationFormat>On-screen Show (4:3)</PresentationFormat>
  <Paragraphs>388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Arial</vt:lpstr>
      <vt:lpstr>Calibri</vt:lpstr>
      <vt:lpstr>Times New Roman</vt:lpstr>
      <vt:lpstr>Wingdings</vt:lpstr>
      <vt:lpstr>Azure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Six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Christ’s Three Offices</vt:lpstr>
      <vt:lpstr>PowerPoint Presentation</vt:lpstr>
      <vt:lpstr>Christ’s Three Offices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Promised Exemption from Divine Wrath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Satanic/Demonic Miracles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43-Revelation - 14v1-20</dc:title>
  <dc:subject>Revelation</dc:subject>
  <dc:creator>A. Woods</dc:creator>
  <dc:description>Modified by Jim McGowan</dc:description>
  <cp:lastModifiedBy>Jim McGowan</cp:lastModifiedBy>
  <cp:revision>3016</cp:revision>
  <cp:lastPrinted>2019-01-24T17:00:53Z</cp:lastPrinted>
  <dcterms:created xsi:type="dcterms:W3CDTF">2009-03-17T12:21:13Z</dcterms:created>
  <dcterms:modified xsi:type="dcterms:W3CDTF">2019-11-30T14:01:03Z</dcterms:modified>
</cp:coreProperties>
</file>