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920" r:id="rId2"/>
  </p:sldMasterIdLst>
  <p:notesMasterIdLst>
    <p:notesMasterId r:id="rId89"/>
  </p:notesMasterIdLst>
  <p:handoutMasterIdLst>
    <p:handoutMasterId r:id="rId90"/>
  </p:handoutMasterIdLst>
  <p:sldIdLst>
    <p:sldId id="2067" r:id="rId3"/>
    <p:sldId id="322" r:id="rId4"/>
    <p:sldId id="5545" r:id="rId5"/>
    <p:sldId id="5521" r:id="rId6"/>
    <p:sldId id="5550" r:id="rId7"/>
    <p:sldId id="5546" r:id="rId8"/>
    <p:sldId id="5547" r:id="rId9"/>
    <p:sldId id="3005" r:id="rId10"/>
    <p:sldId id="5643" r:id="rId11"/>
    <p:sldId id="5642" r:id="rId12"/>
    <p:sldId id="3649" r:id="rId13"/>
    <p:sldId id="5794" r:id="rId14"/>
    <p:sldId id="5857" r:id="rId15"/>
    <p:sldId id="5803" r:id="rId16"/>
    <p:sldId id="5832" r:id="rId17"/>
    <p:sldId id="5818" r:id="rId18"/>
    <p:sldId id="2849" r:id="rId19"/>
    <p:sldId id="4641" r:id="rId20"/>
    <p:sldId id="2919" r:id="rId21"/>
    <p:sldId id="2309" r:id="rId22"/>
    <p:sldId id="2854" r:id="rId23"/>
    <p:sldId id="5834" r:id="rId24"/>
    <p:sldId id="5413" r:id="rId25"/>
    <p:sldId id="5863" r:id="rId26"/>
    <p:sldId id="372" r:id="rId27"/>
    <p:sldId id="448" r:id="rId28"/>
    <p:sldId id="5831" r:id="rId29"/>
    <p:sldId id="4159" r:id="rId30"/>
    <p:sldId id="5858" r:id="rId31"/>
    <p:sldId id="505" r:id="rId32"/>
    <p:sldId id="5859" r:id="rId33"/>
    <p:sldId id="5806" r:id="rId34"/>
    <p:sldId id="5837" r:id="rId35"/>
    <p:sldId id="5809" r:id="rId36"/>
    <p:sldId id="5839" r:id="rId37"/>
    <p:sldId id="4689" r:id="rId38"/>
    <p:sldId id="3074" r:id="rId39"/>
    <p:sldId id="5840" r:id="rId40"/>
    <p:sldId id="5841" r:id="rId41"/>
    <p:sldId id="386" r:id="rId42"/>
    <p:sldId id="5842" r:id="rId43"/>
    <p:sldId id="5830" r:id="rId44"/>
    <p:sldId id="5843" r:id="rId45"/>
    <p:sldId id="5865" r:id="rId46"/>
    <p:sldId id="5866" r:id="rId47"/>
    <p:sldId id="2537" r:id="rId48"/>
    <p:sldId id="5844" r:id="rId49"/>
    <p:sldId id="1030" r:id="rId50"/>
    <p:sldId id="5845" r:id="rId51"/>
    <p:sldId id="5846" r:id="rId52"/>
    <p:sldId id="5847" r:id="rId53"/>
    <p:sldId id="5848" r:id="rId54"/>
    <p:sldId id="5849" r:id="rId55"/>
    <p:sldId id="2885" r:id="rId56"/>
    <p:sldId id="5850" r:id="rId57"/>
    <p:sldId id="5851" r:id="rId58"/>
    <p:sldId id="5298" r:id="rId59"/>
    <p:sldId id="3926" r:id="rId60"/>
    <p:sldId id="5838" r:id="rId61"/>
    <p:sldId id="5810" r:id="rId62"/>
    <p:sldId id="5852" r:id="rId63"/>
    <p:sldId id="5853" r:id="rId64"/>
    <p:sldId id="5817" r:id="rId65"/>
    <p:sldId id="5854" r:id="rId66"/>
    <p:sldId id="2226" r:id="rId67"/>
    <p:sldId id="5855" r:id="rId68"/>
    <p:sldId id="4621" r:id="rId69"/>
    <p:sldId id="1166" r:id="rId70"/>
    <p:sldId id="1100" r:id="rId71"/>
    <p:sldId id="5856" r:id="rId72"/>
    <p:sldId id="546" r:id="rId73"/>
    <p:sldId id="484" r:id="rId74"/>
    <p:sldId id="5860" r:id="rId75"/>
    <p:sldId id="5861" r:id="rId76"/>
    <p:sldId id="3119" r:id="rId77"/>
    <p:sldId id="3120" r:id="rId78"/>
    <p:sldId id="5864" r:id="rId79"/>
    <p:sldId id="1586" r:id="rId80"/>
    <p:sldId id="1587" r:id="rId81"/>
    <p:sldId id="1232" r:id="rId82"/>
    <p:sldId id="3741" r:id="rId83"/>
    <p:sldId id="3742" r:id="rId84"/>
    <p:sldId id="3819" r:id="rId85"/>
    <p:sldId id="2248" r:id="rId86"/>
    <p:sldId id="5862" r:id="rId87"/>
    <p:sldId id="3488" r:id="rId8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McGowan" initials="JM" lastIdx="1" clrIdx="0">
    <p:extLst>
      <p:ext uri="{19B8F6BF-5375-455C-9EA6-DF929625EA0E}">
        <p15:presenceInfo xmlns:p15="http://schemas.microsoft.com/office/powerpoint/2012/main" userId="e2c7446dd3aca50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FFCCCC"/>
    <a:srgbClr val="99FF66"/>
    <a:srgbClr val="00FF00"/>
    <a:srgbClr val="66FF33"/>
    <a:srgbClr val="66FF66"/>
    <a:srgbClr val="0000FF"/>
    <a:srgbClr val="0000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6349" autoAdjust="0"/>
  </p:normalViewPr>
  <p:slideViewPr>
    <p:cSldViewPr>
      <p:cViewPr varScale="1">
        <p:scale>
          <a:sx n="57" d="100"/>
          <a:sy n="57" d="100"/>
        </p:scale>
        <p:origin x="12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1" d="100"/>
          <a:sy n="91" d="100"/>
        </p:scale>
        <p:origin x="304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handoutMaster" Target="handoutMasters/handoutMaster1.xml"/><Relationship Id="rId95"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a:t>
            </a:r>
          </a:p>
        </p:txBody>
      </p:sp>
      <p:sp>
        <p:nvSpPr>
          <p:cNvPr id="36867"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11/17/2019</a:t>
            </a:r>
          </a:p>
        </p:txBody>
      </p:sp>
      <p:sp>
        <p:nvSpPr>
          <p:cNvPr id="36868"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vl1pPr>
          </a:lstStyle>
          <a:p>
            <a:pPr>
              <a:defRPr/>
            </a:pPr>
            <a:fld id="{F12A5B29-4538-4C3D-A81C-6C008BE36C0F}" type="slidenum">
              <a:rPr lang="en-US" altLang="en-US">
                <a:latin typeface="Calibri" panose="020F0502020204030204" pitchFamily="34" charset="0"/>
                <a:cs typeface="Calibri" panose="020F0502020204030204" pitchFamily="34" charset="0"/>
              </a:rPr>
              <a:pPr>
                <a:defRPr/>
              </a:pPr>
              <a:t>‹#›</a:t>
            </a:fld>
            <a:endParaRPr lang="en-US" alt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Dr. Andy Woods</a:t>
            </a:r>
          </a:p>
        </p:txBody>
      </p:sp>
      <p:sp>
        <p:nvSpPr>
          <p:cNvPr id="3" name="Date Placeholder 2"/>
          <p:cNvSpPr>
            <a:spLocks noGrp="1"/>
          </p:cNvSpPr>
          <p:nvPr>
            <p:ph type="dt" idx="1"/>
          </p:nvPr>
        </p:nvSpPr>
        <p:spPr bwMode="auto">
          <a:xfrm>
            <a:off x="4143375" y="0"/>
            <a:ext cx="3170238" cy="479425"/>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Calibri" panose="020F0502020204030204" pitchFamily="34" charset="0"/>
              </a:defRPr>
            </a:lvl1pPr>
          </a:lstStyle>
          <a:p>
            <a:pPr>
              <a:defRPr/>
            </a:pPr>
            <a:r>
              <a:rPr lang="en-US"/>
              <a:t>1/27/2019</a:t>
            </a:r>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1838" y="4560888"/>
            <a:ext cx="5851525" cy="4319587"/>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Calibri" panose="020F0502020204030204" pitchFamily="34" charset="0"/>
              </a:defRPr>
            </a:lvl1pPr>
          </a:lstStyle>
          <a:p>
            <a:pPr>
              <a:defRPr/>
            </a:pPr>
            <a:r>
              <a:rPr lang="en-US" dirty="0"/>
              <a:t>Sugar Land Bible Church</a:t>
            </a:r>
          </a:p>
        </p:txBody>
      </p:sp>
      <p:sp>
        <p:nvSpPr>
          <p:cNvPr id="7" name="Slide Number Placeholder 6"/>
          <p:cNvSpPr>
            <a:spLocks noGrp="1"/>
          </p:cNvSpPr>
          <p:nvPr>
            <p:ph type="sldNum" sz="quarter" idx="5"/>
          </p:nvPr>
        </p:nvSpPr>
        <p:spPr bwMode="auto">
          <a:xfrm>
            <a:off x="4143375" y="9120188"/>
            <a:ext cx="3170238" cy="479425"/>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163" eaLnBrk="1" hangingPunct="1">
              <a:defRPr sz="1400" smtClean="0">
                <a:latin typeface="Calibri" panose="020F0502020204030204" pitchFamily="34" charset="0"/>
                <a:cs typeface="Calibri" panose="020F0502020204030204" pitchFamily="34" charset="0"/>
              </a:defRPr>
            </a:lvl1pPr>
          </a:lstStyle>
          <a:p>
            <a:pPr>
              <a:defRPr/>
            </a:pPr>
            <a:fld id="{F3584848-F49B-4589-80F1-8AC4D2C6A1D1}"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60582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0364542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122421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0914725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4"/>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36871509"/>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11/24/2019</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4065637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246979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43000" y="1981200"/>
            <a:ext cx="77724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pPr>
              <a:defRPr/>
            </a:pPr>
            <a:fld id="{1EF6323C-6C0B-4FD5-8ED5-416972F06FEC}" type="slidenum">
              <a:rPr lang="en-US"/>
              <a:pPr>
                <a:defRPr/>
              </a:pPr>
              <a:t>‹#›</a:t>
            </a:fld>
            <a:endParaRPr lang="en-US"/>
          </a:p>
        </p:txBody>
      </p:sp>
    </p:spTree>
    <p:extLst>
      <p:ext uri="{BB962C8B-B14F-4D97-AF65-F5344CB8AC3E}">
        <p14:creationId xmlns:p14="http://schemas.microsoft.com/office/powerpoint/2010/main" val="2302941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235833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CA9DA43-D86A-4D97-A62D-E21726205C43}"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123550-C05E-4A4E-BB65-BF5EFDD921CA}" type="slidenum">
              <a:rPr lang="en-US"/>
              <a:pPr>
                <a:defRPr/>
              </a:pPr>
              <a:t>‹#›</a:t>
            </a:fld>
            <a:endParaRPr lang="en-US"/>
          </a:p>
        </p:txBody>
      </p:sp>
    </p:spTree>
    <p:extLst>
      <p:ext uri="{BB962C8B-B14F-4D97-AF65-F5344CB8AC3E}">
        <p14:creationId xmlns:p14="http://schemas.microsoft.com/office/powerpoint/2010/main" val="2320298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C2B0D34-A0A6-4B21-A3E3-5E9AE1FFA21E}"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BD00B71-4831-48A6-AAE2-983C5C6D9DED}" type="slidenum">
              <a:rPr lang="en-US"/>
              <a:pPr>
                <a:defRPr/>
              </a:pPr>
              <a:t>‹#›</a:t>
            </a:fld>
            <a:endParaRPr lang="en-US"/>
          </a:p>
        </p:txBody>
      </p:sp>
    </p:spTree>
    <p:extLst>
      <p:ext uri="{BB962C8B-B14F-4D97-AF65-F5344CB8AC3E}">
        <p14:creationId xmlns:p14="http://schemas.microsoft.com/office/powerpoint/2010/main" val="4193615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7090857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8B1195-F459-4889-AE41-F9F3C72B40C6}" type="datetimeFigureOut">
              <a:rPr lang="en-US"/>
              <a:pPr>
                <a:defRPr/>
              </a:pPr>
              <a:t>11/24/2019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088967-53DA-4783-B5F0-E385F5E09B48}" type="slidenum">
              <a:rPr lang="en-US"/>
              <a:pPr>
                <a:defRPr/>
              </a:pPr>
              <a:t>‹#›</a:t>
            </a:fld>
            <a:endParaRPr lang="en-US"/>
          </a:p>
        </p:txBody>
      </p:sp>
    </p:spTree>
    <p:extLst>
      <p:ext uri="{BB962C8B-B14F-4D97-AF65-F5344CB8AC3E}">
        <p14:creationId xmlns:p14="http://schemas.microsoft.com/office/powerpoint/2010/main" val="23847258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D856749-C46F-40A3-BEFB-AD4003A128F8}" type="datetimeFigureOut">
              <a:rPr lang="en-US"/>
              <a:pPr>
                <a:defRPr/>
              </a:pPr>
              <a:t>11/24/2019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462D3B3-268B-48C9-933E-042DC74A878C}" type="slidenum">
              <a:rPr lang="en-US"/>
              <a:pPr>
                <a:defRPr/>
              </a:pPr>
              <a:t>‹#›</a:t>
            </a:fld>
            <a:endParaRPr lang="en-US"/>
          </a:p>
        </p:txBody>
      </p:sp>
    </p:spTree>
    <p:extLst>
      <p:ext uri="{BB962C8B-B14F-4D97-AF65-F5344CB8AC3E}">
        <p14:creationId xmlns:p14="http://schemas.microsoft.com/office/powerpoint/2010/main" val="380371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738A82A-74E5-42BF-A4EB-9FC7C3BD9014}" type="datetimeFigureOut">
              <a:rPr lang="en-US"/>
              <a:pPr>
                <a:defRPr/>
              </a:pPr>
              <a:t>11/24/2019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581C61A-74BD-46E9-877B-361C4021CE21}" type="slidenum">
              <a:rPr lang="en-US"/>
              <a:pPr>
                <a:defRPr/>
              </a:pPr>
              <a:t>‹#›</a:t>
            </a:fld>
            <a:endParaRPr lang="en-US"/>
          </a:p>
        </p:txBody>
      </p:sp>
    </p:spTree>
    <p:extLst>
      <p:ext uri="{BB962C8B-B14F-4D97-AF65-F5344CB8AC3E}">
        <p14:creationId xmlns:p14="http://schemas.microsoft.com/office/powerpoint/2010/main" val="232234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CC1100-FFA0-45FA-8FC0-9D071FCB27AF}" type="datetimeFigureOut">
              <a:rPr lang="en-US"/>
              <a:pPr>
                <a:defRPr/>
              </a:pPr>
              <a:t>11/24/2019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163FD2-74CD-4861-9137-11ABA3744E99}" type="slidenum">
              <a:rPr lang="en-US"/>
              <a:pPr>
                <a:defRPr/>
              </a:pPr>
              <a:t>‹#›</a:t>
            </a:fld>
            <a:endParaRPr lang="en-US"/>
          </a:p>
        </p:txBody>
      </p:sp>
    </p:spTree>
    <p:extLst>
      <p:ext uri="{BB962C8B-B14F-4D97-AF65-F5344CB8AC3E}">
        <p14:creationId xmlns:p14="http://schemas.microsoft.com/office/powerpoint/2010/main" val="83261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441C42A-011F-405E-823D-7DFC91EE7906}" type="datetimeFigureOut">
              <a:rPr lang="en-US"/>
              <a:pPr>
                <a:defRPr/>
              </a:pPr>
              <a:t>11/24/2019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8B3DCA-70B8-42B4-A463-8E20AB7720DE}" type="slidenum">
              <a:rPr lang="en-US"/>
              <a:pPr>
                <a:defRPr/>
              </a:pPr>
              <a:t>‹#›</a:t>
            </a:fld>
            <a:endParaRPr lang="en-US"/>
          </a:p>
        </p:txBody>
      </p:sp>
    </p:spTree>
    <p:extLst>
      <p:ext uri="{BB962C8B-B14F-4D97-AF65-F5344CB8AC3E}">
        <p14:creationId xmlns:p14="http://schemas.microsoft.com/office/powerpoint/2010/main" val="9627915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A7A1F1-D914-4266-B37D-9B3579E37B3C}" type="datetimeFigureOut">
              <a:rPr lang="en-US"/>
              <a:pPr>
                <a:defRPr/>
              </a:pPr>
              <a:t>11/24/2019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385728-F56D-4912-97B9-8EAF360F0F62}" type="slidenum">
              <a:rPr lang="en-US"/>
              <a:pPr>
                <a:defRPr/>
              </a:pPr>
              <a:t>‹#›</a:t>
            </a:fld>
            <a:endParaRPr lang="en-US"/>
          </a:p>
        </p:txBody>
      </p:sp>
    </p:spTree>
    <p:extLst>
      <p:ext uri="{BB962C8B-B14F-4D97-AF65-F5344CB8AC3E}">
        <p14:creationId xmlns:p14="http://schemas.microsoft.com/office/powerpoint/2010/main" val="2916102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DF3BFD6-79FA-4593-8DFE-534780ACF3F3}"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CA7E10-481E-4462-8358-527E78BDFD40}" type="slidenum">
              <a:rPr lang="en-US"/>
              <a:pPr>
                <a:defRPr/>
              </a:pPr>
              <a:t>‹#›</a:t>
            </a:fld>
            <a:endParaRPr lang="en-US"/>
          </a:p>
        </p:txBody>
      </p:sp>
    </p:spTree>
    <p:extLst>
      <p:ext uri="{BB962C8B-B14F-4D97-AF65-F5344CB8AC3E}">
        <p14:creationId xmlns:p14="http://schemas.microsoft.com/office/powerpoint/2010/main" val="575380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556B09-F26B-407F-B2BC-2CC542A3C23C}" type="datetimeFigureOut">
              <a:rPr lang="en-US"/>
              <a:pPr>
                <a:defRPr/>
              </a:pPr>
              <a:t>11/24/2019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886240-AFB8-48DD-8635-50211695F28A}" type="slidenum">
              <a:rPr lang="en-US"/>
              <a:pPr>
                <a:defRPr/>
              </a:pPr>
              <a:t>‹#›</a:t>
            </a:fld>
            <a:endParaRPr lang="en-US"/>
          </a:p>
        </p:txBody>
      </p:sp>
    </p:spTree>
    <p:extLst>
      <p:ext uri="{BB962C8B-B14F-4D97-AF65-F5344CB8AC3E}">
        <p14:creationId xmlns:p14="http://schemas.microsoft.com/office/powerpoint/2010/main" val="18527212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3238300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5132388" y="1946275"/>
            <a:ext cx="3810000" cy="4114800"/>
          </a:xfrm>
        </p:spPr>
        <p:txBody>
          <a:bodyPr/>
          <a:lstStyle/>
          <a:p>
            <a:pPr lvl="0"/>
            <a:endParaRPr lang="en-US" noProof="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470ECC8-4CBD-4ECF-A11A-25A59FCAC395}" type="slidenum">
              <a:rPr lang="en-US"/>
              <a:pPr>
                <a:defRPr/>
              </a:pPr>
              <a:t>‹#›</a:t>
            </a:fld>
            <a:endParaRPr lang="en-US"/>
          </a:p>
        </p:txBody>
      </p:sp>
    </p:spTree>
    <p:extLst>
      <p:ext uri="{BB962C8B-B14F-4D97-AF65-F5344CB8AC3E}">
        <p14:creationId xmlns:p14="http://schemas.microsoft.com/office/powerpoint/2010/main" val="4153519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3557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394C17-8E8B-44FD-925D-2584A07A14C7}" type="slidenum">
              <a:rPr lang="en-US"/>
              <a:pPr>
                <a:defRPr/>
              </a:pPr>
              <a:t>‹#›</a:t>
            </a:fld>
            <a:endParaRPr lang="en-US"/>
          </a:p>
        </p:txBody>
      </p:sp>
    </p:spTree>
    <p:extLst>
      <p:ext uri="{BB962C8B-B14F-4D97-AF65-F5344CB8AC3E}">
        <p14:creationId xmlns:p14="http://schemas.microsoft.com/office/powerpoint/2010/main" val="4286183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69056" tIns="34529" rIns="69056" bIns="34529" anchor="ctr"/>
          <a:lstStyle/>
          <a:p>
            <a:pPr eaLnBrk="0" hangingPunct="0">
              <a:defRPr/>
            </a:pPr>
            <a:endParaRPr lang="en-US" sz="33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257175" indent="-257175" eaLnBrk="0" hangingPunct="0">
              <a:spcBef>
                <a:spcPct val="20000"/>
              </a:spcBef>
              <a:buClr>
                <a:schemeClr val="tx2"/>
              </a:buClr>
              <a:buSzPct val="75000"/>
              <a:buFont typeface="Wingdings" pitchFamily="2" charset="2"/>
              <a:buChar char="n"/>
              <a:defRPr/>
            </a:pPr>
            <a:endParaRPr lang="en-US" sz="2400" dirty="0">
              <a:latin typeface="Calibri" panose="020F0502020204030204" pitchFamily="34" charset="0"/>
            </a:endParaRPr>
          </a:p>
        </p:txBody>
      </p:sp>
    </p:spTree>
    <p:extLst>
      <p:ext uri="{BB962C8B-B14F-4D97-AF65-F5344CB8AC3E}">
        <p14:creationId xmlns:p14="http://schemas.microsoft.com/office/powerpoint/2010/main" val="320193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133249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5657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785978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0898383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075347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01197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 id="2147483913" r:id="rId12"/>
    <p:sldLayoutId id="2147483916" r:id="rId13"/>
    <p:sldLayoutId id="2147483918" r:id="rId14"/>
    <p:sldLayoutId id="2147483919" r:id="rId15"/>
    <p:sldLayoutId id="2147483936"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4E621DA1-7384-47C5-85F2-CD5E6D0FE862}" type="datetimeFigureOut">
              <a:rPr lang="en-US"/>
              <a:pPr>
                <a:defRPr/>
              </a:pPr>
              <a:t>11/24/2019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fontAlgn="auto">
              <a:spcBef>
                <a:spcPts val="0"/>
              </a:spcBef>
              <a:spcAft>
                <a:spcPts val="0"/>
              </a:spcAft>
              <a:defRPr sz="900">
                <a:solidFill>
                  <a:schemeClr val="tx1">
                    <a:tint val="75000"/>
                  </a:schemeClr>
                </a:solidFill>
                <a:latin typeface="+mn-lt"/>
                <a:cs typeface="+mn-cs"/>
              </a:defRPr>
            </a:lvl1pPr>
          </a:lstStyle>
          <a:p>
            <a:pPr>
              <a:defRPr/>
            </a:pPr>
            <a:fld id="{D4A36102-3344-4EB3-98D3-29C19C2EFE11}" type="slidenum">
              <a:rPr lang="en-US"/>
              <a:pPr>
                <a:defRPr/>
              </a:pPr>
              <a:t>‹#›</a:t>
            </a:fld>
            <a:endParaRPr lang="en-US"/>
          </a:p>
        </p:txBody>
      </p:sp>
    </p:spTree>
    <p:extLst>
      <p:ext uri="{BB962C8B-B14F-4D97-AF65-F5344CB8AC3E}">
        <p14:creationId xmlns:p14="http://schemas.microsoft.com/office/powerpoint/2010/main" val="3662893098"/>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 id="2147483933" r:id="rId13"/>
    <p:sldLayoutId id="2147483934" r:id="rId14"/>
    <p:sldLayoutId id="2147483935" r:id="rId15"/>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8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s3.amazonaws.com/slbc-wordpress/wp-content/uploads/2018/05/21010127/TheBookofRevelation-SLBC-WebsiteImage.jpg">
            <a:extLst>
              <a:ext uri="{FF2B5EF4-FFF2-40B4-BE49-F238E27FC236}">
                <a16:creationId xmlns:a16="http://schemas.microsoft.com/office/drawing/2014/main" id="{6BBCB659-9ABA-4634-8520-21702CE6D2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4800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BE5DCF4-598D-41E1-94AB-D150A65AB6F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2401" y="5181600"/>
            <a:ext cx="1002323" cy="1371600"/>
          </a:xfrm>
          <a:prstGeom prst="rect">
            <a:avLst/>
          </a:prstGeom>
          <a:ln>
            <a:noFill/>
          </a:ln>
        </p:spPr>
      </p:pic>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247900" y="5486400"/>
            <a:ext cx="4648200" cy="1295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spcBef>
                <a:spcPts val="0"/>
              </a:spcBef>
              <a:spcAft>
                <a:spcPts val="600"/>
              </a:spcAft>
            </a:pPr>
            <a:r>
              <a:rPr lang="en-US" altLang="en-US" kern="0" dirty="0">
                <a:solidFill>
                  <a:schemeClr val="tx1"/>
                </a:solidFill>
                <a:effectLst>
                  <a:outerShdw blurRad="38100" dist="38100" dir="2700000" algn="tl">
                    <a:srgbClr val="000000">
                      <a:alpha val="43137"/>
                    </a:srgbClr>
                  </a:outerShdw>
                </a:effectLst>
              </a:rPr>
              <a:t>Dr. Andy Woods</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Senior Pastor – Sugar Land Bible Church</a:t>
            </a:r>
          </a:p>
          <a:p>
            <a:pPr eaLnBrk="1" hangingPunct="1">
              <a:spcBef>
                <a:spcPts val="0"/>
              </a:spcBef>
            </a:pPr>
            <a:r>
              <a:rPr lang="en-US" altLang="en-US" sz="2000" kern="0" dirty="0">
                <a:solidFill>
                  <a:schemeClr val="tx1"/>
                </a:solidFill>
                <a:effectLst>
                  <a:outerShdw blurRad="38100" dist="38100" dir="2700000" algn="tl">
                    <a:srgbClr val="000000">
                      <a:alpha val="43137"/>
                    </a:srgbClr>
                  </a:outerShdw>
                </a:effectLst>
              </a:rPr>
              <a:t>President – Chafer Theological Seminary</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419100" y="1630362"/>
            <a:ext cx="8305800" cy="2789238"/>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24 Elders &amp; the 4 Living Creatures (19:4)</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Voice from the Throne (19:5)</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Great Multitude (19:6)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28600"/>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Heaven Celebrates Babylon’s Fall</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babylon revelation 18">
            <a:extLst>
              <a:ext uri="{FF2B5EF4-FFF2-40B4-BE49-F238E27FC236}">
                <a16:creationId xmlns:a16="http://schemas.microsoft.com/office/drawing/2014/main" id="{6D14544F-7E1A-480E-99E8-CCEA5B61100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000" y="46482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857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24663203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74059" y="1600200"/>
            <a:ext cx="7395882" cy="4343400"/>
          </a:xfrm>
        </p:spPr>
        <p:txBody>
          <a:bodyPr/>
          <a:lstStyle/>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Marriage Supper of the Lamb (7-9)</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John Responds to the Revelation (10)</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Second Advent (11-16)</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Supper of God (17-18)</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Christ Defeats: Beast’s Armies &amp; False Prophet (19-21)</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End of the Tribulation Period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19:7-21</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6455C2E-CE2E-4DBF-8CB6-4A82E8FC4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46222" y="52578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17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74059" y="1600200"/>
            <a:ext cx="7395882" cy="4343400"/>
          </a:xfrm>
        </p:spPr>
        <p:txBody>
          <a:bodyPr/>
          <a:lstStyle/>
          <a:p>
            <a:pPr marL="571500" indent="-571500">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Marriage Supper of the Lamb (7-9)</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John Responds to the Revelation (10)</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Second Advent (11-16)</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Supper of God (17-18)</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Christ Defeats: Beast’s Armies &amp; False Prophet (19-21)</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End of the Tribulation Period</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19:7-21</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6455C2E-CE2E-4DBF-8CB6-4A82E8FC4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46222" y="52578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52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952500" y="2057400"/>
            <a:ext cx="7239000" cy="1600200"/>
          </a:xfrm>
        </p:spPr>
        <p:txBody>
          <a:bodyPr/>
          <a:lstStyle/>
          <a:p>
            <a:pPr marL="576263" indent="-576263">
              <a:spcBef>
                <a:spcPts val="0"/>
              </a:spcBef>
              <a:spcAft>
                <a:spcPts val="2400"/>
              </a:spcAft>
              <a:buSzPct val="100000"/>
              <a:buAutoNum type="alphaUcPeriod"/>
              <a:defRPr/>
            </a:pPr>
            <a:r>
              <a:rPr lang="en-US" dirty="0">
                <a:effectLst>
                  <a:outerShdw blurRad="38100" dist="38100" dir="2700000" algn="tl">
                    <a:srgbClr val="000000">
                      <a:alpha val="43137"/>
                    </a:srgbClr>
                  </a:outerShdw>
                </a:effectLst>
              </a:rPr>
              <a:t>The Bema Seat Judgment of Christ (8)</a:t>
            </a:r>
          </a:p>
          <a:p>
            <a:pPr marL="576263" indent="-576263">
              <a:spcBef>
                <a:spcPts val="0"/>
              </a:spcBef>
              <a:spcAft>
                <a:spcPts val="2400"/>
              </a:spcAft>
              <a:buSzPct val="100000"/>
              <a:buAutoNum type="alphaUcPeriod"/>
              <a:defRPr/>
            </a:pPr>
            <a:r>
              <a:rPr lang="en-US" dirty="0">
                <a:effectLst>
                  <a:outerShdw blurRad="38100" dist="38100" dir="2700000" algn="tl">
                    <a:srgbClr val="000000">
                      <a:alpha val="43137"/>
                    </a:srgbClr>
                  </a:outerShdw>
                </a:effectLst>
              </a:rPr>
              <a:t>The Marriage Supper of the Lamb (9)</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9" y="228600"/>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Completion of Two Important Themes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19:7-9</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228E593-E1DB-46B4-A3F0-DD82A7C6D01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90265" y="4267200"/>
            <a:ext cx="356347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10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952500" y="2057400"/>
            <a:ext cx="7239000" cy="1600200"/>
          </a:xfrm>
        </p:spPr>
        <p:txBody>
          <a:bodyPr/>
          <a:lstStyle/>
          <a:p>
            <a:pPr marL="576263" indent="-576263">
              <a:spcBef>
                <a:spcPts val="0"/>
              </a:spcBef>
              <a:spcAft>
                <a:spcPts val="24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The Bema Seat Judgment of Christ (8)</a:t>
            </a:r>
          </a:p>
          <a:p>
            <a:pPr marL="576263" indent="-576263">
              <a:spcBef>
                <a:spcPts val="0"/>
              </a:spcBef>
              <a:spcAft>
                <a:spcPts val="2400"/>
              </a:spcAft>
              <a:buSzPct val="100000"/>
              <a:buAutoNum type="alphaUcPeriod"/>
              <a:defRPr/>
            </a:pPr>
            <a:r>
              <a:rPr lang="en-US" dirty="0">
                <a:effectLst>
                  <a:outerShdw blurRad="38100" dist="38100" dir="2700000" algn="tl">
                    <a:srgbClr val="000000">
                      <a:alpha val="43137"/>
                    </a:srgbClr>
                  </a:outerShdw>
                </a:effectLst>
              </a:rPr>
              <a:t>The Marriage Supper of the Lamb (9)</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28600"/>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Completion of Two Important Themes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19:7-9</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228E593-E1DB-46B4-A3F0-DD82A7C6D01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90265" y="4267200"/>
            <a:ext cx="356347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441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2616482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238500" y="228600"/>
            <a:ext cx="2667000" cy="1143000"/>
          </a:xfrm>
        </p:spPr>
        <p:txBody>
          <a:bodyPr/>
          <a:lstStyle/>
          <a:p>
            <a:pPr marL="742950" indent="-742950" algn="ctr" eaLnBrk="1" fontAlgn="auto" hangingPunct="1">
              <a:spcAft>
                <a:spcPts val="0"/>
              </a:spcAft>
              <a:buFont typeface="+mj-lt"/>
              <a:buAutoNum type="arabicPeriod" startAt="4"/>
              <a:defRPr/>
            </a:pPr>
            <a:r>
              <a:rPr lang="en-US" dirty="0">
                <a:solidFill>
                  <a:schemeClr val="tx2">
                    <a:satMod val="200000"/>
                  </a:schemeClr>
                </a:solidFill>
              </a:rPr>
              <a:t>Why?</a:t>
            </a:r>
          </a:p>
        </p:txBody>
      </p:sp>
      <p:sp>
        <p:nvSpPr>
          <p:cNvPr id="124931" name="Content Placeholder 2"/>
          <p:cNvSpPr>
            <a:spLocks noGrp="1"/>
          </p:cNvSpPr>
          <p:nvPr>
            <p:ph idx="1"/>
          </p:nvPr>
        </p:nvSpPr>
        <p:spPr>
          <a:xfrm>
            <a:off x="609600" y="1600200"/>
            <a:ext cx="4495800" cy="4460875"/>
          </a:xfrm>
        </p:spPr>
        <p:txBody>
          <a:bodyPr/>
          <a:lstStyle/>
          <a:p>
            <a:pPr marL="461963" indent="-461963" eaLnBrk="1" hangingPunct="1">
              <a:spcBef>
                <a:spcPts val="0"/>
              </a:spcBef>
              <a:spcAft>
                <a:spcPts val="3600"/>
              </a:spcAft>
              <a:defRPr/>
            </a:pPr>
            <a:r>
              <a:rPr lang="en-US" sz="3600" b="1" u="sng" dirty="0">
                <a:solidFill>
                  <a:srgbClr val="FFFFCC"/>
                </a:solidFill>
              </a:rPr>
              <a:t>Not</a:t>
            </a:r>
            <a:r>
              <a:rPr lang="en-US" sz="3600" dirty="0"/>
              <a:t> to judge sin (John 19:30)</a:t>
            </a:r>
          </a:p>
          <a:p>
            <a:pPr marL="461963" indent="-461963" eaLnBrk="1" hangingPunct="1">
              <a:spcBef>
                <a:spcPts val="0"/>
              </a:spcBef>
              <a:spcAft>
                <a:spcPts val="3600"/>
              </a:spcAft>
              <a:defRPr/>
            </a:pPr>
            <a:r>
              <a:rPr lang="en-US" sz="3600" b="1" u="sng" dirty="0">
                <a:solidFill>
                  <a:srgbClr val="FFFFCC"/>
                </a:solidFill>
              </a:rPr>
              <a:t>Not</a:t>
            </a:r>
            <a:r>
              <a:rPr lang="en-US" sz="3600" dirty="0"/>
              <a:t> to determine salvation (John 5:24)</a:t>
            </a:r>
          </a:p>
          <a:p>
            <a:pPr marL="461963" indent="-461963" eaLnBrk="1" hangingPunct="1">
              <a:spcBef>
                <a:spcPts val="0"/>
              </a:spcBef>
              <a:spcAft>
                <a:spcPts val="3600"/>
              </a:spcAft>
              <a:defRPr/>
            </a:pPr>
            <a:r>
              <a:rPr lang="en-US" sz="3600" b="1" u="sng" dirty="0">
                <a:solidFill>
                  <a:srgbClr val="FFFFCC"/>
                </a:solidFill>
              </a:rPr>
              <a:t>But</a:t>
            </a:r>
            <a:r>
              <a:rPr lang="en-US" sz="3600" dirty="0"/>
              <a:t> rather to give or not give rewards </a:t>
            </a:r>
          </a:p>
        </p:txBody>
      </p:sp>
      <p:pic>
        <p:nvPicPr>
          <p:cNvPr id="5"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43562" y="1828800"/>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335107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041" name="Group 33"/>
          <p:cNvGraphicFramePr>
            <a:graphicFrameLocks noGrp="1"/>
          </p:cNvGraphicFramePr>
          <p:nvPr/>
        </p:nvGraphicFramePr>
        <p:xfrm>
          <a:off x="76200" y="228600"/>
          <a:ext cx="8991600" cy="6248397"/>
        </p:xfrm>
        <a:graphic>
          <a:graphicData uri="http://schemas.openxmlformats.org/drawingml/2006/table">
            <a:tbl>
              <a:tblPr>
                <a:tableStyleId>{5940675A-B579-460E-94D1-54222C63F5DA}</a:tableStyleId>
              </a:tblPr>
              <a:tblGrid>
                <a:gridCol w="2633648">
                  <a:extLst>
                    <a:ext uri="{9D8B030D-6E8A-4147-A177-3AD203B41FA5}">
                      <a16:colId xmlns:a16="http://schemas.microsoft.com/office/drawing/2014/main" val="20000"/>
                    </a:ext>
                  </a:extLst>
                </a:gridCol>
                <a:gridCol w="2793227">
                  <a:extLst>
                    <a:ext uri="{9D8B030D-6E8A-4147-A177-3AD203B41FA5}">
                      <a16:colId xmlns:a16="http://schemas.microsoft.com/office/drawing/2014/main" val="20001"/>
                    </a:ext>
                  </a:extLst>
                </a:gridCol>
                <a:gridCol w="3564725">
                  <a:extLst>
                    <a:ext uri="{9D8B030D-6E8A-4147-A177-3AD203B41FA5}">
                      <a16:colId xmlns:a16="http://schemas.microsoft.com/office/drawing/2014/main" val="20002"/>
                    </a:ext>
                  </a:extLst>
                </a:gridCol>
              </a:tblGrid>
              <a:tr h="1006255">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2700" kern="1200" dirty="0">
                          <a:solidFill>
                            <a:srgbClr val="00FFFF"/>
                          </a:solidFill>
                          <a:effectLst/>
                          <a:latin typeface="Calibri" panose="020F0502020204030204" pitchFamily="34" charset="0"/>
                          <a:ea typeface="+mj-ea"/>
                          <a:cs typeface="Calibri" panose="020F0502020204030204" pitchFamily="34" charset="0"/>
                        </a:rPr>
                        <a:t>Scripture’s Five Crowns </a:t>
                      </a:r>
                      <a:br>
                        <a:rPr lang="en-US" altLang="en-US" sz="2700" kern="1200" dirty="0">
                          <a:solidFill>
                            <a:srgbClr val="00FFFF"/>
                          </a:solidFill>
                          <a:effectLst/>
                          <a:latin typeface="Calibri" panose="020F0502020204030204" pitchFamily="34" charset="0"/>
                          <a:ea typeface="+mj-ea"/>
                          <a:cs typeface="Calibri" panose="020F0502020204030204" pitchFamily="34" charset="0"/>
                        </a:rPr>
                      </a:br>
                      <a:r>
                        <a:rPr lang="en-US" altLang="en-US" sz="2100" kern="1200" dirty="0">
                          <a:solidFill>
                            <a:schemeClr val="tx1"/>
                          </a:solidFill>
                          <a:effectLst/>
                          <a:latin typeface="Calibri" panose="020F0502020204030204" pitchFamily="34" charset="0"/>
                          <a:ea typeface="+mj-ea"/>
                          <a:cs typeface="Calibri" panose="020F0502020204030204" pitchFamily="34" charset="0"/>
                        </a:rPr>
                        <a:t>(Rev 4:10: 3:11; 2 John 8)</a:t>
                      </a:r>
                      <a:endParaRPr lang="en-US" sz="2100" kern="1200" dirty="0">
                        <a:solidFill>
                          <a:schemeClr val="tx1"/>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sng" strike="noStrike" cap="none" normalizeH="0" baseline="0" dirty="0">
                        <a:ln>
                          <a:noFill/>
                        </a:ln>
                        <a:solidFill>
                          <a:schemeClr val="bg1"/>
                        </a:solidFill>
                        <a:effectLst/>
                        <a:latin typeface="Calibri" panose="020F0502020204030204" pitchFamily="34" charset="0"/>
                        <a:cs typeface="Arial" panose="020B0604020202020204" pitchFamily="34" charset="0"/>
                      </a:endParaRPr>
                    </a:p>
                  </a:txBody>
                  <a:tcPr marT="45716" marB="4571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4048066298"/>
                  </a:ext>
                </a:extLst>
              </a:tr>
              <a:tr h="862511">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2"/>
                          </a:solidFill>
                          <a:effectLst/>
                          <a:latin typeface="Calibri" panose="020F0502020204030204" pitchFamily="34" charset="0"/>
                          <a:cs typeface="Calibri" panose="020F0502020204030204" pitchFamily="34" charset="0"/>
                        </a:rPr>
                        <a:t>SCRIPTURE</a:t>
                      </a:r>
                      <a:endParaRPr lang="en-US" sz="2400" b="1" u="none" kern="1200" dirty="0">
                        <a:solidFill>
                          <a:schemeClr val="bg2"/>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rgbClr val="C00000"/>
                          </a:solidFill>
                          <a:effectLst/>
                          <a:latin typeface="Calibri" panose="020F0502020204030204" pitchFamily="34" charset="0"/>
                          <a:cs typeface="Calibri" panose="020F0502020204030204" pitchFamily="34" charset="0"/>
                        </a:rPr>
                        <a:t>CROWN</a:t>
                      </a:r>
                      <a:endParaRPr lang="en-US" sz="2400" b="1" u="none" kern="1200" dirty="0">
                        <a:solidFill>
                          <a:srgbClr val="C00000"/>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sz="2400" b="1" u="none" kern="1200" dirty="0">
                          <a:solidFill>
                            <a:schemeClr val="bg1">
                              <a:lumMod val="50000"/>
                            </a:schemeClr>
                          </a:solidFill>
                          <a:effectLst/>
                          <a:latin typeface="Calibri" panose="020F0502020204030204" pitchFamily="34" charset="0"/>
                          <a:cs typeface="Calibri" panose="020F0502020204030204" pitchFamily="34" charset="0"/>
                        </a:rPr>
                        <a:t>PURPOSE</a:t>
                      </a:r>
                      <a:endParaRPr lang="en-US" sz="2400" b="1" u="none" kern="1200" dirty="0">
                        <a:solidFill>
                          <a:schemeClr val="bg1">
                            <a:lumMod val="50000"/>
                          </a:schemeClr>
                        </a:solidFill>
                        <a:effectLst/>
                        <a:latin typeface="Calibri" panose="020F0502020204030204" pitchFamily="34" charset="0"/>
                        <a:ea typeface="+mj-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0"/>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Cor. 9:24-27</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Incorruptible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Gaining mastery over the flesh</a:t>
                      </a:r>
                      <a:endParaRPr kumimoji="0" lang="en-US" sz="24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1"/>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Thess. 2:19-20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Rejoicing</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Soul winning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2"/>
                  </a:ext>
                </a:extLst>
              </a:tr>
              <a:tr h="929587">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Jas. 1:12; </a:t>
                      </a:r>
                    </a:p>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Rev. 2:10</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Life</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Enduring trials</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3"/>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 Pet. 5:2-4</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Glory</a:t>
                      </a:r>
                      <a:endParaRPr kumimoji="0" lang="en-US" sz="24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Shepherding God’s people</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4"/>
                  </a:ext>
                </a:extLst>
              </a:tr>
              <a:tr h="862511">
                <a:tc>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2 Tim. 4:8</a:t>
                      </a:r>
                      <a:endParaRPr kumimoji="0" lang="en-US" sz="24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L="68580" marR="68580" marT="34287" marB="34287"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rgbClr val="C00000"/>
                          </a:solidFill>
                          <a:effectLst/>
                          <a:latin typeface="Calibri" panose="020F0502020204030204" pitchFamily="34" charset="0"/>
                          <a:cs typeface="Calibri" panose="020F0502020204030204" pitchFamily="34" charset="0"/>
                        </a:rPr>
                        <a:t>Righteousness</a:t>
                      </a:r>
                      <a:endParaRPr kumimoji="0" lang="en-US" sz="2400" b="1" u="none" strike="noStrike" kern="1200" cap="none" normalizeH="0" baseline="0" dirty="0">
                        <a:ln>
                          <a:noFill/>
                        </a:ln>
                        <a:solidFill>
                          <a:srgbClr val="C00000"/>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accent5">
                        <a:lumMod val="40000"/>
                        <a:lumOff val="60000"/>
                      </a:schemeClr>
                    </a:solidFill>
                  </a:tcPr>
                </a:tc>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400" b="1" u="none" strike="noStrike" kern="1200"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Longing for His appearing</a:t>
                      </a:r>
                      <a:endParaRPr kumimoji="0" lang="en-US" sz="2400" b="1"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endParaRPr>
                    </a:p>
                  </a:txBody>
                  <a:tcPr marL="68580" marR="68580" marT="34287" marB="34287" anchor="ctr" horzOverflow="overflow">
                    <a:solidFill>
                      <a:schemeClr val="tx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8832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657350" y="228600"/>
            <a:ext cx="5829300" cy="685800"/>
          </a:xfrm>
        </p:spPr>
        <p:txBody>
          <a:bodyPr/>
          <a:lstStyle/>
          <a:p>
            <a:pPr algn="ctr" eaLnBrk="1" fontAlgn="auto" hangingPunct="1">
              <a:spcAft>
                <a:spcPts val="0"/>
              </a:spcAft>
              <a:defRPr/>
            </a:pPr>
            <a:r>
              <a:rPr lang="en-US" sz="3600" dirty="0">
                <a:solidFill>
                  <a:schemeClr val="tx2">
                    <a:satMod val="200000"/>
                  </a:schemeClr>
                </a:solidFill>
                <a:effectLst>
                  <a:outerShdw blurRad="38100" dist="38100" dir="2700000" algn="tl">
                    <a:srgbClr val="000000">
                      <a:alpha val="43137"/>
                    </a:srgbClr>
                  </a:outerShdw>
                </a:effectLst>
              </a:rPr>
              <a:t>Six Questions</a:t>
            </a:r>
          </a:p>
        </p:txBody>
      </p:sp>
      <p:sp>
        <p:nvSpPr>
          <p:cNvPr id="6147" name="Rectangle 3"/>
          <p:cNvSpPr>
            <a:spLocks noGrp="1" noChangeArrowheads="1"/>
          </p:cNvSpPr>
          <p:nvPr>
            <p:ph type="body" idx="1"/>
          </p:nvPr>
        </p:nvSpPr>
        <p:spPr>
          <a:xfrm>
            <a:off x="342900" y="1200150"/>
            <a:ext cx="8229600" cy="4743450"/>
          </a:xfrm>
        </p:spPr>
        <p:txBody>
          <a:bodyPr>
            <a:noAutofit/>
          </a:bodyPr>
          <a:lstStyle/>
          <a:p>
            <a:pPr marL="433388" indent="-433388">
              <a:lnSpc>
                <a:spcPct val="110000"/>
              </a:lnSpc>
              <a:spcBef>
                <a:spcPts val="0"/>
              </a:spcBef>
              <a:spcAft>
                <a:spcPts val="450"/>
              </a:spcAft>
              <a:buSzPct val="100000"/>
              <a:buFont typeface="+mj-lt"/>
              <a:buAutoNum type="arabicPeriod"/>
              <a:defRPr/>
            </a:pPr>
            <a:r>
              <a:rPr lang="en-US" dirty="0">
                <a:effectLst>
                  <a:outerShdw blurRad="38100" dist="38100" dir="2700000" algn="tl">
                    <a:srgbClr val="000000">
                      <a:alpha val="43137"/>
                    </a:srgbClr>
                  </a:outerShdw>
                </a:effectLst>
              </a:rPr>
              <a:t>When? After the Rapture</a:t>
            </a:r>
          </a:p>
          <a:p>
            <a:pPr marL="433388" indent="-433388">
              <a:lnSpc>
                <a:spcPct val="110000"/>
              </a:lnSpc>
              <a:spcBef>
                <a:spcPts val="0"/>
              </a:spcBef>
              <a:spcAft>
                <a:spcPts val="450"/>
              </a:spcAft>
              <a:buSzPct val="100000"/>
              <a:buFont typeface="+mj-lt"/>
              <a:buAutoNum type="arabicPeriod"/>
              <a:defRPr/>
            </a:pPr>
            <a:r>
              <a:rPr lang="en-US" dirty="0">
                <a:effectLst>
                  <a:outerShdw blurRad="38100" dist="38100" dir="2700000" algn="tl">
                    <a:srgbClr val="000000">
                      <a:alpha val="43137"/>
                    </a:srgbClr>
                  </a:outerShdw>
                </a:effectLst>
              </a:rPr>
              <a:t>Where? In Heaven</a:t>
            </a:r>
          </a:p>
          <a:p>
            <a:pPr marL="433388" indent="-433388">
              <a:lnSpc>
                <a:spcPct val="110000"/>
              </a:lnSpc>
              <a:spcBef>
                <a:spcPts val="0"/>
              </a:spcBef>
              <a:spcAft>
                <a:spcPts val="450"/>
              </a:spcAft>
              <a:buSzPct val="100000"/>
              <a:buFont typeface="+mj-lt"/>
              <a:buAutoNum type="arabicPeriod"/>
              <a:defRPr/>
            </a:pPr>
            <a:r>
              <a:rPr lang="en-US" dirty="0">
                <a:effectLst>
                  <a:outerShdw blurRad="38100" dist="38100" dir="2700000" algn="tl">
                    <a:srgbClr val="000000">
                      <a:alpha val="43137"/>
                    </a:srgbClr>
                  </a:outerShdw>
                </a:effectLst>
              </a:rPr>
              <a:t>Who? All Church Age Believers</a:t>
            </a:r>
          </a:p>
          <a:p>
            <a:pPr marL="433388" indent="-433388">
              <a:lnSpc>
                <a:spcPct val="110000"/>
              </a:lnSpc>
              <a:spcBef>
                <a:spcPts val="0"/>
              </a:spcBef>
              <a:spcAft>
                <a:spcPts val="450"/>
              </a:spcAft>
              <a:buSzPct val="100000"/>
              <a:buFont typeface="+mj-lt"/>
              <a:buAutoNum type="arabicPeriod"/>
              <a:defRPr/>
            </a:pPr>
            <a:r>
              <a:rPr lang="en-US" dirty="0">
                <a:effectLst>
                  <a:outerShdw blurRad="38100" dist="38100" dir="2700000" algn="tl">
                    <a:srgbClr val="000000">
                      <a:alpha val="43137"/>
                    </a:srgbClr>
                  </a:outerShdw>
                </a:effectLst>
              </a:rPr>
              <a:t>Why? To Give or Not Give Rewards</a:t>
            </a:r>
          </a:p>
          <a:p>
            <a:pPr marL="433388" indent="-433388">
              <a:lnSpc>
                <a:spcPct val="110000"/>
              </a:lnSpc>
              <a:spcBef>
                <a:spcPts val="0"/>
              </a:spcBef>
              <a:spcAft>
                <a:spcPts val="450"/>
              </a:spcAft>
              <a:buSzPct val="100000"/>
              <a:buFont typeface="+mj-lt"/>
              <a:buAutoNum type="arabicPeriod"/>
              <a:defRPr/>
            </a:pPr>
            <a:r>
              <a:rPr lang="en-US" dirty="0">
                <a:effectLst>
                  <a:outerShdw blurRad="38100" dist="38100" dir="2700000" algn="tl">
                    <a:srgbClr val="000000">
                      <a:alpha val="43137"/>
                    </a:srgbClr>
                  </a:outerShdw>
                </a:effectLst>
              </a:rPr>
              <a:t>What? Athletic Contest, Stewardship, Building</a:t>
            </a:r>
          </a:p>
          <a:p>
            <a:pPr marL="433388" indent="-433388">
              <a:lnSpc>
                <a:spcPct val="110000"/>
              </a:lnSpc>
              <a:spcBef>
                <a:spcPts val="0"/>
              </a:spcBef>
              <a:spcAft>
                <a:spcPts val="450"/>
              </a:spcAft>
              <a:buSzPct val="100000"/>
              <a:buFont typeface="+mj-lt"/>
              <a:buAutoNum type="arabicPeriod"/>
              <a:defRPr/>
            </a:pPr>
            <a:r>
              <a:rPr lang="en-US" dirty="0">
                <a:effectLst>
                  <a:outerShdw blurRad="38100" dist="38100" dir="2700000" algn="tl">
                    <a:srgbClr val="000000">
                      <a:alpha val="43137"/>
                    </a:srgbClr>
                  </a:outerShdw>
                </a:effectLst>
              </a:rPr>
              <a:t>How? Individually, Stewards, Motive, Reliance Upon Grace</a:t>
            </a:r>
          </a:p>
        </p:txBody>
      </p:sp>
      <p:pic>
        <p:nvPicPr>
          <p:cNvPr id="24580" name="Picture 4" descr="C:\Documents and Settings\Owner\Application Data\Microsoft\Media Catalog\Downloaded Clips\cla3\j0407734.wm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0" y="842769"/>
            <a:ext cx="2400300"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Box 4"/>
          <p:cNvSpPr txBox="1">
            <a:spLocks noChangeArrowheads="1"/>
          </p:cNvSpPr>
          <p:nvPr/>
        </p:nvSpPr>
        <p:spPr bwMode="auto">
          <a:xfrm>
            <a:off x="2209800" y="6193200"/>
            <a:ext cx="56007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buClrTx/>
              <a:buSzTx/>
              <a:buFontTx/>
              <a:buNone/>
            </a:pPr>
            <a:r>
              <a:rPr lang="en-US" altLang="en-US" sz="1350" dirty="0">
                <a:effectLst>
                  <a:outerShdw blurRad="38100" dist="38100" dir="2700000" algn="tl">
                    <a:srgbClr val="000000">
                      <a:alpha val="43137"/>
                    </a:srgbClr>
                  </a:outerShdw>
                </a:effectLst>
                <a:latin typeface="Calibri" panose="020F0502020204030204" pitchFamily="34" charset="0"/>
              </a:rPr>
              <a:t>Outline adapted from Mark Hitchcock, </a:t>
            </a:r>
            <a:r>
              <a:rPr lang="en-US" altLang="en-US" sz="1350" i="1" dirty="0">
                <a:effectLst>
                  <a:outerShdw blurRad="38100" dist="38100" dir="2700000" algn="tl">
                    <a:srgbClr val="000000">
                      <a:alpha val="43137"/>
                    </a:srgbClr>
                  </a:outerShdw>
                </a:effectLst>
                <a:latin typeface="Calibri" panose="020F0502020204030204" pitchFamily="34" charset="0"/>
              </a:rPr>
              <a:t>The End: A Complete Overview of Bible Prophecy and the End of Days</a:t>
            </a:r>
            <a:r>
              <a:rPr lang="en-US" altLang="en-US" sz="1350" dirty="0">
                <a:effectLst>
                  <a:outerShdw blurRad="38100" dist="38100" dir="2700000" algn="tl">
                    <a:srgbClr val="000000">
                      <a:alpha val="43137"/>
                    </a:srgbClr>
                  </a:outerShdw>
                </a:effectLst>
                <a:latin typeface="Calibri" panose="020F0502020204030204" pitchFamily="34" charset="0"/>
              </a:rPr>
              <a:t> (Carol Stream, IL: Tyndale, 2012), 207-17.</a:t>
            </a:r>
          </a:p>
        </p:txBody>
      </p:sp>
    </p:spTree>
    <p:extLst>
      <p:ext uri="{BB962C8B-B14F-4D97-AF65-F5344CB8AC3E}">
        <p14:creationId xmlns:p14="http://schemas.microsoft.com/office/powerpoint/2010/main" val="19744702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217782100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48768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When the Lord returns to the earth with His bride to reign, the bride is seen to be already rewarded. This is observed in Revelation 19: 8, where it must be observed that the ‘righteousness of the saints’ is plural and can not refer to the imparted righteousness of Christ, which is the believer’s portion, but the righteousnesses which have survived examination and have become the basis of reward</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 y="152400"/>
            <a:ext cx="1536192" cy="1097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B57CD1C-FE1D-46BC-B3E5-D1AD8B895A18}"/>
              </a:ext>
            </a:extLst>
          </p:cNvPr>
          <p:cNvSpPr/>
          <p:nvPr/>
        </p:nvSpPr>
        <p:spPr>
          <a:xfrm>
            <a:off x="2660547" y="228600"/>
            <a:ext cx="3822906" cy="1031051"/>
          </a:xfrm>
          <a:prstGeom prst="rect">
            <a:avLst/>
          </a:prstGeom>
        </p:spPr>
        <p:txBody>
          <a:bodyPr wrap="none">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J. Dwight Pentecost</a:t>
            </a:r>
          </a:p>
          <a:p>
            <a:pPr algn="ctr"/>
            <a:r>
              <a:rPr lang="en-US" sz="2000" i="1" dirty="0">
                <a:effectLst>
                  <a:outerShdw blurRad="38100" dist="38100" dir="2700000" algn="tl">
                    <a:srgbClr val="000000">
                      <a:alpha val="43137"/>
                    </a:srgbClr>
                  </a:outerShdw>
                </a:effectLst>
                <a:latin typeface="Calibri" panose="020F0502020204030204" pitchFamily="34" charset="0"/>
                <a:ea typeface="+mj-ea"/>
                <a:cs typeface="+mj-cs"/>
              </a:rPr>
              <a:t>Thy kingdom Come, </a:t>
            </a:r>
            <a:r>
              <a:rPr lang="en-US" sz="2000" dirty="0">
                <a:effectLst>
                  <a:outerShdw blurRad="38100" dist="38100" dir="2700000" algn="tl">
                    <a:srgbClr val="000000">
                      <a:alpha val="43137"/>
                    </a:srgbClr>
                  </a:outerShdw>
                </a:effectLst>
                <a:latin typeface="Calibri" panose="020F0502020204030204" pitchFamily="34" charset="0"/>
                <a:ea typeface="+mj-ea"/>
                <a:cs typeface="+mj-cs"/>
              </a:rPr>
              <a:t>Page 220-21</a:t>
            </a:r>
          </a:p>
        </p:txBody>
      </p:sp>
    </p:spTree>
    <p:extLst>
      <p:ext uri="{BB962C8B-B14F-4D97-AF65-F5344CB8AC3E}">
        <p14:creationId xmlns:p14="http://schemas.microsoft.com/office/powerpoint/2010/main" val="213305151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ChangeArrowheads="1"/>
          </p:cNvSpPr>
          <p:nvPr/>
        </p:nvSpPr>
        <p:spPr bwMode="auto">
          <a:xfrm>
            <a:off x="0" y="1334155"/>
            <a:ext cx="9144000"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judgment seat of Christ might be compared to a commencement ceremony. At graduation there is some measure of disappointment and remorse that one did not do better and work harder. However, at such an event the overwhelming emotion is joy, not remorse. The graduates do not leave the auditorium weeping because they did not earn better grades. Rather, they are thankful that they have been graduated, and they are grateful for what they did achieve. </a:t>
            </a:r>
            <a:r>
              <a:rPr lang="en-US" altLang="en-US" sz="2900" b="1" u="sng" dirty="0">
                <a:solidFill>
                  <a:srgbClr val="FFFFCC"/>
                </a:solidFill>
                <a:effectLst>
                  <a:outerShdw blurRad="38100" dist="38100" dir="2700000" algn="tl">
                    <a:srgbClr val="000000">
                      <a:alpha val="43137"/>
                    </a:srgbClr>
                  </a:outerShdw>
                </a:effectLst>
                <a:latin typeface="Calibri" panose="020F0502020204030204" pitchFamily="34" charset="0"/>
              </a:rPr>
              <a:t>To overdo the sorrow aspect of the judgment seat of Christ is to make heaven hell. To under do the sorrow aspect is to make faithfulness inconsequential”</a:t>
            </a:r>
            <a:r>
              <a:rPr lang="en-US" altLang="en-US" sz="29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(underlining mine).</a:t>
            </a:r>
          </a:p>
        </p:txBody>
      </p:sp>
      <p:sp>
        <p:nvSpPr>
          <p:cNvPr id="49155" name="TextBox 4"/>
          <p:cNvSpPr txBox="1">
            <a:spLocks noChangeArrowheads="1"/>
          </p:cNvSpPr>
          <p:nvPr/>
        </p:nvSpPr>
        <p:spPr bwMode="auto">
          <a:xfrm>
            <a:off x="2590800" y="233571"/>
            <a:ext cx="42291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FontTx/>
              <a:buNone/>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Samuel Hoyt</a:t>
            </a:r>
          </a:p>
          <a:p>
            <a:pPr algn="ctr" eaLnBrk="1" hangingPunct="1">
              <a:spcBef>
                <a:spcPct val="0"/>
              </a:spcBef>
              <a:buClrTx/>
              <a:buSzTx/>
              <a:buFontTx/>
              <a:buNone/>
            </a:pPr>
            <a:r>
              <a:rPr lang="en-US" altLang="en-US" sz="1350" dirty="0">
                <a:effectLst>
                  <a:outerShdw blurRad="38100" dist="38100" dir="2700000" algn="tl">
                    <a:srgbClr val="000000">
                      <a:alpha val="43137"/>
                    </a:srgbClr>
                  </a:outerShdw>
                </a:effectLst>
                <a:latin typeface="Corbel" panose="020B0503020204020204" pitchFamily="34" charset="0"/>
              </a:rPr>
              <a:t>“The Judgment Seat of Christ in Theological Perspective,” Part 2, </a:t>
            </a:r>
            <a:r>
              <a:rPr lang="en-US" altLang="en-US" sz="1350" i="1" dirty="0">
                <a:effectLst>
                  <a:outerShdw blurRad="38100" dist="38100" dir="2700000" algn="tl">
                    <a:srgbClr val="000000">
                      <a:alpha val="43137"/>
                    </a:srgbClr>
                  </a:outerShdw>
                </a:effectLst>
                <a:latin typeface="Corbel" panose="020B0503020204020204" pitchFamily="34" charset="0"/>
              </a:rPr>
              <a:t>Bibliotheca Sacra</a:t>
            </a:r>
            <a:r>
              <a:rPr lang="en-US" altLang="en-US" sz="1350" dirty="0">
                <a:effectLst>
                  <a:outerShdw blurRad="38100" dist="38100" dir="2700000" algn="tl">
                    <a:srgbClr val="000000">
                      <a:alpha val="43137"/>
                    </a:srgbClr>
                  </a:outerShdw>
                </a:effectLst>
                <a:latin typeface="Corbel" panose="020B0503020204020204" pitchFamily="34" charset="0"/>
              </a:rPr>
              <a:t>, electronic media.</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1124978" cy="109728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952500" y="2057400"/>
            <a:ext cx="7239000" cy="1600200"/>
          </a:xfrm>
        </p:spPr>
        <p:txBody>
          <a:bodyPr/>
          <a:lstStyle/>
          <a:p>
            <a:pPr marL="576263" indent="-576263">
              <a:spcBef>
                <a:spcPts val="0"/>
              </a:spcBef>
              <a:spcAft>
                <a:spcPts val="2400"/>
              </a:spcAft>
              <a:buSzPct val="100000"/>
              <a:buAutoNum type="alphaUcPeriod"/>
              <a:defRPr/>
            </a:pPr>
            <a:r>
              <a:rPr lang="en-US" dirty="0">
                <a:effectLst>
                  <a:outerShdw blurRad="38100" dist="38100" dir="2700000" algn="tl">
                    <a:srgbClr val="000000">
                      <a:alpha val="43137"/>
                    </a:srgbClr>
                  </a:outerShdw>
                </a:effectLst>
              </a:rPr>
              <a:t>The Bema Seat Judgment of Christ (8)</a:t>
            </a:r>
          </a:p>
          <a:p>
            <a:pPr marL="576263" indent="-576263">
              <a:spcBef>
                <a:spcPts val="0"/>
              </a:spcBef>
              <a:spcAft>
                <a:spcPts val="24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The Marriage Supper of the Lamb (9)</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28600"/>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Completion of Two Important Themes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19:7-9</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228E593-E1DB-46B4-A3F0-DD82A7C6D01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90265" y="4267200"/>
            <a:ext cx="356347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51185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600200"/>
            <a:ext cx="8915400" cy="4267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“Blessed” </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r>
              <a:rPr lang="en-US" altLang="en-US" sz="2800" i="1" dirty="0" err="1">
                <a:solidFill>
                  <a:schemeClr val="tx1"/>
                </a:solidFill>
                <a:effectLst>
                  <a:outerShdw blurRad="38100" dist="38100" dir="2700000" algn="tl">
                    <a:srgbClr val="000000">
                      <a:alpha val="43137"/>
                    </a:srgbClr>
                  </a:outerShdw>
                </a:effectLst>
                <a:cs typeface="Calibri" panose="020F0502020204030204" pitchFamily="34" charset="0"/>
              </a:rPr>
              <a:t>makarios</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360561939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7861B2-3AA4-4785-8D08-5A79AEEFDC7A}"/>
              </a:ext>
            </a:extLst>
          </p:cNvPr>
          <p:cNvSpPr>
            <a:spLocks noGrp="1"/>
          </p:cNvSpPr>
          <p:nvPr>
            <p:ph idx="1"/>
          </p:nvPr>
        </p:nvSpPr>
        <p:spPr>
          <a:xfrm>
            <a:off x="114300" y="1600200"/>
            <a:ext cx="8915400" cy="4267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reader &amp; heeder of Revelation (1:3)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Tribulation martyrs (14:13)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spiritually prepared (16:15)</a:t>
            </a:r>
          </a:p>
          <a:p>
            <a:pPr marL="514350" indent="-514350" eaLnBrk="1" hangingPunct="1">
              <a:spcBef>
                <a:spcPts val="0"/>
              </a:spcBef>
              <a:spcAft>
                <a:spcPts val="1400"/>
              </a:spcAft>
              <a:buSzPct val="100000"/>
              <a:buFont typeface="+mj-lt"/>
              <a:buAutoNum type="arabicPeriod"/>
              <a:defRPr/>
            </a:pPr>
            <a:r>
              <a:rPr lang="en-US" sz="2800" b="1" u="sng" dirty="0">
                <a:solidFill>
                  <a:srgbClr val="FFFFCC"/>
                </a:solidFill>
                <a:effectLst>
                  <a:outerShdw blurRad="38100" dist="38100" dir="2700000" algn="tl">
                    <a:srgbClr val="000000">
                      <a:alpha val="43137"/>
                    </a:srgbClr>
                  </a:outerShdw>
                </a:effectLst>
                <a:cs typeface="Calibri" panose="020F0502020204030204" pitchFamily="34" charset="0"/>
              </a:rPr>
              <a:t>Blessing upon the Marriage Supper invitees (19:9)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First Resurrection’s participants (20:6)</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heeder of Revelation (22:7)</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Blessing upon the eternal city’s citizens (22:14)</a:t>
            </a:r>
          </a:p>
        </p:txBody>
      </p:sp>
      <p:sp>
        <p:nvSpPr>
          <p:cNvPr id="6" name="Title 1">
            <a:extLst>
              <a:ext uri="{FF2B5EF4-FFF2-40B4-BE49-F238E27FC236}">
                <a16:creationId xmlns:a16="http://schemas.microsoft.com/office/drawing/2014/main" id="{FC69577B-A544-44BC-863C-102817238C08}"/>
              </a:ext>
            </a:extLst>
          </p:cNvPr>
          <p:cNvSpPr>
            <a:spLocks noGrp="1"/>
          </p:cNvSpPr>
          <p:nvPr>
            <p:ph type="title"/>
          </p:nvPr>
        </p:nvSpPr>
        <p:spPr>
          <a:xfrm>
            <a:off x="1733550" y="228600"/>
            <a:ext cx="5676900" cy="1143000"/>
          </a:xfrm>
        </p:spPr>
        <p:txBody>
          <a:bodyPr/>
          <a:lstStyle/>
          <a:p>
            <a:pPr algn="ctr" eaLnBrk="1" hangingPunct="1"/>
            <a:r>
              <a:rPr lang="en-US" altLang="en-US" sz="3200" kern="1200" dirty="0">
                <a:effectLst>
                  <a:outerShdw blurRad="38100" dist="38100" dir="2700000" algn="tl">
                    <a:srgbClr val="000000">
                      <a:alpha val="43137"/>
                    </a:srgbClr>
                  </a:outerShdw>
                </a:effectLst>
                <a:cs typeface="Calibri" panose="020F0502020204030204" pitchFamily="34" charset="0"/>
              </a:rPr>
              <a:t>Seven Beatitudes of Revelation:</a:t>
            </a:r>
            <a:br>
              <a:rPr lang="en-US" altLang="en-US" sz="3200" kern="1200" dirty="0">
                <a:effectLst>
                  <a:outerShdw blurRad="38100" dist="38100" dir="2700000" algn="tl">
                    <a:srgbClr val="000000">
                      <a:alpha val="43137"/>
                    </a:srgbClr>
                  </a:outerShdw>
                </a:effectLst>
                <a:cs typeface="Calibri" panose="020F0502020204030204" pitchFamily="34" charset="0"/>
              </a:rPr>
            </a:br>
            <a:r>
              <a:rPr lang="en-US" altLang="en-US" sz="2800" dirty="0">
                <a:solidFill>
                  <a:schemeClr val="tx1"/>
                </a:solidFill>
                <a:effectLst>
                  <a:outerShdw blurRad="38100" dist="38100" dir="2700000" algn="tl">
                    <a:srgbClr val="000000">
                      <a:alpha val="43137"/>
                    </a:srgbClr>
                  </a:outerShdw>
                </a:effectLst>
                <a:cs typeface="Calibri" panose="020F0502020204030204" pitchFamily="34" charset="0"/>
              </a:rPr>
              <a:t>“Blessed” </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r>
              <a:rPr lang="en-US" altLang="en-US" sz="2800" i="1" dirty="0" err="1">
                <a:solidFill>
                  <a:schemeClr val="tx1"/>
                </a:solidFill>
                <a:effectLst>
                  <a:outerShdw blurRad="38100" dist="38100" dir="2700000" algn="tl">
                    <a:srgbClr val="000000">
                      <a:alpha val="43137"/>
                    </a:srgbClr>
                  </a:outerShdw>
                </a:effectLst>
                <a:cs typeface="Calibri" panose="020F0502020204030204" pitchFamily="34" charset="0"/>
              </a:rPr>
              <a:t>makarios</a:t>
            </a:r>
            <a:r>
              <a:rPr lang="en-US" altLang="en-US" sz="2800" i="1" dirty="0">
                <a:solidFill>
                  <a:schemeClr val="tx1"/>
                </a:solidFill>
                <a:effectLst>
                  <a:outerShdw blurRad="38100" dist="38100" dir="2700000" algn="tl">
                    <a:srgbClr val="000000">
                      <a:alpha val="43137"/>
                    </a:srgbClr>
                  </a:outerShdw>
                </a:effectLst>
                <a:cs typeface="Calibri" panose="020F0502020204030204" pitchFamily="34" charset="0"/>
              </a:rPr>
              <a:t>)</a:t>
            </a:r>
          </a:p>
        </p:txBody>
      </p:sp>
      <p:sp>
        <p:nvSpPr>
          <p:cNvPr id="2" name="TextBox 1">
            <a:extLst>
              <a:ext uri="{FF2B5EF4-FFF2-40B4-BE49-F238E27FC236}">
                <a16:creationId xmlns:a16="http://schemas.microsoft.com/office/drawing/2014/main" id="{F0F504E4-B553-495C-9E86-92DA501616A7}"/>
              </a:ext>
            </a:extLst>
          </p:cNvPr>
          <p:cNvSpPr txBox="1"/>
          <p:nvPr/>
        </p:nvSpPr>
        <p:spPr>
          <a:xfrm>
            <a:off x="1790700" y="6248400"/>
            <a:ext cx="5562600" cy="523220"/>
          </a:xfrm>
          <a:prstGeom prst="rect">
            <a:avLst/>
          </a:prstGeom>
          <a:noFill/>
        </p:spPr>
        <p:txBody>
          <a:bodyPr wrap="square" rtlCol="0">
            <a:spAutoFit/>
          </a:bodyPr>
          <a:lstStyle/>
          <a:p>
            <a:pPr algn="ct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F. Walvoord, "Revelation," in Bible Knowledge Commentary, ed. John F. Walvoord and Roy B. </a:t>
            </a:r>
            <a:r>
              <a:rPr lang="en-US" sz="1400" dirty="0" err="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Zuck</a:t>
            </a:r>
            <a:r>
              <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(Colorado Springs, CO: Victor, 1983), 929</a:t>
            </a:r>
            <a:endParaRPr lang="en-US" sz="1400" dirty="0">
              <a:latin typeface="Calibri" panose="020F0502020204030204" pitchFamily="34" charset="0"/>
              <a:cs typeface="Calibri" panose="020F0502020204030204" pitchFamily="34" charset="0"/>
            </a:endParaRPr>
          </a:p>
        </p:txBody>
      </p:sp>
      <p:pic>
        <p:nvPicPr>
          <p:cNvPr id="8" name="Picture 2" descr="http://walvoordhistory.com/wp-content/uploads/2009/11/JohnFWalvoord-e1419653447886.jpg">
            <a:extLst>
              <a:ext uri="{FF2B5EF4-FFF2-40B4-BE49-F238E27FC236}">
                <a16:creationId xmlns:a16="http://schemas.microsoft.com/office/drawing/2014/main" id="{48349602-6794-40E7-8EA2-BF37FADCD15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20116" cy="1097280"/>
          </a:xfrm>
          <a:prstGeom prst="rect">
            <a:avLst/>
          </a:prstGeom>
          <a:noFill/>
          <a:ln w="9525">
            <a:noFill/>
            <a:miter lim="800000"/>
            <a:headEnd/>
            <a:tailEnd/>
          </a:ln>
        </p:spPr>
      </p:pic>
    </p:spTree>
    <p:extLst>
      <p:ext uri="{BB962C8B-B14F-4D97-AF65-F5344CB8AC3E}">
        <p14:creationId xmlns:p14="http://schemas.microsoft.com/office/powerpoint/2010/main" val="7126783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947539298"/>
              </p:ext>
            </p:extLst>
          </p:nvPr>
        </p:nvGraphicFramePr>
        <p:xfrm>
          <a:off x="114300" y="228600"/>
          <a:ext cx="8915400" cy="6398236"/>
        </p:xfrm>
        <a:graphic>
          <a:graphicData uri="http://schemas.openxmlformats.org/drawingml/2006/table">
            <a:tbl>
              <a:tblPr>
                <a:tableStyleId>{D7AC3CCA-C797-4891-BE02-D94E43425B78}</a:tableStyleId>
              </a:tblPr>
              <a:tblGrid>
                <a:gridCol w="2414588">
                  <a:extLst>
                    <a:ext uri="{9D8B030D-6E8A-4147-A177-3AD203B41FA5}">
                      <a16:colId xmlns:a16="http://schemas.microsoft.com/office/drawing/2014/main" val="20000"/>
                    </a:ext>
                  </a:extLst>
                </a:gridCol>
                <a:gridCol w="3250406">
                  <a:extLst>
                    <a:ext uri="{9D8B030D-6E8A-4147-A177-3AD203B41FA5}">
                      <a16:colId xmlns:a16="http://schemas.microsoft.com/office/drawing/2014/main" val="20001"/>
                    </a:ext>
                  </a:extLst>
                </a:gridCol>
                <a:gridCol w="3250406">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7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marL="68580" marR="68580" marT="34290" marB="34290"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STEP</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JEWISH MARRIAGE</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cap="none" normalizeH="0" baseline="0" dirty="0">
                          <a:ln>
                            <a:noFill/>
                          </a:ln>
                          <a:solidFill>
                            <a:srgbClr val="C00000"/>
                          </a:solidFill>
                          <a:effectLst/>
                        </a:rPr>
                        <a:t>CHURCH ANALOGY</a:t>
                      </a:r>
                      <a:endParaRPr kumimoji="0" lang="en-US" sz="2000" b="1" i="0" u="none" strike="noStrike" cap="none" normalizeH="0" baseline="0" dirty="0">
                        <a:ln>
                          <a:noFill/>
                        </a:ln>
                        <a:solidFill>
                          <a:srgbClr val="C00000"/>
                        </a:solidFill>
                        <a:effectLst/>
                        <a:latin typeface="Calibri" pitchFamily="34" charset="0"/>
                        <a:cs typeface="Arial" pitchFamily="34" charset="0"/>
                      </a:endParaRPr>
                    </a:p>
                  </a:txBody>
                  <a:tcPr marL="68580" marR="68580" marT="34290" marB="34290" anchor="ctr" horzOverflow="overflow"/>
                </a:tc>
                <a:extLst>
                  <a:ext uri="{0D108BD9-81ED-4DB2-BD59-A6C34878D82A}">
                    <a16:rowId xmlns:a16="http://schemas.microsoft.com/office/drawing/2014/main" val="10000"/>
                  </a:ext>
                </a:extLst>
              </a:tr>
              <a:tr h="15254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u="none" strike="noStrike" cap="none" normalizeH="0" baseline="0" dirty="0">
                          <a:ln>
                            <a:noFill/>
                          </a:ln>
                          <a:solidFill>
                            <a:schemeClr val="tx1"/>
                          </a:solidFill>
                          <a:effectLst/>
                        </a:rPr>
                        <a:t>1. </a:t>
                      </a:r>
                      <a:r>
                        <a:rPr kumimoji="0" lang="en-US" sz="2000" b="0" u="none" strike="noStrike" kern="1200" cap="none" normalizeH="0" baseline="0" dirty="0">
                          <a:ln>
                            <a:noFill/>
                          </a:ln>
                          <a:solidFill>
                            <a:schemeClr val="tx1"/>
                          </a:solidFill>
                          <a:effectLst/>
                          <a:latin typeface="+mn-lt"/>
                          <a:ea typeface="+mn-ea"/>
                          <a:cs typeface="+mn-cs"/>
                        </a:rPr>
                        <a:t>Marriage covenant</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solidFill>
                            <a:schemeClr val="dk1"/>
                          </a:solidFill>
                          <a:effectLst/>
                          <a:latin typeface="+mn-lt"/>
                          <a:ea typeface="+mn-ea"/>
                          <a:cs typeface="+mn-cs"/>
                        </a:rPr>
                        <a:t>Groom initiated; Covenant established upon payment for bride; drank same cup</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kern="1200" cap="none" normalizeH="0" baseline="0" dirty="0">
                          <a:ln>
                            <a:noFill/>
                          </a:ln>
                          <a:solidFill>
                            <a:schemeClr val="dk1"/>
                          </a:solidFill>
                          <a:effectLst/>
                          <a:latin typeface="+mn-lt"/>
                          <a:ea typeface="+mn-ea"/>
                          <a:cs typeface="+mn-cs"/>
                        </a:rPr>
                        <a:t>Christ initiated; Christ’s sacrificial death (1 Cor. 6:19-20; 11:25)</a:t>
                      </a:r>
                    </a:p>
                  </a:txBody>
                  <a:tcPr marL="68580" marR="68580" marT="34290" marB="34290" horzOverflow="overflow">
                    <a:solidFill>
                      <a:schemeClr val="bg1"/>
                    </a:solidFill>
                  </a:tcPr>
                </a:tc>
                <a:extLst>
                  <a:ext uri="{0D108BD9-81ED-4DB2-BD59-A6C34878D82A}">
                    <a16:rowId xmlns:a16="http://schemas.microsoft.com/office/drawing/2014/main" val="10001"/>
                  </a:ext>
                </a:extLst>
              </a:tr>
              <a:tr h="11665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2. Bride set apart</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Bride set apart exclusively for groom</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Church’s positionally sanctified (1 Cor. 1:2; 6:9-11)</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extLst>
                  <a:ext uri="{0D108BD9-81ED-4DB2-BD59-A6C34878D82A}">
                    <a16:rowId xmlns:a16="http://schemas.microsoft.com/office/drawing/2014/main" val="10002"/>
                  </a:ext>
                </a:extLst>
              </a:tr>
              <a:tr h="224327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3. Bridal chamber prepared</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Groom separates from bride and returns to his father’s house to prepare bridal chamber</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Christ’s 2000-year separation from church; Ascension; return to heaven to prepare dwellings (John 14:2; Acts 1:9-11) </a:t>
                      </a: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marL="68580" marR="68580" marT="34290" marB="34290" horzOverflow="overflow">
                    <a:solidFill>
                      <a:schemeClr val="bg1"/>
                    </a:solidFill>
                  </a:tcPr>
                </a:tc>
                <a:extLst>
                  <a:ext uri="{0D108BD9-81ED-4DB2-BD59-A6C34878D82A}">
                    <a16:rowId xmlns:a16="http://schemas.microsoft.com/office/drawing/2014/main" val="10003"/>
                  </a:ext>
                </a:extLst>
              </a:tr>
              <a:tr h="457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spc="0" normalizeH="0" baseline="0" noProof="0" dirty="0">
                          <a:ln>
                            <a:noFill/>
                          </a:ln>
                          <a:effectLst/>
                          <a:uLnTx/>
                          <a:uFillTx/>
                        </a:rPr>
                        <a:t>Showers, </a:t>
                      </a:r>
                      <a:r>
                        <a:rPr kumimoji="0" lang="en-US" sz="1400" i="1" u="none" strike="noStrike" kern="1200" cap="none" spc="0" normalizeH="0" baseline="0" noProof="0" dirty="0">
                          <a:ln>
                            <a:noFill/>
                          </a:ln>
                          <a:effectLst/>
                          <a:uLnTx/>
                          <a:uFillTx/>
                        </a:rPr>
                        <a:t>Maranatha Our Lord, Come!, </a:t>
                      </a:r>
                      <a:r>
                        <a:rPr kumimoji="0" lang="en-US" sz="1400" u="none" strike="noStrike" kern="1200" cap="none" spc="0" normalizeH="0" baseline="0" noProof="0" dirty="0">
                          <a:ln>
                            <a:noFill/>
                          </a:ln>
                          <a:effectLst/>
                          <a:uLnTx/>
                          <a:uFillTx/>
                        </a:rPr>
                        <a:t>164-69.</a:t>
                      </a:r>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a:txBody>
                  <a:tcPr marL="68580" marR="68580" marT="34290" marB="34290"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2857296497"/>
              </p:ext>
            </p:extLst>
          </p:nvPr>
        </p:nvGraphicFramePr>
        <p:xfrm>
          <a:off x="114300" y="228600"/>
          <a:ext cx="8915400" cy="6217920"/>
        </p:xfrm>
        <a:graphic>
          <a:graphicData uri="http://schemas.openxmlformats.org/drawingml/2006/table">
            <a:tbl>
              <a:tblPr>
                <a:tableStyleId>{D7AC3CCA-C797-4891-BE02-D94E43425B78}</a:tableStyleId>
              </a:tblPr>
              <a:tblGrid>
                <a:gridCol w="2414588">
                  <a:extLst>
                    <a:ext uri="{9D8B030D-6E8A-4147-A177-3AD203B41FA5}">
                      <a16:colId xmlns:a16="http://schemas.microsoft.com/office/drawing/2014/main" val="20000"/>
                    </a:ext>
                  </a:extLst>
                </a:gridCol>
                <a:gridCol w="3250406">
                  <a:extLst>
                    <a:ext uri="{9D8B030D-6E8A-4147-A177-3AD203B41FA5}">
                      <a16:colId xmlns:a16="http://schemas.microsoft.com/office/drawing/2014/main" val="20001"/>
                    </a:ext>
                  </a:extLst>
                </a:gridCol>
                <a:gridCol w="3250406">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7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marL="68580" marR="68580" marT="34290" marB="34290"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STEP</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JEWISH MARRIAGE</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CHURCH ANALOGY</a:t>
                      </a:r>
                    </a:p>
                  </a:txBody>
                  <a:tcPr marL="68580" marR="68580" marT="34290" marB="34290" anchor="ctr" horzOverflow="overflow"/>
                </a:tc>
                <a:extLst>
                  <a:ext uri="{0D108BD9-81ED-4DB2-BD59-A6C34878D82A}">
                    <a16:rowId xmlns:a16="http://schemas.microsoft.com/office/drawing/2014/main" val="10000"/>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4. Betrothal period</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Loyalty test</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Reward determined by orthodoxy and orthopraxy (Jas. 4:4)</a:t>
                      </a:r>
                    </a:p>
                  </a:txBody>
                  <a:tcPr marL="68580" marR="68580" marT="34290" marB="34290" horzOverflow="overflow">
                    <a:solidFill>
                      <a:schemeClr val="bg1"/>
                    </a:solidFill>
                  </a:tcPr>
                </a:tc>
                <a:extLst>
                  <a:ext uri="{0D108BD9-81ED-4DB2-BD59-A6C34878D82A}">
                    <a16:rowId xmlns:a16="http://schemas.microsoft.com/office/drawing/2014/main" val="10001"/>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5. Bride retrieved</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Groom returns at unknown time preceded by a shout with escorts to retrieve bride</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Rapture at unknown time                             (John 14:3; 1 Thess. 4:16-17)</a:t>
                      </a:r>
                    </a:p>
                  </a:txBody>
                  <a:tcPr marL="68580" marR="68580" marT="34290" marB="34290" horzOverflow="overflow">
                    <a:solidFill>
                      <a:schemeClr val="bg1"/>
                    </a:solidFill>
                  </a:tcPr>
                </a:tc>
                <a:extLst>
                  <a:ext uri="{0D108BD9-81ED-4DB2-BD59-A6C34878D82A}">
                    <a16:rowId xmlns:a16="http://schemas.microsoft.com/office/drawing/2014/main" val="10002"/>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6. Bride and groom hidden in Father’s house for seven days</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Hidden in the Father’s house for seven days: three events transpire</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Church hidden from world during Daniel’s 70th Week</a:t>
                      </a:r>
                    </a:p>
                  </a:txBody>
                  <a:tcPr marL="68580" marR="68580" marT="34290" marB="34290" horzOverflow="overflow">
                    <a:solidFill>
                      <a:schemeClr val="bg1"/>
                    </a:solidFill>
                  </a:tcPr>
                </a:tc>
                <a:extLst>
                  <a:ext uri="{0D108BD9-81ED-4DB2-BD59-A6C34878D82A}">
                    <a16:rowId xmlns:a16="http://schemas.microsoft.com/office/drawing/2014/main" val="1448111012"/>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7. Bride cleansed</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Bride undergoes ritual cleansing prior to wedding ceremony</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kern="1200" cap="none" normalizeH="0" baseline="0" dirty="0">
                          <a:ln>
                            <a:noFill/>
                          </a:ln>
                          <a:solidFill>
                            <a:schemeClr val="tx1"/>
                          </a:solidFill>
                          <a:effectLst/>
                          <a:latin typeface="Calibri" pitchFamily="34" charset="0"/>
                          <a:ea typeface="+mn-ea"/>
                          <a:cs typeface="Arial" pitchFamily="34" charset="0"/>
                        </a:rPr>
                        <a:t>Bema Seat Judgment (1 Cor 3:10-15; 2 Cor 5:10)</a:t>
                      </a:r>
                    </a:p>
                  </a:txBody>
                  <a:tcPr marL="68580" marR="68580" marT="34290" marB="34290" horzOverflow="overflow">
                    <a:solidFill>
                      <a:schemeClr val="bg1"/>
                    </a:solidFill>
                  </a:tcPr>
                </a:tc>
                <a:extLst>
                  <a:ext uri="{0D108BD9-81ED-4DB2-BD59-A6C34878D82A}">
                    <a16:rowId xmlns:a16="http://schemas.microsoft.com/office/drawing/2014/main" val="3489040263"/>
                  </a:ext>
                </a:extLst>
              </a:tr>
              <a:tr h="45720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u="none" strike="noStrike" kern="1200" cap="none" spc="0" normalizeH="0" baseline="0" noProof="0" dirty="0">
                          <a:ln>
                            <a:noFill/>
                          </a:ln>
                          <a:solidFill>
                            <a:schemeClr val="dk1"/>
                          </a:solidFill>
                          <a:effectLst/>
                          <a:uLnTx/>
                          <a:uFillTx/>
                          <a:latin typeface="+mn-lt"/>
                          <a:ea typeface="+mn-ea"/>
                          <a:cs typeface="+mn-cs"/>
                        </a:rPr>
                        <a:t>Showers, </a:t>
                      </a:r>
                      <a:r>
                        <a:rPr kumimoji="0" lang="en-US" sz="1400" i="1" u="none" strike="noStrike" kern="1200" cap="none" spc="0" normalizeH="0" baseline="0" noProof="0" dirty="0">
                          <a:ln>
                            <a:noFill/>
                          </a:ln>
                          <a:solidFill>
                            <a:schemeClr val="dk1"/>
                          </a:solidFill>
                          <a:effectLst/>
                          <a:uLnTx/>
                          <a:uFillTx/>
                          <a:latin typeface="+mn-lt"/>
                          <a:ea typeface="+mn-ea"/>
                          <a:cs typeface="+mn-cs"/>
                        </a:rPr>
                        <a:t>Maranatha Our Lord, Come!, </a:t>
                      </a:r>
                      <a:r>
                        <a:rPr kumimoji="0" lang="en-US" sz="1400" u="none" strike="noStrike" kern="1200" cap="none" spc="0" normalizeH="0" baseline="0" noProof="0" dirty="0">
                          <a:ln>
                            <a:noFill/>
                          </a:ln>
                          <a:solidFill>
                            <a:schemeClr val="dk1"/>
                          </a:solidFill>
                          <a:effectLst/>
                          <a:uLnTx/>
                          <a:uFillTx/>
                          <a:latin typeface="+mn-lt"/>
                          <a:ea typeface="+mn-ea"/>
                          <a:cs typeface="+mn-cs"/>
                        </a:rPr>
                        <a:t>164-69.</a:t>
                      </a:r>
                    </a:p>
                  </a:txBody>
                  <a:tcPr marL="68580" marR="68580" marT="34290" marB="34290"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495129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28" name="Group 40"/>
          <p:cNvGraphicFramePr>
            <a:graphicFrameLocks noGrp="1"/>
          </p:cNvGraphicFramePr>
          <p:nvPr>
            <p:ph idx="1"/>
            <p:extLst>
              <p:ext uri="{D42A27DB-BD31-4B8C-83A1-F6EECF244321}">
                <p14:modId xmlns:p14="http://schemas.microsoft.com/office/powerpoint/2010/main" val="2728344685"/>
              </p:ext>
            </p:extLst>
          </p:nvPr>
        </p:nvGraphicFramePr>
        <p:xfrm>
          <a:off x="114301" y="228600"/>
          <a:ext cx="8915399" cy="5082702"/>
        </p:xfrm>
        <a:graphic>
          <a:graphicData uri="http://schemas.openxmlformats.org/drawingml/2006/table">
            <a:tbl>
              <a:tblPr>
                <a:tableStyleId>{D7AC3CCA-C797-4891-BE02-D94E43425B78}</a:tableStyleId>
              </a:tblPr>
              <a:tblGrid>
                <a:gridCol w="2414587">
                  <a:extLst>
                    <a:ext uri="{9D8B030D-6E8A-4147-A177-3AD203B41FA5}">
                      <a16:colId xmlns:a16="http://schemas.microsoft.com/office/drawing/2014/main" val="20000"/>
                    </a:ext>
                  </a:extLst>
                </a:gridCol>
                <a:gridCol w="3250406">
                  <a:extLst>
                    <a:ext uri="{9D8B030D-6E8A-4147-A177-3AD203B41FA5}">
                      <a16:colId xmlns:a16="http://schemas.microsoft.com/office/drawing/2014/main" val="20001"/>
                    </a:ext>
                  </a:extLst>
                </a:gridCol>
                <a:gridCol w="3250406">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700" kern="1200" dirty="0">
                          <a:solidFill>
                            <a:srgbClr val="00FFFF"/>
                          </a:solidFill>
                          <a:effectLst>
                            <a:outerShdw blurRad="38100" dist="38100" dir="2700000" algn="tl">
                              <a:srgbClr val="000000">
                                <a:alpha val="43137"/>
                              </a:srgbClr>
                            </a:outerShdw>
                          </a:effectLst>
                          <a:latin typeface="+mn-lt"/>
                          <a:ea typeface="+mj-ea"/>
                          <a:cs typeface="Calibri" panose="020F0502020204030204" pitchFamily="34" charset="0"/>
                        </a:rPr>
                        <a:t>Jewish Marriage Analogy</a:t>
                      </a:r>
                    </a:p>
                  </a:txBody>
                  <a:tcPr marL="68580" marR="68580" marT="34290" marB="34290" anchor="ctr" horzOverflow="overflow">
                    <a:solidFill>
                      <a:schemeClr val="tx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rgbClr val="FFFFFF"/>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477278454"/>
                  </a:ext>
                </a:extLst>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STEP</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JEWISH MARRIAGE</a:t>
                      </a:r>
                    </a:p>
                  </a:txBody>
                  <a:tcPr marL="68580" marR="68580" marT="34290" marB="34290"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u="none" strike="noStrike" kern="1200" cap="none" normalizeH="0" baseline="0" dirty="0">
                          <a:ln>
                            <a:noFill/>
                          </a:ln>
                          <a:solidFill>
                            <a:srgbClr val="C00000"/>
                          </a:solidFill>
                          <a:effectLst/>
                          <a:latin typeface="+mn-lt"/>
                          <a:ea typeface="+mn-ea"/>
                          <a:cs typeface="+mn-cs"/>
                        </a:rPr>
                        <a:t>CHURCH ANALOGY</a:t>
                      </a:r>
                    </a:p>
                  </a:txBody>
                  <a:tcPr marL="68580" marR="68580" marT="34290" marB="34290" anchor="ctr" horzOverflow="overflow"/>
                </a:tc>
                <a:extLst>
                  <a:ext uri="{0D108BD9-81ED-4DB2-BD59-A6C34878D82A}">
                    <a16:rowId xmlns:a16="http://schemas.microsoft.com/office/drawing/2014/main" val="10000"/>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8. Wedding ceremony</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Meeting with the Father’s assembled wedding guests; Private wedding ceremony</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Meeting with OT saints; Rev 19:7</a:t>
                      </a:r>
                    </a:p>
                  </a:txBody>
                  <a:tcPr marL="68580" marR="68580" marT="34290" marB="34290" horzOverflow="overflow">
                    <a:solidFill>
                      <a:schemeClr val="bg1"/>
                    </a:solidFill>
                  </a:tcPr>
                </a:tc>
                <a:extLst>
                  <a:ext uri="{0D108BD9-81ED-4DB2-BD59-A6C34878D82A}">
                    <a16:rowId xmlns:a16="http://schemas.microsoft.com/office/drawing/2014/main" val="10001"/>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9. Consummation</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Bride and groom consummate the marriage </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Eph 5:27</a:t>
                      </a:r>
                    </a:p>
                  </a:txBody>
                  <a:tcPr marL="68580" marR="68580" marT="34290" marB="34290" horzOverflow="overflow">
                    <a:solidFill>
                      <a:schemeClr val="bg1"/>
                    </a:solidFill>
                  </a:tcPr>
                </a:tc>
                <a:extLst>
                  <a:ext uri="{0D108BD9-81ED-4DB2-BD59-A6C34878D82A}">
                    <a16:rowId xmlns:a16="http://schemas.microsoft.com/office/drawing/2014/main" val="10002"/>
                  </a:ext>
                </a:extLst>
              </a:tr>
              <a:tr h="11887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10. Marriage feast</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cs typeface="Arial" pitchFamily="34" charset="0"/>
                        </a:rPr>
                        <a:t>Public presentation; Bride unveiled; marriage feast</a:t>
                      </a:r>
                    </a:p>
                  </a:txBody>
                  <a:tcPr marL="68580" marR="68580" marT="34290" marB="34290" horzOverflow="overflow">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cs typeface="Arial" pitchFamily="34" charset="0"/>
                        </a:rPr>
                        <a:t>Col 3:3-4; Rev 19:9</a:t>
                      </a:r>
                    </a:p>
                  </a:txBody>
                  <a:tcPr marL="68580" marR="68580" marT="34290" marB="34290" horzOverflow="overflow">
                    <a:solidFill>
                      <a:schemeClr val="bg1"/>
                    </a:solidFill>
                  </a:tcPr>
                </a:tc>
                <a:extLst>
                  <a:ext uri="{0D108BD9-81ED-4DB2-BD59-A6C34878D82A}">
                    <a16:rowId xmlns:a16="http://schemas.microsoft.com/office/drawing/2014/main" val="195308080"/>
                  </a:ext>
                </a:extLst>
              </a:tr>
              <a:tr h="510702">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u="none" strike="noStrike" kern="1200" cap="none" spc="0" normalizeH="0" baseline="0" noProof="0" dirty="0">
                          <a:ln>
                            <a:noFill/>
                          </a:ln>
                          <a:solidFill>
                            <a:schemeClr val="tx1"/>
                          </a:solidFill>
                          <a:effectLst/>
                          <a:uLnTx/>
                          <a:uFillTx/>
                        </a:rPr>
                        <a:t>Showers, </a:t>
                      </a:r>
                      <a:r>
                        <a:rPr kumimoji="0" lang="en-US" sz="1400" b="0" i="1" u="none" strike="noStrike" kern="1200" cap="none" spc="0" normalizeH="0" baseline="0" noProof="0" dirty="0">
                          <a:ln>
                            <a:noFill/>
                          </a:ln>
                          <a:solidFill>
                            <a:schemeClr val="tx1"/>
                          </a:solidFill>
                          <a:effectLst/>
                          <a:uLnTx/>
                          <a:uFillTx/>
                        </a:rPr>
                        <a:t>Maranatha Our Lord, Come!, </a:t>
                      </a:r>
                      <a:r>
                        <a:rPr kumimoji="0" lang="en-US" sz="1400" b="0" u="none" strike="noStrike" kern="1200" cap="none" spc="0" normalizeH="0" baseline="0" noProof="0" dirty="0">
                          <a:ln>
                            <a:noFill/>
                          </a:ln>
                          <a:solidFill>
                            <a:schemeClr val="tx1"/>
                          </a:solidFill>
                          <a:effectLst/>
                          <a:uLnTx/>
                          <a:uFillTx/>
                        </a:rPr>
                        <a:t>164-69.</a:t>
                      </a:r>
                      <a:endParaRPr kumimoji="0" lang="en-US" sz="1400" b="0" i="0" u="none" strike="noStrike" kern="1200" cap="none" spc="0" normalizeH="0" baseline="0" noProof="0" dirty="0">
                        <a:ln>
                          <a:noFill/>
                        </a:ln>
                        <a:solidFill>
                          <a:schemeClr val="tx1"/>
                        </a:solidFill>
                        <a:effectLst/>
                        <a:uLnTx/>
                        <a:uFillTx/>
                        <a:latin typeface="Arial" charset="0"/>
                        <a:ea typeface="+mn-ea"/>
                        <a:cs typeface="Arial" charset="0"/>
                      </a:endParaRPr>
                    </a:p>
                  </a:txBody>
                  <a:tcPr marL="68580" marR="68580" marT="34290" marB="34290" anchor="ctr" horzOverflow="overflow">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00"/>
                        </a:solidFill>
                        <a:effectLst/>
                        <a:latin typeface="Calibri"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988822507"/>
                  </a:ext>
                </a:extLst>
              </a:tr>
            </a:tbl>
          </a:graphicData>
        </a:graphic>
      </p:graphicFrame>
    </p:spTree>
    <p:extLst>
      <p:ext uri="{BB962C8B-B14F-4D97-AF65-F5344CB8AC3E}">
        <p14:creationId xmlns:p14="http://schemas.microsoft.com/office/powerpoint/2010/main" val="1654974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EA4C29-0DD7-4AA1-BB49-0585939499E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7961" y="304800"/>
            <a:ext cx="8468078" cy="5681964"/>
          </a:xfrm>
          <a:prstGeom prst="rect">
            <a:avLst/>
          </a:prstGeom>
        </p:spPr>
      </p:pic>
    </p:spTree>
    <p:extLst>
      <p:ext uri="{BB962C8B-B14F-4D97-AF65-F5344CB8AC3E}">
        <p14:creationId xmlns:p14="http://schemas.microsoft.com/office/powerpoint/2010/main" val="421315242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74059" y="1600200"/>
            <a:ext cx="7395882" cy="4343400"/>
          </a:xfrm>
        </p:spPr>
        <p:txBody>
          <a:bodyPr/>
          <a:lstStyle/>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Marriage Supper of the Lamb (7-9)</a:t>
            </a:r>
          </a:p>
          <a:p>
            <a:pPr marL="571500" indent="-571500">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John Responds to the Revelation (10)</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Second Advent (11-16)</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Supper of God (17-18)</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Christ Defeats: Beast’s Armies &amp; False Prophet (19-21)</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End of the Tribulation Period</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Revelation 19:7-21</a:t>
            </a:r>
            <a:endParaRPr kumimoji="0" lang="en-US"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6455C2E-CE2E-4DBF-8CB6-4A82E8FC4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46222" y="52578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74823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C03C1F84-50F2-4AD7-A6C9-819D23EAC03A}"/>
              </a:ext>
            </a:extLst>
          </p:cNvPr>
          <p:cNvSpPr>
            <a:spLocks noGrp="1" noChangeArrowheads="1"/>
          </p:cNvSpPr>
          <p:nvPr>
            <p:ph type="title" idx="4294967295"/>
          </p:nvPr>
        </p:nvSpPr>
        <p:spPr>
          <a:xfrm>
            <a:off x="1697037" y="228600"/>
            <a:ext cx="5749925" cy="1097280"/>
          </a:xfrm>
        </p:spPr>
        <p:txBody>
          <a:bodyPr anchor="t"/>
          <a:lstStyle/>
          <a:p>
            <a:pPr algn="ctr" eaLnBrk="1" hangingPunct="1"/>
            <a:r>
              <a:rPr lang="en-US" altLang="en-US" sz="3600" dirty="0">
                <a:effectLst>
                  <a:outerShdw blurRad="38100" dist="38100" dir="2700000" algn="tl">
                    <a:srgbClr val="000000">
                      <a:alpha val="43137"/>
                    </a:srgbClr>
                  </a:outerShdw>
                </a:effectLst>
              </a:rPr>
              <a:t>7. The Seventh Bowl</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Revelation 16:17-21</a:t>
            </a:r>
          </a:p>
        </p:txBody>
      </p:sp>
      <p:sp>
        <p:nvSpPr>
          <p:cNvPr id="36867" name="Rectangle 3">
            <a:extLst>
              <a:ext uri="{FF2B5EF4-FFF2-40B4-BE49-F238E27FC236}">
                <a16:creationId xmlns:a16="http://schemas.microsoft.com/office/drawing/2014/main" id="{03A2E33C-754B-4D69-A3F8-36AB0282C58D}"/>
              </a:ext>
            </a:extLst>
          </p:cNvPr>
          <p:cNvSpPr>
            <a:spLocks noGrp="1" noChangeArrowheads="1"/>
          </p:cNvSpPr>
          <p:nvPr>
            <p:ph type="body" idx="4294967295"/>
          </p:nvPr>
        </p:nvSpPr>
        <p:spPr>
          <a:xfrm>
            <a:off x="190499" y="1524000"/>
            <a:ext cx="7124701" cy="4876800"/>
          </a:xfrm>
        </p:spPr>
        <p:txBody>
          <a:bodyPr/>
          <a:lstStyle/>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7</a:t>
            </a:r>
            <a:r>
              <a:rPr lang="en-US" baseline="30000" dirty="0">
                <a:effectLst>
                  <a:outerShdw blurRad="38100" dist="38100" dir="2700000" algn="tl">
                    <a:srgbClr val="000000">
                      <a:alpha val="43137"/>
                    </a:srgbClr>
                  </a:outerShdw>
                </a:effectLst>
              </a:rPr>
              <a:t>th</a:t>
            </a:r>
            <a:r>
              <a:rPr lang="en-US" dirty="0">
                <a:effectLst>
                  <a:outerShdw blurRad="38100" dist="38100" dir="2700000" algn="tl">
                    <a:srgbClr val="000000">
                      <a:alpha val="43137"/>
                    </a:srgbClr>
                  </a:outerShdw>
                </a:effectLst>
              </a:rPr>
              <a:t> angel pours out the bowl (17)</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Lightning &amp; thunder (</a:t>
            </a:r>
            <a:r>
              <a:rPr lang="en-US" dirty="0">
                <a:effectLst>
                  <a:outerShdw blurRad="38100" dist="38100" dir="2700000" algn="tl">
                    <a:srgbClr val="000000">
                      <a:alpha val="43137"/>
                    </a:srgbClr>
                  </a:outerShdw>
                </a:effectLst>
              </a:rPr>
              <a:t>18a</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Greatest earthquake (</a:t>
            </a:r>
            <a:r>
              <a:rPr lang="en-US" dirty="0">
                <a:effectLst>
                  <a:outerShdw blurRad="38100" dist="38100" dir="2700000" algn="tl">
                    <a:srgbClr val="000000">
                      <a:alpha val="43137"/>
                    </a:srgbClr>
                  </a:outerShdw>
                </a:effectLst>
              </a:rPr>
              <a:t>18b</a:t>
            </a:r>
            <a:r>
              <a:rPr lang="en-US" dirty="0">
                <a:effectLst>
                  <a:outerShdw blurRad="38100" dist="38100" dir="2700000" algn="tl">
                    <a:srgbClr val="000000">
                      <a:alpha val="43137"/>
                    </a:srgbClr>
                  </a:outerShdw>
                </a:effectLst>
                <a:latin typeface="Calibri" panose="020F0502020204030204" pitchFamily="34" charset="0"/>
              </a:rPr>
              <a:t>)</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latin typeface="Calibri" panose="020F0502020204030204" pitchFamily="34" charset="0"/>
              </a:rPr>
              <a:t>Jerusalem destroyed (</a:t>
            </a:r>
            <a:r>
              <a:rPr lang="en-US" dirty="0">
                <a:effectLst>
                  <a:outerShdw blurRad="38100" dist="38100" dir="2700000" algn="tl">
                    <a:srgbClr val="000000">
                      <a:alpha val="43137"/>
                    </a:srgbClr>
                  </a:outerShdw>
                </a:effectLst>
              </a:rPr>
              <a:t>19a</a:t>
            </a:r>
            <a:r>
              <a:rPr lang="en-US" dirty="0">
                <a:effectLst>
                  <a:outerShdw blurRad="38100" dist="38100" dir="2700000" algn="tl">
                    <a:srgbClr val="000000">
                      <a:alpha val="43137"/>
                    </a:srgbClr>
                  </a:outerShdw>
                </a:effectLst>
                <a:latin typeface="Calibri" panose="020F0502020204030204" pitchFamily="34" charset="0"/>
              </a:rPr>
              <a:t>)</a:t>
            </a:r>
          </a:p>
          <a:p>
            <a:pPr marL="514350" indent="-514350" eaLnBrk="1" hangingPunct="1">
              <a:spcBef>
                <a:spcPts val="0"/>
              </a:spcBef>
              <a:spcAft>
                <a:spcPts val="1200"/>
              </a:spcAft>
              <a:buSzPct val="100000"/>
              <a:buFont typeface="+mj-lt"/>
              <a:buAutoNum type="alphaLcParenR"/>
              <a:defRPr/>
            </a:pPr>
            <a:r>
              <a:rPr lang="en-US" b="1" u="sng" dirty="0">
                <a:solidFill>
                  <a:srgbClr val="FFFFCC"/>
                </a:solidFill>
                <a:effectLst>
                  <a:outerShdw blurRad="38100" dist="38100" dir="2700000" algn="tl">
                    <a:srgbClr val="000000">
                      <a:alpha val="43137"/>
                    </a:srgbClr>
                  </a:outerShdw>
                </a:effectLst>
              </a:rPr>
              <a:t>Babylon destroyed (19b)</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Every mountain &amp; island moved (20)</a:t>
            </a:r>
          </a:p>
          <a:p>
            <a:pPr marL="461963" indent="-461963"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100-pound hailstones (21a)</a:t>
            </a:r>
          </a:p>
          <a:p>
            <a:pPr marL="514350" indent="-514350" eaLnBrk="1" hangingPunct="1">
              <a:spcBef>
                <a:spcPts val="0"/>
              </a:spcBef>
              <a:spcAft>
                <a:spcPts val="1200"/>
              </a:spcAft>
              <a:buSzPct val="100000"/>
              <a:buFont typeface="+mj-lt"/>
              <a:buAutoNum type="alphaLcParenR"/>
              <a:defRPr/>
            </a:pPr>
            <a:r>
              <a:rPr lang="en-US" dirty="0">
                <a:effectLst>
                  <a:outerShdw blurRad="38100" dist="38100" dir="2700000" algn="tl">
                    <a:srgbClr val="000000">
                      <a:alpha val="43137"/>
                    </a:srgbClr>
                  </a:outerShdw>
                </a:effectLst>
              </a:rPr>
              <a:t>Man’s sinful reaction (21b)</a:t>
            </a:r>
          </a:p>
        </p:txBody>
      </p:sp>
      <p:pic>
        <p:nvPicPr>
          <p:cNvPr id="1026" name="Picture 2" descr="Image result for revelation 15">
            <a:extLst>
              <a:ext uri="{FF2B5EF4-FFF2-40B4-BE49-F238E27FC236}">
                <a16:creationId xmlns:a16="http://schemas.microsoft.com/office/drawing/2014/main" id="{72C3C583-CFFB-48A4-8087-10200F4B1F8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81775" y="1752600"/>
            <a:ext cx="2371726"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530351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67683-4DF2-488F-AB2D-2778918CDCC5}"/>
              </a:ext>
            </a:extLst>
          </p:cNvPr>
          <p:cNvSpPr>
            <a:spLocks noGrp="1"/>
          </p:cNvSpPr>
          <p:nvPr>
            <p:ph idx="1"/>
          </p:nvPr>
        </p:nvSpPr>
        <p:spPr>
          <a:xfrm>
            <a:off x="1257300" y="1150883"/>
            <a:ext cx="6629400" cy="5326117"/>
          </a:xfrm>
        </p:spPr>
        <p:txBody>
          <a:bodyPr/>
          <a:lstStyle/>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From the Father</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to Christ the Son</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to an angel</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to John  </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to a book </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 to a reader or preacher </a:t>
            </a:r>
          </a:p>
          <a:p>
            <a:pPr marL="461963" indent="-461963"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to a listener or the seven churches</a:t>
            </a:r>
          </a:p>
          <a:p>
            <a:pPr marL="0" indent="0" eaLnBrk="1" hangingPunct="1">
              <a:buFont typeface="Arial" charset="0"/>
              <a:buNone/>
              <a:defRPr/>
            </a:pPr>
            <a:endParaRPr lang="en-US" sz="2800" dirty="0">
              <a:solidFill>
                <a:schemeClr val="bg1"/>
              </a:solidFill>
              <a:effectLst>
                <a:outerShdw blurRad="38100" dist="38100" dir="2700000" algn="tl">
                  <a:srgbClr val="000000">
                    <a:alpha val="43137"/>
                  </a:srgbClr>
                </a:outerShdw>
              </a:effectLst>
            </a:endParaRPr>
          </a:p>
          <a:p>
            <a:pPr marL="0" indent="0" eaLnBrk="1" hangingPunct="1">
              <a:buFont typeface="Arial" charset="0"/>
              <a:buNone/>
              <a:defRPr/>
            </a:pPr>
            <a:endParaRPr lang="en-US" sz="2800" dirty="0">
              <a:effectLst>
                <a:outerShdw blurRad="38100" dist="38100" dir="2700000" algn="tl">
                  <a:srgbClr val="000000">
                    <a:alpha val="43137"/>
                  </a:srgbClr>
                </a:outerShdw>
              </a:effectLst>
            </a:endParaRPr>
          </a:p>
        </p:txBody>
      </p:sp>
      <p:sp>
        <p:nvSpPr>
          <p:cNvPr id="4" name="Title 1">
            <a:extLst>
              <a:ext uri="{FF2B5EF4-FFF2-40B4-BE49-F238E27FC236}">
                <a16:creationId xmlns:a16="http://schemas.microsoft.com/office/drawing/2014/main" id="{7FB62F4C-289E-46B5-ABC8-FCEE7E2004FE}"/>
              </a:ext>
            </a:extLst>
          </p:cNvPr>
          <p:cNvSpPr txBox="1">
            <a:spLocks/>
          </p:cNvSpPr>
          <p:nvPr/>
        </p:nvSpPr>
        <p:spPr bwMode="auto">
          <a:xfrm>
            <a:off x="685800" y="228600"/>
            <a:ext cx="7772400" cy="92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Method of Communication</a:t>
            </a:r>
            <a:endParaRPr lang="en-US" altLang="en-US" sz="2400" kern="1200" dirty="0">
              <a:solidFill>
                <a:schemeClr val="tx1"/>
              </a:solidFill>
              <a:effectLst>
                <a:outerShdw blurRad="38100" dist="38100" dir="2700000" algn="tl">
                  <a:srgbClr val="000000">
                    <a:alpha val="43137"/>
                  </a:srgbClr>
                </a:outerShdw>
              </a:effectLst>
              <a:ea typeface="+mn-ea"/>
              <a:cs typeface="Calibri" panose="020F0502020204030204" pitchFamily="34" charset="0"/>
            </a:endParaRPr>
          </a:p>
        </p:txBody>
      </p:sp>
      <p:pic>
        <p:nvPicPr>
          <p:cNvPr id="7" name="Picture 6">
            <a:extLst>
              <a:ext uri="{FF2B5EF4-FFF2-40B4-BE49-F238E27FC236}">
                <a16:creationId xmlns:a16="http://schemas.microsoft.com/office/drawing/2014/main" id="{5F2AAA06-A73B-4FB0-BC7B-E18313F643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88370" y="1752600"/>
            <a:ext cx="2731976" cy="2819400"/>
          </a:xfrm>
          <a:prstGeom prst="rect">
            <a:avLst/>
          </a:prstGeom>
        </p:spPr>
      </p:pic>
    </p:spTree>
    <p:extLst>
      <p:ext uri="{BB962C8B-B14F-4D97-AF65-F5344CB8AC3E}">
        <p14:creationId xmlns:p14="http://schemas.microsoft.com/office/powerpoint/2010/main" val="419959768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74059" y="1600200"/>
            <a:ext cx="7395882" cy="4343400"/>
          </a:xfrm>
        </p:spPr>
        <p:txBody>
          <a:bodyPr/>
          <a:lstStyle/>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Marriage Supper of the Lamb (7-9)</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John Responds to the Revelation (10)</a:t>
            </a:r>
          </a:p>
          <a:p>
            <a:pPr marL="571500" indent="-571500">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Second Advent (11-16)</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Supper of God (17-18)</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Christ Defeats: Beast’s Armies &amp; False Prophet (19-21)</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End of the Tribulation Period</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Revelation 19:7-21</a:t>
            </a:r>
            <a:endParaRPr kumimoji="0" lang="en-US"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6455C2E-CE2E-4DBF-8CB6-4A82E8FC4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46222" y="52578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356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0" y="2057400"/>
            <a:ext cx="4572000" cy="1676400"/>
          </a:xfrm>
        </p:spPr>
        <p:txBody>
          <a:bodyPr/>
          <a:lstStyle/>
          <a:p>
            <a:pPr marL="742950" indent="-742950">
              <a:spcBef>
                <a:spcPts val="0"/>
              </a:spcBef>
              <a:spcAft>
                <a:spcPts val="2400"/>
              </a:spcAft>
              <a:buSzPct val="100000"/>
              <a:buAutoNum type="alphaUcPeriod"/>
              <a:defRPr/>
            </a:pPr>
            <a:r>
              <a:rPr lang="en-US" dirty="0">
                <a:effectLst>
                  <a:outerShdw blurRad="38100" dist="38100" dir="2700000" algn="tl">
                    <a:srgbClr val="000000">
                      <a:alpha val="43137"/>
                    </a:srgbClr>
                  </a:outerShdw>
                </a:effectLst>
              </a:rPr>
              <a:t>His Qualities (11-14)</a:t>
            </a:r>
          </a:p>
          <a:p>
            <a:pPr marL="742950" indent="-742950">
              <a:spcBef>
                <a:spcPts val="0"/>
              </a:spcBef>
              <a:spcAft>
                <a:spcPts val="2400"/>
              </a:spcAft>
              <a:buSzPct val="100000"/>
              <a:buAutoNum type="alphaUcPeriod"/>
              <a:defRPr/>
            </a:pPr>
            <a:r>
              <a:rPr lang="en-US" dirty="0">
                <a:effectLst>
                  <a:outerShdw blurRad="38100" dist="38100" dir="2700000" algn="tl">
                    <a:srgbClr val="000000">
                      <a:alpha val="43137"/>
                    </a:srgbClr>
                  </a:outerShdw>
                </a:effectLst>
              </a:rPr>
              <a:t>His Activities (15-16)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28600"/>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The Second Advent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2" name="Picture 2" descr="Image result for revelation 19">
            <a:extLst>
              <a:ext uri="{FF2B5EF4-FFF2-40B4-BE49-F238E27FC236}">
                <a16:creationId xmlns:a16="http://schemas.microsoft.com/office/drawing/2014/main" id="{771076C8-E08A-4978-89D0-3FF200CB1EE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90265" y="4267200"/>
            <a:ext cx="356347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10876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0" y="2057400"/>
            <a:ext cx="4572000" cy="1676400"/>
          </a:xfrm>
        </p:spPr>
        <p:txBody>
          <a:bodyPr/>
          <a:lstStyle/>
          <a:p>
            <a:pPr marL="742950" indent="-742950">
              <a:spcBef>
                <a:spcPts val="0"/>
              </a:spcBef>
              <a:spcAft>
                <a:spcPts val="24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His Qualities (11-14)</a:t>
            </a:r>
          </a:p>
          <a:p>
            <a:pPr marL="742950" indent="-742950">
              <a:spcBef>
                <a:spcPts val="0"/>
              </a:spcBef>
              <a:spcAft>
                <a:spcPts val="2400"/>
              </a:spcAft>
              <a:buSzPct val="100000"/>
              <a:buAutoNum type="alphaUcPeriod"/>
              <a:defRPr/>
            </a:pPr>
            <a:r>
              <a:rPr lang="en-US" dirty="0">
                <a:effectLst>
                  <a:outerShdw blurRad="38100" dist="38100" dir="2700000" algn="tl">
                    <a:srgbClr val="000000">
                      <a:alpha val="43137"/>
                    </a:srgbClr>
                  </a:outerShdw>
                </a:effectLst>
              </a:rPr>
              <a:t>His Activities (15-16)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28600"/>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The Second Advent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2" name="Picture 2" descr="Image result for revelation 19">
            <a:extLst>
              <a:ext uri="{FF2B5EF4-FFF2-40B4-BE49-F238E27FC236}">
                <a16:creationId xmlns:a16="http://schemas.microsoft.com/office/drawing/2014/main" id="{771076C8-E08A-4978-89D0-3FF200CB1EE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90265" y="4267200"/>
            <a:ext cx="356347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2460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3972683418"/>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178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288504577"/>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2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C27A89-C55F-49FE-8275-601965E9C3F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0" y="0"/>
            <a:ext cx="9144000" cy="3581400"/>
          </a:xfrm>
        </p:spPr>
        <p:txBody>
          <a:bodyPr/>
          <a:lstStyle/>
          <a:p>
            <a:pPr marL="0" indent="0" algn="ctr">
              <a:spcBef>
                <a:spcPts val="0"/>
              </a:spcBef>
              <a:spcAft>
                <a:spcPts val="1200"/>
              </a:spcAft>
              <a:buNone/>
              <a:defRPr/>
            </a:pPr>
            <a:r>
              <a:rPr lang="en-US" sz="4000" kern="1200" dirty="0">
                <a:solidFill>
                  <a:schemeClr val="tx2"/>
                </a:solidFill>
                <a:ea typeface="+mj-ea"/>
                <a:cs typeface="Calibri" panose="020F0502020204030204" pitchFamily="34" charset="0"/>
              </a:rPr>
              <a:t>Revelation 3:21</a:t>
            </a:r>
          </a:p>
          <a:p>
            <a:pPr marL="0" indent="0" algn="ctr">
              <a:spcBef>
                <a:spcPts val="0"/>
              </a:spcBef>
              <a:spcAft>
                <a:spcPts val="600"/>
              </a:spcAft>
              <a:buNone/>
              <a:defRPr/>
            </a:pPr>
            <a:r>
              <a:rPr lang="en-US" sz="2800" b="1" dirty="0">
                <a:solidFill>
                  <a:srgbClr val="FFFFCC"/>
                </a:solidFill>
                <a:effectLst>
                  <a:outerShdw blurRad="38100" dist="38100" dir="2700000" algn="tl">
                    <a:srgbClr val="000000">
                      <a:alpha val="43137"/>
                    </a:srgbClr>
                  </a:outerShdw>
                </a:effectLst>
                <a:ea typeface="+mj-ea"/>
                <a:cs typeface="+mj-cs"/>
              </a:rPr>
              <a:t>PROMISE TO THE OVERCOMERS</a:t>
            </a:r>
            <a:r>
              <a:rPr lang="en-US" sz="2800" dirty="0">
                <a:solidFill>
                  <a:schemeClr val="tx2"/>
                </a:solidFill>
                <a:effectLst>
                  <a:outerShdw blurRad="38100" dist="38100" dir="2700000" algn="tl">
                    <a:srgbClr val="000000">
                      <a:alpha val="43137"/>
                    </a:srgbClr>
                  </a:outerShdw>
                </a:effectLst>
                <a:ea typeface="+mj-ea"/>
                <a:cs typeface="+mj-cs"/>
              </a:rPr>
              <a:t> </a:t>
            </a:r>
          </a:p>
          <a:p>
            <a:pPr marL="0" indent="0" algn="just">
              <a:spcBef>
                <a:spcPts val="0"/>
              </a:spcBef>
              <a:spcAft>
                <a:spcPts val="0"/>
              </a:spcAft>
              <a:buNone/>
              <a:defRPr/>
            </a:pPr>
            <a:r>
              <a:rPr lang="en-US" altLang="en-US" sz="3600" dirty="0">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He who overcomes, I will grant to him to sit down with Me on My throne, as I also overcame and sat down with My Father on His throne</a:t>
            </a:r>
            <a:r>
              <a:rPr lang="en-US" altLang="en-US" sz="3600" dirty="0">
                <a:effectLst>
                  <a:outerShdw blurRad="38100" dist="38100" dir="2700000" algn="tl">
                    <a:srgbClr val="000000">
                      <a:alpha val="43137"/>
                    </a:srgbClr>
                  </a:outerShdw>
                </a:effectLst>
                <a:latin typeface="Calibri" panose="020F0502020204030204" pitchFamily="34" charset="0"/>
              </a:rPr>
              <a:t>.”</a:t>
            </a: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61944" y="2971799"/>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24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36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685800" y="1143000"/>
            <a:ext cx="7772400" cy="2895600"/>
          </a:xfrm>
        </p:spPr>
        <p:txBody>
          <a:bodyPr/>
          <a:lstStyle/>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Prophet –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Coming (Matt. 4:17)</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Priest – Present Session (Heb. 4:15)</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King – 2</a:t>
            </a:r>
            <a:r>
              <a:rPr lang="en-US" baseline="30000" dirty="0">
                <a:effectLst>
                  <a:outerShdw blurRad="38100" dist="38100" dir="2700000" algn="tl">
                    <a:srgbClr val="000000">
                      <a:alpha val="43137"/>
                    </a:srgbClr>
                  </a:outerShdw>
                </a:effectLst>
              </a:rPr>
              <a:t>nd</a:t>
            </a:r>
            <a:r>
              <a:rPr lang="en-US" dirty="0">
                <a:effectLst>
                  <a:outerShdw blurRad="38100" dist="38100" dir="2700000" algn="tl">
                    <a:srgbClr val="000000">
                      <a:alpha val="43137"/>
                    </a:srgbClr>
                  </a:outerShdw>
                </a:effectLst>
              </a:rPr>
              <a:t>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9107"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69179890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3737628077"/>
              </p:ext>
            </p:extLst>
          </p:nvPr>
        </p:nvGraphicFramePr>
        <p:xfrm>
          <a:off x="103472" y="1524000"/>
          <a:ext cx="8937056" cy="522732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514350" marR="0" lvl="0" indent="-514350" algn="l" defTabSz="914400" rtl="0" eaLnBrk="1" fontAlgn="base" latinLnBrk="0" hangingPunct="1">
                        <a:lnSpc>
                          <a:spcPct val="100000"/>
                        </a:lnSpc>
                        <a:spcBef>
                          <a:spcPts val="0"/>
                        </a:spcBef>
                        <a:spcAft>
                          <a:spcPts val="600"/>
                        </a:spcAft>
                        <a:buClr>
                          <a:srgbClr val="00FFFF"/>
                        </a:buClr>
                        <a:buSzPct val="100000"/>
                        <a:buFont typeface="+mj-lt"/>
                        <a:buAutoNum type="arabicPeriod"/>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Sustains creation (Col. 1:16-17)</a:t>
                      </a:r>
                    </a:p>
                    <a:p>
                      <a:pPr marL="514350" marR="0" lvl="0" indent="-514350" algn="l" defTabSz="914400" rtl="0" eaLnBrk="1" fontAlgn="base" latinLnBrk="0" hangingPunct="1">
                        <a:lnSpc>
                          <a:spcPct val="100000"/>
                        </a:lnSpc>
                        <a:spcBef>
                          <a:spcPts val="0"/>
                        </a:spcBef>
                        <a:spcAft>
                          <a:spcPts val="600"/>
                        </a:spcAft>
                        <a:buClr>
                          <a:srgbClr val="00FFFF"/>
                        </a:buClr>
                        <a:buSzPct val="100000"/>
                        <a:buFont typeface="+mj-lt"/>
                        <a:buAutoNum type="arabicPeriod"/>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Head over the Church (Eph. 1:22-23)</a:t>
                      </a:r>
                    </a:p>
                    <a:p>
                      <a:pPr marL="514350" marR="0" lvl="0" indent="-514350" algn="l" defTabSz="914400" rtl="0" eaLnBrk="1" fontAlgn="base" latinLnBrk="0" hangingPunct="1">
                        <a:lnSpc>
                          <a:spcPct val="100000"/>
                        </a:lnSpc>
                        <a:spcBef>
                          <a:spcPts val="0"/>
                        </a:spcBef>
                        <a:spcAft>
                          <a:spcPts val="600"/>
                        </a:spcAft>
                        <a:buClr>
                          <a:srgbClr val="00FFFF"/>
                        </a:buClr>
                        <a:buSzPct val="100000"/>
                        <a:buFont typeface="+mj-lt"/>
                        <a:buAutoNum type="arabicPeriod"/>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Groom of the Church (Eph. 5:22-33)</a:t>
                      </a:r>
                    </a:p>
                    <a:p>
                      <a:pPr marL="514350" marR="0" lvl="0" indent="-514350" algn="l" defTabSz="914400" rtl="0" eaLnBrk="1" fontAlgn="base" latinLnBrk="0" hangingPunct="1">
                        <a:lnSpc>
                          <a:spcPct val="100000"/>
                        </a:lnSpc>
                        <a:spcBef>
                          <a:spcPts val="0"/>
                        </a:spcBef>
                        <a:spcAft>
                          <a:spcPts val="600"/>
                        </a:spcAft>
                        <a:buClr>
                          <a:srgbClr val="00FFFF"/>
                        </a:buClr>
                        <a:buSzPct val="100000"/>
                        <a:buFont typeface="+mj-lt"/>
                        <a:buAutoNum type="arabicPeriod"/>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Building the Church (Matt. 16:18; Acts 2:41; 4:4) </a:t>
                      </a:r>
                    </a:p>
                    <a:p>
                      <a:pPr marL="514350" marR="0" lvl="0" indent="-514350" algn="l" defTabSz="914400" rtl="0" eaLnBrk="1" fontAlgn="base" latinLnBrk="0" hangingPunct="1">
                        <a:lnSpc>
                          <a:spcPct val="100000"/>
                        </a:lnSpc>
                        <a:spcBef>
                          <a:spcPts val="0"/>
                        </a:spcBef>
                        <a:spcAft>
                          <a:spcPts val="600"/>
                        </a:spcAft>
                        <a:buClr>
                          <a:srgbClr val="00FFFF"/>
                        </a:buClr>
                        <a:buSzPct val="100000"/>
                        <a:buFont typeface="+mj-lt"/>
                        <a:buAutoNum type="arabicPeriod"/>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Bestowal of Spiritual Gifts (Eph. 4:7-12)</a:t>
                      </a:r>
                    </a:p>
                    <a:p>
                      <a:pPr marL="514350" marR="0" lvl="0" indent="-514350" algn="l" defTabSz="914400" rtl="0" eaLnBrk="1" fontAlgn="base" latinLnBrk="0" hangingPunct="1">
                        <a:lnSpc>
                          <a:spcPct val="100000"/>
                        </a:lnSpc>
                        <a:spcBef>
                          <a:spcPts val="0"/>
                        </a:spcBef>
                        <a:spcAft>
                          <a:spcPts val="600"/>
                        </a:spcAft>
                        <a:buClr>
                          <a:srgbClr val="00FFFF"/>
                        </a:buClr>
                        <a:buSzPct val="100000"/>
                        <a:buFont typeface="+mj-lt"/>
                        <a:buAutoNum type="arabicPeriod"/>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Melchizedekian High Priestly role (Heb. 6:20)</a:t>
                      </a:r>
                      <a:endParaRPr lang="en-US" sz="2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6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7"/>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Keeps the Saints (John 10:27-29; 1 Pet. 1:5)</a:t>
                      </a:r>
                    </a:p>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7"/>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Intercedes for the Saints (Rom. 8:34; Heb. 7:25)</a:t>
                      </a:r>
                    </a:p>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7"/>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Advocate for the Saints (Heb. 9:24; 1 John 2:1)</a:t>
                      </a:r>
                    </a:p>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7"/>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Restores broken fellowship (1 John 1:9)</a:t>
                      </a:r>
                    </a:p>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7"/>
                        <a:tabLst/>
                        <a:defRPr/>
                      </a:pPr>
                      <a:r>
                        <a:rPr kumimoji="0" lang="en-US" sz="2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Disciplines His children (Heb. 12:5-13)</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200" kern="0" dirty="0">
                <a:effectLst>
                  <a:outerShdw blurRad="38100" dist="38100" dir="2700000" algn="tl">
                    <a:srgbClr val="000000">
                      <a:alpha val="43137"/>
                    </a:srgbClr>
                  </a:outerShdw>
                </a:effectLst>
                <a:cs typeface="Calibri" panose="020F0502020204030204" pitchFamily="34" charset="0"/>
              </a:rPr>
              <a:t>Christ’s </a:t>
            </a:r>
            <a:r>
              <a:rPr lang="en-US" altLang="en-US" sz="3200" b="1" kern="0" dirty="0">
                <a:solidFill>
                  <a:srgbClr val="FFFFCC"/>
                </a:solidFill>
                <a:effectLst>
                  <a:outerShdw blurRad="38100" dist="38100" dir="2700000" algn="tl">
                    <a:srgbClr val="000000">
                      <a:alpha val="43137"/>
                    </a:srgbClr>
                  </a:outerShdw>
                </a:effectLst>
                <a:cs typeface="Calibri" panose="020F0502020204030204" pitchFamily="34" charset="0"/>
              </a:rPr>
              <a:t>High Priestly Activities </a:t>
            </a:r>
            <a:br>
              <a:rPr lang="en-US" altLang="en-US" sz="3200" kern="0" dirty="0">
                <a:effectLst>
                  <a:outerShdw blurRad="38100" dist="38100" dir="2700000" algn="tl">
                    <a:srgbClr val="000000">
                      <a:alpha val="43137"/>
                    </a:srgbClr>
                  </a:outerShdw>
                </a:effectLst>
                <a:cs typeface="Calibri" panose="020F0502020204030204" pitchFamily="34" charset="0"/>
              </a:rPr>
            </a:br>
            <a:r>
              <a:rPr lang="en-US" altLang="en-US" sz="3200" kern="0" dirty="0">
                <a:effectLst>
                  <a:outerShdw blurRad="38100" dist="38100" dir="2700000" algn="tl">
                    <a:srgbClr val="000000">
                      <a:alpha val="43137"/>
                    </a:srgbClr>
                  </a:outerShdw>
                </a:effectLst>
                <a:cs typeface="Calibri" panose="020F0502020204030204" pitchFamily="34" charset="0"/>
              </a:rPr>
              <a:t>in His Present Session </a:t>
            </a:r>
            <a:endParaRPr lang="en-US" altLang="en-US" sz="32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897280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36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685800" y="1143000"/>
            <a:ext cx="7848600" cy="2895600"/>
          </a:xfrm>
        </p:spPr>
        <p:txBody>
          <a:bodyPr/>
          <a:lstStyle/>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Prophet – 1</a:t>
            </a:r>
            <a:r>
              <a:rPr lang="en-US" baseline="30000" dirty="0">
                <a:effectLst>
                  <a:outerShdw blurRad="38100" dist="38100" dir="2700000" algn="tl">
                    <a:srgbClr val="000000">
                      <a:alpha val="43137"/>
                    </a:srgbClr>
                  </a:outerShdw>
                </a:effectLst>
              </a:rPr>
              <a:t>st</a:t>
            </a:r>
            <a:r>
              <a:rPr lang="en-US" dirty="0">
                <a:effectLst>
                  <a:outerShdw blurRad="38100" dist="38100" dir="2700000" algn="tl">
                    <a:srgbClr val="000000">
                      <a:alpha val="43137"/>
                    </a:srgbClr>
                  </a:outerShdw>
                </a:effectLst>
              </a:rPr>
              <a:t> Coming (Matt. 4:17)</a:t>
            </a:r>
          </a:p>
          <a:p>
            <a:pPr marL="463550" indent="-463550" eaLnBrk="1" hangingPunct="1">
              <a:spcBef>
                <a:spcPts val="0"/>
              </a:spcBef>
              <a:spcAft>
                <a:spcPts val="3600"/>
              </a:spcAft>
              <a:buSzPct val="100000"/>
              <a:buFont typeface="+mj-lt"/>
              <a:buAutoNum type="arabicPeriod"/>
              <a:defRPr/>
            </a:pPr>
            <a:r>
              <a:rPr lang="en-US" dirty="0">
                <a:effectLst>
                  <a:outerShdw blurRad="38100" dist="38100" dir="2700000" algn="tl">
                    <a:srgbClr val="000000">
                      <a:alpha val="43137"/>
                    </a:srgbClr>
                  </a:outerShdw>
                </a:effectLst>
              </a:rPr>
              <a:t>Priest – Present Session (Heb. 4:15)</a:t>
            </a:r>
          </a:p>
          <a:p>
            <a:pPr marL="463550" indent="-463550" eaLnBrk="1" hangingPunct="1">
              <a:spcBef>
                <a:spcPts val="0"/>
              </a:spcBef>
              <a:spcAft>
                <a:spcPts val="36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King – 2</a:t>
            </a:r>
            <a:r>
              <a:rPr lang="en-US" b="1" u="sng" baseline="30000" dirty="0">
                <a:solidFill>
                  <a:srgbClr val="FFFFCC"/>
                </a:solidFill>
                <a:effectLst>
                  <a:outerShdw blurRad="38100" dist="38100" dir="2700000" algn="tl">
                    <a:srgbClr val="000000">
                      <a:alpha val="43137"/>
                    </a:srgbClr>
                  </a:outerShdw>
                </a:effectLst>
              </a:rPr>
              <a:t>nd</a:t>
            </a:r>
            <a:r>
              <a:rPr lang="en-US" b="1" u="sng" dirty="0">
                <a:solidFill>
                  <a:srgbClr val="FFFFCC"/>
                </a:solidFill>
                <a:effectLst>
                  <a:outerShdw blurRad="38100" dist="38100" dir="2700000" algn="tl">
                    <a:srgbClr val="000000">
                      <a:alpha val="43137"/>
                    </a:srgbClr>
                  </a:outerShdw>
                </a:effectLst>
              </a:rPr>
              <a:t>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9107"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279122609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AEE146-4FE8-4C7C-B7D7-6508FA667F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Aft>
                <a:spcPts val="1200"/>
              </a:spcAft>
            </a:pPr>
            <a:r>
              <a:rPr lang="en-US" sz="3200" baseline="30000" dirty="0">
                <a:effectLst>
                  <a:outerShdw blurRad="38100" dist="38100" dir="2700000" algn="tl">
                    <a:srgbClr val="000000">
                      <a:alpha val="43137"/>
                    </a:srgbClr>
                  </a:outerShdw>
                </a:effectLst>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16:19</a:t>
            </a:r>
            <a:endParaRPr lang="en-US" sz="36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endParaRP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great city was split into three parts, and the cities of the nations fell.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Babylon the great was remembered before God, to give her the cup of the wine of His fierce wrath</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70EF7D71-6A10-4F22-8FF8-10B04A8A5AB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254975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11D06-D772-40F0-9F70-A61DA2906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9939" name="Rectangle 3"/>
          <p:cNvSpPr>
            <a:spLocks noGrp="1"/>
          </p:cNvSpPr>
          <p:nvPr>
            <p:ph type="body" idx="4294967295"/>
          </p:nvPr>
        </p:nvSpPr>
        <p:spPr>
          <a:xfrm>
            <a:off x="0" y="0"/>
            <a:ext cx="9144000" cy="6553200"/>
          </a:xfrm>
        </p:spPr>
        <p:txBody>
          <a:bodyPr/>
          <a:lstStyle/>
          <a:p>
            <a:pPr marL="0" indent="0" algn="ctr">
              <a:spcBef>
                <a:spcPts val="0"/>
              </a:spcBef>
              <a:spcAft>
                <a:spcPts val="1200"/>
              </a:spcAft>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300" baseline="30000" dirty="0">
                <a:effectLst>
                  <a:outerShdw blurRad="38100" dist="38100" dir="2700000" algn="tl">
                    <a:srgbClr val="000000">
                      <a:alpha val="43137"/>
                    </a:srgbClr>
                  </a:outerShdw>
                </a:effectLst>
              </a:rPr>
              <a:t>13 </a:t>
            </a:r>
            <a:r>
              <a:rPr lang="en-US" sz="3300" dirty="0">
                <a:effectLst>
                  <a:outerShdw blurRad="38100" dist="38100" dir="2700000" algn="tl">
                    <a:srgbClr val="000000">
                      <a:alpha val="43137"/>
                    </a:srgbClr>
                  </a:outerShdw>
                </a:effectLst>
                <a:cs typeface="Arial" pitchFamily="34" charset="0"/>
              </a:rPr>
              <a:t>"</a:t>
            </a:r>
            <a:r>
              <a:rPr lang="en-US" sz="3300" dirty="0">
                <a:effectLst>
                  <a:outerShdw blurRad="38100" dist="38100" dir="2700000" algn="tl">
                    <a:srgbClr val="000000">
                      <a:alpha val="43137"/>
                    </a:srgbClr>
                  </a:outerShdw>
                </a:effectLst>
              </a:rPr>
              <a:t>But we do not want you to be uninformed, brethren, about those who are asleep, so that you will not grieve as do the rest who have no hope. </a:t>
            </a:r>
            <a:r>
              <a:rPr lang="en-US" sz="3300" baseline="30000" dirty="0">
                <a:effectLst>
                  <a:outerShdw blurRad="38100" dist="38100" dir="2700000" algn="tl">
                    <a:srgbClr val="000000">
                      <a:alpha val="43137"/>
                    </a:srgbClr>
                  </a:outerShdw>
                </a:effectLst>
              </a:rPr>
              <a:t>14 </a:t>
            </a:r>
            <a:r>
              <a:rPr lang="en-US" sz="3300" dirty="0">
                <a:effectLst>
                  <a:outerShdw blurRad="38100" dist="38100" dir="2700000" algn="tl">
                    <a:srgbClr val="000000">
                      <a:alpha val="43137"/>
                    </a:srgbClr>
                  </a:outerShdw>
                </a:effectLst>
              </a:rPr>
              <a:t>For if we believe that Jesus died and rose again, even so God will bring with Him those who have fallen asleep in Jesus. </a:t>
            </a:r>
            <a:r>
              <a:rPr lang="en-US" sz="3300" baseline="30000" dirty="0">
                <a:effectLst>
                  <a:outerShdw blurRad="38100" dist="38100" dir="2700000" algn="tl">
                    <a:srgbClr val="000000">
                      <a:alpha val="43137"/>
                    </a:srgbClr>
                  </a:outerShdw>
                </a:effectLst>
              </a:rPr>
              <a:t>15 </a:t>
            </a:r>
            <a:r>
              <a:rPr lang="en-US" sz="3300" dirty="0">
                <a:effectLst>
                  <a:outerShdw blurRad="38100" dist="38100" dir="2700000" algn="tl">
                    <a:srgbClr val="000000">
                      <a:alpha val="43137"/>
                    </a:srgbClr>
                  </a:outerShdw>
                </a:effectLst>
              </a:rPr>
              <a:t>For this we say to you by the word of the Lord, that we who are alive and remain until the coming of the Lord, will not . .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11D06-D772-40F0-9F70-A61DA290619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9939" name="Rectangle 3"/>
          <p:cNvSpPr>
            <a:spLocks noGrp="1"/>
          </p:cNvSpPr>
          <p:nvPr>
            <p:ph type="body" idx="4294967295"/>
          </p:nvPr>
        </p:nvSpPr>
        <p:spPr>
          <a:xfrm>
            <a:off x="0" y="0"/>
            <a:ext cx="9144000" cy="6553200"/>
          </a:xfrm>
        </p:spPr>
        <p:txBody>
          <a:bodyPr/>
          <a:lstStyle/>
          <a:p>
            <a:pPr marL="0" indent="0" algn="ctr">
              <a:spcBef>
                <a:spcPts val="0"/>
              </a:spcBef>
              <a:spcAft>
                <a:spcPts val="1200"/>
              </a:spcAft>
              <a:buNone/>
              <a:defRPr/>
            </a:pPr>
            <a:r>
              <a:rPr lang="en-US" sz="4000" kern="1200" dirty="0">
                <a:solidFill>
                  <a:schemeClr val="tx2"/>
                </a:solidFill>
                <a:ea typeface="+mj-ea"/>
                <a:cs typeface="Calibri" panose="020F0502020204030204" pitchFamily="34" charset="0"/>
              </a:rPr>
              <a:t>1 Thessalonians 4:13-18</a:t>
            </a:r>
          </a:p>
          <a:p>
            <a:pPr marL="0" indent="0" algn="just">
              <a:spcBef>
                <a:spcPts val="0"/>
              </a:spcBef>
              <a:buNone/>
            </a:pPr>
            <a:r>
              <a:rPr lang="en-US" sz="3300" dirty="0">
                <a:effectLst>
                  <a:outerShdw blurRad="38100" dist="38100" dir="2700000" algn="tl">
                    <a:srgbClr val="000000">
                      <a:alpha val="43137"/>
                    </a:srgbClr>
                  </a:outerShdw>
                </a:effectLst>
              </a:rPr>
              <a:t>…precede those who have fallen asleep. </a:t>
            </a:r>
            <a:r>
              <a:rPr lang="en-US" sz="3300" baseline="30000" dirty="0">
                <a:effectLst>
                  <a:outerShdw blurRad="38100" dist="38100" dir="2700000" algn="tl">
                    <a:srgbClr val="000000">
                      <a:alpha val="43137"/>
                    </a:srgbClr>
                  </a:outerShdw>
                </a:effectLst>
              </a:rPr>
              <a:t>16 </a:t>
            </a:r>
            <a:r>
              <a:rPr lang="en-US" sz="3300" dirty="0">
                <a:effectLst>
                  <a:outerShdw blurRad="38100" dist="38100" dir="2700000" algn="tl">
                    <a:srgbClr val="000000">
                      <a:alpha val="43137"/>
                    </a:srgbClr>
                  </a:outerShdw>
                </a:effectLst>
              </a:rPr>
              <a:t>For the Lord Himself will descend from heaven with a shout, with the voice of </a:t>
            </a:r>
            <a:r>
              <a:rPr lang="en-US" sz="3300" i="1" dirty="0">
                <a:effectLst>
                  <a:outerShdw blurRad="38100" dist="38100" dir="2700000" algn="tl">
                    <a:srgbClr val="000000">
                      <a:alpha val="43137"/>
                    </a:srgbClr>
                  </a:outerShdw>
                </a:effectLst>
              </a:rPr>
              <a:t>the</a:t>
            </a:r>
            <a:r>
              <a:rPr lang="en-US" sz="3300" dirty="0">
                <a:effectLst>
                  <a:outerShdw blurRad="38100" dist="38100" dir="2700000" algn="tl">
                    <a:srgbClr val="000000">
                      <a:alpha val="43137"/>
                    </a:srgbClr>
                  </a:outerShdw>
                </a:effectLst>
              </a:rPr>
              <a:t> archangel and with the trumpet of God, and the dead in Christ will rise first. </a:t>
            </a:r>
            <a:r>
              <a:rPr lang="en-US" sz="3300" baseline="30000" dirty="0">
                <a:effectLst>
                  <a:outerShdw blurRad="38100" dist="38100" dir="2700000" algn="tl">
                    <a:srgbClr val="000000">
                      <a:alpha val="43137"/>
                    </a:srgbClr>
                  </a:outerShdw>
                </a:effectLst>
              </a:rPr>
              <a:t>17 </a:t>
            </a:r>
            <a:r>
              <a:rPr lang="en-US" sz="3300" dirty="0">
                <a:effectLst>
                  <a:outerShdw blurRad="38100" dist="38100" dir="2700000" algn="tl">
                    <a:srgbClr val="000000">
                      <a:alpha val="43137"/>
                    </a:srgbClr>
                  </a:outerShdw>
                </a:effectLst>
              </a:rPr>
              <a:t>Then we who are alive and remain will be </a:t>
            </a:r>
            <a:r>
              <a:rPr lang="en-US" sz="3300" b="1" u="sng" dirty="0">
                <a:solidFill>
                  <a:srgbClr val="FFFFCC"/>
                </a:solidFill>
                <a:effectLst>
                  <a:outerShdw blurRad="38100" dist="38100" dir="2700000" algn="tl">
                    <a:srgbClr val="000000">
                      <a:alpha val="43137"/>
                    </a:srgbClr>
                  </a:outerShdw>
                </a:effectLst>
              </a:rPr>
              <a:t>caught up</a:t>
            </a:r>
            <a:r>
              <a:rPr lang="en-US" sz="3300" dirty="0">
                <a:effectLst>
                  <a:outerShdw blurRad="38100" dist="38100" dir="2700000" algn="tl">
                    <a:srgbClr val="000000">
                      <a:alpha val="43137"/>
                    </a:srgbClr>
                  </a:outerShdw>
                </a:effectLst>
              </a:rPr>
              <a:t> together with them </a:t>
            </a:r>
            <a:r>
              <a:rPr lang="en-US" sz="3300" b="1" u="sng" dirty="0">
                <a:solidFill>
                  <a:srgbClr val="FFFFCC"/>
                </a:solidFill>
                <a:effectLst>
                  <a:outerShdw blurRad="38100" dist="38100" dir="2700000" algn="tl">
                    <a:srgbClr val="000000">
                      <a:alpha val="43137"/>
                    </a:srgbClr>
                  </a:outerShdw>
                </a:effectLst>
              </a:rPr>
              <a:t>in the clouds to meet the Lord in the air</a:t>
            </a:r>
            <a:r>
              <a:rPr lang="en-US" sz="3300" dirty="0">
                <a:effectLst>
                  <a:outerShdw blurRad="38100" dist="38100" dir="2700000" algn="tl">
                    <a:srgbClr val="000000">
                      <a:alpha val="43137"/>
                    </a:srgbClr>
                  </a:outerShdw>
                </a:effectLst>
              </a:rPr>
              <a:t>, and so we shall always be with the Lord. </a:t>
            </a:r>
            <a:r>
              <a:rPr lang="en-US" sz="3300" baseline="30000" dirty="0">
                <a:effectLst>
                  <a:outerShdw blurRad="38100" dist="38100" dir="2700000" algn="tl">
                    <a:srgbClr val="000000">
                      <a:alpha val="43137"/>
                    </a:srgbClr>
                  </a:outerShdw>
                </a:effectLst>
              </a:rPr>
              <a:t>18 </a:t>
            </a:r>
            <a:r>
              <a:rPr lang="en-US" sz="3300" dirty="0">
                <a:effectLst>
                  <a:outerShdw blurRad="38100" dist="38100" dir="2700000" algn="tl">
                    <a:srgbClr val="000000">
                      <a:alpha val="43137"/>
                    </a:srgbClr>
                  </a:outerShdw>
                </a:effectLst>
              </a:rPr>
              <a:t>Therefore comfort one another with these words.</a:t>
            </a:r>
            <a:r>
              <a:rPr lang="en-US" sz="3300" dirty="0">
                <a:effectLst>
                  <a:outerShdw blurRad="38100" dist="38100" dir="2700000" algn="tl">
                    <a:srgbClr val="000000">
                      <a:alpha val="43137"/>
                    </a:srgbClr>
                  </a:outerShdw>
                </a:effectLst>
                <a:cs typeface="Arial" pitchFamily="34" charset="0"/>
              </a:rPr>
              <a:t>"</a:t>
            </a:r>
            <a:endParaRPr lang="en-US" sz="33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280585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10183243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1032958737"/>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5638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1DCB00-EAFE-40A8-88DB-7EAAA0A27361}"/>
              </a:ext>
            </a:extLst>
          </p:cNvPr>
          <p:cNvPicPr>
            <a:picLocks noChangeAspect="1"/>
          </p:cNvPicPr>
          <p:nvPr/>
        </p:nvPicPr>
        <p:blipFill>
          <a:blip r:embed="rId2"/>
          <a:stretch>
            <a:fillRect/>
          </a:stretch>
        </p:blipFill>
        <p:spPr>
          <a:xfrm>
            <a:off x="305333" y="605190"/>
            <a:ext cx="8533333" cy="5647619"/>
          </a:xfrm>
          <a:prstGeom prst="rect">
            <a:avLst/>
          </a:prstGeom>
        </p:spPr>
      </p:pic>
    </p:spTree>
    <p:extLst>
      <p:ext uri="{BB962C8B-B14F-4D97-AF65-F5344CB8AC3E}">
        <p14:creationId xmlns:p14="http://schemas.microsoft.com/office/powerpoint/2010/main" val="404078628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ABFA96-28D9-4A14-9076-8CC0CD0090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534" y="228600"/>
            <a:ext cx="8900931" cy="5364945"/>
          </a:xfrm>
          <a:prstGeom prst="rect">
            <a:avLst/>
          </a:prstGeom>
        </p:spPr>
      </p:pic>
    </p:spTree>
    <p:extLst>
      <p:ext uri="{BB962C8B-B14F-4D97-AF65-F5344CB8AC3E}">
        <p14:creationId xmlns:p14="http://schemas.microsoft.com/office/powerpoint/2010/main" val="3200300521"/>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FFF97E-EB38-4371-A2BA-BD3C031518E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Isaiah 9:6-7</a:t>
            </a:r>
          </a:p>
          <a:p>
            <a:pPr marL="0" marR="0" algn="just">
              <a:spcBef>
                <a:spcPts val="0"/>
              </a:spcBef>
              <a:spcAft>
                <a:spcPts val="1000"/>
              </a:spcAft>
            </a:pPr>
            <a:r>
              <a:rPr lang="en-US" sz="3000" baseline="30000" dirty="0">
                <a:latin typeface="Calibri" panose="020F0502020204030204" pitchFamily="34" charset="0"/>
              </a:rPr>
              <a:t>6 </a:t>
            </a:r>
            <a:r>
              <a:rPr lang="en-US" sz="3000" dirty="0">
                <a:effectLst>
                  <a:outerShdw blurRad="38100" dist="38100" dir="2700000" algn="tl">
                    <a:srgbClr val="000000"/>
                  </a:outerShdw>
                </a:effectLst>
                <a:latin typeface="Calibri" panose="020F0502020204030204" pitchFamily="34" charset="0"/>
                <a:cs typeface="+mn-cs"/>
              </a:rPr>
              <a:t>For a child will be born to us, a son will be given to us; And the government will rest on His shoulders;</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And His name will be called Wonderful Counselor, Mighty God, Eternal Father, Prince of Peace.</a:t>
            </a:r>
            <a:r>
              <a:rPr lang="en-US" sz="3000" baseline="30000" dirty="0">
                <a:latin typeface="Calibri" panose="020F0502020204030204" pitchFamily="34" charset="0"/>
              </a:rPr>
              <a:t>7</a:t>
            </a:r>
            <a:r>
              <a:rPr lang="en-US" sz="3000" dirty="0">
                <a:effectLst>
                  <a:outerShdw blurRad="38100" dist="38100" dir="2700000" algn="tl">
                    <a:srgbClr val="000000"/>
                  </a:outerShdw>
                </a:effectLst>
                <a:latin typeface="Calibri" panose="020F0502020204030204" pitchFamily="34" charset="0"/>
                <a:cs typeface="+mn-cs"/>
              </a:rPr>
              <a:t> </a:t>
            </a:r>
            <a:r>
              <a:rPr lang="en-US" sz="3000" b="1" u="sng" dirty="0">
                <a:solidFill>
                  <a:srgbClr val="FFFFCC"/>
                </a:solidFill>
                <a:effectLst>
                  <a:outerShdw blurRad="38100" dist="38100" dir="2700000" algn="tl">
                    <a:srgbClr val="000000"/>
                  </a:outerShdw>
                </a:effectLst>
                <a:latin typeface="Calibri" panose="020F0502020204030204" pitchFamily="34" charset="0"/>
                <a:cs typeface="+mn-cs"/>
              </a:rPr>
              <a:t>There will be no end to the increase of His government or of peace, </a:t>
            </a:r>
            <a:r>
              <a:rPr lang="en-US" sz="3000" dirty="0">
                <a:effectLst>
                  <a:outerShdw blurRad="38100" dist="38100" dir="2700000" algn="tl">
                    <a:srgbClr val="000000"/>
                  </a:outerShdw>
                </a:effectLst>
                <a:latin typeface="Calibri" panose="020F0502020204030204" pitchFamily="34" charset="0"/>
                <a:cs typeface="+mn-cs"/>
              </a:rPr>
              <a:t>On the throne of David and over his kingdom, To establish it and to uphold it with justice and righteousness From then on and forevermore.</a:t>
            </a:r>
            <a:r>
              <a:rPr lang="en-US" sz="3000" dirty="0">
                <a:solidFill>
                  <a:srgbClr val="FFFFCC"/>
                </a:solidFill>
                <a:effectLst>
                  <a:outerShdw blurRad="38100" dist="38100" dir="2700000" algn="tl">
                    <a:srgbClr val="000000"/>
                  </a:outerShdw>
                </a:effectLst>
                <a:latin typeface="Calibri" panose="020F0502020204030204" pitchFamily="34" charset="0"/>
                <a:cs typeface="+mn-cs"/>
              </a:rPr>
              <a:t> </a:t>
            </a:r>
            <a:r>
              <a:rPr lang="en-US" sz="3000" dirty="0">
                <a:effectLst>
                  <a:outerShdw blurRad="38100" dist="38100" dir="2700000" algn="tl">
                    <a:srgbClr val="000000"/>
                  </a:outerShdw>
                </a:effectLst>
                <a:latin typeface="Calibri" panose="020F0502020204030204" pitchFamily="34" charset="0"/>
                <a:cs typeface="+mn-cs"/>
              </a:rPr>
              <a:t>The zeal of the Lord of hosts will accomplish this.</a:t>
            </a:r>
          </a:p>
        </p:txBody>
      </p:sp>
    </p:spTree>
    <p:extLst>
      <p:ext uri="{BB962C8B-B14F-4D97-AF65-F5344CB8AC3E}">
        <p14:creationId xmlns:p14="http://schemas.microsoft.com/office/powerpoint/2010/main" val="311164831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2566916829"/>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1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CCC5F7D-9322-44F5-830D-FDD447289D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1295400" y="0"/>
            <a:ext cx="65532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Timothy 2:13</a:t>
            </a:r>
          </a:p>
          <a:p>
            <a:pPr algn="just">
              <a:spcBef>
                <a:spcPts val="0"/>
              </a:spcBef>
              <a:spcAft>
                <a:spcPts val="0"/>
              </a:spcAft>
            </a:pPr>
            <a:r>
              <a:rPr lang="en-US" altLang="en-US" sz="3600" dirty="0">
                <a:effectLst>
                  <a:outerShdw blurRad="38100" dist="38100" dir="2700000" algn="tl">
                    <a:srgbClr val="000000"/>
                  </a:outerShdw>
                </a:effectLst>
                <a:latin typeface="Calibri" panose="020F0502020204030204" pitchFamily="34" charset="0"/>
                <a:cs typeface="+mn-cs"/>
              </a:rPr>
              <a:t>“If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mn-cs"/>
              </a:rPr>
              <a:t>we</a:t>
            </a:r>
            <a:r>
              <a:rPr lang="en-US" altLang="en-US" sz="3600" dirty="0">
                <a:effectLst>
                  <a:outerShdw blurRad="38100" dist="38100" dir="2700000" algn="tl">
                    <a:srgbClr val="000000"/>
                  </a:outerShdw>
                </a:effectLst>
                <a:latin typeface="Calibri" panose="020F0502020204030204" pitchFamily="34" charset="0"/>
                <a:cs typeface="+mn-cs"/>
              </a:rPr>
              <a:t> are </a:t>
            </a:r>
            <a:r>
              <a:rPr lang="en-US" altLang="en-US" sz="3600" b="1" u="sng" dirty="0">
                <a:solidFill>
                  <a:srgbClr val="FFFFCC"/>
                </a:solidFill>
                <a:effectLst>
                  <a:outerShdw blurRad="38100" dist="38100" dir="2700000" algn="tl">
                    <a:srgbClr val="000000"/>
                  </a:outerShdw>
                </a:effectLst>
                <a:latin typeface="Calibri" panose="020F0502020204030204" pitchFamily="34" charset="0"/>
                <a:cs typeface="+mn-cs"/>
              </a:rPr>
              <a:t>faithless</a:t>
            </a:r>
            <a:r>
              <a:rPr lang="en-US" altLang="en-US" sz="3600" dirty="0">
                <a:effectLst>
                  <a:outerShdw blurRad="38100" dist="38100" dir="2700000" algn="tl">
                    <a:srgbClr val="000000"/>
                  </a:outerShdw>
                </a:effectLst>
                <a:latin typeface="Calibri" panose="020F0502020204030204" pitchFamily="34" charset="0"/>
                <a:cs typeface="+mn-cs"/>
              </a:rPr>
              <a:t> [without faith], He remains faithful, for He cannot deny Himself.”</a:t>
            </a:r>
          </a:p>
        </p:txBody>
      </p:sp>
      <p:pic>
        <p:nvPicPr>
          <p:cNvPr id="2" name="Picture 1">
            <a:extLst>
              <a:ext uri="{FF2B5EF4-FFF2-40B4-BE49-F238E27FC236}">
                <a16:creationId xmlns:a16="http://schemas.microsoft.com/office/drawing/2014/main" id="{F61F0A6F-488F-4289-9D3D-861189D43D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66347" y="3048000"/>
            <a:ext cx="2411307" cy="1828800"/>
          </a:xfrm>
          <a:prstGeom prst="rect">
            <a:avLst/>
          </a:prstGeom>
        </p:spPr>
      </p:pic>
    </p:spTree>
    <p:extLst>
      <p:ext uri="{BB962C8B-B14F-4D97-AF65-F5344CB8AC3E}">
        <p14:creationId xmlns:p14="http://schemas.microsoft.com/office/powerpoint/2010/main" val="273737320"/>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3176272423"/>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83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4F5933-8B96-4303-ABF3-A0A1DDE501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Revelation 17:1</a:t>
            </a:r>
            <a:endParaRPr lang="en-US" sz="4000" kern="1200" dirty="0">
              <a:solidFill>
                <a:schemeClr val="tx2"/>
              </a:solidFill>
              <a:ea typeface="+mj-ea"/>
              <a:cs typeface="Calibri" panose="020F0502020204030204" pitchFamily="34" charset="0"/>
            </a:endParaRPr>
          </a:p>
          <a:p>
            <a:pPr marL="0" indent="0" algn="just">
              <a:spcBef>
                <a:spcPts val="0"/>
              </a:spcBef>
              <a:buNone/>
              <a:defRPr/>
            </a:pPr>
            <a:r>
              <a:rPr lang="en-US" sz="3600" dirty="0">
                <a:effectLst>
                  <a:outerShdw blurRad="38100" dist="38100" dir="2700000" algn="tl">
                    <a:srgbClr val="000000">
                      <a:alpha val="43137"/>
                    </a:srgbClr>
                  </a:outerShdw>
                </a:effectLst>
              </a:rPr>
              <a:t>“Then </a:t>
            </a:r>
            <a:r>
              <a:rPr lang="en-US" sz="3600" b="1" u="sng" dirty="0">
                <a:solidFill>
                  <a:srgbClr val="FFFFCC"/>
                </a:solidFill>
                <a:effectLst>
                  <a:outerShdw blurRad="38100" dist="38100" dir="2700000" algn="tl">
                    <a:srgbClr val="000000">
                      <a:alpha val="43137"/>
                    </a:srgbClr>
                  </a:outerShdw>
                </a:effectLst>
              </a:rPr>
              <a:t>one of the seven angels who had the seven bowls</a:t>
            </a:r>
            <a:r>
              <a:rPr lang="en-US" sz="3600" dirty="0">
                <a:effectLst>
                  <a:outerShdw blurRad="38100" dist="38100" dir="2700000" algn="tl">
                    <a:srgbClr val="000000">
                      <a:alpha val="43137"/>
                    </a:srgbClr>
                  </a:outerShdw>
                </a:effectLst>
              </a:rPr>
              <a:t> came and spoke with me, saying, “Come here, I will show you the judgment of the great harlot who sits on many waters.”</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1242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93446533"/>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221818269"/>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454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3975462606"/>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943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1725025326"/>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7308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3338289630"/>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674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HP Desktop\Pictures\Gabe's images\TheMellenniumTemple.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63954"/>
            <a:ext cx="6705600" cy="6530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5518991"/>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3667368673"/>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1686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10">
            <a:extLst>
              <a:ext uri="{FF2B5EF4-FFF2-40B4-BE49-F238E27FC236}">
                <a16:creationId xmlns:a16="http://schemas.microsoft.com/office/drawing/2014/main" id="{16DDA8AF-E735-4DEE-BDC6-E0732498D916}"/>
              </a:ext>
            </a:extLst>
          </p:cNvPr>
          <p:cNvGraphicFramePr>
            <a:graphicFrameLocks noGrp="1"/>
          </p:cNvGraphicFramePr>
          <p:nvPr>
            <p:ph idx="1"/>
            <p:extLst>
              <p:ext uri="{D42A27DB-BD31-4B8C-83A1-F6EECF244321}">
                <p14:modId xmlns:p14="http://schemas.microsoft.com/office/powerpoint/2010/main" val="2064466276"/>
              </p:ext>
            </p:extLst>
          </p:nvPr>
        </p:nvGraphicFramePr>
        <p:xfrm>
          <a:off x="103472" y="1524000"/>
          <a:ext cx="8937056" cy="4648200"/>
        </p:xfrm>
        <a:graphic>
          <a:graphicData uri="http://schemas.openxmlformats.org/drawingml/2006/table">
            <a:tbl>
              <a:tblPr firstRow="1" bandRow="1">
                <a:tableStyleId>{616DA210-FB5B-4158-B5E0-FEB733F419BA}</a:tableStyleId>
              </a:tblPr>
              <a:tblGrid>
                <a:gridCol w="4331368">
                  <a:extLst>
                    <a:ext uri="{9D8B030D-6E8A-4147-A177-3AD203B41FA5}">
                      <a16:colId xmlns:a16="http://schemas.microsoft.com/office/drawing/2014/main" val="3977534738"/>
                    </a:ext>
                  </a:extLst>
                </a:gridCol>
                <a:gridCol w="274320">
                  <a:extLst>
                    <a:ext uri="{9D8B030D-6E8A-4147-A177-3AD203B41FA5}">
                      <a16:colId xmlns:a16="http://schemas.microsoft.com/office/drawing/2014/main" val="675646396"/>
                    </a:ext>
                  </a:extLst>
                </a:gridCol>
                <a:gridCol w="4331368">
                  <a:extLst>
                    <a:ext uri="{9D8B030D-6E8A-4147-A177-3AD203B41FA5}">
                      <a16:colId xmlns:a16="http://schemas.microsoft.com/office/drawing/2014/main" val="3851895360"/>
                    </a:ext>
                  </a:extLst>
                </a:gridCol>
              </a:tblGrid>
              <a:tr h="3733799">
                <a:tc>
                  <a:txBody>
                    <a:bodyPr/>
                    <a:lstStyle/>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celestial origin (11a)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white horse (11b)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fidelity to His promises (11c)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righteous judgment (11d)</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Wingdings" panose="05000000000000000000" pitchFamily="2" charset="2"/>
                        <a:buAutoNum type="arabicPeriod"/>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fiery eyes (12a)</a:t>
                      </a:r>
                    </a:p>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spcAft>
                          <a:spcPts val="1800"/>
                        </a:spcAft>
                      </a:pPr>
                      <a:endParaRPr lang="en-US" sz="2800" dirty="0">
                        <a:latin typeface="Calibri" panose="020F0502020204030204" pitchFamily="34" charset="0"/>
                        <a:cs typeface="Calibri" panose="020F0502020204030204" pitchFamily="34" charset="0"/>
                      </a:endParaRP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514350" marR="0" lvl="0" indent="-514350"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many crowns (12b)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unknown name (12c)</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blood-soaked vesture (13a)</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identification as the Word of God (13b)</a:t>
                      </a:r>
                    </a:p>
                    <a:p>
                      <a:pPr marL="461963" marR="0" lvl="0" indent="-461963" algn="l" defTabSz="914400" rtl="0" eaLnBrk="0" fontAlgn="base" latinLnBrk="0" hangingPunct="0">
                        <a:lnSpc>
                          <a:spcPct val="100000"/>
                        </a:lnSpc>
                        <a:spcBef>
                          <a:spcPts val="0"/>
                        </a:spcBef>
                        <a:spcAft>
                          <a:spcPts val="1800"/>
                        </a:spcAft>
                        <a:buClr>
                          <a:srgbClr val="00FFFF"/>
                        </a:buClr>
                        <a:buSzPct val="100000"/>
                        <a:buFont typeface="+mj-lt"/>
                        <a:buAutoNum type="arabicPeriod" startAt="6"/>
                        <a:tabLst/>
                        <a:defRPr/>
                      </a:pPr>
                      <a:r>
                        <a:rPr kumimoji="0" lang="en-US" sz="2800" b="1" i="0" u="sng"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Calibri" panose="020F0502020204030204" pitchFamily="34" charset="0"/>
                        </a:rPr>
                        <a:t>His following armies (14)</a:t>
                      </a:r>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370852072"/>
                  </a:ext>
                </a:extLst>
              </a:tr>
            </a:tbl>
          </a:graphicData>
        </a:graphic>
      </p:graphicFrame>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A. His Qualities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19:11-14</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3" name="Picture 2" descr="Image result for revelation 19">
            <a:extLst>
              <a:ext uri="{FF2B5EF4-FFF2-40B4-BE49-F238E27FC236}">
                <a16:creationId xmlns:a16="http://schemas.microsoft.com/office/drawing/2014/main" id="{8CA8AD26-91E6-49B7-88E8-E229CEF73C0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716767" y="5638800"/>
            <a:ext cx="1710466"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7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1:6</a:t>
            </a:r>
          </a:p>
          <a:p>
            <a:pPr algn="just"/>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has made us to be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 kingdom,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His God and Father—to Him be the glory and the dominion forever and ever. Amen.”</a:t>
            </a:r>
          </a:p>
        </p:txBody>
      </p:sp>
      <p:pic>
        <p:nvPicPr>
          <p:cNvPr id="5" name="Picture 4">
            <a:extLst>
              <a:ext uri="{FF2B5EF4-FFF2-40B4-BE49-F238E27FC236}">
                <a16:creationId xmlns:a16="http://schemas.microsoft.com/office/drawing/2014/main" id="{0E9F2518-4B5B-473D-B342-0AE9296F01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13566302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596C6F-DFD1-4B4B-A4B8-F18E5994ADAC}"/>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5:10</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have made them to be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kingdom and priests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our God;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will reign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basileuō</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upon</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earth</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gē</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5" name="Picture 4">
            <a:extLst>
              <a:ext uri="{FF2B5EF4-FFF2-40B4-BE49-F238E27FC236}">
                <a16:creationId xmlns:a16="http://schemas.microsoft.com/office/drawing/2014/main" id="{94276492-6B22-4DBF-B202-4395FE4933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1404" y="3048000"/>
            <a:ext cx="2461193" cy="1828800"/>
          </a:xfrm>
          <a:prstGeom prst="rect">
            <a:avLst/>
          </a:prstGeom>
        </p:spPr>
      </p:pic>
    </p:spTree>
    <p:extLst>
      <p:ext uri="{BB962C8B-B14F-4D97-AF65-F5344CB8AC3E}">
        <p14:creationId xmlns:p14="http://schemas.microsoft.com/office/powerpoint/2010/main" val="640728114"/>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2286000" y="2057400"/>
            <a:ext cx="4572000" cy="1676400"/>
          </a:xfrm>
        </p:spPr>
        <p:txBody>
          <a:bodyPr/>
          <a:lstStyle/>
          <a:p>
            <a:pPr marL="742950" indent="-742950">
              <a:spcBef>
                <a:spcPts val="0"/>
              </a:spcBef>
              <a:spcAft>
                <a:spcPts val="2400"/>
              </a:spcAft>
              <a:buSzPct val="100000"/>
              <a:buAutoNum type="alphaUcPeriod"/>
              <a:defRPr/>
            </a:pPr>
            <a:r>
              <a:rPr lang="en-US" dirty="0">
                <a:effectLst>
                  <a:outerShdw blurRad="38100" dist="38100" dir="2700000" algn="tl">
                    <a:srgbClr val="000000">
                      <a:alpha val="43137"/>
                    </a:srgbClr>
                  </a:outerShdw>
                </a:effectLst>
              </a:rPr>
              <a:t>His Qualities (11-14)</a:t>
            </a:r>
          </a:p>
          <a:p>
            <a:pPr marL="742950" indent="-742950">
              <a:spcBef>
                <a:spcPts val="0"/>
              </a:spcBef>
              <a:spcAft>
                <a:spcPts val="2400"/>
              </a:spcAft>
              <a:buSzPct val="100000"/>
              <a:buAutoNum type="alphaUcPeriod"/>
              <a:defRPr/>
            </a:pPr>
            <a:r>
              <a:rPr lang="en-US" b="1" u="sng" dirty="0">
                <a:solidFill>
                  <a:srgbClr val="FFFFCC"/>
                </a:solidFill>
                <a:effectLst>
                  <a:outerShdw blurRad="38100" dist="38100" dir="2700000" algn="tl">
                    <a:srgbClr val="000000">
                      <a:alpha val="43137"/>
                    </a:srgbClr>
                  </a:outerShdw>
                </a:effectLst>
              </a:rPr>
              <a:t>His Activities (15-16)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28600"/>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III. The Second Advent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19:11-16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2" name="Picture 2" descr="Image result for revelation 19">
            <a:extLst>
              <a:ext uri="{FF2B5EF4-FFF2-40B4-BE49-F238E27FC236}">
                <a16:creationId xmlns:a16="http://schemas.microsoft.com/office/drawing/2014/main" id="{771076C8-E08A-4978-89D0-3FF200CB1EE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790265" y="4267200"/>
            <a:ext cx="356347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70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E633F-C1C8-4454-B56B-617011648F8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9824" y="228600"/>
            <a:ext cx="8864352" cy="5486876"/>
          </a:xfrm>
          <a:prstGeom prst="rect">
            <a:avLst/>
          </a:prstGeom>
        </p:spPr>
      </p:pic>
    </p:spTree>
    <p:extLst>
      <p:ext uri="{BB962C8B-B14F-4D97-AF65-F5344CB8AC3E}">
        <p14:creationId xmlns:p14="http://schemas.microsoft.com/office/powerpoint/2010/main" val="128161436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85334" y="1600200"/>
            <a:ext cx="6773332" cy="3581400"/>
          </a:xfrm>
        </p:spPr>
        <p:txBody>
          <a:bodyPr/>
          <a:lstStyle/>
          <a:p>
            <a:pPr marL="574675" indent="-574675">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spoken word (15a)</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smiting of the nations (15b)</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ruling of the nations (15c)</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treading of the winepress(15d)</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rulership as King (16)</a:t>
            </a:r>
            <a:endParaRPr lang="en-US" sz="3600" dirty="0">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His Activities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19:15-16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752E2756-17BA-454C-8AD1-DD5A2886F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02959" y="51816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837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85334" y="1600200"/>
            <a:ext cx="6773332" cy="3581400"/>
          </a:xfrm>
        </p:spPr>
        <p:txBody>
          <a:bodyPr/>
          <a:lstStyle/>
          <a:p>
            <a:pPr marL="574675" indent="-574675">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His spoken word (15a)</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smiting of the nations (15b)</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ruling of the nations (15c)</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treading of the winepress (15d)</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rulership as King (16)</a:t>
            </a:r>
            <a:endParaRPr lang="en-US" sz="3600" dirty="0">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His Activities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19:15-16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752E2756-17BA-454C-8AD1-DD5A2886F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02959" y="51816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5701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85334" y="1600200"/>
            <a:ext cx="6773332" cy="3581400"/>
          </a:xfrm>
        </p:spPr>
        <p:txBody>
          <a:bodyPr/>
          <a:lstStyle/>
          <a:p>
            <a:pPr marL="574675" indent="-574675">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spoken word (15a)</a:t>
            </a:r>
          </a:p>
          <a:p>
            <a:pPr marL="574675" indent="-574675">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rPr>
              <a:t>His smiting of the nations (15b)</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ruling of the nations (15c)</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treading of the winepress (15d)</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rulership as King (16)</a:t>
            </a:r>
            <a:endParaRPr lang="en-US" sz="3600" dirty="0">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His Activities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19:15-16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752E2756-17BA-454C-8AD1-DD5A2886F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02959" y="51816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00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7171" name="Rectangle 1027"/>
          <p:cNvSpPr>
            <a:spLocks noGrp="1" noChangeArrowheads="1"/>
          </p:cNvSpPr>
          <p:nvPr>
            <p:ph type="body" idx="1"/>
          </p:nvPr>
        </p:nvSpPr>
        <p:spPr>
          <a:xfrm>
            <a:off x="0" y="0"/>
            <a:ext cx="9144001" cy="5334000"/>
          </a:xfrm>
        </p:spPr>
        <p:txBody>
          <a:bodyPr/>
          <a:lstStyle/>
          <a:p>
            <a:pPr marL="0" indent="0" algn="ctr">
              <a:spcBef>
                <a:spcPts val="0"/>
              </a:spcBef>
              <a:spcAft>
                <a:spcPts val="1200"/>
              </a:spcAft>
              <a:buNone/>
              <a:defRPr/>
            </a:pPr>
            <a:r>
              <a:rPr lang="en-US" altLang="en-US" sz="4000" kern="1200" dirty="0">
                <a:solidFill>
                  <a:schemeClr val="tx2"/>
                </a:solidFill>
                <a:ea typeface="+mj-ea"/>
                <a:cs typeface="Calibri" panose="020F0502020204030204" pitchFamily="34" charset="0"/>
              </a:rPr>
              <a:t>Genesis 11:1-4</a:t>
            </a:r>
          </a:p>
          <a:p>
            <a:pPr marL="0" indent="0" algn="just" eaLnBrk="1" hangingPunct="1">
              <a:spcBef>
                <a:spcPts val="0"/>
              </a:spcBef>
              <a:spcAft>
                <a:spcPts val="0"/>
              </a:spcAft>
              <a:buNone/>
              <a:defRPr/>
            </a:pPr>
            <a:r>
              <a:rPr lang="en-US" altLang="en-US" sz="3000" baseline="30000" dirty="0">
                <a:effectLst>
                  <a:outerShdw blurRad="38100" dist="38100" dir="2700000" algn="tl">
                    <a:srgbClr val="000000">
                      <a:alpha val="43137"/>
                    </a:srgbClr>
                  </a:outerShdw>
                </a:effectLst>
              </a:rPr>
              <a:t>1</a:t>
            </a:r>
            <a:r>
              <a:rPr lang="en-US" altLang="en-US" sz="3000" dirty="0">
                <a:effectLst>
                  <a:outerShdw blurRad="38100" dist="38100" dir="2700000" algn="tl">
                    <a:srgbClr val="000000">
                      <a:alpha val="43137"/>
                    </a:srgbClr>
                  </a:outerShdw>
                </a:effectLst>
              </a:rPr>
              <a:t> </a:t>
            </a:r>
            <a:r>
              <a:rPr lang="en-US" altLang="en-US" sz="3000" b="1" u="sng" dirty="0">
                <a:solidFill>
                  <a:srgbClr val="FFFFCC"/>
                </a:solidFill>
                <a:effectLst>
                  <a:outerShdw blurRad="38100" dist="38100" dir="2700000" algn="tl">
                    <a:srgbClr val="000000">
                      <a:alpha val="43137"/>
                    </a:srgbClr>
                  </a:outerShdw>
                </a:effectLst>
              </a:rPr>
              <a:t>Now the whole earth used the same language and the same words</a:t>
            </a:r>
            <a:r>
              <a:rPr lang="en-US" altLang="en-US" sz="3000" dirty="0">
                <a:effectLst>
                  <a:outerShdw blurRad="38100" dist="38100" dir="2700000" algn="tl">
                    <a:srgbClr val="000000">
                      <a:alpha val="43137"/>
                    </a:srgbClr>
                  </a:outerShdw>
                </a:effectLst>
              </a:rPr>
              <a:t>. </a:t>
            </a:r>
            <a:r>
              <a:rPr lang="en-US" altLang="en-US" sz="3000" baseline="30000" dirty="0">
                <a:effectLst>
                  <a:outerShdw blurRad="38100" dist="38100" dir="2700000" algn="tl">
                    <a:srgbClr val="000000">
                      <a:alpha val="43137"/>
                    </a:srgbClr>
                  </a:outerShdw>
                </a:effectLst>
              </a:rPr>
              <a:t>2</a:t>
            </a:r>
            <a:r>
              <a:rPr lang="en-US" altLang="en-US" sz="3000" dirty="0">
                <a:effectLst>
                  <a:outerShdw blurRad="38100" dist="38100" dir="2700000" algn="tl">
                    <a:srgbClr val="000000">
                      <a:alpha val="43137"/>
                    </a:srgbClr>
                  </a:outerShdw>
                </a:effectLst>
              </a:rPr>
              <a:t> It came about as they journeyed </a:t>
            </a:r>
            <a:r>
              <a:rPr lang="en-US" altLang="en-US" sz="3000" b="1" u="sng" dirty="0">
                <a:solidFill>
                  <a:srgbClr val="FFFFCC"/>
                </a:solidFill>
                <a:effectLst>
                  <a:outerShdw blurRad="38100" dist="38100" dir="2700000" algn="tl">
                    <a:srgbClr val="000000">
                      <a:alpha val="43137"/>
                    </a:srgbClr>
                  </a:outerShdw>
                </a:effectLst>
              </a:rPr>
              <a:t>east</a:t>
            </a:r>
            <a:r>
              <a:rPr lang="en-US" altLang="en-US" sz="3000" dirty="0">
                <a:effectLst>
                  <a:outerShdw blurRad="38100" dist="38100" dir="2700000" algn="tl">
                    <a:srgbClr val="000000">
                      <a:alpha val="43137"/>
                    </a:srgbClr>
                  </a:outerShdw>
                </a:effectLst>
              </a:rPr>
              <a:t>, that they found a plain in the land of </a:t>
            </a:r>
            <a:r>
              <a:rPr lang="en-US" altLang="en-US" sz="3000" b="1" u="sng" dirty="0">
                <a:solidFill>
                  <a:srgbClr val="FFFFCC"/>
                </a:solidFill>
                <a:effectLst>
                  <a:outerShdw blurRad="38100" dist="38100" dir="2700000" algn="tl">
                    <a:srgbClr val="000000">
                      <a:alpha val="43137"/>
                    </a:srgbClr>
                  </a:outerShdw>
                </a:effectLst>
              </a:rPr>
              <a:t>Shinar</a:t>
            </a:r>
            <a:r>
              <a:rPr lang="en-US" altLang="en-US" sz="3000" dirty="0">
                <a:effectLst>
                  <a:outerShdw blurRad="38100" dist="38100" dir="2700000" algn="tl">
                    <a:srgbClr val="000000">
                      <a:alpha val="43137"/>
                    </a:srgbClr>
                  </a:outerShdw>
                </a:effectLst>
              </a:rPr>
              <a:t> and settled there. </a:t>
            </a:r>
            <a:r>
              <a:rPr lang="en-US" altLang="en-US" sz="3000" baseline="30000" dirty="0">
                <a:effectLst>
                  <a:outerShdw blurRad="38100" dist="38100" dir="2700000" algn="tl">
                    <a:srgbClr val="000000">
                      <a:alpha val="43137"/>
                    </a:srgbClr>
                  </a:outerShdw>
                </a:effectLst>
              </a:rPr>
              <a:t>3</a:t>
            </a:r>
            <a:r>
              <a:rPr lang="en-US" altLang="en-US" sz="3000" dirty="0">
                <a:effectLst>
                  <a:outerShdw blurRad="38100" dist="38100" dir="2700000" algn="tl">
                    <a:srgbClr val="000000">
                      <a:alpha val="43137"/>
                    </a:srgbClr>
                  </a:outerShdw>
                </a:effectLst>
              </a:rPr>
              <a:t> They said to one another, “Come, let us make bricks and burn them thoroughly.” And they used brick for stone, and they used tar for mortar. </a:t>
            </a:r>
            <a:r>
              <a:rPr lang="en-US" altLang="en-US" sz="3000" baseline="30000" dirty="0">
                <a:effectLst>
                  <a:outerShdw blurRad="38100" dist="38100" dir="2700000" algn="tl">
                    <a:srgbClr val="000000">
                      <a:alpha val="43137"/>
                    </a:srgbClr>
                  </a:outerShdw>
                </a:effectLst>
              </a:rPr>
              <a:t>4</a:t>
            </a:r>
            <a:r>
              <a:rPr lang="en-US" altLang="en-US" sz="3000" dirty="0">
                <a:effectLst>
                  <a:outerShdw blurRad="38100" dist="38100" dir="2700000" algn="tl">
                    <a:srgbClr val="000000">
                      <a:alpha val="43137"/>
                    </a:srgbClr>
                  </a:outerShdw>
                </a:effectLst>
              </a:rPr>
              <a:t> They said, “Come, let us build for ourselves a city, and a tower whose top will reach into heaven, and let us make for ourselves a name, otherwise we will be scattered abroad over the face of the whole earth.”</a:t>
            </a:r>
          </a:p>
        </p:txBody>
      </p:sp>
    </p:spTree>
    <p:extLst>
      <p:ext uri="{BB962C8B-B14F-4D97-AF65-F5344CB8AC3E}">
        <p14:creationId xmlns:p14="http://schemas.microsoft.com/office/powerpoint/2010/main" val="305920618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85334" y="1600200"/>
            <a:ext cx="6773332" cy="3581400"/>
          </a:xfrm>
        </p:spPr>
        <p:txBody>
          <a:bodyPr/>
          <a:lstStyle/>
          <a:p>
            <a:pPr marL="574675" indent="-574675">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spoken word (15a)</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smiting of the nations (15b)</a:t>
            </a:r>
          </a:p>
          <a:p>
            <a:pPr marL="574675" indent="-574675">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rPr>
              <a:t>His ruling of the nations (15c)</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treading of the winepress (15d)</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rulership as King (16)</a:t>
            </a:r>
            <a:endParaRPr lang="en-US" sz="3600" dirty="0">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His Activities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19:15-16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752E2756-17BA-454C-8AD1-DD5A2886F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02959" y="51816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784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011296750"/>
              </p:ext>
            </p:extLst>
          </p:nvPr>
        </p:nvGraphicFramePr>
        <p:xfrm>
          <a:off x="152400" y="152400"/>
          <a:ext cx="8839200" cy="6553195"/>
        </p:xfrm>
        <a:graphic>
          <a:graphicData uri="http://schemas.openxmlformats.org/drawingml/2006/table">
            <a:tbl>
              <a:tblPr firstRow="1" bandRow="1">
                <a:tableStyleId>{D7AC3CCA-C797-4891-BE02-D94E43425B78}</a:tableStyleId>
              </a:tblPr>
              <a:tblGrid>
                <a:gridCol w="4419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595745">
                <a:tc gridSpan="2">
                  <a:txBody>
                    <a:bodyPr/>
                    <a:lstStyle/>
                    <a:p>
                      <a:pPr algn="ctr">
                        <a:spcBef>
                          <a:spcPts val="1200"/>
                        </a:spcBef>
                        <a:spcAft>
                          <a:spcPts val="1200"/>
                        </a:spcAft>
                      </a:pPr>
                      <a:r>
                        <a:rPr lang="en-US" altLang="en-US" sz="2700" b="1" kern="1200" dirty="0">
                          <a:solidFill>
                            <a:schemeClr val="tx2"/>
                          </a:solidFill>
                          <a:latin typeface="Calibri" panose="020F0502020204030204" pitchFamily="34" charset="0"/>
                          <a:ea typeface="+mn-ea"/>
                          <a:cs typeface="Calibri" panose="020F0502020204030204" pitchFamily="34" charset="0"/>
                        </a:rPr>
                        <a:t>DIFFERENCES BETWEEN THE MILLENNIUM &amp; ETERNAL STATE</a:t>
                      </a:r>
                      <a:endParaRPr lang="en-US" sz="2700" b="1" kern="1200" dirty="0">
                        <a:solidFill>
                          <a:schemeClr val="tx2"/>
                        </a:solidFill>
                        <a:latin typeface="Calibri" panose="020F0502020204030204" pitchFamily="34" charset="0"/>
                        <a:ea typeface="+mn-ea"/>
                        <a:cs typeface="Calibri" panose="020F0502020204030204" pitchFamily="34" charset="0"/>
                      </a:endParaRPr>
                    </a:p>
                  </a:txBody>
                  <a:tcPr anchor="ctr">
                    <a:solidFill>
                      <a:schemeClr val="bg2"/>
                    </a:solidFill>
                  </a:tcPr>
                </a:tc>
                <a:tc hMerge="1">
                  <a:txBody>
                    <a:bodyPr/>
                    <a:lstStyle/>
                    <a:p>
                      <a:endParaRPr lang="en-US" sz="2700" dirty="0">
                        <a:latin typeface="Calibri" panose="020F0502020204030204" pitchFamily="34" charset="0"/>
                      </a:endParaRPr>
                    </a:p>
                  </a:txBody>
                  <a:tcPr/>
                </a:tc>
                <a:extLst>
                  <a:ext uri="{0D108BD9-81ED-4DB2-BD59-A6C34878D82A}">
                    <a16:rowId xmlns:a16="http://schemas.microsoft.com/office/drawing/2014/main" val="1381923974"/>
                  </a:ext>
                </a:extLst>
              </a:tr>
              <a:tr h="595745">
                <a:tc>
                  <a:txBody>
                    <a:bodyPr/>
                    <a:lstStyle/>
                    <a:p>
                      <a:pPr algn="ctr">
                        <a:spcBef>
                          <a:spcPts val="1200"/>
                        </a:spcBef>
                        <a:spcAft>
                          <a:spcPts val="1200"/>
                        </a:spcAft>
                      </a:pPr>
                      <a:r>
                        <a:rPr lang="en-US" sz="2700" b="1" dirty="0">
                          <a:solidFill>
                            <a:srgbClr val="0000CC"/>
                          </a:solidFill>
                          <a:latin typeface="Calibri" panose="020F0502020204030204" pitchFamily="34" charset="0"/>
                          <a:cs typeface="Calibri" panose="020F0502020204030204" pitchFamily="34" charset="0"/>
                        </a:rPr>
                        <a:t>MILLENNIUM (REV. 20:1-10)</a:t>
                      </a:r>
                    </a:p>
                  </a:txBody>
                  <a:tcPr anchor="ctr"/>
                </a:tc>
                <a:tc>
                  <a:txBody>
                    <a:bodyPr/>
                    <a:lstStyle/>
                    <a:p>
                      <a:pPr algn="ctr">
                        <a:spcBef>
                          <a:spcPts val="1200"/>
                        </a:spcBef>
                        <a:spcAft>
                          <a:spcPts val="1200"/>
                        </a:spcAft>
                      </a:pPr>
                      <a:r>
                        <a:rPr lang="en-US" sz="2700" b="1" dirty="0">
                          <a:solidFill>
                            <a:srgbClr val="C00000"/>
                          </a:solidFill>
                          <a:latin typeface="Calibri" panose="020F0502020204030204" pitchFamily="34" charset="0"/>
                          <a:cs typeface="Calibri" panose="020F0502020204030204" pitchFamily="34" charset="0"/>
                        </a:rPr>
                        <a:t>ETERNAL STATE (REV. 21‒22)</a:t>
                      </a:r>
                    </a:p>
                  </a:txBody>
                  <a:tcPr anchor="ctr"/>
                </a:tc>
                <a:extLst>
                  <a:ext uri="{0D108BD9-81ED-4DB2-BD59-A6C34878D82A}">
                    <a16:rowId xmlns:a16="http://schemas.microsoft.com/office/drawing/2014/main" val="10000"/>
                  </a:ext>
                </a:extLst>
              </a:tr>
              <a:tr h="595745">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Present</a:t>
                      </a:r>
                      <a:r>
                        <a:rPr lang="en-US" sz="2700" baseline="0" dirty="0">
                          <a:solidFill>
                            <a:schemeClr val="bg2"/>
                          </a:solidFill>
                          <a:latin typeface="Calibri" panose="020F0502020204030204" pitchFamily="34" charset="0"/>
                          <a:cs typeface="Calibri" panose="020F0502020204030204" pitchFamily="34" charset="0"/>
                        </a:rPr>
                        <a:t> earth (Gen. 13:17)</a:t>
                      </a:r>
                      <a:endParaRPr lang="en-US" sz="2700" dirty="0">
                        <a:solidFill>
                          <a:schemeClr val="bg2"/>
                        </a:solidFill>
                        <a:latin typeface="Calibri" panose="020F0502020204030204" pitchFamily="34" charset="0"/>
                        <a:cs typeface="Calibri" panose="020F0502020204030204" pitchFamily="34" charset="0"/>
                      </a:endParaRPr>
                    </a:p>
                  </a:txBody>
                  <a:tcPr anchor="ctr"/>
                </a:tc>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New Earth (Rev. 21:1</a:t>
                      </a:r>
                      <a:r>
                        <a:rPr lang="en-US" sz="2700" baseline="0" dirty="0">
                          <a:solidFill>
                            <a:schemeClr val="bg2"/>
                          </a:solidFill>
                          <a:latin typeface="Calibri" panose="020F0502020204030204" pitchFamily="34" charset="0"/>
                          <a:cs typeface="Calibri" panose="020F0502020204030204" pitchFamily="34" charset="0"/>
                        </a:rPr>
                        <a:t>)</a:t>
                      </a:r>
                      <a:endParaRPr lang="en-US" sz="2700" dirty="0">
                        <a:solidFill>
                          <a:schemeClr val="bg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1"/>
                  </a:ext>
                </a:extLst>
              </a:tr>
              <a:tr h="595745">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Waters (Gen.</a:t>
                      </a:r>
                      <a:r>
                        <a:rPr lang="en-US" sz="2700" baseline="0" dirty="0">
                          <a:solidFill>
                            <a:schemeClr val="bg2"/>
                          </a:solidFill>
                          <a:latin typeface="Calibri" panose="020F0502020204030204" pitchFamily="34" charset="0"/>
                          <a:cs typeface="Calibri" panose="020F0502020204030204" pitchFamily="34" charset="0"/>
                        </a:rPr>
                        <a:t> 15:18-21)</a:t>
                      </a:r>
                      <a:endParaRPr lang="en-US" sz="2700" dirty="0">
                        <a:solidFill>
                          <a:schemeClr val="bg2"/>
                        </a:solidFill>
                        <a:latin typeface="Calibri" panose="020F0502020204030204" pitchFamily="34" charset="0"/>
                        <a:cs typeface="Calibri" panose="020F0502020204030204" pitchFamily="34" charset="0"/>
                      </a:endParaRPr>
                    </a:p>
                  </a:txBody>
                  <a:tcPr anchor="ctr"/>
                </a:tc>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No sea (Rev. 21:1)</a:t>
                      </a:r>
                    </a:p>
                  </a:txBody>
                  <a:tcPr anchor="ctr"/>
                </a:tc>
                <a:extLst>
                  <a:ext uri="{0D108BD9-81ED-4DB2-BD59-A6C34878D82A}">
                    <a16:rowId xmlns:a16="http://schemas.microsoft.com/office/drawing/2014/main" val="10002"/>
                  </a:ext>
                </a:extLst>
              </a:tr>
              <a:tr h="595745">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Rebellion (Zech. 14:16-18)</a:t>
                      </a:r>
                    </a:p>
                  </a:txBody>
                  <a:tcPr anchor="ctr"/>
                </a:tc>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No rebellion (Rev. 21:4)</a:t>
                      </a:r>
                    </a:p>
                  </a:txBody>
                  <a:tcPr anchor="ctr"/>
                </a:tc>
                <a:extLst>
                  <a:ext uri="{0D108BD9-81ED-4DB2-BD59-A6C34878D82A}">
                    <a16:rowId xmlns:a16="http://schemas.microsoft.com/office/drawing/2014/main" val="10003"/>
                  </a:ext>
                </a:extLst>
              </a:tr>
              <a:tr h="595745">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Tribal land</a:t>
                      </a:r>
                      <a:r>
                        <a:rPr lang="en-US" sz="2700" baseline="0" dirty="0">
                          <a:solidFill>
                            <a:schemeClr val="bg2"/>
                          </a:solidFill>
                          <a:latin typeface="Calibri" panose="020F0502020204030204" pitchFamily="34" charset="0"/>
                          <a:cs typeface="Calibri" panose="020F0502020204030204" pitchFamily="34" charset="0"/>
                        </a:rPr>
                        <a:t> (Ezek. 47:13-23)</a:t>
                      </a:r>
                      <a:endParaRPr lang="en-US" sz="2700" dirty="0">
                        <a:solidFill>
                          <a:schemeClr val="bg2"/>
                        </a:solidFill>
                        <a:latin typeface="Calibri" panose="020F0502020204030204" pitchFamily="34" charset="0"/>
                        <a:cs typeface="Calibri" panose="020F0502020204030204" pitchFamily="34" charset="0"/>
                      </a:endParaRPr>
                    </a:p>
                  </a:txBody>
                  <a:tcPr anchor="ctr"/>
                </a:tc>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Tribal</a:t>
                      </a:r>
                      <a:r>
                        <a:rPr lang="en-US" sz="2700" baseline="0" dirty="0">
                          <a:solidFill>
                            <a:schemeClr val="bg2"/>
                          </a:solidFill>
                          <a:latin typeface="Calibri" panose="020F0502020204030204" pitchFamily="34" charset="0"/>
                          <a:cs typeface="Calibri" panose="020F0502020204030204" pitchFamily="34" charset="0"/>
                        </a:rPr>
                        <a:t> city gates (Rev. 21:12)</a:t>
                      </a:r>
                      <a:endParaRPr lang="en-US" sz="2700" dirty="0">
                        <a:solidFill>
                          <a:schemeClr val="bg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4"/>
                  </a:ext>
                </a:extLst>
              </a:tr>
              <a:tr h="595745">
                <a:tc>
                  <a:txBody>
                    <a:bodyPr/>
                    <a:lstStyle/>
                    <a:p>
                      <a:pPr marL="0" algn="l" defTabSz="914400" rtl="0" eaLnBrk="1" latinLnBrk="0" hangingPunct="1">
                        <a:spcBef>
                          <a:spcPts val="1200"/>
                        </a:spcBef>
                        <a:spcAft>
                          <a:spcPts val="1200"/>
                        </a:spcAft>
                      </a:pPr>
                      <a:r>
                        <a:rPr lang="en-US" sz="2700" b="1" u="sng" kern="1200" dirty="0">
                          <a:solidFill>
                            <a:srgbClr val="0000CC"/>
                          </a:solidFill>
                          <a:latin typeface="Calibri" panose="020F0502020204030204" pitchFamily="34" charset="0"/>
                          <a:ea typeface="+mn-ea"/>
                          <a:cs typeface="Calibri" panose="020F0502020204030204" pitchFamily="34" charset="0"/>
                        </a:rPr>
                        <a:t>Sin exists (Ezek 45:22)</a:t>
                      </a:r>
                    </a:p>
                  </a:txBody>
                  <a:tcPr anchor="ctr">
                    <a:solidFill>
                      <a:srgbClr val="FFFFCC"/>
                    </a:solidFill>
                  </a:tcPr>
                </a:tc>
                <a:tc>
                  <a:txBody>
                    <a:bodyPr/>
                    <a:lstStyle/>
                    <a:p>
                      <a:pPr marL="0" algn="l" defTabSz="914400" rtl="0" eaLnBrk="1" latinLnBrk="0" hangingPunct="1">
                        <a:spcBef>
                          <a:spcPts val="1200"/>
                        </a:spcBef>
                        <a:spcAft>
                          <a:spcPts val="1200"/>
                        </a:spcAft>
                      </a:pPr>
                      <a:r>
                        <a:rPr lang="en-US" sz="2700" b="1" u="sng" kern="1200" dirty="0">
                          <a:solidFill>
                            <a:srgbClr val="C00000"/>
                          </a:solidFill>
                          <a:latin typeface="Calibri" panose="020F0502020204030204" pitchFamily="34" charset="0"/>
                          <a:ea typeface="+mn-ea"/>
                          <a:cs typeface="Calibri" panose="020F0502020204030204" pitchFamily="34" charset="0"/>
                        </a:rPr>
                        <a:t>No sin (Rev. 21:4)</a:t>
                      </a:r>
                    </a:p>
                  </a:txBody>
                  <a:tcPr anchor="ctr">
                    <a:solidFill>
                      <a:srgbClr val="FFFFCC"/>
                    </a:solidFill>
                  </a:tcPr>
                </a:tc>
                <a:extLst>
                  <a:ext uri="{0D108BD9-81ED-4DB2-BD59-A6C34878D82A}">
                    <a16:rowId xmlns:a16="http://schemas.microsoft.com/office/drawing/2014/main" val="10005"/>
                  </a:ext>
                </a:extLst>
              </a:tr>
              <a:tr h="595745">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Temple (Ezek. 40‒46)</a:t>
                      </a:r>
                    </a:p>
                  </a:txBody>
                  <a:tcPr anchor="ctr"/>
                </a:tc>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No temple (Rev. 21:22)</a:t>
                      </a:r>
                    </a:p>
                  </a:txBody>
                  <a:tcPr anchor="ctr"/>
                </a:tc>
                <a:extLst>
                  <a:ext uri="{0D108BD9-81ED-4DB2-BD59-A6C34878D82A}">
                    <a16:rowId xmlns:a16="http://schemas.microsoft.com/office/drawing/2014/main" val="10006"/>
                  </a:ext>
                </a:extLst>
              </a:tr>
              <a:tr h="595745">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Rod</a:t>
                      </a:r>
                      <a:r>
                        <a:rPr lang="en-US" sz="2700" baseline="0" dirty="0">
                          <a:solidFill>
                            <a:schemeClr val="bg2"/>
                          </a:solidFill>
                          <a:latin typeface="Calibri" panose="020F0502020204030204" pitchFamily="34" charset="0"/>
                          <a:cs typeface="Calibri" panose="020F0502020204030204" pitchFamily="34" charset="0"/>
                        </a:rPr>
                        <a:t> of iron (Ps. 2:6-8)</a:t>
                      </a:r>
                      <a:endParaRPr lang="en-US" sz="2700" dirty="0">
                        <a:solidFill>
                          <a:schemeClr val="bg2"/>
                        </a:solidFill>
                        <a:latin typeface="Calibri" panose="020F0502020204030204" pitchFamily="34" charset="0"/>
                        <a:cs typeface="Calibri" panose="020F0502020204030204" pitchFamily="34" charset="0"/>
                      </a:endParaRPr>
                    </a:p>
                  </a:txBody>
                  <a:tcPr anchor="ctr"/>
                </a:tc>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No rod</a:t>
                      </a:r>
                      <a:r>
                        <a:rPr lang="en-US" sz="2700" baseline="0" dirty="0">
                          <a:solidFill>
                            <a:schemeClr val="bg2"/>
                          </a:solidFill>
                          <a:latin typeface="Calibri" panose="020F0502020204030204" pitchFamily="34" charset="0"/>
                          <a:cs typeface="Calibri" panose="020F0502020204030204" pitchFamily="34" charset="0"/>
                        </a:rPr>
                        <a:t> </a:t>
                      </a:r>
                      <a:r>
                        <a:rPr lang="en-US" sz="2700" dirty="0">
                          <a:solidFill>
                            <a:schemeClr val="bg2"/>
                          </a:solidFill>
                          <a:latin typeface="Calibri" panose="020F0502020204030204" pitchFamily="34" charset="0"/>
                          <a:cs typeface="Calibri" panose="020F0502020204030204" pitchFamily="34" charset="0"/>
                        </a:rPr>
                        <a:t>needed</a:t>
                      </a:r>
                      <a:r>
                        <a:rPr lang="en-US" sz="2700" baseline="0" dirty="0">
                          <a:solidFill>
                            <a:schemeClr val="bg2"/>
                          </a:solidFill>
                          <a:latin typeface="Calibri" panose="020F0502020204030204" pitchFamily="34" charset="0"/>
                          <a:cs typeface="Calibri" panose="020F0502020204030204" pitchFamily="34" charset="0"/>
                        </a:rPr>
                        <a:t> (Rev. 21:8)</a:t>
                      </a:r>
                      <a:endParaRPr lang="en-US" sz="2700" dirty="0">
                        <a:solidFill>
                          <a:schemeClr val="bg2"/>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0007"/>
                  </a:ext>
                </a:extLst>
              </a:tr>
              <a:tr h="595745">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Death (Isa. 65:20)</a:t>
                      </a:r>
                    </a:p>
                  </a:txBody>
                  <a:tcPr anchor="ctr"/>
                </a:tc>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No death (Rev. 21:4)</a:t>
                      </a:r>
                    </a:p>
                  </a:txBody>
                  <a:tcPr anchor="ctr"/>
                </a:tc>
                <a:extLst>
                  <a:ext uri="{0D108BD9-81ED-4DB2-BD59-A6C34878D82A}">
                    <a16:rowId xmlns:a16="http://schemas.microsoft.com/office/drawing/2014/main" val="10008"/>
                  </a:ext>
                </a:extLst>
              </a:tr>
              <a:tr h="595745">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Sun</a:t>
                      </a:r>
                      <a:r>
                        <a:rPr lang="en-US" sz="2700" baseline="0" dirty="0">
                          <a:solidFill>
                            <a:schemeClr val="bg2"/>
                          </a:solidFill>
                          <a:latin typeface="Calibri" panose="020F0502020204030204" pitchFamily="34" charset="0"/>
                          <a:cs typeface="Calibri" panose="020F0502020204030204" pitchFamily="34" charset="0"/>
                        </a:rPr>
                        <a:t> exists (Isa. 30:26)</a:t>
                      </a:r>
                      <a:endParaRPr lang="en-US" sz="2700" dirty="0">
                        <a:solidFill>
                          <a:schemeClr val="bg2"/>
                        </a:solidFill>
                        <a:latin typeface="Calibri" panose="020F0502020204030204" pitchFamily="34" charset="0"/>
                        <a:cs typeface="Calibri" panose="020F0502020204030204" pitchFamily="34" charset="0"/>
                      </a:endParaRPr>
                    </a:p>
                  </a:txBody>
                  <a:tcPr anchor="ctr"/>
                </a:tc>
                <a:tc>
                  <a:txBody>
                    <a:bodyPr/>
                    <a:lstStyle/>
                    <a:p>
                      <a:pPr>
                        <a:spcBef>
                          <a:spcPts val="1200"/>
                        </a:spcBef>
                        <a:spcAft>
                          <a:spcPts val="1200"/>
                        </a:spcAft>
                      </a:pPr>
                      <a:r>
                        <a:rPr lang="en-US" sz="2700" dirty="0">
                          <a:solidFill>
                            <a:schemeClr val="bg2"/>
                          </a:solidFill>
                          <a:latin typeface="Calibri" panose="020F0502020204030204" pitchFamily="34" charset="0"/>
                          <a:cs typeface="Calibri" panose="020F0502020204030204" pitchFamily="34" charset="0"/>
                        </a:rPr>
                        <a:t>No sun (Rev. 21:23; 22:5)</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57734294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85334" y="1600200"/>
            <a:ext cx="6773332" cy="3581400"/>
          </a:xfrm>
        </p:spPr>
        <p:txBody>
          <a:bodyPr/>
          <a:lstStyle/>
          <a:p>
            <a:pPr marL="574675" indent="-574675">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spoken word (15a)</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smiting of the nations (15b)</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ruling of the nations (15c)</a:t>
            </a:r>
          </a:p>
          <a:p>
            <a:pPr marL="574675" indent="-574675">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rPr>
              <a:t>His treading of the winepress (15d)</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rulership as King (16)</a:t>
            </a:r>
            <a:endParaRPr lang="en-US" sz="3600" dirty="0">
              <a:effectLst>
                <a:outerShdw blurRad="38100" dist="38100" dir="2700000" algn="tl">
                  <a:srgbClr val="000000">
                    <a:alpha val="43137"/>
                  </a:srgbClr>
                </a:outerShdw>
              </a:effectLst>
            </a:endParaRP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His Activities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19:15-16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752E2756-17BA-454C-8AD1-DD5A2886F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02959" y="51816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479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568223" y="1600200"/>
            <a:ext cx="6007555" cy="3657600"/>
          </a:xfrm>
        </p:spPr>
        <p:txBody>
          <a:bodyPr/>
          <a:lstStyle/>
          <a:p>
            <a:pPr marL="457200"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Pre-tribulation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Mid-tribulation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Post-tribulation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Pre-wrath rapture theory</a:t>
            </a:r>
          </a:p>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cs typeface="Calibri" panose="020F0502020204030204" pitchFamily="34" charset="0"/>
              </a:rPr>
              <a:t>Partial rapture theory </a:t>
            </a:r>
          </a:p>
        </p:txBody>
      </p:sp>
      <p:pic>
        <p:nvPicPr>
          <p:cNvPr id="2" name="Picture 1">
            <a:extLst>
              <a:ext uri="{FF2B5EF4-FFF2-40B4-BE49-F238E27FC236}">
                <a16:creationId xmlns:a16="http://schemas.microsoft.com/office/drawing/2014/main" id="{0F5D8890-1922-43E6-BDBE-829C58F22E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57600" y="5181600"/>
            <a:ext cx="1828800" cy="1371600"/>
          </a:xfrm>
          <a:prstGeom prst="rect">
            <a:avLst/>
          </a:prstGeom>
        </p:spPr>
      </p:pic>
      <p:sp>
        <p:nvSpPr>
          <p:cNvPr id="5" name="Title 1">
            <a:extLst>
              <a:ext uri="{FF2B5EF4-FFF2-40B4-BE49-F238E27FC236}">
                <a16:creationId xmlns:a16="http://schemas.microsoft.com/office/drawing/2014/main" id="{C3740C8A-C8E6-4C3C-9570-18C18734ECBC}"/>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When Will the Rapture Take Place Relative to the Tribulation Period?</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spTree>
    <p:extLst>
      <p:ext uri="{BB962C8B-B14F-4D97-AF65-F5344CB8AC3E}">
        <p14:creationId xmlns:p14="http://schemas.microsoft.com/office/powerpoint/2010/main" val="134911312"/>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212480"/>
            <a:ext cx="8305800" cy="6492606"/>
          </a:xfrm>
          <a:prstGeom prst="rect">
            <a:avLst/>
          </a:prstGeom>
          <a:ln w="28575">
            <a:solidFill>
              <a:srgbClr val="FFFFCC"/>
            </a:solidFill>
          </a:ln>
        </p:spPr>
      </p:pic>
    </p:spTree>
    <p:extLst>
      <p:ext uri="{BB962C8B-B14F-4D97-AF65-F5344CB8AC3E}">
        <p14:creationId xmlns:p14="http://schemas.microsoft.com/office/powerpoint/2010/main" val="2011491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88157" y="209550"/>
            <a:ext cx="8167687" cy="857250"/>
          </a:xfrm>
        </p:spPr>
        <p:txBody>
          <a:bodyPr/>
          <a:lstStyle/>
          <a:p>
            <a:pPr algn="ctr" eaLnBrk="1" hangingPunct="1"/>
            <a:r>
              <a:rPr lang="en-US" altLang="en-US" sz="3600" dirty="0">
                <a:effectLst>
                  <a:outerShdw blurRad="38100" dist="38100" dir="2700000" algn="tl">
                    <a:srgbClr val="000000">
                      <a:alpha val="43137"/>
                    </a:srgbClr>
                  </a:outerShdw>
                </a:effectLst>
                <a:cs typeface="Calibri" panose="020F0502020204030204" pitchFamily="34" charset="0"/>
              </a:rPr>
              <a:t>Promised Exemption from Divine Wrath</a:t>
            </a:r>
          </a:p>
        </p:txBody>
      </p:sp>
      <p:sp>
        <p:nvSpPr>
          <p:cNvPr id="23555" name="Rectangle 3"/>
          <p:cNvSpPr>
            <a:spLocks noGrp="1" noChangeArrowheads="1"/>
          </p:cNvSpPr>
          <p:nvPr>
            <p:ph idx="1"/>
          </p:nvPr>
        </p:nvSpPr>
        <p:spPr>
          <a:xfrm>
            <a:off x="266700" y="1371600"/>
            <a:ext cx="8610600" cy="2415657"/>
          </a:xfrm>
        </p:spPr>
        <p:txBody>
          <a:bodyPr/>
          <a:lstStyle/>
          <a:p>
            <a:pPr marL="457200" indent="-4572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The promise (1 Thess 1:10; 5:9; Rom 5:9; 8:1; Rev 3:10)</a:t>
            </a:r>
          </a:p>
          <a:p>
            <a:pPr marL="457200" indent="-457200" eaLnBrk="1" hangingPunct="1">
              <a:spcBef>
                <a:spcPts val="0"/>
              </a:spcBef>
              <a:spcAft>
                <a:spcPts val="2700"/>
              </a:spcAft>
              <a:defRPr/>
            </a:pPr>
            <a:r>
              <a:rPr lang="en-US" dirty="0">
                <a:effectLst>
                  <a:outerShdw blurRad="38100" dist="38100" dir="2700000" algn="tl">
                    <a:srgbClr val="000000">
                      <a:alpha val="43137"/>
                    </a:srgbClr>
                  </a:outerShdw>
                </a:effectLst>
                <a:cs typeface="Calibri" panose="020F0502020204030204" pitchFamily="34" charset="0"/>
              </a:rPr>
              <a:t>Tribulation = divine wrath (Rev 6:16-17; 11:18; 15:1, 7; 16:1, 19; 19:15)</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70980" y="3886200"/>
            <a:ext cx="5602040" cy="2743200"/>
          </a:xfrm>
          <a:prstGeom prst="rect">
            <a:avLst/>
          </a:prstGeom>
        </p:spPr>
      </p:pic>
    </p:spTree>
    <p:extLst>
      <p:ext uri="{BB962C8B-B14F-4D97-AF65-F5344CB8AC3E}">
        <p14:creationId xmlns:p14="http://schemas.microsoft.com/office/powerpoint/2010/main" val="391344477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BE7A3DF-91BB-4AC2-B7ED-5A965ACD77AF}"/>
              </a:ext>
            </a:extLst>
          </p:cNvPr>
          <p:cNvSpPr>
            <a:spLocks noGrp="1" noChangeArrowheads="1"/>
          </p:cNvSpPr>
          <p:nvPr>
            <p:ph type="title"/>
          </p:nvPr>
        </p:nvSpPr>
        <p:spPr>
          <a:xfrm>
            <a:off x="0" y="228599"/>
            <a:ext cx="9144000" cy="1152525"/>
          </a:xfrm>
        </p:spPr>
        <p:txBody>
          <a:bodyPr/>
          <a:lstStyle/>
          <a:p>
            <a:pPr algn="ctr"/>
            <a:r>
              <a:rPr lang="en-US" altLang="en-US" sz="3600" dirty="0">
                <a:effectLst>
                  <a:outerShdw blurRad="38100" dist="38100" dir="2700000" algn="tl">
                    <a:srgbClr val="000000">
                      <a:alpha val="43137"/>
                    </a:srgbClr>
                  </a:outerShdw>
                </a:effectLst>
              </a:rPr>
              <a:t>5 Non-Chronological Parenthetical Insertions</a:t>
            </a:r>
          </a:p>
        </p:txBody>
      </p:sp>
      <p:sp>
        <p:nvSpPr>
          <p:cNvPr id="58371" name="Rectangle 3">
            <a:extLst>
              <a:ext uri="{FF2B5EF4-FFF2-40B4-BE49-F238E27FC236}">
                <a16:creationId xmlns:a16="http://schemas.microsoft.com/office/drawing/2014/main" id="{540F1CC5-045C-4C43-B65B-8CBDEAE84D50}"/>
              </a:ext>
            </a:extLst>
          </p:cNvPr>
          <p:cNvSpPr>
            <a:spLocks noGrp="1" noChangeArrowheads="1"/>
          </p:cNvSpPr>
          <p:nvPr>
            <p:ph type="body" idx="1"/>
          </p:nvPr>
        </p:nvSpPr>
        <p:spPr>
          <a:xfrm>
            <a:off x="228600" y="1371600"/>
            <a:ext cx="8713788" cy="5181600"/>
          </a:xfrm>
        </p:spPr>
        <p:txBody>
          <a:bodyPr/>
          <a:lstStyle/>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7 – 144,000 Jews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Rev 10:1-11:13 – Announcement of no more delay and the two witnesses</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12-14 – Israel’s flight, two beasts, six scenes of hope</a:t>
            </a:r>
          </a:p>
          <a:p>
            <a:pPr marL="514350" indent="-514350">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cs typeface="Calibri" panose="020F0502020204030204" pitchFamily="34" charset="0"/>
              </a:rPr>
              <a:t>Rev 16:13-16 – Gathering of the nations to Armageddon</a:t>
            </a:r>
          </a:p>
          <a:p>
            <a:pPr marL="514350" indent="-514350">
              <a:spcBef>
                <a:spcPts val="0"/>
              </a:spcBef>
              <a:spcAft>
                <a:spcPts val="1800"/>
              </a:spcAft>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Rev 17:1-19:6 – Babylon’s fall</a:t>
            </a:r>
          </a:p>
        </p:txBody>
      </p:sp>
    </p:spTree>
    <p:extLst>
      <p:ext uri="{BB962C8B-B14F-4D97-AF65-F5344CB8AC3E}">
        <p14:creationId xmlns:p14="http://schemas.microsoft.com/office/powerpoint/2010/main" val="2952707498"/>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185334" y="1600200"/>
            <a:ext cx="6773332" cy="3581400"/>
          </a:xfrm>
        </p:spPr>
        <p:txBody>
          <a:bodyPr/>
          <a:lstStyle/>
          <a:p>
            <a:pPr marL="574675" indent="-574675">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His spoken word (15a)</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smiting of the nations (15b)</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ruling of the nations (15c)</a:t>
            </a:r>
          </a:p>
          <a:p>
            <a:pPr marL="574675" indent="-574675">
              <a:spcBef>
                <a:spcPts val="0"/>
              </a:spcBef>
              <a:spcAft>
                <a:spcPts val="1800"/>
              </a:spcAft>
              <a:buSzPct val="100000"/>
              <a:buAutoNum type="arabicPeriod"/>
              <a:defRPr/>
            </a:pPr>
            <a:r>
              <a:rPr lang="en-US" dirty="0">
                <a:effectLst>
                  <a:outerShdw blurRad="38100" dist="38100" dir="2700000" algn="tl">
                    <a:srgbClr val="000000">
                      <a:alpha val="43137"/>
                    </a:srgbClr>
                  </a:outerShdw>
                </a:effectLst>
              </a:rPr>
              <a:t>His treading of the winepress (15d)</a:t>
            </a:r>
          </a:p>
          <a:p>
            <a:pPr marL="574675" indent="-574675">
              <a:spcBef>
                <a:spcPts val="0"/>
              </a:spcBef>
              <a:spcAft>
                <a:spcPts val="1800"/>
              </a:spcAft>
              <a:buSzPct val="100000"/>
              <a:buAutoNum type="arabicPeriod"/>
              <a:defRPr/>
            </a:pPr>
            <a:r>
              <a:rPr lang="en-US" b="1" u="sng" dirty="0">
                <a:solidFill>
                  <a:srgbClr val="FFFFCC"/>
                </a:solidFill>
                <a:effectLst>
                  <a:outerShdw blurRad="38100" dist="38100" dir="2700000" algn="tl">
                    <a:srgbClr val="000000">
                      <a:alpha val="43137"/>
                    </a:srgbClr>
                  </a:outerShdw>
                </a:effectLst>
              </a:rPr>
              <a:t>His rulership as King (16)</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854868" y="200065"/>
            <a:ext cx="7434263"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B. His Activities</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19:15-16</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752E2756-17BA-454C-8AD1-DD5A2886F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502959" y="51816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4428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3899083-D66C-48D1-A656-3A5A3A30CE2B}"/>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9:25</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rPr>
              <a:t>So you are to know and discern </a:t>
            </a:r>
            <a:r>
              <a:rPr lang="en-US" sz="3600" i="1" dirty="0">
                <a:effectLst>
                  <a:outerShdw blurRad="38100" dist="38100" dir="2700000" algn="tl">
                    <a:srgbClr val="000000">
                      <a:alpha val="43137"/>
                    </a:srgbClr>
                  </a:outerShdw>
                </a:effectLst>
                <a:latin typeface="Calibri" panose="020F0502020204030204" pitchFamily="34" charset="0"/>
              </a:rPr>
              <a:t>that</a:t>
            </a:r>
            <a:r>
              <a:rPr lang="en-US" sz="3600" dirty="0">
                <a:effectLst>
                  <a:outerShdw blurRad="38100" dist="38100" dir="2700000" algn="tl">
                    <a:srgbClr val="000000">
                      <a:alpha val="43137"/>
                    </a:srgbClr>
                  </a:outerShdw>
                </a:effectLst>
                <a:latin typeface="Calibri" panose="020F0502020204030204" pitchFamily="34" charset="0"/>
              </a:rPr>
              <a:t> from the issuing of a decree to restore and rebuild Jerusalem until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Messiah the Prince</a:t>
            </a:r>
            <a:r>
              <a:rPr lang="en-US" sz="3600" dirty="0">
                <a:effectLst>
                  <a:outerShdw blurRad="38100" dist="38100" dir="2700000" algn="tl">
                    <a:srgbClr val="000000">
                      <a:alpha val="43137"/>
                    </a:srgbClr>
                  </a:outerShdw>
                </a:effectLst>
                <a:latin typeface="Calibri" panose="020F0502020204030204" pitchFamily="34" charset="0"/>
              </a:rPr>
              <a:t> there will be seven weeks and sixty-two weeks; it will be built again, with plaza and moat, even in times of distress.</a:t>
            </a:r>
          </a:p>
        </p:txBody>
      </p:sp>
    </p:spTree>
    <p:extLst>
      <p:ext uri="{BB962C8B-B14F-4D97-AF65-F5344CB8AC3E}">
        <p14:creationId xmlns:p14="http://schemas.microsoft.com/office/powerpoint/2010/main" val="1111988694"/>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66462077-F98E-405B-9B51-33E3BE301174}"/>
              </a:ext>
            </a:extLst>
          </p:cNvPr>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p:spPr>
      </p:pic>
      <p:sp>
        <p:nvSpPr>
          <p:cNvPr id="38914" name="Rectangle 3"/>
          <p:cNvSpPr>
            <a:spLocks noChangeArrowheads="1"/>
          </p:cNvSpPr>
          <p:nvPr/>
        </p:nvSpPr>
        <p:spPr bwMode="auto">
          <a:xfrm>
            <a:off x="0" y="0"/>
            <a:ext cx="91440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lnSpc>
                <a:spcPct val="90000"/>
              </a:lnSpc>
              <a:spcBef>
                <a:spcPct val="0"/>
              </a:spcBef>
              <a:spcAft>
                <a:spcPts val="6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Daniel 9:26</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rPr>
              <a:t>Then after the sixty-two weeks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rPr>
              <a:t>Messiah will be cut off and have nothing</a:t>
            </a:r>
            <a:r>
              <a:rPr lang="en-US" sz="3600" dirty="0">
                <a:effectLst>
                  <a:outerShdw blurRad="38100" dist="38100" dir="2700000" algn="tl">
                    <a:srgbClr val="000000">
                      <a:alpha val="43137"/>
                    </a:srgbClr>
                  </a:outerShdw>
                </a:effectLst>
                <a:latin typeface="Calibri" panose="020F0502020204030204" pitchFamily="34" charset="0"/>
              </a:rPr>
              <a:t>, and the people of the prince who is to come will destroy the city and the sanctuary. And its end will come with a flood; even to the end there will be war; desolations are determined.</a:t>
            </a:r>
          </a:p>
        </p:txBody>
      </p:sp>
    </p:spTree>
    <p:extLst>
      <p:ext uri="{BB962C8B-B14F-4D97-AF65-F5344CB8AC3E}">
        <p14:creationId xmlns:p14="http://schemas.microsoft.com/office/powerpoint/2010/main" val="4025356254"/>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74059" y="1600200"/>
            <a:ext cx="7395882" cy="4343400"/>
          </a:xfrm>
        </p:spPr>
        <p:txBody>
          <a:bodyPr/>
          <a:lstStyle/>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Marriage Supper of the Lamb (7-9)</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John Responds to the Revelation (10)</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Second Advent (11-16)</a:t>
            </a:r>
          </a:p>
          <a:p>
            <a:pPr marL="571500" indent="-571500">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Supper of God (17-18)</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Christ Defeats: Beast’s Armies &amp; False Prophet (19-21)</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End of the Tribulation Period</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Revelation 19:7-21</a:t>
            </a:r>
            <a:endParaRPr kumimoji="0" lang="en-US"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6455C2E-CE2E-4DBF-8CB6-4A82E8FC4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46222" y="52578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652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74059" y="1600200"/>
            <a:ext cx="7395882" cy="4343400"/>
          </a:xfrm>
        </p:spPr>
        <p:txBody>
          <a:bodyPr/>
          <a:lstStyle/>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Marriage Supper of the Lamb (7-9)</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John Responds to the Revelation (10)</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Second Advent (11-16)</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Supper of God (17-18)</a:t>
            </a:r>
          </a:p>
          <a:p>
            <a:pPr marL="571500" indent="-571500">
              <a:spcBef>
                <a:spcPts val="0"/>
              </a:spcBef>
              <a:spcAft>
                <a:spcPts val="18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Christ Defeats: Beast’s Armies &amp; False Prophet (19-21)</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End of the Tribulation Period</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Revelation 19:7-21</a:t>
            </a:r>
            <a:endParaRPr kumimoji="0" lang="en-US"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6455C2E-CE2E-4DBF-8CB6-4A82E8FC4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46222" y="52578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9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56AF7C-ADC6-4EC5-A49C-13C349F83D9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276600"/>
          </a:xfrm>
        </p:spPr>
        <p:txBody>
          <a:bodyPr/>
          <a:lstStyle/>
          <a:p>
            <a:pPr marL="0" indent="0" algn="ctr" eaLnBrk="1" hangingPunct="1">
              <a:buNone/>
              <a:defRPr/>
            </a:pPr>
            <a:r>
              <a:rPr lang="en-US" alt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rPr>
              <a:t>Revelation 17:3</a:t>
            </a:r>
            <a:endParaRPr lang="en-US" sz="4000" kern="1200" dirty="0">
              <a:solidFill>
                <a:srgbClr val="00FFFF"/>
              </a:solidFill>
              <a:effectLst>
                <a:outerShdw blurRad="38100" dist="38100" dir="2700000" algn="tl">
                  <a:srgbClr val="000000">
                    <a:alpha val="43137"/>
                  </a:srgbClr>
                </a:outerShdw>
              </a:effectLst>
              <a:ea typeface="+mj-ea"/>
              <a:cs typeface="Calibri" panose="020F0502020204030204" pitchFamily="34" charset="0"/>
            </a:endParaRPr>
          </a:p>
          <a:p>
            <a:pPr marL="0" indent="0" algn="just">
              <a:buNone/>
              <a:defRPr/>
            </a:pPr>
            <a:r>
              <a:rPr lang="en-US" sz="3600" dirty="0">
                <a:effectLst>
                  <a:outerShdw blurRad="38100" dist="38100" dir="2700000" algn="tl">
                    <a:srgbClr val="000000">
                      <a:alpha val="43137"/>
                    </a:srgbClr>
                  </a:outerShdw>
                </a:effectLst>
              </a:rPr>
              <a:t>“And he carried me away in the Spirit into a wilderness; and I saw </a:t>
            </a:r>
            <a:r>
              <a:rPr lang="en-US" sz="3600" b="1" u="sng" dirty="0">
                <a:solidFill>
                  <a:srgbClr val="FFFFCC"/>
                </a:solidFill>
                <a:effectLst>
                  <a:outerShdw blurRad="38100" dist="38100" dir="2700000" algn="tl">
                    <a:srgbClr val="000000">
                      <a:alpha val="43137"/>
                    </a:srgbClr>
                  </a:outerShdw>
                </a:effectLst>
              </a:rPr>
              <a:t>a woman sitting on a scarlet beast</a:t>
            </a:r>
            <a:r>
              <a:rPr lang="en-US" sz="3600" dirty="0">
                <a:effectLst>
                  <a:outerShdw blurRad="38100" dist="38100" dir="2700000" algn="tl">
                    <a:srgbClr val="000000">
                      <a:alpha val="43137"/>
                    </a:srgbClr>
                  </a:outerShdw>
                </a:effectLst>
              </a:rPr>
              <a:t>, full of blasphemous names, </a:t>
            </a:r>
            <a:r>
              <a:rPr lang="en-US" sz="3600" b="1" u="sng" dirty="0">
                <a:solidFill>
                  <a:srgbClr val="FFFFCC"/>
                </a:solidFill>
                <a:effectLst>
                  <a:outerShdw blurRad="38100" dist="38100" dir="2700000" algn="tl">
                    <a:srgbClr val="000000">
                      <a:alpha val="43137"/>
                    </a:srgbClr>
                  </a:outerShdw>
                </a:effectLst>
              </a:rPr>
              <a:t>having</a:t>
            </a:r>
            <a:r>
              <a:rPr lang="en-US" sz="3600" dirty="0">
                <a:effectLst>
                  <a:outerShdw blurRad="38100" dist="38100" dir="2700000" algn="tl">
                    <a:srgbClr val="000000">
                      <a:alpha val="43137"/>
                    </a:srgbClr>
                  </a:outerShdw>
                </a:effectLst>
              </a:rPr>
              <a:t> seven heads and </a:t>
            </a:r>
            <a:r>
              <a:rPr lang="en-US" sz="3600" b="1" u="sng" dirty="0">
                <a:solidFill>
                  <a:srgbClr val="FFFFCC"/>
                </a:solidFill>
                <a:effectLst>
                  <a:outerShdw blurRad="38100" dist="38100" dir="2700000" algn="tl">
                    <a:srgbClr val="000000">
                      <a:alpha val="43137"/>
                    </a:srgbClr>
                  </a:outerShdw>
                </a:effectLst>
              </a:rPr>
              <a:t>ten horns</a:t>
            </a:r>
            <a:r>
              <a:rPr lang="en-US" sz="3600" dirty="0">
                <a:effectLst>
                  <a:outerShdw blurRad="38100" dist="38100" dir="2700000" algn="tl">
                    <a:srgbClr val="000000">
                      <a:alpha val="43137"/>
                    </a:srgbClr>
                  </a:outerShdw>
                </a:effectLst>
              </a:rPr>
              <a:t>.”</a:t>
            </a:r>
          </a:p>
        </p:txBody>
      </p:sp>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92992" y="3200400"/>
            <a:ext cx="1358016" cy="1645920"/>
          </a:xfrm>
          <a:prstGeom prst="rect">
            <a:avLst/>
          </a:prstGeom>
          <a:solidFill>
            <a:srgbClr val="FFFFFF">
              <a:shade val="85000"/>
            </a:srgbClr>
          </a:solidFill>
          <a:ln w="762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889519555"/>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C:\Documents and Settings\Owner\Application Data\Microsoft\Media Catalog\clip0006.BMP">
            <a:extLst>
              <a:ext uri="{FF2B5EF4-FFF2-40B4-BE49-F238E27FC236}">
                <a16:creationId xmlns:a16="http://schemas.microsoft.com/office/drawing/2014/main" id="{B56E6A2E-5F1D-4CC5-AE3F-AD36C0E1AC31}"/>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2492375" y="304800"/>
            <a:ext cx="4159250" cy="628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4217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08489"/>
          </a:xfrm>
          <a:prstGeom prst="rect">
            <a:avLst/>
          </a:prstGeom>
          <a:noFill/>
          <a:ln w="28575">
            <a:noFill/>
            <a:miter lim="800000"/>
            <a:headEnd/>
            <a:tailEnd/>
          </a:ln>
        </p:spPr>
        <p:txBody>
          <a:bodyPr wrap="square">
            <a:spAutoFit/>
          </a:bodyPr>
          <a:lstStyle/>
          <a:p>
            <a:pPr algn="ctr" eaLnBrk="1" hangingPunct="1">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20:10</a:t>
            </a:r>
          </a:p>
          <a:p>
            <a:pPr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deceived them was thrown into the lake of fire and brimstone, where the beast and the false prophet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are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and they will be tormented day and night forever and ever.”</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4235461"/>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90500" y="1104900"/>
          <a:ext cx="8763000" cy="4648200"/>
        </p:xfrm>
        <a:graphic>
          <a:graphicData uri="http://schemas.openxmlformats.org/drawingml/2006/table">
            <a:tbl>
              <a:tblPr firstRow="1" bandRow="1">
                <a:tableStyleId>{5C22544A-7EE6-4342-B048-85BDC9FD1C3A}</a:tableStyleId>
              </a:tblPr>
              <a:tblGrid>
                <a:gridCol w="2190750">
                  <a:extLst>
                    <a:ext uri="{9D8B030D-6E8A-4147-A177-3AD203B41FA5}">
                      <a16:colId xmlns:a16="http://schemas.microsoft.com/office/drawing/2014/main" val="20000"/>
                    </a:ext>
                  </a:extLst>
                </a:gridCol>
                <a:gridCol w="2522682">
                  <a:extLst>
                    <a:ext uri="{9D8B030D-6E8A-4147-A177-3AD203B41FA5}">
                      <a16:colId xmlns:a16="http://schemas.microsoft.com/office/drawing/2014/main" val="20001"/>
                    </a:ext>
                  </a:extLst>
                </a:gridCol>
                <a:gridCol w="4049568">
                  <a:extLst>
                    <a:ext uri="{9D8B030D-6E8A-4147-A177-3AD203B41FA5}">
                      <a16:colId xmlns:a16="http://schemas.microsoft.com/office/drawing/2014/main" val="20002"/>
                    </a:ext>
                  </a:extLst>
                </a:gridCol>
              </a:tblGrid>
              <a:tr h="1178632">
                <a:tc gridSpan="3">
                  <a:txBody>
                    <a:bodyPr/>
                    <a:lstStyle/>
                    <a:p>
                      <a:pPr algn="ctr"/>
                      <a:r>
                        <a:rPr lang="en-US" sz="3600" b="0" kern="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Antichrist’s Satanic Miracles</a:t>
                      </a:r>
                    </a:p>
                    <a:p>
                      <a:pPr algn="ctr"/>
                      <a:r>
                        <a:rPr kumimoji="0" lang="en-US" sz="2000" b="0" i="0" u="none" strike="noStrike" kern="0" cap="none" spc="0" normalizeH="0" baseline="0" noProof="0" dirty="0">
                          <a:ln>
                            <a:noFill/>
                          </a:ln>
                          <a:solidFill>
                            <a:schemeClr val="tx1"/>
                          </a:solidFill>
                          <a:effectLst>
                            <a:outerShdw blurRad="38100" dist="38100" dir="2700000" algn="tl">
                              <a:srgbClr val="000000">
                                <a:alpha val="43137"/>
                              </a:srgbClr>
                            </a:outerShdw>
                          </a:effectLst>
                          <a:uLnTx/>
                          <a:uFillTx/>
                          <a:latin typeface="Calibri" panose="020F0502020204030204" pitchFamily="34" charset="0"/>
                          <a:ea typeface="+mj-ea"/>
                          <a:cs typeface="+mj-cs"/>
                        </a:rPr>
                        <a:t>(2 Thessalonians 2:9)</a:t>
                      </a:r>
                      <a:endParaRPr lang="en-US" sz="2000" b="0" u="sng" dirty="0">
                        <a:solidFill>
                          <a:schemeClr val="tx1"/>
                        </a:solidFill>
                        <a:effectLst>
                          <a:outerShdw blurRad="38100" dist="38100" dir="2700000" algn="tl">
                            <a:srgbClr val="000000">
                              <a:alpha val="43137"/>
                            </a:srgbClr>
                          </a:outerShdw>
                        </a:effectLst>
                        <a:latin typeface="Calibri" panose="020F0502020204030204" pitchFamily="34" charset="0"/>
                      </a:endParaRPr>
                    </a:p>
                  </a:txBody>
                  <a:tcPr marL="68580" marR="68580" marT="34290" marB="34290" anchor="ctr">
                    <a:solidFill>
                      <a:schemeClr val="bg2"/>
                    </a:solidFill>
                  </a:tcPr>
                </a:tc>
                <a:tc hMerge="1">
                  <a:txBody>
                    <a:bodyPr/>
                    <a:lstStyle/>
                    <a:p>
                      <a:endParaRPr lang="en-US" sz="3200" u="sng" dirty="0">
                        <a:latin typeface="Calibri" panose="020F0502020204030204" pitchFamily="34" charset="0"/>
                      </a:endParaRPr>
                    </a:p>
                  </a:txBody>
                  <a:tcPr/>
                </a:tc>
                <a:tc hMerge="1">
                  <a:txBody>
                    <a:bodyPr/>
                    <a:lstStyle/>
                    <a:p>
                      <a:endParaRPr lang="en-US" sz="3200" u="sng" dirty="0">
                        <a:latin typeface="Calibri" panose="020F0502020204030204" pitchFamily="34" charset="0"/>
                      </a:endParaRPr>
                    </a:p>
                  </a:txBody>
                  <a:tcPr/>
                </a:tc>
                <a:extLst>
                  <a:ext uri="{0D108BD9-81ED-4DB2-BD59-A6C34878D82A}">
                    <a16:rowId xmlns:a16="http://schemas.microsoft.com/office/drawing/2014/main" val="73751821"/>
                  </a:ext>
                </a:extLst>
              </a:tr>
              <a:tr h="867392">
                <a:tc>
                  <a:txBody>
                    <a:bodyPr/>
                    <a:lstStyle/>
                    <a:p>
                      <a:pPr algn="ctr"/>
                      <a:r>
                        <a:rPr lang="en-US" sz="3200" b="1" u="none" dirty="0">
                          <a:solidFill>
                            <a:srgbClr val="C00000"/>
                          </a:solidFill>
                          <a:latin typeface="Calibri" panose="020F0502020204030204" pitchFamily="34" charset="0"/>
                        </a:rPr>
                        <a:t>MIRACLE</a:t>
                      </a:r>
                    </a:p>
                  </a:txBody>
                  <a:tcPr marL="68580" marR="68580" marT="34290" marB="34290" anchor="ctr"/>
                </a:tc>
                <a:tc>
                  <a:txBody>
                    <a:bodyPr/>
                    <a:lstStyle/>
                    <a:p>
                      <a:pPr algn="ctr"/>
                      <a:r>
                        <a:rPr lang="en-US" sz="3200" b="1" u="none" dirty="0">
                          <a:solidFill>
                            <a:srgbClr val="0000CC"/>
                          </a:solidFill>
                          <a:latin typeface="Calibri" panose="020F0502020204030204" pitchFamily="34" charset="0"/>
                        </a:rPr>
                        <a:t>GREEK</a:t>
                      </a:r>
                    </a:p>
                  </a:txBody>
                  <a:tcPr marL="68580" marR="68580" marT="34290" marB="34290" anchor="ctr"/>
                </a:tc>
                <a:tc>
                  <a:txBody>
                    <a:bodyPr/>
                    <a:lstStyle/>
                    <a:p>
                      <a:pPr algn="ctr"/>
                      <a:r>
                        <a:rPr lang="en-US" sz="3200" b="1" u="none" dirty="0">
                          <a:solidFill>
                            <a:srgbClr val="006600"/>
                          </a:solidFill>
                          <a:latin typeface="Calibri" panose="020F0502020204030204" pitchFamily="34" charset="0"/>
                        </a:rPr>
                        <a:t>CHRIST’S MINISTRY</a:t>
                      </a:r>
                    </a:p>
                  </a:txBody>
                  <a:tcPr marL="68580" marR="68580" marT="34290" marB="34290" anchor="ctr"/>
                </a:tc>
                <a:extLst>
                  <a:ext uri="{0D108BD9-81ED-4DB2-BD59-A6C34878D82A}">
                    <a16:rowId xmlns:a16="http://schemas.microsoft.com/office/drawing/2014/main" val="10000"/>
                  </a:ext>
                </a:extLst>
              </a:tr>
              <a:tr h="867392">
                <a:tc>
                  <a:txBody>
                    <a:bodyPr/>
                    <a:lstStyle/>
                    <a:p>
                      <a:pPr algn="ctr"/>
                      <a:r>
                        <a:rPr lang="en-US" sz="3200" b="1" dirty="0">
                          <a:solidFill>
                            <a:srgbClr val="C00000"/>
                          </a:solidFill>
                          <a:latin typeface="Calibri" panose="020F0502020204030204" pitchFamily="34" charset="0"/>
                        </a:rPr>
                        <a:t>Powers</a:t>
                      </a:r>
                    </a:p>
                  </a:txBody>
                  <a:tcPr marL="68580" marR="68580" marT="34290" marB="34290" anchor="ctr"/>
                </a:tc>
                <a:tc>
                  <a:txBody>
                    <a:bodyPr/>
                    <a:lstStyle/>
                    <a:p>
                      <a:pPr algn="ctr"/>
                      <a:r>
                        <a:rPr lang="en-US" sz="3200" b="1" i="1" dirty="0">
                          <a:solidFill>
                            <a:srgbClr val="0000CC"/>
                          </a:solidFill>
                          <a:latin typeface="Calibri" panose="020F0502020204030204" pitchFamily="34" charset="0"/>
                        </a:rPr>
                        <a:t>Dynamis</a:t>
                      </a:r>
                    </a:p>
                  </a:txBody>
                  <a:tcPr marL="68580" marR="68580" marT="34290" marB="34290" anchor="ctr"/>
                </a:tc>
                <a:tc>
                  <a:txBody>
                    <a:bodyPr/>
                    <a:lstStyle/>
                    <a:p>
                      <a:pPr algn="ctr"/>
                      <a:r>
                        <a:rPr lang="en-US" sz="3200" b="1" dirty="0">
                          <a:solidFill>
                            <a:srgbClr val="006600"/>
                          </a:solidFill>
                          <a:latin typeface="Calibri" panose="020F0502020204030204" pitchFamily="34" charset="0"/>
                        </a:rPr>
                        <a:t>Matt. 11:20</a:t>
                      </a:r>
                    </a:p>
                  </a:txBody>
                  <a:tcPr marL="68580" marR="68580" marT="34290" marB="34290" anchor="ctr"/>
                </a:tc>
                <a:extLst>
                  <a:ext uri="{0D108BD9-81ED-4DB2-BD59-A6C34878D82A}">
                    <a16:rowId xmlns:a16="http://schemas.microsoft.com/office/drawing/2014/main" val="10001"/>
                  </a:ext>
                </a:extLst>
              </a:tr>
              <a:tr h="867392">
                <a:tc>
                  <a:txBody>
                    <a:bodyPr/>
                    <a:lstStyle/>
                    <a:p>
                      <a:pPr algn="ctr"/>
                      <a:r>
                        <a:rPr lang="en-US" sz="3200" b="1" dirty="0">
                          <a:solidFill>
                            <a:srgbClr val="C00000"/>
                          </a:solidFill>
                          <a:latin typeface="Calibri" panose="020F0502020204030204" pitchFamily="34" charset="0"/>
                        </a:rPr>
                        <a:t>Signs</a:t>
                      </a:r>
                    </a:p>
                  </a:txBody>
                  <a:tcPr marL="68580" marR="68580" marT="34290" marB="34290" anchor="ctr"/>
                </a:tc>
                <a:tc>
                  <a:txBody>
                    <a:bodyPr/>
                    <a:lstStyle/>
                    <a:p>
                      <a:pPr algn="ctr"/>
                      <a:r>
                        <a:rPr lang="en-US" sz="3200" b="1" i="1" dirty="0" err="1">
                          <a:solidFill>
                            <a:srgbClr val="0000CC"/>
                          </a:solidFill>
                          <a:latin typeface="Calibri" panose="020F0502020204030204" pitchFamily="34" charset="0"/>
                        </a:rPr>
                        <a:t>Sēmeíon</a:t>
                      </a:r>
                      <a:endParaRPr lang="en-US" sz="3200" b="1" i="1" dirty="0">
                        <a:solidFill>
                          <a:srgbClr val="0000CC"/>
                        </a:solidFill>
                        <a:latin typeface="Calibri" panose="020F0502020204030204" pitchFamily="34" charset="0"/>
                      </a:endParaRPr>
                    </a:p>
                  </a:txBody>
                  <a:tcPr marL="68580" marR="68580" marT="34290" marB="34290" anchor="ctr"/>
                </a:tc>
                <a:tc>
                  <a:txBody>
                    <a:bodyPr/>
                    <a:lstStyle/>
                    <a:p>
                      <a:pPr algn="ctr"/>
                      <a:r>
                        <a:rPr lang="en-US" sz="3200" b="1" dirty="0">
                          <a:solidFill>
                            <a:srgbClr val="006600"/>
                          </a:solidFill>
                          <a:latin typeface="Calibri" panose="020F0502020204030204" pitchFamily="34" charset="0"/>
                        </a:rPr>
                        <a:t>John 20:30</a:t>
                      </a:r>
                    </a:p>
                  </a:txBody>
                  <a:tcPr marL="68580" marR="68580" marT="34290" marB="34290" anchor="ctr"/>
                </a:tc>
                <a:extLst>
                  <a:ext uri="{0D108BD9-81ED-4DB2-BD59-A6C34878D82A}">
                    <a16:rowId xmlns:a16="http://schemas.microsoft.com/office/drawing/2014/main" val="10002"/>
                  </a:ext>
                </a:extLst>
              </a:tr>
              <a:tr h="867392">
                <a:tc>
                  <a:txBody>
                    <a:bodyPr/>
                    <a:lstStyle/>
                    <a:p>
                      <a:pPr algn="ctr"/>
                      <a:r>
                        <a:rPr lang="en-US" sz="3200" b="1" dirty="0">
                          <a:solidFill>
                            <a:srgbClr val="C00000"/>
                          </a:solidFill>
                          <a:latin typeface="Calibri" panose="020F0502020204030204" pitchFamily="34" charset="0"/>
                        </a:rPr>
                        <a:t>Wonders</a:t>
                      </a:r>
                    </a:p>
                  </a:txBody>
                  <a:tcPr marL="68580" marR="68580" marT="34290" marB="34290" anchor="ctr"/>
                </a:tc>
                <a:tc>
                  <a:txBody>
                    <a:bodyPr/>
                    <a:lstStyle/>
                    <a:p>
                      <a:pPr algn="ctr"/>
                      <a:r>
                        <a:rPr lang="en-US" sz="3200" b="1" i="1" dirty="0">
                          <a:solidFill>
                            <a:srgbClr val="0000CC"/>
                          </a:solidFill>
                          <a:latin typeface="Calibri" panose="020F0502020204030204" pitchFamily="34" charset="0"/>
                        </a:rPr>
                        <a:t>Teras</a:t>
                      </a:r>
                    </a:p>
                  </a:txBody>
                  <a:tcPr marL="68580" marR="68580" marT="34290" marB="34290" anchor="ctr"/>
                </a:tc>
                <a:tc>
                  <a:txBody>
                    <a:bodyPr/>
                    <a:lstStyle/>
                    <a:p>
                      <a:pPr algn="ctr"/>
                      <a:r>
                        <a:rPr lang="en-US" sz="3200" b="1" dirty="0">
                          <a:solidFill>
                            <a:srgbClr val="006600"/>
                          </a:solidFill>
                          <a:latin typeface="Calibri" panose="020F0502020204030204" pitchFamily="34" charset="0"/>
                        </a:rPr>
                        <a:t>Acts 2:22</a:t>
                      </a:r>
                    </a:p>
                  </a:txBody>
                  <a:tcPr marL="68580" marR="68580" marT="34290" marB="34290" anchor="ctr"/>
                </a:tc>
                <a:extLst>
                  <a:ext uri="{0D108BD9-81ED-4DB2-BD59-A6C34878D82A}">
                    <a16:rowId xmlns:a16="http://schemas.microsoft.com/office/drawing/2014/main" val="10003"/>
                  </a:ext>
                </a:extLst>
              </a:tr>
            </a:tbl>
          </a:graphicData>
        </a:graphic>
      </p:graphicFrame>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Satanic/Demonic Miracles</a:t>
            </a:r>
          </a:p>
        </p:txBody>
      </p:sp>
      <p:sp>
        <p:nvSpPr>
          <p:cNvPr id="12291" name="Rectangle 3"/>
          <p:cNvSpPr>
            <a:spLocks noGrp="1" noChangeArrowheads="1"/>
          </p:cNvSpPr>
          <p:nvPr>
            <p:ph type="body" idx="1"/>
          </p:nvPr>
        </p:nvSpPr>
        <p:spPr>
          <a:xfrm>
            <a:off x="533400" y="1143000"/>
            <a:ext cx="4648200" cy="5410200"/>
          </a:xfrm>
        </p:spPr>
        <p:txBody>
          <a:bodyPr/>
          <a:lstStyle/>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rPr>
              <a:t>Exod. 7</a:t>
            </a:r>
            <a:r>
              <a:rPr lang="en-US" sz="2800" dirty="0">
                <a:effectLst>
                  <a:outerShdw blurRad="38100" dist="38100" dir="2700000" algn="tl">
                    <a:srgbClr val="000000">
                      <a:alpha val="43137"/>
                    </a:srgbClr>
                  </a:outerShdw>
                </a:effectLst>
                <a:cs typeface="Calibri" panose="020F0502020204030204" pitchFamily="34" charset="0"/>
              </a:rPr>
              <a:t>–8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Deut. 13:1-3</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Job 1:12-19; 2:7-8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1 Sam. 28?</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Matt. 7:21-23; 24:24</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Acts 8:9; 16:16</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Gal. 1:6-9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2 Thess. 2:9</a:t>
            </a:r>
          </a:p>
          <a:p>
            <a:pPr marL="514350" indent="-514350" eaLnBrk="1" hangingPunct="1">
              <a:spcBef>
                <a:spcPts val="0"/>
              </a:spcBef>
              <a:spcAft>
                <a:spcPts val="1400"/>
              </a:spcAft>
              <a:buSzPct val="100000"/>
              <a:buFont typeface="+mj-lt"/>
              <a:buAutoNum type="arabicPeriod"/>
              <a:defRPr/>
            </a:pPr>
            <a:r>
              <a:rPr lang="en-US" sz="2800" dirty="0">
                <a:effectLst>
                  <a:outerShdw blurRad="38100" dist="38100" dir="2700000" algn="tl">
                    <a:srgbClr val="000000">
                      <a:alpha val="43137"/>
                    </a:srgbClr>
                  </a:outerShdw>
                </a:effectLst>
                <a:cs typeface="Calibri" panose="020F0502020204030204" pitchFamily="34" charset="0"/>
              </a:rPr>
              <a:t>Rev. 13:3, 13, 15; 16:13-14</a:t>
            </a:r>
            <a:endParaRPr lang="en-US" sz="28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CA7D62E1-5145-4CBF-8402-3C71610763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10200" y="1582561"/>
            <a:ext cx="3200400" cy="3692878"/>
          </a:xfrm>
          <a:prstGeom prst="rect">
            <a:avLst/>
          </a:prstGeom>
          <a:ln w="28575">
            <a:solidFill>
              <a:srgbClr val="FF0000"/>
            </a:solid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Vision Concerning Babylon (1-6a)</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Interpretation Concerning Babylon (6b-18)</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28600"/>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Woman Rides the Beast</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17</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8" name="Picture 7" descr="C:\Documents and Settings\Owner\Application Data\Microsoft\Media Catalog\clip0006.BMP">
            <a:extLst>
              <a:ext uri="{FF2B5EF4-FFF2-40B4-BE49-F238E27FC236}">
                <a16:creationId xmlns:a16="http://schemas.microsoft.com/office/drawing/2014/main" id="{8EDC6CAA-095F-4CC5-8637-A12394FD09BB}"/>
              </a:ext>
            </a:extLst>
          </p:cNvPr>
          <p:cNvPicPr>
            <a:picLocks noChangeAspect="1" noChangeArrowheads="1"/>
          </p:cNvPicPr>
          <p:nvPr/>
        </p:nvPicPr>
        <p:blipFill>
          <a:blip r:embed="rId2" cstate="email">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3359931" y="2892143"/>
            <a:ext cx="2424139" cy="3661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1299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5B8864-85B0-4229-A57D-FFC953320C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40050" y="457200"/>
            <a:ext cx="5863900" cy="5943600"/>
          </a:xfrm>
          <a:prstGeom prst="rect">
            <a:avLst/>
          </a:prstGeom>
        </p:spPr>
      </p:pic>
    </p:spTree>
    <p:extLst>
      <p:ext uri="{BB962C8B-B14F-4D97-AF65-F5344CB8AC3E}">
        <p14:creationId xmlns:p14="http://schemas.microsoft.com/office/powerpoint/2010/main" val="2543268712"/>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DC3CF-FD17-4CC6-BB71-7ABFCB2ED507}"/>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370701"/>
          </a:xfrm>
          <a:prstGeom prst="rect">
            <a:avLst/>
          </a:prstGeom>
          <a:noFill/>
          <a:ln w="28575">
            <a:noFill/>
            <a:miter lim="800000"/>
            <a:headEnd/>
            <a:tailEnd/>
          </a:ln>
        </p:spPr>
        <p:txBody>
          <a:bodyPr wrap="square">
            <a:spAutoFit/>
          </a:bodyPr>
          <a:lstStyle/>
          <a:p>
            <a:pPr algn="ctr" eaLnBrk="1" hangingPunct="1">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20:1-3</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I saw an angel coming down from heaven, holding the key of the abyss and a great chain in his hand.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laid hold of the dragon, the serpent of old, who is the devil and Satan, and bound him for a thousand years;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he threw him into the abyss, and shut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sealed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over him, so that he would not deceive the nations any longer, until the thousand years were completed; after these things he must be released for a short time.”</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3627966"/>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24CD7B-EFB6-4E4D-B7F4-CD16829CAC7D}"/>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293757"/>
          </a:xfrm>
          <a:prstGeom prst="rect">
            <a:avLst/>
          </a:prstGeom>
          <a:noFill/>
          <a:ln w="28575">
            <a:noFill/>
            <a:miter lim="800000"/>
            <a:headEnd/>
            <a:tailEnd/>
          </a:ln>
        </p:spPr>
        <p:txBody>
          <a:bodyPr wrap="square">
            <a:spAutoFit/>
          </a:bodyPr>
          <a:lstStyle/>
          <a:p>
            <a:pPr algn="ctr" eaLnBrk="1" hangingPunct="1">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20:7-10</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When the thousand years are completed, Satan will be released from his prison,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will come out to deceive the nations which are in the four corners of the earth, Gog and Magog, to gather them together for the war; the number of them is like the sand of the seashore.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9 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they came up on the broad plain of the earth and surrounded the camp of the saints and the beloved city, and fire came down from heaven and devoured them.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devil who . . .</a:t>
            </a:r>
            <a:endPar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9790712"/>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38F6DE8-EFEB-4100-9EF0-D8F4ADFD994E}"/>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908489"/>
          </a:xfrm>
          <a:prstGeom prst="rect">
            <a:avLst/>
          </a:prstGeom>
          <a:noFill/>
          <a:ln w="28575">
            <a:noFill/>
            <a:miter lim="800000"/>
            <a:headEnd/>
            <a:tailEnd/>
          </a:ln>
        </p:spPr>
        <p:txBody>
          <a:bodyPr wrap="square">
            <a:spAutoFit/>
          </a:bodyPr>
          <a:lstStyle/>
          <a:p>
            <a:pPr algn="ctr" eaLnBrk="1" hangingPunct="1">
              <a:spcBef>
                <a:spcPts val="0"/>
              </a:spcBef>
              <a:spcAft>
                <a:spcPts val="1200"/>
              </a:spcAft>
              <a:buClr>
                <a:schemeClr val="tx2"/>
              </a:buClr>
              <a:buSzPct val="75000"/>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20:7-10</a:t>
            </a:r>
          </a:p>
          <a:p>
            <a:pPr algn="just">
              <a:spcBef>
                <a:spcPts val="0"/>
              </a:spcBef>
              <a:spcAft>
                <a:spcPts val="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.deceived them was thrown into the lake of fire and brimstone, where the beast and the false prophet are also; and they will be tormented day and night forever and ever.”</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5746961"/>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685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25526488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874059" y="1600200"/>
            <a:ext cx="7395882" cy="4343400"/>
          </a:xfrm>
        </p:spPr>
        <p:txBody>
          <a:bodyPr/>
          <a:lstStyle/>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Marriage Supper of the Lamb (7-9)</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John Responds to the Revelation (10)</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Second Advent (11-16)</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The Supper of God (17-18)</a:t>
            </a:r>
          </a:p>
          <a:p>
            <a:pPr marL="571500" indent="-571500">
              <a:spcBef>
                <a:spcPts val="0"/>
              </a:spcBef>
              <a:spcAft>
                <a:spcPts val="1800"/>
              </a:spcAft>
              <a:buSzPct val="100000"/>
              <a:buFont typeface="+mj-lt"/>
              <a:buAutoNum type="romanUcPeriod"/>
              <a:defRPr/>
            </a:pPr>
            <a:r>
              <a:rPr lang="en-US" dirty="0">
                <a:effectLst>
                  <a:outerShdw blurRad="38100" dist="38100" dir="2700000" algn="tl">
                    <a:srgbClr val="000000">
                      <a:alpha val="43137"/>
                    </a:srgbClr>
                  </a:outerShdw>
                </a:effectLst>
              </a:rPr>
              <a:t>Christ Defeats: Beast’s Armies &amp; False Prophet (19-21)</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328738" y="200065"/>
            <a:ext cx="6486525"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End of the Tribulation Period</a:t>
            </a:r>
            <a:b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br>
            <a:r>
              <a:rPr kumimoji="0" lang="en-US" altLang="en-US" sz="28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rPr>
              <a:t>Revelation 19:7-21</a:t>
            </a:r>
            <a:endParaRPr kumimoji="0" lang="en-US" altLang="en-US" sz="36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j-ea"/>
              <a:cs typeface="Calibri" panose="020F0502020204030204" pitchFamily="34" charset="0"/>
            </a:endParaRPr>
          </a:p>
        </p:txBody>
      </p:sp>
      <p:pic>
        <p:nvPicPr>
          <p:cNvPr id="5" name="Picture 2" descr="Image result for revelation 19">
            <a:extLst>
              <a:ext uri="{FF2B5EF4-FFF2-40B4-BE49-F238E27FC236}">
                <a16:creationId xmlns:a16="http://schemas.microsoft.com/office/drawing/2014/main" id="{E6455C2E-CE2E-4DBF-8CB6-4A82E8FC468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746222" y="5257800"/>
            <a:ext cx="21380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266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3429000"/>
            <a:ext cx="7543800" cy="2308324"/>
          </a:xfrm>
          <a:prstGeom prst="rect">
            <a:avLst/>
          </a:prstGeom>
        </p:spPr>
        <p:txBody>
          <a:bodyPr wrap="square">
            <a:spAutoFit/>
          </a:bodyPr>
          <a:lstStyle/>
          <a:p>
            <a:pPr algn="jus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bless you and keep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make his face shine on you and be gracious to you;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turn his face toward you and give you peace.” (NIV)</a:t>
            </a:r>
          </a:p>
        </p:txBody>
      </p:sp>
      <p:pic>
        <p:nvPicPr>
          <p:cNvPr id="2" name="Picture 1">
            <a:extLst>
              <a:ext uri="{FF2B5EF4-FFF2-40B4-BE49-F238E27FC236}">
                <a16:creationId xmlns:a16="http://schemas.microsoft.com/office/drawing/2014/main" id="{3580A0FF-365B-4E3B-8121-89E750C51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36789" y="533400"/>
            <a:ext cx="5070422" cy="2743200"/>
          </a:xfrm>
          <a:prstGeom prst="rect">
            <a:avLst/>
          </a:prstGeom>
        </p:spPr>
      </p:pic>
    </p:spTree>
    <p:extLst>
      <p:ext uri="{BB962C8B-B14F-4D97-AF65-F5344CB8AC3E}">
        <p14:creationId xmlns:p14="http://schemas.microsoft.com/office/powerpoint/2010/main" val="23298310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7"/>
          <p:cNvSpPr>
            <a:spLocks noGrp="1" noChangeArrowheads="1"/>
          </p:cNvSpPr>
          <p:nvPr>
            <p:ph type="body" idx="1"/>
          </p:nvPr>
        </p:nvSpPr>
        <p:spPr>
          <a:xfrm>
            <a:off x="152400" y="1371599"/>
            <a:ext cx="8915400" cy="1600201"/>
          </a:xfrm>
        </p:spPr>
        <p:txBody>
          <a:bodyPr/>
          <a:lstStyle/>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Prediction of Babylon’s Fall (18:1-3)</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Appeal to Separate From Babylon (18:4-8)</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Reactions to Babylon’s Fall (18:9-20)</a:t>
            </a:r>
          </a:p>
          <a:p>
            <a:pPr marL="571500" indent="-571500">
              <a:spcBef>
                <a:spcPts val="0"/>
              </a:spcBef>
              <a:spcAft>
                <a:spcPts val="2400"/>
              </a:spcAft>
              <a:buSzPct val="100000"/>
              <a:buFont typeface="+mj-lt"/>
              <a:buAutoNum type="romanUcPeriod"/>
              <a:defRPr/>
            </a:pPr>
            <a:r>
              <a:rPr lang="en-US" dirty="0">
                <a:effectLst>
                  <a:outerShdw blurRad="38100" dist="38100" dir="2700000" algn="tl">
                    <a:srgbClr val="000000">
                      <a:alpha val="43137"/>
                    </a:srgbClr>
                  </a:outerShdw>
                </a:effectLst>
              </a:rPr>
              <a:t>The Description of Babylon’s Fall  (18:21-24)</a:t>
            </a:r>
          </a:p>
        </p:txBody>
      </p:sp>
      <p:sp>
        <p:nvSpPr>
          <p:cNvPr id="6" name="Title 1">
            <a:extLst>
              <a:ext uri="{FF2B5EF4-FFF2-40B4-BE49-F238E27FC236}">
                <a16:creationId xmlns:a16="http://schemas.microsoft.com/office/drawing/2014/main" id="{9D2B771B-F352-4AD9-AE23-1146D53B32CB}"/>
              </a:ext>
            </a:extLst>
          </p:cNvPr>
          <p:cNvSpPr txBox="1">
            <a:spLocks/>
          </p:cNvSpPr>
          <p:nvPr/>
        </p:nvSpPr>
        <p:spPr bwMode="auto">
          <a:xfrm>
            <a:off x="1514475" y="228600"/>
            <a:ext cx="6115050" cy="1095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r>
              <a:rPr lang="en-US" altLang="en-US" sz="3600" kern="0" dirty="0">
                <a:effectLst>
                  <a:outerShdw blurRad="38100" dist="38100" dir="2700000" algn="tl">
                    <a:srgbClr val="000000">
                      <a:alpha val="43137"/>
                    </a:srgbClr>
                  </a:outerShdw>
                </a:effectLst>
                <a:cs typeface="Calibri" panose="020F0502020204030204" pitchFamily="34" charset="0"/>
              </a:rPr>
              <a:t>The Great City of Babylon</a:t>
            </a:r>
            <a:br>
              <a:rPr lang="en-US" altLang="en-US" sz="3600" kern="0" dirty="0">
                <a:effectLst>
                  <a:outerShdw blurRad="38100" dist="38100" dir="2700000" algn="tl">
                    <a:srgbClr val="000000">
                      <a:alpha val="43137"/>
                    </a:srgbClr>
                  </a:outerShdw>
                </a:effectLst>
                <a:cs typeface="Calibri" panose="020F0502020204030204" pitchFamily="34" charset="0"/>
              </a:rPr>
            </a:br>
            <a:r>
              <a:rPr lang="en-US" altLang="en-US" sz="2800" kern="0" dirty="0">
                <a:solidFill>
                  <a:schemeClr val="tx1"/>
                </a:solidFill>
                <a:effectLst>
                  <a:outerShdw blurRad="38100" dist="38100" dir="2700000" algn="tl">
                    <a:srgbClr val="000000">
                      <a:alpha val="43137"/>
                    </a:srgbClr>
                  </a:outerShdw>
                </a:effectLst>
                <a:cs typeface="Calibri" panose="020F0502020204030204" pitchFamily="34" charset="0"/>
              </a:rPr>
              <a:t>Revelation 18</a:t>
            </a:r>
            <a:endParaRPr lang="en-US" altLang="en-US" sz="3600" kern="0" dirty="0">
              <a:solidFill>
                <a:schemeClr val="tx1"/>
              </a:solidFill>
              <a:effectLst>
                <a:outerShdw blurRad="38100" dist="38100" dir="2700000" algn="tl">
                  <a:srgbClr val="000000">
                    <a:alpha val="43137"/>
                  </a:srgbClr>
                </a:outerShdw>
              </a:effectLst>
              <a:cs typeface="Calibri" panose="020F0502020204030204" pitchFamily="34" charset="0"/>
            </a:endParaRPr>
          </a:p>
        </p:txBody>
      </p:sp>
      <p:pic>
        <p:nvPicPr>
          <p:cNvPr id="1026" name="Picture 2" descr="Image result for babylon revelation 18">
            <a:extLst>
              <a:ext uri="{FF2B5EF4-FFF2-40B4-BE49-F238E27FC236}">
                <a16:creationId xmlns:a16="http://schemas.microsoft.com/office/drawing/2014/main" id="{EAA92756-D795-4A0F-907D-5ABF565F8C0C}"/>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29000" y="4648200"/>
            <a:ext cx="2286000"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797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27099</TotalTime>
  <Words>4272</Words>
  <Application>Microsoft Office PowerPoint</Application>
  <PresentationFormat>On-screen Show (4:3)</PresentationFormat>
  <Paragraphs>468</Paragraphs>
  <Slides>86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86</vt:i4>
      </vt:variant>
    </vt:vector>
  </HeadingPairs>
  <TitlesOfParts>
    <vt:vector size="93" baseType="lpstr">
      <vt:lpstr>Arial</vt:lpstr>
      <vt:lpstr>Calibri</vt:lpstr>
      <vt:lpstr>Corbel</vt:lpstr>
      <vt:lpstr>Times New Roman</vt:lpstr>
      <vt:lpstr>Wingdings</vt:lpstr>
      <vt:lpstr>Azure</vt:lpstr>
      <vt:lpstr>Office Theme</vt:lpstr>
      <vt:lpstr>PowerPoint Presentation</vt:lpstr>
      <vt:lpstr>PowerPoint Presentation</vt:lpstr>
      <vt:lpstr>7. The Seventh Bowl Revelation 16:17-21</vt:lpstr>
      <vt:lpstr>PowerPoint Presentation</vt:lpstr>
      <vt:lpstr>PowerPoint Presentation</vt:lpstr>
      <vt:lpstr>PowerPoint Presentation</vt:lpstr>
      <vt:lpstr>5 Non-Chronological Parenthetical Insertions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vt:lpstr>
      <vt:lpstr>PowerPoint Presentation</vt:lpstr>
      <vt:lpstr>Six Questions</vt:lpstr>
      <vt:lpstr>PowerPoint Presentation</vt:lpstr>
      <vt:lpstr>PowerPoint Presentation</vt:lpstr>
      <vt:lpstr>PowerPoint Presentation</vt:lpstr>
      <vt:lpstr>Seven Beatitudes of Revelation: “Blessed” (makarios)</vt:lpstr>
      <vt:lpstr>Seven Beatitudes of Revelation: “Blessed” (makarios)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Three Offices</vt:lpstr>
      <vt:lpstr>PowerPoint Presentation</vt:lpstr>
      <vt:lpstr>Christ’s Three Offices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Promised Exemption from Divine Wrath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Satanic/Demonic Miracles</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43-Revelation - 14v1-20</dc:title>
  <dc:subject>Revelation</dc:subject>
  <dc:creator>A. Woods</dc:creator>
  <dc:description>Modified by Jim McGowan</dc:description>
  <cp:lastModifiedBy>Andy Woods</cp:lastModifiedBy>
  <cp:revision>3001</cp:revision>
  <cp:lastPrinted>2019-01-24T17:00:53Z</cp:lastPrinted>
  <dcterms:created xsi:type="dcterms:W3CDTF">2009-03-17T12:21:13Z</dcterms:created>
  <dcterms:modified xsi:type="dcterms:W3CDTF">2019-11-24T13:45:56Z</dcterms:modified>
</cp:coreProperties>
</file>