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5625" r:id="rId2"/>
    <p:sldId id="5627" r:id="rId3"/>
    <p:sldId id="273" r:id="rId4"/>
    <p:sldId id="323" r:id="rId5"/>
    <p:sldId id="257" r:id="rId6"/>
    <p:sldId id="324" r:id="rId7"/>
    <p:sldId id="258" r:id="rId8"/>
    <p:sldId id="259" r:id="rId9"/>
    <p:sldId id="260" r:id="rId10"/>
    <p:sldId id="325" r:id="rId11"/>
    <p:sldId id="326" r:id="rId12"/>
    <p:sldId id="261" r:id="rId13"/>
    <p:sldId id="5626" r:id="rId14"/>
    <p:sldId id="262" r:id="rId15"/>
    <p:sldId id="328" r:id="rId16"/>
    <p:sldId id="329" r:id="rId17"/>
    <p:sldId id="263" r:id="rId18"/>
    <p:sldId id="1587" r:id="rId19"/>
    <p:sldId id="5602" r:id="rId20"/>
    <p:sldId id="330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00CC00"/>
    <a:srgbClr val="33CC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5294" autoAdjust="0"/>
  </p:normalViewPr>
  <p:slideViewPr>
    <p:cSldViewPr>
      <p:cViewPr varScale="1">
        <p:scale>
          <a:sx n="120" d="100"/>
          <a:sy n="120" d="100"/>
        </p:scale>
        <p:origin x="12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5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B2A10-C472-49BC-81AC-C157068EF7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8B993-9FEA-456C-BD22-279EAB2C5C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A4464E78-A106-46F6-8462-196B5B7401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E684BDDF-74F5-451B-9B2B-2E9BC1582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72640" y="158353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Demonology 001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11-24-2019</a:t>
            </a:r>
          </a:p>
        </p:txBody>
      </p:sp>
    </p:spTree>
    <p:extLst>
      <p:ext uri="{BB962C8B-B14F-4D97-AF65-F5344CB8AC3E}">
        <p14:creationId xmlns:p14="http://schemas.microsoft.com/office/powerpoint/2010/main" val="222050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164DEDF2-C45B-48F3-A788-5ACA1787D72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4815BEA4-19DD-443C-A7AD-0F3DA755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385A203-AD58-455C-AA30-40CCCEC70C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C5E0EEB-AF71-426C-8454-69A4F5D8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91CC137-0637-4639-923A-9C9B54E28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85A892B-B333-4AA6-A81B-A8DCD1BB4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CD58244-906E-431F-BEF2-F45F2CAF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FC7D4D2-07CC-4E64-825E-5CBC4E70C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6521D47-9859-489D-B0CC-5050FF273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9A33D8CA-4F8A-4A5A-B087-14E31636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A4804EE-A84F-4BBC-8937-CA27AAF7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88CF3F1-825A-4DEC-B498-E41199BBD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02A2C2D6-31C4-4F9B-A6F7-ADB63222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C80AF85-4BD1-4128-89D4-4473C2353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7E7A73C-0DE7-415A-A567-2B25372A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F789F5F-3096-487B-ABF1-7980CC8FF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FCC1CBF-CB5D-48E6-B58F-D1A44E0F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ADA4134B-A926-4331-BF04-F451FC81B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AA19B29-2C74-4C31-8284-574A7E74A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D70B845C-4BBF-44C1-ADB2-D566F0F5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87B6483-91A5-4046-8F48-E9B761D4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7BF1B425-2648-4D05-A126-EF5E3149A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E2A1EC18-6B53-4048-A728-931C6F050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093B0FE6-A6B4-45D1-9666-EA70F324E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05611320-885C-4EF6-A408-0CC741C6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7438CC4-D81E-4CA6-9974-61EE20ECD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17E90135-BC6C-411E-B2EE-89E4CA765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DD0F257D-1C00-4C04-AE44-06A310B42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5094F1C-ED57-42C0-B8BD-CCAC24D6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75BBA394-CDDC-4692-816D-73C85C13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10AB1502-6F09-4015-AD79-253C409E8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57F3A9D-FFF5-4A26-8268-F472B771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6B643307-91D5-4C17-9663-A19D963B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3C76CBCE-18A7-4770-A2C6-C6BD466E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051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3446D7BE-16EB-4856-BF62-DE022F7831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6314F36B-A4A8-42E6-B32E-3779390A9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8C1C083B-63AA-4BC3-9E82-D911F9FB8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F15DFA-24CD-4809-9767-AFB1BFB0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DF01AD43-33D9-4DEE-9C1A-0EF1304B1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EF210093-6EAD-4F07-8387-F10BE759E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BA2666A4-C89E-4585-8325-CA56C0451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6161-ECAB-4FF8-B33A-E9202FA2D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C80E2AC0-5BDA-466B-A9E0-50DA9317F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355F9253-D20D-49ED-BEB3-63F61B87F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E8961FD-D19A-4B3A-BA8D-A7266D3D6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3BE-CD55-4B8A-B068-27D3DA821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3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72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A061-3710-4029-BD8B-F3E128C6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B6A2E077-2331-4D77-B20D-5D152847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F379C7B3-226E-4ED7-ADB5-20EA784A6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305A305-1F00-4FB4-8289-1394AF985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1016-48F2-4F16-ACEE-1F713323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2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67FB8142-F4AF-4AC4-9BF4-51F15E7C3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553E2E78-A120-4EDD-9193-A90238356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E4BE2849-1BED-4D67-BAF2-82E553EA1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FA71-A560-4A2D-A8A1-D0C622F50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63F59EA4-610C-4603-818C-54E9D2E27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D2BB94A8-E1B4-4420-9676-41D253A6D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2B114FE-9AAF-4129-82EF-D0E65ABF4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2DD4-031A-46A6-9DF6-2E8C17C16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7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>
            <a:extLst>
              <a:ext uri="{FF2B5EF4-FFF2-40B4-BE49-F238E27FC236}">
                <a16:creationId xmlns:a16="http://schemas.microsoft.com/office/drawing/2014/main" id="{C7898C54-6A63-4563-973E-A5258DB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>
            <a:extLst>
              <a:ext uri="{FF2B5EF4-FFF2-40B4-BE49-F238E27FC236}">
                <a16:creationId xmlns:a16="http://schemas.microsoft.com/office/drawing/2014/main" id="{C3DC4CA0-2041-49B7-805D-FC7D027BC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>
            <a:extLst>
              <a:ext uri="{FF2B5EF4-FFF2-40B4-BE49-F238E27FC236}">
                <a16:creationId xmlns:a16="http://schemas.microsoft.com/office/drawing/2014/main" id="{ABE038E2-A81A-43B0-872F-59933393B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63D9-2B59-4B6A-BE27-17F8975D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>
            <a:extLst>
              <a:ext uri="{FF2B5EF4-FFF2-40B4-BE49-F238E27FC236}">
                <a16:creationId xmlns:a16="http://schemas.microsoft.com/office/drawing/2014/main" id="{A402ECF5-5FFA-4231-9888-0E1D69D7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>
            <a:extLst>
              <a:ext uri="{FF2B5EF4-FFF2-40B4-BE49-F238E27FC236}">
                <a16:creationId xmlns:a16="http://schemas.microsoft.com/office/drawing/2014/main" id="{E3A0CA58-931A-4DD0-A4A4-7C9B9C6F6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>
            <a:extLst>
              <a:ext uri="{FF2B5EF4-FFF2-40B4-BE49-F238E27FC236}">
                <a16:creationId xmlns:a16="http://schemas.microsoft.com/office/drawing/2014/main" id="{BFC39DF7-2FA8-4486-BA03-BBB15393B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D55D-753D-4E4E-B08D-7DC511373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>
            <a:extLst>
              <a:ext uri="{FF2B5EF4-FFF2-40B4-BE49-F238E27FC236}">
                <a16:creationId xmlns:a16="http://schemas.microsoft.com/office/drawing/2014/main" id="{ACD558A1-8D9B-4CA9-A5F6-1DAD5572C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>
            <a:extLst>
              <a:ext uri="{FF2B5EF4-FFF2-40B4-BE49-F238E27FC236}">
                <a16:creationId xmlns:a16="http://schemas.microsoft.com/office/drawing/2014/main" id="{EDBA12C6-69DB-44AE-B927-DAD0692CA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>
            <a:extLst>
              <a:ext uri="{FF2B5EF4-FFF2-40B4-BE49-F238E27FC236}">
                <a16:creationId xmlns:a16="http://schemas.microsoft.com/office/drawing/2014/main" id="{0E2BDE5F-9B35-4F21-A457-F42F45E15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6506-E57F-4A78-85DD-1AB2930C4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E203E33-ED0C-4DA9-B326-5D56B236C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96D117D1-EF17-4A1D-99B7-EE92BDE21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3150791-1058-433C-83DF-79A5CD4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B305-B01A-422D-BA88-8CB9F33BA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5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CADE884-8829-4D29-AB53-7C6E92710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22D6068C-3A4C-45F8-BA65-9ADDE2DCF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3595651D-B5A7-405F-A80B-537E77DE4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B443-066D-4AEC-809B-FE640D5DE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EEA2DF35-DBB4-4C3D-BF76-628ED2741D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9459" name="Rectangle 1027">
              <a:extLst>
                <a:ext uri="{FF2B5EF4-FFF2-40B4-BE49-F238E27FC236}">
                  <a16:creationId xmlns:a16="http://schemas.microsoft.com/office/drawing/2014/main" id="{7E8BC4C6-A455-48DA-A007-C9A399191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>
              <a:extLst>
                <a:ext uri="{FF2B5EF4-FFF2-40B4-BE49-F238E27FC236}">
                  <a16:creationId xmlns:a16="http://schemas.microsoft.com/office/drawing/2014/main" id="{526C640F-7091-4387-85F1-E22DE14E7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>
                <a:extLst>
                  <a:ext uri="{FF2B5EF4-FFF2-40B4-BE49-F238E27FC236}">
                    <a16:creationId xmlns:a16="http://schemas.microsoft.com/office/drawing/2014/main" id="{12D09574-CB0E-4463-B32D-607A1B0F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>
                <a:extLst>
                  <a:ext uri="{FF2B5EF4-FFF2-40B4-BE49-F238E27FC236}">
                    <a16:creationId xmlns:a16="http://schemas.microsoft.com/office/drawing/2014/main" id="{9EA66DB2-F3F8-4178-9EAD-280AA9E69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>
                <a:extLst>
                  <a:ext uri="{FF2B5EF4-FFF2-40B4-BE49-F238E27FC236}">
                    <a16:creationId xmlns:a16="http://schemas.microsoft.com/office/drawing/2014/main" id="{58A653F2-1BE0-4654-A3EA-D208A27EB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>
                <a:extLst>
                  <a:ext uri="{FF2B5EF4-FFF2-40B4-BE49-F238E27FC236}">
                    <a16:creationId xmlns:a16="http://schemas.microsoft.com/office/drawing/2014/main" id="{FF4D014F-ADFC-4A16-A410-D5A11157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>
                <a:extLst>
                  <a:ext uri="{FF2B5EF4-FFF2-40B4-BE49-F238E27FC236}">
                    <a16:creationId xmlns:a16="http://schemas.microsoft.com/office/drawing/2014/main" id="{529F107F-A539-4688-9BF0-90A3D8917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>
                <a:extLst>
                  <a:ext uri="{FF2B5EF4-FFF2-40B4-BE49-F238E27FC236}">
                    <a16:creationId xmlns:a16="http://schemas.microsoft.com/office/drawing/2014/main" id="{61C0D9A7-945C-4442-B5C0-8597B8488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>
                <a:extLst>
                  <a:ext uri="{FF2B5EF4-FFF2-40B4-BE49-F238E27FC236}">
                    <a16:creationId xmlns:a16="http://schemas.microsoft.com/office/drawing/2014/main" id="{4210D51C-D6E8-4B25-AFC8-965287F25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>
                <a:extLst>
                  <a:ext uri="{FF2B5EF4-FFF2-40B4-BE49-F238E27FC236}">
                    <a16:creationId xmlns:a16="http://schemas.microsoft.com/office/drawing/2014/main" id="{861F9C2C-514E-4DAE-AECD-977DFFFB6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>
                <a:extLst>
                  <a:ext uri="{FF2B5EF4-FFF2-40B4-BE49-F238E27FC236}">
                    <a16:creationId xmlns:a16="http://schemas.microsoft.com/office/drawing/2014/main" id="{40EC77C8-5ADA-4294-A98D-E8EE3E7C4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>
                <a:extLst>
                  <a:ext uri="{FF2B5EF4-FFF2-40B4-BE49-F238E27FC236}">
                    <a16:creationId xmlns:a16="http://schemas.microsoft.com/office/drawing/2014/main" id="{5F0903B2-C387-49D8-A96C-D94F33EF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>
                <a:extLst>
                  <a:ext uri="{FF2B5EF4-FFF2-40B4-BE49-F238E27FC236}">
                    <a16:creationId xmlns:a16="http://schemas.microsoft.com/office/drawing/2014/main" id="{7537641E-DF6E-448E-B5FE-05AA8846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>
                <a:extLst>
                  <a:ext uri="{FF2B5EF4-FFF2-40B4-BE49-F238E27FC236}">
                    <a16:creationId xmlns:a16="http://schemas.microsoft.com/office/drawing/2014/main" id="{9EDEBEEE-892F-43CC-B81E-3AFA0E066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>
                <a:extLst>
                  <a:ext uri="{FF2B5EF4-FFF2-40B4-BE49-F238E27FC236}">
                    <a16:creationId xmlns:a16="http://schemas.microsoft.com/office/drawing/2014/main" id="{85E4226E-D103-43A8-9997-6FC8E529B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>
                <a:extLst>
                  <a:ext uri="{FF2B5EF4-FFF2-40B4-BE49-F238E27FC236}">
                    <a16:creationId xmlns:a16="http://schemas.microsoft.com/office/drawing/2014/main" id="{0201008E-426E-4964-BB3A-A1A6A21F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>
                <a:extLst>
                  <a:ext uri="{FF2B5EF4-FFF2-40B4-BE49-F238E27FC236}">
                    <a16:creationId xmlns:a16="http://schemas.microsoft.com/office/drawing/2014/main" id="{BE989595-0420-4775-A893-EF74028BB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>
                <a:extLst>
                  <a:ext uri="{FF2B5EF4-FFF2-40B4-BE49-F238E27FC236}">
                    <a16:creationId xmlns:a16="http://schemas.microsoft.com/office/drawing/2014/main" id="{09769C42-1E36-4481-A2AE-D4D0A7C8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>
                <a:extLst>
                  <a:ext uri="{FF2B5EF4-FFF2-40B4-BE49-F238E27FC236}">
                    <a16:creationId xmlns:a16="http://schemas.microsoft.com/office/drawing/2014/main" id="{BDC28D83-8A41-4965-B1CD-C34938A8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>
                <a:extLst>
                  <a:ext uri="{FF2B5EF4-FFF2-40B4-BE49-F238E27FC236}">
                    <a16:creationId xmlns:a16="http://schemas.microsoft.com/office/drawing/2014/main" id="{EA5BEA9A-2344-40EB-9387-1F0750B7C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>
                <a:extLst>
                  <a:ext uri="{FF2B5EF4-FFF2-40B4-BE49-F238E27FC236}">
                    <a16:creationId xmlns:a16="http://schemas.microsoft.com/office/drawing/2014/main" id="{8BA1E245-849E-41D8-9BD5-D1893B1E7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>
                <a:extLst>
                  <a:ext uri="{FF2B5EF4-FFF2-40B4-BE49-F238E27FC236}">
                    <a16:creationId xmlns:a16="http://schemas.microsoft.com/office/drawing/2014/main" id="{91496B4A-4F12-485E-83EF-14E836F02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>
                <a:extLst>
                  <a:ext uri="{FF2B5EF4-FFF2-40B4-BE49-F238E27FC236}">
                    <a16:creationId xmlns:a16="http://schemas.microsoft.com/office/drawing/2014/main" id="{4F79E889-29AD-43B0-8F0D-CF32A1985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>
                <a:extLst>
                  <a:ext uri="{FF2B5EF4-FFF2-40B4-BE49-F238E27FC236}">
                    <a16:creationId xmlns:a16="http://schemas.microsoft.com/office/drawing/2014/main" id="{1A462C32-6DF3-4E04-ADAF-452EB4EE3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>
                <a:extLst>
                  <a:ext uri="{FF2B5EF4-FFF2-40B4-BE49-F238E27FC236}">
                    <a16:creationId xmlns:a16="http://schemas.microsoft.com/office/drawing/2014/main" id="{3C4731A9-0F5F-4C10-9189-B3733BB81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>
                <a:extLst>
                  <a:ext uri="{FF2B5EF4-FFF2-40B4-BE49-F238E27FC236}">
                    <a16:creationId xmlns:a16="http://schemas.microsoft.com/office/drawing/2014/main" id="{50DADE41-0EDF-4E29-AA0C-4E5257391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>
                <a:extLst>
                  <a:ext uri="{FF2B5EF4-FFF2-40B4-BE49-F238E27FC236}">
                    <a16:creationId xmlns:a16="http://schemas.microsoft.com/office/drawing/2014/main" id="{5521758A-FF85-4F26-A07D-F8762CB4E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>
                <a:extLst>
                  <a:ext uri="{FF2B5EF4-FFF2-40B4-BE49-F238E27FC236}">
                    <a16:creationId xmlns:a16="http://schemas.microsoft.com/office/drawing/2014/main" id="{8771C28E-A782-4264-905D-D32C7A34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>
                <a:extLst>
                  <a:ext uri="{FF2B5EF4-FFF2-40B4-BE49-F238E27FC236}">
                    <a16:creationId xmlns:a16="http://schemas.microsoft.com/office/drawing/2014/main" id="{7D1F4BA6-C46E-4F99-A9CE-512A64331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>
                <a:extLst>
                  <a:ext uri="{FF2B5EF4-FFF2-40B4-BE49-F238E27FC236}">
                    <a16:creationId xmlns:a16="http://schemas.microsoft.com/office/drawing/2014/main" id="{3F87D553-F529-48AC-BA46-3B82045B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>
                <a:extLst>
                  <a:ext uri="{FF2B5EF4-FFF2-40B4-BE49-F238E27FC236}">
                    <a16:creationId xmlns:a16="http://schemas.microsoft.com/office/drawing/2014/main" id="{5A6666FB-41FA-40B5-BA07-D0769C945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>
            <a:extLst>
              <a:ext uri="{FF2B5EF4-FFF2-40B4-BE49-F238E27FC236}">
                <a16:creationId xmlns:a16="http://schemas.microsoft.com/office/drawing/2014/main" id="{A0F4273A-76EF-4E69-8623-9324475FA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91" name="Rectangle 1059">
            <a:extLst>
              <a:ext uri="{FF2B5EF4-FFF2-40B4-BE49-F238E27FC236}">
                <a16:creationId xmlns:a16="http://schemas.microsoft.com/office/drawing/2014/main" id="{1A60341E-A26F-4943-A711-A487CAB01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2" name="Rectangle 1060">
            <a:extLst>
              <a:ext uri="{FF2B5EF4-FFF2-40B4-BE49-F238E27FC236}">
                <a16:creationId xmlns:a16="http://schemas.microsoft.com/office/drawing/2014/main" id="{2B5BB006-8598-49C3-BD23-9477E66F0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3" name="Rectangle 1061">
            <a:extLst>
              <a:ext uri="{FF2B5EF4-FFF2-40B4-BE49-F238E27FC236}">
                <a16:creationId xmlns:a16="http://schemas.microsoft.com/office/drawing/2014/main" id="{FE7A21FA-35D8-483E-A5D9-8F7E19EA1B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88C2-B419-42A1-8117-442D3D43EA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9494" name="Rectangle 1062">
            <a:extLst>
              <a:ext uri="{FF2B5EF4-FFF2-40B4-BE49-F238E27FC236}">
                <a16:creationId xmlns:a16="http://schemas.microsoft.com/office/drawing/2014/main" id="{FC010C21-6B58-4E24-8CC9-C5DE1207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6" r:id="rId12"/>
    <p:sldLayoutId id="21474838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21BF93-6427-4CE3-93E0-EEE60B323B3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5738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39ED66A-581B-458E-95E6-D4B5C16F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6763" cy="10972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07204B0-3B78-40DF-8EF5-BCF72DF1182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Andy Woods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Senior Pastor – Sugar Land Bible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President – Chafer Theological Seminary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2" descr="C:\Users\jamcg\AppData\Local\Temp\SNAGHTMLc818da.PNG">
            <a:extLst>
              <a:ext uri="{FF2B5EF4-FFF2-40B4-BE49-F238E27FC236}">
                <a16:creationId xmlns:a16="http://schemas.microsoft.com/office/drawing/2014/main" id="{5AC7C520-8284-4417-A179-4CCBB41E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95400"/>
            <a:ext cx="66389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3612705"/>
              </p:ext>
            </p:extLst>
          </p:nvPr>
        </p:nvGraphicFramePr>
        <p:xfrm>
          <a:off x="152400" y="762000"/>
          <a:ext cx="8839200" cy="472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</a:tblGrid>
              <a:tr h="1066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 vs. Angelic Accountability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6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Humans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600" b="1" kern="1200" dirty="0">
                          <a:solidFill>
                            <a:srgbClr val="8000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Angels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Sinned as a class (Rom 5:12)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8000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Sinned individually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Sin nature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8000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No sin nature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Did not stand in God’s glory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8000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Stood in God’s glory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6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021164"/>
              </p:ext>
            </p:extLst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6" name="Picture 2" descr="C:\Users\jamcg\AppData\Local\Temp\SNAGHTMLc818da.PNG">
            <a:extLst>
              <a:ext uri="{FF2B5EF4-FFF2-40B4-BE49-F238E27FC236}">
                <a16:creationId xmlns:a16="http://schemas.microsoft.com/office/drawing/2014/main" id="{A2986620-F69B-4A5D-997E-01AD9D28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7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824B159-E4A1-497D-B458-3F27389EA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A67EE15-D75A-47B4-BA7A-BC77A3893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4594" y="1143000"/>
            <a:ext cx="6754812" cy="49180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personhood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Intellect-Acts 19:15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Emotions-Luke 8:28; Jas 2:19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Will-Luke 8:32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pronouns-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1:24-25</a:t>
            </a:r>
          </a:p>
        </p:txBody>
      </p:sp>
      <p:pic>
        <p:nvPicPr>
          <p:cNvPr id="6" name="Picture 2" descr="C:\Users\jamcg\AppData\Local\Temp\SNAGHTMLc818da.PNG">
            <a:extLst>
              <a:ext uri="{FF2B5EF4-FFF2-40B4-BE49-F238E27FC236}">
                <a16:creationId xmlns:a16="http://schemas.microsoft.com/office/drawing/2014/main" id="{562AD1ED-25BF-415C-A471-5C0C4943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995530"/>
              </p:ext>
            </p:extLst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6" name="Picture 2" descr="C:\Users\jamcg\AppData\Local\Temp\SNAGHTMLc818da.PNG">
            <a:extLst>
              <a:ext uri="{FF2B5EF4-FFF2-40B4-BE49-F238E27FC236}">
                <a16:creationId xmlns:a16="http://schemas.microsoft.com/office/drawing/2014/main" id="{2FDA35F6-2F57-4CBC-B067-6F24912D5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0374DB7-819C-42C4-889C-21024372E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6992E7-0EDE-4228-AA7C-373D523AF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4419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Spirits-Matt 8:16; Eph 6:12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Unclean-Matt 10:1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Evil-Luke 7:21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Rulers of darkness in spiritual wickedness-Eph 6:12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Degrees of wickedness-Matt 12:45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CF2E74-0962-4013-89A6-1D489E7D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39" y="1524000"/>
            <a:ext cx="306096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0374DB7-819C-42C4-889C-21024372E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(cont’d)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6992E7-0EDE-4228-AA7C-373D523AF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562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Invisible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Prophetic events = ugly/hideous (Rev 9:7-10; 16:13-16)</a:t>
            </a:r>
          </a:p>
        </p:txBody>
      </p:sp>
      <p:pic>
        <p:nvPicPr>
          <p:cNvPr id="6" name="Picture 2" descr="C:\Users\jamcg\AppData\Local\Temp\SNAGHTMLc818da.PNG">
            <a:extLst>
              <a:ext uri="{FF2B5EF4-FFF2-40B4-BE49-F238E27FC236}">
                <a16:creationId xmlns:a16="http://schemas.microsoft.com/office/drawing/2014/main" id="{C372BBE1-98A5-4944-B277-5537E9E3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1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6" name="Picture 2" descr="C:\Users\jamcg\AppData\Local\Temp\SNAGHTMLc818da.PNG">
            <a:extLst>
              <a:ext uri="{FF2B5EF4-FFF2-40B4-BE49-F238E27FC236}">
                <a16:creationId xmlns:a16="http://schemas.microsoft.com/office/drawing/2014/main" id="{31722F1A-FDBF-45D3-A815-CFDF207F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8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B405578-A041-4E54-9351-F699406E4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Powers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F7CE5D3-B587-479D-9844-37B190B73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918075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strength (Mark 5:3-4; Acts 19:16) but not omnipotent (Dan 10:13)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Superhuman intelligence (2 Sam. 14:20; Luke 8:28; 20:35-36) but not omniscient (Acts 19:15)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confined by physical space or barriers (Mark 5:9) but not omnipresent (Mark 5:12)</a:t>
            </a:r>
          </a:p>
        </p:txBody>
      </p:sp>
      <p:pic>
        <p:nvPicPr>
          <p:cNvPr id="5" name="Picture 2" descr="C:\Users\jamcg\AppData\Local\Temp\SNAGHTMLc818da.PNG">
            <a:extLst>
              <a:ext uri="{FF2B5EF4-FFF2-40B4-BE49-F238E27FC236}">
                <a16:creationId xmlns:a16="http://schemas.microsoft.com/office/drawing/2014/main" id="{790A2B88-8A98-469E-B568-B4A82C0C1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99" y="5059680"/>
            <a:ext cx="287520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Satanic/Demonic Miracles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464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Exod. 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Deut. 13:1-3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Job 1:12-19; 2:7-8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Sam. 28?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Matt. 7:21-23; 24:24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Acts 8:9; 16:16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Gal. 1:6-9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Thess. 2:9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Rev. 13:3, 13, 15; 16:13-14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7D62E1-5145-4CBF-8402-3C7161076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82561"/>
            <a:ext cx="3200400" cy="3692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AF65-22DD-45F3-9DCB-822D51F7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1639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834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6" name="Picture 2" descr="C:\Users\jamcg\AppData\Local\Temp\SNAGHTMLc818da.PNG">
            <a:extLst>
              <a:ext uri="{FF2B5EF4-FFF2-40B4-BE49-F238E27FC236}">
                <a16:creationId xmlns:a16="http://schemas.microsoft.com/office/drawing/2014/main" id="{4B5FFFCC-AF68-4FB3-BA78-FFC7596B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0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5" name="Picture 2" descr="C:\Users\jamcg\AppData\Local\Temp\SNAGHTMLc818da.PNG">
            <a:extLst>
              <a:ext uri="{FF2B5EF4-FFF2-40B4-BE49-F238E27FC236}">
                <a16:creationId xmlns:a16="http://schemas.microsoft.com/office/drawing/2014/main" id="{BA757551-A227-4D6D-AD3D-49D81C93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6" name="Picture 2" descr="C:\Users\jamcg\AppData\Local\Temp\SNAGHTMLc818da.PNG">
            <a:extLst>
              <a:ext uri="{FF2B5EF4-FFF2-40B4-BE49-F238E27FC236}">
                <a16:creationId xmlns:a16="http://schemas.microsoft.com/office/drawing/2014/main" id="{559F3CE8-7D77-492C-83BE-502B5D586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E64C635-6C34-4DEC-BE5A-307CA77F0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F7A508D-C550-43B9-AD8C-4526712E6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858000" cy="54864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32:17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106:37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100x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NT writers (except Hebrews)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(Matt 8:29; 10:1; 12:43-45)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D643E9-670B-4D58-BAB3-C5638899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624263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6" name="Picture 2" descr="C:\Users\jamcg\AppData\Local\Temp\SNAGHTMLc818da.PNG">
            <a:extLst>
              <a:ext uri="{FF2B5EF4-FFF2-40B4-BE49-F238E27FC236}">
                <a16:creationId xmlns:a16="http://schemas.microsoft.com/office/drawing/2014/main" id="{CD5FF3C5-903C-4BF7-ADF5-B63B2A19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0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762000"/>
          <a:ext cx="8991600" cy="533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</a:tblGrid>
              <a:tr h="1066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600" b="1" dirty="0">
                          <a:solidFill>
                            <a:srgbClr val="CC33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Demons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600" b="1" dirty="0">
                          <a:solidFill>
                            <a:srgbClr val="8000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Fallen Angels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Satan is leader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Matt 12:24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Matt 25:41; Rev 12:7-9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Spirit beings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Matt 8:16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Heb 1:14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Capacity to enter people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Matt 12:22; Luke 11:14-15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John 13:27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D2150E6-E997-46DE-9DB7-976F71F73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(cont’d)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215091A-2971-4464-8B49-10130B6C7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086600" cy="49180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classes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(Eph 6:12)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Confined (1 Pet 3:19-20; 2 Pet 2:4; Jude 6; Rev. 9:1-12)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plan of salvation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in wickedness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8:29; 25:41; Jas 2:19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694807-4687-4F6F-A687-E181DBCE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25508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9CBFF3-081E-4DBB-B415-A37856681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(cont’d)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F943662-152E-4F30-9B0F-8CD0FF586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31242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“Because the angels are a company and not a race, they sinned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not in some federal head of the race [as was true with humanity's fall in the person of Adam]. It may be that because of this that God made no provision of salvation for the fallen angels.”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81340F2E-2AAA-44C5-91EB-DD59566A1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Thiessen, </a:t>
            </a:r>
            <a:r>
              <a:rPr lang="en-US" alt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Lectures in ST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134 (emphasis and insertion added)</a:t>
            </a:r>
          </a:p>
        </p:txBody>
      </p:sp>
      <p:pic>
        <p:nvPicPr>
          <p:cNvPr id="7" name="Picture 2" descr="C:\Users\jamcg\AppData\Local\Temp\SNAGHTMLc818da.PNG">
            <a:extLst>
              <a:ext uri="{FF2B5EF4-FFF2-40B4-BE49-F238E27FC236}">
                <a16:creationId xmlns:a16="http://schemas.microsoft.com/office/drawing/2014/main" id="{EE233535-2565-468B-AFD1-989C305B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2672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4188</TotalTime>
  <Words>458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Times New Roman</vt:lpstr>
      <vt:lpstr>Wingdings</vt:lpstr>
      <vt:lpstr>Azure</vt:lpstr>
      <vt:lpstr>DEMONOLOGY</vt:lpstr>
      <vt:lpstr>Preview of Angelology</vt:lpstr>
      <vt:lpstr>Overview</vt:lpstr>
      <vt:lpstr>Overview</vt:lpstr>
      <vt:lpstr>Existence</vt:lpstr>
      <vt:lpstr>Overview</vt:lpstr>
      <vt:lpstr>PowerPoint Presentation</vt:lpstr>
      <vt:lpstr>Origin (cont’d)</vt:lpstr>
      <vt:lpstr>Origin (cont’d)</vt:lpstr>
      <vt:lpstr>PowerPoint Presentation</vt:lpstr>
      <vt:lpstr>Overview</vt:lpstr>
      <vt:lpstr>Personhood</vt:lpstr>
      <vt:lpstr>Overview</vt:lpstr>
      <vt:lpstr>Characteristics</vt:lpstr>
      <vt:lpstr>Characteristics (cont’d)</vt:lpstr>
      <vt:lpstr>Overview</vt:lpstr>
      <vt:lpstr>Powers</vt:lpstr>
      <vt:lpstr>Satanic/Demonic Miracles</vt:lpstr>
      <vt:lpstr>CONCLUSION</vt:lpstr>
      <vt:lpstr>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Satanology</dc:title>
  <dc:creator>A. Woods</dc:creator>
  <cp:lastModifiedBy>Jim McGowan</cp:lastModifiedBy>
  <cp:revision>338</cp:revision>
  <cp:lastPrinted>2019-11-20T19:30:59Z</cp:lastPrinted>
  <dcterms:created xsi:type="dcterms:W3CDTF">2009-01-18T12:07:54Z</dcterms:created>
  <dcterms:modified xsi:type="dcterms:W3CDTF">2019-11-20T19:31:23Z</dcterms:modified>
</cp:coreProperties>
</file>