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xml" ContentType="application/vnd.openxmlformats-officedocument.presentationml.notesSlide+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781" r:id="rId2"/>
    <p:sldId id="5555" r:id="rId3"/>
    <p:sldId id="3630" r:id="rId4"/>
    <p:sldId id="5532" r:id="rId5"/>
    <p:sldId id="4502" r:id="rId6"/>
    <p:sldId id="5550" r:id="rId7"/>
    <p:sldId id="5533" r:id="rId8"/>
    <p:sldId id="4503" r:id="rId9"/>
    <p:sldId id="4279" r:id="rId10"/>
    <p:sldId id="4280" r:id="rId11"/>
    <p:sldId id="4281" r:id="rId12"/>
    <p:sldId id="4506" r:id="rId13"/>
    <p:sldId id="4507" r:id="rId14"/>
    <p:sldId id="5560" r:id="rId15"/>
    <p:sldId id="4505" r:id="rId16"/>
    <p:sldId id="4202" r:id="rId17"/>
    <p:sldId id="2595" r:id="rId18"/>
    <p:sldId id="4504" r:id="rId19"/>
    <p:sldId id="5558" r:id="rId20"/>
    <p:sldId id="5559" r:id="rId21"/>
    <p:sldId id="813" r:id="rId22"/>
    <p:sldId id="1379" r:id="rId23"/>
    <p:sldId id="5534" r:id="rId24"/>
    <p:sldId id="4797" r:id="rId25"/>
    <p:sldId id="5557" r:id="rId26"/>
    <p:sldId id="3641" r:id="rId27"/>
    <p:sldId id="4508" r:id="rId28"/>
    <p:sldId id="2016" r:id="rId29"/>
    <p:sldId id="4509" r:id="rId30"/>
    <p:sldId id="4510" r:id="rId31"/>
    <p:sldId id="3643" r:id="rId32"/>
    <p:sldId id="901" r:id="rId33"/>
    <p:sldId id="986" r:id="rId34"/>
    <p:sldId id="985" r:id="rId35"/>
    <p:sldId id="989" r:id="rId36"/>
    <p:sldId id="2065" r:id="rId37"/>
    <p:sldId id="3677" r:id="rId38"/>
    <p:sldId id="3093" r:id="rId39"/>
    <p:sldId id="5552" r:id="rId40"/>
    <p:sldId id="2018" r:id="rId41"/>
    <p:sldId id="1268" r:id="rId42"/>
    <p:sldId id="2011" r:id="rId43"/>
    <p:sldId id="4438" r:id="rId44"/>
    <p:sldId id="4439" r:id="rId45"/>
    <p:sldId id="2034" r:id="rId46"/>
    <p:sldId id="4435" r:id="rId47"/>
    <p:sldId id="4436" r:id="rId48"/>
    <p:sldId id="2307" r:id="rId49"/>
    <p:sldId id="2042" r:id="rId50"/>
    <p:sldId id="2043" r:id="rId51"/>
    <p:sldId id="2044" r:id="rId52"/>
    <p:sldId id="2045" r:id="rId53"/>
    <p:sldId id="2078" r:id="rId54"/>
    <p:sldId id="3622" r:id="rId55"/>
    <p:sldId id="5535" r:id="rId5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0021"/>
    <a:srgbClr val="0000CC"/>
    <a:srgbClr val="000066"/>
    <a:srgbClr val="0000FF"/>
    <a:srgbClr val="990099"/>
    <a:srgbClr val="006600"/>
    <a:srgbClr val="FF9900"/>
    <a:srgbClr val="00CC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5363" autoAdjust="0"/>
  </p:normalViewPr>
  <p:slideViewPr>
    <p:cSldViewPr>
      <p:cViewPr>
        <p:scale>
          <a:sx n="110" d="100"/>
          <a:sy n="110" d="100"/>
        </p:scale>
        <p:origin x="1122"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11/20/2019</a:t>
            </a: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12/6/2017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45</a:t>
            </a:fld>
            <a:endParaRPr lang="en-US"/>
          </a:p>
        </p:txBody>
      </p:sp>
      <p:sp>
        <p:nvSpPr>
          <p:cNvPr id="113667"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46" tIns="46223" rIns="92446" bIns="46223" anchor="b"/>
          <a:lstStyle/>
          <a:p>
            <a:pPr algn="r"/>
            <a:fld id="{52FFDB5B-4DE6-4E17-BC1B-C14A8991B3F7}" type="slidenum">
              <a:rPr lang="en-US" sz="1200">
                <a:latin typeface="Calibri" panose="020F0502020204030204" pitchFamily="34" charset="0"/>
              </a:rPr>
              <a:pPr algn="r"/>
              <a:t>45</a:t>
            </a:fld>
            <a:endParaRPr lang="en-US" sz="1200" dirty="0">
              <a:latin typeface="Calibri" panose="020F0502020204030204" pitchFamily="34" charset="0"/>
            </a:endParaRPr>
          </a:p>
        </p:txBody>
      </p:sp>
      <p:sp>
        <p:nvSpPr>
          <p:cNvPr id="113668"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2441" tIns="46221" rIns="92441" bIns="46221"/>
          <a:lstStyle/>
          <a:p>
            <a:pPr eaLnBrk="1" hangingPunct="1"/>
            <a:endParaRPr lang="en-US"/>
          </a:p>
        </p:txBody>
      </p:sp>
    </p:spTree>
    <p:extLst>
      <p:ext uri="{BB962C8B-B14F-4D97-AF65-F5344CB8AC3E}">
        <p14:creationId xmlns:p14="http://schemas.microsoft.com/office/powerpoint/2010/main" val="21334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2"/>
            <a:ext cx="108585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CFDCDDDE-72F8-4D1C-9DD6-2A0CFC5BB9AD}"/>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A9471027-D4DF-43F3-917B-3D995797227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13D9D914-4EAF-44FF-BD92-7D3F2134774D}"/>
              </a:ext>
            </a:extLst>
          </p:cNvPr>
          <p:cNvSpPr>
            <a:spLocks noGrp="1" noChangeArrowheads="1"/>
          </p:cNvSpPr>
          <p:nvPr>
            <p:ph type="sldNum" sz="quarter" idx="12"/>
          </p:nvPr>
        </p:nvSpPr>
        <p:spPr/>
        <p:txBody>
          <a:bodyPr/>
          <a:lstStyle>
            <a:lvl1pPr>
              <a:defRPr/>
            </a:lvl1pPr>
          </a:lstStyle>
          <a:p>
            <a:fld id="{18D4FF32-2497-4073-AC48-D49952B9F01E}" type="slidenum">
              <a:rPr lang="en-US" altLang="en-US"/>
              <a:pPr/>
              <a:t>‹#›</a:t>
            </a:fld>
            <a:endParaRPr lang="en-US" altLang="en-US"/>
          </a:p>
        </p:txBody>
      </p:sp>
    </p:spTree>
    <p:extLst>
      <p:ext uri="{BB962C8B-B14F-4D97-AF65-F5344CB8AC3E}">
        <p14:creationId xmlns:p14="http://schemas.microsoft.com/office/powerpoint/2010/main" val="2501514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11/19/2019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98470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4" r:id="rId11"/>
    <p:sldLayoutId id="2147492665" r:id="rId12"/>
    <p:sldLayoutId id="2147492666" r:id="rId13"/>
    <p:sldLayoutId id="2147492667"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customXml" Target="../ink/ink5.xml"/><Relationship Id="rId1" Type="http://schemas.openxmlformats.org/officeDocument/2006/relationships/slideLayout" Target="../slideLayouts/slideLayout10.xml"/><Relationship Id="rId6" Type="http://schemas.openxmlformats.org/officeDocument/2006/relationships/customXml" Target="../ink/ink7.xml"/><Relationship Id="rId5" Type="http://schemas.openxmlformats.org/officeDocument/2006/relationships/image" Target="../media/image10.emf"/><Relationship Id="rId4" Type="http://schemas.openxmlformats.org/officeDocument/2006/relationships/customXml" Target="../ink/ink6.xml"/><Relationship Id="rId9"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customXml" Target="../ink/ink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customXml" Target="../ink/ink8.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166EF8-BA5F-4CB4-B7BC-93267962FE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2"/>
            <a:ext cx="9144000" cy="4800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Isaiah 65:21-22 </a:t>
            </a:r>
          </a:p>
          <a:p>
            <a:pPr mar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baseline="30000" dirty="0">
                <a:effectLst>
                  <a:outerShdw blurRad="38100" dist="38100" dir="2700000" algn="tl">
                    <a:srgbClr val="000000">
                      <a:alpha val="43137"/>
                    </a:srgbClr>
                  </a:outerShdw>
                </a:effectLst>
              </a:rPr>
              <a:t>21 </a:t>
            </a:r>
            <a:r>
              <a:rPr lang="en-US" sz="3600" dirty="0">
                <a:effectLst>
                  <a:outerShdw blurRad="38100" dist="38100" dir="2700000" algn="tl">
                    <a:srgbClr val="000000">
                      <a:alpha val="43137"/>
                    </a:srgbClr>
                  </a:outerShdw>
                </a:effectLst>
              </a:rPr>
              <a:t>They will build houses and inhabit </a:t>
            </a:r>
            <a:r>
              <a:rPr lang="en-US" sz="3600" i="1" dirty="0">
                <a:effectLst>
                  <a:outerShdw blurRad="38100" dist="38100" dir="2700000" algn="tl">
                    <a:srgbClr val="000000">
                      <a:alpha val="43137"/>
                    </a:srgbClr>
                  </a:outerShdw>
                </a:effectLst>
              </a:rPr>
              <a:t>them</a:t>
            </a:r>
            <a:r>
              <a:rPr lang="en-US" sz="3600" dirty="0">
                <a:effectLst>
                  <a:outerShdw blurRad="38100" dist="38100" dir="2700000" algn="tl">
                    <a:srgbClr val="000000">
                      <a:alpha val="43137"/>
                    </a:srgbClr>
                  </a:outerShdw>
                </a:effectLst>
              </a:rPr>
              <a: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They will also plant vineyards and eat their fruit.</a:t>
            </a:r>
            <a:br>
              <a:rPr lang="en-US" sz="3600" dirty="0">
                <a:effectLst>
                  <a:outerShdw blurRad="38100" dist="38100" dir="2700000" algn="tl">
                    <a:srgbClr val="000000">
                      <a:alpha val="43137"/>
                    </a:srgbClr>
                  </a:outerShdw>
                </a:effectLst>
              </a:rPr>
            </a:br>
            <a:r>
              <a:rPr lang="en-US" sz="3600" baseline="30000" dirty="0">
                <a:effectLst>
                  <a:outerShdw blurRad="38100" dist="38100" dir="2700000" algn="tl">
                    <a:srgbClr val="000000">
                      <a:alpha val="43137"/>
                    </a:srgbClr>
                  </a:outerShdw>
                </a:effectLst>
              </a:rPr>
              <a:t>22 </a:t>
            </a:r>
            <a:r>
              <a:rPr lang="en-US" sz="3600" dirty="0">
                <a:effectLst>
                  <a:outerShdw blurRad="38100" dist="38100" dir="2700000" algn="tl">
                    <a:srgbClr val="000000">
                      <a:alpha val="43137"/>
                    </a:srgbClr>
                  </a:outerShdw>
                </a:effectLst>
              </a:rPr>
              <a:t>They will not build and another inhabit,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They will not plant and another eat;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For as the lifetime of a tree, </a:t>
            </a:r>
            <a:r>
              <a:rPr lang="en-US" sz="3600" i="1" dirty="0">
                <a:effectLst>
                  <a:outerShdw blurRad="38100" dist="38100" dir="2700000" algn="tl">
                    <a:srgbClr val="000000">
                      <a:alpha val="43137"/>
                    </a:srgbClr>
                  </a:outerShdw>
                </a:effectLst>
              </a:rPr>
              <a:t>so will be</a:t>
            </a:r>
            <a:r>
              <a:rPr lang="en-US" sz="3600" dirty="0">
                <a:effectLst>
                  <a:outerShdw blurRad="38100" dist="38100" dir="2700000" algn="tl">
                    <a:srgbClr val="000000">
                      <a:alpha val="43137"/>
                    </a:srgbClr>
                  </a:outerShdw>
                </a:effectLst>
              </a:rPr>
              <a:t> the days of My people, And My chosen ones will wear out the work of their hands.</a:t>
            </a:r>
            <a:r>
              <a:rPr lang="en-US" altLang="en-US" sz="3600" dirty="0">
                <a:solidFill>
                  <a:srgbClr val="FFFFFF"/>
                </a:solidFill>
                <a:effectLst>
                  <a:outerShdw blurRad="38100" dist="38100" dir="2700000" algn="tl">
                    <a:srgbClr val="000000">
                      <a:alpha val="43137"/>
                    </a:srgbClr>
                  </a:outerShdw>
                </a:effectLst>
                <a:cs typeface="Arial" charset="0"/>
              </a:rPr>
              <a:t>”</a:t>
            </a:r>
          </a:p>
        </p:txBody>
      </p:sp>
    </p:spTree>
    <p:extLst>
      <p:ext uri="{BB962C8B-B14F-4D97-AF65-F5344CB8AC3E}">
        <p14:creationId xmlns:p14="http://schemas.microsoft.com/office/powerpoint/2010/main" val="50056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C96FA-F9DE-4093-AED0-62F912A8C8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8"/>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Zechariah 8:12 </a:t>
            </a:r>
          </a:p>
          <a:p>
            <a:pPr mar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For </a:t>
            </a:r>
            <a:r>
              <a:rPr lang="en-US" sz="3600" i="1" dirty="0">
                <a:effectLst>
                  <a:outerShdw blurRad="38100" dist="38100" dir="2700000" algn="tl">
                    <a:srgbClr val="000000">
                      <a:alpha val="43137"/>
                    </a:srgbClr>
                  </a:outerShdw>
                </a:effectLst>
              </a:rPr>
              <a:t>there will be</a:t>
            </a:r>
            <a:r>
              <a:rPr lang="en-US" sz="3600" dirty="0">
                <a:effectLst>
                  <a:outerShdw blurRad="38100" dist="38100" dir="2700000" algn="tl">
                    <a:srgbClr val="000000">
                      <a:alpha val="43137"/>
                    </a:srgbClr>
                  </a:outerShdw>
                </a:effectLst>
              </a:rPr>
              <a:t> peace for the seed: the vine will yield its fruit, the land will yield its produce and the heavens will give their dew; and I will cause the remnant of this people to inherit all these </a:t>
            </a:r>
            <a:r>
              <a:rPr lang="en-US" sz="3600" i="1" dirty="0">
                <a:effectLst>
                  <a:outerShdw blurRad="38100" dist="38100" dir="2700000" algn="tl">
                    <a:srgbClr val="000000">
                      <a:alpha val="43137"/>
                    </a:srgbClr>
                  </a:outerShdw>
                </a:effectLst>
              </a:rPr>
              <a:t>things</a:t>
            </a:r>
            <a:r>
              <a:rPr lang="en-US" sz="3600" dirty="0">
                <a:effectLst>
                  <a:outerShdw blurRad="38100" dist="38100" dir="2700000" algn="tl">
                    <a:srgbClr val="000000">
                      <a:alpha val="43137"/>
                    </a:srgbClr>
                  </a:outerShdw>
                </a:effectLst>
              </a:rPr>
              <a:t>.</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5"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190960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343400"/>
          </a:xfrm>
        </p:spPr>
        <p:txBody>
          <a:bodyPr/>
          <a:lstStyle/>
          <a:p>
            <a:pPr marL="0" indent="0" algn="just">
              <a:buNone/>
              <a:defRPr/>
            </a:pPr>
            <a:r>
              <a:rPr lang="en-US" sz="3000" dirty="0">
                <a:effectLst>
                  <a:outerShdw blurRad="38100" dist="38100" dir="2700000" algn="tl">
                    <a:srgbClr val="000000">
                      <a:alpha val="43137"/>
                    </a:srgbClr>
                  </a:outerShdw>
                </a:effectLst>
              </a:rPr>
              <a:t>“The Faith teachers deny that the kingdom of God is in the process of realization, claiming that it is present in the earth to the point that believers can be delivered from all sin, sickness, and poverty of the devil. They . . . claim that the believer has absolute authority to conquer and eradicate these forces of evil completely from his life. The only process of realization is in the faith of the believer, not in the presence of God’s kingdom. In the jargon of biblical theology, the Faith interpretation of the kingdom of God could be labeled as a ‘hyper-realized’ eschatology.”</a:t>
            </a:r>
          </a:p>
        </p:txBody>
      </p:sp>
      <p:sp>
        <p:nvSpPr>
          <p:cNvPr id="99331" name="TextBox 3"/>
          <p:cNvSpPr txBox="1">
            <a:spLocks noChangeArrowheads="1"/>
          </p:cNvSpPr>
          <p:nvPr/>
        </p:nvSpPr>
        <p:spPr bwMode="auto">
          <a:xfrm>
            <a:off x="971550" y="240774"/>
            <a:ext cx="72009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McConnell</a:t>
            </a:r>
          </a:p>
          <a:p>
            <a:pPr algn="ctr" eaLnBrk="1" hangingPunct="1"/>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Different Gospel: A Bold and Revealing Look at the Historical Basis of the Word of Faith Movement, Updated and electronic ed. (Peabody, MA: Hendrickson, 2011), loc. 4813–4846.</a:t>
            </a:r>
          </a:p>
        </p:txBody>
      </p:sp>
      <p:pic>
        <p:nvPicPr>
          <p:cNvPr id="4" name="Picture 3">
            <a:extLst>
              <a:ext uri="{FF2B5EF4-FFF2-40B4-BE49-F238E27FC236}">
                <a16:creationId xmlns:a16="http://schemas.microsoft.com/office/drawing/2014/main" id="{3F268C38-E500-4C71-BB52-86B7AA85DB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02234" cy="1097280"/>
          </a:xfrm>
          <a:prstGeom prst="rect">
            <a:avLst/>
          </a:prstGeom>
        </p:spPr>
      </p:pic>
    </p:spTree>
    <p:extLst>
      <p:ext uri="{BB962C8B-B14F-4D97-AF65-F5344CB8AC3E}">
        <p14:creationId xmlns:p14="http://schemas.microsoft.com/office/powerpoint/2010/main" val="192067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47800"/>
            <a:ext cx="9144000" cy="5105400"/>
          </a:xfrm>
        </p:spPr>
        <p:txBody>
          <a:bodyPr/>
          <a:lstStyle/>
          <a:p>
            <a:pPr marL="0" indent="0" algn="just">
              <a:buNone/>
              <a:defRPr/>
            </a:pPr>
            <a:r>
              <a:rPr lang="en-US" sz="3000" dirty="0">
                <a:effectLst>
                  <a:outerShdw blurRad="38100" dist="38100" dir="2700000" algn="tl">
                    <a:srgbClr val="000000">
                      <a:alpha val="43137"/>
                    </a:srgbClr>
                  </a:outerShdw>
                </a:effectLst>
              </a:rPr>
              <a:t>“The Faith eschatology is ‘hyper realized’ because of its extreme promises to the believer of a life which is absolutely invulnerable to any type of evil. It claims ‘that the powers of the age to come’ have completely come in this life and that these powers can be used at will by the believer with enough faith and knowledge of how to operate them. There is no process of realization of God’s kingdom in Faith eschatology; the kingdom can be completely realized in the lives of those who exercise Faith principles. We see this hyper-realized eschatology in the Faith doctrines of healing, authority, prosperity, . . .</a:t>
            </a:r>
          </a:p>
        </p:txBody>
      </p:sp>
      <p:sp>
        <p:nvSpPr>
          <p:cNvPr id="6" name="TextBox 3">
            <a:extLst>
              <a:ext uri="{FF2B5EF4-FFF2-40B4-BE49-F238E27FC236}">
                <a16:creationId xmlns:a16="http://schemas.microsoft.com/office/drawing/2014/main" id="{BF6E8BA1-0610-4D18-A80C-84FA42CA9161}"/>
              </a:ext>
            </a:extLst>
          </p:cNvPr>
          <p:cNvSpPr txBox="1">
            <a:spLocks noChangeArrowheads="1"/>
          </p:cNvSpPr>
          <p:nvPr/>
        </p:nvSpPr>
        <p:spPr bwMode="auto">
          <a:xfrm>
            <a:off x="971550" y="240774"/>
            <a:ext cx="72009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McConnell</a:t>
            </a:r>
          </a:p>
          <a:p>
            <a:pPr algn="ctr" eaLnBrk="1" hangingPunct="1"/>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Different Gospel: A Bold and Revealing Look at the Historical Basis of the Word of Faith Movement, Updated and electronic ed. (Peabody, MA: Hendrickson, 2011), loc. 4813–4846.</a:t>
            </a:r>
          </a:p>
        </p:txBody>
      </p:sp>
      <p:pic>
        <p:nvPicPr>
          <p:cNvPr id="5" name="Picture 4">
            <a:extLst>
              <a:ext uri="{FF2B5EF4-FFF2-40B4-BE49-F238E27FC236}">
                <a16:creationId xmlns:a16="http://schemas.microsoft.com/office/drawing/2014/main" id="{05C943F6-C2AB-4733-BDA9-9982120FF8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02234" cy="1097280"/>
          </a:xfrm>
          <a:prstGeom prst="rect">
            <a:avLst/>
          </a:prstGeom>
        </p:spPr>
      </p:pic>
    </p:spTree>
    <p:extLst>
      <p:ext uri="{BB962C8B-B14F-4D97-AF65-F5344CB8AC3E}">
        <p14:creationId xmlns:p14="http://schemas.microsoft.com/office/powerpoint/2010/main" val="39447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47800"/>
            <a:ext cx="9144000" cy="3352800"/>
          </a:xfrm>
        </p:spPr>
        <p:txBody>
          <a:bodyPr/>
          <a:lstStyle/>
          <a:p>
            <a:pPr marL="0" indent="0" algn="just">
              <a:buNone/>
              <a:defRPr/>
            </a:pPr>
            <a:r>
              <a:rPr lang="en-US" dirty="0">
                <a:effectLst>
                  <a:outerShdw blurRad="38100" dist="38100" dir="2700000" algn="tl">
                    <a:srgbClr val="000000">
                      <a:alpha val="43137"/>
                    </a:srgbClr>
                  </a:outerShdw>
                </a:effectLst>
              </a:rPr>
              <a:t>. . .healing, authority, prosperity, identification and deification. The over-realized nature of Faith eschatology emphasizes the ‘Now’ of the kingdom of God. . . . The . . . ‘Not yet’ mystery of the kingdom and its powers is distorted by the hyper-realized eschatology of the Faith movement.”</a:t>
            </a:r>
          </a:p>
        </p:txBody>
      </p:sp>
      <p:sp>
        <p:nvSpPr>
          <p:cNvPr id="6" name="TextBox 3">
            <a:extLst>
              <a:ext uri="{FF2B5EF4-FFF2-40B4-BE49-F238E27FC236}">
                <a16:creationId xmlns:a16="http://schemas.microsoft.com/office/drawing/2014/main" id="{BF6E8BA1-0610-4D18-A80C-84FA42CA9161}"/>
              </a:ext>
            </a:extLst>
          </p:cNvPr>
          <p:cNvSpPr txBox="1">
            <a:spLocks noChangeArrowheads="1"/>
          </p:cNvSpPr>
          <p:nvPr/>
        </p:nvSpPr>
        <p:spPr bwMode="auto">
          <a:xfrm>
            <a:off x="971550" y="240774"/>
            <a:ext cx="72009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McConnell</a:t>
            </a:r>
          </a:p>
          <a:p>
            <a:pPr algn="ctr" eaLnBrk="1" hangingPunct="1"/>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Different Gospel: A Bold and Revealing Look at the Historical Basis of the Word of Faith Movement, Updated and electronic ed. (Peabody, MA: Hendrickson, 2011), loc. 4813–4846.</a:t>
            </a:r>
          </a:p>
        </p:txBody>
      </p:sp>
      <p:pic>
        <p:nvPicPr>
          <p:cNvPr id="5" name="Picture 4">
            <a:extLst>
              <a:ext uri="{FF2B5EF4-FFF2-40B4-BE49-F238E27FC236}">
                <a16:creationId xmlns:a16="http://schemas.microsoft.com/office/drawing/2014/main" id="{05C943F6-C2AB-4733-BDA9-9982120FF8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02234" cy="1097280"/>
          </a:xfrm>
          <a:prstGeom prst="rect">
            <a:avLst/>
          </a:prstGeom>
        </p:spPr>
      </p:pic>
    </p:spTree>
    <p:extLst>
      <p:ext uri="{BB962C8B-B14F-4D97-AF65-F5344CB8AC3E}">
        <p14:creationId xmlns:p14="http://schemas.microsoft.com/office/powerpoint/2010/main" val="84681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5202F-F581-4888-A277-C645DA219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2"/>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4:13-14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know that it was because of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bodily illness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preached the gospel to you the first time;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that which was a trial to you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bodily condition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did not despise or loathe, but you received me as an angel of God, as Christ Jesus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3660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6A0C2D-F869-4055-A719-08B593B281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5:23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longer drink water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exclusively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use a little wine for the sake of your stomach and your frequent ailments.”</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5" y="2771536"/>
            <a:ext cx="2839515" cy="2011680"/>
          </a:xfrm>
          <a:prstGeom prst="rect">
            <a:avLst/>
          </a:prstGeom>
        </p:spPr>
      </p:pic>
    </p:spTree>
    <p:extLst>
      <p:ext uri="{BB962C8B-B14F-4D97-AF65-F5344CB8AC3E}">
        <p14:creationId xmlns:p14="http://schemas.microsoft.com/office/powerpoint/2010/main" val="303719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D0B493-700A-4456-88E9-E831D5FBDB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143000" y="0"/>
            <a:ext cx="6858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“Erastus remained at Corinth, but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Trophimus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left sick at Miletus.”</a:t>
            </a:r>
          </a:p>
        </p:txBody>
      </p:sp>
      <p:pic>
        <p:nvPicPr>
          <p:cNvPr id="6" name="Picture 5">
            <a:extLst>
              <a:ext uri="{FF2B5EF4-FFF2-40B4-BE49-F238E27FC236}">
                <a16:creationId xmlns:a16="http://schemas.microsoft.com/office/drawing/2014/main" id="{6EB2E2C7-B3F4-48C2-B86D-A81679D4B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5" y="2771536"/>
            <a:ext cx="2839515" cy="2011680"/>
          </a:xfrm>
          <a:prstGeom prst="rect">
            <a:avLst/>
          </a:prstGeom>
        </p:spPr>
      </p:pic>
    </p:spTree>
    <p:extLst>
      <p:ext uri="{BB962C8B-B14F-4D97-AF65-F5344CB8AC3E}">
        <p14:creationId xmlns:p14="http://schemas.microsoft.com/office/powerpoint/2010/main" val="3109622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5202F-F581-4888-A277-C645DA219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2"/>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Philippians 4:12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I know how to get along with </a:t>
            </a:r>
            <a:r>
              <a:rPr lang="en-US" sz="3600" b="1" u="sng" dirty="0">
                <a:solidFill>
                  <a:srgbClr val="FFFFCC"/>
                </a:solidFill>
                <a:latin typeface="Calibri" panose="020F0502020204030204" pitchFamily="34" charset="0"/>
                <a:cs typeface="Calibri" panose="020F0502020204030204" pitchFamily="34" charset="0"/>
              </a:rPr>
              <a:t>humble means</a:t>
            </a:r>
            <a:r>
              <a:rPr lang="en-US" sz="3600" dirty="0">
                <a:latin typeface="Calibri" panose="020F0502020204030204" pitchFamily="34" charset="0"/>
                <a:cs typeface="Calibri" panose="020F0502020204030204" pitchFamily="34" charset="0"/>
              </a:rPr>
              <a:t>, and I also know how to live in </a:t>
            </a:r>
            <a:r>
              <a:rPr lang="en-US" sz="3600" b="1" u="sng" dirty="0">
                <a:solidFill>
                  <a:srgbClr val="FFFFCC"/>
                </a:solidFill>
                <a:latin typeface="Calibri" panose="020F0502020204030204" pitchFamily="34" charset="0"/>
                <a:cs typeface="Calibri" panose="020F0502020204030204" pitchFamily="34" charset="0"/>
              </a:rPr>
              <a:t>prosperity</a:t>
            </a:r>
            <a:r>
              <a:rPr lang="en-US" sz="3600" dirty="0">
                <a:latin typeface="Calibri" panose="020F0502020204030204" pitchFamily="34" charset="0"/>
                <a:cs typeface="Calibri" panose="020F0502020204030204" pitchFamily="34" charset="0"/>
              </a:rPr>
              <a:t>; in any and every circumstance I have learned the secret of being </a:t>
            </a:r>
            <a:r>
              <a:rPr lang="en-US" sz="3600" b="1" u="sng" dirty="0">
                <a:solidFill>
                  <a:srgbClr val="FFFFCC"/>
                </a:solidFill>
                <a:latin typeface="Calibri" panose="020F0502020204030204" pitchFamily="34" charset="0"/>
                <a:cs typeface="Calibri" panose="020F0502020204030204" pitchFamily="34" charset="0"/>
              </a:rPr>
              <a:t>filled</a:t>
            </a:r>
            <a:r>
              <a:rPr lang="en-US" sz="3600" dirty="0">
                <a:latin typeface="Calibri" panose="020F0502020204030204" pitchFamily="34" charset="0"/>
                <a:cs typeface="Calibri" panose="020F0502020204030204" pitchFamily="34" charset="0"/>
              </a:rPr>
              <a:t> and going </a:t>
            </a:r>
            <a:r>
              <a:rPr lang="en-US" sz="3600" b="1" u="sng" dirty="0">
                <a:solidFill>
                  <a:srgbClr val="FFFFCC"/>
                </a:solidFill>
                <a:latin typeface="Calibri" panose="020F0502020204030204" pitchFamily="34" charset="0"/>
                <a:cs typeface="Calibri" panose="020F0502020204030204" pitchFamily="34" charset="0"/>
              </a:rPr>
              <a:t>hungry</a:t>
            </a:r>
            <a:r>
              <a:rPr lang="en-US" sz="3600" dirty="0">
                <a:latin typeface="Calibri" panose="020F0502020204030204" pitchFamily="34" charset="0"/>
                <a:cs typeface="Calibri" panose="020F0502020204030204" pitchFamily="34" charset="0"/>
              </a:rPr>
              <a:t>, both of having </a:t>
            </a:r>
            <a:r>
              <a:rPr lang="en-US" sz="3600" b="1" u="sng" dirty="0">
                <a:solidFill>
                  <a:srgbClr val="FFFFCC"/>
                </a:solidFill>
                <a:latin typeface="Calibri" panose="020F0502020204030204" pitchFamily="34" charset="0"/>
                <a:cs typeface="Calibri" panose="020F0502020204030204" pitchFamily="34" charset="0"/>
              </a:rPr>
              <a:t>abundance</a:t>
            </a:r>
            <a:r>
              <a:rPr lang="en-US" sz="3600" dirty="0">
                <a:latin typeface="Calibri" panose="020F0502020204030204" pitchFamily="34" charset="0"/>
                <a:cs typeface="Calibri" panose="020F0502020204030204" pitchFamily="34" charset="0"/>
              </a:rPr>
              <a:t> and suffering </a:t>
            </a:r>
            <a:r>
              <a:rPr lang="en-US" sz="3600" b="1" u="sng" dirty="0">
                <a:solidFill>
                  <a:srgbClr val="FFFFCC"/>
                </a:solidFill>
                <a:latin typeface="Calibri" panose="020F0502020204030204" pitchFamily="34" charset="0"/>
                <a:cs typeface="Calibri" panose="020F0502020204030204" pitchFamily="34" charset="0"/>
              </a:rPr>
              <a:t>need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4107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b="1" u="sng" dirty="0">
                <a:solidFill>
                  <a:srgbClr val="FFFFCC"/>
                </a:solidFill>
                <a:effectLst>
                  <a:outerShdw blurRad="38100" dist="38100" dir="2700000" algn="tl">
                    <a:srgbClr val="000000">
                      <a:alpha val="43137"/>
                    </a:srgbClr>
                  </a:outerShdw>
                </a:effectLst>
              </a:rPr>
              <a:t>Why does it </a:t>
            </a:r>
            <a:r>
              <a:rPr lang="en-US" altLang="en-US" sz="3600" b="1" u="sng">
                <a:solidFill>
                  <a:srgbClr val="FFFFCC"/>
                </a:solidFill>
                <a:effectLst>
                  <a:outerShdw blurRad="38100" dist="38100" dir="2700000" algn="tl">
                    <a:srgbClr val="000000">
                      <a:alpha val="43137"/>
                    </a:srgbClr>
                  </a:outerShdw>
                </a:effectLst>
              </a:rPr>
              <a:t>matter?</a:t>
            </a:r>
            <a:endParaRPr lang="en-US" altLang="en-US" sz="3600" b="1" u="sng" dirty="0">
              <a:solidFill>
                <a:srgbClr val="FFFFCC"/>
              </a:solidFill>
              <a:effectLst>
                <a:outerShdw blurRad="38100" dist="38100" dir="2700000" algn="tl">
                  <a:srgbClr val="000000">
                    <a:alpha val="43137"/>
                  </a:srgbClr>
                </a:outerShdw>
              </a:effectLst>
            </a:endParaRP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93286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5202F-F581-4888-A277-C645DA219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2"/>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Corinthians 8:2-3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latin typeface="Calibri" panose="020F0502020204030204" pitchFamily="34" charset="0"/>
                <a:cs typeface="Calibri" panose="020F0502020204030204" pitchFamily="34" charset="0"/>
              </a:rPr>
              <a:t> that in a great ordeal of affliction their abundance of joy and their </a:t>
            </a:r>
            <a:r>
              <a:rPr lang="en-US" sz="3600" b="1" u="sng" dirty="0">
                <a:solidFill>
                  <a:srgbClr val="FFFFCC"/>
                </a:solidFill>
                <a:latin typeface="Calibri" panose="020F0502020204030204" pitchFamily="34" charset="0"/>
                <a:cs typeface="Calibri" panose="020F0502020204030204" pitchFamily="34" charset="0"/>
              </a:rPr>
              <a:t>deep poverty</a:t>
            </a:r>
            <a:r>
              <a:rPr lang="en-US" sz="3600" dirty="0">
                <a:latin typeface="Calibri" panose="020F0502020204030204" pitchFamily="34" charset="0"/>
                <a:cs typeface="Calibri" panose="020F0502020204030204" pitchFamily="34" charset="0"/>
              </a:rPr>
              <a:t> overflowed in the wealth of their liberality.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latin typeface="Calibri" panose="020F0502020204030204" pitchFamily="34" charset="0"/>
                <a:cs typeface="Calibri" panose="020F0502020204030204" pitchFamily="34" charset="0"/>
              </a:rPr>
              <a:t> For I testify that according to their ability, and beyond their ability, they </a:t>
            </a:r>
            <a:r>
              <a:rPr lang="en-US" sz="3600" b="1" u="sng" dirty="0">
                <a:solidFill>
                  <a:srgbClr val="FFFFCC"/>
                </a:solidFill>
                <a:latin typeface="Calibri" panose="020F0502020204030204" pitchFamily="34" charset="0"/>
                <a:cs typeface="Calibri" panose="020F0502020204030204" pitchFamily="34" charset="0"/>
              </a:rPr>
              <a:t>gave of their own accord</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6306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E5982-3ADD-4CB5-8065-B7241F250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162318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5CAAE4-E3D0-44CC-A2A3-BEB7A5ECB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anxious longing of the 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 was subjected to futility, not willingly</a:t>
            </a:r>
            <a:r>
              <a:rPr lang="en-US" sz="3200" dirty="0">
                <a:effectLst>
                  <a:outerShdw blurRad="38100" dist="38100" dir="2700000" algn="tl">
                    <a:srgbClr val="000000">
                      <a:alpha val="43137"/>
                    </a:srgbClr>
                  </a:outerShdw>
                </a:effectLst>
                <a:latin typeface="Calibri" panose="020F0502020204030204" pitchFamily="34" charset="0"/>
              </a:rPr>
              <a:t>, but because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Him who subjected it</a:t>
            </a:r>
            <a:r>
              <a:rPr lang="en-US" sz="3200" dirty="0">
                <a:effectLst>
                  <a:outerShdw blurRad="38100" dist="38100" dir="2700000" algn="tl">
                    <a:srgbClr val="000000">
                      <a:alpha val="43137"/>
                    </a:srgbClr>
                  </a:outerShdw>
                </a:effectLst>
                <a:latin typeface="Calibri" panose="020F0502020204030204" pitchFamily="34" charset="0"/>
              </a:rPr>
              <a: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creation itself also will be set free from 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slavery to corruption</a:t>
            </a:r>
            <a:r>
              <a:rPr lang="en-US" sz="3200" dirty="0">
                <a:effectLst>
                  <a:outerShdw blurRad="38100" dist="38100" dir="2700000" algn="tl">
                    <a:srgbClr val="000000">
                      <a:alpha val="43137"/>
                    </a:srgbClr>
                  </a:outerShdw>
                </a:effectLst>
                <a:latin typeface="Calibri" panose="020F0502020204030204" pitchFamily="34" charset="0"/>
              </a:rPr>
              <a:t>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whole creation groans and suffers</a:t>
            </a:r>
            <a:r>
              <a:rPr lang="en-US" sz="3200" dirty="0">
                <a:effectLst>
                  <a:outerShdw blurRad="38100" dist="38100" dir="2700000" algn="tl">
                    <a:srgbClr val="000000">
                      <a:alpha val="43137"/>
                    </a:srgbClr>
                  </a:outerShdw>
                </a:effectLst>
                <a:latin typeface="Calibri" panose="020F0502020204030204" pitchFamily="34" charset="0"/>
              </a:rPr>
              <a:t> the pains of childbirth together until now.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pic>
        <p:nvPicPr>
          <p:cNvPr id="6" name="Picture 5">
            <a:extLst>
              <a:ext uri="{FF2B5EF4-FFF2-40B4-BE49-F238E27FC236}">
                <a16:creationId xmlns:a16="http://schemas.microsoft.com/office/drawing/2014/main" id="{3E0E78C6-783F-4C80-98B7-118C97F2E7B6}"/>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142042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214839053"/>
      </p:ext>
    </p:extLst>
  </p:cSld>
  <p:clrMapOvr>
    <a:masterClrMapping/>
  </p:clrMapOvr>
  <mc:AlternateContent xmlns:mc="http://schemas.openxmlformats.org/markup-compatibility/2006">
    <mc:Choice xmlns:p14="http://schemas.microsoft.com/office/powerpoint/2010/main" Requires="p14">
      <p:transition p14:dur="0" advTm="11450"/>
    </mc:Choice>
    <mc:Fallback>
      <p:transition advTm="114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723900" y="1828800"/>
            <a:ext cx="7696200" cy="1752600"/>
          </a:xfrm>
        </p:spPr>
        <p:txBody>
          <a:bodyPr/>
          <a:lstStyle/>
          <a:p>
            <a:pPr marL="0" indent="0" algn="just">
              <a:buFontTx/>
              <a:buNone/>
              <a:defRPr/>
            </a:pPr>
            <a:r>
              <a:rPr lang="en-US" dirty="0">
                <a:effectLst>
                  <a:outerShdw blurRad="38100" dist="38100" dir="2700000" algn="tl">
                    <a:srgbClr val="000000">
                      <a:alpha val="43137"/>
                    </a:srgbClr>
                  </a:outerShdw>
                </a:effectLst>
              </a:rPr>
              <a:t>"Every Old Testament prophet, except Jonah, speaks of a permanent return to the Land of Israel by the Jews."</a:t>
            </a:r>
          </a:p>
          <a:p>
            <a:pPr marL="0" indent="0">
              <a:buFontTx/>
              <a:buNone/>
              <a:defRPr/>
            </a:pPr>
            <a:endParaRPr lang="en-US" sz="2800"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0320" y="3657600"/>
            <a:ext cx="4023361" cy="2743200"/>
          </a:xfrm>
          <a:prstGeom prst="rect">
            <a:avLst/>
          </a:prstGeom>
        </p:spPr>
      </p:pic>
      <p:sp>
        <p:nvSpPr>
          <p:cNvPr id="2" name="Rectangle 1">
            <a:extLst>
              <a:ext uri="{FF2B5EF4-FFF2-40B4-BE49-F238E27FC236}">
                <a16:creationId xmlns:a16="http://schemas.microsoft.com/office/drawing/2014/main" id="{3F8E940A-8A04-4023-8A5A-9DE26E202696}"/>
              </a:ext>
            </a:extLst>
          </p:cNvPr>
          <p:cNvSpPr/>
          <p:nvPr/>
        </p:nvSpPr>
        <p:spPr>
          <a:xfrm>
            <a:off x="1485900" y="228600"/>
            <a:ext cx="6172200" cy="1338828"/>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Mark Hitchcock and Thomas Ice</a:t>
            </a:r>
          </a:p>
          <a:p>
            <a:pPr algn="ctr"/>
            <a:r>
              <a:rPr lang="en-US" sz="2000" dirty="0">
                <a:effectLst>
                  <a:outerShdw blurRad="38100" dist="38100" dir="2700000" algn="tl">
                    <a:srgbClr val="000000">
                      <a:alpha val="43137"/>
                    </a:srgbClr>
                  </a:outerShdw>
                </a:effectLst>
                <a:latin typeface="Calibri" panose="020F0502020204030204" pitchFamily="34" charset="0"/>
                <a:cs typeface="+mn-cs"/>
              </a:rPr>
              <a:t>Breaking the Apocalypse Code (Costa Mesa, CA: Word for Today, 2007), 136-37.</a:t>
            </a:r>
          </a:p>
        </p:txBody>
      </p:sp>
    </p:spTree>
    <p:extLst>
      <p:ext uri="{BB962C8B-B14F-4D97-AF65-F5344CB8AC3E}">
        <p14:creationId xmlns:p14="http://schemas.microsoft.com/office/powerpoint/2010/main" val="3868829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9A3D55-214E-431A-B02E-F92D51845533}"/>
              </a:ext>
            </a:extLst>
          </p:cNvPr>
          <p:cNvGraphicFramePr>
            <a:graphicFrameLocks noGrp="1"/>
          </p:cNvGraphicFramePr>
          <p:nvPr>
            <p:ph idx="1"/>
            <p:extLst>
              <p:ext uri="{D42A27DB-BD31-4B8C-83A1-F6EECF244321}">
                <p14:modId xmlns:p14="http://schemas.microsoft.com/office/powerpoint/2010/main" val="4001409377"/>
              </p:ext>
            </p:extLst>
          </p:nvPr>
        </p:nvGraphicFramePr>
        <p:xfrm>
          <a:off x="76200" y="294047"/>
          <a:ext cx="8991600" cy="4572000"/>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914400">
                <a:tc gridSpan="4">
                  <a:txBody>
                    <a:bodyPr/>
                    <a:lstStyle/>
                    <a:p>
                      <a:pPr algn="ctr"/>
                      <a:r>
                        <a:rPr lang="en-US" sz="34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Reliability of the “Divine Regathering” Predictions</a:t>
                      </a:r>
                    </a:p>
                  </a:txBody>
                  <a:tcPr marT="45717" marB="45717" anchor="ctr"/>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extLst>
                  <a:ext uri="{0D108BD9-81ED-4DB2-BD59-A6C34878D82A}">
                    <a16:rowId xmlns:a16="http://schemas.microsoft.com/office/drawing/2014/main" val="998035538"/>
                  </a:ext>
                </a:extLst>
              </a:tr>
              <a:tr h="914400">
                <a:tc>
                  <a:txBody>
                    <a:bodyPr/>
                    <a:lstStyle/>
                    <a:p>
                      <a:endParaRPr lang="en-US" sz="2600" b="1" dirty="0">
                        <a:latin typeface="Calibri" panose="020F0502020204030204" pitchFamily="34" charset="0"/>
                        <a:cs typeface="Calibri" panose="020F0502020204030204" pitchFamily="34" charset="0"/>
                      </a:endParaRPr>
                    </a:p>
                  </a:txBody>
                  <a:tcPr marT="45717" marB="45717" anchor="ctr"/>
                </a:tc>
                <a:tc>
                  <a:txBody>
                    <a:bodyPr/>
                    <a:lstStyle/>
                    <a:p>
                      <a:pPr algn="ctr"/>
                      <a:r>
                        <a:rPr lang="en-US" sz="2600" b="1" dirty="0">
                          <a:solidFill>
                            <a:schemeClr val="bg2">
                              <a:lumMod val="95000"/>
                              <a:lumOff val="5000"/>
                            </a:schemeClr>
                          </a:solidFill>
                          <a:latin typeface="Calibri" panose="020F0502020204030204" pitchFamily="34" charset="0"/>
                          <a:cs typeface="Calibri" panose="020F0502020204030204" pitchFamily="34" charset="0"/>
                        </a:rPr>
                        <a:t>RETURN</a:t>
                      </a:r>
                    </a:p>
                  </a:txBody>
                  <a:tcPr marT="45717" marB="45717" anchor="ctr"/>
                </a:tc>
                <a:tc>
                  <a:txBody>
                    <a:bodyPr/>
                    <a:lstStyle/>
                    <a:p>
                      <a:pPr algn="ctr"/>
                      <a:r>
                        <a:rPr lang="en-US" sz="2600" b="1" dirty="0">
                          <a:solidFill>
                            <a:schemeClr val="bg1">
                              <a:lumMod val="50000"/>
                            </a:schemeClr>
                          </a:solidFill>
                          <a:latin typeface="Calibri" panose="020F0502020204030204" pitchFamily="34" charset="0"/>
                          <a:cs typeface="Calibri" panose="020F0502020204030204" pitchFamily="34" charset="0"/>
                        </a:rPr>
                        <a:t>PREDICTED</a:t>
                      </a:r>
                    </a:p>
                  </a:txBody>
                  <a:tcPr marT="45717" marB="45717" anchor="ctr"/>
                </a:tc>
                <a:tc>
                  <a:txBody>
                    <a:bodyPr/>
                    <a:lstStyle/>
                    <a:p>
                      <a:pPr algn="ctr"/>
                      <a:r>
                        <a:rPr lang="en-US" sz="2600" b="1" dirty="0">
                          <a:solidFill>
                            <a:srgbClr val="C00000"/>
                          </a:solidFill>
                          <a:latin typeface="Calibri" panose="020F0502020204030204" pitchFamily="34" charset="0"/>
                          <a:cs typeface="Calibri" panose="020F0502020204030204" pitchFamily="34" charset="0"/>
                        </a:rPr>
                        <a:t>FULFILLED</a:t>
                      </a:r>
                    </a:p>
                  </a:txBody>
                  <a:tcPr marT="45717" marB="45717" anchor="ctr"/>
                </a:tc>
                <a:extLst>
                  <a:ext uri="{0D108BD9-81ED-4DB2-BD59-A6C34878D82A}">
                    <a16:rowId xmlns:a16="http://schemas.microsoft.com/office/drawing/2014/main" val="10000"/>
                  </a:ext>
                </a:extLst>
              </a:tr>
              <a:tr h="914400">
                <a:tc>
                  <a:txBody>
                    <a:bodyPr/>
                    <a:lstStyle/>
                    <a:p>
                      <a:pPr algn="ctr"/>
                      <a:r>
                        <a:rPr lang="en-US" sz="2600" dirty="0">
                          <a:latin typeface="Calibri" panose="020F0502020204030204" pitchFamily="34" charset="0"/>
                          <a:cs typeface="Calibri" panose="020F0502020204030204" pitchFamily="34" charset="0"/>
                        </a:rPr>
                        <a:t>1</a:t>
                      </a:r>
                      <a:r>
                        <a:rPr lang="en-US" sz="2600" baseline="30000" dirty="0">
                          <a:latin typeface="Calibri" panose="020F0502020204030204" pitchFamily="34" charset="0"/>
                          <a:cs typeface="Calibri" panose="020F0502020204030204" pitchFamily="34" charset="0"/>
                        </a:rPr>
                        <a:t>st</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Egypt to Canaan</a:t>
                      </a:r>
                    </a:p>
                  </a:txBody>
                  <a:tcPr marT="45717" marB="45717" anchor="ctr"/>
                </a:tc>
                <a:tc>
                  <a:txBody>
                    <a:bodyPr/>
                    <a:lstStyle/>
                    <a:p>
                      <a:r>
                        <a:rPr lang="en-US" sz="2600" dirty="0">
                          <a:latin typeface="Calibri" panose="020F0502020204030204" pitchFamily="34" charset="0"/>
                          <a:cs typeface="Calibri" panose="020F0502020204030204" pitchFamily="34" charset="0"/>
                        </a:rPr>
                        <a:t>Gen. 15:13-14</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Joshua 1‒12</a:t>
                      </a:r>
                    </a:p>
                  </a:txBody>
                  <a:tcPr marT="45717" marB="45717" anchor="ctr"/>
                </a:tc>
                <a:extLst>
                  <a:ext uri="{0D108BD9-81ED-4DB2-BD59-A6C34878D82A}">
                    <a16:rowId xmlns:a16="http://schemas.microsoft.com/office/drawing/2014/main" val="10001"/>
                  </a:ext>
                </a:extLst>
              </a:tr>
              <a:tr h="914400">
                <a:tc>
                  <a:txBody>
                    <a:bodyPr/>
                    <a:lstStyle/>
                    <a:p>
                      <a:pPr algn="ctr"/>
                      <a:r>
                        <a:rPr lang="en-US" sz="2600" dirty="0">
                          <a:latin typeface="Calibri" panose="020F0502020204030204" pitchFamily="34" charset="0"/>
                          <a:cs typeface="Calibri" panose="020F0502020204030204" pitchFamily="34" charset="0"/>
                        </a:rPr>
                        <a:t>2</a:t>
                      </a:r>
                      <a:r>
                        <a:rPr lang="en-US" sz="2600" baseline="30000" dirty="0">
                          <a:latin typeface="Calibri" panose="020F0502020204030204" pitchFamily="34" charset="0"/>
                          <a:cs typeface="Calibri" panose="020F0502020204030204" pitchFamily="34" charset="0"/>
                        </a:rPr>
                        <a:t>nd</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Babylon to Israel</a:t>
                      </a:r>
                    </a:p>
                  </a:txBody>
                  <a:tcPr marT="45717" marB="45717" anchor="ctr"/>
                </a:tc>
                <a:tc>
                  <a:txBody>
                    <a:bodyPr/>
                    <a:lstStyle/>
                    <a:p>
                      <a:r>
                        <a:rPr lang="en-US" sz="2600" dirty="0">
                          <a:latin typeface="Calibri" panose="020F0502020204030204" pitchFamily="34" charset="0"/>
                          <a:cs typeface="Calibri" panose="020F0502020204030204" pitchFamily="34" charset="0"/>
                        </a:rPr>
                        <a:t>Jer. 25:11; 29:10</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Ezra &amp; Nehemiah</a:t>
                      </a:r>
                    </a:p>
                  </a:txBody>
                  <a:tcPr marT="45717" marB="45717" anchor="ctr"/>
                </a:tc>
                <a:extLst>
                  <a:ext uri="{0D108BD9-81ED-4DB2-BD59-A6C34878D82A}">
                    <a16:rowId xmlns:a16="http://schemas.microsoft.com/office/drawing/2014/main" val="10002"/>
                  </a:ext>
                </a:extLst>
              </a:tr>
              <a:tr h="914400">
                <a:tc>
                  <a:txBody>
                    <a:bodyPr/>
                    <a:lstStyle/>
                    <a:p>
                      <a:pPr algn="ctr"/>
                      <a:r>
                        <a:rPr lang="en-US" sz="2600" dirty="0">
                          <a:latin typeface="Calibri" panose="020F0502020204030204" pitchFamily="34" charset="0"/>
                          <a:cs typeface="Calibri" panose="020F0502020204030204" pitchFamily="34" charset="0"/>
                        </a:rPr>
                        <a:t>3</a:t>
                      </a:r>
                      <a:r>
                        <a:rPr lang="en-US" sz="2600" baseline="30000" dirty="0">
                          <a:latin typeface="Calibri" panose="020F0502020204030204" pitchFamily="34" charset="0"/>
                          <a:cs typeface="Calibri" panose="020F0502020204030204" pitchFamily="34" charset="0"/>
                        </a:rPr>
                        <a:t>rd</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the Diaspora to Israel’s restoration</a:t>
                      </a:r>
                    </a:p>
                  </a:txBody>
                  <a:tcPr marT="45717" marB="45717" anchor="ctr"/>
                </a:tc>
                <a:tc>
                  <a:txBody>
                    <a:bodyPr/>
                    <a:lstStyle/>
                    <a:p>
                      <a:r>
                        <a:rPr lang="en-US" sz="2600" dirty="0">
                          <a:latin typeface="Calibri" panose="020F0502020204030204" pitchFamily="34" charset="0"/>
                          <a:cs typeface="Calibri" panose="020F0502020204030204" pitchFamily="34" charset="0"/>
                        </a:rPr>
                        <a:t>Ezekiel 36:24-28</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Millennial</a:t>
                      </a:r>
                    </a:p>
                    <a:p>
                      <a:pPr algn="ctr"/>
                      <a:r>
                        <a:rPr lang="en-US" sz="2600" dirty="0">
                          <a:latin typeface="Calibri" panose="020F0502020204030204" pitchFamily="34" charset="0"/>
                          <a:cs typeface="Calibri" panose="020F0502020204030204" pitchFamily="34" charset="0"/>
                        </a:rPr>
                        <a:t>Kingdom</a:t>
                      </a:r>
                    </a:p>
                  </a:txBody>
                  <a:tcPr marT="45717" marB="45717" anchor="ct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668C25CF-5366-4A6D-8DB5-4CCDE7CC0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4355" y="5181600"/>
            <a:ext cx="2435290" cy="1371600"/>
          </a:xfrm>
          <a:prstGeom prst="rect">
            <a:avLst/>
          </a:prstGeom>
        </p:spPr>
      </p:pic>
    </p:spTree>
    <p:extLst>
      <p:ext uri="{BB962C8B-B14F-4D97-AF65-F5344CB8AC3E}">
        <p14:creationId xmlns:p14="http://schemas.microsoft.com/office/powerpoint/2010/main" val="225480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2590800"/>
          </a:xfrm>
        </p:spPr>
        <p:txBody>
          <a:bodyPr/>
          <a:lstStyle/>
          <a:p>
            <a:pPr marL="0" indent="0" algn="just" eaLnBrk="1" hangingPunct="1">
              <a:buNone/>
              <a:defRPr/>
            </a:pPr>
            <a:r>
              <a:rPr 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confusion of our . . . Lord’s rule . . . leads to serious consequences. . . . [I]t makes the present age the period of the Mediatorial Kingdom. . . . [I]t dissolves the divinely covenanted purpose in the nation of Israel</a:t>
            </a:r>
            <a:r>
              <a:rPr lang="en-US" sz="24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11">
            <a:extLst>
              <a:ext uri="{FF2B5EF4-FFF2-40B4-BE49-F238E27FC236}">
                <a16:creationId xmlns:a16="http://schemas.microsoft.com/office/drawing/2014/main" id="{F187E1DE-61E6-43F1-864A-DD75F6E4E9B3}"/>
              </a:ext>
            </a:extLst>
          </p:cNvPr>
          <p:cNvPicPr>
            <a:picLocks noChangeAspect="1"/>
          </p:cNvPicPr>
          <p:nvPr/>
        </p:nvPicPr>
        <p:blipFill>
          <a:blip r:embed="rId8"/>
          <a:stretch>
            <a:fillRect/>
          </a:stretch>
        </p:blipFill>
        <p:spPr>
          <a:xfrm>
            <a:off x="2861734" y="4191000"/>
            <a:ext cx="3420535" cy="2286000"/>
          </a:xfrm>
          <a:prstGeom prst="rect">
            <a:avLst/>
          </a:prstGeom>
        </p:spPr>
      </p:pic>
      <p:pic>
        <p:nvPicPr>
          <p:cNvPr id="14" name="Picture 13">
            <a:extLst>
              <a:ext uri="{FF2B5EF4-FFF2-40B4-BE49-F238E27FC236}">
                <a16:creationId xmlns:a16="http://schemas.microsoft.com/office/drawing/2014/main" id="{E9A3236C-1E00-4C59-9D06-519819E786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329" y="76200"/>
            <a:ext cx="741871" cy="1112806"/>
          </a:xfrm>
          <a:prstGeom prst="rect">
            <a:avLst/>
          </a:prstGeom>
          <a:ln w="28575">
            <a:solidFill>
              <a:schemeClr val="tx1"/>
            </a:solidFill>
          </a:ln>
        </p:spPr>
      </p:pic>
      <p:sp>
        <p:nvSpPr>
          <p:cNvPr id="15" name="TextBox 3">
            <a:extLst>
              <a:ext uri="{FF2B5EF4-FFF2-40B4-BE49-F238E27FC236}">
                <a16:creationId xmlns:a16="http://schemas.microsoft.com/office/drawing/2014/main" id="{DBBB9B51-E1BB-4A3C-A7B1-BCC4244A095D}"/>
              </a:ext>
            </a:extLst>
          </p:cNvPr>
          <p:cNvSpPr txBox="1">
            <a:spLocks noChangeArrowheads="1"/>
          </p:cNvSpPr>
          <p:nvPr/>
        </p:nvSpPr>
        <p:spPr bwMode="auto">
          <a:xfrm>
            <a:off x="971550" y="240774"/>
            <a:ext cx="72009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a:t>
            </a:r>
          </a:p>
          <a:p>
            <a:pPr algn="ctr" eaLnBrk="1" hangingPunct="1"/>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438.</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13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1828800"/>
            <a:ext cx="9144000" cy="3733800"/>
          </a:xfrm>
        </p:spPr>
        <p:txBody>
          <a:bodyPr/>
          <a:lstStyle/>
          <a:p>
            <a:pPr marL="0" indent="0" algn="just" eaLnBrk="1" hangingPunct="1">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God has not called us to forsake the earth, but </a:t>
            </a:r>
            <a:r>
              <a:rPr lang="en-US" i="1" dirty="0">
                <a:effectLst>
                  <a:outerShdw blurRad="38100" dist="38100" dir="2700000" algn="tl">
                    <a:srgbClr val="000000">
                      <a:alpha val="43137"/>
                    </a:srgbClr>
                  </a:outerShdw>
                </a:effectLst>
              </a:rPr>
              <a:t>to impress heaven’s pattern on earth</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He similarly notes, “Christians must be obedient to the mandate God has given to extend His kingdom to every sphere of life, to every corner of the globe (Gen. 1:26–28; Matt. 28:18–20).</a:t>
            </a:r>
            <a:r>
              <a:rPr lang="en-US" i="1" dirty="0">
                <a:effectLst>
                  <a:outerShdw blurRad="38100" dist="38100" dir="2700000" algn="tl">
                    <a:srgbClr val="000000">
                      <a:alpha val="43137"/>
                    </a:srgbClr>
                  </a:outerShdw>
                </a:effectLst>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34" y="45720"/>
            <a:ext cx="84666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3">
            <a:extLst>
              <a:ext uri="{FF2B5EF4-FFF2-40B4-BE49-F238E27FC236}">
                <a16:creationId xmlns:a16="http://schemas.microsoft.com/office/drawing/2014/main" id="{5DC6793F-6B20-4146-8B4B-31F8F9B475BA}"/>
              </a:ext>
            </a:extLst>
          </p:cNvPr>
          <p:cNvSpPr txBox="1">
            <a:spLocks noChangeArrowheads="1"/>
          </p:cNvSpPr>
          <p:nvPr/>
        </p:nvSpPr>
        <p:spPr bwMode="auto">
          <a:xfrm>
            <a:off x="922867" y="240775"/>
            <a:ext cx="72982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altLang="en-US" sz="3600" dirty="0" err="1">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sz="1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Gary North quotes, can be found in H. Wayne House and Thomas Ice, Dominion Theology: Blessing or Curse? (Portland, OR: Multnomah, 1988), 409–11.</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1828800"/>
            <a:ext cx="9144000" cy="3581400"/>
          </a:xfrm>
        </p:spPr>
        <p:txBody>
          <a:bodyPr/>
          <a:lstStyle/>
          <a:p>
            <a:pPr marL="0" indent="0" algn="just" eaLnBrk="1" hangingPunct="1">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Where is this ‘super sign’ found in the Bible? Not in the New Testament. There is not a single verse in the entire New Testament that says anything about Israel becoming a nation again. Nothing prophetic in the New Testament depends on Israel becoming a nation again. If Israel becoming a nation again is such ‘a significant sign,’ then why doesn't the New Testament specifically mention it?</a:t>
            </a:r>
            <a:r>
              <a:rPr lang="en-US" i="1" dirty="0">
                <a:effectLst>
                  <a:outerShdw blurRad="38100" dist="38100" dir="2700000" algn="tl">
                    <a:srgbClr val="000000">
                      <a:alpha val="43137"/>
                    </a:srgbClr>
                  </a:outerShdw>
                </a:effectLst>
              </a:rPr>
              <a:t>”</a:t>
            </a:r>
          </a:p>
        </p:txBody>
      </p:sp>
      <p:sp>
        <p:nvSpPr>
          <p:cNvPr id="7" name="TextBox 3">
            <a:extLst>
              <a:ext uri="{FF2B5EF4-FFF2-40B4-BE49-F238E27FC236}">
                <a16:creationId xmlns:a16="http://schemas.microsoft.com/office/drawing/2014/main" id="{07F04132-FCC8-4E61-9D5B-550A2ECFDE02}"/>
              </a:ext>
            </a:extLst>
          </p:cNvPr>
          <p:cNvSpPr txBox="1">
            <a:spLocks noChangeArrowheads="1"/>
          </p:cNvSpPr>
          <p:nvPr/>
        </p:nvSpPr>
        <p:spPr bwMode="auto">
          <a:xfrm>
            <a:off x="1913467" y="240775"/>
            <a:ext cx="53170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altLang="en-US" sz="3600" dirty="0" err="1">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End Times Fiction: A Biblical Consideration of the Left Behind Theology (Nashville, TN: Nelson, 2001), 203.</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0E47495-F1DE-4874-9E66-8CA4F5BF6A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34" y="45720"/>
            <a:ext cx="84666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a:t>
            </a:r>
            <a:r>
              <a:rPr lang="en-US" sz="2800">
                <a:effectLst>
                  <a:outerShdw blurRad="38100" dist="38100" dir="2700000" algn="tl">
                    <a:srgbClr val="000000">
                      <a:alpha val="43137"/>
                    </a:srgbClr>
                  </a:outerShdw>
                </a:effectLst>
              </a:rPr>
              <a:t>” status</a:t>
            </a:r>
            <a:endParaRPr lang="en-US" sz="2800" dirty="0">
              <a:effectLst>
                <a:outerShdw blurRad="38100" dist="38100" dir="2700000" algn="tl">
                  <a:srgbClr val="000000">
                    <a:alpha val="43137"/>
                  </a:srgbClr>
                </a:outerShdw>
              </a:effectLst>
            </a:endParaRP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204103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1752600"/>
            <a:ext cx="9144000" cy="4800600"/>
          </a:xfrm>
        </p:spPr>
        <p:txBody>
          <a:bodyPr/>
          <a:lstStyle/>
          <a:p>
            <a:pPr marL="0" indent="0" algn="just" eaLnBrk="1" hangingPunct="1">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goal of establishing Christ’s international kingdom can be presented to citizens of any nation.”…“Christians are required to become active in the building God’s visible kingdom.”…“If the Christian church fails to build the visible kingdom by means of biblical law and the power of the gospel, despite the resurrection of Christ and the presence of the Holy Spirit, then what kind of religion are we preaching?”…“The parable (Matt. 13:24–30, 36–43) refers to the building of the kingdom of God, not simply to the institutional church.</a:t>
            </a:r>
            <a:r>
              <a:rPr lang="en-US" sz="2800" i="1" dirty="0">
                <a:effectLst>
                  <a:outerShdw blurRad="38100" dist="38100" dir="2700000" algn="tl">
                    <a:srgbClr val="000000">
                      <a:alpha val="43137"/>
                    </a:srgbClr>
                  </a:outerShdw>
                </a:effectLst>
              </a:rPr>
              <a:t>”</a:t>
            </a:r>
          </a:p>
        </p:txBody>
      </p:sp>
      <p:sp>
        <p:nvSpPr>
          <p:cNvPr id="5" name="TextBox 3">
            <a:extLst>
              <a:ext uri="{FF2B5EF4-FFF2-40B4-BE49-F238E27FC236}">
                <a16:creationId xmlns:a16="http://schemas.microsoft.com/office/drawing/2014/main" id="{2EF0457A-4F6C-42DE-B43D-F2EA3D8D39E0}"/>
              </a:ext>
            </a:extLst>
          </p:cNvPr>
          <p:cNvSpPr txBox="1">
            <a:spLocks noChangeArrowheads="1"/>
          </p:cNvSpPr>
          <p:nvPr/>
        </p:nvSpPr>
        <p:spPr bwMode="auto">
          <a:xfrm>
            <a:off x="1382183" y="240775"/>
            <a:ext cx="637963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North</a:t>
            </a:r>
          </a:p>
          <a:p>
            <a:pPr algn="ctr" eaLnBrk="1" hangingPunct="1"/>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Gary </a:t>
            </a:r>
            <a:r>
              <a:rPr lang="en-US" sz="1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DeMar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Gary North quotes, can be found in H. Wayne House and Thomas Ice, Dominion Theology: Blessing or Curse? (Portland, OR: Multnomah, 1988), 409–11</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57501DE-D5F3-43F6-ADE8-3C35F2898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45720"/>
            <a:ext cx="103746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3520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809750"/>
            <a:ext cx="9144000" cy="1465370"/>
          </a:xfrm>
        </p:spPr>
        <p:txBody>
          <a:bodyPr/>
          <a:lstStyle/>
          <a:p>
            <a:pPr marL="0" indent="0" algn="just">
              <a:buNone/>
              <a:defRPr/>
            </a:pPr>
            <a:r>
              <a:rPr lang="en-US" sz="2800" dirty="0">
                <a:effectLst>
                  <a:outerShdw blurRad="38100" dist="38100" dir="2700000" algn="tl">
                    <a:srgbClr val="000000">
                      <a:alpha val="43137"/>
                    </a:srgbClr>
                  </a:outerShdw>
                </a:effectLst>
              </a:rPr>
              <a:t>Thomas Ice reports, “Gary North has boasted that he has a book already in his computer for when ‘Israel gets pushed into the sea or converted to Christ.’”</a:t>
            </a:r>
          </a:p>
        </p:txBody>
      </p:sp>
      <p:pic>
        <p:nvPicPr>
          <p:cNvPr id="5" name="Picture 5">
            <a:extLst>
              <a:ext uri="{FF2B5EF4-FFF2-40B4-BE49-F238E27FC236}">
                <a16:creationId xmlns:a16="http://schemas.microsoft.com/office/drawing/2014/main" id="{EA3005C1-E0AE-4A27-8BA9-45066F8816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3352800"/>
            <a:ext cx="5943600" cy="312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ED9A8A4-1342-444F-A6E9-BF5B5F63EF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36" y="76200"/>
            <a:ext cx="841364" cy="1097280"/>
          </a:xfrm>
          <a:prstGeom prst="rect">
            <a:avLst/>
          </a:prstGeom>
          <a:ln w="28575">
            <a:solidFill>
              <a:schemeClr val="tx1"/>
            </a:solidFill>
          </a:ln>
        </p:spPr>
      </p:pic>
      <p:sp>
        <p:nvSpPr>
          <p:cNvPr id="3" name="Rectangle 2">
            <a:extLst>
              <a:ext uri="{FF2B5EF4-FFF2-40B4-BE49-F238E27FC236}">
                <a16:creationId xmlns:a16="http://schemas.microsoft.com/office/drawing/2014/main" id="{707F6252-0507-4A6B-877A-0F0575F0836D}"/>
              </a:ext>
            </a:extLst>
          </p:cNvPr>
          <p:cNvSpPr/>
          <p:nvPr/>
        </p:nvSpPr>
        <p:spPr>
          <a:xfrm>
            <a:off x="1638300" y="215205"/>
            <a:ext cx="5867400" cy="1461939"/>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Thomas Ice</a:t>
            </a:r>
          </a:p>
          <a:p>
            <a:pPr algn="ctr"/>
            <a:r>
              <a:rPr lang="en-US" sz="1600" dirty="0">
                <a:effectLst>
                  <a:outerShdw blurRad="38100" dist="38100" dir="2700000" algn="tl">
                    <a:srgbClr val="000000">
                      <a:alpha val="43137"/>
                    </a:srgbClr>
                  </a:outerShdw>
                </a:effectLst>
                <a:latin typeface="Calibri" panose="020F0502020204030204" pitchFamily="34" charset="0"/>
                <a:ea typeface="+mj-ea"/>
                <a:cs typeface="+mj-cs"/>
              </a:rPr>
              <a:t>Personal letter from Gary North to Peter Lalonde, April 30, 1987 on file; cited in Thomas Ice, “Answering Those Who Oppose Israel,” 1, accessed October 21, 2015, http://www.pre-trib.org.</a:t>
            </a:r>
          </a:p>
        </p:txBody>
      </p:sp>
    </p:spTree>
    <p:extLst>
      <p:ext uri="{BB962C8B-B14F-4D97-AF65-F5344CB8AC3E}">
        <p14:creationId xmlns:p14="http://schemas.microsoft.com/office/powerpoint/2010/main" val="3210595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228600"/>
            <a:ext cx="91440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Reformed Theology’s Denial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of the Church as an Intercalation</a:t>
            </a:r>
          </a:p>
        </p:txBody>
      </p:sp>
      <p:sp>
        <p:nvSpPr>
          <p:cNvPr id="108547" name="Content Placeholder 2"/>
          <p:cNvSpPr>
            <a:spLocks noGrp="1"/>
          </p:cNvSpPr>
          <p:nvPr>
            <p:ph idx="1"/>
          </p:nvPr>
        </p:nvSpPr>
        <p:spPr>
          <a:xfrm>
            <a:off x="0" y="1447800"/>
            <a:ext cx="9144000" cy="4267200"/>
          </a:xfrm>
        </p:spPr>
        <p:txBody>
          <a:bodyPr/>
          <a:lstStyle/>
          <a:p>
            <a:pPr marL="0" indent="0" algn="just">
              <a:buNone/>
            </a:pPr>
            <a:r>
              <a:rPr lang="en-US" sz="3000" dirty="0">
                <a:effectLst>
                  <a:outerShdw blurRad="38100" dist="38100" dir="2700000" algn="tl">
                    <a:srgbClr val="000000">
                      <a:alpha val="43137"/>
                    </a:srgbClr>
                  </a:outerShdw>
                </a:effectLst>
              </a:rPr>
              <a:t>“We’re not dispensationalists here....We believe that the church is essentially Israel. We believe that the answer to, ‘What about the Jews?’ is, ‘Here we are.’ </a:t>
            </a:r>
            <a:r>
              <a:rPr lang="en-US" sz="3000" b="1" u="sng" dirty="0">
                <a:solidFill>
                  <a:srgbClr val="FFFFCC"/>
                </a:solidFill>
                <a:effectLst>
                  <a:outerShdw blurRad="38100" dist="38100" dir="2700000" algn="tl">
                    <a:srgbClr val="000000">
                      <a:alpha val="43137"/>
                    </a:srgbClr>
                  </a:outerShdw>
                </a:effectLst>
              </a:rPr>
              <a:t>We deny that the church is God’s ‘plan B.’ We deny that we are living in God’s redemptive parenthesis</a:t>
            </a:r>
            <a:r>
              <a:rPr lang="en-US" sz="3000" dirty="0">
                <a:effectLst>
                  <a:outerShdw blurRad="38100" dist="38100" dir="2700000" algn="tl">
                    <a:srgbClr val="000000">
                      <a:alpha val="43137"/>
                    </a:srgbClr>
                  </a:outerShdw>
                </a:effectLst>
              </a:rPr>
              <a:t>. There, we are again one people. In His holy and heavenly temple there is neither Jew nor Greek, male nor female, pre-mil nor post-mil. There, we are all together, </a:t>
            </a:r>
            <a:r>
              <a:rPr lang="en-US" sz="3000" b="1" u="sng" dirty="0">
                <a:solidFill>
                  <a:srgbClr val="FFFFCC"/>
                </a:solidFill>
                <a:effectLst>
                  <a:outerShdw blurRad="38100" dist="38100" dir="2700000" algn="tl">
                    <a:srgbClr val="000000">
                      <a:alpha val="43137"/>
                    </a:srgbClr>
                  </a:outerShdw>
                </a:effectLst>
              </a:rPr>
              <a:t>the Israel of God</a:t>
            </a:r>
            <a:r>
              <a:rPr lang="en-US" sz="3000" dirty="0">
                <a:effectLst>
                  <a:outerShdw blurRad="38100" dist="38100" dir="2700000" algn="tl">
                    <a:srgbClr val="000000">
                      <a:alpha val="43137"/>
                    </a:srgbClr>
                  </a:outerShdw>
                </a:effectLst>
              </a:rPr>
              <a:t>, princes with God, and the </a:t>
            </a:r>
            <a:r>
              <a:rPr lang="en-US" sz="3000" i="1" dirty="0" err="1">
                <a:effectLst>
                  <a:outerShdw blurRad="38100" dist="38100" dir="2700000" algn="tl">
                    <a:srgbClr val="000000">
                      <a:alpha val="43137"/>
                    </a:srgbClr>
                  </a:outerShdw>
                </a:effectLst>
              </a:rPr>
              <a:t>ekklesia</a:t>
            </a:r>
            <a:r>
              <a:rPr lang="en-US" sz="3000" dirty="0">
                <a:effectLst>
                  <a:outerShdw blurRad="38100" dist="38100" dir="2700000" algn="tl">
                    <a:srgbClr val="000000">
                      <a:alpha val="43137"/>
                    </a:srgbClr>
                  </a:outerShdw>
                </a:effectLst>
              </a:rPr>
              <a:t>, the set apart ones.”</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Table Talk</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magazine, Spring of 1999, p. 2 (inside cover), by R. C. Sproul Jr., editor, emphasis is mine</a:t>
            </a:r>
          </a:p>
        </p:txBody>
      </p:sp>
    </p:spTree>
    <p:extLst>
      <p:ext uri="{BB962C8B-B14F-4D97-AF65-F5344CB8AC3E}">
        <p14:creationId xmlns:p14="http://schemas.microsoft.com/office/powerpoint/2010/main" val="955153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35FF3E-0FF6-4625-9F2F-1DE679806842}"/>
              </a:ext>
            </a:extLst>
          </p:cNvPr>
          <p:cNvSpPr>
            <a:spLocks noGrp="1" noChangeArrowheads="1"/>
          </p:cNvSpPr>
          <p:nvPr>
            <p:ph type="title"/>
          </p:nvPr>
        </p:nvSpPr>
        <p:spPr>
          <a:xfrm>
            <a:off x="0" y="1600200"/>
            <a:ext cx="9144000" cy="4343400"/>
          </a:xfrm>
        </p:spPr>
        <p:txBody>
          <a:bodyPr anchor="t"/>
          <a:lstStyle/>
          <a:p>
            <a:pPr algn="just" eaLnBrk="1" hangingPunct="1">
              <a:buFontTx/>
              <a:buNone/>
              <a:defRPr/>
            </a:pPr>
            <a:r>
              <a:rPr lang="en-US" sz="3000" dirty="0">
                <a:solidFill>
                  <a:schemeClr val="tx1"/>
                </a:solidFill>
                <a:effectLst>
                  <a:outerShdw blurRad="38100" dist="38100" dir="2700000" algn="tl">
                    <a:srgbClr val="000000">
                      <a:alpha val="43137"/>
                    </a:srgbClr>
                  </a:outerShdw>
                </a:effectLst>
              </a:rPr>
              <a:t>“The story of the </a:t>
            </a:r>
            <a:r>
              <a:rPr lang="en-US" sz="3000" b="1" u="sng" dirty="0">
                <a:solidFill>
                  <a:srgbClr val="FFFFCC"/>
                </a:solidFill>
                <a:effectLst>
                  <a:outerShdw blurRad="38100" dist="38100" dir="2700000" algn="tl">
                    <a:srgbClr val="000000">
                      <a:alpha val="43137"/>
                    </a:srgbClr>
                  </a:outerShdw>
                </a:effectLst>
              </a:rPr>
              <a:t>church begins with Israel</a:t>
            </a:r>
            <a:r>
              <a:rPr lang="en-US" sz="3000" dirty="0">
                <a:solidFill>
                  <a:schemeClr val="tx1"/>
                </a:solidFill>
                <a:effectLst>
                  <a:outerShdw blurRad="38100" dist="38100" dir="2700000" algn="tl">
                    <a:srgbClr val="000000">
                      <a:alpha val="43137"/>
                    </a:srgbClr>
                  </a:outerShdw>
                </a:effectLst>
              </a:rPr>
              <a:t>, the Old Testament people of God…The identity of the church is necessary for the mission of the church. Only as a holy nation, called out of the darkness into the light of God‘s presence, can the church discharge it’s mission…Peter affirms that </a:t>
            </a:r>
            <a:r>
              <a:rPr lang="en-US" sz="3000" b="1" u="sng" dirty="0">
                <a:solidFill>
                  <a:srgbClr val="FFFFCC"/>
                </a:solidFill>
                <a:effectLst>
                  <a:outerShdw blurRad="38100" dist="38100" dir="2700000" algn="tl">
                    <a:srgbClr val="000000">
                      <a:alpha val="43137"/>
                    </a:srgbClr>
                  </a:outerShdw>
                </a:effectLst>
              </a:rPr>
              <a:t>the church’s right to the titles of Israel</a:t>
            </a:r>
            <a:r>
              <a:rPr lang="en-US" sz="3000" dirty="0">
                <a:solidFill>
                  <a:schemeClr val="tx1"/>
                </a:solidFill>
                <a:effectLst>
                  <a:outerShdw blurRad="38100" dist="38100" dir="2700000" algn="tl">
                    <a:srgbClr val="000000">
                      <a:alpha val="43137"/>
                    </a:srgbClr>
                  </a:outerShdw>
                </a:effectLst>
              </a:rPr>
              <a:t>, then describes the church’s witness of praise (1 Peter 2:9–10)...This understanding of </a:t>
            </a:r>
            <a:r>
              <a:rPr lang="en-US" sz="3000" b="1" u="sng" dirty="0">
                <a:solidFill>
                  <a:srgbClr val="FFFFCC"/>
                </a:solidFill>
                <a:effectLst>
                  <a:outerShdw blurRad="38100" dist="38100" dir="2700000" algn="tl">
                    <a:srgbClr val="000000">
                      <a:alpha val="43137"/>
                    </a:srgbClr>
                  </a:outerShdw>
                </a:effectLst>
              </a:rPr>
              <a:t>the church as the new and true Israel</a:t>
            </a:r>
            <a:r>
              <a:rPr lang="en-US" sz="3000" dirty="0">
                <a:solidFill>
                  <a:schemeClr val="tx1"/>
                </a:solidFill>
                <a:effectLst>
                  <a:outerShdw blurRad="38100" dist="38100" dir="2700000" algn="tl">
                    <a:srgbClr val="000000">
                      <a:alpha val="43137"/>
                    </a:srgbClr>
                  </a:outerShdw>
                </a:effectLst>
              </a:rPr>
              <a:t> of Christ must inspire our mission in the contemporary world.”</a:t>
            </a:r>
          </a:p>
        </p:txBody>
      </p:sp>
      <p:sp>
        <p:nvSpPr>
          <p:cNvPr id="1027" name="Rectangle 3">
            <a:extLst>
              <a:ext uri="{FF2B5EF4-FFF2-40B4-BE49-F238E27FC236}">
                <a16:creationId xmlns:a16="http://schemas.microsoft.com/office/drawing/2014/main" id="{FA8CD93E-4B0A-4BCC-90A3-B02F0CD43C72}"/>
              </a:ext>
            </a:extLst>
          </p:cNvPr>
          <p:cNvSpPr>
            <a:spLocks noGrp="1" noChangeArrowheads="1"/>
          </p:cNvSpPr>
          <p:nvPr>
            <p:ph type="body" idx="1"/>
          </p:nvPr>
        </p:nvSpPr>
        <p:spPr>
          <a:xfrm>
            <a:off x="1066800" y="228600"/>
            <a:ext cx="7010400" cy="1219200"/>
          </a:xfrm>
        </p:spPr>
        <p:txBody>
          <a:bodyPr/>
          <a:lstStyle/>
          <a:p>
            <a:pPr marL="0" indent="0" algn="ctr" eaLnBrk="1" hangingPunct="1">
              <a:buFont typeface="Wingdings" panose="05000000000000000000" pitchFamily="2" charset="2"/>
              <a:buNone/>
              <a:defRPr/>
            </a:pPr>
            <a:r>
              <a:rPr lang="en-US" sz="3600" dirty="0">
                <a:solidFill>
                  <a:schemeClr val="tx2"/>
                </a:solidFill>
                <a:effectLst>
                  <a:outerShdw blurRad="38100" dist="38100" dir="2700000" algn="tl">
                    <a:srgbClr val="000000">
                      <a:alpha val="43137"/>
                    </a:srgbClr>
                  </a:outerShdw>
                </a:effectLst>
              </a:rPr>
              <a:t>Edmund P. Clowney</a:t>
            </a:r>
          </a:p>
          <a:p>
            <a:pPr marL="0" indent="0" algn="ctr" eaLnBrk="1" hangingPunct="1">
              <a:buNone/>
              <a:defRPr/>
            </a:pPr>
            <a:r>
              <a:rPr lang="en-US" sz="1800" dirty="0">
                <a:effectLst>
                  <a:outerShdw blurRad="38100" dist="38100" dir="2700000" algn="tl">
                    <a:srgbClr val="000000">
                      <a:alpha val="43137"/>
                    </a:srgbClr>
                  </a:outerShdw>
                </a:effectLst>
              </a:rPr>
              <a:t>Edmund P. Clowney, </a:t>
            </a:r>
            <a:r>
              <a:rPr lang="en-US" sz="1800" i="1" dirty="0">
                <a:effectLst>
                  <a:outerShdw blurRad="38100" dist="38100" dir="2700000" algn="tl">
                    <a:srgbClr val="000000">
                      <a:alpha val="43137"/>
                    </a:srgbClr>
                  </a:outerShdw>
                </a:effectLst>
              </a:rPr>
              <a:t>The Church</a:t>
            </a:r>
            <a:r>
              <a:rPr lang="en-US" sz="1800" dirty="0">
                <a:effectLst>
                  <a:outerShdw blurRad="38100" dist="38100" dir="2700000" algn="tl">
                    <a:srgbClr val="000000">
                      <a:alpha val="43137"/>
                    </a:srgbClr>
                  </a:outerShdw>
                </a:effectLst>
              </a:rPr>
              <a:t>, ed. Gerald Bray, Contours of Christian Theology (Downers Grove, ILL: InterVarsity Press, 1995), 28, 162-63.</a:t>
            </a:r>
            <a:endParaRPr lang="en-US" sz="20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3C91A025-EA15-45D3-9DA9-12128A6DFF5E}"/>
              </a:ext>
            </a:extLst>
          </p:cNvPr>
          <p:cNvPicPr>
            <a:picLocks noChangeAspect="1"/>
          </p:cNvPicPr>
          <p:nvPr/>
        </p:nvPicPr>
        <p:blipFill>
          <a:blip r:embed="rId2"/>
          <a:stretch>
            <a:fillRect/>
          </a:stretch>
        </p:blipFill>
        <p:spPr>
          <a:xfrm>
            <a:off x="76201" y="76200"/>
            <a:ext cx="719058" cy="1097280"/>
          </a:xfrm>
          <a:prstGeom prst="rect">
            <a:avLst/>
          </a:prstGeom>
        </p:spPr>
      </p:pic>
    </p:spTree>
    <p:extLst>
      <p:ext uri="{BB962C8B-B14F-4D97-AF65-F5344CB8AC3E}">
        <p14:creationId xmlns:p14="http://schemas.microsoft.com/office/powerpoint/2010/main" val="1023168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057400" y="1905000"/>
            <a:ext cx="6858000" cy="4038600"/>
          </a:xfrm>
        </p:spPr>
        <p:txBody>
          <a:bodyPr/>
          <a:lstStyle/>
          <a:p>
            <a:pPr marL="0" indent="0" algn="just" eaLnBrk="1" hangingPunct="1">
              <a:buFontTx/>
              <a:buNone/>
            </a:pPr>
            <a:r>
              <a:rPr lang="en-US" altLang="en-US" dirty="0">
                <a:effectLst>
                  <a:outerShdw blurRad="38100" dist="38100" dir="2700000" algn="tl">
                    <a:srgbClr val="000000">
                      <a:alpha val="43137"/>
                    </a:srgbClr>
                  </a:outerShdw>
                </a:effectLst>
              </a:rPr>
              <a:t>“It is clear that all the above are connected with the number twelve (cf. Rev. 7:5-8; 12:1, 12). This number is perhaps the most familiar number of the Bible, most frequently associated with the sons of Jacob, the twelve tribes of Israel, and the twelve apostles of </a:t>
            </a:r>
            <a:r>
              <a:rPr lang="en-US" altLang="en-US" b="1" u="sng" dirty="0">
                <a:solidFill>
                  <a:srgbClr val="FFFFCC"/>
                </a:solidFill>
                <a:effectLst>
                  <a:outerShdw blurRad="38100" dist="38100" dir="2700000" algn="tl">
                    <a:srgbClr val="000000">
                      <a:alpha val="43137"/>
                    </a:srgbClr>
                  </a:outerShdw>
                </a:effectLst>
              </a:rPr>
              <a:t>the ‘new Israel,’ the church</a:t>
            </a:r>
            <a:r>
              <a:rPr lang="en-US" altLang="en-US" dirty="0">
                <a:effectLst>
                  <a:outerShdw blurRad="38100" dist="38100" dir="2700000" algn="tl">
                    <a:srgbClr val="000000">
                      <a:alpha val="43137"/>
                    </a:srgbClr>
                  </a:outerShdw>
                </a:effectLst>
              </a:rPr>
              <a:t>.”</a:t>
            </a:r>
          </a:p>
        </p:txBody>
      </p:sp>
      <p:sp>
        <p:nvSpPr>
          <p:cNvPr id="2" name="TextBox 1"/>
          <p:cNvSpPr txBox="1"/>
          <p:nvPr/>
        </p:nvSpPr>
        <p:spPr>
          <a:xfrm>
            <a:off x="950008" y="199072"/>
            <a:ext cx="7243985" cy="1554272"/>
          </a:xfrm>
          <a:prstGeom prst="rect">
            <a:avLst/>
          </a:prstGeom>
          <a:noFill/>
        </p:spPr>
        <p:txBody>
          <a:bodyPr wrap="square" rtlCol="0">
            <a:spAutoFit/>
          </a:bodyPr>
          <a:lstStyle/>
          <a:p>
            <a:pPr marL="0" indent="0" algn="ctr">
              <a:spcAft>
                <a:spcPts val="600"/>
              </a:spcAft>
              <a:buFontTx/>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David L. Turner</a:t>
            </a:r>
          </a:p>
          <a:p>
            <a:pPr marL="0" indent="0" algn="ctr" eaLnBrk="1" hangingPunct="1">
              <a:buFontTx/>
              <a:buNone/>
            </a:pPr>
            <a:r>
              <a:rPr lang="en-US" sz="1800" i="1" dirty="0">
                <a:effectLst>
                  <a:outerShdw blurRad="38100" dist="38100" dir="2700000" algn="tl">
                    <a:srgbClr val="000000">
                      <a:alpha val="43137"/>
                    </a:srgbClr>
                  </a:outerShdw>
                </a:effectLst>
                <a:latin typeface="Calibri" panose="020F0502020204030204" pitchFamily="34" charset="0"/>
                <a:cs typeface="+mn-cs"/>
              </a:rPr>
              <a:t>“The New Jerusalem in Revelation 21:1-22:5; Consummation of a Biblical Continuum,” Dispensationalism, Israel, and the Church, ed., Craig A. Blaising and Darrell L. Bock (Grand Rapids: Zondervan, 1992), </a:t>
            </a:r>
            <a:r>
              <a:rPr lang="en-US" sz="1800" dirty="0">
                <a:effectLst>
                  <a:outerShdw blurRad="38100" dist="38100" dir="2700000" algn="tl">
                    <a:srgbClr val="000000">
                      <a:alpha val="43137"/>
                    </a:srgbClr>
                  </a:outerShdw>
                </a:effectLst>
                <a:latin typeface="Calibri" panose="020F0502020204030204" pitchFamily="34" charset="0"/>
                <a:cs typeface="+mn-cs"/>
              </a:rPr>
              <a:t>288</a:t>
            </a:r>
            <a:r>
              <a:rPr lang="en-US" sz="1800" i="1" dirty="0">
                <a:effectLst>
                  <a:outerShdw blurRad="38100" dist="38100" dir="2700000" algn="tl">
                    <a:srgbClr val="000000">
                      <a:alpha val="43137"/>
                    </a:srgbClr>
                  </a:outerShdw>
                </a:effectLst>
                <a:latin typeface="Calibri" panose="020F0502020204030204" pitchFamily="34" charset="0"/>
                <a:cs typeface="+mn-cs"/>
              </a:rPr>
              <a:t>.</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057400"/>
            <a:ext cx="1805026" cy="2743200"/>
          </a:xfrm>
          <a:prstGeom prst="rect">
            <a:avLst/>
          </a:prstGeom>
        </p:spPr>
      </p:pic>
    </p:spTree>
    <p:extLst>
      <p:ext uri="{BB962C8B-B14F-4D97-AF65-F5344CB8AC3E}">
        <p14:creationId xmlns:p14="http://schemas.microsoft.com/office/powerpoint/2010/main" val="74330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590800" y="1828800"/>
            <a:ext cx="6019800" cy="2819400"/>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Of this designation, normative dispensationalist Stanley Toussaint appropriately comments, </a:t>
            </a:r>
            <a:r>
              <a:rPr lang="en-US" b="1" dirty="0">
                <a:solidFill>
                  <a:srgbClr val="FFFFCC"/>
                </a:solidFill>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This is precariously close to replacement theology.</a:t>
            </a:r>
            <a:r>
              <a:rPr lang="en-US" b="1" dirty="0">
                <a:solidFill>
                  <a:srgbClr val="FFFFCC"/>
                </a:solidFill>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C1610369-B4A9-46E5-92F7-78C7E0077647}"/>
              </a:ext>
            </a:extLst>
          </p:cNvPr>
          <p:cNvPicPr>
            <a:picLocks noChangeAspect="1"/>
          </p:cNvPicPr>
          <p:nvPr/>
        </p:nvPicPr>
        <p:blipFill>
          <a:blip r:embed="rId2"/>
          <a:stretch>
            <a:fillRect/>
          </a:stretch>
        </p:blipFill>
        <p:spPr>
          <a:xfrm>
            <a:off x="495301" y="2000250"/>
            <a:ext cx="1847462" cy="2468880"/>
          </a:xfrm>
          <a:prstGeom prst="rect">
            <a:avLst/>
          </a:prstGeom>
        </p:spPr>
      </p:pic>
      <p:sp>
        <p:nvSpPr>
          <p:cNvPr id="3" name="Rectangle 2">
            <a:extLst>
              <a:ext uri="{FF2B5EF4-FFF2-40B4-BE49-F238E27FC236}">
                <a16:creationId xmlns:a16="http://schemas.microsoft.com/office/drawing/2014/main" id="{D0F10935-E97A-4E15-AD66-AC5BA479D689}"/>
              </a:ext>
            </a:extLst>
          </p:cNvPr>
          <p:cNvSpPr/>
          <p:nvPr/>
        </p:nvSpPr>
        <p:spPr>
          <a:xfrm>
            <a:off x="0" y="217438"/>
            <a:ext cx="9144000" cy="1215717"/>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mn-cs"/>
              </a:rPr>
              <a:t>Stanley D. Toussaint</a:t>
            </a:r>
          </a:p>
          <a:p>
            <a:pPr algn="ctr"/>
            <a:r>
              <a:rPr lang="en-US" sz="1600" dirty="0">
                <a:effectLst>
                  <a:outerShdw blurRad="38100" dist="38100" dir="2700000" algn="tl">
                    <a:srgbClr val="000000">
                      <a:alpha val="43137"/>
                    </a:srgbClr>
                  </a:outerShdw>
                </a:effectLst>
                <a:latin typeface="Calibri" panose="020F0502020204030204" pitchFamily="34" charset="0"/>
                <a:ea typeface="+mj-ea"/>
                <a:cs typeface="+mj-cs"/>
              </a:rPr>
              <a:t>“Israel and the Church of a Traditional Dispensationalist,” in Three Central Issues in Contemporary Dispensationalism, ed. Herbert W. Bateman (Grand Rapids: Kregel, 1999), 259. </a:t>
            </a:r>
          </a:p>
        </p:txBody>
      </p:sp>
    </p:spTree>
    <p:extLst>
      <p:ext uri="{BB962C8B-B14F-4D97-AF65-F5344CB8AC3E}">
        <p14:creationId xmlns:p14="http://schemas.microsoft.com/office/powerpoint/2010/main" val="1021797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394663-1B73-4738-8238-EF63A7A715AB}"/>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11:12-15</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if their transgression is riches for the world and their failure is riches for the Gentiles, how much more will their fulfillment be!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am speaking to you who are Gentiles. Inasmuch then as I am an apostle of Gentiles, I magnify my ministry,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somehow I might move to jealousy my fellow countrymen and save some of them.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their rejection is the reconciliation of the world, what will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their</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acceptance be but life from the dead?”</a:t>
            </a:r>
          </a:p>
        </p:txBody>
      </p:sp>
    </p:spTree>
    <p:extLst>
      <p:ext uri="{BB962C8B-B14F-4D97-AF65-F5344CB8AC3E}">
        <p14:creationId xmlns:p14="http://schemas.microsoft.com/office/powerpoint/2010/main" val="2930921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1661CC-87F8-4FB1-8CD5-C401BE6EFE6A}"/>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24370"/>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a:t>
            </a:r>
          </a:p>
          <a:p>
            <a:pPr algn="just"/>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 Jerusalem</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you will not see Me until you say</a:t>
            </a:r>
            <a:r>
              <a:rPr lang="en-US" sz="3200" dirty="0">
                <a:effectLst>
                  <a:outerShdw blurRad="38100" dist="38100" dir="2700000" algn="tl">
                    <a:srgbClr val="000000">
                      <a:alpha val="43137"/>
                    </a:srgbClr>
                  </a:outerShdw>
                </a:effectLst>
                <a:latin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9378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BB376D-42BB-4724-AC18-43AE86612415}"/>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2:2-3</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will come about that In the last days The mountain of the house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many peoples will come and say, ‘Come, let us go up to the mountain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Jerusalem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77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16791E-FE66-406E-9711-4835F70492E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pic>
        <p:nvPicPr>
          <p:cNvPr id="6" name="Picture 5">
            <a:extLst>
              <a:ext uri="{FF2B5EF4-FFF2-40B4-BE49-F238E27FC236}">
                <a16:creationId xmlns:a16="http://schemas.microsoft.com/office/drawing/2014/main" id="{95B925CA-30BA-459B-AA8F-F60CF140F4C3}"/>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603740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2209800" y="228600"/>
            <a:ext cx="4724400" cy="1143000"/>
          </a:xfrm>
        </p:spPr>
        <p:txBody>
          <a:bodyPr/>
          <a:lstStyle/>
          <a:p>
            <a:pPr algn="ctr"/>
            <a:r>
              <a:rPr lang="en-US" sz="3600" dirty="0">
                <a:effectLst>
                  <a:outerShdw blurRad="38100" dist="38100" dir="2700000" algn="tl">
                    <a:srgbClr val="000000">
                      <a:alpha val="43137"/>
                    </a:srgbClr>
                  </a:outerShdw>
                </a:effectLst>
              </a:rPr>
              <a:t>Robert Thomas</a:t>
            </a:r>
            <a:br>
              <a:rPr lang="en-US" sz="36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 </a:t>
            </a:r>
            <a:r>
              <a:rPr lang="en-US" sz="1800" i="1" dirty="0">
                <a:solidFill>
                  <a:schemeClr val="tx1"/>
                </a:solidFill>
                <a:effectLst>
                  <a:outerShdw blurRad="38100" dist="38100" dir="2700000" algn="tl">
                    <a:srgbClr val="000000">
                      <a:alpha val="43137"/>
                    </a:srgbClr>
                  </a:outerShdw>
                </a:effectLst>
              </a:rPr>
              <a:t>Four Views on the Book of Revelation</a:t>
            </a:r>
            <a:r>
              <a:rPr lang="en-US" sz="1800" dirty="0">
                <a:solidFill>
                  <a:schemeClr val="tx1"/>
                </a:solidFill>
                <a:effectLst>
                  <a:outerShdw blurRad="38100" dist="38100" dir="2700000" algn="tl">
                    <a:srgbClr val="000000">
                      <a:alpha val="43137"/>
                    </a:srgbClr>
                  </a:outerShdw>
                </a:effectLst>
              </a:rPr>
              <a:t>, page 207.</a:t>
            </a:r>
            <a:endParaRPr lang="en-US" sz="2000" dirty="0">
              <a:solidFill>
                <a:schemeClr val="tx1"/>
              </a:solidFill>
              <a:effectLst>
                <a:outerShdw blurRad="38100" dist="38100" dir="2700000" algn="tl">
                  <a:srgbClr val="000000">
                    <a:alpha val="43137"/>
                  </a:srgbClr>
                </a:outerShdw>
              </a:effectLst>
            </a:endParaRPr>
          </a:p>
        </p:txBody>
      </p:sp>
      <p:sp>
        <p:nvSpPr>
          <p:cNvPr id="18435" name="Rectangle 3"/>
          <p:cNvSpPr>
            <a:spLocks noGrp="1" noChangeArrowheads="1"/>
          </p:cNvSpPr>
          <p:nvPr>
            <p:ph type="body" idx="4294967295"/>
          </p:nvPr>
        </p:nvSpPr>
        <p:spPr>
          <a:xfrm>
            <a:off x="3276600" y="2286000"/>
            <a:ext cx="5638800" cy="2590800"/>
          </a:xfrm>
        </p:spPr>
        <p:txBody>
          <a:bodyPr lIns="92075" tIns="46038" rIns="92075" bIns="46038"/>
          <a:lstStyle/>
          <a:p>
            <a:pPr marL="0" indent="0" algn="just">
              <a:buFont typeface="Wingdings" pitchFamily="2" charset="2"/>
              <a:buNone/>
              <a:defRPr/>
            </a:pPr>
            <a:r>
              <a:rPr lang="en-US" i="1" dirty="0">
                <a:effectLst>
                  <a:outerShdw blurRad="38100" dist="38100" dir="2700000" algn="tl">
                    <a:srgbClr val="000000">
                      <a:alpha val="43137"/>
                    </a:srgbClr>
                  </a:outerShdw>
                </a:effectLst>
              </a:rPr>
              <a:t>“At the end of the Millennium that city will be Satan’s prime objective with his rebel army, because Israel will be a leader among the nations.”</a:t>
            </a:r>
          </a:p>
        </p:txBody>
      </p:sp>
      <p:pic>
        <p:nvPicPr>
          <p:cNvPr id="48132" name="Picture 4" descr="SY01462_"/>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1676400"/>
            <a:ext cx="2888534" cy="3200400"/>
          </a:xfrm>
          <a:prstGeom prst="rect">
            <a:avLst/>
          </a:prstGeom>
          <a:noFill/>
          <a:ln w="9525">
            <a:noFill/>
            <a:miter lim="800000"/>
            <a:headEnd/>
            <a:tailEnd/>
          </a:ln>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5" y="152400"/>
            <a:ext cx="976491" cy="1371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19300" y="228600"/>
            <a:ext cx="5105400" cy="1066800"/>
          </a:xfrm>
        </p:spPr>
        <p:txBody>
          <a:bodyPr/>
          <a:lstStyle/>
          <a:p>
            <a:pPr algn="ctr">
              <a:defRPr/>
            </a:pPr>
            <a:r>
              <a:rPr lang="en-US" sz="3600" dirty="0">
                <a:effectLst>
                  <a:outerShdw blurRad="38100" dist="38100" dir="2700000" algn="tl">
                    <a:srgbClr val="000000">
                      <a:alpha val="43137"/>
                    </a:srgbClr>
                  </a:outerShdw>
                </a:effectLst>
              </a:rPr>
              <a:t>John </a:t>
            </a:r>
            <a:r>
              <a:rPr lang="en-US" sz="3600" dirty="0" err="1">
                <a:effectLst>
                  <a:outerShdw blurRad="38100" dist="38100" dir="2700000" algn="tl">
                    <a:srgbClr val="000000">
                      <a:alpha val="43137"/>
                    </a:srgbClr>
                  </a:outerShdw>
                </a:effectLst>
              </a:rPr>
              <a:t>Walvoord</a:t>
            </a:r>
            <a:br>
              <a:rPr lang="en-US" sz="2000" dirty="0">
                <a:effectLst>
                  <a:outerShdw blurRad="38100" dist="38100" dir="2700000" algn="tl">
                    <a:srgbClr val="000000">
                      <a:alpha val="43137"/>
                    </a:srgbClr>
                  </a:outerShdw>
                </a:effectLst>
                <a:latin typeface="Calibri" panose="020F0502020204030204" pitchFamily="34" charset="0"/>
              </a:rPr>
            </a:br>
            <a:r>
              <a:rPr lang="en-US" sz="1800" i="1" dirty="0">
                <a:solidFill>
                  <a:schemeClr val="tx1"/>
                </a:solidFill>
                <a:effectLst>
                  <a:outerShdw blurRad="38100" dist="38100" dir="2700000" algn="tl">
                    <a:srgbClr val="000000">
                      <a:alpha val="43137"/>
                    </a:srgbClr>
                  </a:outerShdw>
                </a:effectLst>
              </a:rPr>
              <a:t>Israel in Prophecy, Page 26</a:t>
            </a:r>
          </a:p>
        </p:txBody>
      </p:sp>
      <p:sp>
        <p:nvSpPr>
          <p:cNvPr id="16387" name="Rectangle 3"/>
          <p:cNvSpPr>
            <a:spLocks noGrp="1" noChangeArrowheads="1"/>
          </p:cNvSpPr>
          <p:nvPr>
            <p:ph type="body" idx="1"/>
          </p:nvPr>
        </p:nvSpPr>
        <p:spPr>
          <a:xfrm>
            <a:off x="2209800" y="1524000"/>
            <a:ext cx="6781800" cy="4876800"/>
          </a:xfrm>
        </p:spPr>
        <p:txBody>
          <a:bodyPr/>
          <a:lstStyle/>
          <a:p>
            <a:pPr marL="0" indent="0" algn="just">
              <a:buFontTx/>
              <a:buNone/>
              <a:defRPr/>
            </a:pPr>
            <a:r>
              <a:rPr lang="en-US" sz="3000" i="1" dirty="0">
                <a:effectLst>
                  <a:outerShdw blurRad="38100" dist="38100" dir="2700000" algn="tl">
                    <a:srgbClr val="000000">
                      <a:alpha val="43137"/>
                    </a:srgbClr>
                  </a:outerShdw>
                </a:effectLst>
                <a:latin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Of the many peculiar phenomena which characterize the present generation, few events can claim equal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significance</a:t>
            </a:r>
            <a:r>
              <a:rPr lang="en-US" sz="3000" dirty="0">
                <a:effectLst>
                  <a:outerShdw blurRad="38100" dist="38100" dir="2700000" algn="tl">
                    <a:srgbClr val="000000">
                      <a:alpha val="43137"/>
                    </a:srgbClr>
                  </a:outerShdw>
                </a:effectLst>
                <a:latin typeface="Calibri" panose="020F0502020204030204" pitchFamily="34" charset="0"/>
              </a:rPr>
              <a:t> as far as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prophecy</a:t>
            </a:r>
            <a:r>
              <a:rPr lang="en-US" sz="3000" dirty="0">
                <a:effectLst>
                  <a:outerShdw blurRad="38100" dist="38100" dir="2700000" algn="tl">
                    <a:srgbClr val="000000">
                      <a:alpha val="43137"/>
                    </a:srgbClr>
                  </a:outerShdw>
                </a:effectLst>
                <a:latin typeface="Calibri" panose="020F0502020204030204" pitchFamily="34" charset="0"/>
              </a:rPr>
              <a:t> is concerned with that of the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of Israel to their land</a:t>
            </a:r>
            <a:r>
              <a:rPr lang="en-US" sz="3000" dirty="0">
                <a:effectLst>
                  <a:outerShdw blurRad="38100" dist="38100" dir="2700000" algn="tl">
                    <a:srgbClr val="000000">
                      <a:alpha val="43137"/>
                    </a:srgbClr>
                  </a:outerShdw>
                </a:effectLst>
                <a:latin typeface="Calibri" panose="020F0502020204030204" pitchFamily="34" charset="0"/>
              </a:rPr>
              <a:t>. It constitutes a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preparation</a:t>
            </a:r>
            <a:r>
              <a:rPr lang="en-US" sz="3000" dirty="0">
                <a:effectLst>
                  <a:outerShdw blurRad="38100" dist="38100" dir="2700000" algn="tl">
                    <a:srgbClr val="000000">
                      <a:alpha val="43137"/>
                    </a:srgbClr>
                  </a:outerShdw>
                </a:effectLst>
                <a:latin typeface="Calibri" panose="020F0502020204030204" pitchFamily="34" charset="0"/>
              </a:rPr>
              <a:t> for the end of the age, the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setting</a:t>
            </a:r>
            <a:r>
              <a:rPr lang="en-US" sz="3000" dirty="0">
                <a:effectLst>
                  <a:outerShdw blurRad="38100" dist="38100" dir="2700000" algn="tl">
                    <a:srgbClr val="000000">
                      <a:alpha val="43137"/>
                    </a:srgbClr>
                  </a:outerShdw>
                </a:effectLst>
                <a:latin typeface="Calibri" panose="020F0502020204030204" pitchFamily="34" charset="0"/>
              </a:rPr>
              <a:t> for the coming of the Lord for His church, and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fulfillment of Israel’s prophetic destiny</a:t>
            </a:r>
            <a:r>
              <a:rPr lang="en-US" sz="3000" dirty="0">
                <a:effectLst>
                  <a:outerShdw blurRad="38100" dist="38100" dir="2700000" algn="tl">
                    <a:srgbClr val="000000">
                      <a:alpha val="43137"/>
                    </a:srgbClr>
                  </a:outerShdw>
                </a:effectLst>
                <a:latin typeface="Calibri" panose="020F0502020204030204" pitchFamily="34" charset="0"/>
              </a:rPr>
              <a:t>.</a:t>
            </a:r>
            <a:r>
              <a:rPr lang="en-US" sz="3000" i="1" dirty="0">
                <a:effectLst>
                  <a:outerShdw blurRad="38100" dist="38100" dir="2700000" algn="tl">
                    <a:srgbClr val="000000">
                      <a:alpha val="43137"/>
                    </a:srgbClr>
                  </a:outerShdw>
                </a:effectLst>
                <a:latin typeface="Calibri" panose="020F0502020204030204" pitchFamily="34" charset="0"/>
              </a:rPr>
              <a:t>”</a:t>
            </a:r>
          </a:p>
        </p:txBody>
      </p:sp>
      <p:pic>
        <p:nvPicPr>
          <p:cNvPr id="105474" name="Picture 2" descr="Image result for John f. walvo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99" y="1676400"/>
            <a:ext cx="1979497" cy="2362200"/>
          </a:xfrm>
          <a:prstGeom prst="rect">
            <a:avLst/>
          </a:prstGeom>
          <a:noFill/>
        </p:spPr>
      </p:pic>
    </p:spTree>
    <p:extLst>
      <p:ext uri="{BB962C8B-B14F-4D97-AF65-F5344CB8AC3E}">
        <p14:creationId xmlns:p14="http://schemas.microsoft.com/office/powerpoint/2010/main" val="535921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Group 3"/>
          <p:cNvGraphicFramePr>
            <a:graphicFrameLocks noGrp="1"/>
          </p:cNvGraphicFramePr>
          <p:nvPr>
            <p:ph type="tbl" idx="1"/>
            <p:extLst>
              <p:ext uri="{D42A27DB-BD31-4B8C-83A1-F6EECF244321}">
                <p14:modId xmlns:p14="http://schemas.microsoft.com/office/powerpoint/2010/main" val="2922914614"/>
              </p:ext>
            </p:extLst>
          </p:nvPr>
        </p:nvGraphicFramePr>
        <p:xfrm>
          <a:off x="152400" y="228598"/>
          <a:ext cx="8839200" cy="6400801"/>
        </p:xfrm>
        <a:graphic>
          <a:graphicData uri="http://schemas.openxmlformats.org/drawingml/2006/table">
            <a:tbl>
              <a:tblPr>
                <a:tableStyleId>{5940675A-B579-460E-94D1-54222C63F5DA}</a:tableStyleId>
              </a:tblPr>
              <a:tblGrid>
                <a:gridCol w="4332942">
                  <a:extLst>
                    <a:ext uri="{9D8B030D-6E8A-4147-A177-3AD203B41FA5}">
                      <a16:colId xmlns:a16="http://schemas.microsoft.com/office/drawing/2014/main" val="20000"/>
                    </a:ext>
                  </a:extLst>
                </a:gridCol>
                <a:gridCol w="4506258">
                  <a:extLst>
                    <a:ext uri="{9D8B030D-6E8A-4147-A177-3AD203B41FA5}">
                      <a16:colId xmlns:a16="http://schemas.microsoft.com/office/drawing/2014/main" val="20001"/>
                    </a:ext>
                  </a:extLst>
                </a:gridCol>
              </a:tblGrid>
              <a:tr h="852237">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sz="3600" dirty="0">
                          <a:solidFill>
                            <a:schemeClr val="tx2"/>
                          </a:solidFill>
                          <a:latin typeface="Calibri" panose="020F0502020204030204" pitchFamily="34" charset="0"/>
                          <a:cs typeface="Calibri" panose="020F0502020204030204" pitchFamily="34" charset="0"/>
                        </a:rPr>
                        <a:t>Israel’s Two </a:t>
                      </a:r>
                      <a:r>
                        <a:rPr lang="en-US" sz="3600" dirty="0" err="1">
                          <a:solidFill>
                            <a:schemeClr val="tx2"/>
                          </a:solidFill>
                          <a:latin typeface="Calibri" panose="020F0502020204030204" pitchFamily="34" charset="0"/>
                          <a:cs typeface="Calibri" panose="020F0502020204030204" pitchFamily="34" charset="0"/>
                        </a:rPr>
                        <a:t>Regatherings</a:t>
                      </a:r>
                      <a:endParaRPr lang="en-US" sz="3600" dirty="0">
                        <a:solidFill>
                          <a:schemeClr val="tx2"/>
                        </a:solidFill>
                        <a:latin typeface="Calibri" panose="020F0502020204030204" pitchFamily="34" charset="0"/>
                        <a:ea typeface="+mj-ea"/>
                        <a:cs typeface="Calibri" panose="020F0502020204030204" pitchFamily="34" charset="0"/>
                      </a:endParaRPr>
                    </a:p>
                  </a:txBody>
                  <a:tcPr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791893809"/>
                  </a:ext>
                </a:extLst>
              </a:tr>
              <a:tr h="920416">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THE PRESENT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(FIRST) REGATHERING</a:t>
                      </a:r>
                      <a:endPar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THE PERMANENT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(SECOND) REGATHERING</a:t>
                      </a:r>
                      <a:endParaRPr kumimoji="0" lang="en-US" sz="24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horzOverflow="overflow">
                    <a:solidFill>
                      <a:schemeClr val="tx1">
                        <a:lumMod val="85000"/>
                      </a:schemeClr>
                    </a:solidFill>
                  </a:tcPr>
                </a:tc>
                <a:extLst>
                  <a:ext uri="{0D108BD9-81ED-4DB2-BD59-A6C34878D82A}">
                    <a16:rowId xmlns:a16="http://schemas.microsoft.com/office/drawing/2014/main" val="10000"/>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Return to part of the land </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Return to all the land</a:t>
                      </a:r>
                      <a:endParaRPr kumimoji="0" lang="en-US" sz="28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0001"/>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Return in unbelief</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Return in faith</a:t>
                      </a:r>
                      <a:endParaRPr kumimoji="0" lang="en-US" sz="28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0002"/>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Restored to the land only</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Restored to the land and the Lord</a:t>
                      </a:r>
                      <a:endParaRPr kumimoji="0" lang="en-US" sz="28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0003"/>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Sets the stage for Tribulation (discipline)</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Sets the stage for Millennium (blessing)</a:t>
                      </a:r>
                      <a:endParaRPr kumimoji="0" lang="en-US" sz="28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0004"/>
                  </a:ext>
                </a:extLst>
              </a:tr>
              <a:tr h="457200">
                <a:tc gridSpan="2">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defRPr/>
                      </a:pPr>
                      <a:r>
                        <a:rPr lang="en-US" sz="2000" dirty="0">
                          <a:solidFill>
                            <a:schemeClr val="bg2"/>
                          </a:solidFill>
                          <a:effectLst/>
                          <a:latin typeface="Calibri" panose="020F0502020204030204" pitchFamily="34" charset="0"/>
                          <a:cs typeface="Calibri" panose="020F0502020204030204" pitchFamily="34" charset="0"/>
                        </a:rPr>
                        <a:t>Adapted from: Price, Jerusalem In Prophecy, 219</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96129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2133600" y="1638360"/>
            <a:ext cx="6858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It is true: I am not a Christian Zionist…</a:t>
            </a:r>
            <a:r>
              <a:rPr lang="en-US" b="1" u="sng" dirty="0">
                <a:solidFill>
                  <a:srgbClr val="FFFFCC"/>
                </a:solidFill>
                <a:effectLst>
                  <a:outerShdw blurRad="38100" dist="38100" dir="2700000" algn="tl">
                    <a:srgbClr val="000000">
                      <a:alpha val="43137"/>
                    </a:srgbClr>
                  </a:outerShdw>
                </a:effectLst>
              </a:rPr>
              <a:t>I do not hold to a theology asserting that the modern state of Israel represents a divinely mandated return of ancient Israel to the Promised Land</a:t>
            </a:r>
            <a:r>
              <a:rPr lang="en-US" dirty="0">
                <a:effectLst>
                  <a:outerShdw blurRad="38100" dist="38100" dir="2700000" algn="tl">
                    <a:srgbClr val="000000">
                      <a:alpha val="43137"/>
                    </a:srgbClr>
                  </a:outerShdw>
                </a:effectLst>
              </a:rPr>
              <a:t>… At the same time, I wholeheartedly support justice for the Palestinians</a:t>
            </a:r>
            <a:r>
              <a:rPr lang="en-US" dirty="0">
                <a:effectLst>
                  <a:outerShdw blurRad="38100" dist="38100" dir="2700000" algn="tl">
                    <a:srgbClr val="000000">
                      <a:alpha val="43137"/>
                    </a:srgbClr>
                  </a:outerShdw>
                </a:effectLst>
                <a:cs typeface="Calibri" panose="020F0502020204030204" pitchFamily="34" charset="0"/>
              </a:rPr>
              <a:t>.”</a:t>
            </a:r>
          </a:p>
        </p:txBody>
      </p:sp>
      <p:sp>
        <p:nvSpPr>
          <p:cNvPr id="93187" name="TextBox 2"/>
          <p:cNvSpPr txBox="1">
            <a:spLocks noChangeArrowheads="1"/>
          </p:cNvSpPr>
          <p:nvPr/>
        </p:nvSpPr>
        <p:spPr bwMode="auto">
          <a:xfrm>
            <a:off x="1905000" y="228600"/>
            <a:ext cx="533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Lynne Hybels</a:t>
            </a:r>
          </a:p>
          <a:p>
            <a:pP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Lynne Hybels, cited in 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155.</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4098" name="Picture 2" descr="Image result for lynne hybels">
            <a:extLst>
              <a:ext uri="{FF2B5EF4-FFF2-40B4-BE49-F238E27FC236}">
                <a16:creationId xmlns:a16="http://schemas.microsoft.com/office/drawing/2014/main" id="{BC883B9A-129D-4E04-9457-1410491BF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1828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93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2743200" y="1676401"/>
            <a:ext cx="6172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dirty="0">
                <a:effectLst>
                  <a:outerShdw blurRad="38100" dist="38100" dir="2700000" algn="tl">
                    <a:srgbClr val="000000">
                      <a:alpha val="43137"/>
                    </a:srgbClr>
                  </a:outerShdw>
                </a:effectLst>
              </a:rPr>
              <a:t>“…a little nation that has survived primarily because of the wealth and the war materials supplied by the U.S. government.”</a:t>
            </a:r>
          </a:p>
        </p:txBody>
      </p:sp>
      <p:sp>
        <p:nvSpPr>
          <p:cNvPr id="93187" name="TextBox 2"/>
          <p:cNvSpPr txBox="1">
            <a:spLocks noChangeArrowheads="1"/>
          </p:cNvSpPr>
          <p:nvPr/>
        </p:nvSpPr>
        <p:spPr bwMode="auto">
          <a:xfrm>
            <a:off x="1905000" y="228600"/>
            <a:ext cx="533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Tony Campolo</a:t>
            </a:r>
          </a:p>
          <a:p>
            <a:pP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Tony </a:t>
            </a:r>
            <a:r>
              <a:rPr lang="en-US" sz="1400" dirty="0" err="1">
                <a:effectLst>
                  <a:outerShdw blurRad="38100" dist="38100" dir="2700000" algn="tl">
                    <a:srgbClr val="000000">
                      <a:alpha val="43137"/>
                    </a:srgbClr>
                  </a:outerShdw>
                </a:effectLst>
                <a:cs typeface="Calibri" panose="020F0502020204030204" pitchFamily="34" charset="0"/>
              </a:rPr>
              <a:t>Campolo</a:t>
            </a:r>
            <a:r>
              <a:rPr lang="en-US" sz="1400" dirty="0">
                <a:effectLst>
                  <a:outerShdw blurRad="38100" dist="38100" dir="2700000" algn="tl">
                    <a:srgbClr val="000000">
                      <a:alpha val="43137"/>
                    </a:srgbClr>
                  </a:outerShdw>
                </a:effectLst>
                <a:cs typeface="Calibri" panose="020F0502020204030204" pitchFamily="34" charset="0"/>
              </a:rPr>
              <a:t>, cited in 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140.</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5122" name="Picture 2" descr="Image result for anthony campolo">
            <a:extLst>
              <a:ext uri="{FF2B5EF4-FFF2-40B4-BE49-F238E27FC236}">
                <a16:creationId xmlns:a16="http://schemas.microsoft.com/office/drawing/2014/main" id="{B8B19342-F2BC-4A09-9B4F-0053D185F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57374"/>
            <a:ext cx="2396886"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85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240" y="106680"/>
            <a:ext cx="8667525" cy="6675120"/>
          </a:xfrm>
          <a:prstGeom prst="rect">
            <a:avLst/>
          </a:prstGeom>
        </p:spPr>
      </p:pic>
    </p:spTree>
    <p:extLst>
      <p:ext uri="{BB962C8B-B14F-4D97-AF65-F5344CB8AC3E}">
        <p14:creationId xmlns:p14="http://schemas.microsoft.com/office/powerpoint/2010/main" val="614724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13063" y="160020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[God] has a saving purpose for Israel.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All Israel will someday turn to the Lord Christ as a group</a:t>
            </a:r>
            <a:r>
              <a:rPr lang="en-US" dirty="0">
                <a:effectLst>
                  <a:outerShdw blurRad="38100" dist="38100" dir="2700000" algn="tl">
                    <a:srgbClr val="000000">
                      <a:alpha val="43137"/>
                    </a:srgbClr>
                  </a:outerShdw>
                </a:effectLst>
                <a:cs typeface="Calibri" panose="020F0502020204030204" pitchFamily="34" charset="0"/>
              </a:rPr>
              <a:t>. This is my deep understanding in belief of Romans 11.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broken off branches will be grafted in one day to the people of God, the bride of Christ, His church</a:t>
            </a:r>
            <a:r>
              <a:rPr lang="en-US" dirty="0">
                <a:effectLst>
                  <a:outerShdw blurRad="38100" dist="38100" dir="2700000" algn="tl">
                    <a:srgbClr val="000000">
                      <a:alpha val="43137"/>
                    </a:srgbClr>
                  </a:outerShdw>
                </a:effectLst>
                <a:cs typeface="Calibri" panose="020F0502020204030204" pitchFamily="34" charset="0"/>
              </a:rPr>
              <a:t>.”</a:t>
            </a:r>
          </a:p>
        </p:txBody>
      </p:sp>
      <p:sp>
        <p:nvSpPr>
          <p:cNvPr id="93187" name="TextBox 2"/>
          <p:cNvSpPr txBox="1">
            <a:spLocks noChangeArrowheads="1"/>
          </p:cNvSpPr>
          <p:nvPr/>
        </p:nvSpPr>
        <p:spPr bwMode="auto">
          <a:xfrm>
            <a:off x="1905000" y="228600"/>
            <a:ext cx="533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John Piper</a:t>
            </a:r>
          </a:p>
          <a:p>
            <a:pP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John Piper, cited in 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331-32.</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2050" name="Picture 2" descr="Image result for john piper">
            <a:extLst>
              <a:ext uri="{FF2B5EF4-FFF2-40B4-BE49-F238E27FC236}">
                <a16:creationId xmlns:a16="http://schemas.microsoft.com/office/drawing/2014/main" id="{B5AD4EEF-934A-4EED-BC14-671F27B393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14"/>
          <a:stretch/>
        </p:blipFill>
        <p:spPr bwMode="auto">
          <a:xfrm>
            <a:off x="76202" y="76200"/>
            <a:ext cx="125812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28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0" y="1600201"/>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2800" b="1" u="sng" dirty="0">
                <a:solidFill>
                  <a:srgbClr val="FFFFCC"/>
                </a:solidFill>
                <a:effectLst>
                  <a:outerShdw blurRad="38100" dist="38100" dir="2700000" algn="tl">
                    <a:srgbClr val="000000">
                      <a:alpha val="43137"/>
                    </a:srgbClr>
                  </a:outerShdw>
                </a:effectLst>
              </a:rPr>
              <a:t>“</a:t>
            </a:r>
            <a:r>
              <a:rPr lang="en-US" sz="2800" b="1" u="sng" dirty="0">
                <a:solidFill>
                  <a:srgbClr val="FFFFCC"/>
                </a:solidFill>
                <a:effectLst>
                  <a:outerShdw blurRad="38100" dist="38100" dir="2700000" algn="tl">
                    <a:srgbClr val="000000">
                      <a:alpha val="43137"/>
                    </a:srgbClr>
                  </a:outerShdw>
                </a:effectLst>
              </a:rPr>
              <a:t>On the basis of this kind of statement, many in the church are being misled into believing that Piper stands with Israel, but he does not. What Piper said is not what Paul taught. Israel’s destiny as a nation is not one of spiritual incorporation into the church, which is the classic Reformed, Calvinistic teaching</a:t>
            </a:r>
            <a:r>
              <a:rPr lang="en-US" sz="2800" dirty="0">
                <a:effectLst>
                  <a:outerShdw blurRad="38100" dist="38100" dir="2700000" algn="tl">
                    <a:srgbClr val="000000">
                      <a:alpha val="43137"/>
                    </a:srgbClr>
                  </a:outerShdw>
                </a:effectLst>
              </a:rPr>
              <a:t>. The church comprises individual Jews and Gentiles, not ‘Israel,’ which is a distinct national entity. </a:t>
            </a:r>
            <a:r>
              <a:rPr lang="en-US" sz="2800" b="1" u="sng" dirty="0">
                <a:solidFill>
                  <a:srgbClr val="FFFFCC"/>
                </a:solidFill>
                <a:effectLst>
                  <a:outerShdw blurRad="38100" dist="38100" dir="2700000" algn="tl">
                    <a:srgbClr val="000000">
                      <a:alpha val="43137"/>
                    </a:srgbClr>
                  </a:outerShdw>
                </a:effectLst>
              </a:rPr>
              <a:t>The appointed destiny for Israel is for her to remain a nation in the sight of God and in the midst of all the nations, for as long as God’s ‘fixed order’ of creation endures</a:t>
            </a:r>
            <a:r>
              <a:rPr lang="en-US" sz="2800" dirty="0">
                <a:effectLst>
                  <a:outerShdw blurRad="38100" dist="38100" dir="2700000" algn="tl">
                    <a:srgbClr val="000000">
                      <a:alpha val="43137"/>
                    </a:srgbClr>
                  </a:outerShdw>
                </a:effectLst>
              </a:rPr>
              <a:t> (Jer. 31:36).”</a:t>
            </a:r>
          </a:p>
        </p:txBody>
      </p:sp>
      <p:sp>
        <p:nvSpPr>
          <p:cNvPr id="93187" name="TextBox 2"/>
          <p:cNvSpPr txBox="1">
            <a:spLocks noChangeArrowheads="1"/>
          </p:cNvSpPr>
          <p:nvPr/>
        </p:nvSpPr>
        <p:spPr bwMode="auto">
          <a:xfrm>
            <a:off x="1905000" y="228600"/>
            <a:ext cx="533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Paul Wilkinson</a:t>
            </a:r>
          </a:p>
          <a:p>
            <a:pPr algn="ct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332.</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3074" name="Picture 2" descr="Image result for paul wilkinson on darby">
            <a:extLst>
              <a:ext uri="{FF2B5EF4-FFF2-40B4-BE49-F238E27FC236}">
                <a16:creationId xmlns:a16="http://schemas.microsoft.com/office/drawing/2014/main" id="{D30798D2-EDF8-48E3-A0B5-594F5572D9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35" y="76200"/>
            <a:ext cx="146304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84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5C91B6-A3CC-44B6-87E1-FA32F4048048}"/>
              </a:ext>
            </a:extLst>
          </p:cNvPr>
          <p:cNvPicPr>
            <a:picLocks noChangeAspect="1"/>
          </p:cNvPicPr>
          <p:nvPr/>
        </p:nvPicPr>
        <p:blipFill>
          <a:blip r:embed="rId2"/>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4571999"/>
          </a:xfrm>
        </p:spPr>
        <p:txBody>
          <a:bodyPr/>
          <a:lstStyle/>
          <a:p>
            <a:pPr marL="0" indent="0" algn="ctr">
              <a:spcBef>
                <a:spcPts val="600"/>
              </a:spcBef>
              <a:spcAft>
                <a:spcPts val="6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Jeremiah 31:35-37</a:t>
            </a:r>
          </a:p>
          <a:p>
            <a:pPr marL="0" indent="0" algn="just">
              <a:spcBef>
                <a:spcPts val="0"/>
              </a:spcBef>
              <a:buNone/>
              <a:defRPr/>
            </a:pPr>
            <a:r>
              <a:rPr lang="en-US" sz="2900" dirty="0">
                <a:effectLst>
                  <a:outerShdw blurRad="38100" dist="38100" dir="2700000" algn="tl">
                    <a:srgbClr val="000000">
                      <a:alpha val="43137"/>
                    </a:srgbClr>
                  </a:outerShdw>
                </a:effectLst>
              </a:rPr>
              <a:t>“Thus says the </a:t>
            </a:r>
            <a:r>
              <a:rPr lang="en-US" sz="2900" cap="small" dirty="0">
                <a:effectLst>
                  <a:outerShdw blurRad="38100" dist="38100" dir="2700000" algn="tl">
                    <a:srgbClr val="000000">
                      <a:alpha val="43137"/>
                    </a:srgbClr>
                  </a:outerShdw>
                </a:effectLst>
              </a:rPr>
              <a:t>Lord</a:t>
            </a:r>
            <a:r>
              <a:rPr lang="en-US" sz="2900" dirty="0">
                <a:effectLst>
                  <a:outerShdw blurRad="38100" dist="38100" dir="2700000" algn="tl">
                    <a:srgbClr val="000000">
                      <a:alpha val="43137"/>
                    </a:srgbClr>
                  </a:outerShdw>
                </a:effectLst>
              </a:rPr>
              <a:t>, Who gives the sun for light by day And the fixed order of the moon and the stars for light by night, Who stirs up the sea so that its waves roar; The </a:t>
            </a:r>
            <a:r>
              <a:rPr lang="en-US" sz="2900" cap="small" dirty="0">
                <a:effectLst>
                  <a:outerShdw blurRad="38100" dist="38100" dir="2700000" algn="tl">
                    <a:srgbClr val="000000">
                      <a:alpha val="43137"/>
                    </a:srgbClr>
                  </a:outerShdw>
                </a:effectLst>
              </a:rPr>
              <a:t>Lord</a:t>
            </a:r>
            <a:r>
              <a:rPr lang="en-US" sz="2900" dirty="0">
                <a:effectLst>
                  <a:outerShdw blurRad="38100" dist="38100" dir="2700000" algn="tl">
                    <a:srgbClr val="000000">
                      <a:alpha val="43137"/>
                    </a:srgbClr>
                  </a:outerShdw>
                </a:effectLst>
              </a:rPr>
              <a:t> of hosts is His name:</a:t>
            </a:r>
            <a:r>
              <a:rPr lang="en-US" sz="2900" baseline="30000" dirty="0">
                <a:effectLst>
                  <a:outerShdw blurRad="38100" dist="38100" dir="2700000" algn="tl">
                    <a:srgbClr val="000000">
                      <a:alpha val="43137"/>
                    </a:srgbClr>
                  </a:outerShdw>
                </a:effectLst>
              </a:rPr>
              <a:t>36 </a:t>
            </a:r>
            <a:r>
              <a:rPr lang="en-US" sz="2900" dirty="0">
                <a:effectLst>
                  <a:outerShdw blurRad="38100" dist="38100" dir="2700000" algn="tl">
                    <a:srgbClr val="000000">
                      <a:alpha val="43137"/>
                    </a:srgbClr>
                  </a:outerShdw>
                </a:effectLst>
              </a:rPr>
              <a:t>“If this fixed order departs From before Me,” declares the </a:t>
            </a:r>
            <a:r>
              <a:rPr lang="en-US" sz="2900" cap="small" dirty="0">
                <a:effectLst>
                  <a:outerShdw blurRad="38100" dist="38100" dir="2700000" algn="tl">
                    <a:srgbClr val="000000">
                      <a:alpha val="43137"/>
                    </a:srgbClr>
                  </a:outerShdw>
                </a:effectLst>
              </a:rPr>
              <a:t>Lord</a:t>
            </a:r>
            <a:r>
              <a:rPr lang="en-US" sz="2900" dirty="0">
                <a:effectLst>
                  <a:outerShdw blurRad="38100" dist="38100" dir="2700000" algn="tl">
                    <a:srgbClr val="000000">
                      <a:alpha val="43137"/>
                    </a:srgbClr>
                  </a:outerShdw>
                </a:effectLst>
              </a:rPr>
              <a:t>, “Then the offspring of Israel also will cease From being a nation before Me forever.”</a:t>
            </a:r>
            <a:r>
              <a:rPr lang="en-US" sz="2900" baseline="30000" dirty="0">
                <a:effectLst>
                  <a:outerShdw blurRad="38100" dist="38100" dir="2700000" algn="tl">
                    <a:srgbClr val="000000">
                      <a:alpha val="43137"/>
                    </a:srgbClr>
                  </a:outerShdw>
                </a:effectLst>
              </a:rPr>
              <a:t>37 </a:t>
            </a:r>
            <a:r>
              <a:rPr lang="en-US" sz="2900" dirty="0">
                <a:effectLst>
                  <a:outerShdw blurRad="38100" dist="38100" dir="2700000" algn="tl">
                    <a:srgbClr val="000000">
                      <a:alpha val="43137"/>
                    </a:srgbClr>
                  </a:outerShdw>
                </a:effectLst>
              </a:rPr>
              <a:t>Thus says the </a:t>
            </a:r>
            <a:r>
              <a:rPr lang="en-US" sz="2900" cap="small" dirty="0">
                <a:effectLst>
                  <a:outerShdw blurRad="38100" dist="38100" dir="2700000" algn="tl">
                    <a:srgbClr val="000000">
                      <a:alpha val="43137"/>
                    </a:srgbClr>
                  </a:outerShdw>
                </a:effectLst>
              </a:rPr>
              <a:t>Lord</a:t>
            </a:r>
            <a:r>
              <a:rPr lang="en-US" sz="2900" dirty="0">
                <a:effectLst>
                  <a:outerShdw blurRad="38100" dist="38100" dir="2700000" algn="tl">
                    <a:srgbClr val="000000">
                      <a:alpha val="43137"/>
                    </a:srgbClr>
                  </a:outerShdw>
                </a:effectLst>
              </a:rPr>
              <a:t>, “If the heavens above can be measured And the foundations of the earth searched out below, Then I will also cast off all the offspring of Israel For all that they have done,” declares the </a:t>
            </a:r>
            <a:r>
              <a:rPr lang="en-US" sz="2900" cap="small" dirty="0">
                <a:effectLst>
                  <a:outerShdw blurRad="38100" dist="38100" dir="2700000" algn="tl">
                    <a:srgbClr val="000000">
                      <a:alpha val="43137"/>
                    </a:srgbClr>
                  </a:outerShdw>
                </a:effectLst>
              </a:rPr>
              <a:t>Lord</a:t>
            </a:r>
            <a:r>
              <a:rPr lang="en-US" sz="2900" dirty="0">
                <a:effectLst>
                  <a:outerShdw blurRad="38100" dist="38100" dir="2700000" algn="tl">
                    <a:srgbClr val="000000">
                      <a:alpha val="43137"/>
                    </a:srgbClr>
                  </a:outerShdw>
                </a:effectLst>
              </a:rPr>
              <a:t>.”</a:t>
            </a:r>
            <a:endParaRPr lang="en-US" sz="29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268680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2286000"/>
            <a:ext cx="9144000" cy="2514600"/>
          </a:xfrm>
        </p:spPr>
        <p:txBody>
          <a:bodyPr/>
          <a:lstStyle/>
          <a:p>
            <a:pPr marL="4763" lvl="1" indent="-4763"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“First, their synagogues should be set on fire…Secondly, their homes should likewise be broken down and destroyed…Thirdly, they should be deprived of their prayer books and </a:t>
            </a:r>
            <a:r>
              <a:rPr lang="en-US" dirty="0" err="1">
                <a:effectLst>
                  <a:outerShdw blurRad="38100" dist="38100" dir="2700000" algn="tl">
                    <a:srgbClr val="000000">
                      <a:alpha val="43137"/>
                    </a:srgbClr>
                  </a:outerShdw>
                </a:effectLst>
                <a:ea typeface="+mn-ea"/>
                <a:cs typeface="Calibri" panose="020F0502020204030204" pitchFamily="34" charset="0"/>
              </a:rPr>
              <a:t>Talmuds</a:t>
            </a:r>
            <a:r>
              <a:rPr lang="en-US" dirty="0">
                <a:effectLst>
                  <a:outerShdw blurRad="38100" dist="38100" dir="2700000" algn="tl">
                    <a:srgbClr val="000000">
                      <a:alpha val="43137"/>
                    </a:srgbClr>
                  </a:outerShdw>
                </a:effectLst>
                <a:ea typeface="+mn-ea"/>
                <a:cs typeface="Calibri" panose="020F0502020204030204" pitchFamily="34" charset="0"/>
              </a:rPr>
              <a:t>…”</a:t>
            </a:r>
          </a:p>
        </p:txBody>
      </p:sp>
      <p:pic>
        <p:nvPicPr>
          <p:cNvPr id="5" name="Picture 4">
            <a:extLst>
              <a:ext uri="{FF2B5EF4-FFF2-40B4-BE49-F238E27FC236}">
                <a16:creationId xmlns:a16="http://schemas.microsoft.com/office/drawing/2014/main" id="{4D707D87-F927-45EF-8DEB-27D25DEE8C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Tree>
    <p:extLst>
      <p:ext uri="{BB962C8B-B14F-4D97-AF65-F5344CB8AC3E}">
        <p14:creationId xmlns:p14="http://schemas.microsoft.com/office/powerpoint/2010/main" val="132241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82310"/>
            <a:ext cx="9144000" cy="3807173"/>
          </a:xfrm>
        </p:spPr>
        <p:txBody>
          <a:bodyPr/>
          <a:lstStyle/>
          <a:p>
            <a:pPr marL="0" indent="0" algn="just">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I was already acquainted with George Eldon Ladd’s writings (he was a Fuller Theological Seminary professor), but it was not until I read his book </a:t>
            </a:r>
            <a:r>
              <a:rPr lang="en-US" sz="3000" i="1" dirty="0">
                <a:effectLst>
                  <a:outerShdw blurRad="38100" dist="38100" dir="2700000" algn="tl">
                    <a:srgbClr val="000000">
                      <a:alpha val="43137"/>
                    </a:srgbClr>
                  </a:outerShdw>
                </a:effectLst>
              </a:rPr>
              <a:t>Jesus and the Kingdom</a:t>
            </a:r>
            <a:r>
              <a:rPr lang="en-US" sz="3000" dirty="0">
                <a:effectLst>
                  <a:outerShdw blurRad="38100" dist="38100" dir="2700000" algn="tl">
                    <a:srgbClr val="000000">
                      <a:alpha val="43137"/>
                    </a:srgbClr>
                  </a:outerShdw>
                </a:effectLst>
              </a:rPr>
              <a:t> that I realized how his work on the kingdom formed a theological basis for power evangelism. As I read Dr. Ladd’s works, and then read afresh the gospel accounts, I became convinced that power evangelism was for today.</a:t>
            </a:r>
            <a:r>
              <a:rPr lang="en-US" sz="3000" i="1" dirty="0">
                <a:effectLst>
                  <a:outerShdw blurRad="38100" dist="38100" dir="2700000" algn="tl">
                    <a:srgbClr val="000000">
                      <a:alpha val="43137"/>
                    </a:srgbClr>
                  </a:outerShdw>
                </a:effectLst>
              </a:rPr>
              <a:t>”</a:t>
            </a:r>
          </a:p>
        </p:txBody>
      </p:sp>
      <p:sp>
        <p:nvSpPr>
          <p:cNvPr id="5" name="TextBox 4">
            <a:extLst>
              <a:ext uri="{FF2B5EF4-FFF2-40B4-BE49-F238E27FC236}">
                <a16:creationId xmlns:a16="http://schemas.microsoft.com/office/drawing/2014/main" id="{7057D7CA-D4C8-473B-804F-8F9603875C13}"/>
              </a:ext>
            </a:extLst>
          </p:cNvPr>
          <p:cNvSpPr txBox="1"/>
          <p:nvPr/>
        </p:nvSpPr>
        <p:spPr>
          <a:xfrm>
            <a:off x="2057402" y="228601"/>
            <a:ext cx="5029199" cy="1277273"/>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Wimber</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John </a:t>
            </a:r>
            <a:r>
              <a:rPr lang="en-US" sz="1800" i="1" dirty="0" err="1">
                <a:effectLst>
                  <a:outerShdw blurRad="38100" dist="38100" dir="2700000" algn="tl">
                    <a:srgbClr val="000000">
                      <a:alpha val="43137"/>
                    </a:srgbClr>
                  </a:outerShdw>
                </a:effectLst>
                <a:latin typeface="Calibri" panose="020F0502020204030204" pitchFamily="34" charset="0"/>
                <a:cs typeface="+mn-cs"/>
              </a:rPr>
              <a:t>Wimber</a:t>
            </a:r>
            <a:r>
              <a:rPr lang="en-US" sz="1800" i="1" dirty="0">
                <a:effectLst>
                  <a:outerShdw blurRad="38100" dist="38100" dir="2700000" algn="tl">
                    <a:srgbClr val="000000">
                      <a:alpha val="43137"/>
                    </a:srgbClr>
                  </a:outerShdw>
                </a:effectLst>
                <a:latin typeface="Calibri" panose="020F0502020204030204" pitchFamily="34" charset="0"/>
                <a:cs typeface="+mn-cs"/>
              </a:rPr>
              <a:t> and Kevin Springer, Power Evangelism (Bloomington, MN: Chosen, 2009), 19.</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6" name="Picture 2" descr="Image result for john wimber">
            <a:extLst>
              <a:ext uri="{FF2B5EF4-FFF2-40B4-BE49-F238E27FC236}">
                <a16:creationId xmlns:a16="http://schemas.microsoft.com/office/drawing/2014/main" id="{B92CCD83-4557-4C9F-A7B7-B4D57F5617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80" y="76199"/>
            <a:ext cx="774445" cy="109728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10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2286000"/>
            <a:ext cx="9144000" cy="2971800"/>
          </a:xfrm>
        </p:spPr>
        <p:txBody>
          <a:bodyPr/>
          <a:lstStyle/>
          <a:p>
            <a:pPr marL="0" lvl="1" indent="0"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“…Fourthly, their rabbis must be forbidden under threat of death to teach any more…Fifthly, passport and traveling privileges should be absolutely forbidden to the Jews…Sixthly, they ought to be stopped from usury (charging interest on loans…”</a:t>
            </a:r>
          </a:p>
        </p:txBody>
      </p:sp>
      <p:pic>
        <p:nvPicPr>
          <p:cNvPr id="7" name="Picture 6">
            <a:extLst>
              <a:ext uri="{FF2B5EF4-FFF2-40B4-BE49-F238E27FC236}">
                <a16:creationId xmlns:a16="http://schemas.microsoft.com/office/drawing/2014/main" id="{B2A3822C-BD86-4BB4-9B29-5812FA5D00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Tree>
    <p:extLst>
      <p:ext uri="{BB962C8B-B14F-4D97-AF65-F5344CB8AC3E}">
        <p14:creationId xmlns:p14="http://schemas.microsoft.com/office/powerpoint/2010/main" val="3340805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2286000"/>
            <a:ext cx="9144000" cy="2590800"/>
          </a:xfrm>
        </p:spPr>
        <p:txBody>
          <a:bodyPr/>
          <a:lstStyle/>
          <a:p>
            <a:pPr marL="0" lvl="1" indent="0"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“Seventhly, let the young and strong Jews and Jewesses be given the flail, the ax, the hoe, the spade, the distaff, and spindle, and let the earn their bread by the sweat of their noses…We ought to drive the rascally lazy bones out of our system...”</a:t>
            </a:r>
          </a:p>
        </p:txBody>
      </p:sp>
      <p:sp>
        <p:nvSpPr>
          <p:cNvPr id="6148" name="Text Box 4"/>
          <p:cNvSpPr txBox="1">
            <a:spLocks noChangeArrowheads="1"/>
          </p:cNvSpPr>
          <p:nvPr/>
        </p:nvSpPr>
        <p:spPr bwMode="auto">
          <a:xfrm>
            <a:off x="685800" y="6003926"/>
            <a:ext cx="8153400" cy="701675"/>
          </a:xfrm>
          <a:prstGeom prst="rect">
            <a:avLst/>
          </a:prstGeom>
          <a:noFill/>
          <a:ln w="9525">
            <a:no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Martin Luther,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the Jews and Their Lies</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cited in Michael Brown’s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Hands Are Stained with Blood</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14-15.</a:t>
            </a:r>
          </a:p>
        </p:txBody>
      </p:sp>
      <p:pic>
        <p:nvPicPr>
          <p:cNvPr id="6" name="Picture 5">
            <a:extLst>
              <a:ext uri="{FF2B5EF4-FFF2-40B4-BE49-F238E27FC236}">
                <a16:creationId xmlns:a16="http://schemas.microsoft.com/office/drawing/2014/main" id="{8BEB223C-9947-4763-8490-282EA8EF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Tree>
    <p:extLst>
      <p:ext uri="{BB962C8B-B14F-4D97-AF65-F5344CB8AC3E}">
        <p14:creationId xmlns:p14="http://schemas.microsoft.com/office/powerpoint/2010/main" val="3206085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2286000"/>
            <a:ext cx="9144000" cy="2667000"/>
          </a:xfrm>
        </p:spPr>
        <p:txBody>
          <a:bodyPr/>
          <a:lstStyle/>
          <a:p>
            <a:pPr marL="0" lvl="1" indent="0"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“…Therefore away with them… To sum up, dear princes and nobles who have Jews in your domains, if this advice of mine does not suit you, then find a better one so that you and we may all be free of this insufferable devilish burden–the Jews.”</a:t>
            </a:r>
          </a:p>
        </p:txBody>
      </p:sp>
      <p:pic>
        <p:nvPicPr>
          <p:cNvPr id="8" name="Picture 7">
            <a:extLst>
              <a:ext uri="{FF2B5EF4-FFF2-40B4-BE49-F238E27FC236}">
                <a16:creationId xmlns:a16="http://schemas.microsoft.com/office/drawing/2014/main" id="{C3C1D169-D52E-4183-A7B5-94BDDB43EB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
        <p:nvSpPr>
          <p:cNvPr id="9" name="Text Box 4">
            <a:extLst>
              <a:ext uri="{FF2B5EF4-FFF2-40B4-BE49-F238E27FC236}">
                <a16:creationId xmlns:a16="http://schemas.microsoft.com/office/drawing/2014/main" id="{2777B7D6-EF89-4D9B-ACF3-E0BDE9D80E64}"/>
              </a:ext>
            </a:extLst>
          </p:cNvPr>
          <p:cNvSpPr txBox="1">
            <a:spLocks noChangeArrowheads="1"/>
          </p:cNvSpPr>
          <p:nvPr/>
        </p:nvSpPr>
        <p:spPr bwMode="auto">
          <a:xfrm>
            <a:off x="685800" y="6003926"/>
            <a:ext cx="8153400" cy="701675"/>
          </a:xfrm>
          <a:prstGeom prst="rect">
            <a:avLst/>
          </a:prstGeom>
          <a:noFill/>
          <a:ln w="9525">
            <a:no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Martin Luther,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the Jews and Their Lies</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cited in Michael Brown’s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Hands Are Stained with Blood</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14-15.</a:t>
            </a:r>
          </a:p>
        </p:txBody>
      </p:sp>
    </p:spTree>
    <p:extLst>
      <p:ext uri="{BB962C8B-B14F-4D97-AF65-F5344CB8AC3E}">
        <p14:creationId xmlns:p14="http://schemas.microsoft.com/office/powerpoint/2010/main" val="988208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600200"/>
            <a:ext cx="9144000" cy="4572000"/>
          </a:xfrm>
        </p:spPr>
        <p:txBody>
          <a:bodyPr anchor="t"/>
          <a:lstStyle/>
          <a:p>
            <a:pPr lvl="1" algn="just" eaLnBrk="1" hangingPunct="1">
              <a:lnSpc>
                <a:spcPct val="100000"/>
              </a:lnSpc>
              <a:spcBef>
                <a:spcPct val="20000"/>
              </a:spcBef>
              <a:buClr>
                <a:schemeClr val="tx1"/>
              </a:buClr>
            </a:pPr>
            <a:r>
              <a:rPr lang="en-US" sz="3200" dirty="0">
                <a:solidFill>
                  <a:schemeClr val="tx1"/>
                </a:solidFill>
                <a:effectLst>
                  <a:outerShdw blurRad="38100" dist="38100" dir="2700000" algn="tl">
                    <a:srgbClr val="000000">
                      <a:alpha val="43137"/>
                    </a:srgbClr>
                  </a:outerShdw>
                </a:effectLst>
                <a:latin typeface="Calibri" panose="020F0502020204030204" pitchFamily="34" charset="0"/>
              </a:rPr>
              <a:t>“But here he [the rabbi] not only betrays his ignorance, but his utter stupidity, since God so blinded the whole people that they were like restive dogs. I have had much conversation with many Jews: I have never seen either a drop of piety or a grain of truth or ingenuousness—nay, I have never found common sense in any Jew. But this fellow, who seems so sharp and ingenious, displays his own impudence to his great disgrace.”</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1676400" y="228600"/>
            <a:ext cx="5791200" cy="1295400"/>
          </a:xfrm>
        </p:spPr>
        <p:txBody>
          <a:bodyPr/>
          <a:lstStyle/>
          <a:p>
            <a:pPr marL="0" indent="0" algn="ctr" eaLnBrk="1" hangingPunct="1">
              <a:spcBef>
                <a:spcPts val="0"/>
              </a:spcBef>
              <a:buNone/>
              <a:defRPr/>
            </a:pPr>
            <a:r>
              <a:rPr lang="en-US" sz="360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i="1" dirty="0">
                <a:effectLst>
                  <a:outerShdw blurRad="38100" dist="38100" dir="2700000" algn="tl">
                    <a:srgbClr val="000000">
                      <a:alpha val="43137"/>
                    </a:srgbClr>
                  </a:outerShdw>
                </a:effectLst>
              </a:rPr>
              <a:t>Commentary on the Prophet Daniel </a:t>
            </a:r>
            <a:r>
              <a:rPr lang="en-US" sz="1600" dirty="0">
                <a:effectLst>
                  <a:outerShdw blurRad="38100" dist="38100" dir="2700000" algn="tl">
                    <a:srgbClr val="000000">
                      <a:alpha val="43137"/>
                    </a:srgbClr>
                  </a:outerShdw>
                </a:effectLst>
              </a:rPr>
              <a:t>(Vol 1, p. 185). Bellingham, WA: Logos Bible Software. Commentary on Daniel 2:44-45. (2010).</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766735" cy="1097280"/>
          </a:xfrm>
          <a:prstGeom prst="rect">
            <a:avLst/>
          </a:prstGeom>
        </p:spPr>
      </p:pic>
    </p:spTree>
    <p:extLst>
      <p:ext uri="{BB962C8B-B14F-4D97-AF65-F5344CB8AC3E}">
        <p14:creationId xmlns:p14="http://schemas.microsoft.com/office/powerpoint/2010/main" val="2267013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333231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225106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764261"/>
          </a:xfrm>
        </p:spPr>
        <p:txBody>
          <a:bodyPr/>
          <a:lstStyle/>
          <a:p>
            <a:pPr marL="0" indent="0" algn="just">
              <a:buNone/>
              <a:defRPr/>
            </a:pPr>
            <a:r>
              <a:rPr lang="en-US" sz="2700" i="1"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Commitment to the theology and practice of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of God is the </a:t>
            </a:r>
            <a:r>
              <a:rPr lang="en-US" sz="2700" b="1" i="1" u="sng" dirty="0">
                <a:solidFill>
                  <a:srgbClr val="FFFFCC"/>
                </a:solidFill>
                <a:effectLst>
                  <a:outerShdw blurRad="38100" dist="38100" dir="2700000" algn="tl">
                    <a:srgbClr val="000000">
                      <a:alpha val="43137"/>
                    </a:srgbClr>
                  </a:outerShdw>
                </a:effectLst>
              </a:rPr>
              <a:t>most fundamental core value</a:t>
            </a:r>
            <a:r>
              <a:rPr lang="en-US" sz="2700" dirty="0">
                <a:effectLst>
                  <a:outerShdw blurRad="38100" dist="38100" dir="2700000" algn="tl">
                    <a:srgbClr val="000000">
                      <a:alpha val="43137"/>
                    </a:srgbClr>
                  </a:outerShdw>
                </a:effectLst>
              </a:rPr>
              <a:t> in the Vineyard. When the Vineyard talks about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we are talking about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of God as a dynamic reality that is the future </a:t>
            </a:r>
            <a:r>
              <a:rPr lang="en-US" sz="2700" i="1" dirty="0">
                <a:effectLst>
                  <a:outerShdw blurRad="38100" dist="38100" dir="2700000" algn="tl">
                    <a:srgbClr val="000000">
                      <a:alpha val="43137"/>
                    </a:srgbClr>
                  </a:outerShdw>
                </a:effectLst>
              </a:rPr>
              <a:t>reign of God </a:t>
            </a:r>
            <a:r>
              <a:rPr lang="en-US" sz="2700" b="1" i="1" u="sng" dirty="0">
                <a:solidFill>
                  <a:srgbClr val="FFFFCC"/>
                </a:solidFill>
                <a:effectLst>
                  <a:outerShdw blurRad="38100" dist="38100" dir="2700000" algn="tl">
                    <a:srgbClr val="000000">
                      <a:alpha val="43137"/>
                    </a:srgbClr>
                  </a:outerShdw>
                </a:effectLst>
              </a:rPr>
              <a:t>breaking into the present</a:t>
            </a:r>
            <a:r>
              <a:rPr lang="en-US" sz="2700" dirty="0">
                <a:effectLst>
                  <a:outerShdw blurRad="38100" dist="38100" dir="2700000" algn="tl">
                    <a:srgbClr val="000000">
                      <a:alpha val="43137"/>
                    </a:srgbClr>
                  </a:outerShdw>
                </a:effectLst>
              </a:rPr>
              <a:t> through the life and ministry of Jesus. We have been commissioned to proclaim the good news of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of God, bearing witness to the </a:t>
            </a:r>
            <a:r>
              <a:rPr lang="en-US" sz="2700" b="1" i="1" u="sng" dirty="0">
                <a:solidFill>
                  <a:srgbClr val="FFFFCC"/>
                </a:solidFill>
                <a:effectLst>
                  <a:outerShdw blurRad="38100" dist="38100" dir="2700000" algn="tl">
                    <a:srgbClr val="000000">
                      <a:alpha val="43137"/>
                    </a:srgbClr>
                  </a:outerShdw>
                </a:effectLst>
              </a:rPr>
              <a:t>already</a:t>
            </a:r>
            <a:r>
              <a:rPr lang="en-US" sz="2700" dirty="0">
                <a:effectLst>
                  <a:outerShdw blurRad="38100" dist="38100" dir="2700000" algn="tl">
                    <a:srgbClr val="000000">
                      <a:alpha val="43137"/>
                    </a:srgbClr>
                  </a:outerShdw>
                </a:effectLst>
              </a:rPr>
              <a:t> and the not yet of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in words and deeds. This understanding of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of God is the </a:t>
            </a:r>
            <a:r>
              <a:rPr lang="en-US" sz="2700" i="1" dirty="0">
                <a:effectLst>
                  <a:outerShdw blurRad="38100" dist="38100" dir="2700000" algn="tl">
                    <a:srgbClr val="000000">
                      <a:alpha val="43137"/>
                    </a:srgbClr>
                  </a:outerShdw>
                </a:effectLst>
              </a:rPr>
              <a:t>central</a:t>
            </a:r>
            <a:r>
              <a:rPr lang="en-US" sz="2700" dirty="0">
                <a:effectLst>
                  <a:outerShdw blurRad="38100" dist="38100" dir="2700000" algn="tl">
                    <a:srgbClr val="000000">
                      <a:alpha val="43137"/>
                    </a:srgbClr>
                  </a:outerShdw>
                </a:effectLst>
              </a:rPr>
              <a:t> motif that gives both structure and definition to </a:t>
            </a:r>
            <a:r>
              <a:rPr lang="en-US" sz="2700" b="1" i="1" u="sng" dirty="0">
                <a:solidFill>
                  <a:srgbClr val="FFFFCC"/>
                </a:solidFill>
                <a:effectLst>
                  <a:outerShdw blurRad="38100" dist="38100" dir="2700000" algn="tl">
                    <a:srgbClr val="000000">
                      <a:alpha val="43137"/>
                    </a:srgbClr>
                  </a:outerShdw>
                </a:effectLst>
              </a:rPr>
              <a:t>all</a:t>
            </a:r>
            <a:r>
              <a:rPr lang="en-US" sz="2700" dirty="0">
                <a:effectLst>
                  <a:outerShdw blurRad="38100" dist="38100" dir="2700000" algn="tl">
                    <a:srgbClr val="000000">
                      <a:alpha val="43137"/>
                    </a:srgbClr>
                  </a:outerShdw>
                </a:effectLst>
              </a:rPr>
              <a:t> of our theology. We view the </a:t>
            </a:r>
            <a:r>
              <a:rPr lang="en-US" sz="2700" b="1" i="1" u="sng" dirty="0">
                <a:solidFill>
                  <a:srgbClr val="FFFFCC"/>
                </a:solidFill>
                <a:effectLst>
                  <a:outerShdw blurRad="38100" dist="38100" dir="2700000" algn="tl">
                    <a:srgbClr val="000000">
                      <a:alpha val="43137"/>
                    </a:srgbClr>
                  </a:outerShdw>
                </a:effectLst>
              </a:rPr>
              <a:t>kingdom</a:t>
            </a:r>
            <a:r>
              <a:rPr lang="en-US" sz="2700" dirty="0">
                <a:effectLst>
                  <a:outerShdw blurRad="38100" dist="38100" dir="2700000" algn="tl">
                    <a:srgbClr val="000000">
                      <a:alpha val="43137"/>
                    </a:srgbClr>
                  </a:outerShdw>
                </a:effectLst>
              </a:rPr>
              <a:t> of God as the </a:t>
            </a:r>
            <a:r>
              <a:rPr lang="en-US" sz="2700" b="1" i="1" u="sng" dirty="0">
                <a:solidFill>
                  <a:srgbClr val="FFFFCC"/>
                </a:solidFill>
                <a:effectLst>
                  <a:outerShdw blurRad="38100" dist="38100" dir="2700000" algn="tl">
                    <a:srgbClr val="000000">
                      <a:alpha val="43137"/>
                    </a:srgbClr>
                  </a:outerShdw>
                </a:effectLst>
              </a:rPr>
              <a:t>overarching and integrating theme</a:t>
            </a:r>
            <a:r>
              <a:rPr lang="en-US" sz="2700" dirty="0">
                <a:effectLst>
                  <a:outerShdw blurRad="38100" dist="38100" dir="2700000" algn="tl">
                    <a:srgbClr val="000000">
                      <a:alpha val="43137"/>
                    </a:srgbClr>
                  </a:outerShdw>
                </a:effectLst>
              </a:rPr>
              <a:t> of the Bible (italics added).</a:t>
            </a:r>
            <a:r>
              <a:rPr lang="en-US" sz="2700" i="1" dirty="0">
                <a:effectLst>
                  <a:outerShdw blurRad="38100" dist="38100" dir="2700000" algn="tl">
                    <a:srgbClr val="000000">
                      <a:alpha val="43137"/>
                    </a:srgbClr>
                  </a:outerShdw>
                </a:effectLst>
              </a:rPr>
              <a:t>”</a:t>
            </a:r>
          </a:p>
        </p:txBody>
      </p:sp>
      <p:pic>
        <p:nvPicPr>
          <p:cNvPr id="2050" name="Picture 2" descr="Image result for john wimber">
            <a:extLst>
              <a:ext uri="{FF2B5EF4-FFF2-40B4-BE49-F238E27FC236}">
                <a16:creationId xmlns:a16="http://schemas.microsoft.com/office/drawing/2014/main" id="{C84CD37F-BCDC-49F1-8A38-5914BD749F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80" y="76199"/>
            <a:ext cx="774445" cy="1097280"/>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57D7CA-D4C8-473B-804F-8F9603875C13}"/>
              </a:ext>
            </a:extLst>
          </p:cNvPr>
          <p:cNvSpPr txBox="1"/>
          <p:nvPr/>
        </p:nvSpPr>
        <p:spPr>
          <a:xfrm>
            <a:off x="1066800" y="232083"/>
            <a:ext cx="7010400" cy="1277273"/>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Wimber</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The Vineyard Mission Statement</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http://www.vineyardusa.org/site/about/vineyard-values/kingdom-of-god</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18912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pic>
        <p:nvPicPr>
          <p:cNvPr id="6" name="Picture 5">
            <a:extLst>
              <a:ext uri="{FF2B5EF4-FFF2-40B4-BE49-F238E27FC236}">
                <a16:creationId xmlns:a16="http://schemas.microsoft.com/office/drawing/2014/main" id="{B4F8C52E-53D9-4EA6-A196-C223A54B2541}"/>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271623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8"/>
          </a:xfrm>
          <a:prstGeom prst="rect">
            <a:avLst/>
          </a:prstGeom>
        </p:spPr>
      </p:pic>
      <p:sp>
        <p:nvSpPr>
          <p:cNvPr id="38914" name="Rectangle 3"/>
          <p:cNvSpPr>
            <a:spLocks noChangeArrowheads="1"/>
          </p:cNvSpPr>
          <p:nvPr/>
        </p:nvSpPr>
        <p:spPr bwMode="auto">
          <a:xfrm>
            <a:off x="0" y="2"/>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35:5-6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eyes of the blind will be opened And the ears of the deaf will be unstopped.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lame will leap like a deer, And the tongue of the mute will shout for joy. For waters will break forth in the wilderness And streams in the Arabah.”</a:t>
            </a:r>
          </a:p>
        </p:txBody>
      </p:sp>
    </p:spTree>
    <p:extLst>
      <p:ext uri="{BB962C8B-B14F-4D97-AF65-F5344CB8AC3E}">
        <p14:creationId xmlns:p14="http://schemas.microsoft.com/office/powerpoint/2010/main" val="211722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47CD26-83C4-411A-9DDD-31EEF5A45C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Amos 9:13 </a:t>
            </a:r>
          </a:p>
          <a:p>
            <a:pPr mar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Behold, days are coming,” declares 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“When the plowman will overtake the reaper</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And the </a:t>
            </a:r>
            <a:r>
              <a:rPr lang="en-US" sz="3600" dirty="0" err="1">
                <a:effectLst>
                  <a:outerShdw blurRad="38100" dist="38100" dir="2700000" algn="tl">
                    <a:srgbClr val="000000">
                      <a:alpha val="43137"/>
                    </a:srgbClr>
                  </a:outerShdw>
                </a:effectLst>
              </a:rPr>
              <a:t>treader</a:t>
            </a:r>
            <a:r>
              <a:rPr lang="en-US" sz="3600" dirty="0">
                <a:effectLst>
                  <a:outerShdw blurRad="38100" dist="38100" dir="2700000" algn="tl">
                    <a:srgbClr val="000000">
                      <a:alpha val="43137"/>
                    </a:srgbClr>
                  </a:outerShdw>
                </a:effectLst>
              </a:rPr>
              <a:t> of grapes him who sows seed;</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When the mountains will drip sweet wine</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And all the hills will be dissolved.</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4"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6978174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19098</TotalTime>
  <Words>4095</Words>
  <Application>Microsoft Office PowerPoint</Application>
  <PresentationFormat>On-screen Show (4:3)</PresentationFormat>
  <Paragraphs>239</Paragraphs>
  <Slides>55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Times New Roman</vt:lpstr>
      <vt:lpstr>Wingdings</vt:lpstr>
      <vt:lpstr>Azure</vt:lpstr>
      <vt:lpstr>PowerPoint Presentation</vt:lpstr>
      <vt:lpstr>Kingdom Study Outline</vt:lpstr>
      <vt:lpstr>9 Ways Kingdom Now Theology  Impacts the Church</vt:lpstr>
      <vt:lpstr>9 Ways Kingdom Now Theology  Impacts the Church</vt:lpstr>
      <vt:lpstr>PowerPoint Presentation</vt:lpstr>
      <vt:lpstr>PowerPoint Presentation</vt:lpstr>
      <vt:lpstr>9 Ways Kingdom Now Theology  Impacts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 of Paul’s Letters</vt:lpstr>
      <vt:lpstr>PowerPoint Presentation</vt:lpstr>
      <vt:lpstr>PowerPoint Presentation</vt:lpstr>
      <vt:lpstr>PowerPoint Presentation</vt:lpstr>
      <vt:lpstr>PowerPoint Presentation</vt:lpstr>
      <vt:lpstr>PowerPoint Presentation</vt:lpstr>
      <vt:lpstr>9 Ways Kingdom Now Theology  Impacts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Reformed Theology’s Denial  of the Church as an Intercalation</vt:lpstr>
      <vt:lpstr>“The story of the church begins with Israel, the Old Testament people of God…The identity of the church is necessary for the mission of the church. Only as a holy nation, called out of the darkness into the light of God‘s presence, can the church discharge it’s mission…Peter affirms that the church’s right to the titles of Israel, then describes the church’s witness of praise (1 Peter 2:9–10)...This understanding of the church as the new and true Israel of Christ must inspire our mission in the contemporary world.”</vt:lpstr>
      <vt:lpstr>PowerPoint Presentation</vt:lpstr>
      <vt:lpstr>PowerPoint Presentation</vt:lpstr>
      <vt:lpstr>PowerPoint Presentation</vt:lpstr>
      <vt:lpstr>PowerPoint Presentation</vt:lpstr>
      <vt:lpstr>PowerPoint Presentation</vt:lpstr>
      <vt:lpstr>PowerPoint Presentation</vt:lpstr>
      <vt:lpstr>Robert Thomas  Four Views on the Book of Revelation, page 207.</vt:lpstr>
      <vt:lpstr>John Walvoord Israel in Prophecy, Page 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here he [the rabbi] not only betrays his ignorance, but his utter stupidity, since God so blinded the whole people that they were like restive dogs. I have had much conversation with many Jews: I have never seen either a drop of piety or a grain of truth or ingenuousness—nay, I have never found common sense in any Jew. But this fellow, who seems so sharp and ingenious, displays his own impudence to his great disgrace.”</vt:lpstr>
      <vt:lpstr>Conclusion</vt:lpstr>
      <vt:lpstr>9 Ways Kingdom Now Theology  Impacts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Now Implications - 16 X 9</dc:title>
  <dc:subject>Kingdom Now Implications - 16 X 9</dc:subject>
  <dc:creator>A. Woods</dc:creator>
  <dc:description>Modified by Jim McGowan</dc:description>
  <cp:lastModifiedBy>Jim McGowan</cp:lastModifiedBy>
  <cp:revision>2204</cp:revision>
  <cp:lastPrinted>2019-11-19T18:19:59Z</cp:lastPrinted>
  <dcterms:created xsi:type="dcterms:W3CDTF">2009-03-17T12:21:13Z</dcterms:created>
  <dcterms:modified xsi:type="dcterms:W3CDTF">2019-11-19T18:20:20Z</dcterms:modified>
</cp:coreProperties>
</file>