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067" r:id="rId2"/>
    <p:sldId id="322" r:id="rId3"/>
    <p:sldId id="5489" r:id="rId4"/>
    <p:sldId id="5545" r:id="rId5"/>
    <p:sldId id="5521" r:id="rId6"/>
    <p:sldId id="5550" r:id="rId7"/>
    <p:sldId id="5546" r:id="rId8"/>
    <p:sldId id="5547" r:id="rId9"/>
    <p:sldId id="3005" r:id="rId10"/>
    <p:sldId id="5643" r:id="rId11"/>
    <p:sldId id="5642" r:id="rId12"/>
    <p:sldId id="5785" r:id="rId13"/>
    <p:sldId id="5768" r:id="rId14"/>
    <p:sldId id="5786" r:id="rId15"/>
    <p:sldId id="5787" r:id="rId16"/>
    <p:sldId id="5120" r:id="rId17"/>
    <p:sldId id="5772" r:id="rId18"/>
    <p:sldId id="5753" r:id="rId19"/>
    <p:sldId id="5716" r:id="rId20"/>
    <p:sldId id="5761" r:id="rId21"/>
    <p:sldId id="5793" r:id="rId22"/>
    <p:sldId id="5719" r:id="rId23"/>
    <p:sldId id="5788" r:id="rId24"/>
    <p:sldId id="1263" r:id="rId25"/>
    <p:sldId id="3985" r:id="rId26"/>
    <p:sldId id="3986" r:id="rId27"/>
    <p:sldId id="5541" r:id="rId28"/>
    <p:sldId id="2060" r:id="rId29"/>
    <p:sldId id="5711" r:id="rId30"/>
    <p:sldId id="3097" r:id="rId31"/>
    <p:sldId id="5776" r:id="rId32"/>
    <p:sldId id="5777" r:id="rId33"/>
    <p:sldId id="5778" r:id="rId34"/>
    <p:sldId id="5779" r:id="rId35"/>
    <p:sldId id="3057" r:id="rId36"/>
    <p:sldId id="5781" r:id="rId37"/>
    <p:sldId id="5780" r:id="rId38"/>
    <p:sldId id="5782" r:id="rId39"/>
    <p:sldId id="5749" r:id="rId40"/>
    <p:sldId id="5750" r:id="rId41"/>
    <p:sldId id="5789" r:id="rId42"/>
    <p:sldId id="492" r:id="rId43"/>
    <p:sldId id="4161" r:id="rId44"/>
    <p:sldId id="4731" r:id="rId45"/>
    <p:sldId id="4689" r:id="rId46"/>
    <p:sldId id="1323" r:id="rId47"/>
    <p:sldId id="5790" r:id="rId48"/>
    <p:sldId id="1830" r:id="rId49"/>
    <p:sldId id="5784" r:id="rId50"/>
    <p:sldId id="5791" r:id="rId51"/>
    <p:sldId id="5179" r:id="rId52"/>
    <p:sldId id="5783" r:id="rId53"/>
    <p:sldId id="3738" r:id="rId54"/>
    <p:sldId id="5298" r:id="rId55"/>
    <p:sldId id="3926" r:id="rId56"/>
    <p:sldId id="2248" r:id="rId57"/>
    <p:sldId id="5792" r:id="rId58"/>
    <p:sldId id="3488" r:id="rId5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FFFFCC"/>
    <a:srgbClr val="0000CC"/>
    <a:srgbClr val="00FF00"/>
    <a:srgbClr val="66FF33"/>
    <a:srgbClr val="66FF66"/>
    <a:srgbClr val="0000FF"/>
    <a:srgbClr val="000099"/>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varScale="1">
        <p:scale>
          <a:sx n="121" d="100"/>
          <a:sy n="121" d="100"/>
        </p:scale>
        <p:origin x="8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11/17/2019</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Calibri" panose="020F0502020204030204" pitchFamily="34" charset="0"/>
              </a:rPr>
              <a:t>1</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889DE9D-27CF-451D-9D1B-6EFD3BBA9B04}" type="slidenum">
              <a:rPr lang="en-US" altLang="en-US">
                <a:latin typeface="Calibri" panose="020F0502020204030204" pitchFamily="34" charset="0"/>
              </a:rPr>
              <a:pPr/>
              <a:t>35</a:t>
            </a:fld>
            <a:endParaRPr lang="en-US" altLang="en-US" dirty="0">
              <a:latin typeface="Calibri" panose="020F0502020204030204" pitchFamily="34" charset="0"/>
            </a:endParaRPr>
          </a:p>
        </p:txBody>
      </p:sp>
      <p:sp>
        <p:nvSpPr>
          <p:cNvPr id="217092" name="Rectangle 2"/>
          <p:cNvSpPr>
            <a:spLocks noGrp="1" noRot="1" noChangeAspect="1" noChangeArrowheads="1" noTextEdit="1"/>
          </p:cNvSpPr>
          <p:nvPr>
            <p:ph type="sldImg"/>
          </p:nvPr>
        </p:nvSpPr>
        <p:spPr>
          <a:xfrm>
            <a:off x="1181100" y="698500"/>
            <a:ext cx="4648200" cy="3486150"/>
          </a:xfrm>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5694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19236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11/14/2019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762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7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333375" y="19812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Great Multitude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19:1-3</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09800" y="1699727"/>
            <a:ext cx="4724400" cy="2743200"/>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Introduction (1a)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First Hallelujah (1b-2)</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Second Hallelujah (3)</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112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333375" y="19812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Great Multitude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19:1-3</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09800" y="1699727"/>
            <a:ext cx="4724400" cy="2743200"/>
          </a:xfrm>
        </p:spPr>
        <p:txBody>
          <a:bodyPr/>
          <a:lstStyle/>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(1a)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First Hallelujah (1b-2)</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Second Hallelujah (3)</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848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333375" y="19812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Great Multitude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19:1-3</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09800" y="1699727"/>
            <a:ext cx="4724400" cy="2743200"/>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Introduction (1a)</a:t>
            </a:r>
          </a:p>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First Hallelujah (1b-2)</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Second Hallelujah (3)</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711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1579"/>
            <a:ext cx="9144000" cy="3401421"/>
          </a:xfrm>
        </p:spPr>
        <p:txBody>
          <a:bodyPr/>
          <a:lstStyle/>
          <a:p>
            <a:pPr marL="0" indent="0" algn="just">
              <a:spcBef>
                <a:spcPts val="0"/>
              </a:spcBef>
              <a:buNone/>
              <a:defRPr/>
            </a:pPr>
            <a:r>
              <a:rPr lang="en-US" sz="2800" i="1" dirty="0">
                <a:effectLst>
                  <a:outerShdw blurRad="38100" dist="38100" dir="2700000" algn="tl">
                    <a:srgbClr val="000000">
                      <a:alpha val="43137"/>
                    </a:srgbClr>
                  </a:outerShdw>
                </a:effectLst>
              </a:rPr>
              <a:t>“</a:t>
            </a:r>
            <a:r>
              <a:rPr lang="en-US" sz="2800" dirty="0">
                <a:effectLst/>
              </a:rPr>
              <a:t>The word ‘hallelujah’ is the same in all languages of the world, and simply means ‘praise the Lord’ and not a quiet expression of prayer but rather the sound of a ‘great voice of much people in heaven.’ This outburst of praise sounded like ‘many waters’ and the voice of ‘mighty thundering.’ Apparently, God is going to change the ability of ears to hear that which is loud – because heaven is filled with the word ‘loud’!</a:t>
            </a:r>
            <a:r>
              <a:rPr lang="en-US" sz="28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217438"/>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500.</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4925421"/>
            <a:ext cx="3042820" cy="1703979"/>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6595861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2306800209"/>
              </p:ext>
            </p:extLst>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FFFFCC"/>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415352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8064913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53340"/>
          <a:ext cx="8991600" cy="6751320"/>
        </p:xfrm>
        <a:graphic>
          <a:graphicData uri="http://schemas.openxmlformats.org/drawingml/2006/table">
            <a:tbl>
              <a:tblPr firstRow="1" bandRow="1">
                <a:tableStyleId>{073A0DAA-6AF3-43AB-8588-CEC1D06C72B9}</a:tableStyleId>
              </a:tblPr>
              <a:tblGrid>
                <a:gridCol w="3124200">
                  <a:extLst>
                    <a:ext uri="{9D8B030D-6E8A-4147-A177-3AD203B41FA5}">
                      <a16:colId xmlns:a16="http://schemas.microsoft.com/office/drawing/2014/main" val="2807051881"/>
                    </a:ext>
                  </a:extLst>
                </a:gridCol>
                <a:gridCol w="2870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2"/>
                          </a:solidFill>
                          <a:effectLst/>
                          <a:latin typeface="Calibri" panose="020F0502020204030204" pitchFamily="34" charset="0"/>
                        </a:rPr>
                        <a:t>Desius</a:t>
                      </a: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2"/>
                          </a:solidFill>
                          <a:effectLst/>
                          <a:latin typeface="Calibri" panose="020F0502020204030204" pitchFamily="34" charset="0"/>
                        </a:rPr>
                        <a:t>Aswara</a:t>
                      </a: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Queen of Heaven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Tammuz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000" dirty="0">
                          <a:latin typeface="Calibri" panose="020F0502020204030204" pitchFamily="34" charset="0"/>
                        </a:rPr>
                        <a:t>Alexander Hislop, </a:t>
                      </a:r>
                      <a:r>
                        <a:rPr lang="en-US" sz="2000" i="1" dirty="0">
                          <a:latin typeface="Calibri" panose="020F0502020204030204" pitchFamily="34" charset="0"/>
                        </a:rPr>
                        <a:t>Two Babylons</a:t>
                      </a:r>
                    </a:p>
                  </a:txBody>
                  <a:tcPr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419972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FFFFCC"/>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416157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30561293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333375" y="19812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Great Multitude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19:1-3</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09800" y="1699727"/>
            <a:ext cx="4724400" cy="2743200"/>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Introduction (1a)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First Hallelujah (1b-2)</a:t>
            </a:r>
          </a:p>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Second Hallelujah (3)</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089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2898393275"/>
              </p:ext>
            </p:extLst>
          </p:nvPr>
        </p:nvGraphicFramePr>
        <p:xfrm>
          <a:off x="152400" y="304806"/>
          <a:ext cx="8839200" cy="6248388"/>
        </p:xfrm>
        <a:graphic>
          <a:graphicData uri="http://schemas.openxmlformats.org/drawingml/2006/table">
            <a:tbl>
              <a:tblPr>
                <a:tableStyleId>{8A107856-5554-42FB-B03E-39F5DBC370BA}</a:tableStyleId>
              </a:tblPr>
              <a:tblGrid>
                <a:gridCol w="4876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600" b="1" dirty="0">
                          <a:solidFill>
                            <a:schemeClr val="tx2"/>
                          </a:solidFill>
                          <a:effectLst/>
                          <a:latin typeface="Calibri" panose="020F0502020204030204" pitchFamily="34" charset="0"/>
                          <a:ea typeface="+mj-ea"/>
                          <a:cs typeface="+mj-cs"/>
                        </a:rPr>
                        <a:t>Millennium </a:t>
                      </a:r>
                    </a:p>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b="1" dirty="0">
                          <a:solidFill>
                            <a:schemeClr val="tx1"/>
                          </a:solidFill>
                          <a:effectLst/>
                          <a:latin typeface="Calibri" panose="020F0502020204030204" pitchFamily="34" charset="0"/>
                          <a:ea typeface="+mj-ea"/>
                          <a:cs typeface="+mj-cs"/>
                        </a:rPr>
                        <a:t>Rev. 20</a:t>
                      </a:r>
                      <a:endParaRPr lang="en-US" sz="3200" b="1" dirty="0">
                        <a:solidFill>
                          <a:schemeClr val="tx1"/>
                        </a:solidFill>
                        <a:effectLst/>
                        <a:latin typeface="Calibri" panose="020F0502020204030204" pitchFamily="34" charset="0"/>
                        <a:ea typeface="+mj-ea"/>
                        <a:cs typeface="+mj-cs"/>
                      </a:endParaRPr>
                    </a:p>
                  </a:txBody>
                  <a:tcPr marT="45714" marB="45714" anchor="ctr" horzOverflow="overflow">
                    <a:solidFill>
                      <a:schemeClr val="bg2"/>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600" b="1" dirty="0">
                          <a:solidFill>
                            <a:schemeClr val="tx2"/>
                          </a:solidFill>
                          <a:effectLst/>
                          <a:latin typeface="Calibri" panose="020F0502020204030204" pitchFamily="34" charset="0"/>
                          <a:ea typeface="+mj-ea"/>
                          <a:cs typeface="+mj-cs"/>
                        </a:rPr>
                        <a:t>Eternal State </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b="1" kern="1200" dirty="0">
                          <a:solidFill>
                            <a:schemeClr val="tx1"/>
                          </a:solidFill>
                          <a:effectLst/>
                          <a:latin typeface="Calibri" panose="020F0502020204030204" pitchFamily="34" charset="0"/>
                          <a:ea typeface="+mj-ea"/>
                          <a:cs typeface="+mj-cs"/>
                        </a:rPr>
                        <a:t>Rev. 21-22</a:t>
                      </a:r>
                    </a:p>
                  </a:txBody>
                  <a:tcPr marT="45714" marB="45714" anchor="ctr" horzOverflow="overflow">
                    <a:solidFill>
                      <a:schemeClr val="bg2"/>
                    </a:solidFill>
                  </a:tcPr>
                </a:tc>
                <a:extLst>
                  <a:ext uri="{0D108BD9-81ED-4DB2-BD59-A6C34878D82A}">
                    <a16:rowId xmlns:a16="http://schemas.microsoft.com/office/drawing/2014/main" val="1524377864"/>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Sin removed</a:t>
                      </a:r>
                    </a:p>
                  </a:txBody>
                  <a:tcPr marT="45714" marB="45714" anchor="ctr" horzOverflow="overflow">
                    <a:solidFill>
                      <a:srgbClr val="99FF66"/>
                    </a:solidFill>
                  </a:tcPr>
                </a:tc>
                <a:extLst>
                  <a:ext uri="{0D108BD9-81ED-4DB2-BD59-A6C34878D82A}">
                    <a16:rowId xmlns:a16="http://schemas.microsoft.com/office/drawing/2014/main" val="10000"/>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Curse removed</a:t>
                      </a:r>
                    </a:p>
                  </a:txBody>
                  <a:tcPr marT="45714" marB="45714" anchor="ctr" horzOverflow="overflow">
                    <a:solidFill>
                      <a:srgbClr val="99FF66"/>
                    </a:solidFill>
                  </a:tcPr>
                </a:tc>
                <a:extLst>
                  <a:ext uri="{0D108BD9-81ED-4DB2-BD59-A6C34878D82A}">
                    <a16:rowId xmlns:a16="http://schemas.microsoft.com/office/drawing/2014/main" val="10001"/>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Death</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No death</a:t>
                      </a:r>
                    </a:p>
                  </a:txBody>
                  <a:tcPr marT="45714" marB="45714" anchor="ctr" horzOverflow="overflow">
                    <a:solidFill>
                      <a:srgbClr val="99FF66"/>
                    </a:solidFill>
                  </a:tcPr>
                </a:tc>
                <a:extLst>
                  <a:ext uri="{0D108BD9-81ED-4DB2-BD59-A6C34878D82A}">
                    <a16:rowId xmlns:a16="http://schemas.microsoft.com/office/drawing/2014/main" val="10002"/>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solidFill>
                      <a:srgbClr val="99FF66"/>
                    </a:solidFill>
                  </a:tcPr>
                </a:tc>
                <a:extLst>
                  <a:ext uri="{0D108BD9-81ED-4DB2-BD59-A6C34878D82A}">
                    <a16:rowId xmlns:a16="http://schemas.microsoft.com/office/drawing/2014/main" val="10003"/>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solidFill>
                      <a:srgbClr val="99FF66"/>
                    </a:solidFill>
                  </a:tcPr>
                </a:tc>
                <a:extLst>
                  <a:ext uri="{0D108BD9-81ED-4DB2-BD59-A6C34878D82A}">
                    <a16:rowId xmlns:a16="http://schemas.microsoft.com/office/drawing/2014/main" val="10004"/>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Renovation</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Recreation</a:t>
                      </a:r>
                    </a:p>
                  </a:txBody>
                  <a:tcPr marT="45714" marB="45714" anchor="ctr" horzOverflow="overflow">
                    <a:solidFill>
                      <a:srgbClr val="99FF66"/>
                    </a:solidFill>
                  </a:tcPr>
                </a:tc>
                <a:extLst>
                  <a:ext uri="{0D108BD9-81ED-4DB2-BD59-A6C34878D82A}">
                    <a16:rowId xmlns:a16="http://schemas.microsoft.com/office/drawing/2014/main" val="10005"/>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Temporary</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Eternal</a:t>
                      </a:r>
                    </a:p>
                  </a:txBody>
                  <a:tcPr marT="45714" marB="45714" anchor="ctr" horzOverflow="overflow">
                    <a:solidFill>
                      <a:srgbClr val="99FF66"/>
                    </a:solidFill>
                  </a:tcPr>
                </a:tc>
                <a:extLst>
                  <a:ext uri="{0D108BD9-81ED-4DB2-BD59-A6C34878D82A}">
                    <a16:rowId xmlns:a16="http://schemas.microsoft.com/office/drawing/2014/main" val="10006"/>
                  </a:ext>
                </a:extLst>
              </a:tr>
              <a:tr h="640080">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Transitional </a:t>
                      </a:r>
                    </a:p>
                  </a:txBody>
                  <a:tcPr marT="45714" marB="45714" anchor="ctr" horzOverflow="overflow">
                    <a:solidFill>
                      <a:srgbClr val="FFFFCC"/>
                    </a:solidFill>
                  </a:tcPr>
                </a:tc>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solidFill>
                      <a:srgbClr val="99FF6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27008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595600202"/>
              </p:ext>
            </p:extLst>
          </p:nvPr>
        </p:nvGraphicFramePr>
        <p:xfrm>
          <a:off x="152399" y="304801"/>
          <a:ext cx="8839203" cy="6248398"/>
        </p:xfrm>
        <a:graphic>
          <a:graphicData uri="http://schemas.openxmlformats.org/drawingml/2006/table">
            <a:tbl>
              <a:tblPr>
                <a:tableStyleId>{8A107856-5554-42FB-B03E-39F5DBC370BA}</a:tableStyleId>
              </a:tblPr>
              <a:tblGrid>
                <a:gridCol w="2946401">
                  <a:extLst>
                    <a:ext uri="{9D8B030D-6E8A-4147-A177-3AD203B41FA5}">
                      <a16:colId xmlns:a16="http://schemas.microsoft.com/office/drawing/2014/main" val="836798824"/>
                    </a:ext>
                  </a:extLst>
                </a:gridCol>
                <a:gridCol w="2946401">
                  <a:extLst>
                    <a:ext uri="{9D8B030D-6E8A-4147-A177-3AD203B41FA5}">
                      <a16:colId xmlns:a16="http://schemas.microsoft.com/office/drawing/2014/main" val="20000"/>
                    </a:ext>
                  </a:extLst>
                </a:gridCol>
                <a:gridCol w="2946401">
                  <a:extLst>
                    <a:ext uri="{9D8B030D-6E8A-4147-A177-3AD203B41FA5}">
                      <a16:colId xmlns:a16="http://schemas.microsoft.com/office/drawing/2014/main" val="20001"/>
                    </a:ext>
                  </a:extLst>
                </a:gridCol>
              </a:tblGrid>
              <a:tr h="1297476">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600" b="1"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Classification</a:t>
                      </a:r>
                    </a:p>
                  </a:txBody>
                  <a:tcPr anchor="ctr" horzOverflow="overflow">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600" b="1"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sz="3200" b="1" kern="1200" dirty="0">
                          <a:solidFill>
                            <a:schemeClr val="tx1"/>
                          </a:solidFill>
                          <a:effectLst/>
                          <a:latin typeface="Calibri" panose="020F0502020204030204" pitchFamily="34" charset="0"/>
                          <a:ea typeface="+mj-ea"/>
                          <a:cs typeface="+mj-cs"/>
                        </a:rPr>
                        <a:t>Rev 20:1-10</a:t>
                      </a:r>
                    </a:p>
                  </a:txBody>
                  <a:tcPr anchor="ctr" horzOverflow="overflow">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defRPr/>
                      </a:pPr>
                      <a:r>
                        <a:rPr lang="en-US" sz="3600" b="1"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sz="3200" b="1" kern="1200" dirty="0">
                          <a:solidFill>
                            <a:schemeClr val="tx1"/>
                          </a:solidFill>
                          <a:effectLst/>
                          <a:latin typeface="Calibri" panose="020F0502020204030204" pitchFamily="34" charset="0"/>
                          <a:ea typeface="+mj-ea"/>
                          <a:cs typeface="+mj-cs"/>
                        </a:rPr>
                        <a:t>Rev 21–22</a:t>
                      </a:r>
                    </a:p>
                  </a:txBody>
                  <a:tcPr anchor="ctr" horzOverflow="overflow">
                    <a:solidFill>
                      <a:schemeClr val="bg2"/>
                    </a:solidFill>
                  </a:tcPr>
                </a:tc>
                <a:extLst>
                  <a:ext uri="{0D108BD9-81ED-4DB2-BD59-A6C34878D82A}">
                    <a16:rowId xmlns:a16="http://schemas.microsoft.com/office/drawing/2014/main" val="3891760582"/>
                  </a:ext>
                </a:extLst>
              </a:tr>
              <a:tr h="837701">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Time</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20:4</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22:5</a:t>
                      </a:r>
                    </a:p>
                  </a:txBody>
                  <a:tcPr anchor="ctr" horzOverflow="overflow">
                    <a:solidFill>
                      <a:srgbClr val="99FF66"/>
                    </a:solidFill>
                  </a:tcPr>
                </a:tc>
                <a:extLst>
                  <a:ext uri="{0D108BD9-81ED-4DB2-BD59-A6C34878D82A}">
                    <a16:rowId xmlns:a16="http://schemas.microsoft.com/office/drawing/2014/main" val="10000"/>
                  </a:ext>
                </a:extLst>
              </a:tr>
              <a:tr h="837701">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Luminaries</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30:26</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21:23; 22:5</a:t>
                      </a:r>
                    </a:p>
                  </a:txBody>
                  <a:tcPr anchor="ctr" horzOverflow="overflow">
                    <a:solidFill>
                      <a:srgbClr val="99FF66"/>
                    </a:solidFill>
                  </a:tcPr>
                </a:tc>
                <a:extLst>
                  <a:ext uri="{0D108BD9-81ED-4DB2-BD59-A6C34878D82A}">
                    <a16:rowId xmlns:a16="http://schemas.microsoft.com/office/drawing/2014/main" val="10001"/>
                  </a:ext>
                </a:extLst>
              </a:tr>
              <a:tr h="837701">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Temple</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Ezek. 40–48</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21:22</a:t>
                      </a:r>
                    </a:p>
                  </a:txBody>
                  <a:tcPr anchor="ctr" horzOverflow="overflow">
                    <a:solidFill>
                      <a:srgbClr val="99FF66"/>
                    </a:solidFill>
                  </a:tcPr>
                </a:tc>
                <a:extLst>
                  <a:ext uri="{0D108BD9-81ED-4DB2-BD59-A6C34878D82A}">
                    <a16:rowId xmlns:a16="http://schemas.microsoft.com/office/drawing/2014/main" val="10002"/>
                  </a:ext>
                </a:extLst>
              </a:tr>
              <a:tr h="837701">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Death</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65:20</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21:4</a:t>
                      </a:r>
                    </a:p>
                  </a:txBody>
                  <a:tcPr anchor="ctr" horzOverflow="overflow">
                    <a:solidFill>
                      <a:srgbClr val="99FF66"/>
                    </a:solidFill>
                  </a:tcPr>
                </a:tc>
                <a:extLst>
                  <a:ext uri="{0D108BD9-81ED-4DB2-BD59-A6C34878D82A}">
                    <a16:rowId xmlns:a16="http://schemas.microsoft.com/office/drawing/2014/main" val="10003"/>
                  </a:ext>
                </a:extLst>
              </a:tr>
              <a:tr h="837701">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Satanic activity</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20:7</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20:10</a:t>
                      </a:r>
                    </a:p>
                  </a:txBody>
                  <a:tcPr anchor="ctr" horzOverflow="overflow">
                    <a:solidFill>
                      <a:srgbClr val="99FF66"/>
                    </a:solidFill>
                  </a:tcPr>
                </a:tc>
                <a:extLst>
                  <a:ext uri="{0D108BD9-81ED-4DB2-BD59-A6C34878D82A}">
                    <a16:rowId xmlns:a16="http://schemas.microsoft.com/office/drawing/2014/main" val="10004"/>
                  </a:ext>
                </a:extLst>
              </a:tr>
              <a:tr h="762417">
                <a:tc>
                  <a:txBody>
                    <a:bodyPr/>
                    <a:lstStyle/>
                    <a:p>
                      <a:pPr marL="111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Rebellion</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20:8-9</a:t>
                      </a: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21:27</a:t>
                      </a:r>
                    </a:p>
                  </a:txBody>
                  <a:tcPr anchor="ctr" horzOverflow="overflow">
                    <a:solidFill>
                      <a:srgbClr val="99FF6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4038600"/>
          </a:xfrm>
        </p:spPr>
        <p:txBody>
          <a:bodyPr/>
          <a:lstStyle/>
          <a:p>
            <a:pPr marL="0" indent="0" algn="just">
              <a:buNone/>
              <a:defRPr/>
            </a:pPr>
            <a:r>
              <a:rPr lang="en-US" sz="3000" dirty="0">
                <a:effectLst>
                  <a:outerShdw blurRad="38100" dist="38100" dir="2700000" algn="tl">
                    <a:srgbClr val="000000">
                      <a:alpha val="43137"/>
                    </a:srgbClr>
                  </a:outerShdw>
                </a:effectLst>
              </a:rPr>
              <a:t>“</a:t>
            </a:r>
            <a:r>
              <a:rPr lang="en-US" sz="3000" b="1" u="sng" dirty="0">
                <a:solidFill>
                  <a:srgbClr val="FFFFCC"/>
                </a:solidFill>
                <a:effectLst>
                  <a:outerShdw blurRad="38100" dist="38100" dir="2700000" algn="tl">
                    <a:srgbClr val="000000">
                      <a:alpha val="43137"/>
                    </a:srgbClr>
                  </a:outerShdw>
                </a:effectLst>
              </a:rPr>
              <a:t>Babylon</a:t>
            </a:r>
            <a:r>
              <a:rPr lang="en-US" sz="3000" u="sng"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ecclesiastically</a:t>
            </a:r>
            <a:r>
              <a:rPr lang="en-US" sz="3000" u="sng"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symbolized</a:t>
            </a:r>
            <a:r>
              <a:rPr lang="en-US" sz="3000" dirty="0">
                <a:effectLst>
                  <a:outerShdw blurRad="38100" dist="38100" dir="2700000" algn="tl">
                    <a:srgbClr val="000000">
                      <a:alpha val="43137"/>
                    </a:srgbClr>
                  </a:outerShdw>
                </a:effectLst>
              </a:rPr>
              <a:t> by the woman in Revelation 17, proposes a common worship and a common religion through uniting in a world church. This is destroyed by the beast in Revelation 17:16 who thus fulfills the will of God (Rev. 17:17). </a:t>
            </a:r>
            <a:r>
              <a:rPr lang="en-US" sz="3000" b="1" u="sng" dirty="0">
                <a:solidFill>
                  <a:srgbClr val="FFFFCC"/>
                </a:solidFill>
                <a:effectLst>
                  <a:outerShdw blurRad="38100" dist="38100" dir="2700000" algn="tl">
                    <a:srgbClr val="000000">
                      <a:alpha val="43137"/>
                    </a:srgbClr>
                  </a:outerShdw>
                </a:effectLst>
              </a:rPr>
              <a:t>Babylon</a:t>
            </a:r>
            <a:r>
              <a:rPr lang="en-US" sz="3000" u="sng"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politically</a:t>
            </a:r>
            <a:r>
              <a:rPr lang="en-US" sz="3000" u="sng"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symbolized</a:t>
            </a:r>
            <a:r>
              <a:rPr lang="en-US" sz="3000" dirty="0">
                <a:effectLst>
                  <a:outerShdw blurRad="38100" dist="38100" dir="2700000" algn="tl">
                    <a:srgbClr val="000000">
                      <a:alpha val="43137"/>
                    </a:srgbClr>
                  </a:outerShdw>
                </a:effectLst>
              </a:rPr>
              <a:t> by the great city of Revelation 18, attempts to achieve its domination of the world by a world common market and a world government. These are destroyed by Christ at His second coming (Rev. 19:11–21).”</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
        <p:nvSpPr>
          <p:cNvPr id="2" name="Rectangle 1">
            <a:extLst>
              <a:ext uri="{FF2B5EF4-FFF2-40B4-BE49-F238E27FC236}">
                <a16:creationId xmlns:a16="http://schemas.microsoft.com/office/drawing/2014/main" id="{62CAF229-17E7-4B46-9848-3D24AC0C79DB}"/>
              </a:ext>
            </a:extLst>
          </p:cNvPr>
          <p:cNvSpPr/>
          <p:nvPr/>
        </p:nvSpPr>
        <p:spPr>
          <a:xfrm>
            <a:off x="2286000" y="216694"/>
            <a:ext cx="4572000" cy="1231106"/>
          </a:xfrm>
          <a:prstGeom prst="rect">
            <a:avLst/>
          </a:prstGeom>
        </p:spPr>
        <p:txBody>
          <a:bodyPr>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F. Walvoord</a:t>
            </a:r>
          </a:p>
          <a:p>
            <a:pPr algn="ct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Revelation of Jesus Christ: A Commentary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(Chicago: Moody, 1966), 267.</a:t>
            </a:r>
          </a:p>
        </p:txBody>
      </p:sp>
    </p:spTree>
    <p:extLst>
      <p:ext uri="{BB962C8B-B14F-4D97-AF65-F5344CB8AC3E}">
        <p14:creationId xmlns:p14="http://schemas.microsoft.com/office/powerpoint/2010/main" val="30523618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3429000"/>
          </a:xfrm>
        </p:spPr>
        <p:txBody>
          <a:bodyPr/>
          <a:lstStyle/>
          <a:p>
            <a:pPr marL="0" indent="0" algn="just">
              <a:buNone/>
              <a:defRPr/>
            </a:pPr>
            <a:r>
              <a:rPr lang="en-US" sz="3000" dirty="0">
                <a:effectLst>
                  <a:outerShdw blurRad="38100" dist="38100" dir="2700000" algn="tl">
                    <a:srgbClr val="000000">
                      <a:alpha val="43137"/>
                    </a:srgbClr>
                  </a:outerShdw>
                </a:effectLst>
              </a:rPr>
              <a:t>“The city here according to verse 5 is a mystery, </a:t>
            </a:r>
            <a:r>
              <a:rPr lang="en-US" sz="3000" b="1" u="sng" dirty="0">
                <a:solidFill>
                  <a:srgbClr val="FFFFCC"/>
                </a:solidFill>
                <a:effectLst>
                  <a:outerShdw blurRad="38100" dist="38100" dir="2700000" algn="tl">
                    <a:srgbClr val="000000">
                      <a:alpha val="43137"/>
                    </a:srgbClr>
                  </a:outerShdw>
                </a:effectLst>
              </a:rPr>
              <a:t>not a literal city</a:t>
            </a:r>
            <a:r>
              <a:rPr lang="en-US" sz="3000" dirty="0">
                <a:effectLst>
                  <a:outerShdw blurRad="38100" dist="38100" dir="2700000" algn="tl">
                    <a:srgbClr val="000000">
                      <a:alpha val="43137"/>
                    </a:srgbClr>
                  </a:outerShdw>
                </a:effectLst>
              </a:rPr>
              <a:t>...The ultimate decision depends upon the judgment of the expositor, but in many respects it is simpler to postulate a rebuilt Babylon </a:t>
            </a:r>
            <a:r>
              <a:rPr lang="en-US" sz="3000" b="1" u="sng" dirty="0">
                <a:solidFill>
                  <a:srgbClr val="FFFFCC"/>
                </a:solidFill>
                <a:effectLst>
                  <a:outerShdw blurRad="38100" dist="38100" dir="2700000" algn="tl">
                    <a:srgbClr val="000000">
                      <a:alpha val="43137"/>
                    </a:srgbClr>
                  </a:outerShdw>
                </a:effectLst>
              </a:rPr>
              <a:t>as fulfilling literally</a:t>
            </a:r>
            <a:r>
              <a:rPr lang="en-US" sz="3000" dirty="0">
                <a:effectLst>
                  <a:outerShdw blurRad="38100" dist="38100" dir="2700000" algn="tl">
                    <a:srgbClr val="000000">
                      <a:alpha val="43137"/>
                    </a:srgbClr>
                  </a:outerShdw>
                </a:effectLst>
              </a:rPr>
              <a:t> the Old Testament prophecies as well as that embodied in this chapter.”</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
        <p:nvSpPr>
          <p:cNvPr id="5" name="Rectangle 4">
            <a:extLst>
              <a:ext uri="{FF2B5EF4-FFF2-40B4-BE49-F238E27FC236}">
                <a16:creationId xmlns:a16="http://schemas.microsoft.com/office/drawing/2014/main" id="{24AAA15A-CB8B-4562-8DBE-75FA82ABA799}"/>
              </a:ext>
            </a:extLst>
          </p:cNvPr>
          <p:cNvSpPr/>
          <p:nvPr/>
        </p:nvSpPr>
        <p:spPr>
          <a:xfrm>
            <a:off x="2286000" y="216694"/>
            <a:ext cx="4572000" cy="1231106"/>
          </a:xfrm>
          <a:prstGeom prst="rect">
            <a:avLst/>
          </a:prstGeom>
        </p:spPr>
        <p:txBody>
          <a:bodyPr>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F. Walvoord</a:t>
            </a:r>
          </a:p>
          <a:p>
            <a:pPr algn="ct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Revelation of Jesus Christ: A Commentary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(Chicago: Moody, 1966), 257, 263.</a:t>
            </a:r>
          </a:p>
        </p:txBody>
      </p:sp>
    </p:spTree>
    <p:extLst>
      <p:ext uri="{BB962C8B-B14F-4D97-AF65-F5344CB8AC3E}">
        <p14:creationId xmlns:p14="http://schemas.microsoft.com/office/powerpoint/2010/main" val="20311847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47ACA0-4EC2-4207-B269-8F97C5A28D94}"/>
              </a:ext>
            </a:extLst>
          </p:cNvPr>
          <p:cNvGraphicFramePr>
            <a:graphicFrameLocks noGrp="1"/>
          </p:cNvGraphicFramePr>
          <p:nvPr>
            <p:ph idx="1"/>
          </p:nvPr>
        </p:nvGraphicFramePr>
        <p:xfrm>
          <a:off x="76200" y="685800"/>
          <a:ext cx="8991600" cy="5242560"/>
        </p:xfrm>
        <a:graphic>
          <a:graphicData uri="http://schemas.openxmlformats.org/drawingml/2006/table">
            <a:tbl>
              <a:tblPr firstRow="1" bandRow="1">
                <a:tableStyleId>{5C22544A-7EE6-4342-B048-85BDC9FD1C3A}</a:tableStyleId>
              </a:tblPr>
              <a:tblGrid>
                <a:gridCol w="2622550">
                  <a:extLst>
                    <a:ext uri="{9D8B030D-6E8A-4147-A177-3AD203B41FA5}">
                      <a16:colId xmlns:a16="http://schemas.microsoft.com/office/drawing/2014/main" val="1959694511"/>
                    </a:ext>
                  </a:extLst>
                </a:gridCol>
                <a:gridCol w="2847340">
                  <a:extLst>
                    <a:ext uri="{9D8B030D-6E8A-4147-A177-3AD203B41FA5}">
                      <a16:colId xmlns:a16="http://schemas.microsoft.com/office/drawing/2014/main" val="3924049635"/>
                    </a:ext>
                  </a:extLst>
                </a:gridCol>
                <a:gridCol w="3521710">
                  <a:extLst>
                    <a:ext uri="{9D8B030D-6E8A-4147-A177-3AD203B41FA5}">
                      <a16:colId xmlns:a16="http://schemas.microsoft.com/office/drawing/2014/main" val="305667203"/>
                    </a:ext>
                  </a:extLst>
                </a:gridCol>
              </a:tblGrid>
              <a:tr h="370840">
                <a:tc gridSpan="3">
                  <a:txBody>
                    <a:bodyPr/>
                    <a:lstStyle/>
                    <a:p>
                      <a:pPr algn="ctr"/>
                      <a:r>
                        <a:rPr kumimoji="0" 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Two Babylons View</a:t>
                      </a:r>
                      <a:endParaRPr lang="en-US" sz="2400" dirty="0">
                        <a:effectLst>
                          <a:outerShdw blurRad="38100" dist="38100" dir="2700000" algn="tl">
                            <a:srgbClr val="000000">
                              <a:alpha val="43137"/>
                            </a:srgbClr>
                          </a:outerShdw>
                        </a:effectLst>
                      </a:endParaRP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2967976881"/>
                  </a:ext>
                </a:extLst>
              </a:tr>
              <a:tr h="370840">
                <a:tc>
                  <a:txBody>
                    <a:bodyPr/>
                    <a:lstStyle/>
                    <a:p>
                      <a:pPr algn="ctr"/>
                      <a:r>
                        <a:rPr lang="en-US" sz="3200" b="1" kern="1200" dirty="0">
                          <a:solidFill>
                            <a:schemeClr val="dk1"/>
                          </a:solidFill>
                          <a:latin typeface="Calibri" panose="020F0502020204030204" pitchFamily="34" charset="0"/>
                          <a:ea typeface="+mn-ea"/>
                          <a:cs typeface="Calibri" panose="020F0502020204030204" pitchFamily="34" charset="0"/>
                        </a:rPr>
                        <a:t>BABYLON</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Ecclesiastical</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Commercial</a:t>
                      </a:r>
                    </a:p>
                  </a:txBody>
                  <a:tcPr anchor="ctr"/>
                </a:tc>
                <a:extLst>
                  <a:ext uri="{0D108BD9-81ED-4DB2-BD59-A6C34878D82A}">
                    <a16:rowId xmlns:a16="http://schemas.microsoft.com/office/drawing/2014/main" val="3727557679"/>
                  </a:ext>
                </a:extLst>
              </a:tr>
              <a:tr h="914400">
                <a:tc>
                  <a:txBody>
                    <a:bodyPr/>
                    <a:lstStyle/>
                    <a:p>
                      <a:r>
                        <a:rPr lang="en-US" sz="3200" b="1" dirty="0">
                          <a:latin typeface="Calibri" panose="020F0502020204030204" pitchFamily="34" charset="0"/>
                          <a:cs typeface="Calibri" panose="020F0502020204030204" pitchFamily="34" charset="0"/>
                        </a:rPr>
                        <a:t>Chapter</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Revelation 17</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Revelation 18</a:t>
                      </a:r>
                    </a:p>
                  </a:txBody>
                  <a:tcPr anchor="ctr"/>
                </a:tc>
                <a:extLst>
                  <a:ext uri="{0D108BD9-81ED-4DB2-BD59-A6C34878D82A}">
                    <a16:rowId xmlns:a16="http://schemas.microsoft.com/office/drawing/2014/main" val="2085128004"/>
                  </a:ext>
                </a:extLst>
              </a:tr>
              <a:tr h="914400">
                <a:tc>
                  <a:txBody>
                    <a:bodyPr/>
                    <a:lstStyle/>
                    <a:p>
                      <a:r>
                        <a:rPr lang="en-US" sz="3200" b="1" dirty="0">
                          <a:latin typeface="Calibri" panose="020F0502020204030204" pitchFamily="34" charset="0"/>
                          <a:cs typeface="Calibri" panose="020F0502020204030204" pitchFamily="34" charset="0"/>
                        </a:rPr>
                        <a:t>Literalness</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Not literal</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Literal</a:t>
                      </a:r>
                    </a:p>
                  </a:txBody>
                  <a:tcPr anchor="ctr"/>
                </a:tc>
                <a:extLst>
                  <a:ext uri="{0D108BD9-81ED-4DB2-BD59-A6C34878D82A}">
                    <a16:rowId xmlns:a16="http://schemas.microsoft.com/office/drawing/2014/main" val="1474646291"/>
                  </a:ext>
                </a:extLst>
              </a:tr>
              <a:tr h="914400">
                <a:tc>
                  <a:txBody>
                    <a:bodyPr/>
                    <a:lstStyle/>
                    <a:p>
                      <a:r>
                        <a:rPr lang="en-US" sz="3200" b="1" dirty="0">
                          <a:latin typeface="Calibri" panose="020F0502020204030204" pitchFamily="34" charset="0"/>
                          <a:cs typeface="Calibri" panose="020F0502020204030204" pitchFamily="34" charset="0"/>
                        </a:rPr>
                        <a:t>Time of Destruction</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1</a:t>
                      </a:r>
                      <a:r>
                        <a:rPr lang="en-US" sz="3200" b="1" baseline="30000" dirty="0">
                          <a:solidFill>
                            <a:srgbClr val="C00000"/>
                          </a:solidFill>
                          <a:latin typeface="Calibri" panose="020F0502020204030204" pitchFamily="34" charset="0"/>
                          <a:cs typeface="Calibri" panose="020F0502020204030204" pitchFamily="34" charset="0"/>
                        </a:rPr>
                        <a:t>st</a:t>
                      </a:r>
                      <a:r>
                        <a:rPr lang="en-US" sz="3200" b="1" dirty="0">
                          <a:solidFill>
                            <a:srgbClr val="C00000"/>
                          </a:solidFill>
                          <a:latin typeface="Calibri" panose="020F0502020204030204" pitchFamily="34" charset="0"/>
                          <a:cs typeface="Calibri" panose="020F0502020204030204" pitchFamily="34" charset="0"/>
                        </a:rPr>
                        <a:t> half of Tribulation </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Second Advent</a:t>
                      </a:r>
                    </a:p>
                  </a:txBody>
                  <a:tcPr anchor="ctr"/>
                </a:tc>
                <a:extLst>
                  <a:ext uri="{0D108BD9-81ED-4DB2-BD59-A6C34878D82A}">
                    <a16:rowId xmlns:a16="http://schemas.microsoft.com/office/drawing/2014/main" val="269597593"/>
                  </a:ext>
                </a:extLst>
              </a:tr>
              <a:tr h="914400">
                <a:tc>
                  <a:txBody>
                    <a:bodyPr/>
                    <a:lstStyle/>
                    <a:p>
                      <a:r>
                        <a:rPr lang="en-US" sz="3200" b="1" dirty="0">
                          <a:latin typeface="Calibri" panose="020F0502020204030204" pitchFamily="34" charset="0"/>
                          <a:cs typeface="Calibri" panose="020F0502020204030204" pitchFamily="34" charset="0"/>
                        </a:rPr>
                        <a:t>Emphasis</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Religion</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Commercial &amp; Political</a:t>
                      </a:r>
                    </a:p>
                  </a:txBody>
                  <a:tcPr anchor="ctr"/>
                </a:tc>
                <a:extLst>
                  <a:ext uri="{0D108BD9-81ED-4DB2-BD59-A6C34878D82A}">
                    <a16:rowId xmlns:a16="http://schemas.microsoft.com/office/drawing/2014/main" val="598632158"/>
                  </a:ext>
                </a:extLst>
              </a:tr>
            </a:tbl>
          </a:graphicData>
        </a:graphic>
      </p:graphicFrame>
    </p:spTree>
    <p:extLst>
      <p:ext uri="{BB962C8B-B14F-4D97-AF65-F5344CB8AC3E}">
        <p14:creationId xmlns:p14="http://schemas.microsoft.com/office/powerpoint/2010/main" val="1921829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46768"/>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203978" y="1588889"/>
            <a:ext cx="6736045" cy="5069046"/>
          </a:xfrm>
        </p:spPr>
        <p:txBody>
          <a:bodyPr/>
          <a:lstStyle/>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0" indent="0" eaLnBrk="1" hangingPunct="1">
              <a:spcBef>
                <a:spcPts val="0"/>
              </a:spcBef>
              <a:spcAft>
                <a:spcPts val="2400"/>
              </a:spcAft>
              <a:buSzPct val="100000"/>
              <a:buNone/>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2225453040"/>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37931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16:19</a:t>
            </a:r>
            <a:endParaRPr lang="en-US" sz="36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D13406E-CB53-4896-973A-50692F321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48281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17:1</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5884150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14:8</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“And another angel, a second one, followed, saying, ‘Fallen, fallen is Babylon the great, she who has made all the nations drink of the wine of the passion of her immorality.’”</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90076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14:8</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“And another angel, a second one, followed, saying, ‘Fallen, fallen is </a:t>
            </a:r>
            <a:r>
              <a:rPr lang="en-US" sz="3600" b="1" u="sng" dirty="0">
                <a:solidFill>
                  <a:srgbClr val="FFFFCC"/>
                </a:solidFill>
                <a:effectLst>
                  <a:outerShdw blurRad="38100" dist="38100" dir="2700000" algn="tl">
                    <a:srgbClr val="000000">
                      <a:alpha val="43137"/>
                    </a:srgbClr>
                  </a:outerShdw>
                </a:effectLst>
              </a:rPr>
              <a:t>Babylon the great</a:t>
            </a:r>
            <a:r>
              <a:rPr lang="en-US" sz="3600" dirty="0">
                <a:effectLst>
                  <a:outerShdw blurRad="38100" dist="38100" dir="2700000" algn="tl">
                    <a:srgbClr val="000000">
                      <a:alpha val="43137"/>
                    </a:srgbClr>
                  </a:outerShdw>
                </a:effectLst>
              </a:rPr>
              <a:t>, she who has made all the nations drink of the wine of the passion of her immorality.’”</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744227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438969"/>
          <a:ext cx="8991600" cy="5980063"/>
        </p:xfrm>
        <a:graphic>
          <a:graphicData uri="http://schemas.openxmlformats.org/drawingml/2006/table">
            <a:tbl>
              <a:tblPr firstRow="1" bandRow="1">
                <a:tableStyleId>{073A0DAA-6AF3-43AB-8588-CEC1D06C72B9}</a:tableStyleId>
              </a:tblPr>
              <a:tblGrid>
                <a:gridCol w="8991600">
                  <a:extLst>
                    <a:ext uri="{9D8B030D-6E8A-4147-A177-3AD203B41FA5}">
                      <a16:colId xmlns:a16="http://schemas.microsoft.com/office/drawing/2014/main" val="2370081405"/>
                    </a:ext>
                  </a:extLst>
                </a:gridCol>
              </a:tblGrid>
              <a:tr h="645985">
                <a:tc>
                  <a:txBody>
                    <a:bodyPr/>
                    <a:lstStyle/>
                    <a:p>
                      <a:pPr algn="ctr"/>
                      <a:r>
                        <a:rPr kumimoji="0" lang="en-US" sz="380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“MYSTERY” IN HARLOT’S TITLE? REV. 17:5 </a:t>
                      </a:r>
                      <a:endParaRPr lang="en-US" sz="3800" dirty="0">
                        <a:solidFill>
                          <a:schemeClr val="bg2"/>
                        </a:solidFill>
                        <a:effectLst/>
                        <a:latin typeface="Calibri" panose="020F0502020204030204" pitchFamily="34" charset="0"/>
                        <a:cs typeface="Calibri" panose="020F0502020204030204" pitchFamily="34" charset="0"/>
                      </a:endParaRPr>
                    </a:p>
                  </a:txBody>
                  <a:tcPr>
                    <a:solidFill>
                      <a:schemeClr val="tx2"/>
                    </a:solidFill>
                  </a:tcPr>
                </a:tc>
                <a:extLst>
                  <a:ext uri="{0D108BD9-81ED-4DB2-BD59-A6C34878D82A}">
                    <a16:rowId xmlns:a16="http://schemas.microsoft.com/office/drawing/2014/main" val="566801393"/>
                  </a:ext>
                </a:extLst>
              </a:tr>
              <a:tr h="2697479">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And on her forehead a name was written: </a:t>
                      </a:r>
                      <a:r>
                        <a:rPr kumimoji="0" lang="en-US" sz="3400" b="1" u="sng" strike="noStrike" kern="0" cap="none" spc="0" normalizeH="0" baseline="0" noProof="0" dirty="0">
                          <a:ln>
                            <a:noFill/>
                          </a:ln>
                          <a:solidFill>
                            <a:srgbClr val="C00000"/>
                          </a:solidFill>
                          <a:effectLst/>
                          <a:highlight>
                            <a:srgbClr val="FFFF00"/>
                          </a:highligh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BABYLON THE GREAT, THE MOTHER OF HARLOTS AND OF THE ABOMINATIONS OF THE EARTH. (KJV, NIV) </a:t>
                      </a:r>
                      <a:endParaRPr kumimoji="0" lang="en-US" sz="34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26434390"/>
                  </a:ext>
                </a:extLst>
              </a:tr>
              <a:tr h="2612024">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and upon her forehead a name was written, a </a:t>
                      </a:r>
                      <a:r>
                        <a:rPr kumimoji="0" lang="en-US" sz="3400" b="1" u="sng" strike="noStrike" kern="0" cap="none" spc="0" normalizeH="0" baseline="0" noProof="0" dirty="0">
                          <a:ln>
                            <a:noFill/>
                          </a:ln>
                          <a:solidFill>
                            <a:srgbClr val="0000FF"/>
                          </a:solidFill>
                          <a:effectLst/>
                          <a:highlight>
                            <a:srgbClr val="FFFF00"/>
                          </a:highligh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“BABYLON THE GREAT, THE MOTHER OF HARLOTS AND OF THE ABOMINATIONS OF THE EARTH.” (NASB)</a:t>
                      </a:r>
                    </a:p>
                  </a:txBody>
                  <a:tcPr/>
                </a:tc>
                <a:extLst>
                  <a:ext uri="{0D108BD9-81ED-4DB2-BD59-A6C34878D82A}">
                    <a16:rowId xmlns:a16="http://schemas.microsoft.com/office/drawing/2014/main" val="3778972346"/>
                  </a:ext>
                </a:extLst>
              </a:tr>
            </a:tbl>
          </a:graphicData>
        </a:graphic>
      </p:graphicFrame>
    </p:spTree>
    <p:extLst>
      <p:ext uri="{BB962C8B-B14F-4D97-AF65-F5344CB8AC3E}">
        <p14:creationId xmlns:p14="http://schemas.microsoft.com/office/powerpoint/2010/main" val="29021725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4035281418"/>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1335593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14:8</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“And another angel, a second one, followed, saying, ‘Fallen, fallen is Babylon the great, she who </a:t>
            </a:r>
            <a:r>
              <a:rPr lang="en-US" sz="3600" b="1" u="sng" dirty="0">
                <a:solidFill>
                  <a:srgbClr val="FFFFCC"/>
                </a:solidFill>
                <a:effectLst>
                  <a:outerShdw blurRad="38100" dist="38100" dir="2700000" algn="tl">
                    <a:srgbClr val="000000">
                      <a:alpha val="43137"/>
                    </a:srgbClr>
                  </a:outerShdw>
                </a:effectLst>
              </a:rPr>
              <a:t>has made all the nations drink of the wine of the passion of her immorality</a:t>
            </a:r>
            <a:r>
              <a:rPr lang="en-US" sz="3600" dirty="0">
                <a:effectLst>
                  <a:outerShdw blurRad="38100" dist="38100" dir="2700000" algn="tl">
                    <a:srgbClr val="000000">
                      <a:alpha val="43137"/>
                    </a:srgbClr>
                  </a:outerShdw>
                </a:effectLst>
              </a:rPr>
              <a:t>.’”</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404527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2911376474"/>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1482908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47ACA0-4EC2-4207-B269-8F97C5A28D94}"/>
              </a:ext>
            </a:extLst>
          </p:cNvPr>
          <p:cNvGraphicFramePr>
            <a:graphicFrameLocks noGrp="1"/>
          </p:cNvGraphicFramePr>
          <p:nvPr>
            <p:ph idx="1"/>
            <p:extLst>
              <p:ext uri="{D42A27DB-BD31-4B8C-83A1-F6EECF244321}">
                <p14:modId xmlns:p14="http://schemas.microsoft.com/office/powerpoint/2010/main" val="881925163"/>
              </p:ext>
            </p:extLst>
          </p:nvPr>
        </p:nvGraphicFramePr>
        <p:xfrm>
          <a:off x="91440" y="167640"/>
          <a:ext cx="8961120" cy="6461761"/>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959694511"/>
                    </a:ext>
                  </a:extLst>
                </a:gridCol>
                <a:gridCol w="2560320">
                  <a:extLst>
                    <a:ext uri="{9D8B030D-6E8A-4147-A177-3AD203B41FA5}">
                      <a16:colId xmlns:a16="http://schemas.microsoft.com/office/drawing/2014/main" val="3924049635"/>
                    </a:ext>
                  </a:extLst>
                </a:gridCol>
                <a:gridCol w="2560320">
                  <a:extLst>
                    <a:ext uri="{9D8B030D-6E8A-4147-A177-3AD203B41FA5}">
                      <a16:colId xmlns:a16="http://schemas.microsoft.com/office/drawing/2014/main" val="305667203"/>
                    </a:ext>
                  </a:extLst>
                </a:gridCol>
              </a:tblGrid>
              <a:tr h="721459">
                <a:tc gridSpan="3">
                  <a:txBody>
                    <a:bodyPr/>
                    <a:lstStyle/>
                    <a:p>
                      <a:pPr algn="ctr"/>
                      <a:r>
                        <a:rPr kumimoji="0" 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Two Babylons View?</a:t>
                      </a:r>
                      <a:endParaRPr lang="en-US" sz="2400" dirty="0">
                        <a:effectLst>
                          <a:outerShdw blurRad="38100" dist="38100" dir="2700000" algn="tl">
                            <a:srgbClr val="000000">
                              <a:alpha val="43137"/>
                            </a:srgbClr>
                          </a:outerShdw>
                        </a:effectLst>
                      </a:endParaRP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2967976881"/>
                  </a:ext>
                </a:extLst>
              </a:tr>
              <a:tr h="941033">
                <a:tc>
                  <a:txBody>
                    <a:bodyPr/>
                    <a:lstStyle/>
                    <a:p>
                      <a:endParaRPr lang="en-US" sz="2400"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TWO BABYLONS ARGUMENT</a:t>
                      </a:r>
                    </a:p>
                  </a:txBody>
                  <a:tcPr anchor="ct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SINGLE BABYLON RESPONSE</a:t>
                      </a:r>
                    </a:p>
                  </a:txBody>
                  <a:tcPr anchor="ctr"/>
                </a:tc>
                <a:extLst>
                  <a:ext uri="{0D108BD9-81ED-4DB2-BD59-A6C34878D82A}">
                    <a16:rowId xmlns:a16="http://schemas.microsoft.com/office/drawing/2014/main" val="3727557679"/>
                  </a:ext>
                </a:extLst>
              </a:tr>
              <a:tr h="1411550">
                <a:tc>
                  <a:txBody>
                    <a:bodyPr/>
                    <a:lstStyle/>
                    <a:p>
                      <a:r>
                        <a:rPr lang="en-US" sz="2400" b="1" dirty="0">
                          <a:latin typeface="Calibri" panose="020F0502020204030204" pitchFamily="34" charset="0"/>
                          <a:cs typeface="Calibri" panose="020F0502020204030204" pitchFamily="34" charset="0"/>
                        </a:rPr>
                        <a:t>1. Chapter division</a:t>
                      </a:r>
                    </a:p>
                  </a:txBody>
                  <a:tcPr anchor="ctr"/>
                </a:tc>
                <a:tc>
                  <a:txBody>
                    <a:bodyPr/>
                    <a:lstStyle/>
                    <a:p>
                      <a:pPr marL="0" algn="l"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Different prophetic subject</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Non-inspired chapter divisions</a:t>
                      </a:r>
                    </a:p>
                  </a:txBody>
                  <a:tcPr anchor="ctr"/>
                </a:tc>
                <a:extLst>
                  <a:ext uri="{0D108BD9-81ED-4DB2-BD59-A6C34878D82A}">
                    <a16:rowId xmlns:a16="http://schemas.microsoft.com/office/drawing/2014/main" val="2085128004"/>
                  </a:ext>
                </a:extLst>
              </a:tr>
              <a:tr h="1976169">
                <a:tc>
                  <a:txBody>
                    <a:bodyPr/>
                    <a:lstStyle/>
                    <a:p>
                      <a:r>
                        <a:rPr lang="en-US" sz="2400" b="1" dirty="0">
                          <a:latin typeface="Calibri" panose="020F0502020204030204" pitchFamily="34" charset="0"/>
                          <a:cs typeface="Calibri" panose="020F0502020204030204" pitchFamily="34" charset="0"/>
                        </a:rPr>
                        <a:t>2. “After these things” (18:1)</a:t>
                      </a:r>
                    </a:p>
                  </a:txBody>
                  <a:tcPr anchor="ctr"/>
                </a:tc>
                <a:tc>
                  <a:txBody>
                    <a:bodyPr/>
                    <a:lstStyle/>
                    <a:p>
                      <a:pPr marL="0" algn="l"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Takes place later chronologically (1:19; 4:1b; 9:12; 20:3) </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Sequence in which visions were shown to John (4:1a; 7:1, 9; 15:5; 19:1)</a:t>
                      </a:r>
                    </a:p>
                  </a:txBody>
                  <a:tcPr anchor="ctr"/>
                </a:tc>
                <a:extLst>
                  <a:ext uri="{0D108BD9-81ED-4DB2-BD59-A6C34878D82A}">
                    <a16:rowId xmlns:a16="http://schemas.microsoft.com/office/drawing/2014/main" val="1474646291"/>
                  </a:ext>
                </a:extLst>
              </a:tr>
              <a:tr h="1411550">
                <a:tc>
                  <a:txBody>
                    <a:bodyPr/>
                    <a:lstStyle/>
                    <a:p>
                      <a:r>
                        <a:rPr lang="en-US" sz="2400" b="1" dirty="0">
                          <a:latin typeface="Calibri" panose="020F0502020204030204" pitchFamily="34" charset="0"/>
                          <a:cs typeface="Calibri" panose="020F0502020204030204" pitchFamily="34" charset="0"/>
                        </a:rPr>
                        <a:t>3. “Another angel” (18:1)</a:t>
                      </a:r>
                    </a:p>
                  </a:txBody>
                  <a:tcPr anchor="ctr"/>
                </a:tc>
                <a:tc>
                  <a:txBody>
                    <a:bodyPr/>
                    <a:lstStyle/>
                    <a:p>
                      <a:pPr marL="0" algn="l"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A new vision (10:1; 14:6, 8, 9)</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Same vision (7:2; 8:3; 14:15, 17, 18)</a:t>
                      </a:r>
                    </a:p>
                  </a:txBody>
                  <a:tcPr anchor="ctr"/>
                </a:tc>
                <a:extLst>
                  <a:ext uri="{0D108BD9-81ED-4DB2-BD59-A6C34878D82A}">
                    <a16:rowId xmlns:a16="http://schemas.microsoft.com/office/drawing/2014/main" val="1675216643"/>
                  </a:ext>
                </a:extLst>
              </a:tr>
            </a:tbl>
          </a:graphicData>
        </a:graphic>
      </p:graphicFrame>
    </p:spTree>
    <p:extLst>
      <p:ext uri="{BB962C8B-B14F-4D97-AF65-F5344CB8AC3E}">
        <p14:creationId xmlns:p14="http://schemas.microsoft.com/office/powerpoint/2010/main" val="35886063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743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035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47ACA0-4EC2-4207-B269-8F97C5A28D94}"/>
              </a:ext>
            </a:extLst>
          </p:cNvPr>
          <p:cNvGraphicFramePr>
            <a:graphicFrameLocks noGrp="1"/>
          </p:cNvGraphicFramePr>
          <p:nvPr>
            <p:ph idx="1"/>
            <p:extLst>
              <p:ext uri="{D42A27DB-BD31-4B8C-83A1-F6EECF244321}">
                <p14:modId xmlns:p14="http://schemas.microsoft.com/office/powerpoint/2010/main" val="2256673913"/>
              </p:ext>
            </p:extLst>
          </p:nvPr>
        </p:nvGraphicFramePr>
        <p:xfrm>
          <a:off x="91440" y="152400"/>
          <a:ext cx="8961120" cy="647700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959694511"/>
                    </a:ext>
                  </a:extLst>
                </a:gridCol>
                <a:gridCol w="2560320">
                  <a:extLst>
                    <a:ext uri="{9D8B030D-6E8A-4147-A177-3AD203B41FA5}">
                      <a16:colId xmlns:a16="http://schemas.microsoft.com/office/drawing/2014/main" val="3924049635"/>
                    </a:ext>
                  </a:extLst>
                </a:gridCol>
                <a:gridCol w="2560320">
                  <a:extLst>
                    <a:ext uri="{9D8B030D-6E8A-4147-A177-3AD203B41FA5}">
                      <a16:colId xmlns:a16="http://schemas.microsoft.com/office/drawing/2014/main" val="305667203"/>
                    </a:ext>
                  </a:extLst>
                </a:gridCol>
              </a:tblGrid>
              <a:tr h="712780">
                <a:tc gridSpan="3">
                  <a:txBody>
                    <a:bodyPr/>
                    <a:lstStyle/>
                    <a:p>
                      <a:pPr algn="ctr"/>
                      <a:r>
                        <a:rPr kumimoji="0" 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Two Babylons View?</a:t>
                      </a:r>
                      <a:endParaRPr lang="en-US" sz="2400" dirty="0">
                        <a:effectLst>
                          <a:outerShdw blurRad="38100" dist="38100" dir="2700000" algn="tl">
                            <a:srgbClr val="000000">
                              <a:alpha val="43137"/>
                            </a:srgbClr>
                          </a:outerShdw>
                        </a:effectLst>
                      </a:endParaRP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2967976881"/>
                  </a:ext>
                </a:extLst>
              </a:tr>
              <a:tr h="929713">
                <a:tc>
                  <a:txBody>
                    <a:bodyPr/>
                    <a:lstStyle/>
                    <a:p>
                      <a:endParaRPr lang="en-US" sz="2400"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TWO BABYLONS ARGUMENT</a:t>
                      </a:r>
                    </a:p>
                  </a:txBody>
                  <a:tcPr anchor="ct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SINGLE BABYLON RESPONSE</a:t>
                      </a:r>
                    </a:p>
                  </a:txBody>
                  <a:tcPr anchor="ctr"/>
                </a:tc>
                <a:extLst>
                  <a:ext uri="{0D108BD9-81ED-4DB2-BD59-A6C34878D82A}">
                    <a16:rowId xmlns:a16="http://schemas.microsoft.com/office/drawing/2014/main" val="3727557679"/>
                  </a:ext>
                </a:extLst>
              </a:tr>
              <a:tr h="1580512">
                <a:tc>
                  <a:txBody>
                    <a:bodyPr/>
                    <a:lstStyle/>
                    <a:p>
                      <a:pPr marL="0" algn="l"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4. Different Destructions</a:t>
                      </a:r>
                    </a:p>
                  </a:txBody>
                  <a:tcPr anchor="ctr"/>
                </a:tc>
                <a:tc>
                  <a:txBody>
                    <a:bodyPr/>
                    <a:lstStyle/>
                    <a:p>
                      <a:pPr marL="0" algn="l"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Destroyed by the kings (Rev. 17:16) vs. destroyed by God (18:9)</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Destroyed by God (17:17; 18:9) and by fire (17:16; 18:8-9, 18)</a:t>
                      </a:r>
                    </a:p>
                  </a:txBody>
                  <a:tcPr anchor="ctr"/>
                </a:tc>
                <a:extLst>
                  <a:ext uri="{0D108BD9-81ED-4DB2-BD59-A6C34878D82A}">
                    <a16:rowId xmlns:a16="http://schemas.microsoft.com/office/drawing/2014/main" val="2085128004"/>
                  </a:ext>
                </a:extLst>
              </a:tr>
              <a:tr h="1952397">
                <a:tc>
                  <a:txBody>
                    <a:bodyPr/>
                    <a:lstStyle/>
                    <a:p>
                      <a:pPr marL="0" algn="l"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5. Different reactions</a:t>
                      </a:r>
                    </a:p>
                  </a:txBody>
                  <a:tcPr anchor="ctr"/>
                </a:tc>
                <a:tc>
                  <a:txBody>
                    <a:bodyPr/>
                    <a:lstStyle/>
                    <a:p>
                      <a:pPr marL="0" algn="l" defTabSz="914400" rtl="0" eaLnBrk="1" latinLnBrk="0" hangingPunct="1"/>
                      <a:r>
                        <a:rPr lang="en-US" sz="2400" b="1" kern="1200" dirty="0">
                          <a:solidFill>
                            <a:srgbClr val="C00000"/>
                          </a:solidFill>
                          <a:latin typeface="Calibri" panose="020F0502020204030204" pitchFamily="34" charset="0"/>
                          <a:ea typeface="+mn-ea"/>
                          <a:cs typeface="Calibri" panose="020F0502020204030204" pitchFamily="34" charset="0"/>
                        </a:rPr>
                        <a:t>Kings hate Babylon (17:16) vs. kings weep over Babylon (18:9) </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Kings united with the Beast (17:16) vs. kings united with Babylon (Rev. 18:9)</a:t>
                      </a:r>
                    </a:p>
                  </a:txBody>
                  <a:tcPr anchor="ctr"/>
                </a:tc>
                <a:extLst>
                  <a:ext uri="{0D108BD9-81ED-4DB2-BD59-A6C34878D82A}">
                    <a16:rowId xmlns:a16="http://schemas.microsoft.com/office/drawing/2014/main" val="1474646291"/>
                  </a:ext>
                </a:extLst>
              </a:tr>
              <a:tr h="1301598">
                <a:tc>
                  <a:txBody>
                    <a:bodyPr/>
                    <a:lstStyle/>
                    <a:p>
                      <a:r>
                        <a:rPr lang="en-US" sz="2400" b="1" kern="1200" dirty="0">
                          <a:solidFill>
                            <a:schemeClr val="dk1"/>
                          </a:solidFill>
                          <a:latin typeface="Calibri" panose="020F0502020204030204" pitchFamily="34" charset="0"/>
                          <a:ea typeface="+mn-ea"/>
                          <a:cs typeface="Calibri" panose="020F0502020204030204" pitchFamily="34" charset="0"/>
                        </a:rPr>
                        <a:t>6. Different symbols</a:t>
                      </a:r>
                    </a:p>
                  </a:txBody>
                  <a:tcPr anchor="ctr"/>
                </a:tc>
                <a:tc>
                  <a:txBody>
                    <a:bodyPr/>
                    <a:lstStyle/>
                    <a:p>
                      <a:r>
                        <a:rPr lang="en-US" sz="2400" b="1" kern="1200" dirty="0">
                          <a:solidFill>
                            <a:srgbClr val="C00000"/>
                          </a:solidFill>
                          <a:latin typeface="Calibri" panose="020F0502020204030204" pitchFamily="34" charset="0"/>
                          <a:ea typeface="+mn-ea"/>
                          <a:cs typeface="Calibri" panose="020F0502020204030204" pitchFamily="34" charset="0"/>
                        </a:rPr>
                        <a:t>Woman (17:3) vs. a city (18:10) </a:t>
                      </a:r>
                    </a:p>
                  </a:txBody>
                  <a:tcPr anchor="ctr"/>
                </a:tc>
                <a:tc>
                  <a:txBody>
                    <a:bodyPr/>
                    <a:lstStyle/>
                    <a:p>
                      <a:pPr marL="0" algn="l"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Woman called a city (17:18; 18:10)</a:t>
                      </a:r>
                    </a:p>
                  </a:txBody>
                  <a:tcPr anchor="ctr"/>
                </a:tc>
                <a:extLst>
                  <a:ext uri="{0D108BD9-81ED-4DB2-BD59-A6C34878D82A}">
                    <a16:rowId xmlns:a16="http://schemas.microsoft.com/office/drawing/2014/main" val="1675216643"/>
                  </a:ext>
                </a:extLst>
              </a:tr>
            </a:tbl>
          </a:graphicData>
        </a:graphic>
      </p:graphicFrame>
    </p:spTree>
    <p:extLst>
      <p:ext uri="{BB962C8B-B14F-4D97-AF65-F5344CB8AC3E}">
        <p14:creationId xmlns:p14="http://schemas.microsoft.com/office/powerpoint/2010/main" val="29951311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5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3557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57055604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52003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219200"/>
            <a:ext cx="6172200" cy="5181600"/>
          </a:xfrm>
        </p:spPr>
        <p:txBody>
          <a:bodyPr/>
          <a:lstStyle/>
          <a:p>
            <a:pPr marL="0" indent="0" eaLnBrk="1" hangingPunct="1">
              <a:spcBef>
                <a:spcPts val="0"/>
              </a:spcBef>
              <a:spcAft>
                <a:spcPts val="1800"/>
              </a:spcAft>
              <a:buSzPct val="100000"/>
              <a:buNone/>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Resurrected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Global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1855" y="2133600"/>
            <a:ext cx="2584303" cy="2667000"/>
          </a:xfrm>
          <a:prstGeom prst="rect">
            <a:avLst/>
          </a:prstGeom>
        </p:spPr>
      </p:pic>
    </p:spTree>
    <p:extLst>
      <p:ext uri="{BB962C8B-B14F-4D97-AF65-F5344CB8AC3E}">
        <p14:creationId xmlns:p14="http://schemas.microsoft.com/office/powerpoint/2010/main" val="118975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27A89-C55F-49FE-8275-601965E9C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895600"/>
          </a:xfrm>
        </p:spPr>
        <p:txBody>
          <a:bodyPr/>
          <a:lstStyle/>
          <a:p>
            <a:pPr marL="0" indent="0" algn="ctr">
              <a:spcBef>
                <a:spcPts val="0"/>
              </a:spcBef>
              <a:spcAft>
                <a:spcPts val="12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600"/>
              </a:spcAft>
              <a:buNone/>
              <a:defRPr/>
            </a:pPr>
            <a:r>
              <a:rPr lang="en-US" sz="2800" dirty="0">
                <a:solidFill>
                  <a:schemeClr val="tx2"/>
                </a:solidFill>
                <a:effectLst>
                  <a:outerShdw blurRad="38100" dist="38100" dir="2700000" algn="tl">
                    <a:srgbClr val="000000">
                      <a:alpha val="43137"/>
                    </a:srgbClr>
                  </a:outerShdw>
                </a:effectLst>
                <a:ea typeface="+mj-ea"/>
                <a:cs typeface="+mj-cs"/>
              </a:rPr>
              <a:t>PROMISE TO THE OVERCOMERS </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He who overcomes, I will grant to him to sit down with Me on My throne, as I also overcame and sat down with My Father on His throne</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4" y="2971799"/>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8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9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334000" y="6019800"/>
            <a:ext cx="2914650" cy="300082"/>
          </a:xfrm>
          <a:prstGeom prst="rect">
            <a:avLst/>
          </a:prstGeom>
          <a:noFill/>
          <a:ln w="9525">
            <a:noFill/>
            <a:miter lim="800000"/>
            <a:headEnd/>
            <a:tailEnd/>
          </a:ln>
        </p:spPr>
        <p:txBody>
          <a:bodyPr wrap="square">
            <a:spAutoFit/>
          </a:bodyPr>
          <a:lstStyle/>
          <a:p>
            <a:pPr algn="ctr"/>
            <a:r>
              <a:rPr lang="en-US" sz="1350" dirty="0">
                <a:latin typeface="Calibri" pitchFamily="34" charset="0"/>
              </a:rPr>
              <a:t>David Barton, </a:t>
            </a:r>
            <a:r>
              <a:rPr lang="en-US" sz="1350" i="1" dirty="0">
                <a:latin typeface="Calibri" pitchFamily="34" charset="0"/>
              </a:rPr>
              <a:t>Original Intent</a:t>
            </a:r>
            <a:r>
              <a:rPr lang="en-US" sz="135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400" y="971550"/>
            <a:ext cx="4114800" cy="4956232"/>
          </a:xfr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5400" y="971550"/>
            <a:ext cx="3429000" cy="4956232"/>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14:7</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“and he said with a loud voice, ‘</a:t>
            </a:r>
            <a:r>
              <a:rPr lang="en-US" sz="3600" b="1" u="sng" dirty="0">
                <a:solidFill>
                  <a:srgbClr val="FFFFCC"/>
                </a:solidFill>
                <a:effectLst>
                  <a:outerShdw blurRad="38100" dist="38100" dir="2700000" algn="tl">
                    <a:srgbClr val="000000">
                      <a:alpha val="43137"/>
                    </a:srgbClr>
                  </a:outerShdw>
                </a:effectLst>
              </a:rPr>
              <a:t>Fear God</a:t>
            </a:r>
            <a:r>
              <a:rPr lang="en-US" sz="3600" dirty="0">
                <a:effectLst>
                  <a:outerShdw blurRad="38100" dist="38100" dir="2700000" algn="tl">
                    <a:srgbClr val="000000">
                      <a:alpha val="43137"/>
                    </a:srgbClr>
                  </a:outerShdw>
                </a:effectLst>
              </a:rPr>
              <a:t>, and give Him glory, because the hour of His judgment has come; worship Him who made the heaven and the earth and sea and springs of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01386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16:19</a:t>
            </a:r>
            <a:endParaRPr lang="en-US" sz="36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0EF7D71-6A10-4F22-8FF8-10B04A8A5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5497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0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11029194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104956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70EFA-2EEE-4789-836B-6BC02AD021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02FCE557-AE9C-4E93-BDB5-7A64260B11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5306738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5" name="Picture 4">
            <a:extLst>
              <a:ext uri="{FF2B5EF4-FFF2-40B4-BE49-F238E27FC236}">
                <a16:creationId xmlns:a16="http://schemas.microsoft.com/office/drawing/2014/main" id="{0E9F2518-4B5B-473D-B342-0AE9296F0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015474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276492-6B22-4DBF-B202-4395FE493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371600"/>
            <a:ext cx="8305800" cy="30178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3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17:1</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934465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816143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9527074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762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26609</TotalTime>
  <Words>2607</Words>
  <Application>Microsoft Office PowerPoint</Application>
  <PresentationFormat>On-screen Show (4:3)</PresentationFormat>
  <Paragraphs>457</Paragraphs>
  <Slides>58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Calibri</vt:lpstr>
      <vt:lpstr>Times New Roman</vt:lpstr>
      <vt:lpstr>Wingdings</vt:lpstr>
      <vt:lpstr>Azure</vt:lpstr>
      <vt:lpstr>PowerPoint Presentation</vt:lpstr>
      <vt:lpstr>PowerPoint Presentation</vt:lpstr>
      <vt:lpstr>Seven Bowls  (Revelation 16)</vt:lpstr>
      <vt:lpstr>7. The Seventh Bowl Revelation 16:17-21</vt:lpstr>
      <vt:lpstr>PowerPoint Presentation</vt:lpstr>
      <vt:lpstr>PowerPoint Presentation</vt:lpstr>
      <vt:lpstr>PowerPoint Presentation</vt:lpstr>
      <vt:lpstr>5 Non-Chronological Parenthetical Insertions</vt:lpstr>
      <vt:lpstr>PowerPoint Presentation</vt:lpstr>
      <vt:lpstr>PowerPoint Presentation</vt:lpstr>
      <vt:lpstr>PowerPoint Presentation</vt:lpstr>
      <vt:lpstr>PowerPoint Presentation</vt:lpstr>
      <vt:lpstr>I. The Great Multitude Revelation 19:1-3</vt:lpstr>
      <vt:lpstr>I. The Great Multitude Revelation 19:1-3</vt:lpstr>
      <vt:lpstr>I. The Great Multitude Revelation 19:1-3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The Great Multitude Revelation 19:1-3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Ultimate Exodus  (Rev 11:15)</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2919</cp:revision>
  <cp:lastPrinted>2019-01-24T17:00:53Z</cp:lastPrinted>
  <dcterms:created xsi:type="dcterms:W3CDTF">2009-03-17T12:21:13Z</dcterms:created>
  <dcterms:modified xsi:type="dcterms:W3CDTF">2019-11-14T18:14:22Z</dcterms:modified>
</cp:coreProperties>
</file>