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61" r:id="rId2"/>
  </p:sldMasterIdLst>
  <p:notesMasterIdLst>
    <p:notesMasterId r:id="rId37"/>
  </p:notesMasterIdLst>
  <p:handoutMasterIdLst>
    <p:handoutMasterId r:id="rId38"/>
  </p:handoutMasterIdLst>
  <p:sldIdLst>
    <p:sldId id="322" r:id="rId3"/>
    <p:sldId id="5215" r:id="rId4"/>
    <p:sldId id="329" r:id="rId5"/>
    <p:sldId id="332" r:id="rId6"/>
    <p:sldId id="335" r:id="rId7"/>
    <p:sldId id="266" r:id="rId8"/>
    <p:sldId id="270" r:id="rId9"/>
    <p:sldId id="336" r:id="rId10"/>
    <p:sldId id="269" r:id="rId11"/>
    <p:sldId id="268" r:id="rId12"/>
    <p:sldId id="337" r:id="rId13"/>
    <p:sldId id="271" r:id="rId14"/>
    <p:sldId id="5621" r:id="rId15"/>
    <p:sldId id="3819" r:id="rId16"/>
    <p:sldId id="272" r:id="rId17"/>
    <p:sldId id="5622" r:id="rId18"/>
    <p:sldId id="2054" r:id="rId19"/>
    <p:sldId id="5623" r:id="rId20"/>
    <p:sldId id="282" r:id="rId21"/>
    <p:sldId id="330" r:id="rId22"/>
    <p:sldId id="5627" r:id="rId23"/>
    <p:sldId id="5625" r:id="rId24"/>
    <p:sldId id="273" r:id="rId25"/>
    <p:sldId id="323" r:id="rId26"/>
    <p:sldId id="257" r:id="rId27"/>
    <p:sldId id="324" r:id="rId28"/>
    <p:sldId id="258" r:id="rId29"/>
    <p:sldId id="259" r:id="rId30"/>
    <p:sldId id="260" r:id="rId31"/>
    <p:sldId id="325" r:id="rId32"/>
    <p:sldId id="326" r:id="rId33"/>
    <p:sldId id="261" r:id="rId34"/>
    <p:sldId id="5602" r:id="rId35"/>
    <p:sldId id="5626" r:id="rId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00CC00"/>
    <a:srgbClr val="33CC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5294" autoAdjust="0"/>
  </p:normalViewPr>
  <p:slideViewPr>
    <p:cSldViewPr>
      <p:cViewPr varScale="1">
        <p:scale>
          <a:sx n="105" d="100"/>
          <a:sy n="105" d="100"/>
        </p:scale>
        <p:origin x="17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B2A10-C472-49BC-81AC-C157068EF7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8B993-9FEA-456C-BD22-279EAB2C5C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A4464E78-A106-46F6-8462-196B5B7401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E684BDDF-74F5-451B-9B2B-2E9BC1582E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72640" y="158353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Satanology 014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11-17-2019</a:t>
            </a:r>
          </a:p>
        </p:txBody>
      </p:sp>
    </p:spTree>
    <p:extLst>
      <p:ext uri="{BB962C8B-B14F-4D97-AF65-F5344CB8AC3E}">
        <p14:creationId xmlns:p14="http://schemas.microsoft.com/office/powerpoint/2010/main" val="2220509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164DEDF2-C45B-48F3-A788-5ACA1787D72D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621213"/>
            <a:ext cx="5851525" cy="377983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4815BEA4-19DD-443C-A7AD-0F3DA755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385A203-AD58-455C-AA30-40CCCEC70CC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7C5E0EEB-AF71-426C-8454-69A4F5D8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391CC137-0637-4639-923A-9C9B54E28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B85A892B-B333-4AA6-A81B-A8DCD1BB4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CD58244-906E-431F-BEF2-F45F2CAFE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FC7D4D2-07CC-4E64-825E-5CBC4E70C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C6521D47-9859-489D-B0CC-5050FF273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9A33D8CA-4F8A-4A5A-B087-14E31636B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BA4804EE-A84F-4BBC-8937-CA27AAF7F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788CF3F1-825A-4DEC-B498-E41199BBD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02A2C2D6-31C4-4F9B-A6F7-ADB632224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C80AF85-4BD1-4128-89D4-4473C2353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97E7A73C-0DE7-415A-A567-2B25372AE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2F789F5F-3096-487B-ABF1-7980CC8FF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0FCC1CBF-CB5D-48E6-B58F-D1A44E0F3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ADA4134B-A926-4331-BF04-F451FC81B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6AA19B29-2C74-4C31-8284-574A7E74A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D70B845C-4BBF-44C1-ADB2-D566F0F55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D87B6483-91A5-4046-8F48-E9B761D44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7BF1B425-2648-4D05-A126-EF5E3149A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E2A1EC18-6B53-4048-A728-931C6F050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093B0FE6-A6B4-45D1-9666-EA70F324E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05611320-885C-4EF6-A408-0CC741C62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17438CC4-D81E-4CA6-9974-61EE20ECD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17E90135-BC6C-411E-B2EE-89E4CA765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DD0F257D-1C00-4C04-AE44-06A310B42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5094F1C-ED57-42C0-B8BD-CCAC24D6E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75BBA394-CDDC-4692-816D-73C85C135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10AB1502-6F09-4015-AD79-253C409E8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057F3A9D-FFF5-4A26-8268-F472B7714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6B643307-91D5-4C17-9663-A19D963B1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3C76CBCE-18A7-4770-A2C6-C6BD466E7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051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3446D7BE-16EB-4856-BF62-DE022F78310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6314F36B-A4A8-42E6-B32E-3779390A9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8C1C083B-63AA-4BC3-9E82-D911F9FB8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F15DFA-24CD-4809-9767-AFB1BFB0C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7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DF01AD43-33D9-4DEE-9C1A-0EF1304B1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EF210093-6EAD-4F07-8387-F10BE759E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BA2666A4-C89E-4585-8325-CA56C0451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6161-ECAB-4FF8-B33A-E9202FA2D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29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C80E2AC0-5BDA-466B-A9E0-50DA9317F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355F9253-D20D-49ED-BEB3-63F61B87F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3E8961FD-D19A-4B3A-BA8D-A7266D3D61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B3BE-CD55-4B8A-B068-27D3DA821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53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728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BA061-3710-4029-BD8B-F3E128C64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84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"/>
            <a:ext cx="7772400" cy="1143000"/>
          </a:xfrm>
        </p:spPr>
        <p:txBody>
          <a:bodyPr/>
          <a:lstStyle>
            <a:lvl1pPr algn="ctr">
              <a:defRPr sz="360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3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53F60BD7-9E11-4D60-9DDF-EC8AD40023E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CF1AAE28-3E4B-4E15-AC3A-2D4B39C31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1E7F9564-1A7B-4D19-BC8E-8DDD27C35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D92ECD0-2D52-4688-B8E7-9B5D93689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457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1963" indent="-461963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indent="-4572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>
              <a:buClr>
                <a:srgbClr val="FFFFCC"/>
              </a:buClr>
              <a:buFont typeface="Wingdings 2" panose="05020102010507070707" pitchFamily="18" charset="2"/>
              <a:buChar char="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>
              <a:buClr>
                <a:srgbClr val="33CC33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635A3CEC-4B06-416E-90C5-11967A011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11890424-20F5-4899-AE6A-C7D33FF5C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FF5F8B6-8B94-4043-AA88-181C9F3CF2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A3B005-2191-4D8E-AD05-A0BBAC5F9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804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9BB8422F-18BD-4BF5-83A6-BA6EEB3C14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41B372BF-E0E2-468C-A508-2458921B2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37838090-06C8-43E2-99AD-1A32EAF33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04DA-416D-4734-A6DF-42B60702F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675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C577B3F-CE17-4B51-B39D-53ED89309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1114CBD9-D326-4AF9-A392-739AD38622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3C393299-1527-48CF-BE93-150CD68C9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A2DCE-36FB-4894-9D31-18EC507C3D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6115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9DDFDF5F-CD6E-4521-A48C-0DC045606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47BF940B-6C07-4092-A7A6-183E1745DE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5ACB6AFC-C5B3-4B06-8B7E-20898A5D8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7C762-F8C8-4AB7-8FD2-14DC349A9F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3916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0428BB93-206B-4448-9413-4618EA85D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696E75C5-DB84-493C-A5F5-866CB5BAC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31C94848-F99A-464E-A0E2-7E641AFB8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39C48-2384-4E0D-A706-AA9D320283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914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B6A2E077-2331-4D77-B20D-5D1528475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F379C7B3-226E-4ED7-ADB5-20EA784A6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3305A305-1F00-4FB4-8289-1394AF985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11016-48F2-4F16-ACEE-1F7133236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129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0077810F-EEE7-42CB-BED5-369BFA47B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735CB68A-31DC-46F3-8685-6FDC495786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DDCD736B-FA5C-40F0-BA49-5EC42178F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E527B-B9B1-4100-9C7E-2A77212AA4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0065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7EEF65D9-0FDF-49C9-B42E-5FF4C8BD1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118BF43C-1CDB-4BE2-A68C-0207CCCFC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8C7378C6-B0DB-4FA4-86CB-91CB0BA21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DB8E-5FED-4FF9-A36A-83BB289BA8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5910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9E484373-391D-40EB-859A-B9C11D185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D11F2177-8C19-4E0D-B87A-CC6ADB0A7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F15474D4-E5D7-4272-8211-046D2DE85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B3FE-E270-4829-87DC-FB02BD59D8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690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838668-3CEC-49F0-AFA6-5B0120317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1A7E41A2-F111-4612-BCBA-671A9088A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1CC1F06D-381E-479C-ACEB-42A90DC3B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04F60-8F73-438E-BCE7-7609C0A58F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9635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11D509D8-1128-48BD-BEDC-B5BBC44D3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52E93AB-8735-4A84-8E55-7D8B4F680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0918D82E-1317-43C0-A706-D34D39DBB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40826-1316-43D1-91EF-394776BD32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8706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55F6949F-EE1A-44C2-BC83-D1B96411A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9F5F7A4E-235B-4E04-87F2-A28AA5615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6B5A6283-BA2F-4910-8057-492A0C972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7A07C-0C7B-4AFF-ABD0-CB31C4CF0C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403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67FB8142-F4AF-4AC4-9BF4-51F15E7C3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553E2E78-A120-4EDD-9193-A90238356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E4BE2849-1BED-4D67-BAF2-82E553EA1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FA71-A560-4A2D-A8A1-D0C622F50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33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63F59EA4-610C-4603-818C-54E9D2E27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D2BB94A8-E1B4-4420-9676-41D253A6D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02B114FE-9AAF-4129-82EF-D0E65ABF4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2DD4-031A-46A6-9DF6-2E8C17C16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17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>
            <a:extLst>
              <a:ext uri="{FF2B5EF4-FFF2-40B4-BE49-F238E27FC236}">
                <a16:creationId xmlns:a16="http://schemas.microsoft.com/office/drawing/2014/main" id="{C7898C54-6A63-4563-973E-A5258DB59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60">
            <a:extLst>
              <a:ext uri="{FF2B5EF4-FFF2-40B4-BE49-F238E27FC236}">
                <a16:creationId xmlns:a16="http://schemas.microsoft.com/office/drawing/2014/main" id="{C3DC4CA0-2041-49B7-805D-FC7D027BC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61">
            <a:extLst>
              <a:ext uri="{FF2B5EF4-FFF2-40B4-BE49-F238E27FC236}">
                <a16:creationId xmlns:a16="http://schemas.microsoft.com/office/drawing/2014/main" id="{ABE038E2-A81A-43B0-872F-59933393B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E63D9-2B59-4B6A-BE27-17F8975DA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8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>
            <a:extLst>
              <a:ext uri="{FF2B5EF4-FFF2-40B4-BE49-F238E27FC236}">
                <a16:creationId xmlns:a16="http://schemas.microsoft.com/office/drawing/2014/main" id="{A402ECF5-5FFA-4231-9888-0E1D69D74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>
            <a:extLst>
              <a:ext uri="{FF2B5EF4-FFF2-40B4-BE49-F238E27FC236}">
                <a16:creationId xmlns:a16="http://schemas.microsoft.com/office/drawing/2014/main" id="{E3A0CA58-931A-4DD0-A4A4-7C9B9C6F6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>
            <a:extLst>
              <a:ext uri="{FF2B5EF4-FFF2-40B4-BE49-F238E27FC236}">
                <a16:creationId xmlns:a16="http://schemas.microsoft.com/office/drawing/2014/main" id="{BFC39DF7-2FA8-4486-BA03-BBB15393B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D55D-753D-4E4E-B08D-7DC511373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54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>
            <a:extLst>
              <a:ext uri="{FF2B5EF4-FFF2-40B4-BE49-F238E27FC236}">
                <a16:creationId xmlns:a16="http://schemas.microsoft.com/office/drawing/2014/main" id="{ACD558A1-8D9B-4CA9-A5F6-1DAD5572C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60">
            <a:extLst>
              <a:ext uri="{FF2B5EF4-FFF2-40B4-BE49-F238E27FC236}">
                <a16:creationId xmlns:a16="http://schemas.microsoft.com/office/drawing/2014/main" id="{EDBA12C6-69DB-44AE-B927-DAD0692CA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1">
            <a:extLst>
              <a:ext uri="{FF2B5EF4-FFF2-40B4-BE49-F238E27FC236}">
                <a16:creationId xmlns:a16="http://schemas.microsoft.com/office/drawing/2014/main" id="{0E2BDE5F-9B35-4F21-A457-F42F45E152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6506-E57F-4A78-85DD-1AB2930C4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17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2E203E33-ED0C-4DA9-B326-5D56B236C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96D117D1-EF17-4A1D-99B7-EE92BDE21C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03150791-1058-433C-83DF-79A5CD443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B305-B01A-422D-BA88-8CB9F33BA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57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2CADE884-8829-4D29-AB53-7C6E927106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22D6068C-3A4C-45F8-BA65-9ADDE2DCF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3595651D-B5A7-405F-A80B-537E77DE4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B443-066D-4AEC-809B-FE640D5DE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9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>
            <a:extLst>
              <a:ext uri="{FF2B5EF4-FFF2-40B4-BE49-F238E27FC236}">
                <a16:creationId xmlns:a16="http://schemas.microsoft.com/office/drawing/2014/main" id="{EEA2DF35-DBB4-4C3D-BF76-628ED2741D3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9459" name="Rectangle 1027">
              <a:extLst>
                <a:ext uri="{FF2B5EF4-FFF2-40B4-BE49-F238E27FC236}">
                  <a16:creationId xmlns:a16="http://schemas.microsoft.com/office/drawing/2014/main" id="{7E8BC4C6-A455-48DA-A007-C9A399191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>
              <a:extLst>
                <a:ext uri="{FF2B5EF4-FFF2-40B4-BE49-F238E27FC236}">
                  <a16:creationId xmlns:a16="http://schemas.microsoft.com/office/drawing/2014/main" id="{526C640F-7091-4387-85F1-E22DE14E7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>
                <a:extLst>
                  <a:ext uri="{FF2B5EF4-FFF2-40B4-BE49-F238E27FC236}">
                    <a16:creationId xmlns:a16="http://schemas.microsoft.com/office/drawing/2014/main" id="{12D09574-CB0E-4463-B32D-607A1B0FE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>
                <a:extLst>
                  <a:ext uri="{FF2B5EF4-FFF2-40B4-BE49-F238E27FC236}">
                    <a16:creationId xmlns:a16="http://schemas.microsoft.com/office/drawing/2014/main" id="{9EA66DB2-F3F8-4178-9EAD-280AA9E69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>
                <a:extLst>
                  <a:ext uri="{FF2B5EF4-FFF2-40B4-BE49-F238E27FC236}">
                    <a16:creationId xmlns:a16="http://schemas.microsoft.com/office/drawing/2014/main" id="{58A653F2-1BE0-4654-A3EA-D208A27EB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>
                <a:extLst>
                  <a:ext uri="{FF2B5EF4-FFF2-40B4-BE49-F238E27FC236}">
                    <a16:creationId xmlns:a16="http://schemas.microsoft.com/office/drawing/2014/main" id="{FF4D014F-ADFC-4A16-A410-D5A11157E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>
                <a:extLst>
                  <a:ext uri="{FF2B5EF4-FFF2-40B4-BE49-F238E27FC236}">
                    <a16:creationId xmlns:a16="http://schemas.microsoft.com/office/drawing/2014/main" id="{529F107F-A539-4688-9BF0-90A3D8917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>
                <a:extLst>
                  <a:ext uri="{FF2B5EF4-FFF2-40B4-BE49-F238E27FC236}">
                    <a16:creationId xmlns:a16="http://schemas.microsoft.com/office/drawing/2014/main" id="{61C0D9A7-945C-4442-B5C0-8597B8488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>
                <a:extLst>
                  <a:ext uri="{FF2B5EF4-FFF2-40B4-BE49-F238E27FC236}">
                    <a16:creationId xmlns:a16="http://schemas.microsoft.com/office/drawing/2014/main" id="{4210D51C-D6E8-4B25-AFC8-965287F25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>
                <a:extLst>
                  <a:ext uri="{FF2B5EF4-FFF2-40B4-BE49-F238E27FC236}">
                    <a16:creationId xmlns:a16="http://schemas.microsoft.com/office/drawing/2014/main" id="{861F9C2C-514E-4DAE-AECD-977DFFFB6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>
                <a:extLst>
                  <a:ext uri="{FF2B5EF4-FFF2-40B4-BE49-F238E27FC236}">
                    <a16:creationId xmlns:a16="http://schemas.microsoft.com/office/drawing/2014/main" id="{40EC77C8-5ADA-4294-A98D-E8EE3E7C4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>
                <a:extLst>
                  <a:ext uri="{FF2B5EF4-FFF2-40B4-BE49-F238E27FC236}">
                    <a16:creationId xmlns:a16="http://schemas.microsoft.com/office/drawing/2014/main" id="{5F0903B2-C387-49D8-A96C-D94F33EFF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>
                <a:extLst>
                  <a:ext uri="{FF2B5EF4-FFF2-40B4-BE49-F238E27FC236}">
                    <a16:creationId xmlns:a16="http://schemas.microsoft.com/office/drawing/2014/main" id="{7537641E-DF6E-448E-B5FE-05AA88467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>
                <a:extLst>
                  <a:ext uri="{FF2B5EF4-FFF2-40B4-BE49-F238E27FC236}">
                    <a16:creationId xmlns:a16="http://schemas.microsoft.com/office/drawing/2014/main" id="{9EDEBEEE-892F-43CC-B81E-3AFA0E066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>
                <a:extLst>
                  <a:ext uri="{FF2B5EF4-FFF2-40B4-BE49-F238E27FC236}">
                    <a16:creationId xmlns:a16="http://schemas.microsoft.com/office/drawing/2014/main" id="{85E4226E-D103-43A8-9997-6FC8E529B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>
                <a:extLst>
                  <a:ext uri="{FF2B5EF4-FFF2-40B4-BE49-F238E27FC236}">
                    <a16:creationId xmlns:a16="http://schemas.microsoft.com/office/drawing/2014/main" id="{0201008E-426E-4964-BB3A-A1A6A21FC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>
                <a:extLst>
                  <a:ext uri="{FF2B5EF4-FFF2-40B4-BE49-F238E27FC236}">
                    <a16:creationId xmlns:a16="http://schemas.microsoft.com/office/drawing/2014/main" id="{BE989595-0420-4775-A893-EF74028BB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>
                <a:extLst>
                  <a:ext uri="{FF2B5EF4-FFF2-40B4-BE49-F238E27FC236}">
                    <a16:creationId xmlns:a16="http://schemas.microsoft.com/office/drawing/2014/main" id="{09769C42-1E36-4481-A2AE-D4D0A7C8C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>
                <a:extLst>
                  <a:ext uri="{FF2B5EF4-FFF2-40B4-BE49-F238E27FC236}">
                    <a16:creationId xmlns:a16="http://schemas.microsoft.com/office/drawing/2014/main" id="{BDC28D83-8A41-4965-B1CD-C34938A8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>
                <a:extLst>
                  <a:ext uri="{FF2B5EF4-FFF2-40B4-BE49-F238E27FC236}">
                    <a16:creationId xmlns:a16="http://schemas.microsoft.com/office/drawing/2014/main" id="{EA5BEA9A-2344-40EB-9387-1F0750B7C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>
                <a:extLst>
                  <a:ext uri="{FF2B5EF4-FFF2-40B4-BE49-F238E27FC236}">
                    <a16:creationId xmlns:a16="http://schemas.microsoft.com/office/drawing/2014/main" id="{8BA1E245-849E-41D8-9BD5-D1893B1E7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>
                <a:extLst>
                  <a:ext uri="{FF2B5EF4-FFF2-40B4-BE49-F238E27FC236}">
                    <a16:creationId xmlns:a16="http://schemas.microsoft.com/office/drawing/2014/main" id="{91496B4A-4F12-485E-83EF-14E836F02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>
                <a:extLst>
                  <a:ext uri="{FF2B5EF4-FFF2-40B4-BE49-F238E27FC236}">
                    <a16:creationId xmlns:a16="http://schemas.microsoft.com/office/drawing/2014/main" id="{4F79E889-29AD-43B0-8F0D-CF32A1985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>
                <a:extLst>
                  <a:ext uri="{FF2B5EF4-FFF2-40B4-BE49-F238E27FC236}">
                    <a16:creationId xmlns:a16="http://schemas.microsoft.com/office/drawing/2014/main" id="{1A462C32-6DF3-4E04-ADAF-452EB4EE3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>
                <a:extLst>
                  <a:ext uri="{FF2B5EF4-FFF2-40B4-BE49-F238E27FC236}">
                    <a16:creationId xmlns:a16="http://schemas.microsoft.com/office/drawing/2014/main" id="{3C4731A9-0F5F-4C10-9189-B3733BB81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>
                <a:extLst>
                  <a:ext uri="{FF2B5EF4-FFF2-40B4-BE49-F238E27FC236}">
                    <a16:creationId xmlns:a16="http://schemas.microsoft.com/office/drawing/2014/main" id="{50DADE41-0EDF-4E29-AA0C-4E5257391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>
                <a:extLst>
                  <a:ext uri="{FF2B5EF4-FFF2-40B4-BE49-F238E27FC236}">
                    <a16:creationId xmlns:a16="http://schemas.microsoft.com/office/drawing/2014/main" id="{5521758A-FF85-4F26-A07D-F8762CB4E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>
                <a:extLst>
                  <a:ext uri="{FF2B5EF4-FFF2-40B4-BE49-F238E27FC236}">
                    <a16:creationId xmlns:a16="http://schemas.microsoft.com/office/drawing/2014/main" id="{8771C28E-A782-4264-905D-D32C7A348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>
                <a:extLst>
                  <a:ext uri="{FF2B5EF4-FFF2-40B4-BE49-F238E27FC236}">
                    <a16:creationId xmlns:a16="http://schemas.microsoft.com/office/drawing/2014/main" id="{7D1F4BA6-C46E-4F99-A9CE-512A64331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>
                <a:extLst>
                  <a:ext uri="{FF2B5EF4-FFF2-40B4-BE49-F238E27FC236}">
                    <a16:creationId xmlns:a16="http://schemas.microsoft.com/office/drawing/2014/main" id="{3F87D553-F529-48AC-BA46-3B82045BA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>
                <a:extLst>
                  <a:ext uri="{FF2B5EF4-FFF2-40B4-BE49-F238E27FC236}">
                    <a16:creationId xmlns:a16="http://schemas.microsoft.com/office/drawing/2014/main" id="{5A6666FB-41FA-40B5-BA07-D0769C945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>
            <a:extLst>
              <a:ext uri="{FF2B5EF4-FFF2-40B4-BE49-F238E27FC236}">
                <a16:creationId xmlns:a16="http://schemas.microsoft.com/office/drawing/2014/main" id="{A0F4273A-76EF-4E69-8623-9324475FA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91" name="Rectangle 1059">
            <a:extLst>
              <a:ext uri="{FF2B5EF4-FFF2-40B4-BE49-F238E27FC236}">
                <a16:creationId xmlns:a16="http://schemas.microsoft.com/office/drawing/2014/main" id="{1A60341E-A26F-4943-A711-A487CAB01C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92" name="Rectangle 1060">
            <a:extLst>
              <a:ext uri="{FF2B5EF4-FFF2-40B4-BE49-F238E27FC236}">
                <a16:creationId xmlns:a16="http://schemas.microsoft.com/office/drawing/2014/main" id="{2B5BB006-8598-49C3-BD23-9477E66F0E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93" name="Rectangle 1061">
            <a:extLst>
              <a:ext uri="{FF2B5EF4-FFF2-40B4-BE49-F238E27FC236}">
                <a16:creationId xmlns:a16="http://schemas.microsoft.com/office/drawing/2014/main" id="{FE7A21FA-35D8-483E-A5D9-8F7E19EA1B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4588C2-B419-42A1-8117-442D3D43EA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9494" name="Rectangle 1062">
            <a:extLst>
              <a:ext uri="{FF2B5EF4-FFF2-40B4-BE49-F238E27FC236}">
                <a16:creationId xmlns:a16="http://schemas.microsoft.com/office/drawing/2014/main" id="{FC010C21-6B58-4E24-8CC9-C5DE12075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6" r:id="rId12"/>
    <p:sldLayoutId id="214748385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4">
            <a:extLst>
              <a:ext uri="{FF2B5EF4-FFF2-40B4-BE49-F238E27FC236}">
                <a16:creationId xmlns:a16="http://schemas.microsoft.com/office/drawing/2014/main" id="{00A831CD-C111-46E1-B282-82B03CAA2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323" name="Rectangle 35">
            <a:extLst>
              <a:ext uri="{FF2B5EF4-FFF2-40B4-BE49-F238E27FC236}">
                <a16:creationId xmlns:a16="http://schemas.microsoft.com/office/drawing/2014/main" id="{37AFA021-3EC0-43D6-83CF-DA3E3ADC8F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24" name="Rectangle 36">
            <a:extLst>
              <a:ext uri="{FF2B5EF4-FFF2-40B4-BE49-F238E27FC236}">
                <a16:creationId xmlns:a16="http://schemas.microsoft.com/office/drawing/2014/main" id="{183536FE-EB1C-4CC7-B57D-4055CD1067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25" name="Rectangle 37">
            <a:extLst>
              <a:ext uri="{FF2B5EF4-FFF2-40B4-BE49-F238E27FC236}">
                <a16:creationId xmlns:a16="http://schemas.microsoft.com/office/drawing/2014/main" id="{E60693DF-639E-49AE-92EA-04744CD7E2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577523-0B9A-4590-85D2-C9F0612AAE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326" name="Rectangle 38">
            <a:extLst>
              <a:ext uri="{FF2B5EF4-FFF2-40B4-BE49-F238E27FC236}">
                <a16:creationId xmlns:a16="http://schemas.microsoft.com/office/drawing/2014/main" id="{C66F727D-766A-46C2-BBFA-4E55019C6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21BF93-6427-4CE3-93E0-EEE60B323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SATANOLOGY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2550EBD7-77A4-4332-9644-5F986611D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1650"/>
            <a:ext cx="787400" cy="1096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07204B0-3B78-40DF-8EF5-BCF72DF11826}"/>
              </a:ext>
            </a:extLst>
          </p:cNvPr>
          <p:cNvSpPr txBox="1">
            <a:spLocks/>
          </p:cNvSpPr>
          <p:nvPr/>
        </p:nvSpPr>
        <p:spPr bwMode="auto">
          <a:xfrm>
            <a:off x="1914525" y="5486400"/>
            <a:ext cx="531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en-US" altLang="en-US" ker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Andy Woods</a:t>
            </a:r>
            <a:endParaRPr lang="en-US" altLang="en-US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Senior Pastor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 – Chafer Theological Seminary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9" name="Picture 1">
            <a:extLst>
              <a:ext uri="{FF2B5EF4-FFF2-40B4-BE49-F238E27FC236}">
                <a16:creationId xmlns:a16="http://schemas.microsoft.com/office/drawing/2014/main" id="{794734C7-468D-4A11-903D-30F7EEE1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2192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4F0F8EA2-78E3-457A-AF11-0D25C0A59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46" y="1524000"/>
            <a:ext cx="8878887" cy="4735512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Tempts God’s people (1 Cor 7:5)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the carnality of Christians (Eph 4:26-27)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physical problems (Luke 13:11, 16)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Influences civil government (Dan 10:10ff)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Lies (John 8:44)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Deceives (Rev 12:9; 20:3)</a:t>
            </a: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6DBB87D2-7981-414E-B912-2980E7D4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>
            <a:extLst>
              <a:ext uri="{FF2B5EF4-FFF2-40B4-BE49-F238E27FC236}">
                <a16:creationId xmlns:a16="http://schemas.microsoft.com/office/drawing/2014/main" id="{AD816783-45B3-479F-B5F8-7EB23088B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8DAD309-3C14-4D43-898F-9A54B51B3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Present</a:t>
            </a: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(cont’d 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09012B2D-33CF-4BE4-B10E-D59D675E6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2133600"/>
            <a:ext cx="2362200" cy="2590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C6FD66-B44B-48E1-B7CB-4EBCBDFE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</a:p>
        </p:txBody>
      </p:sp>
      <p:pic>
        <p:nvPicPr>
          <p:cNvPr id="45060" name="Picture 5">
            <a:extLst>
              <a:ext uri="{FF2B5EF4-FFF2-40B4-BE49-F238E27FC236}">
                <a16:creationId xmlns:a16="http://schemas.microsoft.com/office/drawing/2014/main" id="{4289E829-DB9B-4EDD-9B8D-29F60AA2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BDA4F21A-6346-4DC0-9BA7-CE06EF286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1088" y="1362075"/>
            <a:ext cx="6981825" cy="412432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government (Rev 13:3-4)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 the 2nd Advent (Rev 17:14)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 to annihilate Israel (Rev 12)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 (Rev 20:1-3)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a final rebellion (Rev 20:7-9)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 into the Lake of Fire (Rev 20:10)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F776A3BD-4C34-4D9B-8320-35268880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id="{23E0C7F0-AF52-4CBE-A22C-DF7E88C8C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A397EA8-D575-455D-B42F-F7F86DB25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Future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BDA4F21A-6346-4DC0-9BA7-CE06EF286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1088" y="1362075"/>
            <a:ext cx="6981825" cy="412432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government (Rev 13:3-4)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 the 2nd Advent (Rev 17:14)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 to annihilate Israel (Rev 12)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 (Rev 20:1-3)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a final rebellion (Rev 20:7-9)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 into the Lake of Fire (Rev 20:10)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F776A3BD-4C34-4D9B-8320-35268880C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id="{23E0C7F0-AF52-4CBE-A22C-DF7E88C8C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A397EA8-D575-455D-B42F-F7F86DB25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Future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55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8F6DE8-EFEB-4100-9EF0-D8F4ADFD9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20:10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 the devil who deceived them was thrown into the lake of fire and brimstone, where the beast and the false prophet are also; and they will be tormented day and night forever and ever.”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469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B7774E78-6F3A-41BB-BA5B-A7CAAFEC9A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25563"/>
            <a:ext cx="7162800" cy="5227637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eviction from heaven (Isa 14:12-15; Ezek 28:12-17)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Eden (Gen 3:15)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Pre-diluvian world (1 Pet 3:19-20)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(John 12:31; 16:11; Col 2:15; Heb 2:14; 1 John 3:8)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point of the Tribulation (Rev 12:9)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of millennium (Rev 20:2-3)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millennium (Rev 20:10)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ED3568EC-6C27-4A0B-A1CD-705A0DE6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38400"/>
            <a:ext cx="1371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id="{6C9EF90B-FAB1-480C-84C2-7BB4DA4D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99F689D4-12FF-4D81-B949-67DDCE03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59ADDC8-F772-454F-9B93-5B498C01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Progressive Defeat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B7774E78-6F3A-41BB-BA5B-A7CAAFEC9A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25563"/>
            <a:ext cx="7162800" cy="5227637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eviction from heaven (Isa 14:12-15; Ezek 28:12-17)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Eden (Gen 3:15)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Pre-diluvian world (1 Pet 3:19-20)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(John 12:31; 16:11; Col 2:15; Heb 2:14; 1 John 3:8)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point of the Tribulation (Rev 12:9)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of millennium (Rev 20:2-3)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millennium (Rev 20:10)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ED3568EC-6C27-4A0B-A1CD-705A0DE6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38400"/>
            <a:ext cx="1371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id="{6C9EF90B-FAB1-480C-84C2-7BB4DA4D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99F689D4-12FF-4D81-B949-67DDCE03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59ADDC8-F772-454F-9B93-5B498C01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Progressive Defeat</a:t>
            </a:r>
          </a:p>
        </p:txBody>
      </p:sp>
    </p:spTree>
    <p:extLst>
      <p:ext uri="{BB962C8B-B14F-4D97-AF65-F5344CB8AC3E}">
        <p14:creationId xmlns:p14="http://schemas.microsoft.com/office/powerpoint/2010/main" val="3061414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6ED86A-AD56-4B3C-A822-732EE8C6B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276600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Genesis 3:15</a:t>
            </a:r>
          </a:p>
          <a:p>
            <a:pPr marL="0" indent="0" algn="just" eaLnBrk="1" hangingPunct="1">
              <a:spcBef>
                <a:spcPts val="0"/>
              </a:spcBef>
              <a:buFontTx/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I will put enmity between you and the woman, and between your seed and her seed; He shall bruise you on the head, and you shall bruise him on the heel.”</a:t>
            </a: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28956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4291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B7774E78-6F3A-41BB-BA5B-A7CAAFEC9A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25563"/>
            <a:ext cx="7162800" cy="5227637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eviction from heaven (Isa 14:12-15; Ezek 28:12-17)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Eden (Gen 3:15)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Pre-diluvian world (1 Pet 3:19-20)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(John 12:31; 16:11; Col 2:15; Heb 2:14; 1 John 3:8)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point of the Tribulation (Rev 12:9)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of millennium (Rev 20:2-3)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millennium (Rev 20:10)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ED3568EC-6C27-4A0B-A1CD-705A0DE6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38400"/>
            <a:ext cx="1371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id="{6C9EF90B-FAB1-480C-84C2-7BB4DA4D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99F689D4-12FF-4D81-B949-67DDCE03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59ADDC8-F772-454F-9B93-5B498C01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Progressive Defeat</a:t>
            </a:r>
          </a:p>
        </p:txBody>
      </p:sp>
    </p:spTree>
    <p:extLst>
      <p:ext uri="{BB962C8B-B14F-4D97-AF65-F5344CB8AC3E}">
        <p14:creationId xmlns:p14="http://schemas.microsoft.com/office/powerpoint/2010/main" val="3062957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9B34C23-AE2A-427E-B954-D9A01A2C7D4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61007564"/>
              </p:ext>
            </p:extLst>
          </p:nvPr>
        </p:nvGraphicFramePr>
        <p:xfrm>
          <a:off x="76200" y="106363"/>
          <a:ext cx="8991600" cy="66452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43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kern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David/Saul</a:t>
                      </a:r>
                      <a:endParaRPr lang="en-US" sz="3600" b="0" kern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27" marB="45727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kern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Jesus/Satan</a:t>
                      </a:r>
                      <a:endParaRPr lang="en-US" sz="3600" b="0" kern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27" marB="45727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ANOINTED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Sam 16:13)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Jesus-Res./Ascension</a:t>
                      </a:r>
                    </a:p>
                    <a:p>
                      <a:pPr algn="ctr"/>
                      <a:r>
                        <a:rPr lang="en-US" sz="2200" b="1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(Ps 2:7; 110:1)</a:t>
                      </a:r>
                      <a:endParaRPr lang="en-US" sz="22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NOW RULING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Saul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Sam 16:14)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Satan</a:t>
                      </a:r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(Luke</a:t>
                      </a:r>
                      <a:r>
                        <a:rPr lang="en-US" sz="2200" b="1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4:5-7)</a:t>
                      </a:r>
                      <a:endParaRPr lang="en-US" sz="22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ILLEGITIMACY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Benjamin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(Gen 49:10; 1 Sam. 9:21)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Gen. 1:26-28; 2:19-20;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 1:6-7)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FAITH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</a:t>
                      </a:r>
                      <a:r>
                        <a:rPr lang="en-US" sz="2200" b="1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</a:p>
                    <a:p>
                      <a:pPr algn="ctr"/>
                      <a:r>
                        <a:rPr lang="en-US" sz="2200" b="1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Sam 16:7)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Jesus</a:t>
                      </a:r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(Heb 11:6)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MINORITY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David’s men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 Sam 23:8-39)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Narrow road </a:t>
                      </a:r>
                    </a:p>
                    <a:p>
                      <a:pPr algn="ctr"/>
                      <a:r>
                        <a:rPr lang="en-US" sz="2200" b="1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(Matt 7:14)</a:t>
                      </a:r>
                      <a:endParaRPr lang="en-US" sz="22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SIGHT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Saul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</a:t>
                      </a:r>
                      <a:r>
                        <a:rPr lang="en-US" sz="2200" b="1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Sam 9:2)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Satan</a:t>
                      </a:r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 Cor. 4:18;</a:t>
                      </a:r>
                      <a:r>
                        <a:rPr lang="en-US" sz="2200" b="1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 John 2:15-17)</a:t>
                      </a:r>
                      <a:endParaRPr lang="en-US" sz="22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25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MAJORITY</a:t>
                      </a: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Israel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Broad road </a:t>
                      </a: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(Matt. 7:13)</a:t>
                      </a: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McClain, Greatness of the Kingdom, 440</a:t>
                      </a:r>
                    </a:p>
                  </a:txBody>
                  <a:tcPr marT="45727" marB="45727" anchor="ctr"/>
                </a:tc>
                <a:tc h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36331952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of Angelology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angels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6:1-4 controversy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63412-C475-485B-9106-E6F809783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80203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</a:p>
        </p:txBody>
      </p:sp>
      <p:pic>
        <p:nvPicPr>
          <p:cNvPr id="49155" name="Picture 4">
            <a:extLst>
              <a:ext uri="{FF2B5EF4-FFF2-40B4-BE49-F238E27FC236}">
                <a16:creationId xmlns:a16="http://schemas.microsoft.com/office/drawing/2014/main" id="{DCA5A782-4903-4A86-96CD-7FB1E3845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3716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BECEE5-1A9B-4B68-AC2F-68A3B2C39E12}"/>
              </a:ext>
            </a:extLst>
          </p:cNvPr>
          <p:cNvSpPr txBox="1"/>
          <p:nvPr/>
        </p:nvSpPr>
        <p:spPr>
          <a:xfrm>
            <a:off x="457200" y="1371600"/>
            <a:ext cx="5105400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Works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of Angelology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angels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6:1-4 controversy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63412-C475-485B-9106-E6F809783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88343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21BF93-6427-4CE3-93E0-EEE60B323B3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85738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DEMONOLOGY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39ED66A-581B-458E-95E6-D4B5C16F6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5581650"/>
            <a:ext cx="786763" cy="10972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07204B0-3B78-40DF-8EF5-BCF72DF11826}"/>
              </a:ext>
            </a:extLst>
          </p:cNvPr>
          <p:cNvSpPr txBox="1">
            <a:spLocks/>
          </p:cNvSpPr>
          <p:nvPr/>
        </p:nvSpPr>
        <p:spPr bwMode="auto">
          <a:xfrm>
            <a:off x="1914525" y="5486400"/>
            <a:ext cx="531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Andy Woods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Senior Pastor – Sugar Land Bible Church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President – Chafer Theological Seminary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6" name="Picture 2" descr="C:\Users\jamcg\AppData\Local\Temp\SNAGHTMLc818da.PNG">
            <a:extLst>
              <a:ext uri="{FF2B5EF4-FFF2-40B4-BE49-F238E27FC236}">
                <a16:creationId xmlns:a16="http://schemas.microsoft.com/office/drawing/2014/main" id="{38E4050B-C80E-42EB-BECF-A49EB411A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295400"/>
            <a:ext cx="663892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B89E1B-6FAC-4C76-803C-BFD211B7A9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7724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422308528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414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Existence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Origin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Personhood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Characteristics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Demon possession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Defense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667345"/>
                  </a:ext>
                </a:extLst>
              </a:tr>
            </a:tbl>
          </a:graphicData>
        </a:graphic>
      </p:graphicFrame>
      <p:pic>
        <p:nvPicPr>
          <p:cNvPr id="7" name="Picture 2" descr="C:\Users\jamcg\AppData\Local\Temp\SNAGHTMLc818da.PNG">
            <a:extLst>
              <a:ext uri="{FF2B5EF4-FFF2-40B4-BE49-F238E27FC236}">
                <a16:creationId xmlns:a16="http://schemas.microsoft.com/office/drawing/2014/main" id="{5FA3E061-1A25-40D4-8EC2-C73DA414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8768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B89E1B-6FAC-4C76-803C-BFD211B7A9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7724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422308528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414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Existence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Origin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Personhood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Characteristics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Demon possession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Defense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667345"/>
                  </a:ext>
                </a:extLst>
              </a:tr>
            </a:tbl>
          </a:graphicData>
        </a:graphic>
      </p:graphicFrame>
      <p:pic>
        <p:nvPicPr>
          <p:cNvPr id="7" name="Picture 2" descr="C:\Users\jamcg\AppData\Local\Temp\SNAGHTMLc818da.PNG">
            <a:extLst>
              <a:ext uri="{FF2B5EF4-FFF2-40B4-BE49-F238E27FC236}">
                <a16:creationId xmlns:a16="http://schemas.microsoft.com/office/drawing/2014/main" id="{5FA3E061-1A25-40D4-8EC2-C73DA414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8768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72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E64C635-6C34-4DEC-BE5A-307CA77F0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F7A508D-C550-43B9-AD8C-4526712E6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4900" y="1143000"/>
            <a:ext cx="6934200" cy="54864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32:17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106:37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100x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NT writers (except Hebrews)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(Matt 8:29; 10:1; 12:43-45)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B89E1B-6FAC-4C76-803C-BFD211B7A9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7724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422308528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414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Existence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Origin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Personhood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Characteristics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Demon possession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Defense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667345"/>
                  </a:ext>
                </a:extLst>
              </a:tr>
            </a:tbl>
          </a:graphicData>
        </a:graphic>
      </p:graphicFrame>
      <p:pic>
        <p:nvPicPr>
          <p:cNvPr id="7" name="Picture 2" descr="C:\Users\jamcg\AppData\Local\Temp\SNAGHTMLc818da.PNG">
            <a:extLst>
              <a:ext uri="{FF2B5EF4-FFF2-40B4-BE49-F238E27FC236}">
                <a16:creationId xmlns:a16="http://schemas.microsoft.com/office/drawing/2014/main" id="{5FA3E061-1A25-40D4-8EC2-C73DA414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8768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08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762000"/>
          <a:ext cx="8991600" cy="533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</a:tblGrid>
              <a:tr h="1066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Origin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600" b="1" dirty="0">
                          <a:solidFill>
                            <a:srgbClr val="CC3300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Demons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600" b="1" dirty="0">
                          <a:solidFill>
                            <a:srgbClr val="800000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Fallen Angels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Satan is leader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Matt 12:24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Matt 25:41; Rev 12:7-9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Spirit beings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Matt 8:16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Heb 1:14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Capacity to enter people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Matt 12:22; Luke 11:14-15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</a:rPr>
                        <a:t>John 13:27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D2150E6-E997-46DE-9DB7-976F71F73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(cont’d)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215091A-2971-4464-8B49-10130B6C7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086600" cy="49180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classes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(Eph 6:12)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Confined (1 Pet 3:19-20; 2 Pet 2:4; Jude 6; Rev. 9:1-12)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plan of salvation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Confirmed in wickedness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8:29; 25:41; Jas 2:19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A9CBFF3-081E-4DBB-B415-A37856681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(cont’d)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F943662-152E-4F30-9B0F-8CD0FF586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4648200"/>
          </a:xfrm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“Because the angels are a company and not a race, they sinned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individually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not in some federal head of the race [as was true with humanity's fall in the person of Adam]. It may be that because of this that God made no provision of salvation for the fallen angels.”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81340F2E-2AAA-44C5-91EB-DD59566A1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Thiessen, </a:t>
            </a:r>
            <a:r>
              <a:rPr lang="en-US" alt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Lectures in ST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134 (emphasis and insertion added)</a:t>
            </a:r>
          </a:p>
        </p:txBody>
      </p:sp>
      <p:pic>
        <p:nvPicPr>
          <p:cNvPr id="5" name="Picture 2" descr="C:\Users\jamcg\AppData\Local\Temp\SNAGHTMLc818da.PNG">
            <a:extLst>
              <a:ext uri="{FF2B5EF4-FFF2-40B4-BE49-F238E27FC236}">
                <a16:creationId xmlns:a16="http://schemas.microsoft.com/office/drawing/2014/main" id="{DBA907F4-C818-4F2C-B387-283993920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2672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5F76DF9B-A48E-4862-BE18-DAF42746E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3716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BECEE5-1A9B-4B68-AC2F-68A3B2C39E12}"/>
              </a:ext>
            </a:extLst>
          </p:cNvPr>
          <p:cNvSpPr txBox="1"/>
          <p:nvPr/>
        </p:nvSpPr>
        <p:spPr>
          <a:xfrm>
            <a:off x="457200" y="1371600"/>
            <a:ext cx="5105400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Works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52400" y="762000"/>
          <a:ext cx="8839200" cy="472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</a:tblGrid>
              <a:tr h="1066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Human vs. Angelic Accountability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600" b="1" kern="12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Humans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600" b="1" kern="1200" dirty="0">
                          <a:solidFill>
                            <a:srgbClr val="800000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Angels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1174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Sinned as a class (Rom 5:12)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800000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Sinned individually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1174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Sin nature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800000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No sin nature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1174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Did not stand in God’s glory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1747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800" b="1" kern="1200" dirty="0">
                          <a:solidFill>
                            <a:srgbClr val="800000"/>
                          </a:solidFill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Stood in God’s glory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361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B89E1B-6FAC-4C76-803C-BFD211B7A9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021164"/>
              </p:ext>
            </p:extLst>
          </p:nvPr>
        </p:nvGraphicFramePr>
        <p:xfrm>
          <a:off x="685800" y="1219200"/>
          <a:ext cx="77724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422308528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414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Existence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Origin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Personhood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Characteristics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Demon possession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Defense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667345"/>
                  </a:ext>
                </a:extLst>
              </a:tr>
            </a:tbl>
          </a:graphicData>
        </a:graphic>
      </p:graphicFrame>
      <p:pic>
        <p:nvPicPr>
          <p:cNvPr id="7" name="Picture 2" descr="C:\Users\jamcg\AppData\Local\Temp\SNAGHTMLc818da.PNG">
            <a:extLst>
              <a:ext uri="{FF2B5EF4-FFF2-40B4-BE49-F238E27FC236}">
                <a16:creationId xmlns:a16="http://schemas.microsoft.com/office/drawing/2014/main" id="{5FA3E061-1A25-40D4-8EC2-C73DA414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8768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79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824B159-E4A1-497D-B458-3F27389EA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A67EE15-D75A-47B4-BA7A-BC77A3893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4594" y="1143000"/>
            <a:ext cx="6754812" cy="49180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 of personhood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Intellect-Acts 19:15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Emotions-Luke 8:28; Jas 2:19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Will-Luke 8:32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pronouns-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1:24-25</a:t>
            </a:r>
          </a:p>
        </p:txBody>
      </p:sp>
      <p:pic>
        <p:nvPicPr>
          <p:cNvPr id="4" name="Picture 2" descr="C:\Users\jamcg\AppData\Local\Temp\SNAGHTMLc818da.PNG">
            <a:extLst>
              <a:ext uri="{FF2B5EF4-FFF2-40B4-BE49-F238E27FC236}">
                <a16:creationId xmlns:a16="http://schemas.microsoft.com/office/drawing/2014/main" id="{81B7E1FF-4AA3-42AB-8735-C8C90A791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8768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FAF65-22DD-45F3-9DCB-822D51F7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16390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B89E1B-6FAC-4C76-803C-BFD211B7A9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995530"/>
              </p:ext>
            </p:extLst>
          </p:nvPr>
        </p:nvGraphicFramePr>
        <p:xfrm>
          <a:off x="685800" y="1219200"/>
          <a:ext cx="77724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422308528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4147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Existence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Origin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Personhood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32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Characteristics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Powers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Works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Demon possession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kumimoji="0" 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Defense</a:t>
                      </a:r>
                    </a:p>
                    <a:p>
                      <a:pPr>
                        <a:spcAft>
                          <a:spcPts val="3600"/>
                        </a:spcAft>
                      </a:pPr>
                      <a:endParaRPr lang="en-US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667345"/>
                  </a:ext>
                </a:extLst>
              </a:tr>
            </a:tbl>
          </a:graphicData>
        </a:graphic>
      </p:graphicFrame>
      <p:pic>
        <p:nvPicPr>
          <p:cNvPr id="7" name="Picture 2" descr="C:\Users\jamcg\AppData\Local\Temp\SNAGHTMLc818da.PNG">
            <a:extLst>
              <a:ext uri="{FF2B5EF4-FFF2-40B4-BE49-F238E27FC236}">
                <a16:creationId xmlns:a16="http://schemas.microsoft.com/office/drawing/2014/main" id="{5FA3E061-1A25-40D4-8EC2-C73DA414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5" y="4876800"/>
            <a:ext cx="319467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09012B2D-33CF-4BE4-B10E-D59D675E6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2133600"/>
            <a:ext cx="2362200" cy="2590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C6FD66-B44B-48E1-B7CB-4EBCBDFE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CF6115BF-A992-4C78-9F3B-3252ACD60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09012B2D-33CF-4BE4-B10E-D59D675E6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2133600"/>
            <a:ext cx="2362200" cy="2590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C6FD66-B44B-48E1-B7CB-4EBCBDFE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7960A58-EE54-4E3A-BE3D-E23172B34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5BB788B1-DC4F-4325-877A-27222411E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13" y="1600200"/>
            <a:ext cx="8715374" cy="468947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Lied to Adam and Eve (Gen 3:1ff)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Corrupted the pre-flood gene pool (Gen 6:1-4)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Accused and afflicted Job (Job 1–2)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Disputed Michael regarding Moses’ body (Jude 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Tempted David to take a census (1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21:1)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Accused Joshua (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3:1-3)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AFD3C8B-698F-41F6-93D7-F50FA100C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-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Past</a:t>
            </a:r>
            <a:endParaRPr lang="en-US" altLang="en-US" sz="3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39940" name="Picture 5">
            <a:extLst>
              <a:ext uri="{FF2B5EF4-FFF2-40B4-BE49-F238E27FC236}">
                <a16:creationId xmlns:a16="http://schemas.microsoft.com/office/drawing/2014/main" id="{14DB1C2A-4AF6-4EE0-A273-04DCBA205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>
            <a:extLst>
              <a:ext uri="{FF2B5EF4-FFF2-40B4-BE49-F238E27FC236}">
                <a16:creationId xmlns:a16="http://schemas.microsoft.com/office/drawing/2014/main" id="{2A21B2D5-CB35-468B-B332-6BCCE3EE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E4C4803F-3472-4C44-812E-2E5A888BA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12" y="1600200"/>
            <a:ext cx="8650287" cy="4811713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Tempted Christ (Matt 4:1-11)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 Peter (Luke 22:31-33)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Possessed Judas (John 13:27)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Hindered Paul (1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2:18)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Afflicted Paul (2 Cor 12:7-10)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Influenced Ananias &amp; Sapphira to lie (Acts 5:3-4, 8)</a:t>
            </a:r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B91D4A65-FC43-40B4-BC5D-CB82368C7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FCB76472-C642-4CEB-B421-639FEC24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A9BE353-B78F-4785-BCD3-4409691A2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Past</a:t>
            </a: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(cont’d)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09012B2D-33CF-4BE4-B10E-D59D675E6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2133600"/>
            <a:ext cx="2362200" cy="2590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C6FD66-B44B-48E1-B7CB-4EBCBDFE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9EA6CF0-68F7-4967-AF9A-725273A96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EF24DC29-B81A-4FE1-8FF9-B08593BB5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25563"/>
            <a:ext cx="8637588" cy="4735512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Snatches God’s Word (Luke 8:12)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world (1 John 5:19)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Blinds the mind (2 Cor 4:4)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Sends false ministers (2 Cor 11:14-15)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Sends false gospels (2 Cor 11:3-4)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Sows unbelievers among believers (Matt 13:38-39)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Performs miracles (2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2:9)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Promotes immorality (Eph 2:1-3)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Opposes God’s people (Eph 6:11-12)</a:t>
            </a:r>
          </a:p>
        </p:txBody>
      </p:sp>
      <p:pic>
        <p:nvPicPr>
          <p:cNvPr id="43011" name="Picture 4">
            <a:extLst>
              <a:ext uri="{FF2B5EF4-FFF2-40B4-BE49-F238E27FC236}">
                <a16:creationId xmlns:a16="http://schemas.microsoft.com/office/drawing/2014/main" id="{B8BD797A-1277-423F-94AC-3A564239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>
            <a:extLst>
              <a:ext uri="{FF2B5EF4-FFF2-40B4-BE49-F238E27FC236}">
                <a16:creationId xmlns:a16="http://schemas.microsoft.com/office/drawing/2014/main" id="{A789D316-B334-47EC-AC5B-96042F1C8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D19DDAA-6093-49AC-81F3-4B69F1219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– </a:t>
            </a:r>
            <a:r>
              <a:rPr lang="en-US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Present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4087</TotalTime>
  <Words>1083</Words>
  <Application>Microsoft Office PowerPoint</Application>
  <PresentationFormat>On-screen Show (4:3)</PresentationFormat>
  <Paragraphs>247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Times New Roman</vt:lpstr>
      <vt:lpstr>Wingdings</vt:lpstr>
      <vt:lpstr>Wingdings 2</vt:lpstr>
      <vt:lpstr>Azure</vt:lpstr>
      <vt:lpstr>1_Azure</vt:lpstr>
      <vt:lpstr>SATANOLOGY</vt:lpstr>
      <vt:lpstr>Preview of Angelology</vt:lpstr>
      <vt:lpstr>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</vt:lpstr>
      <vt:lpstr>Preview of Angelology</vt:lpstr>
      <vt:lpstr>DEMONOLOGY</vt:lpstr>
      <vt:lpstr>Overview</vt:lpstr>
      <vt:lpstr>Overview</vt:lpstr>
      <vt:lpstr>Existence</vt:lpstr>
      <vt:lpstr>Overview</vt:lpstr>
      <vt:lpstr>PowerPoint Presentation</vt:lpstr>
      <vt:lpstr>Origin (cont’d)</vt:lpstr>
      <vt:lpstr>Origin (cont’d)</vt:lpstr>
      <vt:lpstr>PowerPoint Presentation</vt:lpstr>
      <vt:lpstr>Overview</vt:lpstr>
      <vt:lpstr>Personhood</vt:lpstr>
      <vt:lpstr>CONCLUSION</vt:lpstr>
      <vt:lpstr>Overview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Satanology</dc:title>
  <dc:creator>A. Woods</dc:creator>
  <cp:lastModifiedBy>Jim McGowan</cp:lastModifiedBy>
  <cp:revision>324</cp:revision>
  <cp:lastPrinted>2019-11-16T21:15:35Z</cp:lastPrinted>
  <dcterms:created xsi:type="dcterms:W3CDTF">2009-01-18T12:07:54Z</dcterms:created>
  <dcterms:modified xsi:type="dcterms:W3CDTF">2019-11-16T21:15:53Z</dcterms:modified>
</cp:coreProperties>
</file>