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781" r:id="rId2"/>
    <p:sldId id="5555" r:id="rId3"/>
    <p:sldId id="3630" r:id="rId4"/>
    <p:sldId id="5531" r:id="rId5"/>
    <p:sldId id="4269" r:id="rId6"/>
    <p:sldId id="571" r:id="rId7"/>
    <p:sldId id="3091" r:id="rId8"/>
    <p:sldId id="3716" r:id="rId9"/>
    <p:sldId id="5563" r:id="rId10"/>
    <p:sldId id="5532" r:id="rId11"/>
    <p:sldId id="4238" r:id="rId12"/>
    <p:sldId id="4210" r:id="rId13"/>
    <p:sldId id="1168" r:id="rId14"/>
    <p:sldId id="1420" r:id="rId15"/>
    <p:sldId id="4500" r:id="rId16"/>
    <p:sldId id="4502" r:id="rId17"/>
    <p:sldId id="5550" r:id="rId18"/>
    <p:sldId id="4501" r:id="rId19"/>
    <p:sldId id="5551" r:id="rId20"/>
    <p:sldId id="4203" r:id="rId21"/>
    <p:sldId id="4295" r:id="rId22"/>
    <p:sldId id="4294" r:id="rId23"/>
    <p:sldId id="4080" r:id="rId24"/>
    <p:sldId id="4296" r:id="rId25"/>
    <p:sldId id="5533" r:id="rId26"/>
    <p:sldId id="4503" r:id="rId27"/>
    <p:sldId id="4279" r:id="rId28"/>
    <p:sldId id="4280" r:id="rId29"/>
    <p:sldId id="4281" r:id="rId30"/>
    <p:sldId id="4506" r:id="rId31"/>
    <p:sldId id="4507" r:id="rId32"/>
    <p:sldId id="4505" r:id="rId33"/>
    <p:sldId id="4202" r:id="rId34"/>
    <p:sldId id="2595" r:id="rId35"/>
    <p:sldId id="4504" r:id="rId36"/>
    <p:sldId id="813" r:id="rId37"/>
    <p:sldId id="3622" r:id="rId38"/>
    <p:sldId id="5534" r:id="rId3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A50021"/>
    <a:srgbClr val="990099"/>
    <a:srgbClr val="006600"/>
    <a:srgbClr val="FF9900"/>
    <a:srgbClr val="00CC00"/>
    <a:srgbClr val="A6A6A6"/>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5363" autoAdjust="0"/>
  </p:normalViewPr>
  <p:slideViewPr>
    <p:cSldViewPr>
      <p:cViewPr varScale="1">
        <p:scale>
          <a:sx n="102" d="100"/>
          <a:sy n="102" d="100"/>
        </p:scale>
        <p:origin x="798"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91" d="100"/>
          <a:sy n="91"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11/13/2019</a:t>
            </a: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12/6/2017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a:t>
            </a:fld>
            <a:endParaRPr lang="en-US" altLang="en-US" dirty="0"/>
          </a:p>
        </p:txBody>
      </p:sp>
    </p:spTree>
    <p:extLst>
      <p:ext uri="{BB962C8B-B14F-4D97-AF65-F5344CB8AC3E}">
        <p14:creationId xmlns:p14="http://schemas.microsoft.com/office/powerpoint/2010/main" val="48879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8DB10-4DD8-4FC6-A20A-D7C63BB53110}"/>
              </a:ext>
            </a:extLst>
          </p:cNvPr>
          <p:cNvGrpSpPr>
            <a:grpSpLocks/>
          </p:cNvGrpSpPr>
          <p:nvPr/>
        </p:nvGrpSpPr>
        <p:grpSpPr bwMode="auto">
          <a:xfrm>
            <a:off x="0" y="2"/>
            <a:ext cx="1085850" cy="6854825"/>
            <a:chOff x="0" y="0"/>
            <a:chExt cx="684" cy="4318"/>
          </a:xfrm>
        </p:grpSpPr>
        <p:sp>
          <p:nvSpPr>
            <p:cNvPr id="5" name="Rectangle 3">
              <a:extLst>
                <a:ext uri="{FF2B5EF4-FFF2-40B4-BE49-F238E27FC236}">
                  <a16:creationId xmlns:a16="http://schemas.microsoft.com/office/drawing/2014/main" id="{B9148D9B-B058-46B7-945B-F538A5F01DE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grpSp>
          <p:nvGrpSpPr>
            <p:cNvPr id="6" name="Group 4">
              <a:extLst>
                <a:ext uri="{FF2B5EF4-FFF2-40B4-BE49-F238E27FC236}">
                  <a16:creationId xmlns:a16="http://schemas.microsoft.com/office/drawing/2014/main" id="{C9B5F6B7-9110-4A01-87C3-D20794E89946}"/>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D9CFD355-790D-478A-9373-FD9D0D67000C}"/>
                  </a:ext>
                </a:extLst>
              </p:cNvPr>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8" name="Rectangle 6">
                <a:extLst>
                  <a:ext uri="{FF2B5EF4-FFF2-40B4-BE49-F238E27FC236}">
                    <a16:creationId xmlns:a16="http://schemas.microsoft.com/office/drawing/2014/main" id="{78ADF880-4ACE-4432-A81F-E48F64B1ED74}"/>
                  </a:ext>
                </a:extLst>
              </p:cNvPr>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9" name="Rectangle 7">
                <a:extLst>
                  <a:ext uri="{FF2B5EF4-FFF2-40B4-BE49-F238E27FC236}">
                    <a16:creationId xmlns:a16="http://schemas.microsoft.com/office/drawing/2014/main" id="{E9D34633-DD26-4058-99A4-227CF6FADBE3}"/>
                  </a:ext>
                </a:extLst>
              </p:cNvPr>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0" name="Rectangle 8">
                <a:extLst>
                  <a:ext uri="{FF2B5EF4-FFF2-40B4-BE49-F238E27FC236}">
                    <a16:creationId xmlns:a16="http://schemas.microsoft.com/office/drawing/2014/main" id="{F0172256-C4ED-4D9E-BFE6-C18420252174}"/>
                  </a:ext>
                </a:extLst>
              </p:cNvPr>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1" name="Rectangle 9">
                <a:extLst>
                  <a:ext uri="{FF2B5EF4-FFF2-40B4-BE49-F238E27FC236}">
                    <a16:creationId xmlns:a16="http://schemas.microsoft.com/office/drawing/2014/main" id="{5474330A-0FAF-41F8-9203-F9AF7AF217CF}"/>
                  </a:ext>
                </a:extLst>
              </p:cNvPr>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2" name="Rectangle 10">
                <a:extLst>
                  <a:ext uri="{FF2B5EF4-FFF2-40B4-BE49-F238E27FC236}">
                    <a16:creationId xmlns:a16="http://schemas.microsoft.com/office/drawing/2014/main" id="{9E25577B-F363-4532-A6D3-AA8F8DB34CBF}"/>
                  </a:ext>
                </a:extLst>
              </p:cNvPr>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3" name="Rectangle 11">
                <a:extLst>
                  <a:ext uri="{FF2B5EF4-FFF2-40B4-BE49-F238E27FC236}">
                    <a16:creationId xmlns:a16="http://schemas.microsoft.com/office/drawing/2014/main" id="{A98CF924-40DD-47D0-8166-3D10F396B9D1}"/>
                  </a:ext>
                </a:extLst>
              </p:cNvPr>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4" name="Rectangle 12">
                <a:extLst>
                  <a:ext uri="{FF2B5EF4-FFF2-40B4-BE49-F238E27FC236}">
                    <a16:creationId xmlns:a16="http://schemas.microsoft.com/office/drawing/2014/main" id="{F0DF55DC-6DA7-49C3-BF3A-A7E06545B60D}"/>
                  </a:ext>
                </a:extLst>
              </p:cNvPr>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5" name="Rectangle 13">
                <a:extLst>
                  <a:ext uri="{FF2B5EF4-FFF2-40B4-BE49-F238E27FC236}">
                    <a16:creationId xmlns:a16="http://schemas.microsoft.com/office/drawing/2014/main" id="{1831067D-23EA-4EB8-B33D-47E53DBAE7E9}"/>
                  </a:ext>
                </a:extLst>
              </p:cNvPr>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6" name="Rectangle 14">
                <a:extLst>
                  <a:ext uri="{FF2B5EF4-FFF2-40B4-BE49-F238E27FC236}">
                    <a16:creationId xmlns:a16="http://schemas.microsoft.com/office/drawing/2014/main" id="{15F73C6D-F92B-4D7E-98AC-5E9CC98D5770}"/>
                  </a:ext>
                </a:extLst>
              </p:cNvPr>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7" name="Rectangle 15">
                <a:extLst>
                  <a:ext uri="{FF2B5EF4-FFF2-40B4-BE49-F238E27FC236}">
                    <a16:creationId xmlns:a16="http://schemas.microsoft.com/office/drawing/2014/main" id="{20667019-7C39-4E9D-83AD-D457FC3D98B8}"/>
                  </a:ext>
                </a:extLst>
              </p:cNvPr>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8" name="Rectangle 16">
                <a:extLst>
                  <a:ext uri="{FF2B5EF4-FFF2-40B4-BE49-F238E27FC236}">
                    <a16:creationId xmlns:a16="http://schemas.microsoft.com/office/drawing/2014/main" id="{71D1F287-CAF9-4F8A-8971-59B040BCB5DC}"/>
                  </a:ext>
                </a:extLst>
              </p:cNvPr>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9" name="Rectangle 17">
                <a:extLst>
                  <a:ext uri="{FF2B5EF4-FFF2-40B4-BE49-F238E27FC236}">
                    <a16:creationId xmlns:a16="http://schemas.microsoft.com/office/drawing/2014/main" id="{8B8D73E2-1966-4D4B-A72E-0AD659783A78}"/>
                  </a:ext>
                </a:extLst>
              </p:cNvPr>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0" name="Rectangle 18">
                <a:extLst>
                  <a:ext uri="{FF2B5EF4-FFF2-40B4-BE49-F238E27FC236}">
                    <a16:creationId xmlns:a16="http://schemas.microsoft.com/office/drawing/2014/main" id="{7FE62A48-39EA-415C-9E47-C534815FE62F}"/>
                  </a:ext>
                </a:extLst>
              </p:cNvPr>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1" name="Rectangle 19">
                <a:extLst>
                  <a:ext uri="{FF2B5EF4-FFF2-40B4-BE49-F238E27FC236}">
                    <a16:creationId xmlns:a16="http://schemas.microsoft.com/office/drawing/2014/main" id="{228949E5-F63E-47D6-BD03-F6D4F0B8EDF9}"/>
                  </a:ext>
                </a:extLst>
              </p:cNvPr>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2" name="Rectangle 20">
                <a:extLst>
                  <a:ext uri="{FF2B5EF4-FFF2-40B4-BE49-F238E27FC236}">
                    <a16:creationId xmlns:a16="http://schemas.microsoft.com/office/drawing/2014/main" id="{C7DFB4A6-E6A6-41F7-9178-C96BDE9129A3}"/>
                  </a:ext>
                </a:extLst>
              </p:cNvPr>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3" name="Rectangle 21">
                <a:extLst>
                  <a:ext uri="{FF2B5EF4-FFF2-40B4-BE49-F238E27FC236}">
                    <a16:creationId xmlns:a16="http://schemas.microsoft.com/office/drawing/2014/main" id="{B3278C12-7CFA-4060-8350-29BFD39ADEAF}"/>
                  </a:ext>
                </a:extLst>
              </p:cNvPr>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4" name="Rectangle 22">
                <a:extLst>
                  <a:ext uri="{FF2B5EF4-FFF2-40B4-BE49-F238E27FC236}">
                    <a16:creationId xmlns:a16="http://schemas.microsoft.com/office/drawing/2014/main" id="{D7857F09-EBD8-45B8-B514-48C4FFC37657}"/>
                  </a:ext>
                </a:extLst>
              </p:cNvPr>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5" name="Rectangle 23">
                <a:extLst>
                  <a:ext uri="{FF2B5EF4-FFF2-40B4-BE49-F238E27FC236}">
                    <a16:creationId xmlns:a16="http://schemas.microsoft.com/office/drawing/2014/main" id="{B4C5CE0A-FE40-4D63-8019-44B6F57954A6}"/>
                  </a:ext>
                </a:extLst>
              </p:cNvPr>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6" name="Rectangle 24">
                <a:extLst>
                  <a:ext uri="{FF2B5EF4-FFF2-40B4-BE49-F238E27FC236}">
                    <a16:creationId xmlns:a16="http://schemas.microsoft.com/office/drawing/2014/main" id="{1A64ADEE-91EA-4B5C-908D-AA39508C43A3}"/>
                  </a:ext>
                </a:extLst>
              </p:cNvPr>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7" name="Rectangle 25">
                <a:extLst>
                  <a:ext uri="{FF2B5EF4-FFF2-40B4-BE49-F238E27FC236}">
                    <a16:creationId xmlns:a16="http://schemas.microsoft.com/office/drawing/2014/main" id="{C1BA3FF3-D65B-49BA-84A1-609A4FA5FFDF}"/>
                  </a:ext>
                </a:extLst>
              </p:cNvPr>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8" name="Rectangle 26">
                <a:extLst>
                  <a:ext uri="{FF2B5EF4-FFF2-40B4-BE49-F238E27FC236}">
                    <a16:creationId xmlns:a16="http://schemas.microsoft.com/office/drawing/2014/main" id="{9D9D75A5-BB07-44DD-86E6-1AB4530C7B30}"/>
                  </a:ext>
                </a:extLst>
              </p:cNvPr>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9" name="Rectangle 27">
                <a:extLst>
                  <a:ext uri="{FF2B5EF4-FFF2-40B4-BE49-F238E27FC236}">
                    <a16:creationId xmlns:a16="http://schemas.microsoft.com/office/drawing/2014/main" id="{6B7C592D-C97F-4A41-A9D0-0E6D395B3937}"/>
                  </a:ext>
                </a:extLst>
              </p:cNvPr>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0" name="Rectangle 28">
                <a:extLst>
                  <a:ext uri="{FF2B5EF4-FFF2-40B4-BE49-F238E27FC236}">
                    <a16:creationId xmlns:a16="http://schemas.microsoft.com/office/drawing/2014/main" id="{9B24E741-C603-4035-AC41-2C99CE834859}"/>
                  </a:ext>
                </a:extLst>
              </p:cNvPr>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1" name="Rectangle 29">
                <a:extLst>
                  <a:ext uri="{FF2B5EF4-FFF2-40B4-BE49-F238E27FC236}">
                    <a16:creationId xmlns:a16="http://schemas.microsoft.com/office/drawing/2014/main" id="{10F8FDDD-095C-4E67-8047-EDFFC6655502}"/>
                  </a:ext>
                </a:extLst>
              </p:cNvPr>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2" name="Rectangle 30">
                <a:extLst>
                  <a:ext uri="{FF2B5EF4-FFF2-40B4-BE49-F238E27FC236}">
                    <a16:creationId xmlns:a16="http://schemas.microsoft.com/office/drawing/2014/main" id="{34F5E1C5-0A3A-48E3-936C-1D7DA6EDF1A7}"/>
                  </a:ext>
                </a:extLst>
              </p:cNvPr>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3" name="Rectangle 31">
                <a:extLst>
                  <a:ext uri="{FF2B5EF4-FFF2-40B4-BE49-F238E27FC236}">
                    <a16:creationId xmlns:a16="http://schemas.microsoft.com/office/drawing/2014/main" id="{731EAEE6-29F6-4DDC-B7B2-E77D160BB07A}"/>
                  </a:ext>
                </a:extLst>
              </p:cNvPr>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4" name="Rectangle 32">
                <a:extLst>
                  <a:ext uri="{FF2B5EF4-FFF2-40B4-BE49-F238E27FC236}">
                    <a16:creationId xmlns:a16="http://schemas.microsoft.com/office/drawing/2014/main" id="{8CBA982E-228F-4B9D-8050-E1E5B3F7009E}"/>
                  </a:ext>
                </a:extLst>
              </p:cNvPr>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5" name="Rectangle 33">
                <a:extLst>
                  <a:ext uri="{FF2B5EF4-FFF2-40B4-BE49-F238E27FC236}">
                    <a16:creationId xmlns:a16="http://schemas.microsoft.com/office/drawing/2014/main" id="{8338F31D-7771-4646-ABD4-16CA473F36CF}"/>
                  </a:ext>
                </a:extLst>
              </p:cNvPr>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B4132F01-5554-48EB-883F-1DC307C6D3DA}"/>
              </a:ext>
            </a:extLst>
          </p:cNvPr>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B09A268A-40ED-4444-ABAE-CB6AFCF4A7E2}"/>
              </a:ext>
            </a:extLst>
          </p:cNvPr>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C0CDF3ED-459F-4AD8-9BE1-3334C0E8E956}"/>
              </a:ext>
            </a:extLst>
          </p:cNvPr>
          <p:cNvSpPr>
            <a:spLocks noGrp="1" noChangeArrowheads="1"/>
          </p:cNvSpPr>
          <p:nvPr>
            <p:ph type="sldNum" sz="quarter" idx="12"/>
          </p:nvPr>
        </p:nvSpPr>
        <p:spPr/>
        <p:txBody>
          <a:bodyPr/>
          <a:lstStyle>
            <a:lvl1pPr>
              <a:defRPr>
                <a:solidFill>
                  <a:srgbClr val="FFFFFF"/>
                </a:solidFill>
              </a:defRPr>
            </a:lvl1pPr>
          </a:lstStyle>
          <a:p>
            <a:fld id="{9E8CC47D-91AD-4AEA-ACE6-ADAD4DF7B684}" type="slidenum">
              <a:rPr lang="en-US" altLang="en-US"/>
              <a:pPr/>
              <a:t>‹#›</a:t>
            </a:fld>
            <a:endParaRPr lang="en-US" altLang="en-US"/>
          </a:p>
        </p:txBody>
      </p:sp>
    </p:spTree>
    <p:extLst>
      <p:ext uri="{BB962C8B-B14F-4D97-AF65-F5344CB8AC3E}">
        <p14:creationId xmlns:p14="http://schemas.microsoft.com/office/powerpoint/2010/main" val="217207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D30B759-3A14-49B6-BB9B-CC8128ABE2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7F9229E-591E-4281-ADCC-AF4F886C1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DF54BDD-A815-4975-9FD6-A64C0164CEA4}"/>
              </a:ext>
            </a:extLst>
          </p:cNvPr>
          <p:cNvSpPr>
            <a:spLocks noGrp="1" noChangeArrowheads="1"/>
          </p:cNvSpPr>
          <p:nvPr>
            <p:ph type="sldNum" sz="quarter" idx="12"/>
          </p:nvPr>
        </p:nvSpPr>
        <p:spPr>
          <a:ln/>
        </p:spPr>
        <p:txBody>
          <a:bodyPr/>
          <a:lstStyle>
            <a:lvl1pPr>
              <a:defRPr/>
            </a:lvl1pPr>
          </a:lstStyle>
          <a:p>
            <a:fld id="{087953F9-02E8-4E42-940F-58151E841A8E}" type="slidenum">
              <a:rPr lang="en-US" altLang="en-US"/>
              <a:pPr/>
              <a:t>‹#›</a:t>
            </a:fld>
            <a:endParaRPr lang="en-US" altLang="en-US"/>
          </a:p>
        </p:txBody>
      </p:sp>
    </p:spTree>
    <p:extLst>
      <p:ext uri="{BB962C8B-B14F-4D97-AF65-F5344CB8AC3E}">
        <p14:creationId xmlns:p14="http://schemas.microsoft.com/office/powerpoint/2010/main" val="3038123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CFDCDDDE-72F8-4D1C-9DD6-2A0CFC5BB9AD}"/>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A9471027-D4DF-43F3-917B-3D9957972272}"/>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13D9D914-4EAF-44FF-BD92-7D3F2134774D}"/>
              </a:ext>
            </a:extLst>
          </p:cNvPr>
          <p:cNvSpPr>
            <a:spLocks noGrp="1" noChangeArrowheads="1"/>
          </p:cNvSpPr>
          <p:nvPr>
            <p:ph type="sldNum" sz="quarter" idx="12"/>
          </p:nvPr>
        </p:nvSpPr>
        <p:spPr/>
        <p:txBody>
          <a:bodyPr/>
          <a:lstStyle>
            <a:lvl1pPr>
              <a:defRPr/>
            </a:lvl1pPr>
          </a:lstStyle>
          <a:p>
            <a:fld id="{18D4FF32-2497-4073-AC48-D49952B9F01E}" type="slidenum">
              <a:rPr lang="en-US" altLang="en-US"/>
              <a:pPr/>
              <a:t>‹#›</a:t>
            </a:fld>
            <a:endParaRPr lang="en-US" altLang="en-US"/>
          </a:p>
        </p:txBody>
      </p:sp>
    </p:spTree>
    <p:extLst>
      <p:ext uri="{BB962C8B-B14F-4D97-AF65-F5344CB8AC3E}">
        <p14:creationId xmlns:p14="http://schemas.microsoft.com/office/powerpoint/2010/main" val="59186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11/12/2019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87082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4" r:id="rId11"/>
    <p:sldLayoutId id="2147492665" r:id="rId12"/>
    <p:sldLayoutId id="2147492666" r:id="rId13"/>
    <p:sldLayoutId id="2147492669"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customXml" Target="../ink/ink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5.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60374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196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457200" y="1025526"/>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1"/>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3" y="1143002"/>
            <a:ext cx="8229599" cy="25907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69913" indent="-569913">
              <a:spcBef>
                <a:spcPts val="0"/>
              </a:spcBef>
              <a:spcAft>
                <a:spcPts val="30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69913" indent="-569913">
              <a:spcBef>
                <a:spcPts val="0"/>
              </a:spcBef>
              <a:spcAft>
                <a:spcPts val="30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9732" y="3810000"/>
            <a:ext cx="4104539" cy="27432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EB2FFC3-4B00-4FB1-B7ED-CB24AEC755C7}"/>
              </a:ext>
            </a:extLst>
          </p:cNvPr>
          <p:cNvSpPr>
            <a:spLocks noGrp="1" noChangeArrowheads="1"/>
          </p:cNvSpPr>
          <p:nvPr>
            <p:ph type="title"/>
          </p:nvPr>
        </p:nvSpPr>
        <p:spPr>
          <a:xfrm>
            <a:off x="609600" y="228600"/>
            <a:ext cx="7772400" cy="1143000"/>
          </a:xfrm>
        </p:spPr>
        <p:txBody>
          <a:bodyPr/>
          <a:lstStyle/>
          <a:p>
            <a:pPr algn="ctr"/>
            <a:r>
              <a:rPr lang="en-US" altLang="en-US" sz="3600" dirty="0">
                <a:effectLst>
                  <a:outerShdw blurRad="38100" dist="38100" dir="2700000" algn="tl">
                    <a:srgbClr val="000000">
                      <a:alpha val="43137"/>
                    </a:srgbClr>
                  </a:outerShdw>
                </a:effectLst>
              </a:rPr>
              <a:t>The Five </a:t>
            </a:r>
            <a:r>
              <a:rPr lang="en-US" altLang="en-US" sz="3600" i="1" dirty="0" err="1">
                <a:effectLst>
                  <a:outerShdw blurRad="38100" dist="38100" dir="2700000" algn="tl">
                    <a:srgbClr val="000000">
                      <a:alpha val="43137"/>
                    </a:srgbClr>
                  </a:outerShdw>
                </a:effectLst>
              </a:rPr>
              <a:t>Solas</a:t>
            </a:r>
            <a:r>
              <a:rPr lang="en-US" altLang="en-US" sz="3600" i="1" dirty="0">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(Alone or By Itself)</a:t>
            </a:r>
          </a:p>
        </p:txBody>
      </p:sp>
      <p:sp>
        <p:nvSpPr>
          <p:cNvPr id="27651" name="Rectangle 3">
            <a:extLst>
              <a:ext uri="{FF2B5EF4-FFF2-40B4-BE49-F238E27FC236}">
                <a16:creationId xmlns:a16="http://schemas.microsoft.com/office/drawing/2014/main" id="{516CFEED-7B2E-4207-B0C6-EF6163826E30}"/>
              </a:ext>
            </a:extLst>
          </p:cNvPr>
          <p:cNvSpPr>
            <a:spLocks noGrp="1" noChangeArrowheads="1"/>
          </p:cNvSpPr>
          <p:nvPr>
            <p:ph type="body" idx="1"/>
          </p:nvPr>
        </p:nvSpPr>
        <p:spPr>
          <a:xfrm>
            <a:off x="381000" y="1371600"/>
            <a:ext cx="8382000" cy="4419600"/>
          </a:xfrm>
        </p:spPr>
        <p:txBody>
          <a:bodyPr/>
          <a:lstStyle/>
          <a:p>
            <a:pPr marL="461963" indent="-461963">
              <a:spcBef>
                <a:spcPts val="0"/>
              </a:spcBef>
              <a:spcAft>
                <a:spcPts val="2400"/>
              </a:spcAft>
              <a:defRPr/>
            </a:pPr>
            <a:r>
              <a:rPr lang="en-US" i="1" dirty="0">
                <a:effectLst>
                  <a:outerShdw blurRad="38100" dist="38100" dir="2700000" algn="tl">
                    <a:srgbClr val="000000">
                      <a:alpha val="43137"/>
                    </a:srgbClr>
                  </a:outerShdw>
                </a:effectLst>
              </a:rPr>
              <a:t>Solus Christus </a:t>
            </a:r>
            <a:r>
              <a:rPr lang="en-US" dirty="0">
                <a:effectLst>
                  <a:outerShdw blurRad="38100" dist="38100" dir="2700000" algn="tl">
                    <a:srgbClr val="000000">
                      <a:alpha val="43137"/>
                    </a:srgbClr>
                  </a:outerShdw>
                </a:effectLst>
              </a:rPr>
              <a:t>– Christ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Sola Fide </a:t>
            </a:r>
            <a:r>
              <a:rPr lang="en-US" dirty="0">
                <a:effectLst>
                  <a:outerShdw blurRad="38100" dist="38100" dir="2700000" algn="tl">
                    <a:srgbClr val="000000">
                      <a:alpha val="43137"/>
                    </a:srgbClr>
                  </a:outerShdw>
                </a:effectLst>
              </a:rPr>
              <a:t>– faith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Sola Gratia </a:t>
            </a:r>
            <a:r>
              <a:rPr lang="en-US" dirty="0">
                <a:effectLst>
                  <a:outerShdw blurRad="38100" dist="38100" dir="2700000" algn="tl">
                    <a:srgbClr val="000000">
                      <a:alpha val="43137"/>
                    </a:srgbClr>
                  </a:outerShdw>
                </a:effectLst>
              </a:rPr>
              <a:t>– grace alone</a:t>
            </a:r>
          </a:p>
          <a:p>
            <a:pPr marL="461963" indent="-461963">
              <a:spcBef>
                <a:spcPts val="0"/>
              </a:spcBef>
              <a:spcAft>
                <a:spcPts val="2400"/>
              </a:spcAft>
              <a:defRPr/>
            </a:pPr>
            <a:r>
              <a:rPr lang="en-US" b="1" i="1" u="sng" dirty="0">
                <a:solidFill>
                  <a:srgbClr val="FFFFCC"/>
                </a:solidFill>
                <a:effectLst>
                  <a:outerShdw blurRad="38100" dist="38100" dir="2700000" algn="tl">
                    <a:srgbClr val="000000">
                      <a:alpha val="43137"/>
                    </a:srgbClr>
                  </a:outerShdw>
                </a:effectLst>
              </a:rPr>
              <a:t>Sola Scriptura </a:t>
            </a:r>
            <a:r>
              <a:rPr lang="en-US" b="1" u="sng" dirty="0">
                <a:solidFill>
                  <a:srgbClr val="FFFFCC"/>
                </a:solidFill>
                <a:effectLst>
                  <a:outerShdw blurRad="38100" dist="38100" dir="2700000" algn="tl">
                    <a:srgbClr val="000000">
                      <a:alpha val="43137"/>
                    </a:srgbClr>
                  </a:outerShdw>
                </a:effectLst>
              </a:rPr>
              <a:t>– Scripture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Soli Deo Gloria </a:t>
            </a:r>
            <a:r>
              <a:rPr lang="en-US" dirty="0">
                <a:effectLst>
                  <a:outerShdw blurRad="38100" dist="38100" dir="2700000" algn="tl">
                    <a:srgbClr val="000000">
                      <a:alpha val="43137"/>
                    </a:srgbClr>
                  </a:outerShdw>
                </a:effectLst>
              </a:rPr>
              <a:t>– To the glory of God alone</a:t>
            </a:r>
            <a:endParaRPr lang="en-US" sz="2400" dirty="0">
              <a:effectLst>
                <a:outerShdw blurRad="38100" dist="38100" dir="2700000" algn="tl">
                  <a:srgbClr val="000000">
                    <a:alpha val="43137"/>
                  </a:srgbClr>
                </a:outerShdw>
              </a:effectLst>
            </a:endParaRPr>
          </a:p>
        </p:txBody>
      </p:sp>
      <p:pic>
        <p:nvPicPr>
          <p:cNvPr id="39940" name="Picture 2" descr="http://christianfaithinamerica.com/wp-content/uploads/2014/12/The-Five-Solas-672x372.jpg">
            <a:extLst>
              <a:ext uri="{FF2B5EF4-FFF2-40B4-BE49-F238E27FC236}">
                <a16:creationId xmlns:a16="http://schemas.microsoft.com/office/drawing/2014/main" id="{46A2F610-8CE8-4A5B-8F3A-F9A10BD0A5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981200"/>
            <a:ext cx="3303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B98BBC4-66CD-4E3A-8A16-19A2C0E612BF}"/>
              </a:ext>
            </a:extLst>
          </p:cNvPr>
          <p:cNvSpPr>
            <a:spLocks noGrp="1"/>
          </p:cNvSpPr>
          <p:nvPr>
            <p:ph type="title"/>
          </p:nvPr>
        </p:nvSpPr>
        <p:spPr>
          <a:xfrm>
            <a:off x="1638300" y="228600"/>
            <a:ext cx="5867400" cy="914400"/>
          </a:xfrm>
        </p:spPr>
        <p:txBody>
          <a:bodyPr/>
          <a:lstStyle/>
          <a:p>
            <a:pPr algn="ctr"/>
            <a:r>
              <a:rPr lang="en-US" altLang="en-US" sz="3600" dirty="0">
                <a:effectLst>
                  <a:outerShdw blurRad="38100" dist="38100" dir="2700000" algn="tl">
                    <a:srgbClr val="000000">
                      <a:alpha val="43137"/>
                    </a:srgbClr>
                  </a:outerShdw>
                </a:effectLst>
              </a:rPr>
              <a:t>SLBC Position Statement No. 7</a:t>
            </a:r>
          </a:p>
        </p:txBody>
      </p:sp>
      <p:sp>
        <p:nvSpPr>
          <p:cNvPr id="3" name="Content Placeholder 2">
            <a:extLst>
              <a:ext uri="{FF2B5EF4-FFF2-40B4-BE49-F238E27FC236}">
                <a16:creationId xmlns:a16="http://schemas.microsoft.com/office/drawing/2014/main" id="{CC402257-BC37-4670-9C3D-0068D5928AA6}"/>
              </a:ext>
            </a:extLst>
          </p:cNvPr>
          <p:cNvSpPr>
            <a:spLocks noGrp="1"/>
          </p:cNvSpPr>
          <p:nvPr>
            <p:ph idx="1"/>
          </p:nvPr>
        </p:nvSpPr>
        <p:spPr>
          <a:xfrm>
            <a:off x="0" y="1371600"/>
            <a:ext cx="9144000" cy="4572000"/>
          </a:xfrm>
        </p:spPr>
        <p:txBody>
          <a:bodyPr/>
          <a:lstStyle/>
          <a:p>
            <a:pPr marL="0" indent="0" algn="just">
              <a:buNone/>
              <a:defRPr/>
            </a:pPr>
            <a:r>
              <a:rPr lang="en-US" sz="2800" dirty="0">
                <a:effectLst>
                  <a:outerShdw blurRad="38100" dist="38100" dir="2700000" algn="tl">
                    <a:srgbClr val="000000">
                      <a:alpha val="43137"/>
                    </a:srgbClr>
                  </a:outerShdw>
                </a:effectLst>
              </a:rPr>
              <a:t>TEMPORARY SPIRITUAL GIFTS –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today.  We believe that the majority of what is termed “miraculous” within the contemporary charismatic movement is something other than the Biblical gifts of tongues or healing.</a:t>
            </a:r>
            <a:endParaRPr lang="en-US" sz="3600" dirty="0">
              <a:effectLst>
                <a:outerShdw blurRad="38100" dist="38100" dir="2700000" algn="tl">
                  <a:srgbClr val="000000">
                    <a:alpha val="43137"/>
                  </a:srgbClr>
                </a:outerShdw>
              </a:effectLst>
            </a:endParaRPr>
          </a:p>
        </p:txBody>
      </p:sp>
      <p:pic>
        <p:nvPicPr>
          <p:cNvPr id="15365" name="Picture 2" descr="http://docs-eu.livesiteadmin.com/24e40b27-8e38-459e-8f71-bbb6c6361a35/257bd009f93e73cdff5dedd4becd2498.jpg">
            <a:extLst>
              <a:ext uri="{FF2B5EF4-FFF2-40B4-BE49-F238E27FC236}">
                <a16:creationId xmlns:a16="http://schemas.microsoft.com/office/drawing/2014/main" id="{CB33CAC6-C5A3-4FE1-AE63-9D404AA091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13298" y="152400"/>
            <a:ext cx="107830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6"/>
          </a:xfrm>
          <a:prstGeom prst="rect">
            <a:avLst/>
          </a:prstGeom>
        </p:spPr>
      </p:pic>
      <p:sp>
        <p:nvSpPr>
          <p:cNvPr id="38914" name="Rectangle 3"/>
          <p:cNvSpPr>
            <a:spLocks noChangeArrowheads="1"/>
          </p:cNvSpPr>
          <p:nvPr/>
        </p:nvSpPr>
        <p:spPr bwMode="auto">
          <a:xfrm>
            <a:off x="0" y="2"/>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Isaiah 35:5-6</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eyes of the blind will be opened And the ears of the deaf will be unstopped.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lame will leap like a deer, And the tongue of the mute will shout for joy. For waters will break forth in the wilderness And streams in the Arabah.”</a:t>
            </a:r>
          </a:p>
        </p:txBody>
      </p:sp>
    </p:spTree>
    <p:extLst>
      <p:ext uri="{BB962C8B-B14F-4D97-AF65-F5344CB8AC3E}">
        <p14:creationId xmlns:p14="http://schemas.microsoft.com/office/powerpoint/2010/main" val="1161043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82310"/>
            <a:ext cx="9144000" cy="3807173"/>
          </a:xfrm>
        </p:spPr>
        <p:txBody>
          <a:bodyPr/>
          <a:lstStyle/>
          <a:p>
            <a:pPr marL="0" indent="0" algn="just">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I was already acquainted with George Eldon Ladd’s writings (he was a Fuller Theological Seminary professor), but it was not until I read his book </a:t>
            </a:r>
            <a:r>
              <a:rPr lang="en-US" sz="2800" i="1" dirty="0">
                <a:effectLst>
                  <a:outerShdw blurRad="38100" dist="38100" dir="2700000" algn="tl">
                    <a:srgbClr val="000000">
                      <a:alpha val="43137"/>
                    </a:srgbClr>
                  </a:outerShdw>
                </a:effectLst>
              </a:rPr>
              <a:t>Jesus and the Kingdom</a:t>
            </a:r>
            <a:r>
              <a:rPr lang="en-US" sz="2800" dirty="0">
                <a:effectLst>
                  <a:outerShdw blurRad="38100" dist="38100" dir="2700000" algn="tl">
                    <a:srgbClr val="000000">
                      <a:alpha val="43137"/>
                    </a:srgbClr>
                  </a:outerShdw>
                </a:effectLst>
              </a:rPr>
              <a:t> that I realized how his work on the kingdom formed a theological basis for power evangelism. As I read Dr. Ladd’s works, and then read afresh the gospel accounts, I became convinced that power evangelism was for today.</a:t>
            </a:r>
            <a:r>
              <a:rPr lang="en-US" sz="2800" i="1" dirty="0">
                <a:effectLst>
                  <a:outerShdw blurRad="38100" dist="38100" dir="2700000" algn="tl">
                    <a:srgbClr val="000000">
                      <a:alpha val="43137"/>
                    </a:srgbClr>
                  </a:outerShdw>
                </a:effectLst>
              </a:rPr>
              <a:t>”</a:t>
            </a:r>
          </a:p>
        </p:txBody>
      </p:sp>
      <p:sp>
        <p:nvSpPr>
          <p:cNvPr id="5" name="TextBox 4">
            <a:extLst>
              <a:ext uri="{FF2B5EF4-FFF2-40B4-BE49-F238E27FC236}">
                <a16:creationId xmlns:a16="http://schemas.microsoft.com/office/drawing/2014/main" id="{7057D7CA-D4C8-473B-804F-8F9603875C13}"/>
              </a:ext>
            </a:extLst>
          </p:cNvPr>
          <p:cNvSpPr txBox="1"/>
          <p:nvPr/>
        </p:nvSpPr>
        <p:spPr>
          <a:xfrm>
            <a:off x="2057402" y="228601"/>
            <a:ext cx="5029199" cy="1215717"/>
          </a:xfrm>
          <a:prstGeom prst="rect">
            <a:avLst/>
          </a:prstGeom>
          <a:noFill/>
        </p:spPr>
        <p:txBody>
          <a:bodyPr wrap="square" rtlCol="0">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a:t>
            </a:r>
            <a:r>
              <a:rPr lang="en-US" sz="3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Wimber</a:t>
            </a:r>
            <a:endPar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John </a:t>
            </a:r>
            <a:r>
              <a:rPr lang="en-US" sz="1800" i="1" dirty="0" err="1">
                <a:effectLst>
                  <a:outerShdw blurRad="38100" dist="38100" dir="2700000" algn="tl">
                    <a:srgbClr val="000000">
                      <a:alpha val="43137"/>
                    </a:srgbClr>
                  </a:outerShdw>
                </a:effectLst>
                <a:latin typeface="Calibri" panose="020F0502020204030204" pitchFamily="34" charset="0"/>
                <a:cs typeface="+mn-cs"/>
              </a:rPr>
              <a:t>Wimber</a:t>
            </a:r>
            <a:r>
              <a:rPr lang="en-US" sz="1800" i="1" dirty="0">
                <a:effectLst>
                  <a:outerShdw blurRad="38100" dist="38100" dir="2700000" algn="tl">
                    <a:srgbClr val="000000">
                      <a:alpha val="43137"/>
                    </a:srgbClr>
                  </a:outerShdw>
                </a:effectLst>
                <a:latin typeface="Calibri" panose="020F0502020204030204" pitchFamily="34" charset="0"/>
                <a:cs typeface="+mn-cs"/>
              </a:rPr>
              <a:t> and Kevin Springer, Power Evangelism (Bloomington, MN: Chosen, 2009), 19.</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6" name="Picture 2" descr="Image result for john wimber">
            <a:extLst>
              <a:ext uri="{FF2B5EF4-FFF2-40B4-BE49-F238E27FC236}">
                <a16:creationId xmlns:a16="http://schemas.microsoft.com/office/drawing/2014/main" id="{B92CCD83-4557-4C9F-A7B7-B4D57F5617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80" y="76199"/>
            <a:ext cx="774445" cy="109728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91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764261"/>
          </a:xfrm>
        </p:spPr>
        <p:txBody>
          <a:bodyPr/>
          <a:lstStyle/>
          <a:p>
            <a:pPr marL="0" indent="0" algn="just">
              <a:buNone/>
              <a:defRPr/>
            </a:pPr>
            <a:r>
              <a:rPr lang="en-US" sz="2700" i="1" dirty="0">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Commitment to the theology and practice of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of God is the </a:t>
            </a:r>
            <a:r>
              <a:rPr lang="en-US" sz="2700" b="1" i="1" u="sng" dirty="0">
                <a:solidFill>
                  <a:srgbClr val="FFFFCC"/>
                </a:solidFill>
                <a:effectLst>
                  <a:outerShdw blurRad="38100" dist="38100" dir="2700000" algn="tl">
                    <a:srgbClr val="000000">
                      <a:alpha val="43137"/>
                    </a:srgbClr>
                  </a:outerShdw>
                </a:effectLst>
              </a:rPr>
              <a:t>most fundamental core value</a:t>
            </a:r>
            <a:r>
              <a:rPr lang="en-US" sz="2700" dirty="0">
                <a:effectLst>
                  <a:outerShdw blurRad="38100" dist="38100" dir="2700000" algn="tl">
                    <a:srgbClr val="000000">
                      <a:alpha val="43137"/>
                    </a:srgbClr>
                  </a:outerShdw>
                </a:effectLst>
              </a:rPr>
              <a:t> in the Vineyard. When the Vineyard talks about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we are talking about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of God as a dynamic reality that is the future </a:t>
            </a:r>
            <a:r>
              <a:rPr lang="en-US" sz="2700" i="1" dirty="0">
                <a:effectLst>
                  <a:outerShdw blurRad="38100" dist="38100" dir="2700000" algn="tl">
                    <a:srgbClr val="000000">
                      <a:alpha val="43137"/>
                    </a:srgbClr>
                  </a:outerShdw>
                </a:effectLst>
              </a:rPr>
              <a:t>reign of God </a:t>
            </a:r>
            <a:r>
              <a:rPr lang="en-US" sz="2700" b="1" i="1" u="sng" dirty="0">
                <a:solidFill>
                  <a:srgbClr val="FFFFCC"/>
                </a:solidFill>
                <a:effectLst>
                  <a:outerShdw blurRad="38100" dist="38100" dir="2700000" algn="tl">
                    <a:srgbClr val="000000">
                      <a:alpha val="43137"/>
                    </a:srgbClr>
                  </a:outerShdw>
                </a:effectLst>
              </a:rPr>
              <a:t>breaking into the present</a:t>
            </a:r>
            <a:r>
              <a:rPr lang="en-US" sz="2700" dirty="0">
                <a:effectLst>
                  <a:outerShdw blurRad="38100" dist="38100" dir="2700000" algn="tl">
                    <a:srgbClr val="000000">
                      <a:alpha val="43137"/>
                    </a:srgbClr>
                  </a:outerShdw>
                </a:effectLst>
              </a:rPr>
              <a:t> through the life and ministry of Jesus. We have been commissioned to proclaim the good news of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of God, bearing witness to the </a:t>
            </a:r>
            <a:r>
              <a:rPr lang="en-US" sz="2700" b="1" i="1" u="sng" dirty="0">
                <a:solidFill>
                  <a:srgbClr val="FFFFCC"/>
                </a:solidFill>
                <a:effectLst>
                  <a:outerShdw blurRad="38100" dist="38100" dir="2700000" algn="tl">
                    <a:srgbClr val="000000">
                      <a:alpha val="43137"/>
                    </a:srgbClr>
                  </a:outerShdw>
                </a:effectLst>
              </a:rPr>
              <a:t>already</a:t>
            </a:r>
            <a:r>
              <a:rPr lang="en-US" sz="2700" dirty="0">
                <a:effectLst>
                  <a:outerShdw blurRad="38100" dist="38100" dir="2700000" algn="tl">
                    <a:srgbClr val="000000">
                      <a:alpha val="43137"/>
                    </a:srgbClr>
                  </a:outerShdw>
                </a:effectLst>
              </a:rPr>
              <a:t> and the not yet of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in words and deeds. This understanding of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of God is the </a:t>
            </a:r>
            <a:r>
              <a:rPr lang="en-US" sz="2700" i="1" dirty="0">
                <a:effectLst>
                  <a:outerShdw blurRad="38100" dist="38100" dir="2700000" algn="tl">
                    <a:srgbClr val="000000">
                      <a:alpha val="43137"/>
                    </a:srgbClr>
                  </a:outerShdw>
                </a:effectLst>
              </a:rPr>
              <a:t>central</a:t>
            </a:r>
            <a:r>
              <a:rPr lang="en-US" sz="2700" dirty="0">
                <a:effectLst>
                  <a:outerShdw blurRad="38100" dist="38100" dir="2700000" algn="tl">
                    <a:srgbClr val="000000">
                      <a:alpha val="43137"/>
                    </a:srgbClr>
                  </a:outerShdw>
                </a:effectLst>
              </a:rPr>
              <a:t> motif that gives both structure and definition to </a:t>
            </a:r>
            <a:r>
              <a:rPr lang="en-US" sz="2700" b="1" i="1" u="sng" dirty="0">
                <a:solidFill>
                  <a:srgbClr val="FFFFCC"/>
                </a:solidFill>
                <a:effectLst>
                  <a:outerShdw blurRad="38100" dist="38100" dir="2700000" algn="tl">
                    <a:srgbClr val="000000">
                      <a:alpha val="43137"/>
                    </a:srgbClr>
                  </a:outerShdw>
                </a:effectLst>
              </a:rPr>
              <a:t>all</a:t>
            </a:r>
            <a:r>
              <a:rPr lang="en-US" sz="2700" dirty="0">
                <a:effectLst>
                  <a:outerShdw blurRad="38100" dist="38100" dir="2700000" algn="tl">
                    <a:srgbClr val="000000">
                      <a:alpha val="43137"/>
                    </a:srgbClr>
                  </a:outerShdw>
                </a:effectLst>
              </a:rPr>
              <a:t> of our theology. We view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of God as the </a:t>
            </a:r>
            <a:r>
              <a:rPr lang="en-US" sz="2700" b="1" i="1" u="sng" dirty="0">
                <a:solidFill>
                  <a:srgbClr val="FFFFCC"/>
                </a:solidFill>
                <a:effectLst>
                  <a:outerShdw blurRad="38100" dist="38100" dir="2700000" algn="tl">
                    <a:srgbClr val="000000">
                      <a:alpha val="43137"/>
                    </a:srgbClr>
                  </a:outerShdw>
                </a:effectLst>
              </a:rPr>
              <a:t>overarching and integrating theme</a:t>
            </a:r>
            <a:r>
              <a:rPr lang="en-US" sz="2700" dirty="0">
                <a:effectLst>
                  <a:outerShdw blurRad="38100" dist="38100" dir="2700000" algn="tl">
                    <a:srgbClr val="000000">
                      <a:alpha val="43137"/>
                    </a:srgbClr>
                  </a:outerShdw>
                </a:effectLst>
              </a:rPr>
              <a:t> of the Bible (italics added).</a:t>
            </a:r>
            <a:r>
              <a:rPr lang="en-US" sz="2700" i="1" dirty="0">
                <a:effectLst>
                  <a:outerShdw blurRad="38100" dist="38100" dir="2700000" algn="tl">
                    <a:srgbClr val="000000">
                      <a:alpha val="43137"/>
                    </a:srgbClr>
                  </a:outerShdw>
                </a:effectLst>
              </a:rPr>
              <a:t>”</a:t>
            </a:r>
          </a:p>
        </p:txBody>
      </p:sp>
      <p:pic>
        <p:nvPicPr>
          <p:cNvPr id="2050" name="Picture 2" descr="Image result for john wimber">
            <a:extLst>
              <a:ext uri="{FF2B5EF4-FFF2-40B4-BE49-F238E27FC236}">
                <a16:creationId xmlns:a16="http://schemas.microsoft.com/office/drawing/2014/main" id="{C84CD37F-BCDC-49F1-8A38-5914BD749F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80" y="76199"/>
            <a:ext cx="774445" cy="1097280"/>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57D7CA-D4C8-473B-804F-8F9603875C13}"/>
              </a:ext>
            </a:extLst>
          </p:cNvPr>
          <p:cNvSpPr txBox="1"/>
          <p:nvPr/>
        </p:nvSpPr>
        <p:spPr>
          <a:xfrm>
            <a:off x="1066800" y="232083"/>
            <a:ext cx="7010400" cy="1215717"/>
          </a:xfrm>
          <a:prstGeom prst="rect">
            <a:avLst/>
          </a:prstGeom>
          <a:noFill/>
        </p:spPr>
        <p:txBody>
          <a:bodyPr wrap="square" rtlCol="0">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a:t>
            </a:r>
            <a:r>
              <a:rPr lang="en-US" sz="3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Wimber</a:t>
            </a:r>
            <a:endPar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mn-cs"/>
              </a:rPr>
              <a:t>The Vineyard Mission Statement</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http://www.vineyardusa.org/site/about/vineyard-values/kingdom-of-god</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18912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4876800"/>
          </a:xfrm>
        </p:spPr>
        <p:txBody>
          <a:bodyPr/>
          <a:lstStyle/>
          <a:p>
            <a:pPr marL="0" indent="0" algn="just">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Non-charismatic progressive dispensationalists have not faced the question as to why signs and wonders are not characteristic of the church if in fact Christ is already on David’s throne. During our Lord’s earthly life many signs validated His claim to be the promised Davidic king for Israel. Now that He is allegedly reigning as Davidic King (according to progressives), why are there not miraculous signs happening today in the ‘already’ stage of his Davidic reign?</a:t>
            </a:r>
            <a:r>
              <a:rPr lang="en-US" sz="2800" i="1" dirty="0">
                <a:effectLst>
                  <a:outerShdw blurRad="38100" dist="38100" dir="2700000" algn="tl">
                    <a:srgbClr val="000000">
                      <a:alpha val="43137"/>
                    </a:srgbClr>
                  </a:outerShdw>
                </a:effectLst>
              </a:rPr>
              <a:t>”</a:t>
            </a:r>
          </a:p>
        </p:txBody>
      </p:sp>
      <p:pic>
        <p:nvPicPr>
          <p:cNvPr id="5" name="Picture 4">
            <a:extLst>
              <a:ext uri="{FF2B5EF4-FFF2-40B4-BE49-F238E27FC236}">
                <a16:creationId xmlns:a16="http://schemas.microsoft.com/office/drawing/2014/main" id="{0A083D82-6092-4518-8FB9-DECD08D399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 y="76200"/>
            <a:ext cx="906780" cy="1097280"/>
          </a:xfrm>
          <a:prstGeom prst="rect">
            <a:avLst/>
          </a:prstGeom>
          <a:noFill/>
          <a:ln w="19050">
            <a:solidFill>
              <a:schemeClr val="tx1"/>
            </a:solidFill>
            <a:miter lim="800000"/>
            <a:headEnd/>
            <a:tailEnd/>
          </a:ln>
        </p:spPr>
      </p:pic>
      <p:sp>
        <p:nvSpPr>
          <p:cNvPr id="6" name="Rectangle 5">
            <a:extLst>
              <a:ext uri="{FF2B5EF4-FFF2-40B4-BE49-F238E27FC236}">
                <a16:creationId xmlns:a16="http://schemas.microsoft.com/office/drawing/2014/main" id="{F1F037DB-7935-4EF4-9475-2CA3EC532E77}"/>
              </a:ext>
            </a:extLst>
          </p:cNvPr>
          <p:cNvSpPr/>
          <p:nvPr/>
        </p:nvSpPr>
        <p:spPr>
          <a:xfrm>
            <a:off x="1524000" y="238035"/>
            <a:ext cx="6096000" cy="1031051"/>
          </a:xfrm>
          <a:prstGeom prst="rect">
            <a:avLst/>
          </a:prstGeom>
        </p:spPr>
        <p:txBody>
          <a:bodyPr>
            <a:spAutoFit/>
          </a:bodyPr>
          <a:lstStyle/>
          <a:p>
            <a:pPr algn="ctr">
              <a:spcAft>
                <a:spcPts val="600"/>
              </a:spcAft>
            </a:pPr>
            <a:r>
              <a:rPr lang="fr-FR"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a:t>
            </a:r>
            <a:r>
              <a:rPr lang="fr-FR" sz="3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Ryrie</a:t>
            </a:r>
            <a:endParaRPr lang="fr-FR"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fr-FR" i="1" dirty="0" err="1">
                <a:effectLst>
                  <a:outerShdw blurRad="38100" dist="38100" dir="2700000" algn="tl">
                    <a:srgbClr val="000000">
                      <a:alpha val="43137"/>
                    </a:srgbClr>
                  </a:outerShdw>
                </a:effectLst>
                <a:latin typeface="Calibri" panose="020F0502020204030204" pitchFamily="34" charset="0"/>
                <a:cs typeface="+mn-cs"/>
              </a:rPr>
              <a:t>Dispensationalism</a:t>
            </a:r>
            <a:r>
              <a:rPr lang="fr-FR" i="1" dirty="0">
                <a:effectLst>
                  <a:outerShdw blurRad="38100" dist="38100" dir="2700000" algn="tl">
                    <a:srgbClr val="000000">
                      <a:alpha val="43137"/>
                    </a:srgbClr>
                  </a:outerShdw>
                </a:effectLst>
                <a:latin typeface="Calibri" panose="020F0502020204030204" pitchFamily="34" charset="0"/>
                <a:cs typeface="+mn-cs"/>
              </a:rPr>
              <a:t>, Page 177</a:t>
            </a:r>
            <a:endParaRPr lang="en-US"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2770516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3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dirty="0">
                <a:effectLst>
                  <a:outerShdw blurRad="38100" dist="38100" dir="2700000" algn="tl">
                    <a:srgbClr val="000000">
                      <a:alpha val="43137"/>
                    </a:srgbClr>
                  </a:outerShdw>
                </a:effectLst>
              </a:rPr>
              <a:t>What does the Bible Says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b="1" u="sng" dirty="0">
                <a:solidFill>
                  <a:srgbClr val="FFFFCC"/>
                </a:solidFill>
                <a:effectLst>
                  <a:outerShdw blurRad="38100" dist="38100" dir="2700000" algn="tl">
                    <a:srgbClr val="000000">
                      <a:alpha val="43137"/>
                    </a:srgbClr>
                  </a:outerShdw>
                </a:effectLst>
              </a:rPr>
              <a:t>Why does it </a:t>
            </a:r>
            <a:r>
              <a:rPr lang="en-US" altLang="en-US" sz="3600" b="1" u="sng">
                <a:solidFill>
                  <a:srgbClr val="FFFFCC"/>
                </a:solidFill>
                <a:effectLst>
                  <a:outerShdw blurRad="38100" dist="38100" dir="2700000" algn="tl">
                    <a:srgbClr val="000000">
                      <a:alpha val="43137"/>
                    </a:srgbClr>
                  </a:outerShdw>
                </a:effectLst>
              </a:rPr>
              <a:t>matter?</a:t>
            </a:r>
            <a:endParaRPr lang="en-US" altLang="en-US" sz="3600" b="1" u="sng" dirty="0">
              <a:solidFill>
                <a:srgbClr val="FFFFCC"/>
              </a:solidFill>
              <a:effectLst>
                <a:outerShdw blurRad="38100" dist="38100" dir="2700000" algn="tl">
                  <a:srgbClr val="000000">
                    <a:alpha val="43137"/>
                  </a:srgbClr>
                </a:outerShdw>
              </a:effectLst>
            </a:endParaRP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93286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8"/>
          </a:xfrm>
          <a:prstGeom prst="rect">
            <a:avLst/>
          </a:prstGeom>
        </p:spPr>
      </p:pic>
      <p:sp>
        <p:nvSpPr>
          <p:cNvPr id="38914" name="Rectangle 3"/>
          <p:cNvSpPr>
            <a:spLocks noChangeArrowheads="1"/>
          </p:cNvSpPr>
          <p:nvPr/>
        </p:nvSpPr>
        <p:spPr bwMode="auto">
          <a:xfrm>
            <a:off x="1143000" y="0"/>
            <a:ext cx="6858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4:20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“Erastus remained at Corinth, but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Trophimus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left sick at Miletus.”</a:t>
            </a:r>
          </a:p>
        </p:txBody>
      </p:sp>
      <p:pic>
        <p:nvPicPr>
          <p:cNvPr id="6" name="Picture 5">
            <a:extLst>
              <a:ext uri="{FF2B5EF4-FFF2-40B4-BE49-F238E27FC236}">
                <a16:creationId xmlns:a16="http://schemas.microsoft.com/office/drawing/2014/main" id="{6EB2E2C7-B3F4-48C2-B86D-A81679D4B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4" y="2402204"/>
            <a:ext cx="2839515" cy="2011680"/>
          </a:xfrm>
          <a:prstGeom prst="rect">
            <a:avLst/>
          </a:prstGeom>
        </p:spPr>
      </p:pic>
    </p:spTree>
    <p:extLst>
      <p:ext uri="{BB962C8B-B14F-4D97-AF65-F5344CB8AC3E}">
        <p14:creationId xmlns:p14="http://schemas.microsoft.com/office/powerpoint/2010/main" val="1937848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20570"/>
            <a:ext cx="9144000" cy="3637230"/>
          </a:xfrm>
        </p:spPr>
        <p:txBody>
          <a:bodyPr/>
          <a:lstStyle/>
          <a:p>
            <a:pPr marL="0" indent="0" algn="just">
              <a:buNone/>
              <a:defRPr/>
            </a:pPr>
            <a:r>
              <a:rPr lang="en-US" sz="2800" dirty="0">
                <a:effectLst>
                  <a:outerShdw blurRad="38100" dist="38100" dir="2700000" algn="tl">
                    <a:srgbClr val="000000">
                      <a:alpha val="43137"/>
                    </a:srgbClr>
                  </a:outerShdw>
                </a:effectLst>
              </a:rPr>
              <a:t>“This whole place is very obscure: but the obscurity is produced by our ignorance of the facts referred to and by their cessation, being such as then used to occur but now no longer take place. And why do they not happen now? Why look now, the cause too of the obscurity has produced us again another question: namely, why did they then happen, and now do so no more?”</a:t>
            </a:r>
          </a:p>
        </p:txBody>
      </p:sp>
      <p:pic>
        <p:nvPicPr>
          <p:cNvPr id="2" name="Picture 1">
            <a:extLst>
              <a:ext uri="{FF2B5EF4-FFF2-40B4-BE49-F238E27FC236}">
                <a16:creationId xmlns:a16="http://schemas.microsoft.com/office/drawing/2014/main" id="{33B9E5A8-A49C-47E5-A382-FD542AA7A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102757" cy="1097280"/>
          </a:xfrm>
          <a:prstGeom prst="rect">
            <a:avLst/>
          </a:prstGeom>
        </p:spPr>
      </p:pic>
      <p:sp>
        <p:nvSpPr>
          <p:cNvPr id="5" name="Rectangle 4">
            <a:extLst>
              <a:ext uri="{FF2B5EF4-FFF2-40B4-BE49-F238E27FC236}">
                <a16:creationId xmlns:a16="http://schemas.microsoft.com/office/drawing/2014/main" id="{46349028-EDE1-43BE-9A44-0B6227E020AF}"/>
              </a:ext>
            </a:extLst>
          </p:cNvPr>
          <p:cNvSpPr/>
          <p:nvPr/>
        </p:nvSpPr>
        <p:spPr>
          <a:xfrm>
            <a:off x="1524000" y="238034"/>
            <a:ext cx="6096000" cy="1215717"/>
          </a:xfrm>
          <a:prstGeom prst="rect">
            <a:avLst/>
          </a:prstGeom>
        </p:spPr>
        <p:txBody>
          <a:bodyPr>
            <a:spAutoFit/>
          </a:bodyPr>
          <a:lstStyle/>
          <a:p>
            <a:pPr algn="ctr">
              <a:spcAft>
                <a:spcPts val="600"/>
              </a:spcAft>
            </a:pPr>
            <a:r>
              <a:rPr lang="fr-FR" sz="3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Chrysostom</a:t>
            </a:r>
            <a:r>
              <a:rPr lang="fr-FR"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(A.D. 345‒407)</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Patriarch of Constantinople</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Chrysostom, Homily 29 on First Corinthians. </a:t>
            </a:r>
          </a:p>
        </p:txBody>
      </p:sp>
    </p:spTree>
    <p:extLst>
      <p:ext uri="{BB962C8B-B14F-4D97-AF65-F5344CB8AC3E}">
        <p14:creationId xmlns:p14="http://schemas.microsoft.com/office/powerpoint/2010/main" val="379715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800600"/>
          </a:xfrm>
        </p:spPr>
        <p:txBody>
          <a:bodyPr/>
          <a:lstStyle/>
          <a:p>
            <a:pPr marL="0" indent="0" algn="just">
              <a:buNone/>
              <a:defRPr/>
            </a:pPr>
            <a:r>
              <a:rPr lang="en-US" sz="2800" dirty="0">
                <a:effectLst>
                  <a:outerShdw blurRad="38100" dist="38100" dir="2700000" algn="tl">
                    <a:srgbClr val="000000">
                      <a:alpha val="43137"/>
                    </a:srgbClr>
                  </a:outerShdw>
                </a:effectLst>
              </a:rPr>
              <a:t>“In the earliest times, the Holy Ghost fell upon them that believed: and they spoke with tongues, which they had not learned, as the Spirit gave them utterance. Acts 2:4 These were signs adapted to the time. For there behooved to be that betokening of the Holy Spirit in all tongues, to show that the Gospel of God was to run through all tongues over the whole earth. That thing was done for a betokening, and it passed away. . . . If then the witness of the presence of the Holy Ghost be not now given through these miracles, by what is it given, by what does one get to know that he has received the Holy Ghost?”</a:t>
            </a:r>
          </a:p>
        </p:txBody>
      </p:sp>
      <p:sp>
        <p:nvSpPr>
          <p:cNvPr id="99331" name="TextBox 3"/>
          <p:cNvSpPr txBox="1">
            <a:spLocks noChangeArrowheads="1"/>
          </p:cNvSpPr>
          <p:nvPr/>
        </p:nvSpPr>
        <p:spPr bwMode="auto">
          <a:xfrm>
            <a:off x="966787" y="245985"/>
            <a:ext cx="721042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Augustine </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(A.D. 354‒430)</a:t>
            </a:r>
          </a:p>
          <a:p>
            <a:pPr algn="ctr" eaLnBrk="1" hangingPunct="1">
              <a:spcAft>
                <a:spcPts val="0"/>
              </a:spcAft>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Bishop of Hippo</a:t>
            </a:r>
          </a:p>
          <a:p>
            <a:pPr algn="ctr" eaLnBrk="1" hangingPunct="1">
              <a:spcAft>
                <a:spcPts val="0"/>
              </a:spcAft>
            </a:pP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Homily 6:10 on the First Epistle of John</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026" name="Picture 2" descr="Image result for augustine">
            <a:extLst>
              <a:ext uri="{FF2B5EF4-FFF2-40B4-BE49-F238E27FC236}">
                <a16:creationId xmlns:a16="http://schemas.microsoft.com/office/drawing/2014/main" id="{161B0FAD-294F-4129-9305-479AB97AE6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37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953000"/>
          </a:xfrm>
        </p:spPr>
        <p:txBody>
          <a:bodyPr/>
          <a:lstStyle/>
          <a:p>
            <a:pPr marL="0" indent="0" algn="just">
              <a:buNone/>
              <a:defRPr/>
            </a:pPr>
            <a:r>
              <a:rPr lang="en-US" sz="2600" dirty="0">
                <a:effectLst>
                  <a:outerShdw blurRad="38100" dist="38100" dir="2700000" algn="tl">
                    <a:srgbClr val="000000">
                      <a:alpha val="43137"/>
                    </a:srgbClr>
                  </a:outerShdw>
                </a:effectLst>
              </a:rPr>
              <a:t>“We do not know how long the glossolalia, as thus described by Paul, continued. It passed away gradually with the other extraordinary or strictly supernatural gifts of the apostolic age. It is not mentioned in the Pastoral, nor in the Catholic Epistles. We have but a few allusions to it at the close of the second century. </a:t>
            </a:r>
            <a:r>
              <a:rPr lang="en-US" sz="2600" dirty="0" err="1">
                <a:effectLst>
                  <a:outerShdw blurRad="38100" dist="38100" dir="2700000" algn="tl">
                    <a:srgbClr val="000000">
                      <a:alpha val="43137"/>
                    </a:srgbClr>
                  </a:outerShdw>
                </a:effectLst>
              </a:rPr>
              <a:t>Irenæus</a:t>
            </a:r>
            <a:r>
              <a:rPr lang="en-US" sz="2600" dirty="0">
                <a:effectLst>
                  <a:outerShdw blurRad="38100" dist="38100" dir="2700000" algn="tl">
                    <a:srgbClr val="000000">
                      <a:alpha val="43137"/>
                    </a:srgbClr>
                  </a:outerShdw>
                </a:effectLst>
              </a:rPr>
              <a:t> (Adv. </a:t>
            </a:r>
            <a:r>
              <a:rPr lang="en-US" sz="2600" dirty="0" err="1">
                <a:effectLst>
                  <a:outerShdw blurRad="38100" dist="38100" dir="2700000" algn="tl">
                    <a:srgbClr val="000000">
                      <a:alpha val="43137"/>
                    </a:srgbClr>
                  </a:outerShdw>
                </a:effectLst>
              </a:rPr>
              <a:t>Haer</a:t>
            </a:r>
            <a:r>
              <a:rPr lang="en-US" sz="2600" dirty="0">
                <a:effectLst>
                  <a:outerShdw blurRad="38100" dist="38100" dir="2700000" algn="tl">
                    <a:srgbClr val="000000">
                      <a:alpha val="43137"/>
                    </a:srgbClr>
                  </a:outerShdw>
                </a:effectLst>
              </a:rPr>
              <a:t>. 1. v. c. 6 § 1,) speaks of ‘many brethren’ whom he heard in the church having the gift of prophecy and of speaking in ‘diverse tongues’ (πα</a:t>
            </a:r>
            <a:r>
              <a:rPr lang="en-US" sz="2600" dirty="0" err="1">
                <a:effectLst>
                  <a:outerShdw blurRad="38100" dist="38100" dir="2700000" algn="tl">
                    <a:srgbClr val="000000">
                      <a:alpha val="43137"/>
                    </a:srgbClr>
                  </a:outerShdw>
                </a:effectLst>
              </a:rPr>
              <a:t>ντοδ</a:t>
            </a:r>
            <a:r>
              <a:rPr lang="en-US" sz="2600" dirty="0">
                <a:effectLst>
                  <a:outerShdw blurRad="38100" dist="38100" dir="2700000" algn="tl">
                    <a:srgbClr val="000000">
                      <a:alpha val="43137"/>
                    </a:srgbClr>
                  </a:outerShdw>
                </a:effectLst>
              </a:rPr>
              <a:t>απαῖς γλώσσαις), bringing the hidden things of men (τὰ κρύφια τῶν ἀνθρώπων) to light and expounding the mysteries of God (τὰ μυστήρια τοῦ θεοῦ). It is not clear whether by the term ‘diverse,’ which does not elsewhere occur, he means a speaking in foreign languages, or in diversities of tongues altogether peculiar, like those meant by Paul.”</a:t>
            </a:r>
          </a:p>
        </p:txBody>
      </p:sp>
      <p:sp>
        <p:nvSpPr>
          <p:cNvPr id="99331" name="TextBox 3"/>
          <p:cNvSpPr txBox="1">
            <a:spLocks noChangeArrowheads="1"/>
          </p:cNvSpPr>
          <p:nvPr/>
        </p:nvSpPr>
        <p:spPr bwMode="auto">
          <a:xfrm>
            <a:off x="1962150" y="228600"/>
            <a:ext cx="52197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vol. 1 , p. 236-37.</a:t>
            </a:r>
          </a:p>
        </p:txBody>
      </p:sp>
      <p:pic>
        <p:nvPicPr>
          <p:cNvPr id="2" name="Picture 1">
            <a:extLst>
              <a:ext uri="{FF2B5EF4-FFF2-40B4-BE49-F238E27FC236}">
                <a16:creationId xmlns:a16="http://schemas.microsoft.com/office/drawing/2014/main" id="{66237E8C-8146-47DB-A49B-BE8D31368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26" y="45720"/>
            <a:ext cx="77687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173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746532"/>
          </a:xfrm>
        </p:spPr>
        <p:txBody>
          <a:bodyPr/>
          <a:lstStyle/>
          <a:p>
            <a:pPr marL="0" indent="0" algn="just">
              <a:buNone/>
              <a:defRPr/>
            </a:pPr>
            <a:r>
              <a:rPr lang="en-US" sz="2600" dirty="0">
                <a:effectLst>
                  <a:outerShdw blurRad="38100" dist="38100" dir="2700000" algn="tl">
                    <a:srgbClr val="000000">
                      <a:alpha val="43137"/>
                    </a:srgbClr>
                  </a:outerShdw>
                </a:effectLst>
              </a:rPr>
              <a:t>“The latter is more probable. </a:t>
            </a:r>
            <a:r>
              <a:rPr lang="en-US" sz="2600" dirty="0" err="1">
                <a:effectLst>
                  <a:outerShdw blurRad="38100" dist="38100" dir="2700000" algn="tl">
                    <a:srgbClr val="000000">
                      <a:alpha val="43137"/>
                    </a:srgbClr>
                  </a:outerShdw>
                </a:effectLst>
              </a:rPr>
              <a:t>Irenæus</a:t>
            </a:r>
            <a:r>
              <a:rPr lang="en-US" sz="2600" dirty="0">
                <a:effectLst>
                  <a:outerShdw blurRad="38100" dist="38100" dir="2700000" algn="tl">
                    <a:srgbClr val="000000">
                      <a:alpha val="43137"/>
                    </a:srgbClr>
                  </a:outerShdw>
                </a:effectLst>
              </a:rPr>
              <a:t> himself had to learn the language of Gaul. Tertullian (Adv. Marc. V. 8; comp. De Anima, c. 9) obscurely speaks of the spiritual gifts, including the gift of tongues, as being still manifest among the Montanists to whom he belonged. At the time of Chrysostom it had entirely disappeared; at least he accounts for the obscurity of the gift from our ignorance of the fact. From that time on the glossolalia was usually misunderstood as a miraculous and permanent gift of foreign languages for missionary purposes. But the whole history of missions furnishes no clear example of such a gift for such a purpose.”</a:t>
            </a:r>
          </a:p>
        </p:txBody>
      </p:sp>
      <p:sp>
        <p:nvSpPr>
          <p:cNvPr id="99331" name="TextBox 3"/>
          <p:cNvSpPr txBox="1">
            <a:spLocks noChangeArrowheads="1"/>
          </p:cNvSpPr>
          <p:nvPr/>
        </p:nvSpPr>
        <p:spPr bwMode="auto">
          <a:xfrm>
            <a:off x="1466850" y="228600"/>
            <a:ext cx="62103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lvl="0" algn="ctr" eaLnBrk="1" hangingPunct="1"/>
            <a:r>
              <a:rPr lang="en-US" altLang="en-US" sz="20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vol. 1 , p. 236-37.</a:t>
            </a:r>
          </a:p>
        </p:txBody>
      </p:sp>
      <p:pic>
        <p:nvPicPr>
          <p:cNvPr id="5" name="Picture 4">
            <a:extLst>
              <a:ext uri="{FF2B5EF4-FFF2-40B4-BE49-F238E27FC236}">
                <a16:creationId xmlns:a16="http://schemas.microsoft.com/office/drawing/2014/main" id="{AD3C4C5D-905C-4724-B606-63027D14AE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26" y="45720"/>
            <a:ext cx="77687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239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2716232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8"/>
          </a:xfrm>
          <a:prstGeom prst="rect">
            <a:avLst/>
          </a:prstGeom>
        </p:spPr>
      </p:pic>
      <p:sp>
        <p:nvSpPr>
          <p:cNvPr id="38914" name="Rectangle 3"/>
          <p:cNvSpPr>
            <a:spLocks noChangeArrowheads="1"/>
          </p:cNvSpPr>
          <p:nvPr/>
        </p:nvSpPr>
        <p:spPr bwMode="auto">
          <a:xfrm>
            <a:off x="0" y="2"/>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Isaiah 35:5-6</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eyes of the blind will be opened And the ears of the deaf will be unstopped.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lame will leap like a deer, And the tongue of the mute will shout for joy. For waters will break forth in the wilderness And streams in the Arabah.”</a:t>
            </a:r>
          </a:p>
        </p:txBody>
      </p:sp>
    </p:spTree>
    <p:extLst>
      <p:ext uri="{BB962C8B-B14F-4D97-AF65-F5344CB8AC3E}">
        <p14:creationId xmlns:p14="http://schemas.microsoft.com/office/powerpoint/2010/main" val="2117224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47CD26-83C4-411A-9DDD-31EEF5A45C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Amos 9:13 </a:t>
            </a:r>
          </a:p>
          <a:p>
            <a:pPr marL="0" indent="0" algn="just" eaLnBrk="1" hangingPunct="1">
              <a:spcBef>
                <a:spcPct val="0"/>
              </a:spcBef>
              <a:spcAft>
                <a:spcPts val="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Behold, days are coming,” declares 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“When the plowman will overtake the reaper</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And the </a:t>
            </a:r>
            <a:r>
              <a:rPr lang="en-US" sz="3600" dirty="0" err="1">
                <a:effectLst>
                  <a:outerShdw blurRad="38100" dist="38100" dir="2700000" algn="tl">
                    <a:srgbClr val="000000">
                      <a:alpha val="43137"/>
                    </a:srgbClr>
                  </a:outerShdw>
                </a:effectLst>
              </a:rPr>
              <a:t>treader</a:t>
            </a:r>
            <a:r>
              <a:rPr lang="en-US" sz="3600" dirty="0">
                <a:effectLst>
                  <a:outerShdw blurRad="38100" dist="38100" dir="2700000" algn="tl">
                    <a:srgbClr val="000000">
                      <a:alpha val="43137"/>
                    </a:srgbClr>
                  </a:outerShdw>
                </a:effectLst>
              </a:rPr>
              <a:t> of grapes him who sows seed;</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When the mountains will drip sweet wine</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And all the hills will be dissolved.</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4"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69781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166EF8-BA5F-4CB4-B7BC-93267962FE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2"/>
            <a:ext cx="9144000" cy="4800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Isaiah 65:21-22 </a:t>
            </a:r>
          </a:p>
          <a:p>
            <a:pPr marL="0" indent="0" algn="just" eaLnBrk="1" hangingPunct="1">
              <a:spcBef>
                <a:spcPct val="0"/>
              </a:spcBef>
              <a:spcAft>
                <a:spcPts val="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baseline="30000" dirty="0">
                <a:effectLst>
                  <a:outerShdw blurRad="38100" dist="38100" dir="2700000" algn="tl">
                    <a:srgbClr val="000000">
                      <a:alpha val="43137"/>
                    </a:srgbClr>
                  </a:outerShdw>
                </a:effectLst>
              </a:rPr>
              <a:t>21 </a:t>
            </a:r>
            <a:r>
              <a:rPr lang="en-US" sz="3600" dirty="0">
                <a:effectLst>
                  <a:outerShdw blurRad="38100" dist="38100" dir="2700000" algn="tl">
                    <a:srgbClr val="000000">
                      <a:alpha val="43137"/>
                    </a:srgbClr>
                  </a:outerShdw>
                </a:effectLst>
              </a:rPr>
              <a:t>They will build houses and inhabit </a:t>
            </a:r>
            <a:r>
              <a:rPr lang="en-US" sz="3600" i="1" dirty="0">
                <a:effectLst>
                  <a:outerShdw blurRad="38100" dist="38100" dir="2700000" algn="tl">
                    <a:srgbClr val="000000">
                      <a:alpha val="43137"/>
                    </a:srgbClr>
                  </a:outerShdw>
                </a:effectLst>
              </a:rPr>
              <a:t>them</a:t>
            </a:r>
            <a:r>
              <a:rPr lang="en-US" sz="3600" dirty="0">
                <a:effectLst>
                  <a:outerShdw blurRad="38100" dist="38100" dir="2700000" algn="tl">
                    <a:srgbClr val="000000">
                      <a:alpha val="43137"/>
                    </a:srgbClr>
                  </a:outerShdw>
                </a:effectLst>
              </a:rPr>
              <a: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They will also plant vineyards and eat their fruit.</a:t>
            </a:r>
            <a:br>
              <a:rPr lang="en-US" sz="3600" dirty="0">
                <a:effectLst>
                  <a:outerShdw blurRad="38100" dist="38100" dir="2700000" algn="tl">
                    <a:srgbClr val="000000">
                      <a:alpha val="43137"/>
                    </a:srgbClr>
                  </a:outerShdw>
                </a:effectLst>
              </a:rPr>
            </a:br>
            <a:r>
              <a:rPr lang="en-US" sz="3600" baseline="30000" dirty="0">
                <a:effectLst>
                  <a:outerShdw blurRad="38100" dist="38100" dir="2700000" algn="tl">
                    <a:srgbClr val="000000">
                      <a:alpha val="43137"/>
                    </a:srgbClr>
                  </a:outerShdw>
                </a:effectLst>
              </a:rPr>
              <a:t>22 </a:t>
            </a:r>
            <a:r>
              <a:rPr lang="en-US" sz="3600" dirty="0">
                <a:effectLst>
                  <a:outerShdw blurRad="38100" dist="38100" dir="2700000" algn="tl">
                    <a:srgbClr val="000000">
                      <a:alpha val="43137"/>
                    </a:srgbClr>
                  </a:outerShdw>
                </a:effectLst>
              </a:rPr>
              <a:t>They will not build and another inhabit,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They will not plant and another eat;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For as the lifetime of a tree, </a:t>
            </a:r>
            <a:r>
              <a:rPr lang="en-US" sz="3600" i="1" dirty="0">
                <a:effectLst>
                  <a:outerShdw blurRad="38100" dist="38100" dir="2700000" algn="tl">
                    <a:srgbClr val="000000">
                      <a:alpha val="43137"/>
                    </a:srgbClr>
                  </a:outerShdw>
                </a:effectLst>
              </a:rPr>
              <a:t>so will be</a:t>
            </a:r>
            <a:r>
              <a:rPr lang="en-US" sz="3600" dirty="0">
                <a:effectLst>
                  <a:outerShdw blurRad="38100" dist="38100" dir="2700000" algn="tl">
                    <a:srgbClr val="000000">
                      <a:alpha val="43137"/>
                    </a:srgbClr>
                  </a:outerShdw>
                </a:effectLst>
              </a:rPr>
              <a:t> the days of My people, And My chosen ones will wear out the work of their hands.</a:t>
            </a:r>
            <a:r>
              <a:rPr lang="en-US" altLang="en-US" sz="3600" dirty="0">
                <a:solidFill>
                  <a:srgbClr val="FFFFFF"/>
                </a:solidFill>
                <a:effectLst>
                  <a:outerShdw blurRad="38100" dist="38100" dir="2700000" algn="tl">
                    <a:srgbClr val="000000">
                      <a:alpha val="43137"/>
                    </a:srgbClr>
                  </a:outerShdw>
                </a:effectLst>
                <a:cs typeface="Arial" charset="0"/>
              </a:rPr>
              <a:t>”</a:t>
            </a:r>
          </a:p>
        </p:txBody>
      </p:sp>
    </p:spTree>
    <p:extLst>
      <p:ext uri="{BB962C8B-B14F-4D97-AF65-F5344CB8AC3E}">
        <p14:creationId xmlns:p14="http://schemas.microsoft.com/office/powerpoint/2010/main" val="500564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C96FA-F9DE-4093-AED0-62F912A8C8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8"/>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Zechariah 8:12 </a:t>
            </a:r>
          </a:p>
          <a:p>
            <a:pPr marL="0" indent="0" algn="just" eaLnBrk="1" hangingPunct="1">
              <a:spcBef>
                <a:spcPct val="0"/>
              </a:spcBef>
              <a:spcAft>
                <a:spcPts val="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For </a:t>
            </a:r>
            <a:r>
              <a:rPr lang="en-US" sz="3600" i="1" dirty="0">
                <a:effectLst>
                  <a:outerShdw blurRad="38100" dist="38100" dir="2700000" algn="tl">
                    <a:srgbClr val="000000">
                      <a:alpha val="43137"/>
                    </a:srgbClr>
                  </a:outerShdw>
                </a:effectLst>
              </a:rPr>
              <a:t>there will be</a:t>
            </a:r>
            <a:r>
              <a:rPr lang="en-US" sz="3600" dirty="0">
                <a:effectLst>
                  <a:outerShdw blurRad="38100" dist="38100" dir="2700000" algn="tl">
                    <a:srgbClr val="000000">
                      <a:alpha val="43137"/>
                    </a:srgbClr>
                  </a:outerShdw>
                </a:effectLst>
              </a:rPr>
              <a:t> peace for the seed: the vine will yield its fruit, the land will yield its produce and the heavens will give their dew; and I will cause the remnant of this people to inherit all these </a:t>
            </a:r>
            <a:r>
              <a:rPr lang="en-US" sz="3600" i="1" dirty="0">
                <a:effectLst>
                  <a:outerShdw blurRad="38100" dist="38100" dir="2700000" algn="tl">
                    <a:srgbClr val="000000">
                      <a:alpha val="43137"/>
                    </a:srgbClr>
                  </a:outerShdw>
                </a:effectLst>
              </a:rPr>
              <a:t>things</a:t>
            </a:r>
            <a:r>
              <a:rPr lang="en-US" sz="3600" dirty="0">
                <a:effectLst>
                  <a:outerShdw blurRad="38100" dist="38100" dir="2700000" algn="tl">
                    <a:srgbClr val="000000">
                      <a:alpha val="43137"/>
                    </a:srgbClr>
                  </a:outerShdw>
                </a:effectLst>
              </a:rPr>
              <a:t>.</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5"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190960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a:t>
            </a:r>
            <a:r>
              <a:rPr lang="en-US" sz="2800">
                <a:effectLst>
                  <a:outerShdw blurRad="38100" dist="38100" dir="2700000" algn="tl">
                    <a:srgbClr val="000000">
                      <a:alpha val="43137"/>
                    </a:srgbClr>
                  </a:outerShdw>
                </a:effectLst>
              </a:rPr>
              <a:t>” status</a:t>
            </a:r>
            <a:endParaRPr lang="en-US" sz="2800" dirty="0">
              <a:effectLst>
                <a:outerShdw blurRad="38100" dist="38100" dir="2700000" algn="tl">
                  <a:srgbClr val="000000">
                    <a:alpha val="43137"/>
                  </a:srgbClr>
                </a:outerShdw>
              </a:effectLst>
            </a:endParaRP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204103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343400"/>
          </a:xfrm>
        </p:spPr>
        <p:txBody>
          <a:bodyPr/>
          <a:lstStyle/>
          <a:p>
            <a:pPr marL="0" indent="0" algn="just">
              <a:buNone/>
              <a:defRPr/>
            </a:pPr>
            <a:r>
              <a:rPr lang="en-US" sz="2800" dirty="0">
                <a:effectLst>
                  <a:outerShdw blurRad="38100" dist="38100" dir="2700000" algn="tl">
                    <a:srgbClr val="000000">
                      <a:alpha val="43137"/>
                    </a:srgbClr>
                  </a:outerShdw>
                </a:effectLst>
              </a:rPr>
              <a:t>“The Faith teachers deny that the kingdom of God is in the process of realization, claiming that it is present in the earth to the point that believers can be delivered from all sin, sickness, and poverty of the devil. They . . . claim that the believer has absolute authority to conquer and eradicate these forces of evil completely from his life. The only process of realization is in the faith of the believer, not in the presence of God’s kingdom. In the jargon of biblical theology, the Faith interpretation of the kingdom of God could be labeled as a ‘hyper-realized’ eschatology.”</a:t>
            </a:r>
          </a:p>
        </p:txBody>
      </p:sp>
      <p:sp>
        <p:nvSpPr>
          <p:cNvPr id="99331" name="TextBox 3"/>
          <p:cNvSpPr txBox="1">
            <a:spLocks noChangeArrowheads="1"/>
          </p:cNvSpPr>
          <p:nvPr/>
        </p:nvSpPr>
        <p:spPr bwMode="auto">
          <a:xfrm>
            <a:off x="971550" y="240774"/>
            <a:ext cx="72009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McConnell</a:t>
            </a:r>
          </a:p>
          <a:p>
            <a:pPr algn="ctr" eaLnBrk="1" hangingPunct="1"/>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Different Gospel: A Bold and Revealing Look at the Historical Basis of the Word of Faith Movement, Updated and electronic ed. (Peabody, MA: Hendrickson, 2011), loc. 4813–4846.</a:t>
            </a:r>
          </a:p>
        </p:txBody>
      </p:sp>
      <p:pic>
        <p:nvPicPr>
          <p:cNvPr id="4" name="Picture 3">
            <a:extLst>
              <a:ext uri="{FF2B5EF4-FFF2-40B4-BE49-F238E27FC236}">
                <a16:creationId xmlns:a16="http://schemas.microsoft.com/office/drawing/2014/main" id="{3F268C38-E500-4C71-BB52-86B7AA85DB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02234" cy="1097280"/>
          </a:xfrm>
          <a:prstGeom prst="rect">
            <a:avLst/>
          </a:prstGeom>
        </p:spPr>
      </p:pic>
    </p:spTree>
    <p:extLst>
      <p:ext uri="{BB962C8B-B14F-4D97-AF65-F5344CB8AC3E}">
        <p14:creationId xmlns:p14="http://schemas.microsoft.com/office/powerpoint/2010/main" val="1920670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47800"/>
            <a:ext cx="9144000" cy="4724400"/>
          </a:xfrm>
        </p:spPr>
        <p:txBody>
          <a:bodyPr/>
          <a:lstStyle/>
          <a:p>
            <a:pPr marL="0" indent="0" algn="just">
              <a:buNone/>
              <a:defRPr/>
            </a:pPr>
            <a:r>
              <a:rPr lang="en-US" sz="2500" dirty="0">
                <a:effectLst>
                  <a:outerShdw blurRad="38100" dist="38100" dir="2700000" algn="tl">
                    <a:srgbClr val="000000">
                      <a:alpha val="43137"/>
                    </a:srgbClr>
                  </a:outerShdw>
                </a:effectLst>
              </a:rPr>
              <a:t>“The Faith eschatology is ‘hyper realized’ because of its extreme promises to the believer of a life which is absolutely invulnerable to any type of evil. It claims ‘that the powers of the age to come’ have completely come in this life and that these powers can be used at will by the believer with enough faith and knowledge of how to operate them. There is no process of realization of God’s kingdom in Faith eschatology; the kingdom can be completely realized in the lives of those who exercise Faith principles. We see this hyper-realized eschatology in the Faith doctrines of healing, authority, prosperity, identification and deification. The over-realized nature of Faith eschatology emphasizes the ‘Now’ of the kingdom of God. . . . The . . . ‘Not yet’ mystery of the kingdom and its powers is distorted by the hyper-realized eschatology of the Faith movement.”</a:t>
            </a:r>
          </a:p>
        </p:txBody>
      </p:sp>
      <p:sp>
        <p:nvSpPr>
          <p:cNvPr id="6" name="TextBox 3">
            <a:extLst>
              <a:ext uri="{FF2B5EF4-FFF2-40B4-BE49-F238E27FC236}">
                <a16:creationId xmlns:a16="http://schemas.microsoft.com/office/drawing/2014/main" id="{BF6E8BA1-0610-4D18-A80C-84FA42CA9161}"/>
              </a:ext>
            </a:extLst>
          </p:cNvPr>
          <p:cNvSpPr txBox="1">
            <a:spLocks noChangeArrowheads="1"/>
          </p:cNvSpPr>
          <p:nvPr/>
        </p:nvSpPr>
        <p:spPr bwMode="auto">
          <a:xfrm>
            <a:off x="971550" y="240774"/>
            <a:ext cx="72009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McConnell</a:t>
            </a:r>
          </a:p>
          <a:p>
            <a:pPr algn="ctr" eaLnBrk="1" hangingPunct="1"/>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Different Gospel: A Bold and Revealing Look at the Historical Basis of the Word of Faith Movement, Updated and electronic ed. (Peabody, MA: Hendrickson, 2011), loc. 4813–4846.</a:t>
            </a:r>
          </a:p>
        </p:txBody>
      </p:sp>
      <p:pic>
        <p:nvPicPr>
          <p:cNvPr id="5" name="Picture 4">
            <a:extLst>
              <a:ext uri="{FF2B5EF4-FFF2-40B4-BE49-F238E27FC236}">
                <a16:creationId xmlns:a16="http://schemas.microsoft.com/office/drawing/2014/main" id="{05C943F6-C2AB-4733-BDA9-9982120FF8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02234" cy="1097280"/>
          </a:xfrm>
          <a:prstGeom prst="rect">
            <a:avLst/>
          </a:prstGeom>
        </p:spPr>
      </p:pic>
    </p:spTree>
    <p:extLst>
      <p:ext uri="{BB962C8B-B14F-4D97-AF65-F5344CB8AC3E}">
        <p14:creationId xmlns:p14="http://schemas.microsoft.com/office/powerpoint/2010/main" val="394473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5202F-F581-4888-A277-C645DA219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2"/>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4:13-14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know that it was because of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bodily illness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preached the gospel to you the first time;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that which was a trial to you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bodily condition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did not despise or loathe, but you received me as an angel of God, as Christ Jesus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36603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6A0C2D-F869-4055-A719-08B593B281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5:23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longer drink water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exclusively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use a little wine for the sake of your stomach and your frequent ailments.”</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5" y="2771536"/>
            <a:ext cx="2839515" cy="2011680"/>
          </a:xfrm>
          <a:prstGeom prst="rect">
            <a:avLst/>
          </a:prstGeom>
        </p:spPr>
      </p:pic>
    </p:spTree>
    <p:extLst>
      <p:ext uri="{BB962C8B-B14F-4D97-AF65-F5344CB8AC3E}">
        <p14:creationId xmlns:p14="http://schemas.microsoft.com/office/powerpoint/2010/main" val="3037192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D0B493-700A-4456-88E9-E831D5FBDB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143000" y="0"/>
            <a:ext cx="6858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4:20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“Erastus remained at Corinth, but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Trophimus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left sick at Miletus.”</a:t>
            </a:r>
          </a:p>
        </p:txBody>
      </p:sp>
      <p:pic>
        <p:nvPicPr>
          <p:cNvPr id="6" name="Picture 5">
            <a:extLst>
              <a:ext uri="{FF2B5EF4-FFF2-40B4-BE49-F238E27FC236}">
                <a16:creationId xmlns:a16="http://schemas.microsoft.com/office/drawing/2014/main" id="{6EB2E2C7-B3F4-48C2-B86D-A81679D4B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5" y="2771536"/>
            <a:ext cx="2839515" cy="2011680"/>
          </a:xfrm>
          <a:prstGeom prst="rect">
            <a:avLst/>
          </a:prstGeom>
        </p:spPr>
      </p:pic>
    </p:spTree>
    <p:extLst>
      <p:ext uri="{BB962C8B-B14F-4D97-AF65-F5344CB8AC3E}">
        <p14:creationId xmlns:p14="http://schemas.microsoft.com/office/powerpoint/2010/main" val="3109622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E5982-3ADD-4CB5-8065-B7241F250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162318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333231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142042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223429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2667000" y="1714503"/>
            <a:ext cx="6324600" cy="3086098"/>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When the Church enters into an ‘Alliance with the World,’. . . the end of such an ‘Alliance’ will be a ‘Religious Political Regime’ that will pave the way for the revelation of Satan’s great ‘Religious Political Leader’ and ‘Superman’—the ANTICHRIST.</a:t>
            </a:r>
            <a:r>
              <a:rPr lang="en-US" altLang="en-US" sz="2800" b="1"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81E73EE-A287-4F46-8545-6260C098373A}"/>
              </a:ext>
            </a:extLst>
          </p:cNvPr>
          <p:cNvPicPr>
            <a:picLocks noChangeAspect="1"/>
          </p:cNvPicPr>
          <p:nvPr/>
        </p:nvPicPr>
        <p:blipFill>
          <a:blip r:embed="rId2"/>
          <a:stretch>
            <a:fillRect/>
          </a:stretch>
        </p:blipFill>
        <p:spPr>
          <a:xfrm>
            <a:off x="3203786" y="4876800"/>
            <a:ext cx="2736428" cy="1828800"/>
          </a:xfrm>
          <a:prstGeom prst="rect">
            <a:avLst/>
          </a:prstGeom>
        </p:spPr>
      </p:pic>
      <p:pic>
        <p:nvPicPr>
          <p:cNvPr id="9" name="Picture 8">
            <a:extLst>
              <a:ext uri="{FF2B5EF4-FFF2-40B4-BE49-F238E27FC236}">
                <a16:creationId xmlns:a16="http://schemas.microsoft.com/office/drawing/2014/main" id="{37B675EF-2D89-45B2-AD37-746F3ECA96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1" y="1891230"/>
            <a:ext cx="2057399" cy="2737919"/>
          </a:xfrm>
          <a:prstGeom prst="rect">
            <a:avLst/>
          </a:prstGeom>
        </p:spPr>
      </p:pic>
      <p:sp>
        <p:nvSpPr>
          <p:cNvPr id="10" name="TextBox 9">
            <a:extLst>
              <a:ext uri="{FF2B5EF4-FFF2-40B4-BE49-F238E27FC236}">
                <a16:creationId xmlns:a16="http://schemas.microsoft.com/office/drawing/2014/main" id="{263DC902-258C-4FD5-926D-337697C5A06A}"/>
              </a:ext>
            </a:extLst>
          </p:cNvPr>
          <p:cNvSpPr txBox="1"/>
          <p:nvPr/>
        </p:nvSpPr>
        <p:spPr>
          <a:xfrm>
            <a:off x="2857502" y="228600"/>
            <a:ext cx="3428999" cy="1077218"/>
          </a:xfrm>
          <a:prstGeom prst="rect">
            <a:avLst/>
          </a:prstGeom>
          <a:noFill/>
        </p:spPr>
        <p:txBody>
          <a:bodyPr wrap="square" rtlCol="0">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Clarence Larkin</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Second Coming of Christ, 51. </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130280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0F787-B8B5-4578-9594-CC67C1E76B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623" y="152116"/>
            <a:ext cx="8510754" cy="6553768"/>
          </a:xfrm>
          <a:prstGeom prst="rect">
            <a:avLst/>
          </a:prstGeom>
        </p:spPr>
      </p:pic>
    </p:spTree>
    <p:extLst>
      <p:ext uri="{BB962C8B-B14F-4D97-AF65-F5344CB8AC3E}">
        <p14:creationId xmlns:p14="http://schemas.microsoft.com/office/powerpoint/2010/main" val="419431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3756" y="137160"/>
            <a:ext cx="8476488" cy="65836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23999"/>
            <a:ext cx="9144000" cy="5105399"/>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 many factors that make up the growing apostasy and seduction of the church. One of the most alarming, least understood, and fastest spreading errors is the teaching that earth instead of heaven is the ultimate home for the church, and that her goal is to take over the world and establish the kingdom of God. Only then, it is said, can Christ return—not, however, to take us to His Father’s house as He promised His disciples in John 14, but to reign over the Kingdom which we have established for Him. . . . [I]f the real Jesus Christ is going to catch His bride up from earth to meet Him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air</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Thess. 4:17), then those who work to build a kingdom for a ‘Christ’ whom they will meet with their feet planted on earth have been under heavy delusion indeed! They have been working for the Antichrist!”</a:t>
            </a:r>
            <a:endPar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Image result for dave hunt">
            <a:extLst>
              <a:ext uri="{FF2B5EF4-FFF2-40B4-BE49-F238E27FC236}">
                <a16:creationId xmlns:a16="http://schemas.microsoft.com/office/drawing/2014/main" id="{1AB8F9EA-B2AF-4A92-A2B2-3D8EE8722A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21" y="76200"/>
            <a:ext cx="833742" cy="10972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9804796-FE6F-46FA-A4AC-6BC483319E2F}"/>
              </a:ext>
            </a:extLst>
          </p:cNvPr>
          <p:cNvSpPr txBox="1"/>
          <p:nvPr/>
        </p:nvSpPr>
        <p:spPr>
          <a:xfrm>
            <a:off x="647701" y="228601"/>
            <a:ext cx="7848599" cy="1292662"/>
          </a:xfrm>
          <a:prstGeom prst="rect">
            <a:avLst/>
          </a:prstGeom>
          <a:noFill/>
        </p:spPr>
        <p:txBody>
          <a:bodyPr wrap="square" rtlCol="0">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Hunt</a:t>
            </a:r>
          </a:p>
          <a:p>
            <a:pPr algn="ctr"/>
            <a:r>
              <a:rPr lang="en-US" sz="1600" i="1" dirty="0">
                <a:effectLst>
                  <a:outerShdw blurRad="38100" dist="38100" dir="2700000" algn="tl">
                    <a:srgbClr val="000000">
                      <a:alpha val="43137"/>
                    </a:srgbClr>
                  </a:outerShdw>
                </a:effectLst>
                <a:latin typeface="Calibri" panose="020F0502020204030204" pitchFamily="34" charset="0"/>
                <a:cs typeface="+mn-cs"/>
              </a:rPr>
              <a:t>“Kingdom/Dominion Theology – Part 1” (February 1, 1987), accessed July 12, 2015, https://www.thebereancall.org/content/kingdomdominion-theology-part-i. </a:t>
            </a:r>
            <a:endParaRPr lang="en-US" altLang="en-US" sz="16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82816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447801"/>
            <a:ext cx="9067800" cy="3046988"/>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Bestselling author Hal Lindsey warned what could happen to the church in the last days if she began to see herself as the establisher of God's kingdom: “The last days of the church on the earth may be largely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wasted</a:t>
            </a:r>
            <a:r>
              <a:rPr lang="en-US" sz="3200" dirty="0">
                <a:effectLst>
                  <a:outerShdw blurRad="38100" dist="38100" dir="2700000" algn="tl">
                    <a:srgbClr val="000000">
                      <a:alpha val="43137"/>
                    </a:srgbClr>
                  </a:outerShdw>
                </a:effectLst>
                <a:latin typeface="Calibri" panose="020F0502020204030204" pitchFamily="34" charset="0"/>
              </a:rPr>
              <a:t> seeking to accomplish a task that only the LORD Himself can and will do directly.”</a:t>
            </a:r>
          </a:p>
        </p:txBody>
      </p:sp>
      <p:sp>
        <p:nvSpPr>
          <p:cNvPr id="29699" name="TextBox 4"/>
          <p:cNvSpPr txBox="1">
            <a:spLocks noChangeArrowheads="1"/>
          </p:cNvSpPr>
          <p:nvPr/>
        </p:nvSpPr>
        <p:spPr bwMode="auto">
          <a:xfrm>
            <a:off x="1800225" y="228600"/>
            <a:ext cx="5543550" cy="1092607"/>
          </a:xfrm>
          <a:prstGeom prst="rect">
            <a:avLst/>
          </a:prstGeom>
          <a:noFill/>
          <a:ln w="9525">
            <a:noFill/>
            <a:miter lim="800000"/>
            <a:headEnd/>
            <a:tailEnd/>
          </a:ln>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Hal Lindsey</a:t>
            </a:r>
          </a:p>
          <a:p>
            <a:pPr algn="ctr"/>
            <a:r>
              <a:rPr lang="en-US" i="1" dirty="0">
                <a:effectLst>
                  <a:outerShdw blurRad="38100" dist="38100" dir="2700000" algn="tl">
                    <a:srgbClr val="000000">
                      <a:alpha val="43137"/>
                    </a:srgbClr>
                  </a:outerShdw>
                </a:effectLst>
                <a:latin typeface="Calibri" panose="020F0502020204030204" pitchFamily="34" charset="0"/>
              </a:rPr>
              <a:t>The Road to Holocaust</a:t>
            </a:r>
            <a:r>
              <a:rPr lang="en-US" dirty="0">
                <a:effectLst>
                  <a:outerShdw blurRad="38100" dist="38100" dir="2700000" algn="tl">
                    <a:srgbClr val="000000">
                      <a:alpha val="43137"/>
                    </a:srgbClr>
                  </a:outerShdw>
                </a:effectLst>
                <a:latin typeface="Calibri" panose="020F0502020204030204" pitchFamily="34" charset="0"/>
              </a:rPr>
              <a:t>,  269</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033" y="121920"/>
            <a:ext cx="857567"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645629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18952</TotalTime>
  <Words>2667</Words>
  <Application>Microsoft Office PowerPoint</Application>
  <PresentationFormat>On-screen Show (4:3)</PresentationFormat>
  <Paragraphs>173</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Calibri</vt:lpstr>
      <vt:lpstr>Times New Roman</vt:lpstr>
      <vt:lpstr>Wingdings</vt:lpstr>
      <vt:lpstr>Azure</vt:lpstr>
      <vt:lpstr>PowerPoint Presentation</vt:lpstr>
      <vt:lpstr>Kingdom Study Outline</vt:lpstr>
      <vt:lpstr>9 Ways Kingdom Now Theology  Impacts the Church</vt:lpstr>
      <vt:lpstr>9 Ways Kingdom Now Theology  Impacts the Church</vt:lpstr>
      <vt:lpstr>PowerPoint Presentation</vt:lpstr>
      <vt:lpstr>PowerPoint Presentation</vt:lpstr>
      <vt:lpstr>PowerPoint Presentation</vt:lpstr>
      <vt:lpstr>PowerPoint Presentation</vt:lpstr>
      <vt:lpstr>PowerPoint Presentation</vt:lpstr>
      <vt:lpstr>9 Ways Kingdom Now Theology  Impacts the Church</vt:lpstr>
      <vt:lpstr>The 7 Disputed Gifts</vt:lpstr>
      <vt:lpstr>Two Camps</vt:lpstr>
      <vt:lpstr>The Five Solas (Alone or By Itself)</vt:lpstr>
      <vt:lpstr>SLBC Position Statement No. 7</vt:lpstr>
      <vt:lpstr>PowerPoint Presentation</vt:lpstr>
      <vt:lpstr>PowerPoint Presentation</vt:lpstr>
      <vt:lpstr>PowerPoint Presentation</vt:lpstr>
      <vt:lpstr>PowerPoint Presentation</vt:lpstr>
      <vt:lpstr>Order of Paul’s Letters</vt:lpstr>
      <vt:lpstr>PowerPoint Presentation</vt:lpstr>
      <vt:lpstr>PowerPoint Presentation</vt:lpstr>
      <vt:lpstr>PowerPoint Presentation</vt:lpstr>
      <vt:lpstr>PowerPoint Presentation</vt:lpstr>
      <vt:lpstr>PowerPoint Presentation</vt:lpstr>
      <vt:lpstr>9 Ways Kingdom Now Theology  Impacts the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 of Paul’s Letters</vt:lpstr>
      <vt:lpstr>PowerPoint Presentation</vt:lpstr>
      <vt:lpstr>PowerPoint Presentation</vt:lpstr>
      <vt:lpstr>Conclusion</vt:lpstr>
      <vt:lpstr>9 Ways Kingdom Now Theology  Impacts the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Now Implications - 16 X 9</dc:title>
  <dc:subject>Kingdom Now Implications - 16 X 9</dc:subject>
  <dc:creator>A. Woods</dc:creator>
  <dc:description>Modified by Jim McGowan</dc:description>
  <cp:lastModifiedBy>Andy Woods</cp:lastModifiedBy>
  <cp:revision>2188</cp:revision>
  <cp:lastPrinted>2019-11-12T18:57:06Z</cp:lastPrinted>
  <dcterms:created xsi:type="dcterms:W3CDTF">2009-03-17T12:21:13Z</dcterms:created>
  <dcterms:modified xsi:type="dcterms:W3CDTF">2019-11-12T19:56:05Z</dcterms:modified>
</cp:coreProperties>
</file>