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2067" r:id="rId2"/>
    <p:sldId id="322" r:id="rId3"/>
    <p:sldId id="5489" r:id="rId4"/>
    <p:sldId id="5545" r:id="rId5"/>
    <p:sldId id="5521" r:id="rId6"/>
    <p:sldId id="5550" r:id="rId7"/>
    <p:sldId id="5546" r:id="rId8"/>
    <p:sldId id="5547" r:id="rId9"/>
    <p:sldId id="3005" r:id="rId10"/>
    <p:sldId id="5642" r:id="rId11"/>
    <p:sldId id="5643" r:id="rId12"/>
    <p:sldId id="5644" r:id="rId13"/>
    <p:sldId id="5645" r:id="rId14"/>
    <p:sldId id="5662" r:id="rId15"/>
    <p:sldId id="5748" r:id="rId16"/>
    <p:sldId id="4621" r:id="rId17"/>
    <p:sldId id="1166" r:id="rId18"/>
    <p:sldId id="3860" r:id="rId19"/>
    <p:sldId id="3871" r:id="rId20"/>
    <p:sldId id="5308" r:id="rId21"/>
    <p:sldId id="5309" r:id="rId22"/>
    <p:sldId id="5753" r:id="rId23"/>
    <p:sldId id="5646" r:id="rId24"/>
    <p:sldId id="5667" r:id="rId25"/>
    <p:sldId id="5754" r:id="rId26"/>
    <p:sldId id="5759" r:id="rId27"/>
    <p:sldId id="1126" r:id="rId28"/>
    <p:sldId id="3015" r:id="rId29"/>
    <p:sldId id="3016" r:id="rId30"/>
    <p:sldId id="5760" r:id="rId31"/>
    <p:sldId id="3017" r:id="rId32"/>
    <p:sldId id="3018" r:id="rId33"/>
    <p:sldId id="3093" r:id="rId34"/>
    <p:sldId id="5552" r:id="rId35"/>
    <p:sldId id="2018" r:id="rId36"/>
    <p:sldId id="5755" r:id="rId37"/>
    <p:sldId id="5756" r:id="rId38"/>
    <p:sldId id="5757" r:id="rId39"/>
    <p:sldId id="5716" r:id="rId40"/>
    <p:sldId id="5761" r:id="rId41"/>
    <p:sldId id="5726" r:id="rId42"/>
    <p:sldId id="4972" r:id="rId43"/>
    <p:sldId id="5758" r:id="rId44"/>
    <p:sldId id="5762" r:id="rId45"/>
    <p:sldId id="5720" r:id="rId46"/>
    <p:sldId id="5721" r:id="rId47"/>
    <p:sldId id="5722" r:id="rId48"/>
    <p:sldId id="5723" r:id="rId49"/>
    <p:sldId id="5724" r:id="rId50"/>
    <p:sldId id="5725" r:id="rId51"/>
    <p:sldId id="5719" r:id="rId52"/>
    <p:sldId id="2248" r:id="rId53"/>
    <p:sldId id="5673" r:id="rId54"/>
    <p:sldId id="3488" r:id="rId5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66"/>
    <a:srgbClr val="0000CC"/>
    <a:srgbClr val="00FF00"/>
    <a:srgbClr val="66FF33"/>
    <a:srgbClr val="66FF66"/>
    <a:srgbClr val="0000FF"/>
    <a:srgbClr val="000099"/>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49" autoAdjust="0"/>
  </p:normalViewPr>
  <p:slideViewPr>
    <p:cSldViewPr>
      <p:cViewPr varScale="1">
        <p:scale>
          <a:sx n="105" d="100"/>
          <a:sy n="105" d="100"/>
        </p:scale>
        <p:origin x="13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53347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11/10/2019</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extLst>
      <p:ext uri="{BB962C8B-B14F-4D97-AF65-F5344CB8AC3E}">
        <p14:creationId xmlns:p14="http://schemas.microsoft.com/office/powerpoint/2010/main" val="252703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 id="2147483919"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5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7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41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507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III. The Reactions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18:9-20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833372" y="1600200"/>
            <a:ext cx="5477256" cy="2743200"/>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Kings (9-10)</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Merchants (11-16)</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Sea Merchants (17-19)</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Those in Heaven (20)</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7244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7521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III. The Reactions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18:9-20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833372" y="1600200"/>
            <a:ext cx="5477256" cy="2743200"/>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Kings (9-10)</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Merchants (11-16)</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Sea Merchants (17-19)</a:t>
            </a:r>
          </a:p>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Those in Heaven (20)</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7244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205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03212" y="228600"/>
            <a:ext cx="6737577"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546001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0574701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685800" y="0"/>
            <a:ext cx="77724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1189334958"/>
              </p:ext>
            </p:extLst>
          </p:nvPr>
        </p:nvGraphicFramePr>
        <p:xfrm>
          <a:off x="76200" y="60960"/>
          <a:ext cx="8991600" cy="6736080"/>
        </p:xfrm>
        <a:graphic>
          <a:graphicData uri="http://schemas.openxmlformats.org/drawingml/2006/table">
            <a:tbl>
              <a:tblPr>
                <a:tableStyleId>{D7AC3CCA-C797-4891-BE02-D94E43425B78}</a:tableStyleId>
              </a:tblPr>
              <a:tblGrid>
                <a:gridCol w="41910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50664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FFFFCC"/>
                    </a:solidFill>
                  </a:tcPr>
                </a:tc>
                <a:extLst>
                  <a:ext uri="{0D108BD9-81ED-4DB2-BD59-A6C34878D82A}">
                    <a16:rowId xmlns:a16="http://schemas.microsoft.com/office/drawing/2014/main" val="99829754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Destroyed by fire</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38743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415352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5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Description of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18:21-24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896112" y="1600200"/>
            <a:ext cx="6038088" cy="4543212"/>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Description (21)</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Nine Affected Groups (22-23a)</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 (23b-24)</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rPr>
              <a:t>Sorcery (23b)</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rPr>
              <a:t>Martyrdoms (24)</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0388" y="3416808"/>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965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Description of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18:21-24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896112" y="1600200"/>
            <a:ext cx="6038088" cy="4543212"/>
          </a:xfrm>
        </p:spPr>
        <p:txBody>
          <a:bodyPr/>
          <a:lstStyle/>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Description (21)</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Nine Affected Groups (22-23a)</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 (23b-24)</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rPr>
              <a:t>Sorcery (23b)</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rPr>
              <a:t>Martyrdoms (24)</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0388" y="3416808"/>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990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1260286486"/>
              </p:ext>
            </p:extLst>
          </p:nvPr>
        </p:nvGraphicFramePr>
        <p:xfrm>
          <a:off x="76200" y="60960"/>
          <a:ext cx="8991600" cy="6736080"/>
        </p:xfrm>
        <a:graphic>
          <a:graphicData uri="http://schemas.openxmlformats.org/drawingml/2006/table">
            <a:tbl>
              <a:tblPr>
                <a:tableStyleId>{D7AC3CCA-C797-4891-BE02-D94E43425B78}</a:tableStyleId>
              </a:tblPr>
              <a:tblGrid>
                <a:gridCol w="41910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50664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99829754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Stone sinking into Euphrates</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FFFFCC"/>
                    </a:solidFill>
                  </a:tcPr>
                </a:tc>
                <a:extLst>
                  <a:ext uri="{0D108BD9-81ED-4DB2-BD59-A6C34878D82A}">
                    <a16:rowId xmlns:a16="http://schemas.microsoft.com/office/drawing/2014/main" val="10004"/>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Destroyed by fire</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38743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1495673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09600"/>
          </a:xfrm>
        </p:spPr>
        <p:txBody>
          <a:bodyPr/>
          <a:lstStyle/>
          <a:p>
            <a:pPr algn="ctr">
              <a:defRPr/>
            </a:pPr>
            <a:r>
              <a:rPr lang="en-US" sz="4000" b="0" dirty="0">
                <a:solidFill>
                  <a:srgbClr val="00FFFF"/>
                </a:solidFill>
                <a:effectLst>
                  <a:outerShdw blurRad="38100" dist="38100" dir="2700000" algn="tl">
                    <a:srgbClr val="000000">
                      <a:alpha val="43137"/>
                    </a:srgbClr>
                  </a:outerShdw>
                </a:effectLst>
              </a:rPr>
              <a:t>Preterism Advocates</a:t>
            </a:r>
          </a:p>
        </p:txBody>
      </p:sp>
      <p:sp>
        <p:nvSpPr>
          <p:cNvPr id="3" name="Content Placeholder 2"/>
          <p:cNvSpPr>
            <a:spLocks noGrp="1"/>
          </p:cNvSpPr>
          <p:nvPr>
            <p:ph idx="1"/>
          </p:nvPr>
        </p:nvSpPr>
        <p:spPr>
          <a:xfrm>
            <a:off x="457200" y="1143000"/>
            <a:ext cx="5486400" cy="5334000"/>
          </a:xfrm>
        </p:spPr>
        <p:txBody>
          <a:bodyPr/>
          <a:lstStyle/>
          <a:p>
            <a:pPr marL="0" indent="0">
              <a:spcBef>
                <a:spcPts val="0"/>
              </a:spcBef>
              <a:spcAft>
                <a:spcPts val="1200"/>
              </a:spcAft>
              <a:buNone/>
              <a:defRPr/>
            </a:pPr>
            <a:r>
              <a:rPr lang="en-US" sz="3200" dirty="0">
                <a:effectLst>
                  <a:outerShdw blurRad="38100" dist="38100" dir="2700000" algn="tl">
                    <a:srgbClr val="000000">
                      <a:alpha val="43137"/>
                    </a:srgbClr>
                  </a:outerShdw>
                </a:effectLst>
              </a:rPr>
              <a:t>Recent Preterist Commentators</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R.C. Sproul</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N.T. Wright</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Scott Hahn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J. Massyngbaerde Ford</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David Chilton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Hank Hanegraaff</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Kenneth Gentry</a:t>
            </a:r>
          </a:p>
        </p:txBody>
      </p:sp>
      <p:pic>
        <p:nvPicPr>
          <p:cNvPr id="204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1752600"/>
            <a:ext cx="551793" cy="64008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4057576" y="2392680"/>
            <a:ext cx="551793" cy="640080"/>
          </a:xfrm>
          <a:prstGeom prst="rect">
            <a:avLst/>
          </a:prstGeom>
        </p:spPr>
      </p:pic>
      <p:pic>
        <p:nvPicPr>
          <p:cNvPr id="5" name="Picture 4"/>
          <p:cNvPicPr>
            <a:picLocks noChangeAspect="1"/>
          </p:cNvPicPr>
          <p:nvPr/>
        </p:nvPicPr>
        <p:blipFill>
          <a:blip r:embed="rId4"/>
          <a:stretch>
            <a:fillRect/>
          </a:stretch>
        </p:blipFill>
        <p:spPr>
          <a:xfrm>
            <a:off x="4876800" y="3032760"/>
            <a:ext cx="542322" cy="640080"/>
          </a:xfrm>
          <a:prstGeom prst="rect">
            <a:avLst/>
          </a:prstGeom>
        </p:spPr>
      </p:pic>
      <p:pic>
        <p:nvPicPr>
          <p:cNvPr id="6" name="Picture 5"/>
          <p:cNvPicPr>
            <a:picLocks noChangeAspect="1"/>
          </p:cNvPicPr>
          <p:nvPr/>
        </p:nvPicPr>
        <p:blipFill>
          <a:blip r:embed="rId5"/>
          <a:stretch>
            <a:fillRect/>
          </a:stretch>
        </p:blipFill>
        <p:spPr>
          <a:xfrm>
            <a:off x="5663517" y="3673552"/>
            <a:ext cx="542322" cy="640080"/>
          </a:xfrm>
          <a:prstGeom prst="rect">
            <a:avLst/>
          </a:prstGeom>
        </p:spPr>
      </p:pic>
      <p:pic>
        <p:nvPicPr>
          <p:cNvPr id="7" name="Picture 6"/>
          <p:cNvPicPr>
            <a:picLocks noChangeAspect="1"/>
          </p:cNvPicPr>
          <p:nvPr/>
        </p:nvPicPr>
        <p:blipFill>
          <a:blip r:embed="rId6"/>
          <a:stretch>
            <a:fillRect/>
          </a:stretch>
        </p:blipFill>
        <p:spPr>
          <a:xfrm>
            <a:off x="6353879" y="4313632"/>
            <a:ext cx="542322" cy="640080"/>
          </a:xfrm>
          <a:prstGeom prst="rect">
            <a:avLst/>
          </a:prstGeom>
        </p:spPr>
      </p:pic>
      <p:pic>
        <p:nvPicPr>
          <p:cNvPr id="8" name="Picture 7"/>
          <p:cNvPicPr>
            <a:picLocks noChangeAspect="1"/>
          </p:cNvPicPr>
          <p:nvPr/>
        </p:nvPicPr>
        <p:blipFill>
          <a:blip r:embed="rId7"/>
          <a:stretch>
            <a:fillRect/>
          </a:stretch>
        </p:blipFill>
        <p:spPr>
          <a:xfrm>
            <a:off x="7044241" y="4953712"/>
            <a:ext cx="528685" cy="640080"/>
          </a:xfrm>
          <a:prstGeom prst="rect">
            <a:avLst/>
          </a:prstGeom>
        </p:spPr>
      </p:pic>
      <p:pic>
        <p:nvPicPr>
          <p:cNvPr id="9" name="Picture 8"/>
          <p:cNvPicPr>
            <a:picLocks noChangeAspect="1"/>
          </p:cNvPicPr>
          <p:nvPr/>
        </p:nvPicPr>
        <p:blipFill>
          <a:blip r:embed="rId8"/>
          <a:stretch>
            <a:fillRect/>
          </a:stretch>
        </p:blipFill>
        <p:spPr>
          <a:xfrm>
            <a:off x="7754437" y="5593792"/>
            <a:ext cx="566443" cy="640080"/>
          </a:xfrm>
          <a:prstGeom prst="rect">
            <a:avLst/>
          </a:prstGeom>
        </p:spPr>
      </p:pic>
    </p:spTree>
    <p:extLst>
      <p:ext uri="{BB962C8B-B14F-4D97-AF65-F5344CB8AC3E}">
        <p14:creationId xmlns:p14="http://schemas.microsoft.com/office/powerpoint/2010/main" val="31783342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5"/>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b="1" dirty="0">
                <a:effectLst>
                  <a:outerShdw blurRad="38100" dist="38100" dir="2700000" algn="tl">
                    <a:srgbClr val="000000">
                      <a:alpha val="43137"/>
                    </a:srgbClr>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u="sng" dirty="0">
                <a:solidFill>
                  <a:srgbClr val="0000FF"/>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42290808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b="1" dirty="0">
                <a:effectLst>
                  <a:outerShdw blurRad="38100" dist="38100" dir="2700000" algn="tl">
                    <a:srgbClr val="000000">
                      <a:alpha val="43137"/>
                    </a:srgbClr>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u="sng" dirty="0">
                <a:solidFill>
                  <a:srgbClr val="0000FF"/>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12633898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203978" y="1588889"/>
            <a:ext cx="6736045" cy="5069046"/>
          </a:xfrm>
        </p:spPr>
        <p:txBody>
          <a:bodyPr/>
          <a:lstStyle/>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0" indent="0" eaLnBrk="1" hangingPunct="1">
              <a:spcBef>
                <a:spcPts val="0"/>
              </a:spcBef>
              <a:spcAft>
                <a:spcPts val="2400"/>
              </a:spcAft>
              <a:buSzPct val="100000"/>
              <a:buNone/>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910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2399412948"/>
              </p:ext>
            </p:extLst>
          </p:nvPr>
        </p:nvGraphicFramePr>
        <p:xfrm>
          <a:off x="76200" y="60960"/>
          <a:ext cx="8991600" cy="6736080"/>
        </p:xfrm>
        <a:graphic>
          <a:graphicData uri="http://schemas.openxmlformats.org/drawingml/2006/table">
            <a:tbl>
              <a:tblPr>
                <a:tableStyleId>{D7AC3CCA-C797-4891-BE02-D94E43425B78}</a:tableStyleId>
              </a:tblPr>
              <a:tblGrid>
                <a:gridCol w="41910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50664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99829754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Stone sinking into Euphrates</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Destroyed by fire</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FFFFCC"/>
                    </a:solidFill>
                  </a:tcPr>
                </a:tc>
                <a:extLst>
                  <a:ext uri="{0D108BD9-81ED-4DB2-BD59-A6C34878D82A}">
                    <a16:rowId xmlns:a16="http://schemas.microsoft.com/office/drawing/2014/main" val="1000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38743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3682804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838200"/>
          </a:xfrm>
        </p:spPr>
        <p:txBody>
          <a:bodyPr/>
          <a:lstStyle/>
          <a:p>
            <a:pPr algn="ctr">
              <a:defRPr/>
            </a:pPr>
            <a:r>
              <a:rPr lang="en-US" sz="3600" dirty="0">
                <a:effectLst>
                  <a:outerShdw blurRad="38100" dist="38100" dir="2700000" algn="tl">
                    <a:srgbClr val="000000">
                      <a:alpha val="43137"/>
                    </a:srgbClr>
                  </a:outerShdw>
                </a:effectLst>
              </a:rPr>
              <a:t>Babylon’s History After 539 B.C.</a:t>
            </a:r>
          </a:p>
        </p:txBody>
      </p:sp>
      <p:sp>
        <p:nvSpPr>
          <p:cNvPr id="133123" name="Rectangle 3"/>
          <p:cNvSpPr>
            <a:spLocks noGrp="1" noChangeArrowheads="1"/>
          </p:cNvSpPr>
          <p:nvPr>
            <p:ph type="body" idx="1"/>
          </p:nvPr>
        </p:nvSpPr>
        <p:spPr>
          <a:xfrm>
            <a:off x="0" y="1143000"/>
            <a:ext cx="9144000" cy="4876800"/>
          </a:xfrm>
        </p:spPr>
        <p:txBody>
          <a:bodyPr/>
          <a:lstStyle/>
          <a:p>
            <a:pPr marL="457200" indent="-457200">
              <a:spcBef>
                <a:spcPts val="0"/>
              </a:spcBef>
              <a:spcAft>
                <a:spcPts val="1200"/>
              </a:spcAft>
              <a:defRPr/>
            </a:pPr>
            <a:r>
              <a:rPr lang="en-US" sz="2800" dirty="0">
                <a:effectLst>
                  <a:outerShdw blurRad="38100" dist="38100" dir="2700000" algn="tl">
                    <a:srgbClr val="000000">
                      <a:alpha val="43137"/>
                    </a:srgbClr>
                  </a:outerShdw>
                </a:effectLst>
              </a:rPr>
              <a:t>Herodotus gives Babylon’s measurements (450 B.C.)</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Alexander the Great visits and dies in Babylon (323 B.C.)</a:t>
            </a:r>
          </a:p>
          <a:p>
            <a:pPr marL="457200" indent="-457200">
              <a:spcBef>
                <a:spcPts val="0"/>
              </a:spcBef>
              <a:spcAft>
                <a:spcPts val="1200"/>
              </a:spcAft>
              <a:defRPr/>
            </a:pPr>
            <a:r>
              <a:rPr lang="en-US" sz="2800" dirty="0" err="1">
                <a:effectLst>
                  <a:outerShdw blurRad="38100" dist="38100" dir="2700000" algn="tl">
                    <a:srgbClr val="000000">
                      <a:alpha val="43137"/>
                    </a:srgbClr>
                  </a:outerShdw>
                </a:effectLst>
              </a:rPr>
              <a:t>Seleucus</a:t>
            </a:r>
            <a:r>
              <a:rPr lang="en-US" sz="2800" dirty="0">
                <a:effectLst>
                  <a:outerShdw blurRad="38100" dist="38100" dir="2700000" algn="tl">
                    <a:srgbClr val="000000">
                      <a:alpha val="43137"/>
                    </a:srgbClr>
                  </a:outerShdw>
                </a:effectLst>
              </a:rPr>
              <a:t> seizes Babylon (312 B.C.)</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Strabo pronounces Babylon’s hanging gardens as one of “seven wonders of the world” (25 B.C) </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Babylonians present on Pentecost (Acts 2:9)</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Talmud promulgated from Babylon (A.D. 500)</a:t>
            </a:r>
          </a:p>
          <a:p>
            <a:pPr marL="457200" indent="-457200">
              <a:spcBef>
                <a:spcPts val="0"/>
              </a:spcBef>
              <a:spcAft>
                <a:spcPts val="1200"/>
              </a:spcAft>
              <a:defRPr/>
            </a:pPr>
            <a:r>
              <a:rPr lang="en-US" sz="2800" dirty="0" err="1">
                <a:effectLst>
                  <a:outerShdw blurRad="38100" dist="38100" dir="2700000" algn="tl">
                    <a:srgbClr val="000000">
                      <a:alpha val="43137"/>
                    </a:srgbClr>
                  </a:outerShdw>
                </a:effectLst>
              </a:rPr>
              <a:t>Haukal</a:t>
            </a:r>
            <a:r>
              <a:rPr lang="en-US" sz="2800" dirty="0">
                <a:effectLst>
                  <a:outerShdw blurRad="38100" dist="38100" dir="2700000" algn="tl">
                    <a:srgbClr val="000000">
                      <a:alpha val="43137"/>
                    </a:srgbClr>
                  </a:outerShdw>
                </a:effectLst>
              </a:rPr>
              <a:t> mentions Babylonian village (A.D. 917)</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Babylon known as “Two Mosques” and “</a:t>
            </a:r>
            <a:r>
              <a:rPr lang="en-US" sz="2800" dirty="0" err="1">
                <a:effectLst>
                  <a:outerShdw blurRad="38100" dist="38100" dir="2700000" algn="tl">
                    <a:srgbClr val="000000">
                      <a:alpha val="43137"/>
                    </a:srgbClr>
                  </a:outerShdw>
                </a:effectLst>
              </a:rPr>
              <a:t>Hilah</a:t>
            </a:r>
            <a:r>
              <a:rPr lang="en-US" sz="2800" dirty="0">
                <a:effectLst>
                  <a:outerShdw blurRad="38100" dist="38100" dir="2700000" algn="tl">
                    <a:srgbClr val="000000">
                      <a:alpha val="43137"/>
                    </a:srgbClr>
                  </a:outerShdw>
                </a:effectLst>
              </a:rPr>
              <a:t>” (A.D. 1100)</a:t>
            </a:r>
          </a:p>
        </p:txBody>
      </p:sp>
      <p:sp>
        <p:nvSpPr>
          <p:cNvPr id="173060" name="Text Box 4"/>
          <p:cNvSpPr txBox="1">
            <a:spLocks noChangeArrowheads="1"/>
          </p:cNvSpPr>
          <p:nvPr/>
        </p:nvSpPr>
        <p:spPr bwMode="auto">
          <a:xfrm>
            <a:off x="0" y="62484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Hitchcock and Ice,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Truth Behind Left Behind</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31046128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2"/>
            <a:ext cx="9144000" cy="4952999"/>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“As far as the historic fulfillment is concerned, it is obvious from both Scripture and history that these verses have not been literally fulfilled. The city of Babylon continued to flourish after the Medes conquered it, and though its glory dwindled, especially after the control of the Medes and the Persians ended in 323 B.C., the city continued in some form or substance until A.D. 1000 and did not experience a sudden termination such as anticipated in this prophecy.”</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941" y="121920"/>
            <a:ext cx="929859" cy="1097280"/>
          </a:xfrm>
          <a:prstGeom prst="rect">
            <a:avLst/>
          </a:prstGeom>
        </p:spPr>
      </p:pic>
      <p:sp>
        <p:nvSpPr>
          <p:cNvPr id="5" name="Rectangle 4">
            <a:extLst>
              <a:ext uri="{FF2B5EF4-FFF2-40B4-BE49-F238E27FC236}">
                <a16:creationId xmlns:a16="http://schemas.microsoft.com/office/drawing/2014/main" id="{9AE48610-5CB3-4733-8D94-E0BBC1615EF5}"/>
              </a:ext>
            </a:extLst>
          </p:cNvPr>
          <p:cNvSpPr/>
          <p:nvPr/>
        </p:nvSpPr>
        <p:spPr>
          <a:xfrm>
            <a:off x="2286000" y="228600"/>
            <a:ext cx="4572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F. Walvoord</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Nations in Prophecy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63-64</a:t>
            </a:r>
          </a:p>
        </p:txBody>
      </p:sp>
    </p:spTree>
    <p:extLst>
      <p:ext uri="{BB962C8B-B14F-4D97-AF65-F5344CB8AC3E}">
        <p14:creationId xmlns:p14="http://schemas.microsoft.com/office/powerpoint/2010/main" val="41889222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0009349-5A1A-43F2-8F54-C016F6BAA73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F461D32-BDE7-4F17-A5C7-67D7BF27B05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3245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9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9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9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9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9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2209800" y="228600"/>
            <a:ext cx="4724400" cy="1143000"/>
          </a:xfrm>
        </p:spPr>
        <p:txBody>
          <a:bodyPr/>
          <a:lstStyle/>
          <a:p>
            <a:pPr algn="ctr"/>
            <a:r>
              <a:rPr lang="en-US" sz="3600" dirty="0">
                <a:effectLst>
                  <a:outerShdw blurRad="38100" dist="38100" dir="2700000" algn="tl">
                    <a:srgbClr val="000000">
                      <a:alpha val="43137"/>
                    </a:srgbClr>
                  </a:outerShdw>
                </a:effectLst>
              </a:rPr>
              <a:t>Robert Thomas</a:t>
            </a:r>
            <a:br>
              <a:rPr lang="en-US" sz="36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 </a:t>
            </a:r>
            <a:r>
              <a:rPr lang="en-US" sz="1800" i="1" dirty="0">
                <a:solidFill>
                  <a:schemeClr val="tx1"/>
                </a:solidFill>
                <a:effectLst>
                  <a:outerShdw blurRad="38100" dist="38100" dir="2700000" algn="tl">
                    <a:srgbClr val="000000">
                      <a:alpha val="43137"/>
                    </a:srgbClr>
                  </a:outerShdw>
                </a:effectLst>
              </a:rPr>
              <a:t>Four Views on the Book of Revelation</a:t>
            </a:r>
            <a:r>
              <a:rPr lang="en-US" sz="1800" dirty="0">
                <a:solidFill>
                  <a:schemeClr val="tx1"/>
                </a:solidFill>
                <a:effectLst>
                  <a:outerShdw blurRad="38100" dist="38100" dir="2700000" algn="tl">
                    <a:srgbClr val="000000">
                      <a:alpha val="43137"/>
                    </a:srgbClr>
                  </a:outerShdw>
                </a:effectLst>
              </a:rPr>
              <a:t>, page 207.</a:t>
            </a:r>
            <a:endParaRPr lang="en-US" sz="2000" dirty="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type="body" idx="4294967295"/>
          </p:nvPr>
        </p:nvSpPr>
        <p:spPr>
          <a:xfrm>
            <a:off x="3276600" y="2286000"/>
            <a:ext cx="5638800" cy="2590800"/>
          </a:xfrm>
        </p:spPr>
        <p:txBody>
          <a:bodyPr lIns="92075" tIns="46038" rIns="92075" bIns="46038"/>
          <a:lstStyle/>
          <a:p>
            <a:pPr marL="0" indent="0" algn="just">
              <a:buFont typeface="Wingdings" pitchFamily="2" charset="2"/>
              <a:buNone/>
              <a:defRPr/>
            </a:pPr>
            <a:r>
              <a:rPr lang="en-US" i="1"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8132" name="Picture 4" descr="SY01462_"/>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676400"/>
            <a:ext cx="2888534" cy="3200400"/>
          </a:xfrm>
          <a:prstGeom prst="rect">
            <a:avLst/>
          </a:prstGeom>
          <a:noFill/>
          <a:ln w="9525">
            <a:noFill/>
            <a:miter lim="800000"/>
            <a:headEnd/>
            <a:tailEnd/>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5" y="152400"/>
            <a:ext cx="976491" cy="1371600"/>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Description of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18:21-24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896112" y="1600200"/>
            <a:ext cx="6038088" cy="4543212"/>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Description (21)</a:t>
            </a:r>
          </a:p>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Nine Affected Groups (22-23a)</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 (23b-24)</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rPr>
              <a:t>Sorcery (23b)</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rPr>
              <a:t>Martyrdoms (24)</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0388" y="3416808"/>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368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Description of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18:21-24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896112" y="1600200"/>
            <a:ext cx="6038088" cy="4543212"/>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Description (21)</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Nine Affected Groups (22-23a)</a:t>
            </a:r>
          </a:p>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Cause (23b-24)</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rPr>
              <a:t>Sorcery (23b)</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rPr>
              <a:t>Martyrdoms (24)</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0388" y="3416808"/>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25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Description of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18:21-24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896112" y="1600200"/>
            <a:ext cx="6038088" cy="4543212"/>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Description (21)</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Nine Affected Groups (22-23a)</a:t>
            </a:r>
          </a:p>
          <a:p>
            <a:pPr marL="576263" indent="-576263"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rPr>
              <a:t>Cause (23b-24)</a:t>
            </a:r>
          </a:p>
          <a:p>
            <a:pPr marL="1033463" lvl="1" indent="-51435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Sorcery (23b)</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rPr>
              <a:t>Martyrdoms (24)</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0388" y="3416808"/>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530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8865512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0351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53340"/>
          <a:ext cx="8991600" cy="6751320"/>
        </p:xfrm>
        <a:graphic>
          <a:graphicData uri="http://schemas.openxmlformats.org/drawingml/2006/table">
            <a:tbl>
              <a:tblPr firstRow="1" bandRow="1">
                <a:tableStyleId>{073A0DAA-6AF3-43AB-8588-CEC1D06C72B9}</a:tableStyleId>
              </a:tblPr>
              <a:tblGrid>
                <a:gridCol w="3124200">
                  <a:extLst>
                    <a:ext uri="{9D8B030D-6E8A-4147-A177-3AD203B41FA5}">
                      <a16:colId xmlns:a16="http://schemas.microsoft.com/office/drawing/2014/main" val="2807051881"/>
                    </a:ext>
                  </a:extLst>
                </a:gridCol>
                <a:gridCol w="2870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bg2"/>
                          </a:solidFill>
                          <a:effectLst/>
                          <a:latin typeface="Calibri" panose="020F0502020204030204" pitchFamily="34" charset="0"/>
                        </a:rPr>
                        <a:t>Desius</a:t>
                      </a: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bg2"/>
                          </a:solidFill>
                          <a:effectLst/>
                          <a:latin typeface="Calibri" panose="020F0502020204030204" pitchFamily="34" charset="0"/>
                        </a:rPr>
                        <a:t>Aswara</a:t>
                      </a: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8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Queen of Heaven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Tammuz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000" dirty="0">
                          <a:latin typeface="Calibri" panose="020F0502020204030204" pitchFamily="34" charset="0"/>
                        </a:rPr>
                        <a:t>Alexander Hislop, </a:t>
                      </a:r>
                      <a:r>
                        <a:rPr lang="en-US" sz="2000" i="1" dirty="0">
                          <a:latin typeface="Calibri" panose="020F0502020204030204" pitchFamily="34" charset="0"/>
                        </a:rPr>
                        <a:t>Two Babylons</a:t>
                      </a:r>
                    </a:p>
                  </a:txBody>
                  <a:tcPr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974167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extLst>
              <p:ext uri="{D42A27DB-BD31-4B8C-83A1-F6EECF244321}">
                <p14:modId xmlns:p14="http://schemas.microsoft.com/office/powerpoint/2010/main" val="3065460367"/>
              </p:ext>
            </p:extLst>
          </p:nvPr>
        </p:nvGraphicFramePr>
        <p:xfrm>
          <a:off x="76200" y="119856"/>
          <a:ext cx="8991600" cy="6618288"/>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5756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2519949048"/>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in a day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18:8, 10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5:30</a:t>
                      </a:r>
                    </a:p>
                  </a:txBody>
                  <a:tcPr anchor="ctr" horzOverflow="overflow"/>
                </a:tc>
                <a:extLst>
                  <a:ext uri="{0D108BD9-81ED-4DB2-BD59-A6C34878D82A}">
                    <a16:rowId xmlns:a16="http://schemas.microsoft.com/office/drawing/2014/main" val="15956784"/>
                  </a:ext>
                </a:extLst>
              </a:tr>
            </a:tbl>
          </a:graphicData>
        </a:graphic>
      </p:graphicFrame>
    </p:spTree>
    <p:extLst>
      <p:ext uri="{BB962C8B-B14F-4D97-AF65-F5344CB8AC3E}">
        <p14:creationId xmlns:p14="http://schemas.microsoft.com/office/powerpoint/2010/main" val="3883916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lvl="0" indent="0" algn="just">
              <a:spcBef>
                <a:spcPct val="0"/>
              </a:spcBef>
              <a:buClrTx/>
              <a:buSzTx/>
              <a:buNone/>
            </a:pPr>
            <a:r>
              <a:rPr lang="en-US" altLang="en-US" dirty="0">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immorality nor of their thefts.</a:t>
            </a:r>
            <a:r>
              <a:rPr lang="en-US" altLang="en-US" dirty="0">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10144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228600" y="228600"/>
            <a:ext cx="847725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Description of Babylon’s Fall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18:21-24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896112" y="1600200"/>
            <a:ext cx="6038088" cy="4543212"/>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Description (21)</a:t>
            </a:r>
          </a:p>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Nine Affected Groups (22-23a)</a:t>
            </a:r>
          </a:p>
          <a:p>
            <a:pPr marL="576263" indent="-576263"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rPr>
              <a:t>Cause (23b-24)</a:t>
            </a:r>
          </a:p>
          <a:p>
            <a:pPr marL="1033463" lvl="1" indent="-51435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ea typeface="+mn-ea"/>
                <a:cs typeface="+mn-cs"/>
              </a:rPr>
              <a:t>Sorcery (23b)</a:t>
            </a:r>
          </a:p>
          <a:p>
            <a:pPr marL="1033463" lvl="1" indent="-51435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Martyrdoms (24)</a:t>
            </a:r>
          </a:p>
        </p:txBody>
      </p:sp>
      <p:pic>
        <p:nvPicPr>
          <p:cNvPr id="7" name="Picture 2" descr="Image result for babylon revelation 18">
            <a:extLst>
              <a:ext uri="{FF2B5EF4-FFF2-40B4-BE49-F238E27FC236}">
                <a16:creationId xmlns:a16="http://schemas.microsoft.com/office/drawing/2014/main" id="{E1158097-6BBB-4A63-8956-C4505A2E7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0388" y="3416808"/>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2431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3898294005"/>
              </p:ext>
            </p:extLst>
          </p:nvPr>
        </p:nvGraphicFramePr>
        <p:xfrm>
          <a:off x="76200" y="60960"/>
          <a:ext cx="8991600" cy="6736080"/>
        </p:xfrm>
        <a:graphic>
          <a:graphicData uri="http://schemas.openxmlformats.org/drawingml/2006/table">
            <a:tbl>
              <a:tblPr>
                <a:tableStyleId>{D7AC3CCA-C797-4891-BE02-D94E43425B78}</a:tableStyleId>
              </a:tblPr>
              <a:tblGrid>
                <a:gridCol w="41910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95599">
                  <a:extLst>
                    <a:ext uri="{9D8B030D-6E8A-4147-A177-3AD203B41FA5}">
                      <a16:colId xmlns:a16="http://schemas.microsoft.com/office/drawing/2014/main" val="20002"/>
                    </a:ext>
                  </a:extLst>
                </a:gridCol>
              </a:tblGrid>
              <a:tr h="50664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Persecution of the saints</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FFFFCC"/>
                    </a:solidFill>
                  </a:tcPr>
                </a:tc>
                <a:extLst>
                  <a:ext uri="{0D108BD9-81ED-4DB2-BD59-A6C34878D82A}">
                    <a16:rowId xmlns:a16="http://schemas.microsoft.com/office/drawing/2014/main" val="998297543"/>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Stone sinking into Euphrates</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Destroyed by fire</a:t>
                      </a: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4470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ctr"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387435">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418952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27012" y="228600"/>
            <a:ext cx="6889977"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7053198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1486575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32594378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80972907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685800" y="0"/>
            <a:ext cx="7772400" cy="2600712"/>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2588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16:19</a:t>
            </a:r>
            <a:endParaRPr lang="en-US" sz="36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 was split into three parts, and the cities of the nations fell.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the great was remembered before God, to give her the cup of the wine of His fierce wrath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497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013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24744837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2775" y="4389438"/>
            <a:ext cx="283845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5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17:1</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“Then </a:t>
            </a:r>
            <a:r>
              <a:rPr lang="en-US" sz="3600" b="1" u="sng" dirty="0">
                <a:solidFill>
                  <a:srgbClr val="FFFFCC"/>
                </a:solidFill>
                <a:effectLst>
                  <a:outerShdw blurRad="38100" dist="38100" dir="2700000" algn="tl">
                    <a:srgbClr val="000000">
                      <a:alpha val="43137"/>
                    </a:srgbClr>
                  </a:outerShdw>
                </a:effectLst>
              </a:rPr>
              <a:t>one of the seven angels who had the seven bowls</a:t>
            </a:r>
            <a:r>
              <a:rPr lang="en-US" sz="3600" dirty="0">
                <a:effectLst>
                  <a:outerShdw blurRad="38100" dist="38100" dir="2700000" algn="tl">
                    <a:srgbClr val="000000">
                      <a:alpha val="43137"/>
                    </a:srgbClr>
                  </a:outerShdw>
                </a:effectLst>
              </a:rPr>
              <a:t> came and spoke with me, saying, “Come here, I will show you the judgment of the great harlot who sits on many waters.”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934465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12816143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9527074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8" name="Picture 7" descr="C:\Documents and Settings\Owner\Application Data\Microsoft\Media Catalog\clip0006.BMP">
            <a:extLst>
              <a:ext uri="{FF2B5EF4-FFF2-40B4-BE49-F238E27FC236}">
                <a16:creationId xmlns:a16="http://schemas.microsoft.com/office/drawing/2014/main" id="{8EDC6CAA-095F-4CC5-8637-A12394FD09B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26286</TotalTime>
  <Words>2433</Words>
  <Application>Microsoft Office PowerPoint</Application>
  <PresentationFormat>On-screen Show (4:3)</PresentationFormat>
  <Paragraphs>411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Wingdings</vt:lpstr>
      <vt:lpstr>Azure</vt:lpstr>
      <vt:lpstr>PowerPoint Presentation</vt:lpstr>
      <vt:lpstr>PowerPoint Presentation</vt:lpstr>
      <vt:lpstr>Seven Bowls  (Revelation 16)</vt:lpstr>
      <vt:lpstr>7. The Seventh Bowl Revelation 16:17-21</vt:lpstr>
      <vt:lpstr>PowerPoint Presentation</vt:lpstr>
      <vt:lpstr>PowerPoint Presentation</vt:lpstr>
      <vt:lpstr>PowerPoint Presentation</vt:lpstr>
      <vt:lpstr>5 Non-Chronological Parenthetical Insertions</vt:lpstr>
      <vt:lpstr>PowerPoint Presentation</vt:lpstr>
      <vt:lpstr>PowerPoint Presentation</vt:lpstr>
      <vt:lpstr>PowerPoint Presentation</vt:lpstr>
      <vt:lpstr>PowerPoint Presentation</vt:lpstr>
      <vt:lpstr>PowerPoint Presentation</vt:lpstr>
      <vt:lpstr>III. The Reactions Babylon’s Fall Revelation 18:9-20</vt:lpstr>
      <vt:lpstr>III. The Reactions Babylon’s Fall Revelation 18:9-20</vt:lpstr>
      <vt:lpstr>When Will the Rapture Take Place Relative to the Tribulation Period?</vt:lpstr>
      <vt:lpstr>PowerPoint Presentation</vt:lpstr>
      <vt:lpstr>PowerPoint Presentation</vt:lpstr>
      <vt:lpstr>Revelation 1:19</vt:lpstr>
      <vt:lpstr>PowerPoint Presentation</vt:lpstr>
      <vt:lpstr>PowerPoint Presentation</vt:lpstr>
      <vt:lpstr>PowerPoint Presentation</vt:lpstr>
      <vt:lpstr>PowerPoint Presentation</vt:lpstr>
      <vt:lpstr>II. The Description of Babylon’s Fall Revelation 18:21-24</vt:lpstr>
      <vt:lpstr>II. The Description of Babylon’s Fall Revelation 18:21-24</vt:lpstr>
      <vt:lpstr>PowerPoint Presentation</vt:lpstr>
      <vt:lpstr>Preterism Advocates</vt:lpstr>
      <vt:lpstr>Isaiah 13-14</vt:lpstr>
      <vt:lpstr>Jeremiah 50-51</vt:lpstr>
      <vt:lpstr>PowerPoint Presentation</vt:lpstr>
      <vt:lpstr>Babylon’s History After 539 B.C.</vt:lpstr>
      <vt:lpstr>PowerPoint Presentation</vt:lpstr>
      <vt:lpstr>PowerPoint Presentation</vt:lpstr>
      <vt:lpstr>PowerPoint Presentation</vt:lpstr>
      <vt:lpstr>Robert Thomas  Four Views on the Book of Revelation, page 207.</vt:lpstr>
      <vt:lpstr>II. The Description of Babylon’s Fall Revelation 18:21-24</vt:lpstr>
      <vt:lpstr>II. The Description of Babylon’s Fall Revelation 18:21-24</vt:lpstr>
      <vt:lpstr>II. The Description of Babylon’s Fall Revelation 18:21-24</vt:lpstr>
      <vt:lpstr>PowerPoint Presentation</vt:lpstr>
      <vt:lpstr>PowerPoint Presentation</vt:lpstr>
      <vt:lpstr>PowerPoint Presentation</vt:lpstr>
      <vt:lpstr>PowerPoint Presentation</vt:lpstr>
      <vt:lpstr>II. The Description of Babylon’s Fall Revelation 18:21-24</vt:lpstr>
      <vt:lpstr>PowerPoint Presentation</vt:lpstr>
      <vt:lpstr>When Will the Rapture Take Place Relative to the Tribulation Period?</vt:lpstr>
      <vt:lpstr>PowerPoint Presentation</vt:lpstr>
      <vt:lpstr>PowerPoint Presentation</vt:lpstr>
      <vt:lpstr>Revelation 1:19</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Jim McGowan</cp:lastModifiedBy>
  <cp:revision>2890</cp:revision>
  <cp:lastPrinted>2019-01-24T17:00:53Z</cp:lastPrinted>
  <dcterms:created xsi:type="dcterms:W3CDTF">2009-03-17T12:21:13Z</dcterms:created>
  <dcterms:modified xsi:type="dcterms:W3CDTF">2019-11-10T12:04:37Z</dcterms:modified>
</cp:coreProperties>
</file>