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2781" r:id="rId2"/>
    <p:sldId id="5555" r:id="rId3"/>
    <p:sldId id="3630" r:id="rId4"/>
    <p:sldId id="4249" r:id="rId5"/>
    <p:sldId id="959" r:id="rId6"/>
    <p:sldId id="4250" r:id="rId7"/>
    <p:sldId id="4251" r:id="rId8"/>
    <p:sldId id="2071" r:id="rId9"/>
    <p:sldId id="5530" r:id="rId10"/>
    <p:sldId id="1071" r:id="rId11"/>
    <p:sldId id="1072" r:id="rId12"/>
    <p:sldId id="5572" r:id="rId13"/>
    <p:sldId id="648" r:id="rId14"/>
    <p:sldId id="4268" r:id="rId15"/>
    <p:sldId id="4805" r:id="rId16"/>
    <p:sldId id="2536" r:id="rId17"/>
    <p:sldId id="5546" r:id="rId18"/>
    <p:sldId id="5547" r:id="rId19"/>
    <p:sldId id="5548" r:id="rId20"/>
    <p:sldId id="5549" r:id="rId21"/>
    <p:sldId id="1029" r:id="rId22"/>
    <p:sldId id="1030" r:id="rId23"/>
    <p:sldId id="1031" r:id="rId24"/>
    <p:sldId id="2883" r:id="rId25"/>
    <p:sldId id="2884" r:id="rId26"/>
    <p:sldId id="2872" r:id="rId27"/>
    <p:sldId id="2873" r:id="rId28"/>
    <p:sldId id="3174" r:id="rId29"/>
    <p:sldId id="2868" r:id="rId30"/>
    <p:sldId id="4180" r:id="rId31"/>
    <p:sldId id="2916" r:id="rId32"/>
    <p:sldId id="2917" r:id="rId33"/>
    <p:sldId id="4804" r:id="rId34"/>
    <p:sldId id="5559" r:id="rId35"/>
    <p:sldId id="5560" r:id="rId36"/>
    <p:sldId id="2915" r:id="rId37"/>
    <p:sldId id="1097" r:id="rId38"/>
    <p:sldId id="2910" r:id="rId39"/>
    <p:sldId id="3622" r:id="rId40"/>
    <p:sldId id="5536" r:id="rId4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A50021"/>
    <a:srgbClr val="990099"/>
    <a:srgbClr val="006600"/>
    <a:srgbClr val="FF9900"/>
    <a:srgbClr val="00CC00"/>
    <a:srgbClr val="A6A6A6"/>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5363" autoAdjust="0"/>
  </p:normalViewPr>
  <p:slideViewPr>
    <p:cSldViewPr>
      <p:cViewPr varScale="1">
        <p:scale>
          <a:sx n="104" d="100"/>
          <a:sy n="104" d="100"/>
        </p:scale>
        <p:origin x="135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9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11/06/2019</a:t>
            </a: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07T01:28:01.514"/>
    </inkml:context>
    <inkml:brush xml:id="br0">
      <inkml:brushProperty name="width" value="0.025" units="cm"/>
      <inkml:brushProperty name="height" value="0.025" units="cm"/>
    </inkml:brush>
  </inkml:definitions>
  <inkml:trace contextRef="#ctx0" brushRef="#br0">13166 5180 3328,'0'0'1312,"33"0"-704,-33 0-160,0 0 544,0 0-256,0 0-32,0 0-128,0 0-64,0 0-256,0 0 32,0 0 128,0 0-224,0 0-96,0 0 0,0 0 0,0 0-128,0 0 32,0 0 0,0 0 0,0 0 64,0 0 96,0 0-64,0 0-64,0 0-864,-33 33-384,33-33-1600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12/6/2017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8DB10-4DD8-4FC6-A20A-D7C63BB53110}"/>
              </a:ext>
            </a:extLst>
          </p:cNvPr>
          <p:cNvGrpSpPr>
            <a:grpSpLocks/>
          </p:cNvGrpSpPr>
          <p:nvPr/>
        </p:nvGrpSpPr>
        <p:grpSpPr bwMode="auto">
          <a:xfrm>
            <a:off x="0" y="2"/>
            <a:ext cx="1085850" cy="6854825"/>
            <a:chOff x="0" y="0"/>
            <a:chExt cx="684" cy="4318"/>
          </a:xfrm>
        </p:grpSpPr>
        <p:sp>
          <p:nvSpPr>
            <p:cNvPr id="5" name="Rectangle 3">
              <a:extLst>
                <a:ext uri="{FF2B5EF4-FFF2-40B4-BE49-F238E27FC236}">
                  <a16:creationId xmlns:a16="http://schemas.microsoft.com/office/drawing/2014/main" id="{B9148D9B-B058-46B7-945B-F538A5F01DE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grpSp>
          <p:nvGrpSpPr>
            <p:cNvPr id="6" name="Group 4">
              <a:extLst>
                <a:ext uri="{FF2B5EF4-FFF2-40B4-BE49-F238E27FC236}">
                  <a16:creationId xmlns:a16="http://schemas.microsoft.com/office/drawing/2014/main" id="{C9B5F6B7-9110-4A01-87C3-D20794E89946}"/>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D9CFD355-790D-478A-9373-FD9D0D67000C}"/>
                  </a:ext>
                </a:extLst>
              </p:cNvPr>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8" name="Rectangle 6">
                <a:extLst>
                  <a:ext uri="{FF2B5EF4-FFF2-40B4-BE49-F238E27FC236}">
                    <a16:creationId xmlns:a16="http://schemas.microsoft.com/office/drawing/2014/main" id="{78ADF880-4ACE-4432-A81F-E48F64B1ED74}"/>
                  </a:ext>
                </a:extLst>
              </p:cNvPr>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9" name="Rectangle 7">
                <a:extLst>
                  <a:ext uri="{FF2B5EF4-FFF2-40B4-BE49-F238E27FC236}">
                    <a16:creationId xmlns:a16="http://schemas.microsoft.com/office/drawing/2014/main" id="{E9D34633-DD26-4058-99A4-227CF6FADBE3}"/>
                  </a:ext>
                </a:extLst>
              </p:cNvPr>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0" name="Rectangle 8">
                <a:extLst>
                  <a:ext uri="{FF2B5EF4-FFF2-40B4-BE49-F238E27FC236}">
                    <a16:creationId xmlns:a16="http://schemas.microsoft.com/office/drawing/2014/main" id="{F0172256-C4ED-4D9E-BFE6-C18420252174}"/>
                  </a:ext>
                </a:extLst>
              </p:cNvPr>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1" name="Rectangle 9">
                <a:extLst>
                  <a:ext uri="{FF2B5EF4-FFF2-40B4-BE49-F238E27FC236}">
                    <a16:creationId xmlns:a16="http://schemas.microsoft.com/office/drawing/2014/main" id="{5474330A-0FAF-41F8-9203-F9AF7AF217CF}"/>
                  </a:ext>
                </a:extLst>
              </p:cNvPr>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2" name="Rectangle 10">
                <a:extLst>
                  <a:ext uri="{FF2B5EF4-FFF2-40B4-BE49-F238E27FC236}">
                    <a16:creationId xmlns:a16="http://schemas.microsoft.com/office/drawing/2014/main" id="{9E25577B-F363-4532-A6D3-AA8F8DB34CBF}"/>
                  </a:ext>
                </a:extLst>
              </p:cNvPr>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3" name="Rectangle 11">
                <a:extLst>
                  <a:ext uri="{FF2B5EF4-FFF2-40B4-BE49-F238E27FC236}">
                    <a16:creationId xmlns:a16="http://schemas.microsoft.com/office/drawing/2014/main" id="{A98CF924-40DD-47D0-8166-3D10F396B9D1}"/>
                  </a:ext>
                </a:extLst>
              </p:cNvPr>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4" name="Rectangle 12">
                <a:extLst>
                  <a:ext uri="{FF2B5EF4-FFF2-40B4-BE49-F238E27FC236}">
                    <a16:creationId xmlns:a16="http://schemas.microsoft.com/office/drawing/2014/main" id="{F0DF55DC-6DA7-49C3-BF3A-A7E06545B60D}"/>
                  </a:ext>
                </a:extLst>
              </p:cNvPr>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5" name="Rectangle 13">
                <a:extLst>
                  <a:ext uri="{FF2B5EF4-FFF2-40B4-BE49-F238E27FC236}">
                    <a16:creationId xmlns:a16="http://schemas.microsoft.com/office/drawing/2014/main" id="{1831067D-23EA-4EB8-B33D-47E53DBAE7E9}"/>
                  </a:ext>
                </a:extLst>
              </p:cNvPr>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6" name="Rectangle 14">
                <a:extLst>
                  <a:ext uri="{FF2B5EF4-FFF2-40B4-BE49-F238E27FC236}">
                    <a16:creationId xmlns:a16="http://schemas.microsoft.com/office/drawing/2014/main" id="{15F73C6D-F92B-4D7E-98AC-5E9CC98D5770}"/>
                  </a:ext>
                </a:extLst>
              </p:cNvPr>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7" name="Rectangle 15">
                <a:extLst>
                  <a:ext uri="{FF2B5EF4-FFF2-40B4-BE49-F238E27FC236}">
                    <a16:creationId xmlns:a16="http://schemas.microsoft.com/office/drawing/2014/main" id="{20667019-7C39-4E9D-83AD-D457FC3D98B8}"/>
                  </a:ext>
                </a:extLst>
              </p:cNvPr>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8" name="Rectangle 16">
                <a:extLst>
                  <a:ext uri="{FF2B5EF4-FFF2-40B4-BE49-F238E27FC236}">
                    <a16:creationId xmlns:a16="http://schemas.microsoft.com/office/drawing/2014/main" id="{71D1F287-CAF9-4F8A-8971-59B040BCB5DC}"/>
                  </a:ext>
                </a:extLst>
              </p:cNvPr>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19" name="Rectangle 17">
                <a:extLst>
                  <a:ext uri="{FF2B5EF4-FFF2-40B4-BE49-F238E27FC236}">
                    <a16:creationId xmlns:a16="http://schemas.microsoft.com/office/drawing/2014/main" id="{8B8D73E2-1966-4D4B-A72E-0AD659783A78}"/>
                  </a:ext>
                </a:extLst>
              </p:cNvPr>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0" name="Rectangle 18">
                <a:extLst>
                  <a:ext uri="{FF2B5EF4-FFF2-40B4-BE49-F238E27FC236}">
                    <a16:creationId xmlns:a16="http://schemas.microsoft.com/office/drawing/2014/main" id="{7FE62A48-39EA-415C-9E47-C534815FE62F}"/>
                  </a:ext>
                </a:extLst>
              </p:cNvPr>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1" name="Rectangle 19">
                <a:extLst>
                  <a:ext uri="{FF2B5EF4-FFF2-40B4-BE49-F238E27FC236}">
                    <a16:creationId xmlns:a16="http://schemas.microsoft.com/office/drawing/2014/main" id="{228949E5-F63E-47D6-BD03-F6D4F0B8EDF9}"/>
                  </a:ext>
                </a:extLst>
              </p:cNvPr>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2" name="Rectangle 20">
                <a:extLst>
                  <a:ext uri="{FF2B5EF4-FFF2-40B4-BE49-F238E27FC236}">
                    <a16:creationId xmlns:a16="http://schemas.microsoft.com/office/drawing/2014/main" id="{C7DFB4A6-E6A6-41F7-9178-C96BDE9129A3}"/>
                  </a:ext>
                </a:extLst>
              </p:cNvPr>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3" name="Rectangle 21">
                <a:extLst>
                  <a:ext uri="{FF2B5EF4-FFF2-40B4-BE49-F238E27FC236}">
                    <a16:creationId xmlns:a16="http://schemas.microsoft.com/office/drawing/2014/main" id="{B3278C12-7CFA-4060-8350-29BFD39ADEAF}"/>
                  </a:ext>
                </a:extLst>
              </p:cNvPr>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4" name="Rectangle 22">
                <a:extLst>
                  <a:ext uri="{FF2B5EF4-FFF2-40B4-BE49-F238E27FC236}">
                    <a16:creationId xmlns:a16="http://schemas.microsoft.com/office/drawing/2014/main" id="{D7857F09-EBD8-45B8-B514-48C4FFC37657}"/>
                  </a:ext>
                </a:extLst>
              </p:cNvPr>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5" name="Rectangle 23">
                <a:extLst>
                  <a:ext uri="{FF2B5EF4-FFF2-40B4-BE49-F238E27FC236}">
                    <a16:creationId xmlns:a16="http://schemas.microsoft.com/office/drawing/2014/main" id="{B4C5CE0A-FE40-4D63-8019-44B6F57954A6}"/>
                  </a:ext>
                </a:extLst>
              </p:cNvPr>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6" name="Rectangle 24">
                <a:extLst>
                  <a:ext uri="{FF2B5EF4-FFF2-40B4-BE49-F238E27FC236}">
                    <a16:creationId xmlns:a16="http://schemas.microsoft.com/office/drawing/2014/main" id="{1A64ADEE-91EA-4B5C-908D-AA39508C43A3}"/>
                  </a:ext>
                </a:extLst>
              </p:cNvPr>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7" name="Rectangle 25">
                <a:extLst>
                  <a:ext uri="{FF2B5EF4-FFF2-40B4-BE49-F238E27FC236}">
                    <a16:creationId xmlns:a16="http://schemas.microsoft.com/office/drawing/2014/main" id="{C1BA3FF3-D65B-49BA-84A1-609A4FA5FFDF}"/>
                  </a:ext>
                </a:extLst>
              </p:cNvPr>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8" name="Rectangle 26">
                <a:extLst>
                  <a:ext uri="{FF2B5EF4-FFF2-40B4-BE49-F238E27FC236}">
                    <a16:creationId xmlns:a16="http://schemas.microsoft.com/office/drawing/2014/main" id="{9D9D75A5-BB07-44DD-86E6-1AB4530C7B30}"/>
                  </a:ext>
                </a:extLst>
              </p:cNvPr>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29" name="Rectangle 27">
                <a:extLst>
                  <a:ext uri="{FF2B5EF4-FFF2-40B4-BE49-F238E27FC236}">
                    <a16:creationId xmlns:a16="http://schemas.microsoft.com/office/drawing/2014/main" id="{6B7C592D-C97F-4A41-A9D0-0E6D395B3937}"/>
                  </a:ext>
                </a:extLst>
              </p:cNvPr>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0" name="Rectangle 28">
                <a:extLst>
                  <a:ext uri="{FF2B5EF4-FFF2-40B4-BE49-F238E27FC236}">
                    <a16:creationId xmlns:a16="http://schemas.microsoft.com/office/drawing/2014/main" id="{9B24E741-C603-4035-AC41-2C99CE834859}"/>
                  </a:ext>
                </a:extLst>
              </p:cNvPr>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1" name="Rectangle 29">
                <a:extLst>
                  <a:ext uri="{FF2B5EF4-FFF2-40B4-BE49-F238E27FC236}">
                    <a16:creationId xmlns:a16="http://schemas.microsoft.com/office/drawing/2014/main" id="{10F8FDDD-095C-4E67-8047-EDFFC6655502}"/>
                  </a:ext>
                </a:extLst>
              </p:cNvPr>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2" name="Rectangle 30">
                <a:extLst>
                  <a:ext uri="{FF2B5EF4-FFF2-40B4-BE49-F238E27FC236}">
                    <a16:creationId xmlns:a16="http://schemas.microsoft.com/office/drawing/2014/main" id="{34F5E1C5-0A3A-48E3-936C-1D7DA6EDF1A7}"/>
                  </a:ext>
                </a:extLst>
              </p:cNvPr>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3" name="Rectangle 31">
                <a:extLst>
                  <a:ext uri="{FF2B5EF4-FFF2-40B4-BE49-F238E27FC236}">
                    <a16:creationId xmlns:a16="http://schemas.microsoft.com/office/drawing/2014/main" id="{731EAEE6-29F6-4DDC-B7B2-E77D160BB07A}"/>
                  </a:ext>
                </a:extLst>
              </p:cNvPr>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4" name="Rectangle 32">
                <a:extLst>
                  <a:ext uri="{FF2B5EF4-FFF2-40B4-BE49-F238E27FC236}">
                    <a16:creationId xmlns:a16="http://schemas.microsoft.com/office/drawing/2014/main" id="{8CBA982E-228F-4B9D-8050-E1E5B3F7009E}"/>
                  </a:ext>
                </a:extLst>
              </p:cNvPr>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sp>
            <p:nvSpPr>
              <p:cNvPr id="35" name="Rectangle 33">
                <a:extLst>
                  <a:ext uri="{FF2B5EF4-FFF2-40B4-BE49-F238E27FC236}">
                    <a16:creationId xmlns:a16="http://schemas.microsoft.com/office/drawing/2014/main" id="{8338F31D-7771-4646-ABD4-16CA473F36CF}"/>
                  </a:ext>
                </a:extLst>
              </p:cNvPr>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sz="2400" dirty="0">
                  <a:latin typeface="Calibri" panose="020F0502020204030204" pitchFamily="34" charset="0"/>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B4132F01-5554-48EB-883F-1DC307C6D3DA}"/>
              </a:ext>
            </a:extLst>
          </p:cNvPr>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B09A268A-40ED-4444-ABAE-CB6AFCF4A7E2}"/>
              </a:ext>
            </a:extLst>
          </p:cNvPr>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C0CDF3ED-459F-4AD8-9BE1-3334C0E8E956}"/>
              </a:ext>
            </a:extLst>
          </p:cNvPr>
          <p:cNvSpPr>
            <a:spLocks noGrp="1" noChangeArrowheads="1"/>
          </p:cNvSpPr>
          <p:nvPr>
            <p:ph type="sldNum" sz="quarter" idx="12"/>
          </p:nvPr>
        </p:nvSpPr>
        <p:spPr/>
        <p:txBody>
          <a:bodyPr/>
          <a:lstStyle>
            <a:lvl1pPr>
              <a:defRPr>
                <a:solidFill>
                  <a:srgbClr val="FFFFFF"/>
                </a:solidFill>
              </a:defRPr>
            </a:lvl1pPr>
          </a:lstStyle>
          <a:p>
            <a:fld id="{9E8CC47D-91AD-4AEA-ACE6-ADAD4DF7B684}" type="slidenum">
              <a:rPr lang="en-US" altLang="en-US"/>
              <a:pPr/>
              <a:t>‹#›</a:t>
            </a:fld>
            <a:endParaRPr lang="en-US" altLang="en-US"/>
          </a:p>
        </p:txBody>
      </p:sp>
    </p:spTree>
    <p:extLst>
      <p:ext uri="{BB962C8B-B14F-4D97-AF65-F5344CB8AC3E}">
        <p14:creationId xmlns:p14="http://schemas.microsoft.com/office/powerpoint/2010/main" val="217207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D30B759-3A14-49B6-BB9B-CC8128ABE2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7F9229E-591E-4281-ADCC-AF4F886C1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DF54BDD-A815-4975-9FD6-A64C0164CEA4}"/>
              </a:ext>
            </a:extLst>
          </p:cNvPr>
          <p:cNvSpPr>
            <a:spLocks noGrp="1" noChangeArrowheads="1"/>
          </p:cNvSpPr>
          <p:nvPr>
            <p:ph type="sldNum" sz="quarter" idx="12"/>
          </p:nvPr>
        </p:nvSpPr>
        <p:spPr>
          <a:ln/>
        </p:spPr>
        <p:txBody>
          <a:bodyPr/>
          <a:lstStyle>
            <a:lvl1pPr>
              <a:defRPr/>
            </a:lvl1pPr>
          </a:lstStyle>
          <a:p>
            <a:fld id="{087953F9-02E8-4E42-940F-58151E841A8E}" type="slidenum">
              <a:rPr lang="en-US" altLang="en-US"/>
              <a:pPr/>
              <a:t>‹#›</a:t>
            </a:fld>
            <a:endParaRPr lang="en-US" altLang="en-US"/>
          </a:p>
        </p:txBody>
      </p:sp>
    </p:spTree>
    <p:extLst>
      <p:ext uri="{BB962C8B-B14F-4D97-AF65-F5344CB8AC3E}">
        <p14:creationId xmlns:p14="http://schemas.microsoft.com/office/powerpoint/2010/main" val="3038123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CFDCDDDE-72F8-4D1C-9DD6-2A0CFC5BB9AD}"/>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A9471027-D4DF-43F3-917B-3D995797227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13D9D914-4EAF-44FF-BD92-7D3F2134774D}"/>
              </a:ext>
            </a:extLst>
          </p:cNvPr>
          <p:cNvSpPr>
            <a:spLocks noGrp="1" noChangeArrowheads="1"/>
          </p:cNvSpPr>
          <p:nvPr>
            <p:ph type="sldNum" sz="quarter" idx="12"/>
          </p:nvPr>
        </p:nvSpPr>
        <p:spPr/>
        <p:txBody>
          <a:bodyPr/>
          <a:lstStyle>
            <a:lvl1pPr>
              <a:defRPr/>
            </a:lvl1pPr>
          </a:lstStyle>
          <a:p>
            <a:fld id="{18D4FF32-2497-4073-AC48-D49952B9F01E}" type="slidenum">
              <a:rPr lang="en-US" altLang="en-US"/>
              <a:pPr/>
              <a:t>‹#›</a:t>
            </a:fld>
            <a:endParaRPr lang="en-US" altLang="en-US"/>
          </a:p>
        </p:txBody>
      </p:sp>
    </p:spTree>
    <p:extLst>
      <p:ext uri="{BB962C8B-B14F-4D97-AF65-F5344CB8AC3E}">
        <p14:creationId xmlns:p14="http://schemas.microsoft.com/office/powerpoint/2010/main" val="59186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8651AC14-CD87-4253-B210-E76688451184}" type="datetime1">
              <a:rPr lang="en-US"/>
              <a:pPr>
                <a:defRPr/>
              </a:pPr>
              <a:t>11/7/2019</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E3E5B2FA-C50D-44E8-B1A2-1DCC81B72AA5}" type="slidenum">
              <a:rPr lang="en-US"/>
              <a:pPr>
                <a:defRPr/>
              </a:pPr>
              <a:t>‹#›</a:t>
            </a:fld>
            <a:endParaRPr lang="en-US"/>
          </a:p>
        </p:txBody>
      </p:sp>
    </p:spTree>
    <p:extLst>
      <p:ext uri="{BB962C8B-B14F-4D97-AF65-F5344CB8AC3E}">
        <p14:creationId xmlns:p14="http://schemas.microsoft.com/office/powerpoint/2010/main" val="216317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870826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54770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4" r:id="rId11"/>
    <p:sldLayoutId id="2147492665" r:id="rId12"/>
    <p:sldLayoutId id="2147492666" r:id="rId13"/>
    <p:sldLayoutId id="2147492667" r:id="rId14"/>
    <p:sldLayoutId id="2147492669" r:id="rId15"/>
    <p:sldLayoutId id="2147492670"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8.xml"/><Relationship Id="rId2" Type="http://schemas.openxmlformats.org/officeDocument/2006/relationships/customXml" Target="../ink/ink6.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7.xml"/><Relationship Id="rId4" Type="http://schemas.openxmlformats.org/officeDocument/2006/relationships/image" Target="../media/image100.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0.emf"/><Relationship Id="rId7" Type="http://schemas.openxmlformats.org/officeDocument/2006/relationships/image" Target="../media/image52.emf"/><Relationship Id="rId2" Type="http://schemas.openxmlformats.org/officeDocument/2006/relationships/customXml" Target="../ink/ink9.xml"/><Relationship Id="rId1" Type="http://schemas.openxmlformats.org/officeDocument/2006/relationships/slideLayout" Target="../slideLayouts/slideLayout10.xml"/><Relationship Id="rId6" Type="http://schemas.openxmlformats.org/officeDocument/2006/relationships/customXml" Target="../ink/ink11.xml"/><Relationship Id="rId5" Type="http://schemas.openxmlformats.org/officeDocument/2006/relationships/image" Target="../media/image51.emf"/><Relationship Id="rId4" Type="http://schemas.openxmlformats.org/officeDocument/2006/relationships/customXml" Target="../ink/ink10.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5.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28600"/>
            <a:ext cx="9144000" cy="914400"/>
          </a:xfrm>
        </p:spPr>
        <p:txBody>
          <a:bodyPr/>
          <a:lstStyle/>
          <a:p>
            <a:pPr algn="ctr" eaLnBrk="1" hangingPunct="1"/>
            <a:r>
              <a:rPr lang="en-US" sz="4000" dirty="0">
                <a:effectLst>
                  <a:outerShdw blurRad="38100" dist="38100" dir="2700000" algn="tl">
                    <a:srgbClr val="000000">
                      <a:alpha val="43137"/>
                    </a:srgbClr>
                  </a:outerShdw>
                </a:effectLst>
                <a:cs typeface="Calibri" panose="020F0502020204030204" pitchFamily="34" charset="0"/>
              </a:rPr>
              <a:t>Biblical Prophecy: Importance</a:t>
            </a:r>
          </a:p>
        </p:txBody>
      </p:sp>
      <p:sp>
        <p:nvSpPr>
          <p:cNvPr id="50179" name="Rectangle 3"/>
          <p:cNvSpPr>
            <a:spLocks noGrp="1" noChangeArrowheads="1"/>
          </p:cNvSpPr>
          <p:nvPr>
            <p:ph type="body" idx="1"/>
          </p:nvPr>
        </p:nvSpPr>
        <p:spPr>
          <a:xfrm>
            <a:off x="1302932" y="1371600"/>
            <a:ext cx="6538137" cy="2286002"/>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27% of Scripture was prophetic at the time it was written</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2 Pet 1:19</a:t>
            </a:r>
          </a:p>
        </p:txBody>
      </p:sp>
      <p:pic>
        <p:nvPicPr>
          <p:cNvPr id="2" name="Picture 1">
            <a:extLst>
              <a:ext uri="{FF2B5EF4-FFF2-40B4-BE49-F238E27FC236}">
                <a16:creationId xmlns:a16="http://schemas.microsoft.com/office/drawing/2014/main" id="{2E576EF5-0A02-4B04-B8FB-2D1A32C4B3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8140" y="3810000"/>
            <a:ext cx="3827721" cy="2743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idx="4294967295"/>
          </p:nvPr>
        </p:nvSpPr>
        <p:spPr>
          <a:xfrm>
            <a:off x="0" y="228600"/>
            <a:ext cx="9144000" cy="1143000"/>
          </a:xfrm>
        </p:spPr>
        <p:txBody>
          <a:bodyPr/>
          <a:lstStyle/>
          <a:p>
            <a:pPr algn="ctr"/>
            <a:r>
              <a:rPr lang="en-US" sz="3600" dirty="0">
                <a:effectLst>
                  <a:outerShdw blurRad="38100" dist="38100" dir="2700000" algn="tl">
                    <a:srgbClr val="000000">
                      <a:alpha val="43137"/>
                    </a:srgbClr>
                  </a:outerShdw>
                </a:effectLst>
              </a:rPr>
              <a:t>AUTHORITY OF SCRIPTURE</a:t>
            </a:r>
            <a:br>
              <a:rPr lang="en-US"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V. 19</a:t>
            </a:r>
            <a:endParaRPr lang="en-US" b="1" dirty="0">
              <a:solidFill>
                <a:schemeClr val="tx1"/>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B9190FDF-0901-4DCF-A111-2AA36BF3B1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41" y="1892478"/>
            <a:ext cx="8925318" cy="38225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8768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short time ago, I took occasion to go through the New Testament to mark each reference to the coming of the Lord Jesus Christ and to observe the use made of that teaching about His coming. I was struck a new with the fact that almost without exception, when the coming of Christ is mentioned in the New Testament, it is followed by an exhortation to godliness and holy living</a:t>
            </a:r>
            <a:r>
              <a:rPr lang="en-US"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1543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kern="0" dirty="0">
                <a:solidFill>
                  <a:schemeClr val="tx1"/>
                </a:solidFill>
                <a:effectLst>
                  <a:outerShdw blurRad="38100" dist="38100" dir="2700000" algn="tl">
                    <a:srgbClr val="000000">
                      <a:alpha val="43137"/>
                    </a:srgbClr>
                  </a:outerShdw>
                </a:effectLst>
              </a:rPr>
              <a:t>Prophecy For Today, Page 20</a:t>
            </a:r>
          </a:p>
        </p:txBody>
      </p:sp>
    </p:spTree>
    <p:extLst>
      <p:ext uri="{BB962C8B-B14F-4D97-AF65-F5344CB8AC3E}">
        <p14:creationId xmlns:p14="http://schemas.microsoft.com/office/powerpoint/2010/main" val="2133051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3810000"/>
          </a:xfrm>
        </p:spPr>
        <p:txBody>
          <a:bodyPr/>
          <a:lstStyle/>
          <a:p>
            <a:pPr marL="0" indent="0" algn="just">
              <a:buFont typeface="Wingdings" pitchFamily="2" charset="2"/>
              <a:buNone/>
              <a:defRPr/>
            </a:pPr>
            <a:r>
              <a:rPr lang="en-US" sz="3200" dirty="0">
                <a:effectLst>
                  <a:outerShdw blurRad="38100" dist="38100" dir="2700000" algn="tl">
                    <a:srgbClr val="000000">
                      <a:alpha val="43137"/>
                    </a:srgbClr>
                  </a:outerShdw>
                </a:effectLst>
              </a:rPr>
              <a:t>“But I and every other </a:t>
            </a:r>
            <a:r>
              <a:rPr lang="en-US" sz="3200" b="1" u="sng" dirty="0">
                <a:solidFill>
                  <a:srgbClr val="FFFFCC"/>
                </a:solidFill>
                <a:effectLst>
                  <a:outerShdw blurRad="38100" dist="38100" dir="2700000" algn="tl">
                    <a:srgbClr val="000000">
                      <a:alpha val="43137"/>
                    </a:srgbClr>
                  </a:outerShdw>
                </a:effectLst>
              </a:rPr>
              <a:t>completely orthodox</a:t>
            </a:r>
            <a:r>
              <a:rPr lang="en-US" sz="3200" dirty="0">
                <a:solidFill>
                  <a:srgbClr val="FFFFCC"/>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Christian feel certain that there will be a resurrection of the flesh, followed by a thousand years in the rebuilt, embellished, and </a:t>
            </a:r>
            <a:r>
              <a:rPr lang="en-US" sz="3200" b="1" u="sng" dirty="0">
                <a:solidFill>
                  <a:srgbClr val="FFFFCC"/>
                </a:solidFill>
                <a:effectLst>
                  <a:outerShdw blurRad="38100" dist="38100" dir="2700000" algn="tl">
                    <a:srgbClr val="000000">
                      <a:alpha val="43137"/>
                    </a:srgbClr>
                  </a:outerShdw>
                </a:effectLst>
              </a:rPr>
              <a:t>enlarged city of Jerusalem</a:t>
            </a:r>
            <a:r>
              <a:rPr lang="en-US" sz="3200" dirty="0">
                <a:effectLst>
                  <a:outerShdw blurRad="38100" dist="38100" dir="2700000" algn="tl">
                    <a:srgbClr val="000000">
                      <a:alpha val="43137"/>
                    </a:srgbClr>
                  </a:outerShdw>
                </a:effectLst>
              </a:rPr>
              <a:t> as was announced by the prophets Ezekiel, Isaiah, and the others.”</a:t>
            </a:r>
          </a:p>
        </p:txBody>
      </p:sp>
      <p:sp>
        <p:nvSpPr>
          <p:cNvPr id="92163" name="TextBox 3"/>
          <p:cNvSpPr txBox="1">
            <a:spLocks noChangeArrowheads="1"/>
          </p:cNvSpPr>
          <p:nvPr/>
        </p:nvSpPr>
        <p:spPr bwMode="auto">
          <a:xfrm>
            <a:off x="1028700" y="228600"/>
            <a:ext cx="7086600" cy="1015663"/>
          </a:xfrm>
          <a:prstGeom prst="rect">
            <a:avLst/>
          </a:prstGeom>
          <a:noFill/>
          <a:ln w="9525">
            <a:noFill/>
            <a:miter lim="800000"/>
            <a:headEnd/>
            <a:tailEnd/>
          </a:ln>
        </p:spPr>
        <p:txBody>
          <a:bodyPr>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Justin Martyr</a:t>
            </a:r>
          </a:p>
          <a:p>
            <a:pPr algn="ctr"/>
            <a:r>
              <a:rPr lang="en-US" i="1" dirty="0">
                <a:effectLst>
                  <a:outerShdw blurRad="38100" dist="38100" dir="2700000" algn="tl">
                    <a:srgbClr val="000000">
                      <a:alpha val="43137"/>
                    </a:srgbClr>
                  </a:outerShdw>
                </a:effectLst>
                <a:latin typeface="Calibri" panose="020F0502020204030204" pitchFamily="34" charset="0"/>
              </a:rPr>
              <a:t>Dialogue with </a:t>
            </a:r>
            <a:r>
              <a:rPr lang="en-US" i="1" dirty="0" err="1">
                <a:effectLst>
                  <a:outerShdw blurRad="38100" dist="38100" dir="2700000" algn="tl">
                    <a:srgbClr val="000000">
                      <a:alpha val="43137"/>
                    </a:srgbClr>
                  </a:outerShdw>
                </a:effectLst>
                <a:latin typeface="Calibri" panose="020F0502020204030204" pitchFamily="34" charset="0"/>
              </a:rPr>
              <a:t>Trypho</a:t>
            </a:r>
            <a:r>
              <a:rPr lang="en-US" dirty="0">
                <a:effectLst>
                  <a:outerShdw blurRad="38100" dist="38100" dir="2700000" algn="tl">
                    <a:srgbClr val="000000">
                      <a:alpha val="43137"/>
                    </a:srgbClr>
                  </a:outerShdw>
                </a:effectLst>
                <a:latin typeface="Calibri" panose="020F0502020204030204" pitchFamily="34" charset="0"/>
              </a:rPr>
              <a:t>, 80.</a:t>
            </a:r>
          </a:p>
        </p:txBody>
      </p:sp>
      <p:pic>
        <p:nvPicPr>
          <p:cNvPr id="92164" name="Picture 2" descr="http://www.crossroadsinitiative.com/pics/content_img.1045.im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661" y="152400"/>
            <a:ext cx="892272" cy="1097280"/>
          </a:xfrm>
          <a:prstGeom prst="rect">
            <a:avLst/>
          </a:prstGeom>
          <a:noFill/>
          <a:ln w="9525">
            <a:noFill/>
            <a:miter lim="800000"/>
            <a:headEnd/>
            <a:tailEnd/>
          </a:ln>
        </p:spPr>
      </p:pic>
    </p:spTree>
    <p:extLst>
      <p:ext uri="{BB962C8B-B14F-4D97-AF65-F5344CB8AC3E}">
        <p14:creationId xmlns:p14="http://schemas.microsoft.com/office/powerpoint/2010/main" val="248944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2438400" y="1714502"/>
            <a:ext cx="6553200" cy="2552699"/>
          </a:xfrm>
        </p:spPr>
        <p:txBody>
          <a:bodyPr/>
          <a:lstStyle/>
          <a:p>
            <a:pPr marL="0" indent="0" algn="just">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The ‘Kingdom Idea’ has robbed the Church of her ‘UPWARD LOOK,’ and of the ‘BLESSED HOPE.’ There cannot be any ‘Imminent Coming’ to those who are seeking to ‘Set up the Kingdom.’</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81E73EE-A287-4F46-8545-6260C098373A}"/>
              </a:ext>
            </a:extLst>
          </p:cNvPr>
          <p:cNvPicPr>
            <a:picLocks noChangeAspect="1"/>
          </p:cNvPicPr>
          <p:nvPr/>
        </p:nvPicPr>
        <p:blipFill>
          <a:blip r:embed="rId2"/>
          <a:stretch>
            <a:fillRect/>
          </a:stretch>
        </p:blipFill>
        <p:spPr>
          <a:xfrm>
            <a:off x="3203785" y="4495800"/>
            <a:ext cx="2736430" cy="1828800"/>
          </a:xfrm>
          <a:prstGeom prst="rect">
            <a:avLst/>
          </a:prstGeom>
        </p:spPr>
      </p:pic>
      <p:pic>
        <p:nvPicPr>
          <p:cNvPr id="3" name="Picture 2">
            <a:extLst>
              <a:ext uri="{FF2B5EF4-FFF2-40B4-BE49-F238E27FC236}">
                <a16:creationId xmlns:a16="http://schemas.microsoft.com/office/drawing/2014/main" id="{19105398-B818-4ADE-A1C9-12732C379A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891230"/>
            <a:ext cx="2057399" cy="2737919"/>
          </a:xfrm>
          <a:prstGeom prst="rect">
            <a:avLst/>
          </a:prstGeom>
        </p:spPr>
      </p:pic>
      <p:sp>
        <p:nvSpPr>
          <p:cNvPr id="12" name="TextBox 11">
            <a:extLst>
              <a:ext uri="{FF2B5EF4-FFF2-40B4-BE49-F238E27FC236}">
                <a16:creationId xmlns:a16="http://schemas.microsoft.com/office/drawing/2014/main" id="{06879935-B78A-47F2-A3D5-FBEFDACDCD66}"/>
              </a:ext>
            </a:extLst>
          </p:cNvPr>
          <p:cNvSpPr txBox="1"/>
          <p:nvPr/>
        </p:nvSpPr>
        <p:spPr>
          <a:xfrm>
            <a:off x="2857502" y="228600"/>
            <a:ext cx="3428999" cy="923330"/>
          </a:xfrm>
          <a:prstGeom prst="rect">
            <a:avLst/>
          </a:prstGeom>
          <a:noFill/>
        </p:spPr>
        <p:txBody>
          <a:bodyPr wrap="square" rtlCol="0">
            <a:sp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Clarence Larkin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Second Coming of Christ, 51. </a:t>
            </a: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846590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1"/>
            <a:ext cx="9144000" cy="4392792"/>
          </a:xfrm>
        </p:spPr>
        <p:txBody>
          <a:bodyPr/>
          <a:lstStyle/>
          <a:p>
            <a:pPr marL="0" indent="0" algn="just">
              <a:buNone/>
            </a:pPr>
            <a:r>
              <a:rPr lang="en-US" sz="2300" dirty="0">
                <a:effectLst>
                  <a:outerShdw blurRad="38100" dist="38100" dir="2700000" algn="tl">
                    <a:srgbClr val="000000">
                      <a:alpha val="43137"/>
                    </a:srgbClr>
                  </a:outerShdw>
                </a:effectLst>
              </a:rPr>
              <a:t>“</a:t>
            </a:r>
            <a:r>
              <a:rPr lang="en-US" sz="2300" i="1" dirty="0">
                <a:effectLst>
                  <a:outerShdw blurRad="38100" dist="38100" dir="2700000" algn="tl">
                    <a:srgbClr val="000000">
                      <a:alpha val="43137"/>
                    </a:srgbClr>
                  </a:outerShdw>
                </a:effectLst>
              </a:rPr>
              <a:t>Being seated on David’s throne is linked to being seated at God’s right hand</a:t>
            </a:r>
            <a:r>
              <a:rPr lang="en-US" sz="2300" dirty="0">
                <a:effectLst>
                  <a:outerShdw blurRad="38100" dist="38100" dir="2700000" algn="tl">
                    <a:srgbClr val="000000">
                      <a:alpha val="43137"/>
                    </a:srgbClr>
                  </a:outerShdw>
                </a:effectLst>
              </a:rPr>
              <a:t>. In other words, Jesus’ resurrection-ascension to God’s right hand is put forward by Peter as a fulfillment of the Davidic covenant, just as the allusion to Joel fulfills the new covenant. To say that Peter is only interested to argue that the Messiah must be raised misses the point of the connection in these verses and ignores entirely the allusion to Psalm 132 in the Davidic covenant. This passage and Luke 1:68–79 also counter the claim that no New Testament text asserts the present work of Jesus’ as a reigning Davidite sitting on David’s Throne. The throne on which Jesus is said to sit is the one promised to David’s descendent through the Davidic promise of 2 Samuel, which was initially passed on through Solomon. </a:t>
            </a:r>
            <a:r>
              <a:rPr lang="en-US" sz="2300" b="1" u="sng" dirty="0">
                <a:solidFill>
                  <a:srgbClr val="FFFFCC"/>
                </a:solidFill>
                <a:effectLst>
                  <a:outerShdw blurRad="38100" dist="38100" dir="2700000" algn="tl">
                    <a:srgbClr val="000000">
                      <a:alpha val="43137"/>
                    </a:srgbClr>
                  </a:outerShdw>
                </a:effectLst>
              </a:rPr>
              <a:t>Jesus sits here as David’s promised Son on David’s promised Throne</a:t>
            </a:r>
            <a:r>
              <a:rPr lang="en-US" sz="2300" dirty="0">
                <a:effectLst>
                  <a:outerShdw blurRad="38100" dist="38100" dir="2700000" algn="tl">
                    <a:srgbClr val="000000">
                      <a:alpha val="43137"/>
                    </a:srgbClr>
                  </a:outerShdw>
                </a:effectLst>
              </a:rPr>
              <a:t>. This fits Old Testament imagery as well. The idea of sitting describes the idea of rule, as the parallelism of Jeremiah 22:30 shows. </a:t>
            </a:r>
            <a:r>
              <a:rPr lang="en-US" sz="2300" b="1" u="sng" dirty="0">
                <a:solidFill>
                  <a:srgbClr val="FFFFCC"/>
                </a:solidFill>
                <a:effectLst>
                  <a:outerShdw blurRad="38100" dist="38100" dir="2700000" algn="tl">
                    <a:srgbClr val="000000">
                      <a:alpha val="43137"/>
                    </a:srgbClr>
                  </a:outerShdw>
                </a:effectLst>
              </a:rPr>
              <a:t>As the Davidic heir, Jesus sits in and rules from heaven</a:t>
            </a:r>
            <a:r>
              <a:rPr lang="en-US" sz="23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28253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2451619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1" y="94462"/>
            <a:ext cx="8610600" cy="6669076"/>
          </a:xfrm>
          <a:prstGeom prst="rect">
            <a:avLst/>
          </a:prstGeom>
          <a:ln>
            <a:solidFill>
              <a:schemeClr val="tx1"/>
            </a:solidFill>
          </a:ln>
        </p:spPr>
      </p:pic>
    </p:spTree>
    <p:extLst>
      <p:ext uri="{BB962C8B-B14F-4D97-AF65-F5344CB8AC3E}">
        <p14:creationId xmlns:p14="http://schemas.microsoft.com/office/powerpoint/2010/main" val="3441183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876800"/>
          </a:xfrm>
        </p:spPr>
        <p:txBody>
          <a:bodyPr/>
          <a:lstStyle/>
          <a:p>
            <a:pPr marL="0" indent="0" algn="just">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does not take the sacrifices in a literal sense but views Ezekiel writing in the 6th century B.C. describing worship from his unique perspective. . . . Ezekiel in referring to the literal worship of Yahweh in the millennium would be forced to use terms and concepts with which his audience was familiar</a:t>
            </a: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 Because Ezekiel’s audience would understand restoration in terms of the restoration of sacrifices, Ezekiel merely described restoration in these terms. Thus, Ezekiel’s vision must not be understood as predicting the literal restoration of sacrifices in the millennium.</a:t>
            </a:r>
            <a:endParaRPr lang="en-US" sz="3000" i="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17CCDAAB-3669-4512-B6F9-76299D5B5C4F}"/>
              </a:ext>
            </a:extLst>
          </p:cNvPr>
          <p:cNvSpPr/>
          <p:nvPr/>
        </p:nvSpPr>
        <p:spPr>
          <a:xfrm>
            <a:off x="1333500" y="232083"/>
            <a:ext cx="6477000" cy="1215717"/>
          </a:xfrm>
          <a:prstGeom prst="rect">
            <a:avLst/>
          </a:prstGeom>
        </p:spPr>
        <p:txBody>
          <a:bodyPr wrap="square">
            <a:spAutoFit/>
          </a:bodyPr>
          <a:lstStyle/>
          <a:p>
            <a:pPr algn="ctr">
              <a:spcAft>
                <a:spcPts val="600"/>
              </a:spcAft>
            </a:pPr>
            <a:r>
              <a:rPr lang="fr-FR"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F. Rooker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Mark F.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Rooker</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“Evidences from Ezekiel,”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Case for Premillennialism</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Donald K. Campbell and Jeffrey L. Townsend (Chicago: Moody, 1992), 133.</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1341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 y="1447799"/>
            <a:ext cx="9144000" cy="4953001"/>
          </a:xfrm>
        </p:spPr>
        <p:txBody>
          <a:bodyPr/>
          <a:lstStyle/>
          <a:p>
            <a:pPr marL="0" indent="0" algn="just">
              <a:buNone/>
            </a:pPr>
            <a:r>
              <a:rPr lang="en-US" sz="2800" dirty="0">
                <a:effectLst>
                  <a:outerShdw blurRad="38100" dist="38100" dir="2700000" algn="tl">
                    <a:srgbClr val="000000">
                      <a:alpha val="43137"/>
                    </a:srgbClr>
                  </a:outerShdw>
                </a:effectLst>
              </a:rPr>
              <a:t>“Ezekiel’s vision of a Temple and a restored nation was not fulfilled in the postexilic period. How then should we expect the vision to be fulfilled? Scholars have answered this question in a variety of ways. On one end of the interpretive spectrum are those who see the vision as purely symbolic and as fulfilled in the New Testament church. On the opposite end are the </a:t>
            </a:r>
            <a:r>
              <a:rPr lang="en-US" sz="2800" b="1" u="sng" dirty="0">
                <a:solidFill>
                  <a:srgbClr val="FFFFCC"/>
                </a:solidFill>
                <a:effectLst>
                  <a:outerShdw blurRad="38100" dist="38100" dir="2700000" algn="tl">
                    <a:srgbClr val="000000">
                      <a:alpha val="43137"/>
                    </a:srgbClr>
                  </a:outerShdw>
                </a:effectLst>
              </a:rPr>
              <a:t>hyper-literalists</a:t>
            </a:r>
            <a:r>
              <a:rPr lang="en-US" sz="2800" dirty="0">
                <a:effectLst>
                  <a:outerShdw blurRad="38100" dist="38100" dir="2700000" algn="tl">
                    <a:srgbClr val="000000">
                      <a:alpha val="43137"/>
                    </a:srgbClr>
                  </a:outerShdw>
                </a:effectLst>
              </a:rPr>
              <a:t>, who contend that the vision will be fulfilled exactly as described during the millennial age. In attempting to answer the question, one must first recognize that Ezekiel’s vision is </a:t>
            </a:r>
            <a:r>
              <a:rPr lang="en-US" sz="2800" b="1" u="sng" dirty="0">
                <a:solidFill>
                  <a:srgbClr val="FFFFCC"/>
                </a:solidFill>
                <a:effectLst>
                  <a:outerShdw blurRad="38100" dist="38100" dir="2700000" algn="tl">
                    <a:srgbClr val="000000">
                      <a:alpha val="43137"/>
                    </a:srgbClr>
                  </a:outerShdw>
                </a:effectLst>
              </a:rPr>
              <a:t>contextualized</a:t>
            </a:r>
            <a:r>
              <a:rPr lang="en-US" sz="2800" dirty="0">
                <a:effectLst>
                  <a:outerShdw blurRad="38100" dist="38100" dir="2700000" algn="tl">
                    <a:srgbClr val="000000">
                      <a:alpha val="43137"/>
                    </a:srgbClr>
                  </a:outerShdw>
                </a:effectLst>
              </a:rPr>
              <a:t> for his sixth-century B.C. audience. He describes the reconciliation of God and his people in terms that would be meaningful to his audience.”</a:t>
            </a:r>
          </a:p>
        </p:txBody>
      </p:sp>
      <p:sp>
        <p:nvSpPr>
          <p:cNvPr id="80900" name="Text Box 4"/>
          <p:cNvSpPr txBox="1">
            <a:spLocks noChangeArrowheads="1"/>
          </p:cNvSpPr>
          <p:nvPr/>
        </p:nvSpPr>
        <p:spPr bwMode="auto">
          <a:xfrm>
            <a:off x="2458014" y="228600"/>
            <a:ext cx="422797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Chisholm</a:t>
            </a:r>
          </a:p>
          <a:p>
            <a:pPr algn="ctr">
              <a:spcBef>
                <a:spcPts val="0"/>
              </a:spcBef>
            </a:pP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2000" i="1" dirty="0">
                <a:effectLst>
                  <a:outerShdw blurRad="38100" dist="38100" dir="2700000" algn="tl">
                    <a:srgbClr val="000000">
                      <a:alpha val="43137"/>
                    </a:srgbClr>
                  </a:outerShdw>
                </a:effectLst>
                <a:latin typeface="Calibri" panose="020F0502020204030204" pitchFamily="34" charset="0"/>
              </a:rPr>
              <a:t>Handbook on the Prophets</a:t>
            </a:r>
            <a:r>
              <a:rPr lang="en-US" altLang="en-US" sz="2000" dirty="0">
                <a:effectLst>
                  <a:outerShdw blurRad="38100" dist="38100" dir="2700000" algn="tl">
                    <a:srgbClr val="000000">
                      <a:alpha val="43137"/>
                    </a:srgbClr>
                  </a:outerShdw>
                </a:effectLst>
                <a:latin typeface="Calibri" panose="020F0502020204030204" pitchFamily="34" charset="0"/>
              </a:rPr>
              <a:t>, </a:t>
            </a:r>
            <a:r>
              <a:rPr lang="en-US" altLang="en-US" sz="20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2000" dirty="0">
                <a:effectLst>
                  <a:outerShdw blurRad="38100" dist="38100" dir="2700000" algn="tl">
                    <a:srgbClr val="000000">
                      <a:alpha val="43137"/>
                    </a:srgbClr>
                  </a:outerShdw>
                </a:effectLst>
                <a:latin typeface="Calibri" panose="020F0502020204030204" pitchFamily="34" charset="0"/>
              </a:rPr>
              <a:t>.</a:t>
            </a:r>
            <a:endParaRPr lang="en-US" altLang="en-US" sz="1800" dirty="0">
              <a:effectLst>
                <a:outerShdw blurRad="38100" dist="38100" dir="2700000" algn="tl">
                  <a:srgbClr val="000000">
                    <a:alpha val="43137"/>
                  </a:srgbClr>
                </a:outerShdw>
              </a:effectLst>
              <a:latin typeface="Calibri" panose="020F0502020204030204" pitchFamily="34" charset="0"/>
            </a:endParaRPr>
          </a:p>
        </p:txBody>
      </p:sp>
      <p:pic>
        <p:nvPicPr>
          <p:cNvPr id="3074" name="Picture 2" descr="Front Cover">
            <a:extLst>
              <a:ext uri="{FF2B5EF4-FFF2-40B4-BE49-F238E27FC236}">
                <a16:creationId xmlns:a16="http://schemas.microsoft.com/office/drawing/2014/main" id="{885CD9BE-81A4-4DA8-9725-164A56598F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4120"/>
            <a:ext cx="863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Handbook on the Prophets: Isaiah, Jeremiah, Lamentations, Ezekiel, Daniel, Minor Prophets Robert B. Chisholm">
            <a:extLst>
              <a:ext uri="{FF2B5EF4-FFF2-40B4-BE49-F238E27FC236}">
                <a16:creationId xmlns:a16="http://schemas.microsoft.com/office/drawing/2014/main" id="{D5BAA068-1AFB-49D3-AC87-E670B616DB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76200"/>
            <a:ext cx="892428" cy="11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75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399520"/>
            <a:ext cx="9144000" cy="4953001"/>
          </a:xfrm>
        </p:spPr>
        <p:txBody>
          <a:bodyPr/>
          <a:lstStyle/>
          <a:p>
            <a:pPr marL="0" indent="0" algn="just">
              <a:buNone/>
            </a:pPr>
            <a:r>
              <a:rPr lang="en-US" sz="2700" dirty="0">
                <a:effectLst>
                  <a:outerShdw blurRad="38100" dist="38100" dir="2700000" algn="tl">
                    <a:srgbClr val="000000">
                      <a:alpha val="43137"/>
                    </a:srgbClr>
                  </a:outerShdw>
                </a:effectLst>
              </a:rPr>
              <a:t>“They would naturally conceive of such reconciliation as involving the rebuilding of the temple, the reinstitution of the sacrificial system, the renewal of the Davidic dynasty, and the return and reunification of the twelve exiled tribes. Since the fulfillment of the vision transcends these culturally conditioned boundaries, we should probably view it as </a:t>
            </a:r>
            <a:r>
              <a:rPr lang="en-US" sz="2700" b="1" u="sng" dirty="0">
                <a:solidFill>
                  <a:srgbClr val="FFFFCC"/>
                </a:solidFill>
                <a:effectLst>
                  <a:outerShdw blurRad="38100" dist="38100" dir="2700000" algn="tl">
                    <a:srgbClr val="000000">
                      <a:alpha val="43137"/>
                    </a:srgbClr>
                  </a:outerShdw>
                </a:effectLst>
              </a:rPr>
              <a:t>idealized</a:t>
            </a:r>
            <a:r>
              <a:rPr lang="en-US" sz="2700" dirty="0">
                <a:effectLst>
                  <a:outerShdw blurRad="38100" dist="38100" dir="2700000" algn="tl">
                    <a:srgbClr val="000000">
                      <a:alpha val="43137"/>
                    </a:srgbClr>
                  </a:outerShdw>
                </a:effectLst>
              </a:rPr>
              <a:t> to some extent and look for an </a:t>
            </a:r>
            <a:r>
              <a:rPr lang="en-US" sz="2700" b="1" u="sng" dirty="0">
                <a:solidFill>
                  <a:srgbClr val="FFFFCC"/>
                </a:solidFill>
                <a:effectLst>
                  <a:outerShdw blurRad="38100" dist="38100" dir="2700000" algn="tl">
                    <a:srgbClr val="000000">
                      <a:alpha val="43137"/>
                    </a:srgbClr>
                  </a:outerShdw>
                </a:effectLst>
              </a:rPr>
              <a:t>essential, rather than an exact fulfillment</a:t>
            </a:r>
            <a:r>
              <a:rPr lang="en-US" sz="2700" dirty="0">
                <a:effectLst>
                  <a:outerShdw blurRad="38100" dist="38100" dir="2700000" algn="tl">
                    <a:srgbClr val="000000">
                      <a:alpha val="43137"/>
                    </a:srgbClr>
                  </a:outerShdw>
                </a:effectLst>
              </a:rPr>
              <a:t> of many of its features. . . . The inclusion of so many minute details suggests that the temple described here will be a literal reality in the Jerusalem of the future. . . . However, the final sacrifice of Jesus Christ has made the </a:t>
            </a:r>
            <a:r>
              <a:rPr lang="en-US" sz="2700" b="1" u="sng" dirty="0">
                <a:solidFill>
                  <a:srgbClr val="FFFFCC"/>
                </a:solidFill>
                <a:effectLst>
                  <a:outerShdw blurRad="38100" dist="38100" dir="2700000" algn="tl">
                    <a:srgbClr val="000000">
                      <a:alpha val="43137"/>
                    </a:srgbClr>
                  </a:outerShdw>
                </a:effectLst>
              </a:rPr>
              <a:t>Levitical system</a:t>
            </a:r>
            <a:r>
              <a:rPr lang="en-US" sz="2700" dirty="0">
                <a:effectLst>
                  <a:outerShdw blurRad="38100" dist="38100" dir="2700000" algn="tl">
                    <a:srgbClr val="000000">
                      <a:alpha val="43137"/>
                    </a:srgbClr>
                  </a:outerShdw>
                </a:effectLst>
              </a:rPr>
              <a:t> obsolete. . . . To return to this system, with its sin offerings and such, would be a serious retrogression.”</a:t>
            </a:r>
          </a:p>
        </p:txBody>
      </p:sp>
      <p:pic>
        <p:nvPicPr>
          <p:cNvPr id="6" name="Picture 2" descr="Front Cover">
            <a:extLst>
              <a:ext uri="{FF2B5EF4-FFF2-40B4-BE49-F238E27FC236}">
                <a16:creationId xmlns:a16="http://schemas.microsoft.com/office/drawing/2014/main" id="{1BC4C378-A0AF-4CB5-B681-AF2C6B8FB6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4120"/>
            <a:ext cx="863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Handbook on the Prophets: Isaiah, Jeremiah, Lamentations, Ezekiel, Daniel, Minor Prophets Robert B. Chisholm">
            <a:extLst>
              <a:ext uri="{FF2B5EF4-FFF2-40B4-BE49-F238E27FC236}">
                <a16:creationId xmlns:a16="http://schemas.microsoft.com/office/drawing/2014/main" id="{8B73E71B-637D-4F03-A2E0-3A7AD9C0DF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76200"/>
            <a:ext cx="892428" cy="118785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a:extLst>
              <a:ext uri="{FF2B5EF4-FFF2-40B4-BE49-F238E27FC236}">
                <a16:creationId xmlns:a16="http://schemas.microsoft.com/office/drawing/2014/main" id="{D183A64D-4678-4DA9-B5B6-62170912CE01}"/>
              </a:ext>
            </a:extLst>
          </p:cNvPr>
          <p:cNvSpPr txBox="1">
            <a:spLocks noChangeArrowheads="1"/>
          </p:cNvSpPr>
          <p:nvPr/>
        </p:nvSpPr>
        <p:spPr bwMode="auto">
          <a:xfrm>
            <a:off x="2458014" y="228600"/>
            <a:ext cx="422797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Chisholm</a:t>
            </a:r>
          </a:p>
          <a:p>
            <a:pPr algn="ctr">
              <a:spcBef>
                <a:spcPts val="0"/>
              </a:spcBef>
            </a:pP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2000" i="1" dirty="0">
                <a:effectLst>
                  <a:outerShdw blurRad="38100" dist="38100" dir="2700000" algn="tl">
                    <a:srgbClr val="000000">
                      <a:alpha val="43137"/>
                    </a:srgbClr>
                  </a:outerShdw>
                </a:effectLst>
                <a:latin typeface="Calibri" panose="020F0502020204030204" pitchFamily="34" charset="0"/>
              </a:rPr>
              <a:t>Handbook on the Prophets</a:t>
            </a:r>
            <a:r>
              <a:rPr lang="en-US" altLang="en-US" sz="2000" dirty="0">
                <a:effectLst>
                  <a:outerShdw blurRad="38100" dist="38100" dir="2700000" algn="tl">
                    <a:srgbClr val="000000">
                      <a:alpha val="43137"/>
                    </a:srgbClr>
                  </a:outerShdw>
                </a:effectLst>
                <a:latin typeface="Calibri" panose="020F0502020204030204" pitchFamily="34" charset="0"/>
              </a:rPr>
              <a:t>, </a:t>
            </a:r>
            <a:r>
              <a:rPr lang="en-US" altLang="en-US" sz="20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2000" dirty="0">
                <a:effectLst>
                  <a:outerShdw blurRad="38100" dist="38100" dir="2700000" algn="tl">
                    <a:srgbClr val="000000">
                      <a:alpha val="43137"/>
                    </a:srgbClr>
                  </a:outerShdw>
                </a:effectLst>
                <a:latin typeface="Calibri" panose="020F0502020204030204" pitchFamily="34" charset="0"/>
              </a:rPr>
              <a:t>.</a:t>
            </a:r>
            <a:endParaRPr lang="en-US" altLang="en-US" sz="18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19992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What does the Bible Says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sz="3600" b="1" u="sng" dirty="0">
                <a:solidFill>
                  <a:srgbClr val="FFFFCC"/>
                </a:solidFill>
                <a:effectLst>
                  <a:outerShdw blurRad="38100" dist="38100" dir="2700000" algn="tl">
                    <a:srgbClr val="000000">
                      <a:alpha val="43137"/>
                    </a:srgbClr>
                  </a:outerShdw>
                </a:effectLst>
              </a:rPr>
              <a:t>Why does it </a:t>
            </a:r>
            <a:r>
              <a:rPr lang="en-US" altLang="en-US" sz="3600" b="1" u="sng">
                <a:solidFill>
                  <a:srgbClr val="FFFFCC"/>
                </a:solidFill>
                <a:effectLst>
                  <a:outerShdw blurRad="38100" dist="38100" dir="2700000" algn="tl">
                    <a:srgbClr val="000000">
                      <a:alpha val="43137"/>
                    </a:srgbClr>
                  </a:outerShdw>
                </a:effectLst>
              </a:rPr>
              <a:t>matter?</a:t>
            </a:r>
            <a:endParaRPr lang="en-US" altLang="en-US" sz="3600" b="1" u="sng" dirty="0">
              <a:solidFill>
                <a:srgbClr val="FFFFCC"/>
              </a:solidFill>
              <a:effectLst>
                <a:outerShdw blurRad="38100" dist="38100" dir="2700000" algn="tl">
                  <a:srgbClr val="000000">
                    <a:alpha val="43137"/>
                  </a:srgbClr>
                </a:outerShdw>
              </a:effectLst>
            </a:endParaRP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93286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 y="1371600"/>
            <a:ext cx="9144000" cy="4953001"/>
          </a:xfrm>
        </p:spPr>
        <p:txBody>
          <a:bodyPr/>
          <a:lstStyle/>
          <a:p>
            <a:pPr marL="0" indent="0" algn="just">
              <a:buNone/>
            </a:pPr>
            <a:r>
              <a:rPr lang="en-US" sz="2800" dirty="0">
                <a:effectLst>
                  <a:outerShdw blurRad="38100" dist="38100" dir="2700000" algn="tl">
                    <a:srgbClr val="000000">
                      <a:alpha val="43137"/>
                    </a:srgbClr>
                  </a:outerShdw>
                </a:effectLst>
              </a:rPr>
              <a:t>“Ezekiel’s audience would have found it impossible to conceive of a restored covenant community apart from the sacrificial system. Now that the fulfillment of the vision transcends that cultural context, we can expect it to be </a:t>
            </a:r>
            <a:r>
              <a:rPr lang="en-US" sz="2800" b="1" u="sng" dirty="0">
                <a:solidFill>
                  <a:srgbClr val="FFFFCC"/>
                </a:solidFill>
                <a:effectLst>
                  <a:outerShdw blurRad="38100" dist="38100" dir="2700000" algn="tl">
                    <a:srgbClr val="000000">
                      <a:alpha val="43137"/>
                    </a:srgbClr>
                  </a:outerShdw>
                </a:effectLst>
              </a:rPr>
              <a:t>essentially fulfilled</a:t>
            </a:r>
            <a:r>
              <a:rPr lang="en-US" sz="2800" dirty="0">
                <a:effectLst>
                  <a:outerShdw blurRad="38100" dist="38100" dir="2700000" algn="tl">
                    <a:srgbClr val="000000">
                      <a:alpha val="43137"/>
                    </a:srgbClr>
                  </a:outerShdw>
                </a:effectLst>
              </a:rPr>
              <a:t> when the Israel of the future celebrates the redemptive work of their savior in their new temple. . . . Ezekiel’s audience would have found this portrayal quite natural. However, Jesus, the one who fulfills the vision, will have no need to offer such sacrifices, nor will he institute a dynasty.”</a:t>
            </a:r>
          </a:p>
        </p:txBody>
      </p:sp>
      <p:pic>
        <p:nvPicPr>
          <p:cNvPr id="6" name="Picture 2" descr="Front Cover">
            <a:extLst>
              <a:ext uri="{FF2B5EF4-FFF2-40B4-BE49-F238E27FC236}">
                <a16:creationId xmlns:a16="http://schemas.microsoft.com/office/drawing/2014/main" id="{C228D4F4-DC88-42CD-978A-0AC624F5FB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04120"/>
            <a:ext cx="863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Handbook on the Prophets: Isaiah, Jeremiah, Lamentations, Ezekiel, Daniel, Minor Prophets Robert B. Chisholm">
            <a:extLst>
              <a:ext uri="{FF2B5EF4-FFF2-40B4-BE49-F238E27FC236}">
                <a16:creationId xmlns:a16="http://schemas.microsoft.com/office/drawing/2014/main" id="{B21F9289-3628-4260-ABA4-1C20869C6D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76200"/>
            <a:ext cx="892428" cy="118785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a:extLst>
              <a:ext uri="{FF2B5EF4-FFF2-40B4-BE49-F238E27FC236}">
                <a16:creationId xmlns:a16="http://schemas.microsoft.com/office/drawing/2014/main" id="{8090AF0F-E10A-4C57-89A1-D73C05B1C9DB}"/>
              </a:ext>
            </a:extLst>
          </p:cNvPr>
          <p:cNvSpPr txBox="1">
            <a:spLocks noChangeArrowheads="1"/>
          </p:cNvSpPr>
          <p:nvPr/>
        </p:nvSpPr>
        <p:spPr bwMode="auto">
          <a:xfrm>
            <a:off x="2458014" y="228600"/>
            <a:ext cx="422797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Chisholm</a:t>
            </a:r>
          </a:p>
          <a:p>
            <a:pPr algn="ctr">
              <a:spcBef>
                <a:spcPts val="0"/>
              </a:spcBef>
            </a:pP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2000" i="1" dirty="0">
                <a:effectLst>
                  <a:outerShdw blurRad="38100" dist="38100" dir="2700000" algn="tl">
                    <a:srgbClr val="000000">
                      <a:alpha val="43137"/>
                    </a:srgbClr>
                  </a:outerShdw>
                </a:effectLst>
                <a:latin typeface="Calibri" panose="020F0502020204030204" pitchFamily="34" charset="0"/>
              </a:rPr>
              <a:t>Handbook on the Prophets</a:t>
            </a:r>
            <a:r>
              <a:rPr lang="en-US" altLang="en-US" sz="2000" dirty="0">
                <a:effectLst>
                  <a:outerShdw blurRad="38100" dist="38100" dir="2700000" algn="tl">
                    <a:srgbClr val="000000">
                      <a:alpha val="43137"/>
                    </a:srgbClr>
                  </a:outerShdw>
                </a:effectLst>
                <a:latin typeface="Calibri" panose="020F0502020204030204" pitchFamily="34" charset="0"/>
              </a:rPr>
              <a:t>, </a:t>
            </a:r>
            <a:r>
              <a:rPr lang="en-US" altLang="en-US" sz="2000" dirty="0">
                <a:effectLst>
                  <a:outerShdw blurRad="38100" dist="38100" dir="2700000" algn="tl">
                    <a:srgbClr val="000000">
                      <a:alpha val="43137"/>
                    </a:srgbClr>
                  </a:outerShdw>
                </a:effectLst>
                <a:latin typeface="Calibri" panose="020F0502020204030204" pitchFamily="34" charset="0"/>
                <a:cs typeface="Arial" charset="0"/>
              </a:rPr>
              <a:t>285-86</a:t>
            </a:r>
            <a:r>
              <a:rPr lang="en-US" altLang="en-US" sz="2000" dirty="0">
                <a:effectLst>
                  <a:outerShdw blurRad="38100" dist="38100" dir="2700000" algn="tl">
                    <a:srgbClr val="000000">
                      <a:alpha val="43137"/>
                    </a:srgbClr>
                  </a:outerShdw>
                </a:effectLst>
                <a:latin typeface="Calibri" panose="020F0502020204030204" pitchFamily="34" charset="0"/>
              </a:rPr>
              <a:t>.</a:t>
            </a:r>
            <a:endParaRPr lang="en-US" altLang="en-US" sz="18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63514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38100" y="1828800"/>
            <a:ext cx="9067800" cy="5181600"/>
          </a:xfrm>
        </p:spPr>
        <p:txBody>
          <a:bodyPr anchor="t"/>
          <a:lstStyle/>
          <a:p>
            <a:pPr algn="just">
              <a:lnSpc>
                <a:spcPct val="100000"/>
              </a:lnSpc>
            </a:pPr>
            <a:r>
              <a:rPr lang="en-US" sz="2600" b="0" dirty="0">
                <a:solidFill>
                  <a:schemeClr val="tx1"/>
                </a:solidFill>
                <a:effectLst>
                  <a:outerShdw blurRad="38100" dist="38100" dir="2700000" algn="tl">
                    <a:srgbClr val="000000">
                      <a:alpha val="43137"/>
                    </a:srgbClr>
                  </a:outerShdw>
                </a:effectLst>
              </a:rPr>
              <a:t>“This passage is explained in various ways. </a:t>
            </a:r>
            <a:r>
              <a:rPr lang="en-US" sz="2600" b="1" u="sng" dirty="0">
                <a:solidFill>
                  <a:srgbClr val="FFFFCC"/>
                </a:solidFill>
                <a:effectLst>
                  <a:outerShdw blurRad="38100" dist="38100" dir="2700000" algn="tl">
                    <a:srgbClr val="000000">
                      <a:alpha val="43137"/>
                    </a:srgbClr>
                  </a:outerShdw>
                </a:effectLst>
              </a:rPr>
              <a:t>I pass by the dreams of the Jews, who apply all passages of this kind to the temporal reign of the Messiah, which they have contrived by their own imagination</a:t>
            </a:r>
            <a:r>
              <a:rPr lang="en-US" sz="2600" b="0" dirty="0">
                <a:solidFill>
                  <a:schemeClr val="tx1"/>
                </a:solidFill>
                <a:effectLst>
                  <a:outerShdw blurRad="38100" dist="38100" dir="2700000" algn="tl">
                    <a:srgbClr val="000000">
                      <a:alpha val="43137"/>
                    </a:srgbClr>
                  </a:outerShdw>
                </a:effectLst>
              </a:rPr>
              <a:t>.... I willingly view this passage as referring to Judea, and afterwards to </a:t>
            </a:r>
            <a:r>
              <a:rPr lang="en-US" sz="2600" b="1" u="sng" dirty="0">
                <a:solidFill>
                  <a:srgbClr val="FFFFCC"/>
                </a:solidFill>
                <a:effectLst>
                  <a:outerShdw blurRad="38100" dist="38100" dir="2700000" algn="tl">
                    <a:srgbClr val="000000">
                      <a:alpha val="43137"/>
                    </a:srgbClr>
                  </a:outerShdw>
                </a:effectLst>
              </a:rPr>
              <a:t>other parts of the world</a:t>
            </a:r>
            <a:r>
              <a:rPr lang="en-US" sz="2600" b="0" dirty="0">
                <a:solidFill>
                  <a:schemeClr val="tx1"/>
                </a:solidFill>
                <a:effectLst>
                  <a:outerShdw blurRad="38100" dist="38100" dir="2700000" algn="tl">
                    <a:srgbClr val="000000">
                      <a:alpha val="43137"/>
                    </a:srgbClr>
                  </a:outerShdw>
                </a:effectLst>
              </a:rPr>
              <a:t>.... Let us now see when this prophecy was fulfilled, or shall be fulfilled. The Lord began some kind of restoration when he brought his people out of Babylon: but that was only a foretaste, and, therefore, I have no hesitation in saying that this passage, as well as others of a similar kind, must </a:t>
            </a:r>
            <a:r>
              <a:rPr lang="en-US" sz="2600" b="1" u="sng" dirty="0">
                <a:solidFill>
                  <a:srgbClr val="FFFFCC"/>
                </a:solidFill>
                <a:effectLst>
                  <a:outerShdw blurRad="38100" dist="38100" dir="2700000" algn="tl">
                    <a:srgbClr val="000000">
                      <a:alpha val="43137"/>
                    </a:srgbClr>
                  </a:outerShdw>
                </a:effectLst>
              </a:rPr>
              <a:t>refer to the kingdom of Christ</a:t>
            </a:r>
            <a:r>
              <a:rPr lang="en-US" sz="2600" b="0" dirty="0">
                <a:solidFill>
                  <a:schemeClr val="tx1"/>
                </a:solidFill>
                <a:effectLst>
                  <a:outerShdw blurRad="38100" dist="38100" dir="2700000" algn="tl">
                    <a:srgbClr val="000000">
                      <a:alpha val="43137"/>
                    </a:srgbClr>
                  </a:outerShdw>
                </a:effectLst>
              </a:rPr>
              <a:t>; and in no other light could it be viewed, if we compare it with other prophecies.”</a:t>
            </a:r>
            <a:endParaRPr lang="en-US" altLang="en-US" sz="26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028700" y="228600"/>
            <a:ext cx="7086600" cy="12954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Commentary on Isaiah 35:1</a:t>
            </a:r>
          </a:p>
          <a:p>
            <a:pPr marL="0" indent="0" algn="ctr" eaLnBrk="1" hangingPunct="1">
              <a:buNone/>
              <a:defRPr/>
            </a:pPr>
            <a:r>
              <a:rPr lang="en-US" sz="1800" i="1" dirty="0">
                <a:effectLst>
                  <a:outerShdw blurRad="38100" dist="38100" dir="2700000" algn="tl">
                    <a:srgbClr val="000000">
                      <a:alpha val="43137"/>
                    </a:srgbClr>
                  </a:outerShdw>
                </a:effectLst>
              </a:rPr>
              <a:t>Isaiah 35:1— “The wilderness and the solitary place shall be glad.”</a:t>
            </a:r>
          </a:p>
          <a:p>
            <a:pPr marL="0" indent="0" algn="ctr" eaLnBrk="1" hangingPunct="1">
              <a:buNone/>
              <a:defRPr/>
            </a:pPr>
            <a:r>
              <a:rPr lang="en-US" sz="1600" dirty="0">
                <a:effectLst>
                  <a:outerShdw blurRad="38100" dist="38100" dir="2700000" algn="tl">
                    <a:srgbClr val="000000">
                      <a:alpha val="43137"/>
                    </a:srgbClr>
                  </a:outerShdw>
                </a:effectLst>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Tree>
    <p:extLst>
      <p:ext uri="{BB962C8B-B14F-4D97-AF65-F5344CB8AC3E}">
        <p14:creationId xmlns:p14="http://schemas.microsoft.com/office/powerpoint/2010/main" val="51711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2174796"/>
            <a:ext cx="9144000" cy="4073604"/>
          </a:xfrm>
        </p:spPr>
        <p:txBody>
          <a:bodyPr anchor="t"/>
          <a:lstStyle/>
          <a:p>
            <a:pPr algn="just">
              <a:lnSpc>
                <a:spcPct val="100000"/>
              </a:lnSpc>
            </a:pPr>
            <a:r>
              <a:rPr lang="en-US" sz="2400" b="0" dirty="0">
                <a:solidFill>
                  <a:schemeClr val="tx1"/>
                </a:solidFill>
                <a:effectLst>
                  <a:outerShdw blurRad="38100" dist="38100" dir="2700000" algn="tl">
                    <a:srgbClr val="000000">
                      <a:alpha val="43137"/>
                    </a:srgbClr>
                  </a:outerShdw>
                </a:effectLst>
              </a:rPr>
              <a:t>“Here the Prophet describes the felicity which shall be under the reign of Christ: and we know that whenever the Prophets set forth promises of a happy and prosperous state to God’s people, they adopt </a:t>
            </a:r>
            <a:r>
              <a:rPr lang="en-US" sz="2400" b="1" u="sng" dirty="0">
                <a:solidFill>
                  <a:srgbClr val="FFFFCC"/>
                </a:solidFill>
                <a:effectLst>
                  <a:outerShdw blurRad="38100" dist="38100" dir="2700000" algn="tl">
                    <a:srgbClr val="000000">
                      <a:alpha val="43137"/>
                    </a:srgbClr>
                  </a:outerShdw>
                </a:effectLst>
              </a:rPr>
              <a:t>metaphorical expressions</a:t>
            </a:r>
            <a:r>
              <a:rPr lang="en-US" sz="2400" b="0" dirty="0">
                <a:solidFill>
                  <a:schemeClr val="tx1"/>
                </a:solidFill>
                <a:effectLst>
                  <a:outerShdw blurRad="38100" dist="38100" dir="2700000" algn="tl">
                    <a:srgbClr val="000000">
                      <a:alpha val="43137"/>
                    </a:srgbClr>
                  </a:outerShdw>
                </a:effectLst>
              </a:rPr>
              <a:t>, and say, that abundance of all good things shall flow, that there shall be the most fruitful produce, that provisions shall be bountifully supplied; for </a:t>
            </a:r>
            <a:r>
              <a:rPr lang="en-US" sz="2400" b="1" u="sng" dirty="0">
                <a:solidFill>
                  <a:srgbClr val="FFFFCC"/>
                </a:solidFill>
                <a:effectLst>
                  <a:outerShdw blurRad="38100" dist="38100" dir="2700000" algn="tl">
                    <a:srgbClr val="000000">
                      <a:alpha val="43137"/>
                    </a:srgbClr>
                  </a:outerShdw>
                </a:effectLst>
              </a:rPr>
              <a:t>they accommodated their mode of speaking to the notions of that ancient people</a:t>
            </a:r>
            <a:r>
              <a:rPr lang="en-US" sz="2400" b="0" dirty="0">
                <a:solidFill>
                  <a:schemeClr val="tx1"/>
                </a:solidFill>
                <a:effectLst>
                  <a:outerShdw blurRad="38100" dist="38100" dir="2700000" algn="tl">
                    <a:srgbClr val="000000">
                      <a:alpha val="43137"/>
                    </a:srgbClr>
                  </a:outerShdw>
                </a:effectLst>
              </a:rPr>
              <a:t>; it is therefore no wonder if they sometimes </a:t>
            </a:r>
            <a:r>
              <a:rPr lang="en-US" sz="2400" b="1" u="sng" dirty="0">
                <a:solidFill>
                  <a:srgbClr val="FFFFCC"/>
                </a:solidFill>
                <a:effectLst>
                  <a:outerShdw blurRad="38100" dist="38100" dir="2700000" algn="tl">
                    <a:srgbClr val="000000">
                      <a:alpha val="43137"/>
                    </a:srgbClr>
                  </a:outerShdw>
                </a:effectLst>
              </a:rPr>
              <a:t>speak to them as to children</a:t>
            </a:r>
            <a:r>
              <a:rPr lang="en-US" sz="2400" b="0" dirty="0">
                <a:solidFill>
                  <a:schemeClr val="tx1"/>
                </a:solidFill>
                <a:effectLst>
                  <a:outerShdw blurRad="38100" dist="38100" dir="2700000" algn="tl">
                    <a:srgbClr val="000000">
                      <a:alpha val="43137"/>
                    </a:srgbClr>
                  </a:outerShdw>
                </a:effectLst>
              </a:rPr>
              <a:t>. At the same time, the Spirit under these </a:t>
            </a:r>
            <a:r>
              <a:rPr lang="en-US" sz="2400" b="1" u="sng" dirty="0">
                <a:solidFill>
                  <a:srgbClr val="FFFFCC"/>
                </a:solidFill>
                <a:effectLst>
                  <a:outerShdw blurRad="38100" dist="38100" dir="2700000" algn="tl">
                    <a:srgbClr val="000000">
                      <a:alpha val="43137"/>
                    </a:srgbClr>
                  </a:outerShdw>
                </a:effectLst>
              </a:rPr>
              <a:t>figurative expressions</a:t>
            </a:r>
            <a:r>
              <a:rPr lang="en-US" sz="2400" b="1" dirty="0">
                <a:solidFill>
                  <a:schemeClr val="tx1"/>
                </a:solidFill>
                <a:effectLst>
                  <a:outerShdw blurRad="38100" dist="38100" dir="2700000" algn="tl">
                    <a:srgbClr val="000000">
                      <a:alpha val="43137"/>
                    </a:srgbClr>
                  </a:outerShdw>
                </a:effectLst>
              </a:rPr>
              <a:t> </a:t>
            </a:r>
            <a:r>
              <a:rPr lang="en-US" sz="2400" b="0" dirty="0">
                <a:solidFill>
                  <a:schemeClr val="tx1"/>
                </a:solidFill>
                <a:effectLst>
                  <a:outerShdw blurRad="38100" dist="38100" dir="2700000" algn="tl">
                    <a:srgbClr val="000000">
                      <a:alpha val="43137"/>
                    </a:srgbClr>
                  </a:outerShdw>
                </a:effectLst>
              </a:rPr>
              <a:t>declares, that the </a:t>
            </a:r>
            <a:r>
              <a:rPr lang="en-US" sz="2400" b="1" u="sng" dirty="0">
                <a:solidFill>
                  <a:srgbClr val="FFFFCC"/>
                </a:solidFill>
                <a:effectLst>
                  <a:outerShdw blurRad="38100" dist="38100" dir="2700000" algn="tl">
                    <a:srgbClr val="000000">
                      <a:alpha val="43137"/>
                    </a:srgbClr>
                  </a:outerShdw>
                </a:effectLst>
              </a:rPr>
              <a:t>kingdom of Christ</a:t>
            </a:r>
            <a:r>
              <a:rPr lang="en-US" sz="2400" b="0" dirty="0">
                <a:solidFill>
                  <a:schemeClr val="tx1"/>
                </a:solidFill>
                <a:effectLst>
                  <a:outerShdw blurRad="38100" dist="38100" dir="2700000" algn="tl">
                    <a:srgbClr val="000000">
                      <a:alpha val="43137"/>
                    </a:srgbClr>
                  </a:outerShdw>
                </a:effectLst>
              </a:rPr>
              <a:t> shall in every way be happy and blessed, or that the </a:t>
            </a:r>
            <a:r>
              <a:rPr lang="en-US" sz="2400" b="1" u="sng" dirty="0">
                <a:solidFill>
                  <a:srgbClr val="FFFFCC"/>
                </a:solidFill>
                <a:effectLst>
                  <a:outerShdw blurRad="38100" dist="38100" dir="2700000" algn="tl">
                    <a:srgbClr val="000000">
                      <a:alpha val="43137"/>
                    </a:srgbClr>
                  </a:outerShdw>
                </a:effectLst>
              </a:rPr>
              <a:t>Church of God</a:t>
            </a:r>
            <a:r>
              <a:rPr lang="en-US" sz="2400" b="0" dirty="0">
                <a:solidFill>
                  <a:schemeClr val="tx1"/>
                </a:solidFill>
                <a:effectLst>
                  <a:outerShdw blurRad="38100" dist="38100" dir="2700000" algn="tl">
                    <a:srgbClr val="000000">
                      <a:alpha val="43137"/>
                    </a:srgbClr>
                  </a:outerShdw>
                </a:effectLst>
              </a:rPr>
              <a:t>, which means </a:t>
            </a:r>
            <a:r>
              <a:rPr lang="en-US" sz="2400" b="1" u="sng" dirty="0">
                <a:solidFill>
                  <a:srgbClr val="FFFFCC"/>
                </a:solidFill>
                <a:effectLst>
                  <a:outerShdw blurRad="38100" dist="38100" dir="2700000" algn="tl">
                    <a:srgbClr val="000000">
                      <a:alpha val="43137"/>
                    </a:srgbClr>
                  </a:outerShdw>
                </a:effectLst>
              </a:rPr>
              <a:t>the same thing</a:t>
            </a:r>
            <a:r>
              <a:rPr lang="en-US" sz="2400" b="0" dirty="0">
                <a:solidFill>
                  <a:schemeClr val="tx1"/>
                </a:solidFill>
                <a:effectLst>
                  <a:outerShdw blurRad="38100" dist="38100" dir="2700000" algn="tl">
                    <a:srgbClr val="000000">
                      <a:alpha val="43137"/>
                    </a:srgbClr>
                  </a:outerShdw>
                </a:effectLst>
              </a:rPr>
              <a:t>, shall be blessed, when Christ shall begin to reign.”</a:t>
            </a:r>
            <a:endParaRPr lang="en-US" altLang="en-US" sz="24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586173" y="228600"/>
            <a:ext cx="7971654" cy="16002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Commentary on Amos 9:13</a:t>
            </a:r>
          </a:p>
          <a:p>
            <a:pPr marL="0" indent="0" algn="ctr" eaLnBrk="1" hangingPunct="1">
              <a:buNone/>
              <a:defRPr/>
            </a:pPr>
            <a:r>
              <a:rPr lang="en-US" sz="1800" i="1" dirty="0">
                <a:effectLst>
                  <a:outerShdw blurRad="38100" dist="38100" dir="2700000" algn="tl">
                    <a:srgbClr val="000000">
                      <a:alpha val="43137"/>
                    </a:srgbClr>
                  </a:outerShdw>
                </a:effectLst>
              </a:rPr>
              <a:t>Amos 9:13—“Behold the days come, saith the LORD, that the plowman shall overtake the reaper, and the </a:t>
            </a:r>
            <a:r>
              <a:rPr lang="en-US" sz="1800" i="1" dirty="0" err="1">
                <a:effectLst>
                  <a:outerShdw blurRad="38100" dist="38100" dir="2700000" algn="tl">
                    <a:srgbClr val="000000">
                      <a:alpha val="43137"/>
                    </a:srgbClr>
                  </a:outerShdw>
                </a:effectLst>
              </a:rPr>
              <a:t>treader</a:t>
            </a:r>
            <a:r>
              <a:rPr lang="en-US" sz="1800" i="1" dirty="0">
                <a:effectLst>
                  <a:outerShdw blurRad="38100" dist="38100" dir="2700000" algn="tl">
                    <a:srgbClr val="000000">
                      <a:alpha val="43137"/>
                    </a:srgbClr>
                  </a:outerShdw>
                </a:effectLst>
              </a:rPr>
              <a:t> of grapes him that soweth seed: and the mountains shall drop sweet wine, and all the hills shall melt.” </a:t>
            </a:r>
          </a:p>
          <a:p>
            <a:pPr marL="0" indent="0" algn="ctr" eaLnBrk="1" hangingPunct="1">
              <a:buNone/>
              <a:defRPr/>
            </a:pPr>
            <a:endParaRPr lang="en-US" sz="16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Tree>
    <p:extLst>
      <p:ext uri="{BB962C8B-B14F-4D97-AF65-F5344CB8AC3E}">
        <p14:creationId xmlns:p14="http://schemas.microsoft.com/office/powerpoint/2010/main" val="359918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0" y="1905000"/>
            <a:ext cx="9144000" cy="4343400"/>
          </a:xfrm>
        </p:spPr>
        <p:txBody>
          <a:bodyPr anchor="t"/>
          <a:lstStyle/>
          <a:p>
            <a:pPr algn="just">
              <a:lnSpc>
                <a:spcPct val="100000"/>
              </a:lnSpc>
            </a:pPr>
            <a:r>
              <a:rPr lang="en-US" sz="2400" b="0" dirty="0">
                <a:solidFill>
                  <a:schemeClr val="tx1"/>
                </a:solidFill>
                <a:effectLst>
                  <a:outerShdw blurRad="38100" dist="38100" dir="2700000" algn="tl">
                    <a:srgbClr val="000000">
                      <a:alpha val="43137"/>
                    </a:srgbClr>
                  </a:outerShdw>
                </a:effectLst>
              </a:rPr>
              <a:t>“For as we are dull and entangled in earthly thoughts, our minds can hardly rise up to heaven, though the Lord with a clear voice invites us to himself. </a:t>
            </a:r>
            <a:r>
              <a:rPr lang="en-US" sz="2400" b="1" u="sng" dirty="0">
                <a:solidFill>
                  <a:srgbClr val="FFFFCC"/>
                </a:solidFill>
                <a:effectLst>
                  <a:outerShdw blurRad="38100" dist="38100" dir="2700000" algn="tl">
                    <a:srgbClr val="000000">
                      <a:alpha val="43137"/>
                    </a:srgbClr>
                  </a:outerShdw>
                </a:effectLst>
              </a:rPr>
              <a:t>The Prophet then, in order to aid our weakness, adds a vivid representation</a:t>
            </a:r>
            <a:r>
              <a:rPr lang="en-US" sz="2400" b="0" dirty="0">
                <a:solidFill>
                  <a:schemeClr val="tx1"/>
                </a:solidFill>
                <a:effectLst>
                  <a:outerShdw blurRad="38100" dist="38100" dir="2700000" algn="tl">
                    <a:srgbClr val="000000">
                      <a:alpha val="43137"/>
                    </a:srgbClr>
                  </a:outerShdw>
                </a:effectLst>
              </a:rPr>
              <a:t>, as though God stood before their eyes. Stand, he says, shall his feet on the mount of Olives. </a:t>
            </a:r>
            <a:r>
              <a:rPr lang="en-US" sz="2400" b="1" u="sng" dirty="0">
                <a:solidFill>
                  <a:srgbClr val="FFFFCC"/>
                </a:solidFill>
                <a:effectLst>
                  <a:outerShdw blurRad="38100" dist="38100" dir="2700000" algn="tl">
                    <a:srgbClr val="000000">
                      <a:alpha val="43137"/>
                    </a:srgbClr>
                  </a:outerShdw>
                </a:effectLst>
              </a:rPr>
              <a:t>He does not here promise a miracle, such as even the ignorant might conceive to be literal</a:t>
            </a:r>
            <a:r>
              <a:rPr lang="en-US" sz="2400" b="0" dirty="0">
                <a:solidFill>
                  <a:schemeClr val="tx1"/>
                </a:solidFill>
                <a:effectLst>
                  <a:outerShdw blurRad="38100" dist="38100" dir="2700000" algn="tl">
                    <a:srgbClr val="000000">
                      <a:alpha val="43137"/>
                    </a:srgbClr>
                  </a:outerShdw>
                </a:effectLst>
              </a:rPr>
              <a:t>; nor does he do this in what follows, when he says, The mount shall be rent…half…to the east and half to the west. This has never happened, that mount has never been rent: but as the Prophet could not, under those grievous trials, which might have overwhelmed the minds of the godly a hundred times, have extolled the power of God…without employing </a:t>
            </a:r>
            <a:r>
              <a:rPr lang="en-US" sz="2400" b="1" u="sng" dirty="0">
                <a:solidFill>
                  <a:srgbClr val="FFFFCC"/>
                </a:solidFill>
                <a:effectLst>
                  <a:outerShdw blurRad="38100" dist="38100" dir="2700000" algn="tl">
                    <a:srgbClr val="000000">
                      <a:alpha val="43137"/>
                    </a:srgbClr>
                  </a:outerShdw>
                </a:effectLst>
              </a:rPr>
              <a:t>a highly figurative language, he therefore accommodates himself, as I have said, to the capacity of our flesh</a:t>
            </a:r>
            <a:r>
              <a:rPr lang="en-US" sz="2400" b="1" dirty="0">
                <a:solidFill>
                  <a:srgbClr val="FFFFCC"/>
                </a:solidFill>
                <a:effectLst>
                  <a:outerShdw blurRad="38100" dist="38100" dir="2700000" algn="tl">
                    <a:srgbClr val="000000">
                      <a:alpha val="43137"/>
                    </a:srgbClr>
                  </a:outerShdw>
                </a:effectLst>
              </a:rPr>
              <a:t>.”</a:t>
            </a:r>
            <a:endParaRPr lang="en-US" altLang="en-US" sz="2400" b="1"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319473" y="228600"/>
            <a:ext cx="8505054" cy="15621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Commentary on Zechariah 14:4</a:t>
            </a:r>
          </a:p>
          <a:p>
            <a:pPr marL="0" indent="0" algn="ctr" eaLnBrk="1" hangingPunct="1">
              <a:buNone/>
              <a:defRPr/>
            </a:pPr>
            <a:r>
              <a:rPr lang="en-US" sz="1800" i="1" dirty="0">
                <a:solidFill>
                  <a:srgbClr val="FFFFFF"/>
                </a:solidFill>
                <a:effectLst>
                  <a:outerShdw blurRad="38100" dist="38100" dir="2700000" algn="tl">
                    <a:srgbClr val="000000">
                      <a:alpha val="43137"/>
                    </a:srgbClr>
                  </a:outerShdw>
                </a:effectLst>
                <a:cs typeface="Calibri" panose="020F0502020204030204" pitchFamily="34" charset="0"/>
              </a:rPr>
              <a:t>Zechariah 14:4—“And his feet shall stand in that day upon the mount of Olives…and the mount of Olives shall cleave in the midst thereof toward the east and toward the west….” </a:t>
            </a:r>
            <a:endParaRPr lang="en-US" sz="18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defRPr/>
            </a:pPr>
            <a:endParaRPr lang="en-US" sz="16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Tree>
    <p:extLst>
      <p:ext uri="{BB962C8B-B14F-4D97-AF65-F5344CB8AC3E}">
        <p14:creationId xmlns:p14="http://schemas.microsoft.com/office/powerpoint/2010/main" val="174063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20"/>
                    </a14:imgEffect>
                  </a14:imgLayer>
                </a14:imgProps>
              </a:ext>
              <a:ext uri="{28A0092B-C50C-407E-A947-70E740481C1C}">
                <a14:useLocalDpi xmlns:a14="http://schemas.microsoft.com/office/drawing/2010/main"/>
              </a:ext>
            </a:extLst>
          </a:blip>
          <a:srcRect/>
          <a:stretch>
            <a:fillRect/>
          </a:stretch>
        </p:blipFill>
        <p:spPr bwMode="auto">
          <a:xfrm>
            <a:off x="182880" y="413573"/>
            <a:ext cx="8778240" cy="60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38" name="Rectangle 2"/>
          <p:cNvSpPr>
            <a:spLocks noGrp="1" noChangeArrowheads="1"/>
          </p:cNvSpPr>
          <p:nvPr>
            <p:ph type="title"/>
          </p:nvPr>
        </p:nvSpPr>
        <p:spPr>
          <a:xfrm>
            <a:off x="2971800" y="381000"/>
            <a:ext cx="3200400" cy="11430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Isaiah 13-14</a:t>
            </a:r>
          </a:p>
        </p:txBody>
      </p:sp>
      <p:sp>
        <p:nvSpPr>
          <p:cNvPr id="39939" name="Rectangle 3"/>
          <p:cNvSpPr>
            <a:spLocks noGrp="1" noChangeArrowheads="1"/>
          </p:cNvSpPr>
          <p:nvPr>
            <p:ph type="body" idx="1"/>
          </p:nvPr>
        </p:nvSpPr>
        <p:spPr>
          <a:xfrm>
            <a:off x="685800" y="1600200"/>
            <a:ext cx="7772400" cy="4114800"/>
          </a:xfrm>
          <a:solidFill>
            <a:schemeClr val="tx1">
              <a:alpha val="43000"/>
            </a:schemeClr>
          </a:solidFill>
        </p:spPr>
        <p:txBody>
          <a:bodyPr/>
          <a:lstStyle/>
          <a:p>
            <a:r>
              <a:rPr lang="en-US" altLang="en-US" b="1" dirty="0">
                <a:solidFill>
                  <a:schemeClr val="bg2"/>
                </a:solidFill>
                <a:effectLst/>
              </a:rPr>
              <a:t>Day of the Lord (13:6-9)</a:t>
            </a:r>
          </a:p>
          <a:p>
            <a:r>
              <a:rPr lang="en-US" altLang="en-US" b="1" dirty="0">
                <a:solidFill>
                  <a:schemeClr val="bg2"/>
                </a:solidFill>
                <a:effectLst/>
              </a:rPr>
              <a:t>Cosmic disturbances (13:10-13)</a:t>
            </a:r>
          </a:p>
          <a:p>
            <a:r>
              <a:rPr lang="en-US" altLang="en-US" b="1" dirty="0">
                <a:solidFill>
                  <a:schemeClr val="bg2"/>
                </a:solidFill>
                <a:effectLst/>
              </a:rPr>
              <a:t>Global judgment (13:11-12)</a:t>
            </a:r>
          </a:p>
          <a:p>
            <a:r>
              <a:rPr lang="en-US" altLang="en-US" b="1" dirty="0">
                <a:solidFill>
                  <a:schemeClr val="bg2"/>
                </a:solidFill>
                <a:effectLst/>
              </a:rPr>
              <a:t>Sodom and Gomorrah (13:19)</a:t>
            </a:r>
          </a:p>
          <a:p>
            <a:r>
              <a:rPr lang="en-US" altLang="en-US" b="1" u="sng" dirty="0">
                <a:solidFill>
                  <a:srgbClr val="0000FF"/>
                </a:solidFill>
                <a:effectLst/>
              </a:rPr>
              <a:t>Complete and final desolation (13:20-22)</a:t>
            </a:r>
          </a:p>
          <a:p>
            <a:r>
              <a:rPr lang="en-US" altLang="en-US" b="1" dirty="0">
                <a:solidFill>
                  <a:schemeClr val="bg2"/>
                </a:solidFill>
                <a:effectLst/>
              </a:rPr>
              <a:t>Universal peace and rest (14:5-8)</a:t>
            </a:r>
          </a:p>
          <a:p>
            <a:r>
              <a:rPr lang="en-US" altLang="en-US" b="1" dirty="0">
                <a:solidFill>
                  <a:schemeClr val="bg2"/>
                </a:solidFill>
                <a:effectLst/>
              </a:rPr>
              <a:t>Israel’s regeneration (14:1-4)</a:t>
            </a:r>
          </a:p>
        </p:txBody>
      </p:sp>
      <p:sp>
        <p:nvSpPr>
          <p:cNvPr id="39940" name="Text Box 4"/>
          <p:cNvSpPr txBox="1">
            <a:spLocks noChangeArrowheads="1"/>
          </p:cNvSpPr>
          <p:nvPr/>
        </p:nvSpPr>
        <p:spPr bwMode="auto">
          <a:xfrm>
            <a:off x="2514600" y="586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Calibri" panose="020F0502020204030204" pitchFamily="34" charset="0"/>
                <a:cs typeface="Calibri" panose="020F0502020204030204" pitchFamily="34" charset="0"/>
              </a:rPr>
              <a:t>Morris, </a:t>
            </a:r>
            <a:r>
              <a:rPr lang="en-US" altLang="en-US" i="1" dirty="0">
                <a:latin typeface="Calibri" panose="020F0502020204030204" pitchFamily="34" charset="0"/>
                <a:cs typeface="Calibri" panose="020F0502020204030204" pitchFamily="34" charset="0"/>
              </a:rPr>
              <a:t>Revelation Record</a:t>
            </a:r>
            <a:r>
              <a:rPr lang="en-US" altLang="en-US" dirty="0">
                <a:latin typeface="Calibri" panose="020F0502020204030204" pitchFamily="34" charset="0"/>
                <a:cs typeface="Calibri" panose="020F0502020204030204" pitchFamily="34" charset="0"/>
              </a:rPr>
              <a:t>, 348. </a:t>
            </a:r>
          </a:p>
        </p:txBody>
      </p:sp>
    </p:spTree>
    <p:extLst>
      <p:ext uri="{BB962C8B-B14F-4D97-AF65-F5344CB8AC3E}">
        <p14:creationId xmlns:p14="http://schemas.microsoft.com/office/powerpoint/2010/main" val="341548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 y="381272"/>
            <a:ext cx="8778240" cy="6095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14" name="Rectangle 2"/>
          <p:cNvSpPr>
            <a:spLocks noGrp="1" noChangeArrowheads="1"/>
          </p:cNvSpPr>
          <p:nvPr>
            <p:ph type="title"/>
          </p:nvPr>
        </p:nvSpPr>
        <p:spPr>
          <a:xfrm>
            <a:off x="685800" y="381000"/>
            <a:ext cx="7772400" cy="11430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Jeremiah 50-51</a:t>
            </a:r>
          </a:p>
        </p:txBody>
      </p:sp>
      <p:sp>
        <p:nvSpPr>
          <p:cNvPr id="38915" name="Rectangle 3"/>
          <p:cNvSpPr>
            <a:spLocks noGrp="1" noChangeArrowheads="1"/>
          </p:cNvSpPr>
          <p:nvPr>
            <p:ph type="body" idx="1"/>
          </p:nvPr>
        </p:nvSpPr>
        <p:spPr>
          <a:xfrm>
            <a:off x="609600" y="1600200"/>
            <a:ext cx="7772400" cy="3505200"/>
          </a:xfrm>
          <a:solidFill>
            <a:schemeClr val="tx1">
              <a:alpha val="40000"/>
            </a:schemeClr>
          </a:solidFill>
        </p:spPr>
        <p:txBody>
          <a:bodyPr/>
          <a:lstStyle/>
          <a:p>
            <a:r>
              <a:rPr lang="en-US" altLang="en-US" b="1" dirty="0">
                <a:solidFill>
                  <a:schemeClr val="bg2"/>
                </a:solidFill>
                <a:effectLst/>
              </a:rPr>
              <a:t>Sudden destruction (51:8)</a:t>
            </a:r>
          </a:p>
          <a:p>
            <a:r>
              <a:rPr lang="en-US" altLang="en-US" b="1" u="sng" dirty="0">
                <a:solidFill>
                  <a:srgbClr val="0000FF"/>
                </a:solidFill>
                <a:effectLst/>
              </a:rPr>
              <a:t>Complete destruction (50:3, 13, 26, 39-40; 51:29, 43, 62)</a:t>
            </a:r>
          </a:p>
          <a:p>
            <a:r>
              <a:rPr lang="en-US" altLang="en-US" b="1" dirty="0">
                <a:solidFill>
                  <a:schemeClr val="bg2"/>
                </a:solidFill>
                <a:effectLst/>
              </a:rPr>
              <a:t>No reuse of building materials (51:26)</a:t>
            </a:r>
          </a:p>
          <a:p>
            <a:r>
              <a:rPr lang="en-US" altLang="en-US" b="1" dirty="0">
                <a:solidFill>
                  <a:schemeClr val="bg2"/>
                </a:solidFill>
                <a:effectLst/>
              </a:rPr>
              <a:t>Believers flee (50:8; 51:6, 45)</a:t>
            </a:r>
          </a:p>
          <a:p>
            <a:r>
              <a:rPr lang="en-US" altLang="en-US" b="1" dirty="0">
                <a:solidFill>
                  <a:schemeClr val="bg2"/>
                </a:solidFill>
                <a:effectLst/>
              </a:rPr>
              <a:t>Israel’s regeneration (50:2, 4-5, 20; 51:50)</a:t>
            </a:r>
          </a:p>
        </p:txBody>
      </p:sp>
      <p:sp>
        <p:nvSpPr>
          <p:cNvPr id="38916" name="Text Box 4"/>
          <p:cNvSpPr txBox="1">
            <a:spLocks noChangeArrowheads="1"/>
          </p:cNvSpPr>
          <p:nvPr/>
        </p:nvSpPr>
        <p:spPr bwMode="auto">
          <a:xfrm>
            <a:off x="495300" y="600069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cs typeface="Calibri" panose="020F0502020204030204" pitchFamily="34" charset="0"/>
              </a:rPr>
              <a:t>Dyer, "The Identity of Babylon in Revelation 17–18 (Part 2)," 443-49. </a:t>
            </a:r>
          </a:p>
        </p:txBody>
      </p:sp>
    </p:spTree>
    <p:extLst>
      <p:ext uri="{BB962C8B-B14F-4D97-AF65-F5344CB8AC3E}">
        <p14:creationId xmlns:p14="http://schemas.microsoft.com/office/powerpoint/2010/main" val="2721643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0" y="1600201"/>
            <a:ext cx="9144000" cy="4191000"/>
          </a:xfrm>
        </p:spPr>
        <p:txBody>
          <a:bodyPr/>
          <a:lstStyle/>
          <a:p>
            <a:pPr marL="0" indent="0" algn="just" eaLnBrk="1" hangingPunct="1">
              <a:buFontTx/>
              <a:buNone/>
              <a:defRPr/>
            </a:pPr>
            <a:r>
              <a:rPr lang="en-US" sz="3000" dirty="0">
                <a:effectLst>
                  <a:outerShdw blurRad="38100" dist="38100" dir="2700000" algn="tl">
                    <a:srgbClr val="000000">
                      <a:alpha val="43137"/>
                    </a:srgbClr>
                  </a:outerShdw>
                </a:effectLst>
              </a:rPr>
              <a:t>“As far as the historic fulfillment is concerned, it is obvious from both Scripture and history that these verses have not been literally fulfilled. The city of Babylon continued to flourish after the Medes conquered it, and though its glory dwindled, especially after the control of the Medes and the Persians ended in 323 B.C., the city continued in some form or substance until A.D. 1000 and did not experience a sudden termination such as anticipated in this prophecy.”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75" y="152400"/>
            <a:ext cx="1097280" cy="1097280"/>
          </a:xfrm>
          <a:prstGeom prst="rect">
            <a:avLst/>
          </a:prstGeom>
        </p:spPr>
      </p:pic>
      <p:sp>
        <p:nvSpPr>
          <p:cNvPr id="6" name="Rectangle 3">
            <a:extLst>
              <a:ext uri="{FF2B5EF4-FFF2-40B4-BE49-F238E27FC236}">
                <a16:creationId xmlns:a16="http://schemas.microsoft.com/office/drawing/2014/main" id="{BD30C54F-137C-4F2D-A0A2-2272BD840065}"/>
              </a:ext>
            </a:extLst>
          </p:cNvPr>
          <p:cNvSpPr txBox="1">
            <a:spLocks noChangeArrowheads="1"/>
          </p:cNvSpPr>
          <p:nvPr/>
        </p:nvSpPr>
        <p:spPr bwMode="auto">
          <a:xfrm>
            <a:off x="319473" y="228600"/>
            <a:ext cx="8505054" cy="156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600"/>
              </a:spcAft>
              <a:buNone/>
              <a:defRPr/>
            </a:pPr>
            <a:r>
              <a:rPr lang="en-US" sz="3600" dirty="0">
                <a:solidFill>
                  <a:srgbClr val="00FFFF"/>
                </a:solidFill>
                <a:effectLst>
                  <a:outerShdw blurRad="38100" dist="38100" dir="2700000" algn="tl">
                    <a:srgbClr val="000000">
                      <a:alpha val="43137"/>
                    </a:srgbClr>
                  </a:outerShdw>
                </a:effectLst>
              </a:rPr>
              <a:t>Dr. John Walvoord</a:t>
            </a:r>
          </a:p>
          <a:p>
            <a:pPr marL="0" indent="0" algn="ctr" eaLnBrk="1" hangingPunct="1">
              <a:spcBef>
                <a:spcPts val="0"/>
              </a:spcBef>
              <a:buNone/>
              <a:defRPr/>
            </a:pPr>
            <a:r>
              <a:rPr lang="en-US" sz="1600" kern="0" dirty="0">
                <a:effectLst>
                  <a:outerShdw blurRad="38100" dist="38100" dir="2700000" algn="tl">
                    <a:srgbClr val="000000">
                      <a:alpha val="43137"/>
                    </a:srgbClr>
                  </a:outerShdw>
                </a:effectLst>
              </a:rPr>
              <a:t>The Nations in Prophecy, 63-64</a:t>
            </a:r>
          </a:p>
        </p:txBody>
      </p:sp>
    </p:spTree>
    <p:extLst>
      <p:ext uri="{BB962C8B-B14F-4D97-AF65-F5344CB8AC3E}">
        <p14:creationId xmlns:p14="http://schemas.microsoft.com/office/powerpoint/2010/main" val="405930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1705204491"/>
              </p:ext>
            </p:extLst>
          </p:nvPr>
        </p:nvGraphicFramePr>
        <p:xfrm>
          <a:off x="152401" y="173355"/>
          <a:ext cx="8839199" cy="641985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2">
                  <a:extLst>
                    <a:ext uri="{9D8B030D-6E8A-4147-A177-3AD203B41FA5}">
                      <a16:colId xmlns:a16="http://schemas.microsoft.com/office/drawing/2014/main" val="20002"/>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Associated with a Golden cup</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Dwelling on many waters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Intoxicating the nations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Same name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Stone sinking into Euphrates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Sudden destruction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Destroyed by fire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Final, uninhabitable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Deserved</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God’s people flee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Heaven rejoices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1809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chemeClr val="tx1">
                        <a:lumMod val="85000"/>
                      </a:schemeClr>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2035389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2EFC223-AE86-4F96-AEF4-A22E7B501DF4}"/>
              </a:ext>
            </a:extLst>
          </p:cNvPr>
          <p:cNvSpPr>
            <a:spLocks noGrp="1" noChangeArrowheads="1"/>
          </p:cNvSpPr>
          <p:nvPr>
            <p:ph type="title"/>
          </p:nvPr>
        </p:nvSpPr>
        <p:spPr>
          <a:xfrm>
            <a:off x="685800" y="228600"/>
            <a:ext cx="7772400" cy="609600"/>
          </a:xfrm>
        </p:spPr>
        <p:txBody>
          <a:bodyPr/>
          <a:lstStyle/>
          <a:p>
            <a:pPr algn="ctr"/>
            <a: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t>Larkin, </a:t>
            </a:r>
            <a:r>
              <a:rPr lang="en-US" altLang="en-US" sz="3200" i="1" dirty="0">
                <a:solidFill>
                  <a:srgbClr val="00FFFF"/>
                </a:solidFill>
                <a:effectLst>
                  <a:outerShdw blurRad="38100" dist="38100" dir="2700000" algn="tl">
                    <a:srgbClr val="000000">
                      <a:alpha val="43137"/>
                    </a:srgbClr>
                  </a:outerShdw>
                </a:effectLst>
                <a:cs typeface="Calibri" panose="020F0502020204030204" pitchFamily="34" charset="0"/>
              </a:rPr>
              <a:t>The Book of Revelation</a:t>
            </a:r>
            <a: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t>, 158.</a:t>
            </a:r>
            <a:r>
              <a:rPr lang="en-US" altLang="en-US" sz="3200" dirty="0">
                <a:solidFill>
                  <a:srgbClr val="00FFFF"/>
                </a:solidFill>
                <a:effectLst>
                  <a:outerShdw blurRad="38100" dist="38100" dir="2700000" algn="tl">
                    <a:srgbClr val="000000">
                      <a:alpha val="43137"/>
                    </a:srgbClr>
                  </a:outerShdw>
                </a:effectLst>
              </a:rPr>
              <a:t> </a:t>
            </a:r>
          </a:p>
        </p:txBody>
      </p:sp>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0" y="914400"/>
            <a:ext cx="9144000" cy="4267200"/>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“…and this is in exact harmony with the words of Isa. 13:19. </a:t>
            </a: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And Babylon, the glory of kingdoms, the beauty of the Chaldees’ excellency, shall be as when God overthrew Sodom and Gomorrah;’ and the Prophet Jeremiah makes the same statement. Jer. 50:40. The destruction of Sodom and Gomorrah was not protracted through many centuries, their glory disappeared in a few hours (Gen. 19:24–28), and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as ancient Babylon was not thus destroyed, the prophecies of Isaiah and Jeremiah cannot be fulfilled unless there is to be a future Babylon that shall be thus destroyed</a:t>
            </a: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 In Rev. 16:17–19, we are told that Babylon shall be destroyed by an Earthquake, attended with most vivid and incessant lightning and awful thunder</a:t>
            </a:r>
            <a:r>
              <a:rPr lang="en-US" altLang="en-US" sz="2800" b="1" dirty="0">
                <a:effectLst>
                  <a:outerShdw blurRad="38100" dist="38100" dir="2700000" algn="tl">
                    <a:srgbClr val="000000">
                      <a:alpha val="43137"/>
                    </a:srgbClr>
                  </a:outerShdw>
                </a:effectLst>
                <a:cs typeface="Calibri" panose="020F0502020204030204" pitchFamily="34" charset="0"/>
              </a:rPr>
              <a:t>.”</a:t>
            </a:r>
            <a:r>
              <a:rPr lang="en-US" altLang="en-US" sz="2800" dirty="0">
                <a:effectLst>
                  <a:outerShdw blurRad="38100" dist="38100" dir="2700000" algn="tl">
                    <a:srgbClr val="000000">
                      <a:alpha val="43137"/>
                    </a:srgbClr>
                  </a:outerShdw>
                </a:effectLst>
                <a:cs typeface="Calibri" panose="020F0502020204030204" pitchFamily="34" charset="0"/>
              </a:rPr>
              <a:t> </a:t>
            </a:r>
          </a:p>
        </p:txBody>
      </p:sp>
    </p:spTree>
    <p:extLst>
      <p:ext uri="{BB962C8B-B14F-4D97-AF65-F5344CB8AC3E}">
        <p14:creationId xmlns:p14="http://schemas.microsoft.com/office/powerpoint/2010/main" val="1732063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0" y="1716107"/>
            <a:ext cx="9144000" cy="4913293"/>
          </a:xfrm>
        </p:spPr>
        <p:txBody>
          <a:bodyPr lIns="91440" tIns="91440" bIns="91440"/>
          <a:lstStyle/>
          <a:p>
            <a:pPr marL="0" indent="0" algn="just" eaLnBrk="1" hangingPunct="1">
              <a:buFontTx/>
              <a:buNone/>
            </a:pPr>
            <a:r>
              <a:rPr lang="en-US" sz="2500" dirty="0">
                <a:effectLst>
                  <a:outerShdw blurRad="38100" dist="38100" dir="2700000" algn="tl">
                    <a:srgbClr val="000000">
                      <a:alpha val="43137"/>
                    </a:srgbClr>
                  </a:outerShdw>
                </a:effectLst>
              </a:rPr>
              <a:t>A similar approach is seen in Old Testament studies. Many view Isaiah 13-14 and Jeremiah 50-51 as describing Babylon's past fall in 539 B.C. rather than her future fall. The interpretation is held in spite of the fact that the details of these texts go far beyond the historic fall of Babylon. This interpretation is justified on the grounds that Ancient Near Eastern extra biblical writings often describe the destruction of foes in hyperbolic terms. Because Isaiah and Jeremiah incorporated a similar "</a:t>
            </a:r>
            <a:r>
              <a:rPr lang="en-US" sz="2500" b="1" u="sng" dirty="0">
                <a:solidFill>
                  <a:srgbClr val="FFFFCC"/>
                </a:solidFill>
                <a:effectLst>
                  <a:outerShdw blurRad="38100" dist="38100" dir="2700000" algn="tl">
                    <a:srgbClr val="000000">
                      <a:alpha val="43137"/>
                    </a:srgbClr>
                  </a:outerShdw>
                </a:effectLst>
              </a:rPr>
              <a:t>destruction genre</a:t>
            </a:r>
            <a:r>
              <a:rPr lang="en-US" sz="2500" dirty="0">
                <a:effectLst>
                  <a:outerShdw blurRad="38100" dist="38100" dir="2700000" algn="tl">
                    <a:srgbClr val="000000">
                      <a:alpha val="43137"/>
                    </a:srgbClr>
                  </a:outerShdw>
                </a:effectLst>
              </a:rPr>
              <a:t>" in their description of Babylon's fall, the language of Babylon's destruction in Isaiah 13-14 and Jeremiah 50-51 can be applied to her historic fall rather than her future fall</a:t>
            </a:r>
            <a:r>
              <a:rPr lang="en-US" altLang="en-US" sz="2500" i="1" dirty="0">
                <a:effectLst>
                  <a:outerShdw blurRad="38100" dist="38100" dir="2700000" algn="tl">
                    <a:srgbClr val="000000">
                      <a:alpha val="43137"/>
                    </a:srgbClr>
                  </a:outerShdw>
                </a:effectLst>
              </a:rPr>
              <a:t>.</a:t>
            </a:r>
            <a:r>
              <a:rPr lang="en-US" sz="2500" dirty="0">
                <a:effectLst>
                  <a:outerShdw blurRad="38100" dist="38100" dir="2700000" algn="tl">
                    <a:srgbClr val="000000">
                      <a:alpha val="43137"/>
                    </a:srgbClr>
                  </a:outerShdw>
                </a:effectLst>
              </a:rPr>
              <a:t> Chisholm calls such language “</a:t>
            </a:r>
            <a:r>
              <a:rPr lang="en-US" sz="2500" b="1" u="sng" dirty="0">
                <a:solidFill>
                  <a:srgbClr val="FFFFCC"/>
                </a:solidFill>
                <a:effectLst>
                  <a:outerShdw blurRad="38100" dist="38100" dir="2700000" algn="tl">
                    <a:srgbClr val="000000">
                      <a:alpha val="43137"/>
                    </a:srgbClr>
                  </a:outerShdw>
                </a:effectLst>
              </a:rPr>
              <a:t>stylized and exaggerated</a:t>
            </a:r>
            <a:r>
              <a:rPr lang="en-US" sz="2500" dirty="0">
                <a:effectLst>
                  <a:outerShdw blurRad="38100" dist="38100" dir="2700000" algn="tl">
                    <a:srgbClr val="000000">
                      <a:alpha val="43137"/>
                    </a:srgbClr>
                  </a:outerShdw>
                </a:effectLst>
              </a:rPr>
              <a:t>” and therefore argues that these texts were “</a:t>
            </a:r>
            <a:r>
              <a:rPr lang="en-US" sz="2500" b="1" u="sng" dirty="0">
                <a:solidFill>
                  <a:srgbClr val="FFFFCC"/>
                </a:solidFill>
                <a:effectLst>
                  <a:outerShdw blurRad="38100" dist="38100" dir="2700000" algn="tl">
                    <a:srgbClr val="000000">
                      <a:alpha val="43137"/>
                    </a:srgbClr>
                  </a:outerShdw>
                </a:effectLst>
              </a:rPr>
              <a:t>essentially fulfilled</a:t>
            </a:r>
            <a:r>
              <a:rPr lang="en-US" sz="2500" dirty="0">
                <a:effectLst>
                  <a:outerShdw blurRad="38100" dist="38100" dir="2700000" algn="tl">
                    <a:srgbClr val="000000">
                      <a:alpha val="43137"/>
                    </a:srgbClr>
                  </a:outerShdw>
                </a:effectLst>
              </a:rPr>
              <a:t>” with the historic defeat of Babylon.</a:t>
            </a:r>
            <a:endParaRPr lang="en-US" altLang="en-US" sz="2500" i="1" dirty="0">
              <a:effectLst>
                <a:outerShdw blurRad="38100" dist="38100" dir="2700000" algn="tl">
                  <a:srgbClr val="000000">
                    <a:alpha val="43137"/>
                  </a:srgbClr>
                </a:outerShdw>
              </a:effectLst>
            </a:endParaRPr>
          </a:p>
        </p:txBody>
      </p:sp>
      <p:sp>
        <p:nvSpPr>
          <p:cNvPr id="2" name="TextBox 1"/>
          <p:cNvSpPr txBox="1"/>
          <p:nvPr/>
        </p:nvSpPr>
        <p:spPr>
          <a:xfrm>
            <a:off x="10439400" y="6019800"/>
            <a:ext cx="184731" cy="461665"/>
          </a:xfrm>
          <a:prstGeom prst="rect">
            <a:avLst/>
          </a:prstGeom>
          <a:noFill/>
        </p:spPr>
        <p:txBody>
          <a:bodyPr wrap="none" rtlCol="0">
            <a:spAutoFit/>
          </a:bodyPr>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723900" y="152400"/>
            <a:ext cx="7696200" cy="1569660"/>
          </a:xfrm>
          <a:prstGeom prst="rect">
            <a:avLst/>
          </a:prstGeom>
        </p:spPr>
        <p:txBody>
          <a:bodyPr wrap="square">
            <a:spAutoFit/>
          </a:bodyPr>
          <a:lstStyle/>
          <a:p>
            <a:pPr algn="ctr">
              <a:spcAft>
                <a:spcPts val="12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Homer Heater</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cs typeface="+mn-cs"/>
              </a:rPr>
              <a:t>"Do the Prophets Teach That Babylonia Will Rebuilt in the Eschaton?," Journal of the Evangelical Theological Society 41 (March 1998): 31-36; Robert B. Chisholm, Handbook on the Prophets (Grand Rapids: Baker, 2002), 53, 213</a:t>
            </a:r>
          </a:p>
        </p:txBody>
      </p:sp>
    </p:spTree>
    <p:extLst>
      <p:ext uri="{BB962C8B-B14F-4D97-AF65-F5344CB8AC3E}">
        <p14:creationId xmlns:p14="http://schemas.microsoft.com/office/powerpoint/2010/main" val="192229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02F7-FB9D-4DC9-855F-C855C0FB5D3C}"/>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377414" y="4000500"/>
            <a:ext cx="3420535" cy="2286000"/>
          </a:xfrm>
          <a:prstGeom prst="rect">
            <a:avLst/>
          </a:prstGeom>
        </p:spPr>
      </p:pic>
    </p:spTree>
    <p:extLst>
      <p:ext uri="{BB962C8B-B14F-4D97-AF65-F5344CB8AC3E}">
        <p14:creationId xmlns:p14="http://schemas.microsoft.com/office/powerpoint/2010/main" val="204103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195390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71500" y="228600"/>
            <a:ext cx="8001000" cy="685800"/>
          </a:xfrm>
        </p:spPr>
        <p:txBody>
          <a:bodyPr/>
          <a:lstStyle/>
          <a:p>
            <a:pPr algn="ctr"/>
            <a:r>
              <a:rPr lang="en-US" altLang="en-US" sz="3600" kern="1200" dirty="0">
                <a:effectLst>
                  <a:outerShdw blurRad="38100" dist="38100" dir="2700000" algn="tl">
                    <a:srgbClr val="000000">
                      <a:alpha val="43137"/>
                    </a:srgbClr>
                  </a:outerShdw>
                </a:effectLst>
                <a:cs typeface="Calibri" panose="020F0502020204030204" pitchFamily="34" charset="0"/>
              </a:rPr>
              <a:t>Reasons for Understanding 1000 Literally</a:t>
            </a:r>
          </a:p>
        </p:txBody>
      </p:sp>
      <p:sp>
        <p:nvSpPr>
          <p:cNvPr id="9219" name="Rectangle 3"/>
          <p:cNvSpPr>
            <a:spLocks noGrp="1" noChangeArrowheads="1"/>
          </p:cNvSpPr>
          <p:nvPr>
            <p:ph type="body" idx="1"/>
          </p:nvPr>
        </p:nvSpPr>
        <p:spPr>
          <a:xfrm>
            <a:off x="304800" y="1143000"/>
            <a:ext cx="8534400" cy="4953000"/>
          </a:xfrm>
        </p:spPr>
        <p:txBody>
          <a:bodyPr/>
          <a:lstStyle/>
          <a:p>
            <a:pPr algn="just">
              <a:spcBef>
                <a:spcPts val="0"/>
              </a:spcBef>
              <a:spcAft>
                <a:spcPts val="1800"/>
              </a:spcAft>
              <a:defRPr/>
            </a:pPr>
            <a:r>
              <a:rPr lang="en-US" sz="2800" dirty="0">
                <a:effectLst>
                  <a:outerShdw blurRad="38100" dist="38100" dir="2700000" algn="tl">
                    <a:srgbClr val="000000">
                      <a:alpha val="43137"/>
                    </a:srgbClr>
                  </a:outerShdw>
                </a:effectLst>
              </a:rPr>
              <a:t>John’s use of indefinite concepts elsewhere</a:t>
            </a:r>
          </a:p>
          <a:p>
            <a:pPr marL="684213" lvl="1" indent="-358775" algn="just">
              <a:spcBef>
                <a:spcPts val="0"/>
              </a:spcBef>
              <a:spcAft>
                <a:spcPts val="1800"/>
              </a:spcAft>
              <a:defRPr/>
            </a:pPr>
            <a:r>
              <a:rPr lang="en-US" sz="2800" dirty="0">
                <a:effectLst>
                  <a:outerShdw blurRad="38100" dist="38100" dir="2700000" algn="tl">
                    <a:srgbClr val="000000">
                      <a:alpha val="43137"/>
                    </a:srgbClr>
                  </a:outerShdw>
                </a:effectLst>
              </a:rPr>
              <a:t>Revelation 20:8, 20:3</a:t>
            </a:r>
          </a:p>
          <a:p>
            <a:pPr algn="just">
              <a:spcBef>
                <a:spcPts val="0"/>
              </a:spcBef>
              <a:spcAft>
                <a:spcPts val="1800"/>
              </a:spcAft>
              <a:defRPr/>
            </a:pPr>
            <a:r>
              <a:rPr lang="en-US" sz="2800" dirty="0">
                <a:effectLst>
                  <a:outerShdw blurRad="38100" dist="38100" dir="2700000" algn="tl">
                    <a:srgbClr val="000000">
                      <a:alpha val="43137"/>
                    </a:srgbClr>
                  </a:outerShdw>
                </a:effectLst>
              </a:rPr>
              <a:t>Exception to the “# of years” examples?</a:t>
            </a:r>
          </a:p>
          <a:p>
            <a:pPr algn="just">
              <a:spcBef>
                <a:spcPts val="0"/>
              </a:spcBef>
              <a:spcAft>
                <a:spcPts val="1800"/>
              </a:spcAft>
              <a:defRPr/>
            </a:pPr>
            <a:r>
              <a:rPr lang="en-US" sz="2800" dirty="0">
                <a:effectLst>
                  <a:outerShdw blurRad="38100" dist="38100" dir="2700000" algn="tl">
                    <a:srgbClr val="000000">
                      <a:alpha val="43137"/>
                    </a:srgbClr>
                  </a:outerShdw>
                </a:effectLst>
              </a:rPr>
              <a:t>Other numbers are taken literally</a:t>
            </a:r>
          </a:p>
          <a:p>
            <a:pPr marL="684213" lvl="1" indent="-358775" algn="just">
              <a:spcBef>
                <a:spcPts val="0"/>
              </a:spcBef>
              <a:spcAft>
                <a:spcPts val="1800"/>
              </a:spcAft>
              <a:defRPr/>
            </a:pPr>
            <a:r>
              <a:rPr lang="en-US" sz="2800" dirty="0">
                <a:effectLst>
                  <a:outerShdw blurRad="38100" dist="38100" dir="2700000" algn="tl">
                    <a:srgbClr val="000000">
                      <a:alpha val="43137"/>
                    </a:srgbClr>
                  </a:outerShdw>
                </a:effectLst>
              </a:rPr>
              <a:t>Two witnesses (11:3), 7000 people (11:13), 4 Angels (7:1) 7 Angels (8:6),144,000 Jews (7:4), 42 months (11:2), 1260 days (11:3)</a:t>
            </a:r>
          </a:p>
          <a:p>
            <a:pPr algn="just">
              <a:spcBef>
                <a:spcPts val="0"/>
              </a:spcBef>
              <a:spcAft>
                <a:spcPts val="1800"/>
              </a:spcAft>
              <a:defRPr/>
            </a:pPr>
            <a:r>
              <a:rPr lang="en-US" sz="2800" dirty="0">
                <a:effectLst>
                  <a:outerShdw blurRad="38100" dist="38100" dir="2700000" algn="tl">
                    <a:srgbClr val="000000">
                      <a:alpha val="43137"/>
                    </a:srgbClr>
                  </a:outerShdw>
                </a:effectLst>
              </a:rPr>
              <a:t>Not always a symbolic interpretation</a:t>
            </a:r>
          </a:p>
          <a:p>
            <a:pPr marL="684213" lvl="1" indent="-358775" algn="just">
              <a:spcBef>
                <a:spcPts val="0"/>
              </a:spcBef>
              <a:spcAft>
                <a:spcPts val="1800"/>
              </a:spcAft>
              <a:defRPr/>
            </a:pPr>
            <a:r>
              <a:rPr lang="en-US" sz="2800" dirty="0">
                <a:effectLst>
                  <a:outerShdw blurRad="38100" dist="38100" dir="2700000" algn="tl">
                    <a:srgbClr val="000000">
                      <a:alpha val="43137"/>
                    </a:srgbClr>
                  </a:outerShdw>
                </a:effectLst>
              </a:rPr>
              <a:t>(Rev. 17:18)</a:t>
            </a:r>
          </a:p>
        </p:txBody>
      </p:sp>
    </p:spTree>
    <p:extLst>
      <p:ext uri="{BB962C8B-B14F-4D97-AF65-F5344CB8AC3E}">
        <p14:creationId xmlns:p14="http://schemas.microsoft.com/office/powerpoint/2010/main" val="42182475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352800" y="2057400"/>
            <a:ext cx="5257800" cy="1717765"/>
          </a:xfrm>
        </p:spPr>
        <p:txBody>
          <a:bodyPr lIns="91440" tIns="91440" bIns="91440"/>
          <a:lstStyle/>
          <a:p>
            <a:pPr marL="0" indent="0" algn="just" eaLnBrk="1" hangingPunct="1">
              <a:buFontTx/>
              <a:buNone/>
            </a:pPr>
            <a:r>
              <a:rPr lang="en-US" altLang="en-US" dirty="0">
                <a:effectLst>
                  <a:outerShdw blurRad="38100" dist="38100" dir="2700000" algn="tl">
                    <a:srgbClr val="000000">
                      <a:alpha val="43137"/>
                    </a:srgbClr>
                  </a:outerShdw>
                </a:effectLst>
              </a:rPr>
              <a:t>Robert</a:t>
            </a:r>
            <a:r>
              <a:rPr lang="en-US" alt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Thomas observes that, "no number in Revelation is verifiably a symbolic number</a:t>
            </a:r>
            <a:r>
              <a:rPr lang="en-US" altLang="en-US" i="1" dirty="0">
                <a:effectLst>
                  <a:outerShdw blurRad="38100" dist="38100" dir="2700000" algn="tl">
                    <a:srgbClr val="000000">
                      <a:alpha val="43137"/>
                    </a:srgbClr>
                  </a:outerShdw>
                </a:effectLst>
              </a:rPr>
              <a:t>.”</a:t>
            </a:r>
            <a:endParaRPr lang="en-US" altLang="en-US" sz="20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24100" y="219670"/>
            <a:ext cx="4495800" cy="1631216"/>
          </a:xfrm>
          <a:prstGeom prst="rect">
            <a:avLst/>
          </a:prstGeom>
          <a:noFill/>
        </p:spPr>
        <p:txBody>
          <a:bodyPr wrap="square" rtlCol="0">
            <a:spAutoFit/>
          </a:bodyPr>
          <a:lstStyle/>
          <a:p>
            <a:pPr algn="ctr">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(Chicago: Moody Press, 1992), 408.</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740" y="2057400"/>
            <a:ext cx="2385060" cy="3657600"/>
          </a:xfrm>
          <a:prstGeom prst="rect">
            <a:avLst/>
          </a:prstGeom>
        </p:spPr>
      </p:pic>
    </p:spTree>
    <p:extLst>
      <p:ext uri="{BB962C8B-B14F-4D97-AF65-F5344CB8AC3E}">
        <p14:creationId xmlns:p14="http://schemas.microsoft.com/office/powerpoint/2010/main" val="3602206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2011394"/>
            <a:ext cx="9144000" cy="2789206"/>
          </a:xfrm>
        </p:spPr>
        <p:txBody>
          <a:bodyPr/>
          <a:lstStyle/>
          <a:p>
            <a:pPr marL="0" indent="0" algn="just">
              <a:buNone/>
            </a:pPr>
            <a:r>
              <a:rPr lang="en-US" dirty="0">
                <a:effectLst>
                  <a:outerShdw blurRad="38100" dist="38100" dir="2700000" algn="tl">
                    <a:srgbClr val="000000">
                      <a:alpha val="43137"/>
                    </a:srgbClr>
                  </a:outerShdw>
                </a:effectLst>
              </a:rPr>
              <a:t>This minimization of the millennium is represented in the admission that Progressive Dispensationalism is </a:t>
            </a:r>
            <a:r>
              <a:rPr lang="en-US" b="1" u="sng" dirty="0">
                <a:solidFill>
                  <a:srgbClr val="FFFFCC"/>
                </a:solidFill>
                <a:effectLst>
                  <a:outerShdw blurRad="38100" dist="38100" dir="2700000" algn="tl">
                    <a:srgbClr val="000000">
                      <a:alpha val="43137"/>
                    </a:srgbClr>
                  </a:outerShdw>
                </a:effectLst>
              </a:rPr>
              <a:t>less “land centered” and less “future centered</a:t>
            </a:r>
            <a:r>
              <a:rPr lang="en-US" dirty="0">
                <a:effectLst>
                  <a:outerShdw blurRad="38100" dist="38100" dir="2700000" algn="tl">
                    <a:srgbClr val="000000">
                      <a:alpha val="43137"/>
                    </a:srgbClr>
                  </a:outerShdw>
                </a:effectLst>
              </a:rPr>
              <a:t>” than traditional Dispensationalism.</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882733" y="199817"/>
            <a:ext cx="5378535" cy="1354217"/>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quoted in Ken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Sidey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Love of Zion,” Christianity Today, 9 March 1992, 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7505" y="101599"/>
            <a:ext cx="925495" cy="1295003"/>
          </a:xfrm>
          <a:prstGeom prst="rect">
            <a:avLst/>
          </a:prstGeom>
        </p:spPr>
      </p:pic>
    </p:spTree>
    <p:extLst>
      <p:ext uri="{BB962C8B-B14F-4D97-AF65-F5344CB8AC3E}">
        <p14:creationId xmlns:p14="http://schemas.microsoft.com/office/powerpoint/2010/main" val="4043136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3D5D05-B79E-43B0-B2CF-11C22C8B2D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43" y="137160"/>
            <a:ext cx="8980715" cy="6583680"/>
          </a:xfrm>
          <a:prstGeom prst="rect">
            <a:avLst/>
          </a:prstGeom>
        </p:spPr>
      </p:pic>
    </p:spTree>
    <p:extLst>
      <p:ext uri="{BB962C8B-B14F-4D97-AF65-F5344CB8AC3E}">
        <p14:creationId xmlns:p14="http://schemas.microsoft.com/office/powerpoint/2010/main" val="1412977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HP Desktop\Pictures\Gabe's images\DivisionOfLandInMillenniu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087" y="137160"/>
            <a:ext cx="8793826" cy="658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22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124200" y="1828800"/>
            <a:ext cx="5562600" cy="4572000"/>
          </a:xfrm>
        </p:spPr>
        <p:txBody>
          <a:bodyPr/>
          <a:lstStyle/>
          <a:p>
            <a:pPr marL="0" indent="0" algn="just">
              <a:buFontTx/>
              <a:buNone/>
              <a:defRPr/>
            </a:pPr>
            <a:r>
              <a:rPr lang="en-US" dirty="0">
                <a:effectLst>
                  <a:outerShdw blurRad="38100" dist="38100" dir="2700000" algn="tl">
                    <a:srgbClr val="000000">
                      <a:alpha val="43137"/>
                    </a:srgbClr>
                  </a:outerShdw>
                </a:effectLst>
              </a:rPr>
              <a:t>“The proper understanding of the thousand-year time frame in Revelation 20 is that it is representative of a long and glorious era and is not limited to a literal 365,000 days. The figure represents a perfect cube of 10, which is the number of quantitative perfection.”</a:t>
            </a:r>
          </a:p>
        </p:txBody>
      </p:sp>
      <p:pic>
        <p:nvPicPr>
          <p:cNvPr id="2355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320" y="1981200"/>
            <a:ext cx="238208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F9B2FDE-1005-4EC7-9307-59076B71C97B}"/>
              </a:ext>
            </a:extLst>
          </p:cNvPr>
          <p:cNvSpPr/>
          <p:nvPr/>
        </p:nvSpPr>
        <p:spPr>
          <a:xfrm>
            <a:off x="1512866" y="199817"/>
            <a:ext cx="6118268" cy="1354217"/>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Kenneth L. Gentry</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Shall Have Dominion: A Post Millennial Eschatology (Tyler, Texas: Institute for Christian economics, 1992), page 335.</a:t>
            </a:r>
          </a:p>
        </p:txBody>
      </p:sp>
    </p:spTree>
    <p:extLst>
      <p:ext uri="{BB962C8B-B14F-4D97-AF65-F5344CB8AC3E}">
        <p14:creationId xmlns:p14="http://schemas.microsoft.com/office/powerpoint/2010/main" val="791147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1378EE8-840D-4371-883A-868FBBCDDA10}"/>
              </a:ext>
            </a:extLst>
          </p:cNvPr>
          <p:cNvSpPr txBox="1">
            <a:spLocks noChangeArrowheads="1"/>
          </p:cNvSpPr>
          <p:nvPr/>
        </p:nvSpPr>
        <p:spPr>
          <a:xfrm>
            <a:off x="0" y="1295400"/>
            <a:ext cx="9144000" cy="5105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600" b="0" i="1" kern="0" dirty="0">
                <a:solidFill>
                  <a:schemeClr val="tx1"/>
                </a:solidFill>
                <a:effectLst>
                  <a:outerShdw blurRad="38100" dist="38100" dir="2700000" algn="tl">
                    <a:srgbClr val="000000">
                      <a:alpha val="43137"/>
                    </a:srgbClr>
                  </a:outerShdw>
                </a:effectLst>
              </a:rPr>
              <a:t>“But </a:t>
            </a:r>
            <a:r>
              <a:rPr lang="en-US" sz="2600" i="1" u="sng" kern="0" dirty="0">
                <a:solidFill>
                  <a:srgbClr val="FFFFCC"/>
                </a:solidFill>
                <a:effectLst>
                  <a:outerShdw blurRad="38100" dist="38100" dir="2700000" algn="tl">
                    <a:srgbClr val="000000">
                      <a:alpha val="43137"/>
                    </a:srgbClr>
                  </a:outerShdw>
                </a:effectLst>
              </a:rPr>
              <a:t>Satan</a:t>
            </a:r>
            <a:r>
              <a:rPr lang="en-US" sz="2600" b="0" i="1" kern="0" dirty="0">
                <a:solidFill>
                  <a:schemeClr val="tx1"/>
                </a:solidFill>
                <a:effectLst>
                  <a:outerShdw blurRad="38100" dist="38100" dir="2700000" algn="tl">
                    <a:srgbClr val="000000">
                      <a:alpha val="43137"/>
                    </a:srgbClr>
                  </a:outerShdw>
                </a:effectLst>
              </a:rPr>
              <a:t> has not only befuddled men’s senses to make them bury with the corpses the memory of resurrection; he has also attempted to </a:t>
            </a:r>
            <a:r>
              <a:rPr lang="en-US" sz="2600" i="1" u="sng" kern="0" dirty="0">
                <a:solidFill>
                  <a:srgbClr val="FFFFCC"/>
                </a:solidFill>
                <a:effectLst>
                  <a:outerShdw blurRad="38100" dist="38100" dir="2700000" algn="tl">
                    <a:srgbClr val="000000">
                      <a:alpha val="43137"/>
                    </a:srgbClr>
                  </a:outerShdw>
                </a:effectLst>
              </a:rPr>
              <a:t>corrupt</a:t>
            </a:r>
            <a:r>
              <a:rPr lang="en-US" sz="2600" b="0" i="1" kern="0" dirty="0">
                <a:solidFill>
                  <a:schemeClr val="tx1"/>
                </a:solidFill>
                <a:effectLst>
                  <a:outerShdw blurRad="38100" dist="38100" dir="2700000" algn="tl">
                    <a:srgbClr val="000000">
                      <a:alpha val="43137"/>
                    </a:srgbClr>
                  </a:outerShdw>
                </a:effectLst>
              </a:rPr>
              <a:t> this part of the doctrine with various </a:t>
            </a:r>
            <a:r>
              <a:rPr lang="en-US" sz="2600" i="1" u="sng" kern="0" dirty="0">
                <a:solidFill>
                  <a:srgbClr val="FFFFCC"/>
                </a:solidFill>
                <a:effectLst>
                  <a:outerShdw blurRad="38100" dist="38100" dir="2700000" algn="tl">
                    <a:srgbClr val="000000">
                      <a:alpha val="43137"/>
                    </a:srgbClr>
                  </a:outerShdw>
                </a:effectLst>
              </a:rPr>
              <a:t>falsifications</a:t>
            </a:r>
            <a:r>
              <a:rPr lang="en-US" sz="2600" b="0" i="1" kern="0" dirty="0">
                <a:solidFill>
                  <a:schemeClr val="tx1"/>
                </a:solidFill>
                <a:effectLst>
                  <a:outerShdw blurRad="38100" dist="38100" dir="2700000" algn="tl">
                    <a:srgbClr val="000000">
                      <a:alpha val="43137"/>
                    </a:srgbClr>
                  </a:outerShdw>
                </a:effectLst>
              </a:rPr>
              <a:t>…Now their </a:t>
            </a:r>
            <a:r>
              <a:rPr lang="en-US" sz="2600" i="1" u="sng" kern="0" dirty="0">
                <a:solidFill>
                  <a:srgbClr val="FFFFCC"/>
                </a:solidFill>
                <a:effectLst>
                  <a:outerShdw blurRad="38100" dist="38100" dir="2700000" algn="tl">
                    <a:srgbClr val="000000">
                      <a:alpha val="43137"/>
                    </a:srgbClr>
                  </a:outerShdw>
                </a:effectLst>
              </a:rPr>
              <a:t>fiction</a:t>
            </a:r>
            <a:r>
              <a:rPr lang="en-US" sz="2600" b="0" i="1" kern="0" dirty="0">
                <a:solidFill>
                  <a:schemeClr val="tx1"/>
                </a:solidFill>
                <a:effectLst>
                  <a:outerShdw blurRad="38100" dist="38100" dir="2700000" algn="tl">
                    <a:srgbClr val="000000">
                      <a:alpha val="43137"/>
                    </a:srgbClr>
                  </a:outerShdw>
                </a:effectLst>
              </a:rPr>
              <a:t> is </a:t>
            </a:r>
            <a:r>
              <a:rPr lang="en-US" sz="2600" i="1" u="sng" kern="0" dirty="0">
                <a:solidFill>
                  <a:srgbClr val="FFFFCC"/>
                </a:solidFill>
                <a:effectLst>
                  <a:outerShdw blurRad="38100" dist="38100" dir="2700000" algn="tl">
                    <a:srgbClr val="000000">
                      <a:alpha val="43137"/>
                    </a:srgbClr>
                  </a:outerShdw>
                </a:effectLst>
              </a:rPr>
              <a:t>too childish</a:t>
            </a:r>
            <a:r>
              <a:rPr lang="en-US" sz="2600" b="0" i="1" kern="0" dirty="0">
                <a:solidFill>
                  <a:schemeClr val="tx1"/>
                </a:solidFill>
                <a:effectLst>
                  <a:outerShdw blurRad="38100" dist="38100" dir="2700000" algn="tl">
                    <a:srgbClr val="000000">
                      <a:alpha val="43137"/>
                    </a:srgbClr>
                  </a:outerShdw>
                </a:effectLst>
              </a:rPr>
              <a:t> either to need or to be worth a refutation. And the Apocalypse, from which they undoubtedly drew a pretext for their </a:t>
            </a:r>
            <a:r>
              <a:rPr lang="en-US" sz="2600" i="1" u="sng" kern="0" dirty="0">
                <a:solidFill>
                  <a:srgbClr val="FFFFCC"/>
                </a:solidFill>
                <a:effectLst>
                  <a:outerShdw blurRad="38100" dist="38100" dir="2700000" algn="tl">
                    <a:srgbClr val="000000">
                      <a:alpha val="43137"/>
                    </a:srgbClr>
                  </a:outerShdw>
                </a:effectLst>
              </a:rPr>
              <a:t>error</a:t>
            </a:r>
            <a:r>
              <a:rPr lang="en-US" sz="2600" b="0" i="1" kern="0" dirty="0">
                <a:solidFill>
                  <a:schemeClr val="tx1"/>
                </a:solidFill>
                <a:effectLst>
                  <a:outerShdw blurRad="38100" dist="38100" dir="2700000" algn="tl">
                    <a:srgbClr val="000000">
                      <a:alpha val="43137"/>
                    </a:srgbClr>
                  </a:outerShdw>
                </a:effectLst>
              </a:rPr>
              <a:t>, does not support them. For the number ‘one thousand’ [Rev. 20:4] does not apply to the eternal blessedness of the church but </a:t>
            </a:r>
            <a:r>
              <a:rPr lang="en-US" sz="2600" i="1" u="sng" kern="0" dirty="0">
                <a:solidFill>
                  <a:srgbClr val="FFFFCC"/>
                </a:solidFill>
                <a:effectLst>
                  <a:outerShdw blurRad="38100" dist="38100" dir="2700000" algn="tl">
                    <a:srgbClr val="000000">
                      <a:alpha val="43137"/>
                    </a:srgbClr>
                  </a:outerShdw>
                </a:effectLst>
              </a:rPr>
              <a:t>only to the various disturbances that awaited the church, while still toiling on earth</a:t>
            </a:r>
            <a:r>
              <a:rPr lang="en-US" sz="2600" b="0" i="1" kern="0" dirty="0">
                <a:solidFill>
                  <a:schemeClr val="tx1"/>
                </a:solidFill>
                <a:effectLst>
                  <a:outerShdw blurRad="38100" dist="38100" dir="2700000" algn="tl">
                    <a:srgbClr val="000000">
                      <a:alpha val="43137"/>
                    </a:srgbClr>
                  </a:outerShdw>
                </a:effectLst>
              </a:rPr>
              <a:t>…Those who assign the children of God a thousand years in which to enjoy the inheritance of the life to come do not realize how much </a:t>
            </a:r>
            <a:r>
              <a:rPr lang="en-US" sz="2600" i="1" u="sng" kern="0" dirty="0">
                <a:solidFill>
                  <a:srgbClr val="FFFFCC"/>
                </a:solidFill>
                <a:effectLst>
                  <a:outerShdw blurRad="38100" dist="38100" dir="2700000" algn="tl">
                    <a:srgbClr val="000000">
                      <a:alpha val="43137"/>
                    </a:srgbClr>
                  </a:outerShdw>
                </a:effectLst>
              </a:rPr>
              <a:t>reproach</a:t>
            </a:r>
            <a:r>
              <a:rPr lang="en-US" sz="2600" b="0" i="1" kern="0" dirty="0">
                <a:solidFill>
                  <a:schemeClr val="tx1"/>
                </a:solidFill>
                <a:effectLst>
                  <a:outerShdw blurRad="38100" dist="38100" dir="2700000" algn="tl">
                    <a:srgbClr val="000000">
                      <a:alpha val="43137"/>
                    </a:srgbClr>
                  </a:outerShdw>
                </a:effectLst>
              </a:rPr>
              <a:t> they are casting upon Christ and his Kingdom.”</a:t>
            </a:r>
            <a:endParaRPr lang="en-US" altLang="en-US" sz="2600" b="0" i="1"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BE3C6E12-FEEE-4635-8A87-A0DFE30BDFF4}"/>
              </a:ext>
            </a:extLst>
          </p:cNvPr>
          <p:cNvSpPr txBox="1">
            <a:spLocks noChangeArrowheads="1"/>
          </p:cNvSpPr>
          <p:nvPr/>
        </p:nvSpPr>
        <p:spPr>
          <a:xfrm>
            <a:off x="1600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Institutes of the Christian Religion, III, xxv, 5. </a:t>
            </a:r>
          </a:p>
        </p:txBody>
      </p:sp>
      <p:pic>
        <p:nvPicPr>
          <p:cNvPr id="7" name="Picture 6">
            <a:extLst>
              <a:ext uri="{FF2B5EF4-FFF2-40B4-BE49-F238E27FC236}">
                <a16:creationId xmlns:a16="http://schemas.microsoft.com/office/drawing/2014/main" id="{8495427A-0A09-4CDC-A264-E6C3DBFB8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Tree>
    <p:extLst>
      <p:ext uri="{BB962C8B-B14F-4D97-AF65-F5344CB8AC3E}">
        <p14:creationId xmlns:p14="http://schemas.microsoft.com/office/powerpoint/2010/main" val="2744134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394638"/>
            <a:ext cx="9144000" cy="4853762"/>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Evangelicals who spiritualize Bible prophecy cannot logically forbid liberals and modernists from spiritualizing selected areas of Christology and Soteriology. If evangelicals can spiritualize Christ's earthly kingdom, may not liberals spiritualize the earthly ministry of Christ, including His miracles and resurrection? The same hermeneutical principles used to spiritualize Bible prophecy can be used to spiritualize Christ's first advent. Christians who spiritualize parts of the Scriptures, such as it's prophetic portions, have forfeited a major element of their defense against liberalism.</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68613" name="Text Box 5"/>
          <p:cNvSpPr txBox="1">
            <a:spLocks noChangeArrowheads="1"/>
          </p:cNvSpPr>
          <p:nvPr/>
        </p:nvSpPr>
        <p:spPr bwMode="auto">
          <a:xfrm>
            <a:off x="495300" y="219670"/>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Aft>
                <a:spcPts val="1200"/>
              </a:spcAft>
              <a:buClr>
                <a:schemeClr val="tx1"/>
              </a:buClr>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Paul Lee Tan</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mn-cs"/>
              </a:rPr>
              <a:t>The Interpretation of Prophecy, 276-77</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494" y="121920"/>
            <a:ext cx="722706" cy="1097280"/>
          </a:xfrm>
          <a:prstGeom prst="rect">
            <a:avLst/>
          </a:prstGeom>
        </p:spPr>
      </p:pic>
    </p:spTree>
    <p:extLst>
      <p:ext uri="{BB962C8B-B14F-4D97-AF65-F5344CB8AC3E}">
        <p14:creationId xmlns:p14="http://schemas.microsoft.com/office/powerpoint/2010/main" val="4084945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33323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F0585402-F2A1-4CAD-930C-B530902FFA54}"/>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2575824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p>
          <a:p>
            <a:pPr marL="0" indent="0">
              <a:buSzPct val="100000"/>
              <a:buNone/>
            </a:pPr>
            <a:endParaRPr lang="en-US" sz="2800"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a:p>
            <a:pPr marL="514350" indent="-514350">
              <a:buAutoNum type="arabicPeriod"/>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65849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828802"/>
            <a:ext cx="9144000" cy="4297363"/>
          </a:xfrm>
        </p:spPr>
        <p:txBody>
          <a:bodyPr/>
          <a:lstStyle/>
          <a:p>
            <a:pPr marL="0" indent="0" algn="just" eaLnBrk="1" hangingPunct="1">
              <a:buNone/>
              <a:defRPr/>
            </a:pPr>
            <a:r>
              <a:rPr lang="en-US" dirty="0">
                <a:effectLst>
                  <a:outerShdw blurRad="38100" dist="38100" dir="2700000" algn="tl">
                    <a:srgbClr val="000000">
                      <a:alpha val="43137"/>
                    </a:srgbClr>
                  </a:outerShdw>
                </a:effectLst>
              </a:rPr>
              <a:t>“So the church was fully warned from the beginning about the nature of this age, and taught concerning her </a:t>
            </a:r>
            <a:r>
              <a:rPr lang="en-US" b="1" u="sng" dirty="0">
                <a:solidFill>
                  <a:srgbClr val="FFFFCC"/>
                </a:solidFill>
                <a:effectLst>
                  <a:outerShdw blurRad="38100" dist="38100" dir="2700000" algn="tl">
                    <a:srgbClr val="000000">
                      <a:alpha val="43137"/>
                    </a:srgbClr>
                  </a:outerShdw>
                </a:effectLst>
              </a:rPr>
              <a:t>pilgrim character</a:t>
            </a:r>
            <a:r>
              <a:rPr lang="en-US" dirty="0">
                <a:effectLst>
                  <a:outerShdw blurRad="38100" dist="38100" dir="2700000" algn="tl">
                    <a:srgbClr val="000000">
                      <a:alpha val="43137"/>
                    </a:srgbClr>
                  </a:outerShdw>
                </a:effectLst>
              </a:rPr>
              <a:t> while here and her holy calling and separateness from the ‘</a:t>
            </a:r>
            <a:r>
              <a:rPr lang="en-US" b="1" u="sng" dirty="0">
                <a:solidFill>
                  <a:srgbClr val="FFFFCC"/>
                </a:solidFill>
                <a:effectLst>
                  <a:outerShdw blurRad="38100" dist="38100" dir="2700000" algn="tl">
                    <a:srgbClr val="000000">
                      <a:alpha val="43137"/>
                    </a:srgbClr>
                  </a:outerShdw>
                </a:effectLst>
              </a:rPr>
              <a:t>evil age</a:t>
            </a:r>
            <a:r>
              <a:rPr lang="en-US"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2" y="2286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F2959DAB-615C-49F5-8255-1C807C14412D}"/>
              </a:ext>
            </a:extLst>
          </p:cNvPr>
          <p:cNvPicPr>
            <a:picLocks noChangeAspect="1"/>
          </p:cNvPicPr>
          <p:nvPr/>
        </p:nvPicPr>
        <p:blipFill>
          <a:blip r:embed="rId3"/>
          <a:stretch>
            <a:fillRect/>
          </a:stretch>
        </p:blipFill>
        <p:spPr>
          <a:xfrm>
            <a:off x="2861734" y="4267200"/>
            <a:ext cx="3420535" cy="2286000"/>
          </a:xfrm>
          <a:prstGeom prst="rect">
            <a:avLst/>
          </a:prstGeom>
        </p:spPr>
      </p:pic>
      <p:sp>
        <p:nvSpPr>
          <p:cNvPr id="6" name="Rectangle 5">
            <a:extLst>
              <a:ext uri="{FF2B5EF4-FFF2-40B4-BE49-F238E27FC236}">
                <a16:creationId xmlns:a16="http://schemas.microsoft.com/office/drawing/2014/main" id="{DB9A385C-65B3-4B64-95E7-71E10AF8FDEC}"/>
              </a:ext>
            </a:extLst>
          </p:cNvPr>
          <p:cNvSpPr/>
          <p:nvPr/>
        </p:nvSpPr>
        <p:spPr>
          <a:xfrm>
            <a:off x="2095500" y="228601"/>
            <a:ext cx="4953000" cy="1354217"/>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350.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Font typeface="Wingdings" pitchFamily="2" charset="2"/>
              <a:buAutoNum type="arabicPeriod"/>
            </a:pPr>
            <a:r>
              <a:rPr lang="en-US" sz="2800" b="1" u="sng" dirty="0">
                <a:solidFill>
                  <a:srgbClr val="FFFFCC"/>
                </a:solidFill>
                <a:effectLst>
                  <a:outerShdw blurRad="38100" dist="38100" dir="2700000" algn="tl">
                    <a:srgbClr val="000000">
                      <a:alpha val="43137"/>
                    </a:srgbClr>
                  </a:outerShdw>
                </a:effectLst>
              </a:rPr>
              <a:t>Social Gospel</a:t>
            </a:r>
          </a:p>
          <a:p>
            <a:pPr marL="514350" indent="-514350">
              <a:buSzPct val="100000"/>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A11512E7-F268-410A-8C03-4C45680D6C4F}"/>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220638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b="1" u="sng" dirty="0">
                <a:solidFill>
                  <a:srgbClr val="FFFFCC"/>
                </a:solidFill>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dirty="0">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320526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0" y="1714502"/>
            <a:ext cx="9067800" cy="4114801"/>
          </a:xfrm>
        </p:spPr>
        <p:txBody>
          <a:bodyPr/>
          <a:lstStyle/>
          <a:p>
            <a:pPr marL="0" indent="0" algn="just">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The great mistake the Church has made is in appropriating to herself in this Dispensation the promises of earthly conquest and glory which belong exclusively to Israel in the ‘Millennial Age.’ As soon as the Church enters into an ‘Alliance with the World,’ and seeks the help of Parliaments, Congresses, Legislatures, Federations and Reform Societies, largely made up of ungodly men and women, she loses her spiritual power and becomes helpless as a redeeming force.</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cs typeface="Calibri" panose="020F0502020204030204" pitchFamily="34" charset="0"/>
            </a:endParaRPr>
          </a:p>
        </p:txBody>
      </p:sp>
      <p:pic>
        <p:nvPicPr>
          <p:cNvPr id="2050" name="Picture 2" descr="Image result for clarence larkin">
            <a:extLst>
              <a:ext uri="{FF2B5EF4-FFF2-40B4-BE49-F238E27FC236}">
                <a16:creationId xmlns:a16="http://schemas.microsoft.com/office/drawing/2014/main" id="{21116BD2-F98A-4BBF-A0B2-7F6E51736C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 y="76200"/>
            <a:ext cx="102870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88ABCC9-586B-4C17-8148-9E09E1E880C2}"/>
              </a:ext>
            </a:extLst>
          </p:cNvPr>
          <p:cNvSpPr/>
          <p:nvPr/>
        </p:nvSpPr>
        <p:spPr>
          <a:xfrm>
            <a:off x="1524000" y="235804"/>
            <a:ext cx="6096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Clarence Larkin</a:t>
            </a:r>
          </a:p>
          <a:p>
            <a:pPr algn="ct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Rightly Dividing the Word</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48. </a:t>
            </a:r>
          </a:p>
        </p:txBody>
      </p:sp>
    </p:spTree>
    <p:extLst>
      <p:ext uri="{BB962C8B-B14F-4D97-AF65-F5344CB8AC3E}">
        <p14:creationId xmlns:p14="http://schemas.microsoft.com/office/powerpoint/2010/main" val="3422350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D36C7-BF49-4E1B-AE62-397AA48A64D1}"/>
              </a:ext>
            </a:extLst>
          </p:cNvPr>
          <p:cNvSpPr>
            <a:spLocks noGrp="1"/>
          </p:cNvSpPr>
          <p:nvPr>
            <p:ph idx="1"/>
          </p:nvPr>
        </p:nvSpPr>
        <p:spPr>
          <a:xfrm>
            <a:off x="114300" y="1371600"/>
            <a:ext cx="8915400" cy="5257800"/>
          </a:xfrm>
        </p:spPr>
        <p:txBody>
          <a:bodyPr/>
          <a:lstStyle/>
          <a:p>
            <a:pPr marL="514350" indent="-514350">
              <a:buSzPct val="100000"/>
              <a:buAutoNum type="arabicPeriod"/>
            </a:pPr>
            <a:r>
              <a:rPr lang="en-US" sz="2800" dirty="0">
                <a:effectLst>
                  <a:outerShdw blurRad="38100" dist="38100" dir="2700000" algn="tl">
                    <a:srgbClr val="000000">
                      <a:alpha val="43137"/>
                    </a:srgbClr>
                  </a:outerShdw>
                </a:effectLst>
              </a:rPr>
              <a:t>Loss of “pilgrim” status</a:t>
            </a:r>
          </a:p>
          <a:p>
            <a:pPr marL="514350" indent="-514350">
              <a:buSzPct val="100000"/>
              <a:buAutoNum type="arabicPeriod"/>
            </a:pPr>
            <a:r>
              <a:rPr lang="en-US" sz="2800" dirty="0">
                <a:effectLst>
                  <a:outerShdw blurRad="38100" dist="38100" dir="2700000" algn="tl">
                    <a:srgbClr val="000000">
                      <a:alpha val="43137"/>
                    </a:srgbClr>
                  </a:outerShdw>
                </a:effectLst>
              </a:rPr>
              <a:t>Social Gospel</a:t>
            </a:r>
          </a:p>
          <a:p>
            <a:pPr marL="514350" indent="-514350">
              <a:buSzPct val="100000"/>
              <a:buFont typeface="Wingdings" pitchFamily="2" charset="2"/>
              <a:buAutoNum type="arabicPeriod"/>
            </a:pPr>
            <a:r>
              <a:rPr lang="en-US" sz="2800" dirty="0">
                <a:effectLst>
                  <a:outerShdw blurRad="38100" dist="38100" dir="2700000" algn="tl">
                    <a:srgbClr val="000000">
                      <a:alpha val="43137"/>
                    </a:srgbClr>
                  </a:outerShdw>
                </a:effectLst>
              </a:rPr>
              <a:t>Ecumenical &amp; interfaith alliances</a:t>
            </a:r>
          </a:p>
          <a:p>
            <a:pPr marL="514350" indent="-514350">
              <a:buSzPct val="100000"/>
              <a:buAutoNum type="arabicPeriod"/>
            </a:pPr>
            <a:r>
              <a:rPr lang="en-US" sz="2800" b="1" u="sng" dirty="0">
                <a:solidFill>
                  <a:srgbClr val="FFFFCC"/>
                </a:solidFill>
                <a:effectLst>
                  <a:outerShdw blurRad="38100" dist="38100" dir="2700000" algn="tl">
                    <a:srgbClr val="000000">
                      <a:alpha val="43137"/>
                    </a:srgbClr>
                  </a:outerShdw>
                </a:effectLst>
              </a:rPr>
              <a:t>Rejection or marginalization of Bible prophecy</a:t>
            </a:r>
          </a:p>
          <a:p>
            <a:pPr marL="514350" indent="-514350">
              <a:buSzPct val="100000"/>
              <a:buAutoNum type="arabicPeriod"/>
            </a:pPr>
            <a:r>
              <a:rPr lang="en-US" sz="2800" dirty="0">
                <a:effectLst>
                  <a:outerShdw blurRad="38100" dist="38100" dir="2700000" algn="tl">
                    <a:srgbClr val="000000">
                      <a:alpha val="43137"/>
                    </a:srgbClr>
                  </a:outerShdw>
                </a:effectLst>
              </a:rPr>
              <a:t>Building the wrong kingdom</a:t>
            </a:r>
          </a:p>
          <a:p>
            <a:pPr marL="514350" indent="-514350">
              <a:buSzPct val="100000"/>
              <a:buAutoNum type="arabicPeriod"/>
            </a:pPr>
            <a:r>
              <a:rPr lang="en-US" sz="2800" dirty="0">
                <a:effectLst>
                  <a:outerShdw blurRad="38100" dist="38100" dir="2700000" algn="tl">
                    <a:srgbClr val="000000">
                      <a:alpha val="43137"/>
                    </a:srgbClr>
                  </a:outerShdw>
                </a:effectLst>
              </a:rPr>
              <a:t>Charismatic theology</a:t>
            </a:r>
          </a:p>
          <a:p>
            <a:pPr marL="514350" indent="-514350">
              <a:buSzPct val="100000"/>
              <a:buAutoNum type="arabicPeriod"/>
            </a:pPr>
            <a:r>
              <a:rPr lang="en-US" sz="2800" dirty="0">
                <a:effectLst>
                  <a:outerShdw blurRad="38100" dist="38100" dir="2700000" algn="tl">
                    <a:srgbClr val="000000">
                      <a:alpha val="43137"/>
                    </a:srgbClr>
                  </a:outerShdw>
                </a:effectLst>
              </a:rPr>
              <a:t>Prosperity Gospel</a:t>
            </a:r>
          </a:p>
          <a:p>
            <a:pPr marL="514350" indent="-514350">
              <a:buSzPct val="100000"/>
              <a:buAutoNum type="arabicPeriod"/>
            </a:pPr>
            <a:r>
              <a:rPr lang="en-US" sz="2800" dirty="0">
                <a:effectLst>
                  <a:outerShdw blurRad="38100" dist="38100" dir="2700000" algn="tl">
                    <a:srgbClr val="000000">
                      <a:alpha val="43137"/>
                    </a:srgbClr>
                  </a:outerShdw>
                </a:effectLst>
              </a:rPr>
              <a:t>Anti-Israelism</a:t>
            </a:r>
          </a:p>
          <a:p>
            <a:pPr marL="514350" indent="-514350">
              <a:buSzPct val="100000"/>
              <a:buAutoNum type="arabicPeriod"/>
            </a:pPr>
            <a:r>
              <a:rPr lang="en-US" sz="2800" dirty="0">
                <a:effectLst>
                  <a:outerShdw blurRad="38100" dist="38100" dir="2700000" algn="tl">
                    <a:srgbClr val="000000">
                      <a:alpha val="43137"/>
                    </a:srgbClr>
                  </a:outerShdw>
                </a:effectLst>
              </a:rPr>
              <a:t>Lordship Salvation</a:t>
            </a: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6EA5E1E-855E-4239-A2A3-935CB40557B1}"/>
                  </a:ext>
                </a:extLst>
              </p14:cNvPr>
              <p14:cNvContentPartPr/>
              <p14:nvPr/>
            </p14:nvContentPartPr>
            <p14:xfrm>
              <a:off x="2695267" y="1613608"/>
              <a:ext cx="6120" cy="6120"/>
            </p14:xfrm>
          </p:contentPart>
        </mc:Choice>
        <mc:Fallback xmlns="">
          <p:pic>
            <p:nvPicPr>
              <p:cNvPr id="4" name="Ink 3">
                <a:extLst>
                  <a:ext uri="{FF2B5EF4-FFF2-40B4-BE49-F238E27FC236}">
                    <a16:creationId xmlns:a16="http://schemas.microsoft.com/office/drawing/2014/main" id="{86EA5E1E-855E-4239-A2A3-935CB40557B1}"/>
                  </a:ext>
                </a:extLst>
              </p:cNvPr>
              <p:cNvPicPr/>
              <p:nvPr/>
            </p:nvPicPr>
            <p:blipFill>
              <a:blip r:embed="rId3"/>
              <a:stretch>
                <a:fillRect/>
              </a:stretch>
            </p:blipFill>
            <p:spPr>
              <a:xfrm>
                <a:off x="2693107" y="1611448"/>
                <a:ext cx="10440" cy="10440"/>
              </a:xfrm>
              <a:prstGeom prst="rect">
                <a:avLst/>
              </a:prstGeom>
            </p:spPr>
          </p:pic>
        </mc:Fallback>
      </mc:AlternateContent>
      <p:pic>
        <p:nvPicPr>
          <p:cNvPr id="5" name="Picture 4">
            <a:extLst>
              <a:ext uri="{FF2B5EF4-FFF2-40B4-BE49-F238E27FC236}">
                <a16:creationId xmlns:a16="http://schemas.microsoft.com/office/drawing/2014/main" id="{6E76D924-A5BC-4993-80BE-9839F8CDF12E}"/>
              </a:ext>
            </a:extLst>
          </p:cNvPr>
          <p:cNvPicPr>
            <a:picLocks noChangeAspect="1"/>
          </p:cNvPicPr>
          <p:nvPr/>
        </p:nvPicPr>
        <p:blipFill>
          <a:blip r:embed="rId4"/>
          <a:stretch>
            <a:fillRect/>
          </a:stretch>
        </p:blipFill>
        <p:spPr>
          <a:xfrm>
            <a:off x="5562602" y="3581400"/>
            <a:ext cx="3420535" cy="2286000"/>
          </a:xfrm>
          <a:prstGeom prst="rect">
            <a:avLst/>
          </a:prstGeom>
        </p:spPr>
      </p:pic>
      <p:sp>
        <p:nvSpPr>
          <p:cNvPr id="8" name="Title 1">
            <a:extLst>
              <a:ext uri="{FF2B5EF4-FFF2-40B4-BE49-F238E27FC236}">
                <a16:creationId xmlns:a16="http://schemas.microsoft.com/office/drawing/2014/main" id="{C8F77412-A9FF-46B6-B544-2A44CB8C6D6B}"/>
              </a:ext>
            </a:extLst>
          </p:cNvPr>
          <p:cNvSpPr>
            <a:spLocks noGrp="1"/>
          </p:cNvSpPr>
          <p:nvPr>
            <p:ph type="title"/>
          </p:nvPr>
        </p:nvSpPr>
        <p:spPr>
          <a:xfrm>
            <a:off x="1704975" y="228600"/>
            <a:ext cx="5734050" cy="1143000"/>
          </a:xfrm>
        </p:spPr>
        <p:txBody>
          <a:bodyPr/>
          <a:lstStyle/>
          <a:p>
            <a:pPr algn="ctr"/>
            <a:r>
              <a:rPr lang="en-US" sz="3200" dirty="0">
                <a:effectLst>
                  <a:outerShdw blurRad="38100" dist="38100" dir="2700000" algn="tl">
                    <a:srgbClr val="000000">
                      <a:alpha val="43137"/>
                    </a:srgbClr>
                  </a:outerShdw>
                </a:effectLst>
              </a:rPr>
              <a:t>9 Ways Kingdom Now Theology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Impacts the Church</a:t>
            </a:r>
          </a:p>
        </p:txBody>
      </p:sp>
    </p:spTree>
    <p:extLst>
      <p:ext uri="{BB962C8B-B14F-4D97-AF65-F5344CB8AC3E}">
        <p14:creationId xmlns:p14="http://schemas.microsoft.com/office/powerpoint/2010/main" val="138538794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18848</TotalTime>
  <Words>3183</Words>
  <Application>Microsoft Office PowerPoint</Application>
  <PresentationFormat>On-screen Show (4:3)</PresentationFormat>
  <Paragraphs>201</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Calibri</vt:lpstr>
      <vt:lpstr>Times New Roman</vt:lpstr>
      <vt:lpstr>Wingdings</vt:lpstr>
      <vt:lpstr>Azure</vt:lpstr>
      <vt:lpstr>PowerPoint Presentation</vt:lpstr>
      <vt:lpstr>Kingdom Study Outline</vt:lpstr>
      <vt:lpstr>9 Ways Kingdom Now Theology  Impacts the Church</vt:lpstr>
      <vt:lpstr>9 Ways Kingdom Now Theology  Impacts the Church</vt:lpstr>
      <vt:lpstr>PowerPoint Presentation</vt:lpstr>
      <vt:lpstr>9 Ways Kingdom Now Theology  Impacts the Church</vt:lpstr>
      <vt:lpstr>9 Ways Kingdom Now Theology  Impacts the Church</vt:lpstr>
      <vt:lpstr>PowerPoint Presentation</vt:lpstr>
      <vt:lpstr>9 Ways Kingdom Now Theology  Impacts the Church</vt:lpstr>
      <vt:lpstr>Biblical Prophecy: Importance</vt:lpstr>
      <vt:lpstr>AUTHORITY OF SCRIPTURE V.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passage is explained in various ways. I pass by the dreams of the Jews, who apply all passages of this kind to the temporal reign of the Messiah, which they have contrived by their own imagination.... I willingly view this passage as referring to Judea, and afterwards to other parts of the world.... Let us now see when this prophecy was fulfilled, or shall be fulfilled. The Lord began some kind of restoration when he brought his people out of Babylon: but that was only a foretaste, and, therefore, I have no hesitation in saying that this passage, as well as others of a similar kind, must refer to the kingdom of Christ; and in no other light could it be viewed, if we compare it with other prophecies.”</vt:lpstr>
      <vt:lpstr>“Here the Prophet describes the felicity which shall be under the reign of Christ: and we know that whenever the Prophets set forth promises of a happy and prosperous state to God’s people, they adopt metaphorical expressions, and say, that abundance of all good things shall flow, that there shall be the most fruitful produce, that provisions shall be bountifully supplied; for they accommodated their mode of speaking to the notions of that ancient people; it is therefore no wonder if they sometimes speak to them as to children. At the same time, the Spirit under these figurative expressions declares, that the kingdom of Christ shall in every way be happy and blessed, or that the Church of God, which means the same thing, shall be blessed, when Christ shall begin to reign.”</vt:lpstr>
      <vt:lpstr>“For as we are dull and entangled in earthly thoughts, our minds can hardly rise up to heaven, though the Lord with a clear voice invites us to himself. The Prophet then, in order to aid our weakness, adds a vivid representation, as though God stood before their eyes. Stand, he says, shall his feet on the mount of Olives. He does not here promise a miracle, such as even the ignorant might conceive to be literal; nor does he do this in what follows, when he says, The mount shall be rent…half…to the east and half to the west. This has never happened, that mount has never been rent: but as the Prophet could not, under those grievous trials, which might have overwhelmed the minds of the godly a hundred times, have extolled the power of God…without employing a highly figurative language, he therefore accommodates himself, as I have said, to the capacity of our flesh.”</vt:lpstr>
      <vt:lpstr>Isaiah 13-14</vt:lpstr>
      <vt:lpstr>Jeremiah 50-51</vt:lpstr>
      <vt:lpstr>PowerPoint Presentation</vt:lpstr>
      <vt:lpstr>PowerPoint Presentation</vt:lpstr>
      <vt:lpstr>Larkin, The Book of Revelation, 158. </vt:lpstr>
      <vt:lpstr>PowerPoint Presentation</vt:lpstr>
      <vt:lpstr>PowerPoint Presentation</vt:lpstr>
      <vt:lpstr>Reasons for Understanding 1000 Literally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9 Ways Kingdom Now Theology  Impacts the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Now Implications - 16 X 9</dc:title>
  <dc:subject>Kingdom Now Implications - 16 X 9</dc:subject>
  <dc:creator>A. Woods</dc:creator>
  <dc:description>Modified by Jim McGowan</dc:description>
  <cp:lastModifiedBy>Jim McGowan</cp:lastModifiedBy>
  <cp:revision>2176</cp:revision>
  <cp:lastPrinted>2019-11-04T21:51:52Z</cp:lastPrinted>
  <dcterms:created xsi:type="dcterms:W3CDTF">2009-03-17T12:21:13Z</dcterms:created>
  <dcterms:modified xsi:type="dcterms:W3CDTF">2019-11-07T14:49:32Z</dcterms:modified>
</cp:coreProperties>
</file>