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9"/>
  </p:notesMasterIdLst>
  <p:handoutMasterIdLst>
    <p:handoutMasterId r:id="rId90"/>
  </p:handoutMasterIdLst>
  <p:sldIdLst>
    <p:sldId id="2067" r:id="rId2"/>
    <p:sldId id="322" r:id="rId3"/>
    <p:sldId id="5489" r:id="rId4"/>
    <p:sldId id="5545" r:id="rId5"/>
    <p:sldId id="5521" r:id="rId6"/>
    <p:sldId id="5550" r:id="rId7"/>
    <p:sldId id="5546" r:id="rId8"/>
    <p:sldId id="5547" r:id="rId9"/>
    <p:sldId id="3005" r:id="rId10"/>
    <p:sldId id="5642" r:id="rId11"/>
    <p:sldId id="5643" r:id="rId12"/>
    <p:sldId id="5647" r:id="rId13"/>
    <p:sldId id="5644" r:id="rId14"/>
    <p:sldId id="5654" r:id="rId15"/>
    <p:sldId id="5645" r:id="rId16"/>
    <p:sldId id="5662" r:id="rId17"/>
    <p:sldId id="5745" r:id="rId18"/>
    <p:sldId id="5711" r:id="rId19"/>
    <p:sldId id="5749" r:id="rId20"/>
    <p:sldId id="5750" r:id="rId21"/>
    <p:sldId id="5575" r:id="rId22"/>
    <p:sldId id="5640" r:id="rId23"/>
    <p:sldId id="5751" r:id="rId24"/>
    <p:sldId id="5695" r:id="rId25"/>
    <p:sldId id="5727" r:id="rId26"/>
    <p:sldId id="5698" r:id="rId27"/>
    <p:sldId id="5699" r:id="rId28"/>
    <p:sldId id="5746" r:id="rId29"/>
    <p:sldId id="5701" r:id="rId30"/>
    <p:sldId id="3141" r:id="rId31"/>
    <p:sldId id="5700" r:id="rId32"/>
    <p:sldId id="2989" r:id="rId33"/>
    <p:sldId id="5564" r:id="rId34"/>
    <p:sldId id="2298" r:id="rId35"/>
    <p:sldId id="5580" r:id="rId36"/>
    <p:sldId id="2991" r:id="rId37"/>
    <p:sldId id="5704" r:id="rId38"/>
    <p:sldId id="5702" r:id="rId39"/>
    <p:sldId id="5703" r:id="rId40"/>
    <p:sldId id="5747" r:id="rId41"/>
    <p:sldId id="5705" r:id="rId42"/>
    <p:sldId id="5531" r:id="rId43"/>
    <p:sldId id="5532" r:id="rId44"/>
    <p:sldId id="5533" r:id="rId45"/>
    <p:sldId id="5752" r:id="rId46"/>
    <p:sldId id="5707" r:id="rId47"/>
    <p:sldId id="5708" r:id="rId48"/>
    <p:sldId id="5709" r:id="rId49"/>
    <p:sldId id="5748" r:id="rId50"/>
    <p:sldId id="4621" r:id="rId51"/>
    <p:sldId id="1166" r:id="rId52"/>
    <p:sldId id="3860" r:id="rId53"/>
    <p:sldId id="3871" r:id="rId54"/>
    <p:sldId id="5308" r:id="rId55"/>
    <p:sldId id="5309" r:id="rId56"/>
    <p:sldId id="5753" r:id="rId57"/>
    <p:sldId id="5646" r:id="rId58"/>
    <p:sldId id="5667" r:id="rId59"/>
    <p:sldId id="5754" r:id="rId60"/>
    <p:sldId id="5759" r:id="rId61"/>
    <p:sldId id="3015" r:id="rId62"/>
    <p:sldId id="3016" r:id="rId63"/>
    <p:sldId id="5760" r:id="rId64"/>
    <p:sldId id="3017" r:id="rId65"/>
    <p:sldId id="3018" r:id="rId66"/>
    <p:sldId id="3093" r:id="rId67"/>
    <p:sldId id="5552" r:id="rId68"/>
    <p:sldId id="2018" r:id="rId69"/>
    <p:sldId id="5755" r:id="rId70"/>
    <p:sldId id="5756" r:id="rId71"/>
    <p:sldId id="5757" r:id="rId72"/>
    <p:sldId id="5716" r:id="rId73"/>
    <p:sldId id="5761" r:id="rId74"/>
    <p:sldId id="5726" r:id="rId75"/>
    <p:sldId id="4972" r:id="rId76"/>
    <p:sldId id="5758" r:id="rId77"/>
    <p:sldId id="5762" r:id="rId78"/>
    <p:sldId id="5720" r:id="rId79"/>
    <p:sldId id="5721" r:id="rId80"/>
    <p:sldId id="5722" r:id="rId81"/>
    <p:sldId id="5723" r:id="rId82"/>
    <p:sldId id="5724" r:id="rId83"/>
    <p:sldId id="5725" r:id="rId84"/>
    <p:sldId id="5719" r:id="rId85"/>
    <p:sldId id="2248" r:id="rId86"/>
    <p:sldId id="5673" r:id="rId87"/>
    <p:sldId id="3488" r:id="rId8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66"/>
    <a:srgbClr val="0000CC"/>
    <a:srgbClr val="00FF00"/>
    <a:srgbClr val="66FF33"/>
    <a:srgbClr val="66FF66"/>
    <a:srgbClr val="0000FF"/>
    <a:srgbClr val="000099"/>
    <a:srgbClr val="00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6349" autoAdjust="0"/>
  </p:normalViewPr>
  <p:slideViewPr>
    <p:cSldViewPr>
      <p:cViewPr varScale="1">
        <p:scale>
          <a:sx n="103" d="100"/>
          <a:sy n="103" d="100"/>
        </p:scale>
        <p:origin x="8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1/27/2019</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27</a:t>
            </a:fld>
            <a:endParaRPr lang="en-US" altLang="en-US" dirty="0"/>
          </a:p>
        </p:txBody>
      </p:sp>
    </p:spTree>
    <p:extLst>
      <p:ext uri="{BB962C8B-B14F-4D97-AF65-F5344CB8AC3E}">
        <p14:creationId xmlns:p14="http://schemas.microsoft.com/office/powerpoint/2010/main" val="61601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41</a:t>
            </a:fld>
            <a:endParaRPr lang="en-US" altLang="en-US" dirty="0"/>
          </a:p>
        </p:txBody>
      </p:sp>
    </p:spTree>
    <p:extLst>
      <p:ext uri="{BB962C8B-B14F-4D97-AF65-F5344CB8AC3E}">
        <p14:creationId xmlns:p14="http://schemas.microsoft.com/office/powerpoint/2010/main" val="146781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48</a:t>
            </a:fld>
            <a:endParaRPr lang="en-US" altLang="en-US" dirty="0"/>
          </a:p>
        </p:txBody>
      </p:sp>
    </p:spTree>
    <p:extLst>
      <p:ext uri="{BB962C8B-B14F-4D97-AF65-F5344CB8AC3E}">
        <p14:creationId xmlns:p14="http://schemas.microsoft.com/office/powerpoint/2010/main" val="36400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091472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687150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153347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8651AC14-CD87-4253-B210-E76688451184}" type="datetime1">
              <a:rPr lang="en-US"/>
              <a:pPr>
                <a:defRPr/>
              </a:pPr>
              <a:t>11/2/2019</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E3E5B2FA-C50D-44E8-B1A2-1DCC81B72AA5}" type="slidenum">
              <a:rPr lang="en-US"/>
              <a:pPr>
                <a:defRPr/>
              </a:pPr>
              <a:t>‹#›</a:t>
            </a:fld>
            <a:endParaRPr lang="en-US"/>
          </a:p>
        </p:txBody>
      </p:sp>
    </p:spTree>
    <p:extLst>
      <p:ext uri="{BB962C8B-B14F-4D97-AF65-F5344CB8AC3E}">
        <p14:creationId xmlns:p14="http://schemas.microsoft.com/office/powerpoint/2010/main" val="252703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6" r:id="rId13"/>
    <p:sldLayoutId id="2147483918" r:id="rId14"/>
    <p:sldLayoutId id="2147483919"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1"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247900" y="5486400"/>
            <a:ext cx="4648200" cy="1295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spcBef>
                <a:spcPts val="0"/>
              </a:spcBef>
              <a:spcAft>
                <a:spcPts val="600"/>
              </a:spcAft>
            </a:pPr>
            <a:r>
              <a:rPr lang="en-US" altLang="en-US" kern="0" dirty="0">
                <a:solidFill>
                  <a:schemeClr val="tx1"/>
                </a:solidFill>
                <a:effectLst>
                  <a:outerShdw blurRad="38100" dist="38100" dir="2700000" algn="tl">
                    <a:srgbClr val="000000">
                      <a:alpha val="43137"/>
                    </a:srgbClr>
                  </a:outerShdw>
                </a:effectLst>
              </a:rPr>
              <a:t>Dr. </a:t>
            </a:r>
            <a:r>
              <a:rPr lang="en-US" altLang="en-US" kern="0">
                <a:solidFill>
                  <a:schemeClr val="tx1"/>
                </a:solidFill>
                <a:effectLst>
                  <a:outerShdw blurRad="38100" dist="38100" dir="2700000" algn="tl">
                    <a:srgbClr val="000000">
                      <a:alpha val="43137"/>
                    </a:srgbClr>
                  </a:outerShdw>
                </a:effectLst>
              </a:rPr>
              <a:t>Andy Woods</a:t>
            </a:r>
            <a:endParaRPr lang="en-US" altLang="en-US" kern="0" dirty="0">
              <a:solidFill>
                <a:schemeClr val="tx1"/>
              </a:solidFill>
              <a:effectLst>
                <a:outerShdw blurRad="38100" dist="38100" dir="2700000" algn="tl">
                  <a:srgbClr val="000000">
                    <a:alpha val="43137"/>
                  </a:srgbClr>
                </a:outerShdw>
              </a:effectLst>
            </a:endParaRP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Prediction of Babylon’s Fall (18:1-3)</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Appeal to Separate From Babylon (18:4-8)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Reactions to Babylon’s Fall (18:9-20)</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Description of Babylon’s Fall  (18:21-24)</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Great City of Babylon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18</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abylon revelation 18">
            <a:extLst>
              <a:ext uri="{FF2B5EF4-FFF2-40B4-BE49-F238E27FC236}">
                <a16:creationId xmlns:a16="http://schemas.microsoft.com/office/drawing/2014/main" id="{EAA92756-D795-4A0F-907D-5ABF565F8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2775" y="4389438"/>
            <a:ext cx="2838450" cy="227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85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The Prediction of Babylon’s Fall (18:1-3)</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Appeal to Separate From Babylon (18:4-8)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Reactions to Babylon’s Fall (18:9-20)</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Description of Babylon’s Fall  (18:21-24)</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Great City of Babylon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18</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abylon revelation 18">
            <a:extLst>
              <a:ext uri="{FF2B5EF4-FFF2-40B4-BE49-F238E27FC236}">
                <a16:creationId xmlns:a16="http://schemas.microsoft.com/office/drawing/2014/main" id="{EAA92756-D795-4A0F-907D-5ABF565F8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2775" y="4389438"/>
            <a:ext cx="2838450" cy="227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97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191418" y="198120"/>
            <a:ext cx="6761163" cy="1097280"/>
          </a:xfrm>
        </p:spPr>
        <p:txBody>
          <a:bodyPr anchor="t"/>
          <a:lstStyle/>
          <a:p>
            <a:pPr algn="ctr" eaLnBrk="1" hangingPunct="1"/>
            <a:r>
              <a:rPr lang="en-US" altLang="en-US" sz="3600" dirty="0">
                <a:effectLst>
                  <a:outerShdw blurRad="38100" dist="38100" dir="2700000" algn="tl">
                    <a:srgbClr val="000000">
                      <a:alpha val="43137"/>
                    </a:srgbClr>
                  </a:outerShdw>
                </a:effectLst>
              </a:rPr>
              <a:t>I. The Prediction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18:1-3</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457200" y="1600200"/>
            <a:ext cx="6457950"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Proclamation (1-2a)</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Reasons</a:t>
            </a:r>
            <a:r>
              <a:rPr lang="en-US" dirty="0">
                <a:effectLst>
                  <a:outerShdw blurRad="38100" dist="38100" dir="2700000" algn="tl">
                    <a:srgbClr val="000000">
                      <a:alpha val="43137"/>
                    </a:srgbClr>
                  </a:outerShdw>
                </a:effectLst>
                <a:latin typeface="Calibri" panose="020F0502020204030204" pitchFamily="34" charset="0"/>
              </a:rPr>
              <a:t> (2</a:t>
            </a:r>
            <a:r>
              <a:rPr lang="en-US" dirty="0">
                <a:effectLst>
                  <a:outerShdw blurRad="38100" dist="38100" dir="2700000" algn="tl">
                    <a:srgbClr val="000000">
                      <a:alpha val="43137"/>
                    </a:srgbClr>
                  </a:outerShdw>
                </a:effectLst>
              </a:rPr>
              <a:t>b-3</a:t>
            </a:r>
            <a:r>
              <a:rPr lang="en-US" dirty="0">
                <a:effectLst>
                  <a:outerShdw blurRad="38100" dist="38100" dir="2700000" algn="tl">
                    <a:srgbClr val="000000">
                      <a:alpha val="43137"/>
                    </a:srgbClr>
                  </a:outerShdw>
                </a:effectLst>
                <a:latin typeface="Calibri" panose="020F0502020204030204" pitchFamily="34" charset="0"/>
              </a:rPr>
              <a:t>)</a:t>
            </a:r>
          </a:p>
          <a:p>
            <a:pPr marL="1033463" lvl="1" indent="-45720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Demonic Involvement (2b)</a:t>
            </a:r>
          </a:p>
          <a:p>
            <a:pPr marL="1033463" lvl="1" indent="-45720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Corruption of Nations (3a)</a:t>
            </a:r>
          </a:p>
          <a:p>
            <a:pPr marL="1033463" lvl="1" indent="-45720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Corruption of Kings (3b)</a:t>
            </a:r>
          </a:p>
          <a:p>
            <a:pPr marL="1033463" lvl="1" indent="-45720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Corruption of </a:t>
            </a:r>
            <a:r>
              <a:rPr lang="en-US" dirty="0">
                <a:effectLst>
                  <a:outerShdw blurRad="38100" dist="38100" dir="2700000" algn="tl">
                    <a:srgbClr val="000000">
                      <a:alpha val="43137"/>
                    </a:srgbClr>
                  </a:outerShdw>
                </a:effectLst>
              </a:rPr>
              <a:t>M</a:t>
            </a:r>
            <a:r>
              <a:rPr lang="en-US" dirty="0">
                <a:effectLst>
                  <a:outerShdw blurRad="38100" dist="38100" dir="2700000" algn="tl">
                    <a:srgbClr val="000000">
                      <a:alpha val="43137"/>
                    </a:srgbClr>
                  </a:outerShdw>
                </a:effectLst>
                <a:latin typeface="Calibri" panose="020F0502020204030204" pitchFamily="34" charset="0"/>
              </a:rPr>
              <a:t>erchants (3c)</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5146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530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Prediction of Babylon’s Fall (18:1-3)</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The Appeal to Separate From Babylon (18:4-8)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Reactions to Babylon’s Fall (18:9-20)</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Description of Babylon’s Fall  (18:21-24)</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Great City of Babylon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18</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abylon revelation 18">
            <a:extLst>
              <a:ext uri="{FF2B5EF4-FFF2-40B4-BE49-F238E27FC236}">
                <a16:creationId xmlns:a16="http://schemas.microsoft.com/office/drawing/2014/main" id="{EAA92756-D795-4A0F-907D-5ABF565F8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2775" y="4389438"/>
            <a:ext cx="2838450" cy="227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4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19812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Appeal to Separate From Babylon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18:4-8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914400" y="1600200"/>
            <a:ext cx="6553200"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Appeal (4)</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Reasons</a:t>
            </a:r>
            <a:r>
              <a:rPr lang="en-US" dirty="0">
                <a:effectLst>
                  <a:outerShdw blurRad="38100" dist="38100" dir="2700000" algn="tl">
                    <a:srgbClr val="000000">
                      <a:alpha val="43137"/>
                    </a:srgbClr>
                  </a:outerShdw>
                </a:effectLst>
                <a:latin typeface="Calibri" panose="020F0502020204030204" pitchFamily="34" charset="0"/>
              </a:rPr>
              <a:t> (</a:t>
            </a:r>
            <a:r>
              <a:rPr lang="en-US" dirty="0">
                <a:effectLst>
                  <a:outerShdw blurRad="38100" dist="38100" dir="2700000" algn="tl">
                    <a:srgbClr val="000000">
                      <a:alpha val="43137"/>
                    </a:srgbClr>
                  </a:outerShdw>
                </a:effectLst>
              </a:rPr>
              <a:t>5-8</a:t>
            </a:r>
            <a:r>
              <a:rPr lang="en-US" dirty="0">
                <a:effectLst>
                  <a:outerShdw blurRad="38100" dist="38100" dir="2700000" algn="tl">
                    <a:srgbClr val="000000">
                      <a:alpha val="43137"/>
                    </a:srgbClr>
                  </a:outerShdw>
                </a:effectLst>
                <a:latin typeface="Calibri" panose="020F0502020204030204" pitchFamily="34" charset="0"/>
              </a:rPr>
              <a:t>)</a:t>
            </a:r>
          </a:p>
          <a:p>
            <a:pPr marL="1143000" lvl="1" indent="-566738"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Her Sins (5)</a:t>
            </a:r>
          </a:p>
          <a:p>
            <a:pPr marL="1143000" lvl="1" indent="-566738"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Her Retribution</a:t>
            </a:r>
            <a:r>
              <a:rPr lang="en-US" dirty="0">
                <a:effectLst>
                  <a:outerShdw blurRad="38100" dist="38100" dir="2700000" algn="tl">
                    <a:srgbClr val="000000">
                      <a:alpha val="43137"/>
                    </a:srgbClr>
                  </a:outerShdw>
                </a:effectLst>
                <a:latin typeface="Calibri" panose="020F0502020204030204" pitchFamily="34" charset="0"/>
              </a:rPr>
              <a:t> (6)</a:t>
            </a:r>
          </a:p>
          <a:p>
            <a:pPr marL="1143000" lvl="1" indent="-566738"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Her Arrogance (7)</a:t>
            </a:r>
          </a:p>
          <a:p>
            <a:pPr marL="1143000" lvl="1" indent="-566738"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Her Destruction (8)</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2" descr="Image result for babylon revelation 18">
            <a:extLst>
              <a:ext uri="{FF2B5EF4-FFF2-40B4-BE49-F238E27FC236}">
                <a16:creationId xmlns:a16="http://schemas.microsoft.com/office/drawing/2014/main" id="{E56AEBD2-9AA1-4031-A4B7-93177DB208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9696" y="25146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913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Prediction of Babylon’s Fall (18:1-3)</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Appeal to Separate From Babylon (18:4-8)</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The Reactions to Babylon’s Fall (18:9-20)</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Description of Babylon’s Fall  (18:21-24)</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Great City of Babylon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18</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abylon revelation 18">
            <a:extLst>
              <a:ext uri="{FF2B5EF4-FFF2-40B4-BE49-F238E27FC236}">
                <a16:creationId xmlns:a16="http://schemas.microsoft.com/office/drawing/2014/main" id="{EAA92756-D795-4A0F-907D-5ABF565F8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2775" y="4389438"/>
            <a:ext cx="2838450" cy="227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507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III. The Reactions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18:9-20</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833372" y="1600200"/>
            <a:ext cx="5477256" cy="2743200"/>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Kings (9-10)</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Merchants (11-16)</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Sea Merchants (17-19)</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Those in Heaven (20)</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7244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521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III. The Reactions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18:9-20</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833372" y="1600200"/>
            <a:ext cx="5477256" cy="2743200"/>
          </a:xfrm>
        </p:spPr>
        <p:txBody>
          <a:bodyPr/>
          <a:lstStyle/>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Kings (9-10)</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Merchants (11-16)</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Sea Merchants (17-19)</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Those in Heaven (20)</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7244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8465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247ACA0-4EC2-4207-B269-8F97C5A28D94}"/>
              </a:ext>
            </a:extLst>
          </p:cNvPr>
          <p:cNvGraphicFramePr>
            <a:graphicFrameLocks noGrp="1"/>
          </p:cNvGraphicFramePr>
          <p:nvPr>
            <p:ph idx="1"/>
          </p:nvPr>
        </p:nvGraphicFramePr>
        <p:xfrm>
          <a:off x="76200" y="685800"/>
          <a:ext cx="8991600" cy="5242560"/>
        </p:xfrm>
        <a:graphic>
          <a:graphicData uri="http://schemas.openxmlformats.org/drawingml/2006/table">
            <a:tbl>
              <a:tblPr firstRow="1" bandRow="1">
                <a:tableStyleId>{5C22544A-7EE6-4342-B048-85BDC9FD1C3A}</a:tableStyleId>
              </a:tblPr>
              <a:tblGrid>
                <a:gridCol w="2622550">
                  <a:extLst>
                    <a:ext uri="{9D8B030D-6E8A-4147-A177-3AD203B41FA5}">
                      <a16:colId xmlns:a16="http://schemas.microsoft.com/office/drawing/2014/main" val="1959694511"/>
                    </a:ext>
                  </a:extLst>
                </a:gridCol>
                <a:gridCol w="2847340">
                  <a:extLst>
                    <a:ext uri="{9D8B030D-6E8A-4147-A177-3AD203B41FA5}">
                      <a16:colId xmlns:a16="http://schemas.microsoft.com/office/drawing/2014/main" val="3924049635"/>
                    </a:ext>
                  </a:extLst>
                </a:gridCol>
                <a:gridCol w="3521710">
                  <a:extLst>
                    <a:ext uri="{9D8B030D-6E8A-4147-A177-3AD203B41FA5}">
                      <a16:colId xmlns:a16="http://schemas.microsoft.com/office/drawing/2014/main" val="305667203"/>
                    </a:ext>
                  </a:extLst>
                </a:gridCol>
              </a:tblGrid>
              <a:tr h="370840">
                <a:tc gridSpan="3">
                  <a:txBody>
                    <a:bodyPr/>
                    <a:lstStyle/>
                    <a:p>
                      <a:pPr algn="ctr"/>
                      <a:r>
                        <a:rPr kumimoji="0" 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Two Babylons View</a:t>
                      </a:r>
                      <a:endParaRPr lang="en-US" sz="2400" dirty="0">
                        <a:effectLst>
                          <a:outerShdw blurRad="38100" dist="38100" dir="2700000" algn="tl">
                            <a:srgbClr val="000000">
                              <a:alpha val="43137"/>
                            </a:srgbClr>
                          </a:outerShdw>
                        </a:effectLst>
                      </a:endParaRPr>
                    </a:p>
                  </a:txBody>
                  <a:tcP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967976881"/>
                  </a:ext>
                </a:extLst>
              </a:tr>
              <a:tr h="370840">
                <a:tc>
                  <a:txBody>
                    <a:bodyPr/>
                    <a:lstStyle/>
                    <a:p>
                      <a:pPr algn="ctr"/>
                      <a:r>
                        <a:rPr lang="en-US" sz="3200" b="1" kern="1200" dirty="0">
                          <a:solidFill>
                            <a:schemeClr val="dk1"/>
                          </a:solidFill>
                          <a:latin typeface="Calibri" panose="020F0502020204030204" pitchFamily="34" charset="0"/>
                          <a:ea typeface="+mn-ea"/>
                          <a:cs typeface="Calibri" panose="020F0502020204030204" pitchFamily="34" charset="0"/>
                        </a:rPr>
                        <a:t>BABYLON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Ecclesiastical</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Commercial</a:t>
                      </a:r>
                    </a:p>
                  </a:txBody>
                  <a:tcPr anchor="ctr"/>
                </a:tc>
                <a:extLst>
                  <a:ext uri="{0D108BD9-81ED-4DB2-BD59-A6C34878D82A}">
                    <a16:rowId xmlns:a16="http://schemas.microsoft.com/office/drawing/2014/main" val="3727557679"/>
                  </a:ext>
                </a:extLst>
              </a:tr>
              <a:tr h="914400">
                <a:tc>
                  <a:txBody>
                    <a:bodyPr/>
                    <a:lstStyle/>
                    <a:p>
                      <a:r>
                        <a:rPr lang="en-US" sz="3200" b="1" dirty="0">
                          <a:latin typeface="Calibri" panose="020F0502020204030204" pitchFamily="34" charset="0"/>
                          <a:cs typeface="Calibri" panose="020F0502020204030204" pitchFamily="34" charset="0"/>
                        </a:rPr>
                        <a:t>Chapter</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Revelation 17</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Revelation 18</a:t>
                      </a:r>
                    </a:p>
                  </a:txBody>
                  <a:tcPr anchor="ctr"/>
                </a:tc>
                <a:extLst>
                  <a:ext uri="{0D108BD9-81ED-4DB2-BD59-A6C34878D82A}">
                    <a16:rowId xmlns:a16="http://schemas.microsoft.com/office/drawing/2014/main" val="2085128004"/>
                  </a:ext>
                </a:extLst>
              </a:tr>
              <a:tr h="914400">
                <a:tc>
                  <a:txBody>
                    <a:bodyPr/>
                    <a:lstStyle/>
                    <a:p>
                      <a:r>
                        <a:rPr lang="en-US" sz="3200" b="1" dirty="0">
                          <a:latin typeface="Calibri" panose="020F0502020204030204" pitchFamily="34" charset="0"/>
                          <a:cs typeface="Calibri" panose="020F0502020204030204" pitchFamily="34" charset="0"/>
                        </a:rPr>
                        <a:t>Literalness</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Not literal</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Literal</a:t>
                      </a:r>
                    </a:p>
                  </a:txBody>
                  <a:tcPr anchor="ctr"/>
                </a:tc>
                <a:extLst>
                  <a:ext uri="{0D108BD9-81ED-4DB2-BD59-A6C34878D82A}">
                    <a16:rowId xmlns:a16="http://schemas.microsoft.com/office/drawing/2014/main" val="1474646291"/>
                  </a:ext>
                </a:extLst>
              </a:tr>
              <a:tr h="914400">
                <a:tc>
                  <a:txBody>
                    <a:bodyPr/>
                    <a:lstStyle/>
                    <a:p>
                      <a:r>
                        <a:rPr lang="en-US" sz="3200" b="1" dirty="0">
                          <a:latin typeface="Calibri" panose="020F0502020204030204" pitchFamily="34" charset="0"/>
                          <a:cs typeface="Calibri" panose="020F0502020204030204" pitchFamily="34" charset="0"/>
                        </a:rPr>
                        <a:t>Time of Destruction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1</a:t>
                      </a:r>
                      <a:r>
                        <a:rPr lang="en-US" sz="3200" b="1" baseline="30000" dirty="0">
                          <a:solidFill>
                            <a:srgbClr val="C00000"/>
                          </a:solidFill>
                          <a:latin typeface="Calibri" panose="020F0502020204030204" pitchFamily="34" charset="0"/>
                          <a:cs typeface="Calibri" panose="020F0502020204030204" pitchFamily="34" charset="0"/>
                        </a:rPr>
                        <a:t>st</a:t>
                      </a:r>
                      <a:r>
                        <a:rPr lang="en-US" sz="3200" b="1" dirty="0">
                          <a:solidFill>
                            <a:srgbClr val="C00000"/>
                          </a:solidFill>
                          <a:latin typeface="Calibri" panose="020F0502020204030204" pitchFamily="34" charset="0"/>
                          <a:cs typeface="Calibri" panose="020F0502020204030204" pitchFamily="34" charset="0"/>
                        </a:rPr>
                        <a:t> half of Tribulation </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Second Advent</a:t>
                      </a:r>
                    </a:p>
                  </a:txBody>
                  <a:tcPr anchor="ctr"/>
                </a:tc>
                <a:extLst>
                  <a:ext uri="{0D108BD9-81ED-4DB2-BD59-A6C34878D82A}">
                    <a16:rowId xmlns:a16="http://schemas.microsoft.com/office/drawing/2014/main" val="269597593"/>
                  </a:ext>
                </a:extLst>
              </a:tr>
              <a:tr h="914400">
                <a:tc>
                  <a:txBody>
                    <a:bodyPr/>
                    <a:lstStyle/>
                    <a:p>
                      <a:r>
                        <a:rPr lang="en-US" sz="3200" b="1" dirty="0">
                          <a:latin typeface="Calibri" panose="020F0502020204030204" pitchFamily="34" charset="0"/>
                          <a:cs typeface="Calibri" panose="020F0502020204030204" pitchFamily="34" charset="0"/>
                        </a:rPr>
                        <a:t>Emphasis</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Religion</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Commercial &amp; Political</a:t>
                      </a:r>
                    </a:p>
                  </a:txBody>
                  <a:tcPr anchor="ctr"/>
                </a:tc>
                <a:extLst>
                  <a:ext uri="{0D108BD9-81ED-4DB2-BD59-A6C34878D82A}">
                    <a16:rowId xmlns:a16="http://schemas.microsoft.com/office/drawing/2014/main" val="598632158"/>
                  </a:ext>
                </a:extLst>
              </a:tr>
            </a:tbl>
          </a:graphicData>
        </a:graphic>
      </p:graphicFrame>
    </p:spTree>
    <p:extLst>
      <p:ext uri="{BB962C8B-B14F-4D97-AF65-F5344CB8AC3E}">
        <p14:creationId xmlns:p14="http://schemas.microsoft.com/office/powerpoint/2010/main" val="21350791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247ACA0-4EC2-4207-B269-8F97C5A28D94}"/>
              </a:ext>
            </a:extLst>
          </p:cNvPr>
          <p:cNvGraphicFramePr>
            <a:graphicFrameLocks noGrp="1"/>
          </p:cNvGraphicFramePr>
          <p:nvPr>
            <p:ph idx="1"/>
          </p:nvPr>
        </p:nvGraphicFramePr>
        <p:xfrm>
          <a:off x="91440" y="167640"/>
          <a:ext cx="8961120" cy="6339840"/>
        </p:xfrm>
        <a:graphic>
          <a:graphicData uri="http://schemas.openxmlformats.org/drawingml/2006/table">
            <a:tbl>
              <a:tblPr firstRow="1" bandRow="1">
                <a:tableStyleId>{5C22544A-7EE6-4342-B048-85BDC9FD1C3A}</a:tableStyleId>
              </a:tblPr>
              <a:tblGrid>
                <a:gridCol w="3840480">
                  <a:extLst>
                    <a:ext uri="{9D8B030D-6E8A-4147-A177-3AD203B41FA5}">
                      <a16:colId xmlns:a16="http://schemas.microsoft.com/office/drawing/2014/main" val="1959694511"/>
                    </a:ext>
                  </a:extLst>
                </a:gridCol>
                <a:gridCol w="2560320">
                  <a:extLst>
                    <a:ext uri="{9D8B030D-6E8A-4147-A177-3AD203B41FA5}">
                      <a16:colId xmlns:a16="http://schemas.microsoft.com/office/drawing/2014/main" val="3924049635"/>
                    </a:ext>
                  </a:extLst>
                </a:gridCol>
                <a:gridCol w="2560320">
                  <a:extLst>
                    <a:ext uri="{9D8B030D-6E8A-4147-A177-3AD203B41FA5}">
                      <a16:colId xmlns:a16="http://schemas.microsoft.com/office/drawing/2014/main" val="305667203"/>
                    </a:ext>
                  </a:extLst>
                </a:gridCol>
              </a:tblGrid>
              <a:tr h="370840">
                <a:tc gridSpan="3">
                  <a:txBody>
                    <a:bodyPr/>
                    <a:lstStyle/>
                    <a:p>
                      <a:pPr algn="ct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Two Babylons View?</a:t>
                      </a:r>
                      <a:endParaRPr lang="en-US" sz="2800" dirty="0">
                        <a:effectLst>
                          <a:outerShdw blurRad="38100" dist="38100" dir="2700000" algn="tl">
                            <a:srgbClr val="000000">
                              <a:alpha val="43137"/>
                            </a:srgbClr>
                          </a:outerShdw>
                        </a:effectLst>
                      </a:endParaRPr>
                    </a:p>
                  </a:txBody>
                  <a:tcP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967976881"/>
                  </a:ext>
                </a:extLst>
              </a:tr>
              <a:tr h="914400">
                <a:tc>
                  <a:txBody>
                    <a:bodyPr/>
                    <a:lstStyle/>
                    <a:p>
                      <a:endParaRPr lang="en-US" sz="2400" dirty="0">
                        <a:latin typeface="Calibri" panose="020F0502020204030204" pitchFamily="34" charset="0"/>
                        <a:cs typeface="Calibri" panose="020F0502020204030204" pitchFamily="34" charset="0"/>
                      </a:endParaRPr>
                    </a:p>
                  </a:txBody>
                  <a:tcPr/>
                </a:tc>
                <a:tc>
                  <a:txBody>
                    <a:bodyPr/>
                    <a:lstStyle/>
                    <a:p>
                      <a:pPr marL="0" algn="ctr"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TWO BABYLON’S ARGUMENT</a:t>
                      </a:r>
                    </a:p>
                  </a:txBody>
                  <a:tcPr anchor="ct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SINGLE BABYLON RESPONSE</a:t>
                      </a:r>
                    </a:p>
                  </a:txBody>
                  <a:tcPr anchor="ctr"/>
                </a:tc>
                <a:extLst>
                  <a:ext uri="{0D108BD9-81ED-4DB2-BD59-A6C34878D82A}">
                    <a16:rowId xmlns:a16="http://schemas.microsoft.com/office/drawing/2014/main" val="3727557679"/>
                  </a:ext>
                </a:extLst>
              </a:tr>
              <a:tr h="1371600">
                <a:tc>
                  <a:txBody>
                    <a:bodyPr/>
                    <a:lstStyle/>
                    <a:p>
                      <a:r>
                        <a:rPr lang="en-US" sz="2400" b="1" dirty="0">
                          <a:latin typeface="Calibri" panose="020F0502020204030204" pitchFamily="34" charset="0"/>
                          <a:cs typeface="Calibri" panose="020F0502020204030204" pitchFamily="34" charset="0"/>
                        </a:rPr>
                        <a:t>1. Chapter division</a:t>
                      </a:r>
                    </a:p>
                  </a:txBody>
                  <a:tcPr anchor="ctr"/>
                </a:tc>
                <a:tc>
                  <a:txBody>
                    <a:bodyPr/>
                    <a:lstStyle/>
                    <a:p>
                      <a:pPr marL="0" algn="l"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Different prophetic subject</a:t>
                      </a:r>
                    </a:p>
                  </a:txBody>
                  <a:tcPr anchor="ctr"/>
                </a:tc>
                <a:tc>
                  <a:txBody>
                    <a:bodyPr/>
                    <a:lstStyle/>
                    <a:p>
                      <a:pPr marL="0" algn="l"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Non-inspired chapter divisions</a:t>
                      </a:r>
                    </a:p>
                  </a:txBody>
                  <a:tcPr anchor="ctr"/>
                </a:tc>
                <a:extLst>
                  <a:ext uri="{0D108BD9-81ED-4DB2-BD59-A6C34878D82A}">
                    <a16:rowId xmlns:a16="http://schemas.microsoft.com/office/drawing/2014/main" val="2085128004"/>
                  </a:ext>
                </a:extLst>
              </a:tr>
              <a:tr h="1371600">
                <a:tc>
                  <a:txBody>
                    <a:bodyPr/>
                    <a:lstStyle/>
                    <a:p>
                      <a:r>
                        <a:rPr lang="en-US" sz="2400" b="1" dirty="0">
                          <a:latin typeface="Calibri" panose="020F0502020204030204" pitchFamily="34" charset="0"/>
                          <a:cs typeface="Calibri" panose="020F0502020204030204" pitchFamily="34" charset="0"/>
                        </a:rPr>
                        <a:t>2. “After these things” (18:1)</a:t>
                      </a:r>
                    </a:p>
                  </a:txBody>
                  <a:tcPr anchor="ctr"/>
                </a:tc>
                <a:tc>
                  <a:txBody>
                    <a:bodyPr/>
                    <a:lstStyle/>
                    <a:p>
                      <a:pPr marL="0" algn="l"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Takes place later chronologically (1:19; 4:1b; 9:12; 20:3) </a:t>
                      </a:r>
                    </a:p>
                  </a:txBody>
                  <a:tcPr anchor="ctr"/>
                </a:tc>
                <a:tc>
                  <a:txBody>
                    <a:bodyPr/>
                    <a:lstStyle/>
                    <a:p>
                      <a:pPr marL="0" algn="l"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Sequence in which visions were shown to John (4:1a; 7:1, 9; 15:5; 19:1)</a:t>
                      </a:r>
                    </a:p>
                  </a:txBody>
                  <a:tcPr anchor="ctr"/>
                </a:tc>
                <a:extLst>
                  <a:ext uri="{0D108BD9-81ED-4DB2-BD59-A6C34878D82A}">
                    <a16:rowId xmlns:a16="http://schemas.microsoft.com/office/drawing/2014/main" val="1474646291"/>
                  </a:ext>
                </a:extLst>
              </a:tr>
              <a:tr h="1371600">
                <a:tc>
                  <a:txBody>
                    <a:bodyPr/>
                    <a:lstStyle/>
                    <a:p>
                      <a:r>
                        <a:rPr lang="en-US" sz="2400" b="1" dirty="0">
                          <a:latin typeface="Calibri" panose="020F0502020204030204" pitchFamily="34" charset="0"/>
                          <a:cs typeface="Calibri" panose="020F0502020204030204" pitchFamily="34" charset="0"/>
                        </a:rPr>
                        <a:t>3. “Another angel” (18:1)</a:t>
                      </a:r>
                    </a:p>
                  </a:txBody>
                  <a:tcPr anchor="ctr"/>
                </a:tc>
                <a:tc>
                  <a:txBody>
                    <a:bodyPr/>
                    <a:lstStyle/>
                    <a:p>
                      <a:pPr marL="0" algn="l"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A new vision (10:1; 14:6, 8, 9)</a:t>
                      </a:r>
                    </a:p>
                  </a:txBody>
                  <a:tcPr anchor="ctr"/>
                </a:tc>
                <a:tc>
                  <a:txBody>
                    <a:bodyPr/>
                    <a:lstStyle/>
                    <a:p>
                      <a:pPr marL="0" algn="l"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Same vision (7:2; 8:3; 14:15, 17, 18)</a:t>
                      </a:r>
                    </a:p>
                  </a:txBody>
                  <a:tcPr anchor="ctr"/>
                </a:tc>
                <a:extLst>
                  <a:ext uri="{0D108BD9-81ED-4DB2-BD59-A6C34878D82A}">
                    <a16:rowId xmlns:a16="http://schemas.microsoft.com/office/drawing/2014/main" val="1675216643"/>
                  </a:ext>
                </a:extLst>
              </a:tr>
            </a:tbl>
          </a:graphicData>
        </a:graphic>
      </p:graphicFrame>
    </p:spTree>
    <p:extLst>
      <p:ext uri="{BB962C8B-B14F-4D97-AF65-F5344CB8AC3E}">
        <p14:creationId xmlns:p14="http://schemas.microsoft.com/office/powerpoint/2010/main" val="27532623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247ACA0-4EC2-4207-B269-8F97C5A28D94}"/>
              </a:ext>
            </a:extLst>
          </p:cNvPr>
          <p:cNvGraphicFramePr>
            <a:graphicFrameLocks noGrp="1"/>
          </p:cNvGraphicFramePr>
          <p:nvPr>
            <p:ph idx="1"/>
          </p:nvPr>
        </p:nvGraphicFramePr>
        <p:xfrm>
          <a:off x="91440" y="152400"/>
          <a:ext cx="8961120" cy="6431280"/>
        </p:xfrm>
        <a:graphic>
          <a:graphicData uri="http://schemas.openxmlformats.org/drawingml/2006/table">
            <a:tbl>
              <a:tblPr firstRow="1" bandRow="1">
                <a:tableStyleId>{5C22544A-7EE6-4342-B048-85BDC9FD1C3A}</a:tableStyleId>
              </a:tblPr>
              <a:tblGrid>
                <a:gridCol w="3840480">
                  <a:extLst>
                    <a:ext uri="{9D8B030D-6E8A-4147-A177-3AD203B41FA5}">
                      <a16:colId xmlns:a16="http://schemas.microsoft.com/office/drawing/2014/main" val="1959694511"/>
                    </a:ext>
                  </a:extLst>
                </a:gridCol>
                <a:gridCol w="2560320">
                  <a:extLst>
                    <a:ext uri="{9D8B030D-6E8A-4147-A177-3AD203B41FA5}">
                      <a16:colId xmlns:a16="http://schemas.microsoft.com/office/drawing/2014/main" val="3924049635"/>
                    </a:ext>
                  </a:extLst>
                </a:gridCol>
                <a:gridCol w="2560320">
                  <a:extLst>
                    <a:ext uri="{9D8B030D-6E8A-4147-A177-3AD203B41FA5}">
                      <a16:colId xmlns:a16="http://schemas.microsoft.com/office/drawing/2014/main" val="305667203"/>
                    </a:ext>
                  </a:extLst>
                </a:gridCol>
              </a:tblGrid>
              <a:tr h="370840">
                <a:tc gridSpan="3">
                  <a:txBody>
                    <a:bodyPr/>
                    <a:lstStyle/>
                    <a:p>
                      <a:pPr algn="ct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Two Babylons View?</a:t>
                      </a:r>
                      <a:endParaRPr lang="en-US" sz="2800" dirty="0">
                        <a:effectLst>
                          <a:outerShdw blurRad="38100" dist="38100" dir="2700000" algn="tl">
                            <a:srgbClr val="000000">
                              <a:alpha val="43137"/>
                            </a:srgbClr>
                          </a:outerShdw>
                        </a:effectLst>
                      </a:endParaRPr>
                    </a:p>
                  </a:txBody>
                  <a:tcP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967976881"/>
                  </a:ext>
                </a:extLst>
              </a:tr>
              <a:tr h="914400">
                <a:tc>
                  <a:txBody>
                    <a:bodyPr/>
                    <a:lstStyle/>
                    <a:p>
                      <a:endParaRPr lang="en-US" sz="2400" dirty="0">
                        <a:latin typeface="Calibri" panose="020F0502020204030204" pitchFamily="34" charset="0"/>
                        <a:cs typeface="Calibri" panose="020F0502020204030204" pitchFamily="34" charset="0"/>
                      </a:endParaRPr>
                    </a:p>
                  </a:txBody>
                  <a:tcPr/>
                </a:tc>
                <a:tc>
                  <a:txBody>
                    <a:bodyPr/>
                    <a:lstStyle/>
                    <a:p>
                      <a:pPr marL="0" algn="ctr"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TWO BABYLON’S ARGUMENT</a:t>
                      </a:r>
                    </a:p>
                  </a:txBody>
                  <a:tcPr anchor="ctr"/>
                </a:tc>
                <a:tc>
                  <a:txBody>
                    <a:bodyPr/>
                    <a:lstStyle/>
                    <a:p>
                      <a:pPr marL="0" algn="ctr"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SINGLE BABYLON RESPONSE</a:t>
                      </a:r>
                    </a:p>
                  </a:txBody>
                  <a:tcPr anchor="ctr"/>
                </a:tc>
                <a:extLst>
                  <a:ext uri="{0D108BD9-81ED-4DB2-BD59-A6C34878D82A}">
                    <a16:rowId xmlns:a16="http://schemas.microsoft.com/office/drawing/2014/main" val="3727557679"/>
                  </a:ext>
                </a:extLst>
              </a:tr>
              <a:tr h="1280160">
                <a:tc>
                  <a:txBody>
                    <a:bodyPr/>
                    <a:lstStyle/>
                    <a:p>
                      <a:pPr marL="0" algn="l" defTabSz="914400" rtl="0" eaLnBrk="1" latinLnBrk="0" hangingPunct="1"/>
                      <a:r>
                        <a:rPr lang="en-US" sz="2400" b="1" kern="1200" dirty="0">
                          <a:solidFill>
                            <a:schemeClr val="dk1"/>
                          </a:solidFill>
                          <a:latin typeface="Calibri" panose="020F0502020204030204" pitchFamily="34" charset="0"/>
                          <a:ea typeface="+mn-ea"/>
                          <a:cs typeface="Calibri" panose="020F0502020204030204" pitchFamily="34" charset="0"/>
                        </a:rPr>
                        <a:t>4. Different Destructions</a:t>
                      </a:r>
                    </a:p>
                  </a:txBody>
                  <a:tcPr anchor="ctr"/>
                </a:tc>
                <a:tc>
                  <a:txBody>
                    <a:bodyPr/>
                    <a:lstStyle/>
                    <a:p>
                      <a:pPr marL="0" algn="l"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Destroyed by the kings (Rev. 17:16) vs. destroyed by God (18:9)</a:t>
                      </a:r>
                    </a:p>
                  </a:txBody>
                  <a:tcPr anchor="ctr"/>
                </a:tc>
                <a:tc>
                  <a:txBody>
                    <a:bodyPr/>
                    <a:lstStyle/>
                    <a:p>
                      <a:pPr marL="0" algn="l"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Destroyed by God (17:17; 18:9) and by fire (17:16; 18:8-9, 18)</a:t>
                      </a:r>
                    </a:p>
                  </a:txBody>
                  <a:tcPr anchor="ctr"/>
                </a:tc>
                <a:extLst>
                  <a:ext uri="{0D108BD9-81ED-4DB2-BD59-A6C34878D82A}">
                    <a16:rowId xmlns:a16="http://schemas.microsoft.com/office/drawing/2014/main" val="2085128004"/>
                  </a:ext>
                </a:extLst>
              </a:tr>
              <a:tr h="1280160">
                <a:tc>
                  <a:txBody>
                    <a:bodyPr/>
                    <a:lstStyle/>
                    <a:p>
                      <a:pPr marL="0" algn="l" defTabSz="914400" rtl="0" eaLnBrk="1" latinLnBrk="0" hangingPunct="1"/>
                      <a:r>
                        <a:rPr lang="en-US" sz="2400" b="1" kern="1200" dirty="0">
                          <a:solidFill>
                            <a:schemeClr val="dk1"/>
                          </a:solidFill>
                          <a:latin typeface="Calibri" panose="020F0502020204030204" pitchFamily="34" charset="0"/>
                          <a:ea typeface="+mn-ea"/>
                          <a:cs typeface="Calibri" panose="020F0502020204030204" pitchFamily="34" charset="0"/>
                        </a:rPr>
                        <a:t>5. Different reactions</a:t>
                      </a:r>
                    </a:p>
                  </a:txBody>
                  <a:tcPr anchor="ctr"/>
                </a:tc>
                <a:tc>
                  <a:txBody>
                    <a:bodyPr/>
                    <a:lstStyle/>
                    <a:p>
                      <a:pPr marL="0" algn="l" defTabSz="914400" rtl="0" eaLnBrk="1" latinLnBrk="0" hangingPunct="1"/>
                      <a:r>
                        <a:rPr lang="en-US" sz="2400" b="1" kern="1200" dirty="0">
                          <a:solidFill>
                            <a:srgbClr val="C00000"/>
                          </a:solidFill>
                          <a:latin typeface="Calibri" panose="020F0502020204030204" pitchFamily="34" charset="0"/>
                          <a:ea typeface="+mn-ea"/>
                          <a:cs typeface="Calibri" panose="020F0502020204030204" pitchFamily="34" charset="0"/>
                        </a:rPr>
                        <a:t>Kings hate Babylon (17:16) vs. kings weep over Babylon (18:9) </a:t>
                      </a:r>
                    </a:p>
                  </a:txBody>
                  <a:tcPr anchor="ctr"/>
                </a:tc>
                <a:tc>
                  <a:txBody>
                    <a:bodyPr/>
                    <a:lstStyle/>
                    <a:p>
                      <a:pPr marL="0" algn="l"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Kings united with the Beast (17:16) vs. kings united with Babylon (Rev. 18:9)</a:t>
                      </a:r>
                    </a:p>
                  </a:txBody>
                  <a:tcPr anchor="ctr"/>
                </a:tc>
                <a:extLst>
                  <a:ext uri="{0D108BD9-81ED-4DB2-BD59-A6C34878D82A}">
                    <a16:rowId xmlns:a16="http://schemas.microsoft.com/office/drawing/2014/main" val="1474646291"/>
                  </a:ext>
                </a:extLst>
              </a:tr>
              <a:tr h="1280160">
                <a:tc>
                  <a:txBody>
                    <a:bodyPr/>
                    <a:lstStyle/>
                    <a:p>
                      <a:r>
                        <a:rPr lang="en-US" sz="2400" b="1" kern="1200" dirty="0">
                          <a:solidFill>
                            <a:schemeClr val="dk1"/>
                          </a:solidFill>
                          <a:latin typeface="Calibri" panose="020F0502020204030204" pitchFamily="34" charset="0"/>
                          <a:ea typeface="+mn-ea"/>
                          <a:cs typeface="Calibri" panose="020F0502020204030204" pitchFamily="34" charset="0"/>
                        </a:rPr>
                        <a:t>6. Different symbols</a:t>
                      </a:r>
                    </a:p>
                  </a:txBody>
                  <a:tcPr anchor="ctr"/>
                </a:tc>
                <a:tc>
                  <a:txBody>
                    <a:bodyPr/>
                    <a:lstStyle/>
                    <a:p>
                      <a:r>
                        <a:rPr lang="en-US" sz="2400" b="1" kern="1200" dirty="0">
                          <a:solidFill>
                            <a:srgbClr val="C00000"/>
                          </a:solidFill>
                          <a:latin typeface="Calibri" panose="020F0502020204030204" pitchFamily="34" charset="0"/>
                          <a:ea typeface="+mn-ea"/>
                          <a:cs typeface="Calibri" panose="020F0502020204030204" pitchFamily="34" charset="0"/>
                        </a:rPr>
                        <a:t>Woman (17:3) vs. a city (18:10) </a:t>
                      </a:r>
                    </a:p>
                  </a:txBody>
                  <a:tcPr anchor="ctr"/>
                </a:tc>
                <a:tc>
                  <a:txBody>
                    <a:bodyPr/>
                    <a:lstStyle/>
                    <a:p>
                      <a:pPr marL="0" algn="l" defTabSz="914400" rtl="0" eaLnBrk="1" latinLnBrk="0" hangingPunct="1"/>
                      <a:r>
                        <a:rPr lang="en-US" sz="2400" b="1" kern="1200" dirty="0">
                          <a:solidFill>
                            <a:srgbClr val="0000CC"/>
                          </a:solidFill>
                          <a:latin typeface="Calibri" panose="020F0502020204030204" pitchFamily="34" charset="0"/>
                          <a:ea typeface="+mn-ea"/>
                          <a:cs typeface="Calibri" panose="020F0502020204030204" pitchFamily="34" charset="0"/>
                        </a:rPr>
                        <a:t>Woman called a city (17:18; 18:10)</a:t>
                      </a:r>
                    </a:p>
                  </a:txBody>
                  <a:tcPr anchor="ctr"/>
                </a:tc>
                <a:extLst>
                  <a:ext uri="{0D108BD9-81ED-4DB2-BD59-A6C34878D82A}">
                    <a16:rowId xmlns:a16="http://schemas.microsoft.com/office/drawing/2014/main" val="1675216643"/>
                  </a:ext>
                </a:extLst>
              </a:tr>
            </a:tbl>
          </a:graphicData>
        </a:graphic>
      </p:graphicFrame>
    </p:spTree>
    <p:extLst>
      <p:ext uri="{BB962C8B-B14F-4D97-AF65-F5344CB8AC3E}">
        <p14:creationId xmlns:p14="http://schemas.microsoft.com/office/powerpoint/2010/main" val="9952701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a:t>
            </a:r>
            <a:r>
              <a:rPr lang="en-US" sz="3600" b="1" u="sng" dirty="0">
                <a:solidFill>
                  <a:srgbClr val="FFFFCC"/>
                </a:solidFill>
                <a:effectLst>
                  <a:outerShdw blurRad="38100" dist="38100" dir="2700000" algn="tl">
                    <a:srgbClr val="000000">
                      <a:alpha val="43137"/>
                    </a:srgbClr>
                  </a:outerShdw>
                </a:effectLst>
              </a:rPr>
              <a:t>having</a:t>
            </a:r>
            <a:r>
              <a:rPr lang="en-US" sz="3600" dirty="0">
                <a:effectLst>
                  <a:outerShdw blurRad="38100" dist="38100" dir="2700000" algn="tl">
                    <a:srgbClr val="000000">
                      <a:alpha val="43137"/>
                    </a:srgbClr>
                  </a:outerShdw>
                </a:effectLst>
              </a:rPr>
              <a:t> seven heads and </a:t>
            </a:r>
            <a:r>
              <a:rPr lang="en-US" sz="3600" b="1" u="sng" dirty="0">
                <a:solidFill>
                  <a:srgbClr val="FFFFCC"/>
                </a:solidFill>
                <a:effectLst>
                  <a:outerShdw blurRad="38100" dist="38100" dir="2700000" algn="tl">
                    <a:srgbClr val="000000">
                      <a:alpha val="43137"/>
                    </a:srgbClr>
                  </a:outerShdw>
                </a:effectLst>
              </a:rPr>
              <a:t>ten horns</a:t>
            </a:r>
            <a:r>
              <a:rPr lang="en-US" sz="3600" dirty="0">
                <a:effectLst>
                  <a:outerShdw blurRad="38100" dist="38100" dir="2700000" algn="tl">
                    <a:srgbClr val="000000">
                      <a:alpha val="43137"/>
                    </a:srgbClr>
                  </a:outerShdw>
                </a:effectLst>
              </a:rPr>
              <a:t>.”</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1500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089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76200" y="60960"/>
          <a:ext cx="8991600" cy="6736080"/>
        </p:xfrm>
        <a:graphic>
          <a:graphicData uri="http://schemas.openxmlformats.org/drawingml/2006/table">
            <a:tbl>
              <a:tblPr>
                <a:tableStyleId>{D7AC3CCA-C797-4891-BE02-D94E43425B78}</a:tableStyleId>
              </a:tblPr>
              <a:tblGrid>
                <a:gridCol w="41910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95599">
                  <a:extLst>
                    <a:ext uri="{9D8B030D-6E8A-4147-A177-3AD203B41FA5}">
                      <a16:colId xmlns:a16="http://schemas.microsoft.com/office/drawing/2014/main" val="20002"/>
                    </a:ext>
                  </a:extLst>
                </a:gridCol>
              </a:tblGrid>
              <a:tr h="50664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99829754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Destroyed by fire</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FFFFCC"/>
                    </a:solidFill>
                  </a:tcPr>
                </a:tc>
                <a:extLst>
                  <a:ext uri="{0D108BD9-81ED-4DB2-BD59-A6C34878D82A}">
                    <a16:rowId xmlns:a16="http://schemas.microsoft.com/office/drawing/2014/main" val="10006"/>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38743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423533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1783310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368" y="91152"/>
            <a:ext cx="7785267" cy="6675699"/>
          </a:xfrm>
          <a:prstGeom prst="rect">
            <a:avLst/>
          </a:prstGeom>
        </p:spPr>
      </p:pic>
    </p:spTree>
    <p:extLst>
      <p:ext uri="{BB962C8B-B14F-4D97-AF65-F5344CB8AC3E}">
        <p14:creationId xmlns:p14="http://schemas.microsoft.com/office/powerpoint/2010/main" val="1703494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1104687217"/>
              </p:ext>
            </p:extLst>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295628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403247713"/>
              </p:ext>
            </p:extLst>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solidFill>
                      <a:srgbClr val="FFFFCC"/>
                    </a:solidFill>
                  </a:tcPr>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210541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III. The Reactions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18:9-20</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833372" y="1600200"/>
            <a:ext cx="5477256" cy="2743200"/>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Kings (9-10)</a:t>
            </a:r>
          </a:p>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Merchants (11-16)</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Sea Merchants (17-19)</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Those in Heaven (20)</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7244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5777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391" y="152116"/>
            <a:ext cx="8919221" cy="6553768"/>
          </a:xfrm>
          <a:prstGeom prst="rect">
            <a:avLst/>
          </a:prstGeom>
        </p:spPr>
      </p:pic>
    </p:spTree>
    <p:extLst>
      <p:ext uri="{BB962C8B-B14F-4D97-AF65-F5344CB8AC3E}">
        <p14:creationId xmlns:p14="http://schemas.microsoft.com/office/powerpoint/2010/main" val="18764350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14475" y="200065"/>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Bowls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16)</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1203978" y="1588889"/>
            <a:ext cx="6736045" cy="5069046"/>
          </a:xfrm>
        </p:spPr>
        <p:txBody>
          <a:bodyPr/>
          <a:lstStyle/>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Bowl (16:1-2) – Boils</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Bowl (16:3) – Sea becomes blood</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Bowl (16:4-7) – Freshwater destroyed </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4th Bowl (16:8-9) – Sun scorches man</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5th Bowl (16:10-11) – Darkness</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6th Bowl (16:13-16) – Euphrates dried</a:t>
            </a:r>
          </a:p>
          <a:p>
            <a:pPr marL="0" indent="0" eaLnBrk="1" hangingPunct="1">
              <a:spcBef>
                <a:spcPts val="0"/>
              </a:spcBef>
              <a:spcAft>
                <a:spcPts val="2400"/>
              </a:spcAft>
              <a:buSzPct val="100000"/>
              <a:buNone/>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7th Bowl (16:17-21) – Greatest earthquake</a:t>
            </a:r>
          </a:p>
        </p:txBody>
      </p:sp>
      <p:pic>
        <p:nvPicPr>
          <p:cNvPr id="7" name="Picture 2" descr="Image result for revelation 15">
            <a:extLst>
              <a:ext uri="{FF2B5EF4-FFF2-40B4-BE49-F238E27FC236}">
                <a16:creationId xmlns:a16="http://schemas.microsoft.com/office/drawing/2014/main" id="{D887A3ED-F377-42C7-B1D6-CDD82783C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670" y="90466"/>
            <a:ext cx="16227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evelation 15">
            <a:extLst>
              <a:ext uri="{FF2B5EF4-FFF2-40B4-BE49-F238E27FC236}">
                <a16:creationId xmlns:a16="http://schemas.microsoft.com/office/drawing/2014/main" id="{02A0187C-F8FE-4E3E-BA92-994228FF8A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5443" y="76199"/>
            <a:ext cx="1666143" cy="109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910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0B28B-AA46-4D36-A90C-2A9618FB0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2:37-38</a:t>
            </a:r>
          </a:p>
          <a:p>
            <a:pPr algn="just">
              <a:spcBef>
                <a:spcPts val="0"/>
              </a:spcBef>
              <a:spcAft>
                <a:spcPts val="1000"/>
              </a:spcAft>
            </a:pPr>
            <a:r>
              <a:rPr lang="en-US" sz="3200" dirty="0">
                <a:effectLst>
                  <a:outerShdw blurRad="38100" dist="38100" dir="2700000" algn="tl">
                    <a:srgbClr val="000000">
                      <a:alpha val="43137"/>
                    </a:srgbClr>
                  </a:outerShdw>
                </a:effectLst>
                <a:latin typeface="Calibri" panose="020F0502020204030204" pitchFamily="34" charset="0"/>
              </a:rPr>
              <a:t>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 </a:t>
            </a:r>
            <a:r>
              <a:rPr lang="en-US" sz="3200" b="1" u="sng" dirty="0">
                <a:solidFill>
                  <a:srgbClr val="00FF00"/>
                </a:solidFill>
                <a:effectLst>
                  <a:outerShdw blurRad="38100" dist="38100" dir="2700000" algn="tl">
                    <a:srgbClr val="000000">
                      <a:alpha val="43137"/>
                    </a:srgbClr>
                  </a:outerShdw>
                </a:effectLst>
                <a:latin typeface="Calibri" panose="020F0502020204030204" pitchFamily="34" charset="0"/>
                <a:cs typeface="+mn-cs"/>
              </a:rPr>
              <a:t>king</a:t>
            </a:r>
            <a:r>
              <a:rPr lang="en-US" sz="3200" dirty="0">
                <a:effectLst>
                  <a:outerShdw blurRad="38100" dist="38100" dir="2700000" algn="tl">
                    <a:srgbClr val="000000">
                      <a:alpha val="43137"/>
                    </a:srgbClr>
                  </a:outerShdw>
                </a:effectLst>
                <a:latin typeface="Calibri" panose="020F0502020204030204" pitchFamily="34" charset="0"/>
              </a:rPr>
              <a:t>, are the king of kings, to whom </a:t>
            </a:r>
            <a:r>
              <a:rPr lang="en-US" sz="3200" dirty="0">
                <a:effectLst>
                  <a:outerShdw blurRad="38100" dist="38100" dir="2700000" algn="tl">
                    <a:srgbClr val="000000">
                      <a:alpha val="43137"/>
                    </a:srgbClr>
                  </a:outerShdw>
                </a:effectLst>
                <a:latin typeface="Calibri" panose="020F0502020204030204" pitchFamily="34" charset="0"/>
                <a:cs typeface="+mn-cs"/>
              </a:rPr>
              <a:t>the God of heaven has given</a:t>
            </a:r>
            <a:r>
              <a:rPr lang="en-US" sz="32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a:t>
            </a:r>
            <a:r>
              <a:rPr lang="en-US" sz="3200" b="1" u="sng" dirty="0">
                <a:solidFill>
                  <a:srgbClr val="00FF00"/>
                </a:solidFill>
                <a:effectLst>
                  <a:outerShdw blurRad="38100" dist="38100" dir="2700000" algn="tl">
                    <a:srgbClr val="000000">
                      <a:alpha val="43137"/>
                    </a:srgbClr>
                  </a:outerShdw>
                </a:effectLst>
                <a:latin typeface="Calibri" panose="020F0502020204030204" pitchFamily="34" charset="0"/>
                <a:cs typeface="+mn-cs"/>
              </a:rPr>
              <a:t>kingdom</a:t>
            </a:r>
            <a:r>
              <a:rPr lang="en-US" sz="3200" dirty="0">
                <a:effectLst>
                  <a:outerShdw blurRad="38100" dist="38100" dir="2700000" algn="tl">
                    <a:srgbClr val="000000">
                      <a:alpha val="43137"/>
                    </a:srgbClr>
                  </a:outerShdw>
                </a:effectLst>
                <a:latin typeface="Calibri" panose="020F0502020204030204" pitchFamily="34" charset="0"/>
              </a:rPr>
              <a:t>, the power, the strength and the glory;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and wherever the sons of men dwell, </a:t>
            </a:r>
            <a:r>
              <a:rPr lang="en-US" sz="3200" i="1" dirty="0">
                <a:effectLst>
                  <a:outerShdw blurRad="38100" dist="38100" dir="2700000" algn="tl">
                    <a:srgbClr val="000000">
                      <a:alpha val="43137"/>
                    </a:srgbClr>
                  </a:outerShdw>
                </a:effectLst>
                <a:latin typeface="Calibri" panose="020F0502020204030204" pitchFamily="34" charset="0"/>
              </a:rPr>
              <a:t>or</a:t>
            </a:r>
            <a:r>
              <a:rPr lang="en-US" sz="3200" dirty="0">
                <a:effectLst>
                  <a:outerShdw blurRad="38100" dist="38100" dir="2700000" algn="tl">
                    <a:srgbClr val="000000">
                      <a:alpha val="43137"/>
                    </a:srgbClr>
                  </a:outerShdw>
                </a:effectLst>
                <a:latin typeface="Calibri" panose="020F0502020204030204" pitchFamily="34" charset="0"/>
              </a:rPr>
              <a:t> the beasts of the field, or the birds of the sky, </a:t>
            </a:r>
            <a:r>
              <a:rPr lang="en-US" sz="3200" dirty="0">
                <a:effectLst>
                  <a:outerShdw blurRad="38100" dist="38100" dir="2700000" algn="tl">
                    <a:srgbClr val="000000">
                      <a:alpha val="43137"/>
                    </a:srgbClr>
                  </a:outerShdw>
                </a:effectLst>
                <a:latin typeface="Calibri" panose="020F0502020204030204" pitchFamily="34" charset="0"/>
                <a:cs typeface="+mn-cs"/>
              </a:rPr>
              <a:t>He has given them</a:t>
            </a:r>
            <a:r>
              <a:rPr lang="en-US" sz="3200" dirty="0">
                <a:effectLst>
                  <a:outerShdw blurRad="38100" dist="38100" dir="2700000" algn="tl">
                    <a:srgbClr val="000000">
                      <a:alpha val="43137"/>
                    </a:srgbClr>
                  </a:outerShdw>
                </a:effectLst>
                <a:latin typeface="Calibri" panose="020F0502020204030204" pitchFamily="34" charset="0"/>
              </a:rPr>
              <a:t> into your hand and </a:t>
            </a:r>
            <a:r>
              <a:rPr lang="en-US" sz="3200" dirty="0">
                <a:effectLst>
                  <a:outerShdw blurRad="38100" dist="38100" dir="2700000" algn="tl">
                    <a:srgbClr val="000000">
                      <a:alpha val="43137"/>
                    </a:srgbClr>
                  </a:outerShdw>
                </a:effectLst>
                <a:latin typeface="Calibri" panose="020F0502020204030204" pitchFamily="34" charset="0"/>
                <a:cs typeface="+mn-cs"/>
              </a:rPr>
              <a:t>has caused you</a:t>
            </a:r>
            <a:r>
              <a:rPr lang="en-US" sz="3200" dirty="0">
                <a:effectLst>
                  <a:outerShdw blurRad="38100" dist="38100" dir="2700000" algn="tl">
                    <a:srgbClr val="000000">
                      <a:alpha val="43137"/>
                    </a:srgbClr>
                  </a:outerShdw>
                </a:effectLst>
                <a:latin typeface="Calibri" panose="020F0502020204030204" pitchFamily="34" charset="0"/>
              </a:rPr>
              <a:t> to rule over them all.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You are the </a:t>
            </a:r>
            <a:r>
              <a:rPr lang="en-US" sz="3200" b="1" u="sng" dirty="0">
                <a:solidFill>
                  <a:srgbClr val="00FF00"/>
                </a:solidFill>
                <a:effectLst>
                  <a:outerShdw blurRad="38100" dist="38100" dir="2700000" algn="tl">
                    <a:srgbClr val="000000">
                      <a:alpha val="43137"/>
                    </a:srgbClr>
                  </a:outerShdw>
                </a:effectLst>
                <a:latin typeface="Calibri" panose="020F0502020204030204" pitchFamily="34" charset="0"/>
                <a:cs typeface="+mn-cs"/>
              </a:rPr>
              <a:t>head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 of gold.</a:t>
            </a:r>
          </a:p>
        </p:txBody>
      </p:sp>
      <p:pic>
        <p:nvPicPr>
          <p:cNvPr id="6" name="Picture 6" descr="http://www.maggiesnotebook.com/wp-content/uploads/2011/08/Apostle_John_35.jpg">
            <a:extLst>
              <a:ext uri="{FF2B5EF4-FFF2-40B4-BE49-F238E27FC236}">
                <a16:creationId xmlns:a16="http://schemas.microsoft.com/office/drawing/2014/main" id="{9E3667A8-384D-42BC-BB39-A0F4E42B2C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1604" y="3764280"/>
            <a:ext cx="980792" cy="11887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06970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2796805940"/>
              </p:ext>
            </p:extLst>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26882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nvPr>
        </p:nvGraphicFramePr>
        <p:xfrm>
          <a:off x="114300"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892" y="228600"/>
            <a:ext cx="8882217" cy="5120640"/>
          </a:xfrm>
          <a:prstGeom prst="rect">
            <a:avLst/>
          </a:prstGeom>
        </p:spPr>
      </p:pic>
    </p:spTree>
    <p:extLst>
      <p:ext uri="{BB962C8B-B14F-4D97-AF65-F5344CB8AC3E}">
        <p14:creationId xmlns:p14="http://schemas.microsoft.com/office/powerpoint/2010/main" val="3186989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7C903-B9E8-4125-9280-E5AD92D4DC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32147"/>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36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a:t>
            </a:r>
            <a:r>
              <a:rPr lang="en-US" sz="2800" b="1" u="sng" dirty="0">
                <a:solidFill>
                  <a:srgbClr val="FFFFCC"/>
                </a:solidFill>
                <a:latin typeface="Calibri" panose="020F0502020204030204" pitchFamily="34" charset="0"/>
              </a:rPr>
              <a:t>Let Us make man in Our image, according to Our likeness; and let them rule</a:t>
            </a:r>
            <a:r>
              <a:rPr lang="en-US" sz="2800" dirty="0">
                <a:latin typeface="Calibri" panose="020F0502020204030204" pitchFamily="34" charset="0"/>
              </a:rPr>
              <a:t> over the fish of the sea and over the birds of the sky and over the cattle and over all the earth, and over every creeping thing that creeps on the earth.” </a:t>
            </a:r>
            <a:r>
              <a:rPr lang="en-US" sz="2800" baseline="30000" dirty="0">
                <a:latin typeface="Calibri" panose="020F0502020204030204" pitchFamily="34" charset="0"/>
              </a:rPr>
              <a:t>27 </a:t>
            </a:r>
            <a:r>
              <a:rPr lang="en-US" sz="2800" b="1" u="sng" dirty="0">
                <a:solidFill>
                  <a:srgbClr val="FFFFCC"/>
                </a:solidFill>
                <a:latin typeface="Calibri" panose="020F0502020204030204" pitchFamily="34" charset="0"/>
              </a:rPr>
              <a:t>God created man in His own image, in the image of God He created him; male and female</a:t>
            </a:r>
            <a:r>
              <a:rPr lang="en-US" sz="2800" dirty="0">
                <a:latin typeface="Calibri" panose="020F0502020204030204" pitchFamily="34" charset="0"/>
              </a:rPr>
              <a:t>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a:t>
            </a:r>
            <a:r>
              <a:rPr lang="en-US" sz="2800" b="1" u="sng" dirty="0">
                <a:solidFill>
                  <a:srgbClr val="FFFFCC"/>
                </a:solidFill>
                <a:latin typeface="Calibri" panose="020F0502020204030204" pitchFamily="34" charset="0"/>
              </a:rPr>
              <a:t>subdue it; and rule</a:t>
            </a:r>
            <a:r>
              <a:rPr lang="en-US" sz="2800" dirty="0">
                <a:latin typeface="Calibri" panose="020F0502020204030204" pitchFamily="34" charset="0"/>
              </a:rPr>
              <a:t> over the fish of the sea and over the birds of the sky and over every living thing that moves on the earth.”</a:t>
            </a:r>
          </a:p>
        </p:txBody>
      </p:sp>
    </p:spTree>
    <p:extLst>
      <p:ext uri="{BB962C8B-B14F-4D97-AF65-F5344CB8AC3E}">
        <p14:creationId xmlns:p14="http://schemas.microsoft.com/office/powerpoint/2010/main" val="16791581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38592873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368" y="91152"/>
            <a:ext cx="7785267" cy="6675699"/>
          </a:xfrm>
          <a:prstGeom prst="rect">
            <a:avLst/>
          </a:prstGeom>
        </p:spPr>
      </p:pic>
    </p:spTree>
    <p:extLst>
      <p:ext uri="{BB962C8B-B14F-4D97-AF65-F5344CB8AC3E}">
        <p14:creationId xmlns:p14="http://schemas.microsoft.com/office/powerpoint/2010/main" val="10871862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3276600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3999624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extLst>
              <p:ext uri="{D42A27DB-BD31-4B8C-83A1-F6EECF244321}">
                <p14:modId xmlns:p14="http://schemas.microsoft.com/office/powerpoint/2010/main" val="1307989205"/>
              </p:ext>
            </p:extLst>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128031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7" y="198120"/>
            <a:ext cx="5749925" cy="1097280"/>
          </a:xfrm>
        </p:spPr>
        <p:txBody>
          <a:bodyPr anchor="t"/>
          <a:lstStyle/>
          <a:p>
            <a:pPr algn="ctr" eaLnBrk="1" hangingPunct="1"/>
            <a:r>
              <a:rPr lang="en-US" altLang="en-US" sz="3600" dirty="0">
                <a:effectLst>
                  <a:outerShdw blurRad="38100" dist="38100" dir="2700000" algn="tl">
                    <a:srgbClr val="000000">
                      <a:alpha val="43137"/>
                    </a:srgbClr>
                  </a:outerShdw>
                </a:effectLst>
              </a:rPr>
              <a:t>7. The Seventh Bowl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16:17-21</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90499" y="1524000"/>
            <a:ext cx="7124701" cy="4876800"/>
          </a:xfrm>
        </p:spPr>
        <p:txBody>
          <a:bodyPr/>
          <a:lstStyle/>
          <a:p>
            <a:pPr marL="514350" indent="-514350"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angel pours out the bowl (17)</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latin typeface="Calibri" panose="020F0502020204030204" pitchFamily="34" charset="0"/>
              </a:rPr>
              <a:t>Lightning &amp; thunder (</a:t>
            </a:r>
            <a:r>
              <a:rPr lang="en-US" dirty="0">
                <a:effectLst>
                  <a:outerShdw blurRad="38100" dist="38100" dir="2700000" algn="tl">
                    <a:srgbClr val="000000">
                      <a:alpha val="43137"/>
                    </a:srgbClr>
                  </a:outerShdw>
                </a:effectLst>
              </a:rPr>
              <a:t>18a</a:t>
            </a:r>
            <a:r>
              <a:rPr lang="en-US" dirty="0">
                <a:effectLst>
                  <a:outerShdw blurRad="38100" dist="38100" dir="2700000" algn="tl">
                    <a:srgbClr val="000000">
                      <a:alpha val="43137"/>
                    </a:srgbClr>
                  </a:outerShdw>
                </a:effectLst>
                <a:latin typeface="Calibri" panose="020F0502020204030204" pitchFamily="34" charset="0"/>
              </a:rPr>
              <a:t>)</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latin typeface="Calibri" panose="020F0502020204030204" pitchFamily="34" charset="0"/>
              </a:rPr>
              <a:t>Greatest earthquake (</a:t>
            </a:r>
            <a:r>
              <a:rPr lang="en-US" dirty="0">
                <a:effectLst>
                  <a:outerShdw blurRad="38100" dist="38100" dir="2700000" algn="tl">
                    <a:srgbClr val="000000">
                      <a:alpha val="43137"/>
                    </a:srgbClr>
                  </a:outerShdw>
                </a:effectLst>
              </a:rPr>
              <a:t>18b</a:t>
            </a:r>
            <a:r>
              <a:rPr lang="en-US" dirty="0">
                <a:effectLst>
                  <a:outerShdw blurRad="38100" dist="38100" dir="2700000" algn="tl">
                    <a:srgbClr val="000000">
                      <a:alpha val="43137"/>
                    </a:srgbClr>
                  </a:outerShdw>
                </a:effectLst>
                <a:latin typeface="Calibri" panose="020F0502020204030204" pitchFamily="34" charset="0"/>
              </a:rPr>
              <a:t>)</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latin typeface="Calibri" panose="020F0502020204030204" pitchFamily="34" charset="0"/>
              </a:rPr>
              <a:t>Jerusalem destroyed (</a:t>
            </a:r>
            <a:r>
              <a:rPr lang="en-US" dirty="0">
                <a:effectLst>
                  <a:outerShdw blurRad="38100" dist="38100" dir="2700000" algn="tl">
                    <a:srgbClr val="000000">
                      <a:alpha val="43137"/>
                    </a:srgbClr>
                  </a:outerShdw>
                </a:effectLst>
              </a:rPr>
              <a:t>19a</a:t>
            </a:r>
            <a:r>
              <a:rPr lang="en-US" dirty="0">
                <a:effectLst>
                  <a:outerShdw blurRad="38100" dist="38100" dir="2700000" algn="tl">
                    <a:srgbClr val="000000">
                      <a:alpha val="43137"/>
                    </a:srgbClr>
                  </a:outerShdw>
                </a:effectLst>
                <a:latin typeface="Calibri" panose="020F0502020204030204" pitchFamily="34" charset="0"/>
              </a:rPr>
              <a:t>)</a:t>
            </a:r>
          </a:p>
          <a:p>
            <a:pPr marL="514350" indent="-514350" eaLnBrk="1" hangingPunct="1">
              <a:spcBef>
                <a:spcPts val="0"/>
              </a:spcBef>
              <a:spcAft>
                <a:spcPts val="1200"/>
              </a:spcAft>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Babylon destroyed (19b)</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Every mountain &amp; island moved (20)</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100-pound hailstones (21a)</a:t>
            </a:r>
          </a:p>
          <a:p>
            <a:pPr marL="514350" indent="-514350"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Man’s sinful reaction (21b)</a:t>
            </a:r>
          </a:p>
        </p:txBody>
      </p:sp>
      <p:pic>
        <p:nvPicPr>
          <p:cNvPr id="1026" name="Picture 2" descr="Image result for revelation 15">
            <a:extLst>
              <a:ext uri="{FF2B5EF4-FFF2-40B4-BE49-F238E27FC236}">
                <a16:creationId xmlns:a16="http://schemas.microsoft.com/office/drawing/2014/main" id="{72C3C583-CFFB-48A4-8087-10200F4B1F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81775" y="1752600"/>
            <a:ext cx="237172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035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III. The Reactions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18:9-20</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833372" y="1600200"/>
            <a:ext cx="5477256" cy="2743200"/>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Kings (9-10)</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Merchants (11-16)</a:t>
            </a:r>
          </a:p>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Sea Merchants (17-19)</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Those in Heaven (20)</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7244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040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solidFill>
                      <a:srgbClr val="FFFFCC"/>
                    </a:solidFill>
                  </a:tcPr>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1108833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485900" y="228600"/>
            <a:ext cx="6172200" cy="914400"/>
          </a:xfrm>
        </p:spPr>
        <p:txBody>
          <a:bodyPr anchor="ctr"/>
          <a:lstStyle/>
          <a:p>
            <a:pPr algn="ctr"/>
            <a:r>
              <a:rPr lang="en-US" sz="3600" dirty="0">
                <a:effectLst>
                  <a:outerShdw blurRad="38100" dist="38100" dir="2700000" algn="tl">
                    <a:srgbClr val="000000">
                      <a:alpha val="43137"/>
                    </a:srgbClr>
                  </a:outerShdw>
                </a:effectLst>
              </a:rPr>
              <a:t>Babylon Needs a Harbor?</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0" y="1143000"/>
            <a:ext cx="91440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unacceptable to Saddam [Hussein] that a country as great as Iraq did not have a long coastline. Over and over he talked about the necessity of building a Navy and becoming a seafaring power. Iraq’s isolation from the sea was a cruel accident of history, he believed, and one that had to be rectified—a theme he continued to dwell on after his invasion of Kuwait.”</a:t>
            </a:r>
          </a:p>
        </p:txBody>
      </p:sp>
      <p:sp>
        <p:nvSpPr>
          <p:cNvPr id="5" name="TextBox 4">
            <a:extLst>
              <a:ext uri="{FF2B5EF4-FFF2-40B4-BE49-F238E27FC236}">
                <a16:creationId xmlns:a16="http://schemas.microsoft.com/office/drawing/2014/main" id="{1F7CE0F7-2F4D-4B32-9D69-8F44E8A88E09}"/>
              </a:ext>
            </a:extLst>
          </p:cNvPr>
          <p:cNvSpPr txBox="1"/>
          <p:nvPr/>
        </p:nvSpPr>
        <p:spPr>
          <a:xfrm>
            <a:off x="1485900" y="6172201"/>
            <a:ext cx="6172200" cy="584775"/>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Elaine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Sciolino</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Outlaw State: Saddam Hussein’s Quest for Power and the Gulf Crisis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John Wiley &amp; Sons, Inc., 1991), 191-192.</a:t>
            </a:r>
          </a:p>
        </p:txBody>
      </p:sp>
    </p:spTree>
    <p:extLst>
      <p:ext uri="{BB962C8B-B14F-4D97-AF65-F5344CB8AC3E}">
        <p14:creationId xmlns:p14="http://schemas.microsoft.com/office/powerpoint/2010/main" val="2281057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4" name="Rectangle 3">
            <a:extLst>
              <a:ext uri="{FF2B5EF4-FFF2-40B4-BE49-F238E27FC236}">
                <a16:creationId xmlns:a16="http://schemas.microsoft.com/office/drawing/2014/main" id="{4229B4CD-D11C-4140-BE37-E1EDEE7D0393}"/>
              </a:ext>
            </a:extLst>
          </p:cNvPr>
          <p:cNvSpPr/>
          <p:nvPr/>
        </p:nvSpPr>
        <p:spPr>
          <a:xfrm>
            <a:off x="0" y="1143000"/>
            <a:ext cx="91440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“Actually, the Tigris and Euphrates Rivers converge in southern Iraq and enter the Persian Gulf in Iraqi territory. The problem has been that Iran and Kuwait squeeze Iraq into a bottleneck at the mouth of the rivers and Iraq’s attempts to forge a harbor there have been thwarted by the hostile refusals of those two countries. But suppose international pressures were brought to bear upon Iran to allow Iraq access to the Shatt al-Arab waterway all the way to Basra and cooperation could be coerced from Kuwait to open up the area around its little island of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Bubiyan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Warba</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1F7CE0F7-2F4D-4B32-9D69-8F44E8A88E09}"/>
              </a:ext>
            </a:extLst>
          </p:cNvPr>
          <p:cNvSpPr txBox="1"/>
          <p:nvPr/>
        </p:nvSpPr>
        <p:spPr>
          <a:xfrm>
            <a:off x="1676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61499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158419"/>
            <a:ext cx="91440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commercial port and harbor for ships could become a reality for Babylon in a relatively short period of time. With modern dredging equipment, a deep channel waterway could be opened from the Persian Gulf all the way to Babylon. With its location on the Euphrates River, ships and sailors could indeed have access to this future queen of modern cities. The Antichrist ruler, with his political and economic power and global influence, could easily make that happen. So, as you can see, a harbor in Babylon is not at all out of the question.”</a:t>
            </a:r>
          </a:p>
        </p:txBody>
      </p:sp>
      <p:sp>
        <p:nvSpPr>
          <p:cNvPr id="6" name="Title 1">
            <a:extLst>
              <a:ext uri="{FF2B5EF4-FFF2-40B4-BE49-F238E27FC236}">
                <a16:creationId xmlns:a16="http://schemas.microsoft.com/office/drawing/2014/main" id="{8F9A233B-C4FB-4194-B21C-688E79A50E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7" name="TextBox 6">
            <a:extLst>
              <a:ext uri="{FF2B5EF4-FFF2-40B4-BE49-F238E27FC236}">
                <a16:creationId xmlns:a16="http://schemas.microsoft.com/office/drawing/2014/main" id="{4D270C33-AA0C-43A4-8810-EF71033F9B1C}"/>
              </a:ext>
            </a:extLst>
          </p:cNvPr>
          <p:cNvSpPr txBox="1"/>
          <p:nvPr/>
        </p:nvSpPr>
        <p:spPr>
          <a:xfrm>
            <a:off x="1676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3454014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76200" y="60960"/>
          <a:ext cx="8991600" cy="6736080"/>
        </p:xfrm>
        <a:graphic>
          <a:graphicData uri="http://schemas.openxmlformats.org/drawingml/2006/table">
            <a:tbl>
              <a:tblPr>
                <a:tableStyleId>{D7AC3CCA-C797-4891-BE02-D94E43425B78}</a:tableStyleId>
              </a:tblPr>
              <a:tblGrid>
                <a:gridCol w="41910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95599">
                  <a:extLst>
                    <a:ext uri="{9D8B030D-6E8A-4147-A177-3AD203B41FA5}">
                      <a16:colId xmlns:a16="http://schemas.microsoft.com/office/drawing/2014/main" val="20002"/>
                    </a:ext>
                  </a:extLst>
                </a:gridCol>
              </a:tblGrid>
              <a:tr h="50664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99829754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Destroyed by fire</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FFFFCC"/>
                    </a:solidFill>
                  </a:tcPr>
                </a:tc>
                <a:extLst>
                  <a:ext uri="{0D108BD9-81ED-4DB2-BD59-A6C34878D82A}">
                    <a16:rowId xmlns:a16="http://schemas.microsoft.com/office/drawing/2014/main" val="10006"/>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38743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792047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2937748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4069095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solidFill>
                      <a:srgbClr val="FFFFCC"/>
                    </a:solidFill>
                  </a:tcPr>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2626498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III. The Reactions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18:9-20</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833372" y="1600200"/>
            <a:ext cx="5477256" cy="2743200"/>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Kings (9-10)</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Merchants (11-16)</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Sea Merchants (17-19)</a:t>
            </a:r>
          </a:p>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Those in Heaven (20)</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724400"/>
            <a:ext cx="2286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205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16:19</a:t>
            </a:r>
            <a:endParaRPr lang="en-US" sz="36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great city was split into three parts, and the cities of the nations fell.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Babylon the great was remembered before God, to give her the cup of the wine of His fierce wrath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4975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03212" y="228600"/>
            <a:ext cx="6737577"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type="body" idx="1"/>
          </p:nvPr>
        </p:nvSpPr>
        <p:spPr>
          <a:xfrm>
            <a:off x="1568223" y="1600200"/>
            <a:ext cx="6007555" cy="3657600"/>
          </a:xfrm>
        </p:spPr>
        <p:txBody>
          <a:bodyPr/>
          <a:lstStyle/>
          <a:p>
            <a:pPr marL="457200" indent="-457200"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Partial rapture theory </a:t>
            </a:r>
          </a:p>
        </p:txBody>
      </p:sp>
      <p:pic>
        <p:nvPicPr>
          <p:cNvPr id="2" name="Picture 1">
            <a:extLst>
              <a:ext uri="{FF2B5EF4-FFF2-40B4-BE49-F238E27FC236}">
                <a16:creationId xmlns:a16="http://schemas.microsoft.com/office/drawing/2014/main" id="{0F5D8890-1922-43E6-BDBE-829C58F22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181600"/>
            <a:ext cx="1828800" cy="1371600"/>
          </a:xfrm>
          <a:prstGeom prst="rect">
            <a:avLst/>
          </a:prstGeom>
        </p:spPr>
      </p:pic>
    </p:spTree>
    <p:extLst>
      <p:ext uri="{BB962C8B-B14F-4D97-AF65-F5344CB8AC3E}">
        <p14:creationId xmlns:p14="http://schemas.microsoft.com/office/powerpoint/2010/main" val="1349113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12480"/>
            <a:ext cx="8305800" cy="6492606"/>
          </a:xfrm>
          <a:prstGeom prst="rect">
            <a:avLst/>
          </a:prstGeom>
          <a:ln w="28575">
            <a:solidFill>
              <a:srgbClr val="FFFFCC"/>
            </a:solidFill>
          </a:ln>
        </p:spPr>
      </p:pic>
    </p:spTree>
    <p:extLst>
      <p:ext uri="{BB962C8B-B14F-4D97-AF65-F5344CB8AC3E}">
        <p14:creationId xmlns:p14="http://schemas.microsoft.com/office/powerpoint/2010/main" val="2011491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405460014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009650" y="1155414"/>
            <a:ext cx="7124700" cy="2502186"/>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Seen (Chapter 1)</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Are (Chapters 2–3)</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After these things (Chapters 4–22)</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685800" y="228600"/>
            <a:ext cx="7772400" cy="762000"/>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Revelation 1:19</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7" name="Picture 6">
            <a:extLst>
              <a:ext uri="{FF2B5EF4-FFF2-40B4-BE49-F238E27FC236}">
                <a16:creationId xmlns:a16="http://schemas.microsoft.com/office/drawing/2014/main" id="{EBA477E6-0692-4CC4-94FD-7E5B5AE4C1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2931" y="3733800"/>
            <a:ext cx="2658138" cy="2743200"/>
          </a:xfrm>
          <a:prstGeom prst="rect">
            <a:avLst/>
          </a:prstGeom>
        </p:spPr>
      </p:pic>
    </p:spTree>
    <p:extLst>
      <p:ext uri="{BB962C8B-B14F-4D97-AF65-F5344CB8AC3E}">
        <p14:creationId xmlns:p14="http://schemas.microsoft.com/office/powerpoint/2010/main" val="105747015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685800" y="0"/>
            <a:ext cx="77724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5146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6185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5146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310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1189334958"/>
              </p:ext>
            </p:extLst>
          </p:nvPr>
        </p:nvGraphicFramePr>
        <p:xfrm>
          <a:off x="76200" y="60960"/>
          <a:ext cx="8991600" cy="6736080"/>
        </p:xfrm>
        <a:graphic>
          <a:graphicData uri="http://schemas.openxmlformats.org/drawingml/2006/table">
            <a:tbl>
              <a:tblPr>
                <a:tableStyleId>{D7AC3CCA-C797-4891-BE02-D94E43425B78}</a:tableStyleId>
              </a:tblPr>
              <a:tblGrid>
                <a:gridCol w="41910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95599">
                  <a:extLst>
                    <a:ext uri="{9D8B030D-6E8A-4147-A177-3AD203B41FA5}">
                      <a16:colId xmlns:a16="http://schemas.microsoft.com/office/drawing/2014/main" val="20002"/>
                    </a:ext>
                  </a:extLst>
                </a:gridCol>
              </a:tblGrid>
              <a:tr h="50664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FFFFCC"/>
                    </a:solidFill>
                  </a:tcPr>
                </a:tc>
                <a:extLst>
                  <a:ext uri="{0D108BD9-81ED-4DB2-BD59-A6C34878D82A}">
                    <a16:rowId xmlns:a16="http://schemas.microsoft.com/office/drawing/2014/main" val="99829754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Destroyed by fire</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38743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4153521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Prediction of Babylon’s Fall (18:1-3)</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Appeal to Separate From Babylon (18:4-8)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Reactions to Babylon’s Fall (18:9-20)</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The Description of Babylon’s Fall  (18:21-24)</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Great City of Babylon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18</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abylon revelation 18">
            <a:extLst>
              <a:ext uri="{FF2B5EF4-FFF2-40B4-BE49-F238E27FC236}">
                <a16:creationId xmlns:a16="http://schemas.microsoft.com/office/drawing/2014/main" id="{EAA92756-D795-4A0F-907D-5ABF565F8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2775" y="4389438"/>
            <a:ext cx="2838450" cy="227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65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Description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18:21-24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896112" y="1600200"/>
            <a:ext cx="6038088"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Description (21)</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Nine Affected Groups (22-23a)</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Cause (23b-24)</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Sorcery (23b)</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Martyrdoms (24)</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388" y="3416808"/>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89655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Description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18:21-24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896112" y="1600200"/>
            <a:ext cx="6038088" cy="4543212"/>
          </a:xfrm>
        </p:spPr>
        <p:txBody>
          <a:bodyPr/>
          <a:lstStyle/>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Description (21)</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Nine Affected Groups (22-23a)</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Cause (23b-24)</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Sorcery (23b)</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Martyrdoms (24)</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388" y="3416808"/>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9990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F5933-8B96-4303-ABF3-A0A1DDE501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Revelation 17:1</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1242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9344653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1260286486"/>
              </p:ext>
            </p:extLst>
          </p:nvPr>
        </p:nvGraphicFramePr>
        <p:xfrm>
          <a:off x="76200" y="60960"/>
          <a:ext cx="8991600" cy="6736080"/>
        </p:xfrm>
        <a:graphic>
          <a:graphicData uri="http://schemas.openxmlformats.org/drawingml/2006/table">
            <a:tbl>
              <a:tblPr>
                <a:tableStyleId>{D7AC3CCA-C797-4891-BE02-D94E43425B78}</a:tableStyleId>
              </a:tblPr>
              <a:tblGrid>
                <a:gridCol w="41910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95599">
                  <a:extLst>
                    <a:ext uri="{9D8B030D-6E8A-4147-A177-3AD203B41FA5}">
                      <a16:colId xmlns:a16="http://schemas.microsoft.com/office/drawing/2014/main" val="20002"/>
                    </a:ext>
                  </a:extLst>
                </a:gridCol>
              </a:tblGrid>
              <a:tr h="50664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99829754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Stone sinking into Euphrates</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FFFFCC"/>
                    </a:solidFill>
                  </a:tcPr>
                </a:tc>
                <a:extLst>
                  <a:ext uri="{0D108BD9-81ED-4DB2-BD59-A6C34878D82A}">
                    <a16:rowId xmlns:a16="http://schemas.microsoft.com/office/drawing/2014/main" val="10004"/>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Destroyed by fire</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38743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495673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82880" y="413575"/>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2971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685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u="sng" dirty="0">
                <a:solidFill>
                  <a:srgbClr val="0000FF"/>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2514600" y="58674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422908089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685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609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u="sng" dirty="0">
                <a:solidFill>
                  <a:srgbClr val="0000FF"/>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495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126338985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2399412948"/>
              </p:ext>
            </p:extLst>
          </p:nvPr>
        </p:nvGraphicFramePr>
        <p:xfrm>
          <a:off x="76200" y="60960"/>
          <a:ext cx="8991600" cy="6736080"/>
        </p:xfrm>
        <a:graphic>
          <a:graphicData uri="http://schemas.openxmlformats.org/drawingml/2006/table">
            <a:tbl>
              <a:tblPr>
                <a:tableStyleId>{D7AC3CCA-C797-4891-BE02-D94E43425B78}</a:tableStyleId>
              </a:tblPr>
              <a:tblGrid>
                <a:gridCol w="41910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95599">
                  <a:extLst>
                    <a:ext uri="{9D8B030D-6E8A-4147-A177-3AD203B41FA5}">
                      <a16:colId xmlns:a16="http://schemas.microsoft.com/office/drawing/2014/main" val="20002"/>
                    </a:ext>
                  </a:extLst>
                </a:gridCol>
              </a:tblGrid>
              <a:tr h="50664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99829754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Stone sinking into Euphrates</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Destroyed by fire</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FFFFCC"/>
                    </a:solidFill>
                  </a:tcPr>
                </a:tc>
                <a:extLst>
                  <a:ext uri="{0D108BD9-81ED-4DB2-BD59-A6C34878D82A}">
                    <a16:rowId xmlns:a16="http://schemas.microsoft.com/office/drawing/2014/main" val="1000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38743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3682804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228600"/>
            <a:ext cx="7772400" cy="838200"/>
          </a:xfrm>
        </p:spPr>
        <p:txBody>
          <a:bodyPr/>
          <a:lstStyle/>
          <a:p>
            <a:pPr algn="ctr">
              <a:defRPr/>
            </a:pPr>
            <a:r>
              <a:rPr lang="en-US" sz="3600" dirty="0">
                <a:effectLst>
                  <a:outerShdw blurRad="38100" dist="38100" dir="2700000" algn="tl">
                    <a:srgbClr val="000000">
                      <a:alpha val="43137"/>
                    </a:srgbClr>
                  </a:outerShdw>
                </a:effectLst>
              </a:rPr>
              <a:t>Babylon’s History After 539 B.C.</a:t>
            </a:r>
          </a:p>
        </p:txBody>
      </p:sp>
      <p:sp>
        <p:nvSpPr>
          <p:cNvPr id="133123" name="Rectangle 3"/>
          <p:cNvSpPr>
            <a:spLocks noGrp="1" noChangeArrowheads="1"/>
          </p:cNvSpPr>
          <p:nvPr>
            <p:ph type="body" idx="1"/>
          </p:nvPr>
        </p:nvSpPr>
        <p:spPr>
          <a:xfrm>
            <a:off x="0" y="1143000"/>
            <a:ext cx="9144000" cy="4876800"/>
          </a:xfrm>
        </p:spPr>
        <p:txBody>
          <a:bodyPr/>
          <a:lstStyle/>
          <a:p>
            <a:pPr marL="457200" indent="-457200">
              <a:spcBef>
                <a:spcPts val="0"/>
              </a:spcBef>
              <a:spcAft>
                <a:spcPts val="1200"/>
              </a:spcAft>
              <a:defRPr/>
            </a:pPr>
            <a:r>
              <a:rPr lang="en-US" sz="2800" dirty="0">
                <a:effectLst>
                  <a:outerShdw blurRad="38100" dist="38100" dir="2700000" algn="tl">
                    <a:srgbClr val="000000">
                      <a:alpha val="43137"/>
                    </a:srgbClr>
                  </a:outerShdw>
                </a:effectLst>
              </a:rPr>
              <a:t>Herodotus gives Babylon’s measurements (450 B.C.)</a:t>
            </a:r>
          </a:p>
          <a:p>
            <a:pPr marL="457200" indent="-457200">
              <a:spcBef>
                <a:spcPts val="0"/>
              </a:spcBef>
              <a:spcAft>
                <a:spcPts val="1200"/>
              </a:spcAft>
              <a:defRPr/>
            </a:pPr>
            <a:r>
              <a:rPr lang="en-US" sz="2800" dirty="0">
                <a:effectLst>
                  <a:outerShdw blurRad="38100" dist="38100" dir="2700000" algn="tl">
                    <a:srgbClr val="000000">
                      <a:alpha val="43137"/>
                    </a:srgbClr>
                  </a:outerShdw>
                </a:effectLst>
              </a:rPr>
              <a:t>Alexander the Great visits and dies in Babylon (323 B.C.)</a:t>
            </a:r>
          </a:p>
          <a:p>
            <a:pPr marL="457200" indent="-457200">
              <a:spcBef>
                <a:spcPts val="0"/>
              </a:spcBef>
              <a:spcAft>
                <a:spcPts val="1200"/>
              </a:spcAft>
              <a:defRPr/>
            </a:pPr>
            <a:r>
              <a:rPr lang="en-US" sz="2800" dirty="0" err="1">
                <a:effectLst>
                  <a:outerShdw blurRad="38100" dist="38100" dir="2700000" algn="tl">
                    <a:srgbClr val="000000">
                      <a:alpha val="43137"/>
                    </a:srgbClr>
                  </a:outerShdw>
                </a:effectLst>
              </a:rPr>
              <a:t>Seleucus</a:t>
            </a:r>
            <a:r>
              <a:rPr lang="en-US" sz="2800" dirty="0">
                <a:effectLst>
                  <a:outerShdw blurRad="38100" dist="38100" dir="2700000" algn="tl">
                    <a:srgbClr val="000000">
                      <a:alpha val="43137"/>
                    </a:srgbClr>
                  </a:outerShdw>
                </a:effectLst>
              </a:rPr>
              <a:t> seizes Babylon (312 B.C.)</a:t>
            </a:r>
          </a:p>
          <a:p>
            <a:pPr marL="457200" indent="-457200">
              <a:spcBef>
                <a:spcPts val="0"/>
              </a:spcBef>
              <a:spcAft>
                <a:spcPts val="1200"/>
              </a:spcAft>
              <a:defRPr/>
            </a:pPr>
            <a:r>
              <a:rPr lang="en-US" sz="2800" dirty="0">
                <a:effectLst>
                  <a:outerShdw blurRad="38100" dist="38100" dir="2700000" algn="tl">
                    <a:srgbClr val="000000">
                      <a:alpha val="43137"/>
                    </a:srgbClr>
                  </a:outerShdw>
                </a:effectLst>
              </a:rPr>
              <a:t>Strabo pronounces Babylon’s hanging gardens as one of “seven wonders of the world” (25 B.C) </a:t>
            </a:r>
          </a:p>
          <a:p>
            <a:pPr marL="457200" indent="-457200">
              <a:spcBef>
                <a:spcPts val="0"/>
              </a:spcBef>
              <a:spcAft>
                <a:spcPts val="1200"/>
              </a:spcAft>
              <a:defRPr/>
            </a:pPr>
            <a:r>
              <a:rPr lang="en-US" sz="2800" dirty="0">
                <a:effectLst>
                  <a:outerShdw blurRad="38100" dist="38100" dir="2700000" algn="tl">
                    <a:srgbClr val="000000">
                      <a:alpha val="43137"/>
                    </a:srgbClr>
                  </a:outerShdw>
                </a:effectLst>
              </a:rPr>
              <a:t>Babylonians present on Pentecost (Acts 2:9)</a:t>
            </a:r>
          </a:p>
          <a:p>
            <a:pPr marL="457200" indent="-457200">
              <a:spcBef>
                <a:spcPts val="0"/>
              </a:spcBef>
              <a:spcAft>
                <a:spcPts val="1200"/>
              </a:spcAft>
              <a:defRPr/>
            </a:pPr>
            <a:r>
              <a:rPr lang="en-US" sz="2800" dirty="0">
                <a:effectLst>
                  <a:outerShdw blurRad="38100" dist="38100" dir="2700000" algn="tl">
                    <a:srgbClr val="000000">
                      <a:alpha val="43137"/>
                    </a:srgbClr>
                  </a:outerShdw>
                </a:effectLst>
              </a:rPr>
              <a:t>Talmud promulgated from Babylon (A.D. 500)</a:t>
            </a:r>
          </a:p>
          <a:p>
            <a:pPr marL="457200" indent="-457200">
              <a:spcBef>
                <a:spcPts val="0"/>
              </a:spcBef>
              <a:spcAft>
                <a:spcPts val="1200"/>
              </a:spcAft>
              <a:defRPr/>
            </a:pPr>
            <a:r>
              <a:rPr lang="en-US" sz="2800" dirty="0" err="1">
                <a:effectLst>
                  <a:outerShdw blurRad="38100" dist="38100" dir="2700000" algn="tl">
                    <a:srgbClr val="000000">
                      <a:alpha val="43137"/>
                    </a:srgbClr>
                  </a:outerShdw>
                </a:effectLst>
              </a:rPr>
              <a:t>Haukal</a:t>
            </a:r>
            <a:r>
              <a:rPr lang="en-US" sz="2800" dirty="0">
                <a:effectLst>
                  <a:outerShdw blurRad="38100" dist="38100" dir="2700000" algn="tl">
                    <a:srgbClr val="000000">
                      <a:alpha val="43137"/>
                    </a:srgbClr>
                  </a:outerShdw>
                </a:effectLst>
              </a:rPr>
              <a:t> mentions Babylonian village (A.D. 917)</a:t>
            </a:r>
          </a:p>
          <a:p>
            <a:pPr marL="457200" indent="-457200">
              <a:spcBef>
                <a:spcPts val="0"/>
              </a:spcBef>
              <a:spcAft>
                <a:spcPts val="1200"/>
              </a:spcAft>
              <a:defRPr/>
            </a:pPr>
            <a:r>
              <a:rPr lang="en-US" sz="2800" dirty="0">
                <a:effectLst>
                  <a:outerShdw blurRad="38100" dist="38100" dir="2700000" algn="tl">
                    <a:srgbClr val="000000">
                      <a:alpha val="43137"/>
                    </a:srgbClr>
                  </a:outerShdw>
                </a:effectLst>
              </a:rPr>
              <a:t>Babylon known as “Two Mosques” and “</a:t>
            </a:r>
            <a:r>
              <a:rPr lang="en-US" sz="2800" dirty="0" err="1">
                <a:effectLst>
                  <a:outerShdw blurRad="38100" dist="38100" dir="2700000" algn="tl">
                    <a:srgbClr val="000000">
                      <a:alpha val="43137"/>
                    </a:srgbClr>
                  </a:outerShdw>
                </a:effectLst>
              </a:rPr>
              <a:t>Hilah</a:t>
            </a:r>
            <a:r>
              <a:rPr lang="en-US" sz="2800" dirty="0">
                <a:effectLst>
                  <a:outerShdw blurRad="38100" dist="38100" dir="2700000" algn="tl">
                    <a:srgbClr val="000000">
                      <a:alpha val="43137"/>
                    </a:srgbClr>
                  </a:outerShdw>
                </a:effectLst>
              </a:rPr>
              <a:t>” (A.D. 1100)</a:t>
            </a:r>
          </a:p>
        </p:txBody>
      </p:sp>
      <p:sp>
        <p:nvSpPr>
          <p:cNvPr id="173060" name="Text Box 4"/>
          <p:cNvSpPr txBox="1">
            <a:spLocks noChangeArrowheads="1"/>
          </p:cNvSpPr>
          <p:nvPr/>
        </p:nvSpPr>
        <p:spPr bwMode="auto">
          <a:xfrm>
            <a:off x="0" y="6248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 and Ice,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Truth Behind Left Behind</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p:txBody>
      </p:sp>
    </p:spTree>
    <p:extLst>
      <p:ext uri="{BB962C8B-B14F-4D97-AF65-F5344CB8AC3E}">
        <p14:creationId xmlns:p14="http://schemas.microsoft.com/office/powerpoint/2010/main" val="31046128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0" y="1600202"/>
            <a:ext cx="9144000" cy="4952999"/>
          </a:xfrm>
        </p:spPr>
        <p:txBody>
          <a:bodyPr/>
          <a:lstStyle/>
          <a:p>
            <a:pPr marL="0" indent="0" algn="just" eaLnBrk="1" hangingPunct="1">
              <a:lnSpc>
                <a:spcPct val="90000"/>
              </a:lnSpc>
              <a:buNone/>
              <a:defRPr/>
            </a:pPr>
            <a:r>
              <a:rPr lang="en-US" dirty="0">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 The city of Babylon continued to flourish after the Medes conquered it, and though its glory dwindled, especially after the control of the Medes and the Persians ended in 323 B.C., the city continued in some form or substance until A.D. 1000 and did not experience a sudden termination such as anticipated in this prophecy.”</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941" y="121920"/>
            <a:ext cx="929859" cy="1097280"/>
          </a:xfrm>
          <a:prstGeom prst="rect">
            <a:avLst/>
          </a:prstGeom>
        </p:spPr>
      </p:pic>
      <p:sp>
        <p:nvSpPr>
          <p:cNvPr id="5" name="Rectangle 4">
            <a:extLst>
              <a:ext uri="{FF2B5EF4-FFF2-40B4-BE49-F238E27FC236}">
                <a16:creationId xmlns:a16="http://schemas.microsoft.com/office/drawing/2014/main" id="{9AE48610-5CB3-4733-8D94-E0BBC1615EF5}"/>
              </a:ext>
            </a:extLst>
          </p:cNvPr>
          <p:cNvSpPr/>
          <p:nvPr/>
        </p:nvSpPr>
        <p:spPr>
          <a:xfrm>
            <a:off x="2286000" y="228600"/>
            <a:ext cx="4572000" cy="1000274"/>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F. Walvoord</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Nations in Prophecy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63-64</a:t>
            </a:r>
          </a:p>
        </p:txBody>
      </p:sp>
    </p:spTree>
    <p:extLst>
      <p:ext uri="{BB962C8B-B14F-4D97-AF65-F5344CB8AC3E}">
        <p14:creationId xmlns:p14="http://schemas.microsoft.com/office/powerpoint/2010/main" val="418892221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0009349-5A1A-43F2-8F54-C016F6BAA73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2:2-3</a:t>
            </a:r>
          </a:p>
          <a:p>
            <a:pPr algn="just">
              <a:spcBef>
                <a:spcPts val="0"/>
              </a:spcBef>
              <a:spcAft>
                <a:spcPts val="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0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0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0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F461D32-BDE7-4F17-A5C7-67D7BF27B05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532453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29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29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29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2209800" y="228600"/>
            <a:ext cx="4724400" cy="1143000"/>
          </a:xfrm>
        </p:spPr>
        <p:txBody>
          <a:bodyPr/>
          <a:lstStyle/>
          <a:p>
            <a:pPr algn="ctr"/>
            <a:r>
              <a:rPr lang="en-US" sz="3600" dirty="0">
                <a:effectLst>
                  <a:outerShdw blurRad="38100" dist="38100" dir="2700000" algn="tl">
                    <a:srgbClr val="000000">
                      <a:alpha val="43137"/>
                    </a:srgbClr>
                  </a:outerShdw>
                </a:effectLst>
              </a:rPr>
              <a:t>Robert Thomas</a:t>
            </a:r>
            <a:br>
              <a:rPr lang="en-US" sz="36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 </a:t>
            </a:r>
            <a:r>
              <a:rPr lang="en-US" sz="1800" i="1" dirty="0">
                <a:solidFill>
                  <a:schemeClr val="tx1"/>
                </a:solidFill>
                <a:effectLst>
                  <a:outerShdw blurRad="38100" dist="38100" dir="2700000" algn="tl">
                    <a:srgbClr val="000000">
                      <a:alpha val="43137"/>
                    </a:srgbClr>
                  </a:outerShdw>
                </a:effectLst>
              </a:rPr>
              <a:t>Four Views on the Book of Revelation</a:t>
            </a:r>
            <a:r>
              <a:rPr lang="en-US" sz="1800" dirty="0">
                <a:solidFill>
                  <a:schemeClr val="tx1"/>
                </a:solidFill>
                <a:effectLst>
                  <a:outerShdw blurRad="38100" dist="38100" dir="2700000" algn="tl">
                    <a:srgbClr val="000000">
                      <a:alpha val="43137"/>
                    </a:srgbClr>
                  </a:outerShdw>
                </a:effectLst>
              </a:rPr>
              <a:t>, page 207.</a:t>
            </a:r>
            <a:endParaRPr lang="en-US" sz="2000" dirty="0">
              <a:solidFill>
                <a:schemeClr val="tx1"/>
              </a:solidFill>
              <a:effectLst>
                <a:outerShdw blurRad="38100" dist="38100" dir="2700000" algn="tl">
                  <a:srgbClr val="000000">
                    <a:alpha val="43137"/>
                  </a:srgbClr>
                </a:outerShdw>
              </a:effectLst>
            </a:endParaRPr>
          </a:p>
        </p:txBody>
      </p:sp>
      <p:sp>
        <p:nvSpPr>
          <p:cNvPr id="18435" name="Rectangle 3"/>
          <p:cNvSpPr>
            <a:spLocks noGrp="1" noChangeArrowheads="1"/>
          </p:cNvSpPr>
          <p:nvPr>
            <p:ph type="body" idx="4294967295"/>
          </p:nvPr>
        </p:nvSpPr>
        <p:spPr>
          <a:xfrm>
            <a:off x="3276600" y="2286000"/>
            <a:ext cx="5638800" cy="2590800"/>
          </a:xfrm>
        </p:spPr>
        <p:txBody>
          <a:bodyPr lIns="92075" tIns="46038" rIns="92075" bIns="46038"/>
          <a:lstStyle/>
          <a:p>
            <a:pPr marL="0" indent="0" algn="just">
              <a:buFont typeface="Wingdings" pitchFamily="2" charset="2"/>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16764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5" y="152400"/>
            <a:ext cx="976491" cy="1371600"/>
          </a:xfrm>
          <a:prstGeom prst="rect">
            <a:avLst/>
          </a:prstGeom>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Description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18:21-24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896112" y="1600200"/>
            <a:ext cx="6038088"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Description (21)</a:t>
            </a:r>
          </a:p>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Nine Affected Groups (22-23a)</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Cause (23b-24)</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Sorcery (23b)</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Martyrdoms (24)</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388" y="3416808"/>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368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E633F-C1C8-4454-B56B-617011648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228600"/>
            <a:ext cx="8864352" cy="5486876"/>
          </a:xfrm>
          <a:prstGeom prst="rect">
            <a:avLst/>
          </a:prstGeom>
        </p:spPr>
      </p:pic>
    </p:spTree>
    <p:extLst>
      <p:ext uri="{BB962C8B-B14F-4D97-AF65-F5344CB8AC3E}">
        <p14:creationId xmlns:p14="http://schemas.microsoft.com/office/powerpoint/2010/main" val="128161436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Description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18:21-24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896112" y="1600200"/>
            <a:ext cx="6038088"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Description (21)</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Nine Affected Groups (22-23a)</a:t>
            </a:r>
          </a:p>
          <a:p>
            <a:pPr marL="576263" indent="-576263" eaLnBrk="1" hangingPunct="1">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Cause (23b-24)</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rPr>
              <a:t>Sorcery (23b)</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Martyrdoms (24)</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388" y="3416808"/>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25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Description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18:21-24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896112" y="1600200"/>
            <a:ext cx="6038088"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Description (21)</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Nine Affected Groups (22-23a)</a:t>
            </a:r>
          </a:p>
          <a:p>
            <a:pPr marL="576263" indent="-576263" eaLnBrk="1" hangingPunct="1">
              <a:spcBef>
                <a:spcPts val="0"/>
              </a:spcBef>
              <a:spcAft>
                <a:spcPts val="2400"/>
              </a:spcAft>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Cause (23b-24)</a:t>
            </a:r>
          </a:p>
          <a:p>
            <a:pPr marL="1033463" lvl="1" indent="-514350" eaLnBrk="1" hangingPunct="1">
              <a:spcBef>
                <a:spcPts val="0"/>
              </a:spcBef>
              <a:spcAft>
                <a:spcPts val="2400"/>
              </a:spcAft>
              <a:buSzPct val="100000"/>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Sorcery (23b)</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rPr>
              <a:t>Martyrdoms (24)</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388" y="3416808"/>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530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7171" name="Rectangle 1027"/>
          <p:cNvSpPr>
            <a:spLocks noGrp="1" noChangeArrowheads="1"/>
          </p:cNvSpPr>
          <p:nvPr>
            <p:ph type="body" idx="1"/>
          </p:nvPr>
        </p:nvSpPr>
        <p:spPr>
          <a:xfrm>
            <a:off x="0" y="0"/>
            <a:ext cx="9144001" cy="53340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Genesis 11:1-4</a:t>
            </a:r>
          </a:p>
          <a:p>
            <a:pPr marL="0" indent="0" algn="just" eaLnBrk="1" hangingPunct="1">
              <a:spcBef>
                <a:spcPts val="0"/>
              </a:spcBef>
              <a:spcAft>
                <a:spcPts val="600"/>
              </a:spcAft>
              <a:buNone/>
              <a:defRPr/>
            </a:pPr>
            <a:r>
              <a:rPr lang="en-US" altLang="en-US" sz="3000" baseline="30000" dirty="0">
                <a:effectLst>
                  <a:outerShdw blurRad="38100" dist="38100" dir="2700000" algn="tl">
                    <a:srgbClr val="000000">
                      <a:alpha val="43137"/>
                    </a:srgbClr>
                  </a:outerShdw>
                </a:effectLst>
              </a:rPr>
              <a:t>1</a:t>
            </a:r>
            <a:r>
              <a:rPr lang="en-US" altLang="en-US" sz="3000" dirty="0">
                <a:effectLst>
                  <a:outerShdw blurRad="38100" dist="38100" dir="2700000" algn="tl">
                    <a:srgbClr val="000000">
                      <a:alpha val="43137"/>
                    </a:srgbClr>
                  </a:outerShdw>
                </a:effectLst>
              </a:rPr>
              <a:t> </a:t>
            </a:r>
            <a:r>
              <a:rPr lang="en-US" altLang="en-US" sz="3000" b="1" u="sng" dirty="0">
                <a:solidFill>
                  <a:srgbClr val="FFFFCC"/>
                </a:solidFill>
                <a:effectLst>
                  <a:outerShdw blurRad="38100" dist="38100" dir="2700000" algn="tl">
                    <a:srgbClr val="000000">
                      <a:alpha val="43137"/>
                    </a:srgbClr>
                  </a:outerShdw>
                </a:effectLst>
              </a:rPr>
              <a:t>Now the whole earth used the same language and the same words</a:t>
            </a:r>
            <a:r>
              <a:rPr lang="en-US" altLang="en-US" sz="3000" dirty="0">
                <a:effectLst>
                  <a:outerShdw blurRad="38100" dist="38100" dir="2700000" algn="tl">
                    <a:srgbClr val="000000">
                      <a:alpha val="43137"/>
                    </a:srgbClr>
                  </a:outerShdw>
                </a:effectLst>
              </a:rPr>
              <a:t>. </a:t>
            </a:r>
            <a:r>
              <a:rPr lang="en-US" altLang="en-US" sz="3000" baseline="30000" dirty="0">
                <a:effectLst>
                  <a:outerShdw blurRad="38100" dist="38100" dir="2700000" algn="tl">
                    <a:srgbClr val="000000">
                      <a:alpha val="43137"/>
                    </a:srgbClr>
                  </a:outerShdw>
                </a:effectLst>
              </a:rPr>
              <a:t>2</a:t>
            </a:r>
            <a:r>
              <a:rPr lang="en-US" altLang="en-US" sz="3000" dirty="0">
                <a:effectLst>
                  <a:outerShdw blurRad="38100" dist="38100" dir="2700000" algn="tl">
                    <a:srgbClr val="000000">
                      <a:alpha val="43137"/>
                    </a:srgbClr>
                  </a:outerShdw>
                </a:effectLst>
              </a:rPr>
              <a:t> It came about as they journeyed </a:t>
            </a:r>
            <a:r>
              <a:rPr lang="en-US" altLang="en-US" sz="3000" b="1" u="sng" dirty="0">
                <a:solidFill>
                  <a:srgbClr val="FFFFCC"/>
                </a:solidFill>
                <a:effectLst>
                  <a:outerShdw blurRad="38100" dist="38100" dir="2700000" algn="tl">
                    <a:srgbClr val="000000">
                      <a:alpha val="43137"/>
                    </a:srgbClr>
                  </a:outerShdw>
                </a:effectLst>
              </a:rPr>
              <a:t>east</a:t>
            </a:r>
            <a:r>
              <a:rPr lang="en-US" altLang="en-US" sz="3000" dirty="0">
                <a:effectLst>
                  <a:outerShdw blurRad="38100" dist="38100" dir="2700000" algn="tl">
                    <a:srgbClr val="000000">
                      <a:alpha val="43137"/>
                    </a:srgbClr>
                  </a:outerShdw>
                </a:effectLst>
              </a:rPr>
              <a:t>, that they found a plain in the land of </a:t>
            </a:r>
            <a:r>
              <a:rPr lang="en-US" altLang="en-US" sz="3000" b="1" u="sng" dirty="0">
                <a:solidFill>
                  <a:srgbClr val="FFFFCC"/>
                </a:solidFill>
                <a:effectLst>
                  <a:outerShdw blurRad="38100" dist="38100" dir="2700000" algn="tl">
                    <a:srgbClr val="000000">
                      <a:alpha val="43137"/>
                    </a:srgbClr>
                  </a:outerShdw>
                </a:effectLst>
              </a:rPr>
              <a:t>Shinar</a:t>
            </a:r>
            <a:r>
              <a:rPr lang="en-US" altLang="en-US" sz="3000" dirty="0">
                <a:effectLst>
                  <a:outerShdw blurRad="38100" dist="38100" dir="2700000" algn="tl">
                    <a:srgbClr val="000000">
                      <a:alpha val="43137"/>
                    </a:srgbClr>
                  </a:outerShdw>
                </a:effectLst>
              </a:rPr>
              <a:t> and settled there. </a:t>
            </a:r>
            <a:r>
              <a:rPr lang="en-US" altLang="en-US" sz="3000" baseline="30000" dirty="0">
                <a:effectLst>
                  <a:outerShdw blurRad="38100" dist="38100" dir="2700000" algn="tl">
                    <a:srgbClr val="000000">
                      <a:alpha val="43137"/>
                    </a:srgbClr>
                  </a:outerShdw>
                </a:effectLst>
              </a:rPr>
              <a:t>3</a:t>
            </a:r>
            <a:r>
              <a:rPr lang="en-US" altLang="en-US" sz="3000"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sz="3000" baseline="30000" dirty="0">
                <a:effectLst>
                  <a:outerShdw blurRad="38100" dist="38100" dir="2700000" algn="tl">
                    <a:srgbClr val="000000">
                      <a:alpha val="43137"/>
                    </a:srgbClr>
                  </a:outerShdw>
                </a:effectLst>
              </a:rPr>
              <a:t>4</a:t>
            </a:r>
            <a:r>
              <a:rPr lang="en-US" altLang="en-US" sz="3000"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8865512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76200" y="53340"/>
          <a:ext cx="8991600" cy="6751320"/>
        </p:xfrm>
        <a:graphic>
          <a:graphicData uri="http://schemas.openxmlformats.org/drawingml/2006/table">
            <a:tbl>
              <a:tblPr firstRow="1" bandRow="1">
                <a:tableStyleId>{073A0DAA-6AF3-43AB-8588-CEC1D06C72B9}</a:tableStyleId>
              </a:tblPr>
              <a:tblGrid>
                <a:gridCol w="3124200">
                  <a:extLst>
                    <a:ext uri="{9D8B030D-6E8A-4147-A177-3AD203B41FA5}">
                      <a16:colId xmlns:a16="http://schemas.microsoft.com/office/drawing/2014/main" val="2807051881"/>
                    </a:ext>
                  </a:extLst>
                </a:gridCol>
                <a:gridCol w="2870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bg2"/>
                          </a:solidFill>
                          <a:effectLst/>
                          <a:latin typeface="Calibri" panose="020F0502020204030204" pitchFamily="34" charset="0"/>
                        </a:rPr>
                        <a:t>Desius</a:t>
                      </a: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bg2"/>
                          </a:solidFill>
                          <a:effectLst/>
                          <a:latin typeface="Calibri" panose="020F0502020204030204" pitchFamily="34" charset="0"/>
                        </a:rPr>
                        <a:t>Aswara</a:t>
                      </a: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8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974167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3065460367"/>
              </p:ext>
            </p:extLst>
          </p:nvPr>
        </p:nvGraphicFramePr>
        <p:xfrm>
          <a:off x="76200" y="119856"/>
          <a:ext cx="8991600" cy="6618288"/>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575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2519949048"/>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bl>
          </a:graphicData>
        </a:graphic>
      </p:graphicFrame>
    </p:spTree>
    <p:extLst>
      <p:ext uri="{BB962C8B-B14F-4D97-AF65-F5344CB8AC3E}">
        <p14:creationId xmlns:p14="http://schemas.microsoft.com/office/powerpoint/2010/main" val="3883916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altLang="en-US" sz="4000" dirty="0">
                <a:solidFill>
                  <a:schemeClr val="tx2"/>
                </a:solidFill>
                <a:ea typeface="+mj-ea"/>
                <a:cs typeface="Calibri" panose="020F0502020204030204" pitchFamily="34" charset="0"/>
              </a:rPr>
              <a:t>Revelation 9:20-21</a:t>
            </a:r>
          </a:p>
          <a:p>
            <a:pPr marL="0" lvl="0" indent="0" algn="just">
              <a:spcBef>
                <a:spcPct val="0"/>
              </a:spcBef>
              <a:buClrTx/>
              <a:buSzTx/>
              <a:buNone/>
            </a:pPr>
            <a:r>
              <a:rPr lang="en-US" altLang="en-US" dirty="0">
                <a:effectLst>
                  <a:outerShdw blurRad="38100" dist="38100" dir="2700000" algn="tl">
                    <a:srgbClr val="000000">
                      <a:alpha val="43137"/>
                    </a:srgbClr>
                  </a:outerShdw>
                </a:effectLst>
                <a:cs typeface="Arial" panose="020B0604020202020204" pitchFamily="34" charset="0"/>
              </a:rPr>
              <a:t>“</a:t>
            </a:r>
            <a:r>
              <a:rPr lang="en-US"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idols of gold and of silver and of brass and of stone and of wood, which can neither see nor hear nor walk; </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and they did not repent of their murders nor of their </a:t>
            </a:r>
            <a:r>
              <a:rPr lang="en-US" b="1" u="sng" dirty="0">
                <a:solidFill>
                  <a:srgbClr val="FFFFCC"/>
                </a:solidFill>
                <a:effectLst>
                  <a:outerShdw blurRad="38100" dist="38100" dir="2700000" algn="tl">
                    <a:srgbClr val="000000">
                      <a:alpha val="43137"/>
                    </a:srgbClr>
                  </a:outerShdw>
                </a:effectLst>
              </a:rPr>
              <a:t>sorceries (</a:t>
            </a:r>
            <a:r>
              <a:rPr lang="en-US" b="1" i="1" u="sng" dirty="0">
                <a:solidFill>
                  <a:srgbClr val="FFFFCC"/>
                </a:solidFill>
                <a:effectLst>
                  <a:outerShdw blurRad="38100" dist="38100" dir="2700000" algn="tl">
                    <a:srgbClr val="000000">
                      <a:alpha val="43137"/>
                    </a:srgbClr>
                  </a:outerShdw>
                </a:effectLst>
              </a:rPr>
              <a:t>pharmakeia</a:t>
            </a:r>
            <a:r>
              <a:rPr lang="en-US" b="1" u="sng" dirty="0">
                <a:solidFill>
                  <a:srgbClr val="FFFFCC"/>
                </a:solidFill>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nor of their immorality nor of their thefts.</a:t>
            </a:r>
            <a:r>
              <a:rPr lang="en-US" altLang="en-US" dirty="0">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101449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228600" y="228600"/>
            <a:ext cx="847725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Description of Babylon’s Fall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18:21-24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896112" y="1600200"/>
            <a:ext cx="6038088" cy="4543212"/>
          </a:xfrm>
        </p:spPr>
        <p:txBody>
          <a:bodyPr/>
          <a:lstStyle/>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Description (21)</a:t>
            </a:r>
          </a:p>
          <a:p>
            <a:pPr marL="576263" indent="-576263" eaLnBrk="1" hangingPunct="1">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Nine Affected Groups (22-23a)</a:t>
            </a:r>
          </a:p>
          <a:p>
            <a:pPr marL="576263" indent="-576263" eaLnBrk="1" hangingPunct="1">
              <a:spcBef>
                <a:spcPts val="0"/>
              </a:spcBef>
              <a:spcAft>
                <a:spcPts val="2400"/>
              </a:spcAft>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Cause (23b-24)</a:t>
            </a:r>
          </a:p>
          <a:p>
            <a:pPr marL="1033463" lvl="1" indent="-514350" eaLnBrk="1" hangingPunct="1">
              <a:spcBef>
                <a:spcPts val="0"/>
              </a:spcBef>
              <a:spcAft>
                <a:spcPts val="2400"/>
              </a:spcAft>
              <a:buSzPct val="100000"/>
              <a:buAutoNum type="arabicPeriod"/>
              <a:defRPr/>
            </a:pPr>
            <a:r>
              <a:rPr lang="en-US" dirty="0">
                <a:effectLst>
                  <a:outerShdw blurRad="38100" dist="38100" dir="2700000" algn="tl">
                    <a:srgbClr val="000000">
                      <a:alpha val="43137"/>
                    </a:srgbClr>
                  </a:outerShdw>
                </a:effectLst>
                <a:ea typeface="+mn-ea"/>
                <a:cs typeface="+mn-cs"/>
              </a:rPr>
              <a:t>Sorcery (23b)</a:t>
            </a:r>
          </a:p>
          <a:p>
            <a:pPr marL="1033463" lvl="1" indent="-514350" eaLnBrk="1" hangingPunct="1">
              <a:spcBef>
                <a:spcPts val="0"/>
              </a:spcBef>
              <a:spcAft>
                <a:spcPts val="2400"/>
              </a:spcAft>
              <a:buSzPct val="100000"/>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Martyrdoms (24)</a:t>
            </a:r>
          </a:p>
        </p:txBody>
      </p:sp>
      <p:pic>
        <p:nvPicPr>
          <p:cNvPr id="7" name="Picture 2" descr="Image result for babylon revelation 18">
            <a:extLst>
              <a:ext uri="{FF2B5EF4-FFF2-40B4-BE49-F238E27FC236}">
                <a16:creationId xmlns:a16="http://schemas.microsoft.com/office/drawing/2014/main" id="{E1158097-6BBB-4A63-8956-C4505A2E7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388" y="3416808"/>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243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3898294005"/>
              </p:ext>
            </p:extLst>
          </p:nvPr>
        </p:nvGraphicFramePr>
        <p:xfrm>
          <a:off x="76200" y="60960"/>
          <a:ext cx="8991600" cy="6736080"/>
        </p:xfrm>
        <a:graphic>
          <a:graphicData uri="http://schemas.openxmlformats.org/drawingml/2006/table">
            <a:tbl>
              <a:tblPr>
                <a:tableStyleId>{D7AC3CCA-C797-4891-BE02-D94E43425B78}</a:tableStyleId>
              </a:tblPr>
              <a:tblGrid>
                <a:gridCol w="41910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95599">
                  <a:extLst>
                    <a:ext uri="{9D8B030D-6E8A-4147-A177-3AD203B41FA5}">
                      <a16:colId xmlns:a16="http://schemas.microsoft.com/office/drawing/2014/main" val="20002"/>
                    </a:ext>
                  </a:extLst>
                </a:gridCol>
              </a:tblGrid>
              <a:tr h="50664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Persecution of the saints</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FFFFCC"/>
                    </a:solidFill>
                  </a:tcPr>
                </a:tc>
                <a:extLst>
                  <a:ext uri="{0D108BD9-81ED-4DB2-BD59-A6C34878D82A}">
                    <a16:rowId xmlns:a16="http://schemas.microsoft.com/office/drawing/2014/main" val="998297543"/>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Stone sinking into Euphrates</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Destroyed by fire</a:t>
                      </a: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4470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ctr"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387435">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418952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127012" y="228600"/>
            <a:ext cx="6889977"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type="body" idx="1"/>
          </p:nvPr>
        </p:nvSpPr>
        <p:spPr>
          <a:xfrm>
            <a:off x="1568223" y="1600200"/>
            <a:ext cx="6007555" cy="3657600"/>
          </a:xfrm>
        </p:spPr>
        <p:txBody>
          <a:bodyPr/>
          <a:lstStyle/>
          <a:p>
            <a:pPr marL="457200" indent="-457200"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Partial rapture theory </a:t>
            </a:r>
          </a:p>
        </p:txBody>
      </p:sp>
      <p:pic>
        <p:nvPicPr>
          <p:cNvPr id="2" name="Picture 1">
            <a:extLst>
              <a:ext uri="{FF2B5EF4-FFF2-40B4-BE49-F238E27FC236}">
                <a16:creationId xmlns:a16="http://schemas.microsoft.com/office/drawing/2014/main" id="{0F5D8890-1922-43E6-BDBE-829C58F22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181600"/>
            <a:ext cx="1828800" cy="1371600"/>
          </a:xfrm>
          <a:prstGeom prst="rect">
            <a:avLst/>
          </a:prstGeom>
        </p:spPr>
      </p:pic>
    </p:spTree>
    <p:extLst>
      <p:ext uri="{BB962C8B-B14F-4D97-AF65-F5344CB8AC3E}">
        <p14:creationId xmlns:p14="http://schemas.microsoft.com/office/powerpoint/2010/main" val="7053198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12480"/>
            <a:ext cx="8305800" cy="6492606"/>
          </a:xfrm>
          <a:prstGeom prst="rect">
            <a:avLst/>
          </a:prstGeom>
          <a:ln w="28575">
            <a:solidFill>
              <a:srgbClr val="FFFFCC"/>
            </a:solidFill>
          </a:ln>
        </p:spPr>
      </p:pic>
    </p:spTree>
    <p:extLst>
      <p:ext uri="{BB962C8B-B14F-4D97-AF65-F5344CB8AC3E}">
        <p14:creationId xmlns:p14="http://schemas.microsoft.com/office/powerpoint/2010/main" val="1486575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599"/>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17:1-19:6 – Babylon’s fall</a:t>
            </a:r>
          </a:p>
        </p:txBody>
      </p:sp>
    </p:spTree>
    <p:extLst>
      <p:ext uri="{BB962C8B-B14F-4D97-AF65-F5344CB8AC3E}">
        <p14:creationId xmlns:p14="http://schemas.microsoft.com/office/powerpoint/2010/main" val="295270749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154710"/>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25943786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009650" y="1155414"/>
            <a:ext cx="7124700" cy="2502186"/>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Seen (Chapter 1)</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Are (Chapters 2–3)</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After these things (Chapters 4–22)</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685800" y="228600"/>
            <a:ext cx="7772400" cy="762000"/>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Revelation 1:19</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7" name="Picture 6">
            <a:extLst>
              <a:ext uri="{FF2B5EF4-FFF2-40B4-BE49-F238E27FC236}">
                <a16:creationId xmlns:a16="http://schemas.microsoft.com/office/drawing/2014/main" id="{EBA477E6-0692-4CC4-94FD-7E5B5AE4C1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2931" y="3733800"/>
            <a:ext cx="2658138" cy="2743200"/>
          </a:xfrm>
          <a:prstGeom prst="rect">
            <a:avLst/>
          </a:prstGeom>
        </p:spPr>
      </p:pic>
    </p:spTree>
    <p:extLst>
      <p:ext uri="{BB962C8B-B14F-4D97-AF65-F5344CB8AC3E}">
        <p14:creationId xmlns:p14="http://schemas.microsoft.com/office/powerpoint/2010/main" val="380972907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685800" y="0"/>
            <a:ext cx="7772400" cy="2600712"/>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5146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5888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1969770"/>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5146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0131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24744837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Prediction of Babylon’s Fall (18:1-3)</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Appeal to Separate From Babylon (18:4-8)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Reactions to Babylon’s Fall (18:9-20)</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Description of Babylon’s Fall  (18:21-24)</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Great City of Babylon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18</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abylon revelation 18">
            <a:extLst>
              <a:ext uri="{FF2B5EF4-FFF2-40B4-BE49-F238E27FC236}">
                <a16:creationId xmlns:a16="http://schemas.microsoft.com/office/drawing/2014/main" id="{EAA92756-D795-4A0F-907D-5ABF565F8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2775" y="4389438"/>
            <a:ext cx="2838450" cy="227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54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Vision Concerning Babylon (1-6a)</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Interpretation Concerning Babylon (6b-18)</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Woman Rides the Beast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17</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8" name="Picture 7" descr="C:\Documents and Settings\Owner\Application Data\Microsoft\Media Catalog\clip0006.BMP">
            <a:extLst>
              <a:ext uri="{FF2B5EF4-FFF2-40B4-BE49-F238E27FC236}">
                <a16:creationId xmlns:a16="http://schemas.microsoft.com/office/drawing/2014/main" id="{8EDC6CAA-095F-4CC5-8637-A12394FD09B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359931" y="2892143"/>
            <a:ext cx="2424139" cy="36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9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26178</TotalTime>
  <Words>4479</Words>
  <Application>Microsoft Office PowerPoint</Application>
  <PresentationFormat>On-screen Show (4:3)</PresentationFormat>
  <Paragraphs>916</Paragraphs>
  <Slides>87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87</vt:i4>
      </vt:variant>
    </vt:vector>
  </HeadingPairs>
  <TitlesOfParts>
    <vt:vector size="91" baseType="lpstr">
      <vt:lpstr>Calibri</vt:lpstr>
      <vt:lpstr>Times New Roman</vt:lpstr>
      <vt:lpstr>Wingdings</vt:lpstr>
      <vt:lpstr>Azure</vt:lpstr>
      <vt:lpstr>PowerPoint Presentation</vt:lpstr>
      <vt:lpstr>PowerPoint Presentation</vt:lpstr>
      <vt:lpstr>Seven Bowls  (Revelation 16)</vt:lpstr>
      <vt:lpstr>7. The Seventh Bowl Revelation 16:17-21</vt:lpstr>
      <vt:lpstr>PowerPoint Presentation</vt:lpstr>
      <vt:lpstr>PowerPoint Presentation</vt:lpstr>
      <vt:lpstr>PowerPoint Presentation</vt:lpstr>
      <vt:lpstr>5 Non-Chronological Parenthetical Insertions</vt:lpstr>
      <vt:lpstr>PowerPoint Presentation</vt:lpstr>
      <vt:lpstr>PowerPoint Presentation</vt:lpstr>
      <vt:lpstr>PowerPoint Presentation</vt:lpstr>
      <vt:lpstr>I. The Prediction of Babylon’s Fall Revelation 18:1-3</vt:lpstr>
      <vt:lpstr>PowerPoint Presentation</vt:lpstr>
      <vt:lpstr>II. Appeal to Separate From Babylon Revelation 18:4-8</vt:lpstr>
      <vt:lpstr>PowerPoint Presentation</vt:lpstr>
      <vt:lpstr>III. The Reactions Babylon’s Fall Revelation 18:9-20</vt:lpstr>
      <vt:lpstr>III. The Reactions Babylon’s Fall Revelation 18:9-20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The Reactions Babylon’s Fall Revelation 18:9-20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The Reactions Babylon’s Fall Revelation 18:9-20</vt:lpstr>
      <vt:lpstr>PowerPoint Presentation</vt:lpstr>
      <vt:lpstr>Babylon Needs a Harbor?</vt:lpstr>
      <vt:lpstr>Babylon Needs a Harbor?</vt:lpstr>
      <vt:lpstr>Babylon Needs a Harbor?</vt:lpstr>
      <vt:lpstr>PowerPoint Presentation</vt:lpstr>
      <vt:lpstr>PowerPoint Presentation</vt:lpstr>
      <vt:lpstr>PowerPoint Presentation</vt:lpstr>
      <vt:lpstr>PowerPoint Presentation</vt:lpstr>
      <vt:lpstr>III. The Reactions Babylon’s Fall Revelation 18:9-20</vt:lpstr>
      <vt:lpstr>When Will the Rapture Take Place Relative to the Tribulation Period?</vt:lpstr>
      <vt:lpstr>PowerPoint Presentation</vt:lpstr>
      <vt:lpstr>PowerPoint Presentation</vt:lpstr>
      <vt:lpstr>Revelation 1:19</vt:lpstr>
      <vt:lpstr>PowerPoint Presentation</vt:lpstr>
      <vt:lpstr>PowerPoint Presentation</vt:lpstr>
      <vt:lpstr>PowerPoint Presentation</vt:lpstr>
      <vt:lpstr>PowerPoint Presentation</vt:lpstr>
      <vt:lpstr>II. The Description of Babylon’s Fall Revelation 18:21-24</vt:lpstr>
      <vt:lpstr>II. The Description of Babylon’s Fall Revelation 18:21-24</vt:lpstr>
      <vt:lpstr>PowerPoint Presentation</vt:lpstr>
      <vt:lpstr>Isaiah 13-14</vt:lpstr>
      <vt:lpstr>Jeremiah 50-51</vt:lpstr>
      <vt:lpstr>PowerPoint Presentation</vt:lpstr>
      <vt:lpstr>Babylon’s History After 539 B.C.</vt:lpstr>
      <vt:lpstr>PowerPoint Presentation</vt:lpstr>
      <vt:lpstr>PowerPoint Presentation</vt:lpstr>
      <vt:lpstr>PowerPoint Presentation</vt:lpstr>
      <vt:lpstr>Robert Thomas  Four Views on the Book of Revelation, page 207.</vt:lpstr>
      <vt:lpstr>II. The Description of Babylon’s Fall Revelation 18:21-24</vt:lpstr>
      <vt:lpstr>II. The Description of Babylon’s Fall Revelation 18:21-24</vt:lpstr>
      <vt:lpstr>II. The Description of Babylon’s Fall Revelation 18:21-24</vt:lpstr>
      <vt:lpstr>PowerPoint Presentation</vt:lpstr>
      <vt:lpstr>PowerPoint Presentation</vt:lpstr>
      <vt:lpstr>PowerPoint Presentation</vt:lpstr>
      <vt:lpstr>PowerPoint Presentation</vt:lpstr>
      <vt:lpstr>II. The Description of Babylon’s Fall Revelation 18:21-24</vt:lpstr>
      <vt:lpstr>PowerPoint Presentation</vt:lpstr>
      <vt:lpstr>When Will the Rapture Take Place Relative to the Tribulation Period?</vt:lpstr>
      <vt:lpstr>PowerPoint Presentation</vt:lpstr>
      <vt:lpstr>PowerPoint Presentation</vt:lpstr>
      <vt:lpstr>Revelation 1:19</vt:lpstr>
      <vt:lpstr>PowerPoint Presentation</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43-Revelation - 14v1-20</dc:title>
  <dc:subject>Revelation</dc:subject>
  <dc:creator>A. Woods</dc:creator>
  <dc:description>Modified by Jim McGowan</dc:description>
  <cp:lastModifiedBy>Andy Woods</cp:lastModifiedBy>
  <cp:revision>2886</cp:revision>
  <cp:lastPrinted>2019-01-24T17:00:53Z</cp:lastPrinted>
  <dcterms:created xsi:type="dcterms:W3CDTF">2009-03-17T12:21:13Z</dcterms:created>
  <dcterms:modified xsi:type="dcterms:W3CDTF">2019-11-03T02:20:11Z</dcterms:modified>
</cp:coreProperties>
</file>