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067" r:id="rId2"/>
    <p:sldId id="322" r:id="rId3"/>
    <p:sldId id="5489" r:id="rId4"/>
    <p:sldId id="5545" r:id="rId5"/>
    <p:sldId id="5521" r:id="rId6"/>
    <p:sldId id="5550" r:id="rId7"/>
    <p:sldId id="5546" r:id="rId8"/>
    <p:sldId id="5547" r:id="rId9"/>
    <p:sldId id="3005" r:id="rId10"/>
    <p:sldId id="5642" r:id="rId11"/>
    <p:sldId id="5643" r:id="rId12"/>
    <p:sldId id="5647" r:id="rId13"/>
    <p:sldId id="5728" r:id="rId14"/>
    <p:sldId id="5711" r:id="rId15"/>
    <p:sldId id="5712" r:id="rId16"/>
    <p:sldId id="5713" r:id="rId17"/>
    <p:sldId id="5676" r:id="rId18"/>
    <p:sldId id="5734" r:id="rId19"/>
    <p:sldId id="5679" r:id="rId20"/>
    <p:sldId id="5729" r:id="rId21"/>
    <p:sldId id="5730" r:id="rId22"/>
    <p:sldId id="5731" r:id="rId23"/>
    <p:sldId id="3019" r:id="rId24"/>
    <p:sldId id="5681" r:id="rId25"/>
    <p:sldId id="5581" r:id="rId26"/>
    <p:sldId id="5582" r:id="rId27"/>
    <p:sldId id="5732" r:id="rId28"/>
    <p:sldId id="5682" r:id="rId29"/>
    <p:sldId id="5733" r:id="rId30"/>
    <p:sldId id="5644" r:id="rId31"/>
    <p:sldId id="5654" r:id="rId32"/>
    <p:sldId id="5735" r:id="rId33"/>
    <p:sldId id="3010" r:id="rId34"/>
    <p:sldId id="5736" r:id="rId35"/>
    <p:sldId id="3079" r:id="rId36"/>
    <p:sldId id="2421" r:id="rId37"/>
    <p:sldId id="3124" r:id="rId38"/>
    <p:sldId id="5737" r:id="rId39"/>
    <p:sldId id="5738" r:id="rId40"/>
    <p:sldId id="5684" r:id="rId41"/>
    <p:sldId id="5685" r:id="rId42"/>
    <p:sldId id="5739" r:id="rId43"/>
    <p:sldId id="5740" r:id="rId44"/>
    <p:sldId id="5741" r:id="rId45"/>
    <p:sldId id="5689" r:id="rId46"/>
    <p:sldId id="5230" r:id="rId47"/>
    <p:sldId id="2331" r:id="rId48"/>
    <p:sldId id="5742" r:id="rId49"/>
    <p:sldId id="5690" r:id="rId50"/>
    <p:sldId id="5743" r:id="rId51"/>
    <p:sldId id="5691" r:id="rId52"/>
    <p:sldId id="5744" r:id="rId53"/>
    <p:sldId id="5693" r:id="rId54"/>
    <p:sldId id="2248" r:id="rId55"/>
    <p:sldId id="5673" r:id="rId56"/>
    <p:sldId id="3488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99FF66"/>
    <a:srgbClr val="0000CC"/>
    <a:srgbClr val="00FF00"/>
    <a:srgbClr val="66FF33"/>
    <a:srgbClr val="66FF66"/>
    <a:srgbClr val="0000FF"/>
    <a:srgbClr val="000099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6349" autoAdjust="0"/>
  </p:normalViewPr>
  <p:slideViewPr>
    <p:cSldViewPr>
      <p:cViewPr varScale="1">
        <p:scale>
          <a:sx n="121" d="100"/>
          <a:sy n="121" d="100"/>
        </p:scale>
        <p:origin x="8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1/27/2019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150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7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6" r:id="rId13"/>
    <p:sldLayoutId id="2147483918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2247900" y="548640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371599"/>
            <a:ext cx="8915400" cy="1600201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Prediction of Babylon’s Fall (18:1-3)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to Separate From Babylon (18:4-8)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Reactions to Babylon’s Fall (18:9-20)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Babylon’s Fall  (18:21-24)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514475" y="200065"/>
            <a:ext cx="6115050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Great City of Babylon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18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babylon revelation 18">
            <a:extLst>
              <a:ext uri="{FF2B5EF4-FFF2-40B4-BE49-F238E27FC236}">
                <a16:creationId xmlns:a16="http://schemas.microsoft.com/office/drawing/2014/main" id="{EAA92756-D795-4A0F-907D-5ABF565F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775" y="4389438"/>
            <a:ext cx="283845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371599"/>
            <a:ext cx="8915400" cy="1600201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Prediction of Babylon’s Fall (18:1-3)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to Separate From Babylon (18:4-8)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Reactions to Babylon’s Fall (18:9-20)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Babylon’s Fall  (18:21-24)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514475" y="200065"/>
            <a:ext cx="6115050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Great City of Babylon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18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babylon revelation 18">
            <a:extLst>
              <a:ext uri="{FF2B5EF4-FFF2-40B4-BE49-F238E27FC236}">
                <a16:creationId xmlns:a16="http://schemas.microsoft.com/office/drawing/2014/main" id="{EAA92756-D795-4A0F-907D-5ABF565F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775" y="4389438"/>
            <a:ext cx="283845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1418" y="198120"/>
            <a:ext cx="6761163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Prediction of Babylon’s Fall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18:1-3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45795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Proclamation (1-2a)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Demonic Involvement (2b)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Corruption of Nations (3a)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of Kings (3b)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Corruption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erchants (3c)</a:t>
            </a:r>
          </a:p>
        </p:txBody>
      </p:sp>
      <p:pic>
        <p:nvPicPr>
          <p:cNvPr id="7" name="Picture 2" descr="Image result for babylon revelation 18">
            <a:extLst>
              <a:ext uri="{FF2B5EF4-FFF2-40B4-BE49-F238E27FC236}">
                <a16:creationId xmlns:a16="http://schemas.microsoft.com/office/drawing/2014/main" id="{E1158097-6BBB-4A63-8956-C4505A2E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0530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1418" y="198120"/>
            <a:ext cx="6761163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Prediction of Babylon’s Fall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18:1-3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45795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Proclamation (1-2a)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Demonic Involvement (2b)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Corruption of Nations (3a)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of Kings (3b)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Corruption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erchants (3c)</a:t>
            </a:r>
          </a:p>
        </p:txBody>
      </p:sp>
      <p:pic>
        <p:nvPicPr>
          <p:cNvPr id="7" name="Picture 2" descr="Image result for babylon revelation 18">
            <a:extLst>
              <a:ext uri="{FF2B5EF4-FFF2-40B4-BE49-F238E27FC236}">
                <a16:creationId xmlns:a16="http://schemas.microsoft.com/office/drawing/2014/main" id="{E1158097-6BBB-4A63-8956-C4505A2E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705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47ACA0-4EC2-4207-B269-8F97C5A28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705040"/>
              </p:ext>
            </p:extLst>
          </p:nvPr>
        </p:nvGraphicFramePr>
        <p:xfrm>
          <a:off x="76200" y="685800"/>
          <a:ext cx="89916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550">
                  <a:extLst>
                    <a:ext uri="{9D8B030D-6E8A-4147-A177-3AD203B41FA5}">
                      <a16:colId xmlns:a16="http://schemas.microsoft.com/office/drawing/2014/main" val="1959694511"/>
                    </a:ext>
                  </a:extLst>
                </a:gridCol>
                <a:gridCol w="2847340">
                  <a:extLst>
                    <a:ext uri="{9D8B030D-6E8A-4147-A177-3AD203B41FA5}">
                      <a16:colId xmlns:a16="http://schemas.microsoft.com/office/drawing/2014/main" val="3924049635"/>
                    </a:ext>
                  </a:extLst>
                </a:gridCol>
                <a:gridCol w="3521710">
                  <a:extLst>
                    <a:ext uri="{9D8B030D-6E8A-4147-A177-3AD203B41FA5}">
                      <a16:colId xmlns:a16="http://schemas.microsoft.com/office/drawing/2014/main" val="3056672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Two </a:t>
                      </a:r>
                      <a:r>
                        <a:rPr kumimoji="0" lang="en-US" sz="4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Babylons</a:t>
                      </a:r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View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97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BABYLON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Ecclesiastical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Commercial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55767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128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Literalness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literal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64629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of Destruction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half of Tribulation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Advent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9759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Emphasis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Commercial &amp; Political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63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0791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4480"/>
            <a:ext cx="9144000" cy="370332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Babylon, ecclesiastically symbolized by the woman in Revelation 17, proposes a common worship and a common religion through uniting in a world church. This is destroyed by the beast in Revelation 17:16 who thus fulfills the will of God (Rev. 17:17)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Babylon, politically symbolized by the great city of Revelation 18, attempts to achieve its domination of the world by a world common market and a world government. These are destroyed by Christ at His second coming (Rev. 19:11–21).”</a:t>
            </a:r>
          </a:p>
        </p:txBody>
      </p:sp>
      <p:pic>
        <p:nvPicPr>
          <p:cNvPr id="28676" name="Picture 2" descr="http://walvoordhistory.com/wp-content/uploads/2009/11/JohnFWalvoord-e14196534478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20116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BD5AF6-1CD5-455B-8E48-0D80A3C461A1}"/>
              </a:ext>
            </a:extLst>
          </p:cNvPr>
          <p:cNvSpPr/>
          <p:nvPr/>
        </p:nvSpPr>
        <p:spPr>
          <a:xfrm>
            <a:off x="2286000" y="228600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John F. Walvoord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Revelation of Jesus Christ: A Commentary (Chicago: Moody, 1966), 267.</a:t>
            </a:r>
          </a:p>
        </p:txBody>
      </p:sp>
    </p:spTree>
    <p:extLst>
      <p:ext uri="{BB962C8B-B14F-4D97-AF65-F5344CB8AC3E}">
        <p14:creationId xmlns:p14="http://schemas.microsoft.com/office/powerpoint/2010/main" val="12860352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4480"/>
            <a:ext cx="9144000" cy="370332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city here according to verse 5 is a mystery,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literal city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...The ultimate decision depends upon the judgment of the expositor, but in many respects it is simpler to postulate a rebuilt Babylon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fulfilling literally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Old Testament prophecies as well as that embodied in this chapter.”</a:t>
            </a:r>
          </a:p>
        </p:txBody>
      </p:sp>
      <p:pic>
        <p:nvPicPr>
          <p:cNvPr id="28676" name="Picture 2" descr="http://walvoordhistory.com/wp-content/uploads/2009/11/JohnFWalvoord-e14196534478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20116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CAE915-51E3-4F4F-B098-BA860DAECD93}"/>
              </a:ext>
            </a:extLst>
          </p:cNvPr>
          <p:cNvSpPr/>
          <p:nvPr/>
        </p:nvSpPr>
        <p:spPr>
          <a:xfrm>
            <a:off x="2286000" y="228600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John F. Walvoord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Revelation of Jesus Christ: A Commentary (Chicago: Moody, 1966), 257, 263.</a:t>
            </a:r>
          </a:p>
        </p:txBody>
      </p:sp>
    </p:spTree>
    <p:extLst>
      <p:ext uri="{BB962C8B-B14F-4D97-AF65-F5344CB8AC3E}">
        <p14:creationId xmlns:p14="http://schemas.microsoft.com/office/powerpoint/2010/main" val="32954869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47ACA0-4EC2-4207-B269-8F97C5A28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666677"/>
              </p:ext>
            </p:extLst>
          </p:nvPr>
        </p:nvGraphicFramePr>
        <p:xfrm>
          <a:off x="91440" y="167640"/>
          <a:ext cx="8961120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195969451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3924049635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3056672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4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Two Babylons View?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97688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TWO BABYLON’S ARGUMENT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SINGLE BABYLON RESPONSE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55767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Chapter division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Different prophetic subject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Non-inspired chapter divisions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12800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“After these things” (18:1)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Takes place later chronologically (1:19; 4:1b; 9:12; 20:3)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Sequence in which visions were shown to John (4:1a; 7:1, 9; 15:5; 19:1)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64629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“Another angel” (18:1)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new vision (10:1; 14:6, 8, 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Same vision (7:2; 8:3; 14:15, 17, 18)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21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4891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47ACA0-4EC2-4207-B269-8F97C5A28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961291"/>
              </p:ext>
            </p:extLst>
          </p:nvPr>
        </p:nvGraphicFramePr>
        <p:xfrm>
          <a:off x="91440" y="152400"/>
          <a:ext cx="8961120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195969451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3924049635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3056672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4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Two Babylons View?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97688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TWO BABYLON’S ARGUMENT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SINGLE BABYLON RESPONSE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557679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 Different Destructions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Destroyed by the kings (Rev. 17:16) vs. destroyed by God (18:9)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Destroyed by God (17:17; 18:9) and by fire (17:16; 18:8-9, 18)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128004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 Different reactions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Kings hate Babylon (17:16) vs. kings weep over Babylon (18:9)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Kings united with the Beast (17:16) vs. kings united with Babylon (Rev. 18:9)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64629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 Different symbols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Woman (17:3) vs. a city (18:10)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Woman called a city (17:18; 18:10)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21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313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65" name="Group 5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94830306"/>
              </p:ext>
            </p:extLst>
          </p:nvPr>
        </p:nvGraphicFramePr>
        <p:xfrm>
          <a:off x="76200" y="119856"/>
          <a:ext cx="8991600" cy="661828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78382">
                  <a:extLst>
                    <a:ext uri="{9D8B030D-6E8A-4147-A177-3AD203B41FA5}">
                      <a16:colId xmlns:a16="http://schemas.microsoft.com/office/drawing/2014/main" val="2458876168"/>
                    </a:ext>
                  </a:extLst>
                </a:gridCol>
                <a:gridCol w="2722418">
                  <a:extLst>
                    <a:ext uri="{9D8B030D-6E8A-4147-A177-3AD203B41FA5}">
                      <a16:colId xmlns:a16="http://schemas.microsoft.com/office/drawing/2014/main" val="18637253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63828656"/>
                    </a:ext>
                  </a:extLst>
                </a:gridCol>
              </a:tblGrid>
              <a:tr h="8575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3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 Descriptions of Babylon in Rev 17–18</a:t>
                      </a:r>
                      <a:endParaRPr lang="en-US" altLang="en-US" sz="32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501556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17–18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Old Testament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70710668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Waters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Psalm 137:1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79200809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Babylon the Great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17:5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4:30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46808424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Mother harlots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17:5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Genesis 11:1-9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91727731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Fallen, fallen is Babylon</a:t>
                      </a:r>
                      <a:endParaRPr kumimoji="0" lang="en-US" alt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</a:t>
                      </a:r>
                      <a:endParaRPr kumimoji="0" lang="en-US" alt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Isaiah 21:9</a:t>
                      </a:r>
                      <a:endParaRPr kumimoji="0" lang="en-US" alt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60589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 not see widowhood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18:7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Isaiah 47:7-9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939770725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Colorful attire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17:4; 18:16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5:7, 16, 29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56001280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Sorcery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18:23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1saiah 47:9-13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5199490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in a day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18:8, 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5:30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595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25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10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1418" y="198120"/>
            <a:ext cx="6761163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Prediction of Babylon’s Fall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18:1-3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45795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Proclamation (1-2a)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(2b-3)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Demonic Involvement (2b)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Corruption of Nations (3a)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of Kings (3b)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Corruption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erchants (3c)</a:t>
            </a:r>
          </a:p>
        </p:txBody>
      </p:sp>
      <p:pic>
        <p:nvPicPr>
          <p:cNvPr id="7" name="Picture 2" descr="Image result for babylon revelation 18">
            <a:extLst>
              <a:ext uri="{FF2B5EF4-FFF2-40B4-BE49-F238E27FC236}">
                <a16:creationId xmlns:a16="http://schemas.microsoft.com/office/drawing/2014/main" id="{E1158097-6BBB-4A63-8956-C4505A2E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338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1418" y="198120"/>
            <a:ext cx="6761163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Prediction of Babylon’s Fall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18:1-3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45795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Proclamation (1-2a)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(2b-3)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Demonic Involvement (2b)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Corruption of Nations (3a)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of Kings (3b)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Corruption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erchants (3c)</a:t>
            </a:r>
          </a:p>
        </p:txBody>
      </p:sp>
      <p:pic>
        <p:nvPicPr>
          <p:cNvPr id="7" name="Picture 2" descr="Image result for babylon revelation 18">
            <a:extLst>
              <a:ext uri="{FF2B5EF4-FFF2-40B4-BE49-F238E27FC236}">
                <a16:creationId xmlns:a16="http://schemas.microsoft.com/office/drawing/2014/main" id="{E1158097-6BBB-4A63-8956-C4505A2E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00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1418" y="198120"/>
            <a:ext cx="6761163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Prediction of Babylon’s Fall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18:1-3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45795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Proclamation (1-2a)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(2b-3)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Demonic Involvement (2b)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Corruption of Nations (3a)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of Kings (3b)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Corruption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erchants (3c)</a:t>
            </a:r>
          </a:p>
        </p:txBody>
      </p:sp>
      <p:pic>
        <p:nvPicPr>
          <p:cNvPr id="7" name="Picture 2" descr="Image result for babylon revelation 18">
            <a:extLst>
              <a:ext uri="{FF2B5EF4-FFF2-40B4-BE49-F238E27FC236}">
                <a16:creationId xmlns:a16="http://schemas.microsoft.com/office/drawing/2014/main" id="{E1158097-6BBB-4A63-8956-C4505A2E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068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58926210"/>
              </p:ext>
            </p:extLst>
          </p:nvPr>
        </p:nvGraphicFramePr>
        <p:xfrm>
          <a:off x="76200" y="60960"/>
          <a:ext cx="8991600" cy="67360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64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Parallels Between Jeremiah 50-51 &amp; Revelation 17-18</a:t>
                      </a:r>
                    </a:p>
                  </a:txBody>
                  <a:tcPr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4159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Jeremiah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5013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Associated with a Golden cup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51:7a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17:3-4; 18:6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Dwelling on many waters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51:13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Intoxicating the nations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51:7b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name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50:1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17:5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Persecution of the saints</a:t>
                      </a: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51:49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17:6; 18:24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9754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Stone sinking into Euphrates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51:63-64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Sudden destruction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51:8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18:8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fire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51:30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Final, uninhabitable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50:39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Deserved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50:29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God’s people flee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51:6, 45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18:4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Heaven rejoices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51:48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18:20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4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Dyer, "The Identity of Babylon in Revelation 17–18 (Part 2)," 441-43. </a:t>
                      </a: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571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88" name="Group 92">
            <a:extLst>
              <a:ext uri="{FF2B5EF4-FFF2-40B4-BE49-F238E27FC236}">
                <a16:creationId xmlns:a16="http://schemas.microsoft.com/office/drawing/2014/main" id="{7C87197F-3FCF-4B30-897D-5B876BD8E40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34772803"/>
              </p:ext>
            </p:extLst>
          </p:nvPr>
        </p:nvGraphicFramePr>
        <p:xfrm>
          <a:off x="114300" y="266700"/>
          <a:ext cx="8915400" cy="6324600"/>
        </p:xfrm>
        <a:graphic>
          <a:graphicData uri="http://schemas.openxmlformats.org/drawingml/2006/table">
            <a:tbl>
              <a:tblPr/>
              <a:tblGrid>
                <a:gridCol w="4762500">
                  <a:extLst>
                    <a:ext uri="{9D8B030D-6E8A-4147-A177-3AD203B41FA5}">
                      <a16:colId xmlns:a16="http://schemas.microsoft.com/office/drawing/2014/main" val="250474540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51177135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19618864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BABYLON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52635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Rev. 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Rev.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451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0875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52879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clothing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16292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Holding a cup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621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Fornicating with Kings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6948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Drunk with wine of immorality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82867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Persecuting believers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18:20, 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88522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fire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18:8,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4295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18:5,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31480"/>
                  </a:ext>
                </a:extLst>
              </a:tr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Dyer, "The Identity of Babylon in Revelation 17–18 (Part 1)," 311-13.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3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835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1" cy="53340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36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11:1-4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whole earth used the same language and the same words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came about as they journeyed 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they found a plain in the land of 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Shinar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settled there.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said to one another, “Come, let us make bricks and burn them thoroughly.” And they used brick for stone, and they used tar for mortar.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said, “Come, let us build for ourselves a city, and a tower whose top will reach into heaven, and let us make for ourselves a name, otherwise we will be scattered abroad over the face of the whole earth.”</a:t>
            </a:r>
          </a:p>
        </p:txBody>
      </p:sp>
    </p:spTree>
    <p:extLst>
      <p:ext uri="{BB962C8B-B14F-4D97-AF65-F5344CB8AC3E}">
        <p14:creationId xmlns:p14="http://schemas.microsoft.com/office/powerpoint/2010/main" val="393063003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85479096"/>
              </p:ext>
            </p:extLst>
          </p:nvPr>
        </p:nvGraphicFramePr>
        <p:xfrm>
          <a:off x="76200" y="53340"/>
          <a:ext cx="8991600" cy="6751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5029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Spread of the Mother-Child Cult</a:t>
                      </a:r>
                      <a:endParaRPr lang="en-US" sz="36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Mother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Assyria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Ishtar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Tammuz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Phoenicia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Astarte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Baal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Egypt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Isis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Osirus/Horus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Greece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Aphrodite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Eros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Venus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Cupid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6726706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Asia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Cybele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Desius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925869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Aswara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7520536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Roman Catholicism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Mary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Jesus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1465536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Queen of Heaven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(Jer. 7:18; 44:17)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Tammuz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(Ezek. 8:14-15)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819150901"/>
                  </a:ext>
                </a:extLst>
              </a:tr>
              <a:tr h="5029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Alexander Hislop, </a:t>
                      </a:r>
                      <a:r>
                        <a:rPr lang="en-US" sz="2000" i="1" dirty="0">
                          <a:latin typeface="Calibri" panose="020F0502020204030204" pitchFamily="34" charset="0"/>
                        </a:rPr>
                        <a:t>Two Babylons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789494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423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1418" y="198120"/>
            <a:ext cx="6761163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Prediction of Babylon’s Fall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18:1-3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45795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Proclamation (1-2a)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(2b-3)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Demonic Involvement (2b)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of Nations (3a)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Corruption of Kings (3b)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Corruption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erchants (3c)</a:t>
            </a:r>
          </a:p>
        </p:txBody>
      </p:sp>
      <p:pic>
        <p:nvPicPr>
          <p:cNvPr id="7" name="Picture 2" descr="Image result for babylon revelation 18">
            <a:extLst>
              <a:ext uri="{FF2B5EF4-FFF2-40B4-BE49-F238E27FC236}">
                <a16:creationId xmlns:a16="http://schemas.microsoft.com/office/drawing/2014/main" id="{E1158097-6BBB-4A63-8956-C4505A2E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4075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88" name="Group 92">
            <a:extLst>
              <a:ext uri="{FF2B5EF4-FFF2-40B4-BE49-F238E27FC236}">
                <a16:creationId xmlns:a16="http://schemas.microsoft.com/office/drawing/2014/main" id="{7C87197F-3FCF-4B30-897D-5B876BD8E40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65873959"/>
              </p:ext>
            </p:extLst>
          </p:nvPr>
        </p:nvGraphicFramePr>
        <p:xfrm>
          <a:off x="114300" y="266700"/>
          <a:ext cx="8915400" cy="6324600"/>
        </p:xfrm>
        <a:graphic>
          <a:graphicData uri="http://schemas.openxmlformats.org/drawingml/2006/table">
            <a:tbl>
              <a:tblPr/>
              <a:tblGrid>
                <a:gridCol w="4762500">
                  <a:extLst>
                    <a:ext uri="{9D8B030D-6E8A-4147-A177-3AD203B41FA5}">
                      <a16:colId xmlns:a16="http://schemas.microsoft.com/office/drawing/2014/main" val="250474540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51177135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19618864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BABYLON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52635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Rev. 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Rev.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451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0875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52879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clothing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16292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Holding a cup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621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Fornicating with Kings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6948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Drunk with wine of immorality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82867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Persecuting believers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18:20, 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88522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fire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18:8,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4295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18:5,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31480"/>
                  </a:ext>
                </a:extLst>
              </a:tr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Dyer, "The Identity of Babylon in Revelation 17–18 (Part 1)," 311-13.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3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489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1418" y="198120"/>
            <a:ext cx="6761163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Prediction of Babylon’s Fall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18:1-3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45795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Proclamation (1-2a)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(2b-3)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Demonic Involvement (2b)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of Nations (3a)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of Kings (3b)</a:t>
            </a:r>
          </a:p>
          <a:p>
            <a:pPr marL="1033463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Corruption of Merchants (3c)</a:t>
            </a:r>
          </a:p>
        </p:txBody>
      </p:sp>
      <p:pic>
        <p:nvPicPr>
          <p:cNvPr id="7" name="Picture 2" descr="Image result for babylon revelation 18">
            <a:extLst>
              <a:ext uri="{FF2B5EF4-FFF2-40B4-BE49-F238E27FC236}">
                <a16:creationId xmlns:a16="http://schemas.microsoft.com/office/drawing/2014/main" id="{E1158097-6BBB-4A63-8956-C4505A2E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664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514475" y="200065"/>
            <a:ext cx="6115050" cy="109533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Seven Bowls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(Revelation 16)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203978" y="1588889"/>
            <a:ext cx="6736045" cy="506904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SzPct val="10000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Bowl (16:1-2) – Boils</a:t>
            </a: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SzPct val="10000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Bowl (16:3) – Sea becomes blood</a:t>
            </a: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SzPct val="10000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Bowl (16:4-7) – Freshwater destroyed </a:t>
            </a: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SzPct val="10000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4th Bowl (16:8-9) – Sun scorches man</a:t>
            </a: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SzPct val="10000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5th Bowl (16:10-11) – Darkness</a:t>
            </a: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SzPct val="10000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6th Bowl (16:13-16) – Euphrates dried</a:t>
            </a: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SzPct val="100000"/>
              <a:buNone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7th Bowl (16:17-21) – Greatest earthquake</a:t>
            </a:r>
          </a:p>
        </p:txBody>
      </p:sp>
      <p:pic>
        <p:nvPicPr>
          <p:cNvPr id="7" name="Picture 2" descr="Image result for revelation 15">
            <a:extLst>
              <a:ext uri="{FF2B5EF4-FFF2-40B4-BE49-F238E27FC236}">
                <a16:creationId xmlns:a16="http://schemas.microsoft.com/office/drawing/2014/main" id="{D887A3ED-F377-42C7-B1D6-CDD82783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70" y="90466"/>
            <a:ext cx="162273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evelation 15">
            <a:extLst>
              <a:ext uri="{FF2B5EF4-FFF2-40B4-BE49-F238E27FC236}">
                <a16:creationId xmlns:a16="http://schemas.microsoft.com/office/drawing/2014/main" id="{02A0187C-F8FE-4E3E-BA92-994228FF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443" y="76199"/>
            <a:ext cx="1666143" cy="10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9109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371599"/>
            <a:ext cx="8915400" cy="1600201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Prediction of Babylon’s Fall (18:1-3)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to Separate From Babylon (18:4-8)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Reactions to Babylon’s Fall (18:9-20)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Babylon’s Fall  (18:21-24)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514475" y="200065"/>
            <a:ext cx="6115050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Great City of Babylon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18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babylon revelation 18">
            <a:extLst>
              <a:ext uri="{FF2B5EF4-FFF2-40B4-BE49-F238E27FC236}">
                <a16:creationId xmlns:a16="http://schemas.microsoft.com/office/drawing/2014/main" id="{EAA92756-D795-4A0F-907D-5ABF565F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775" y="4389438"/>
            <a:ext cx="283845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120"/>
            <a:ext cx="8477250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Appeal to Separate From Babylon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18:4-8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655320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(4)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Sins (5)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Retribution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(6)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Arrogance (7)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Her Destruction (8)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2" descr="Image result for babylon revelation 18">
            <a:extLst>
              <a:ext uri="{FF2B5EF4-FFF2-40B4-BE49-F238E27FC236}">
                <a16:creationId xmlns:a16="http://schemas.microsoft.com/office/drawing/2014/main" id="{E56AEBD2-9AA1-4031-A4B7-93177DB2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96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9133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120"/>
            <a:ext cx="8477250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Appeal to Separate From Babylon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18:4-8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655320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(4)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Sins (5)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Retribution (6)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Arrogance (7)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Destruction (8)</a:t>
            </a:r>
          </a:p>
        </p:txBody>
      </p:sp>
      <p:pic>
        <p:nvPicPr>
          <p:cNvPr id="5" name="Picture 2" descr="Image result for babylon revelation 18">
            <a:extLst>
              <a:ext uri="{FF2B5EF4-FFF2-40B4-BE49-F238E27FC236}">
                <a16:creationId xmlns:a16="http://schemas.microsoft.com/office/drawing/2014/main" id="{E56AEBD2-9AA1-4031-A4B7-93177DB2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96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1716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" y="381272"/>
            <a:ext cx="8778240" cy="609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50-51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3505200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r>
              <a:rPr lang="en-US" altLang="en-US" b="1" dirty="0">
                <a:solidFill>
                  <a:schemeClr val="bg2"/>
                </a:solidFill>
                <a:effectLst/>
              </a:rPr>
              <a:t>Sudden destruction (51:8)</a:t>
            </a:r>
          </a:p>
          <a:p>
            <a:r>
              <a:rPr lang="en-US" altLang="en-US" b="1" dirty="0">
                <a:solidFill>
                  <a:schemeClr val="bg2"/>
                </a:solidFill>
                <a:effectLst/>
              </a:rPr>
              <a:t>Complete destruction (50:3, 13, 26, 39-40; 51:29, 43, 62)</a:t>
            </a:r>
          </a:p>
          <a:p>
            <a:r>
              <a:rPr lang="en-US" altLang="en-US" b="1" dirty="0">
                <a:solidFill>
                  <a:schemeClr val="bg2"/>
                </a:solidFill>
                <a:effectLst/>
              </a:rPr>
              <a:t>No reuse of building materials (51:26)</a:t>
            </a:r>
          </a:p>
          <a:p>
            <a:r>
              <a:rPr lang="en-US" altLang="en-US" b="1" u="sng" dirty="0">
                <a:solidFill>
                  <a:schemeClr val="bg2"/>
                </a:solidFill>
                <a:effectLst/>
              </a:rPr>
              <a:t>Believers flee (50:8; 51:6, 45)</a:t>
            </a:r>
          </a:p>
          <a:p>
            <a:r>
              <a:rPr lang="en-US" altLang="en-US" b="1" dirty="0">
                <a:solidFill>
                  <a:schemeClr val="bg2"/>
                </a:solidFill>
                <a:effectLst/>
              </a:rPr>
              <a:t>Israel’s regeneration (50:2, 4-5, 20; 51:50)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95300" y="6000690"/>
            <a:ext cx="815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Dyer, "The Identity of Babylon in Revelation 17–18 (Part 2)," 443-49. </a:t>
            </a:r>
          </a:p>
        </p:txBody>
      </p:sp>
    </p:spTree>
    <p:extLst>
      <p:ext uri="{BB962C8B-B14F-4D97-AF65-F5344CB8AC3E}">
        <p14:creationId xmlns:p14="http://schemas.microsoft.com/office/powerpoint/2010/main" val="37674714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38288803"/>
              </p:ext>
            </p:extLst>
          </p:nvPr>
        </p:nvGraphicFramePr>
        <p:xfrm>
          <a:off x="76200" y="60960"/>
          <a:ext cx="8991600" cy="67360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64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Parallels Between Jeremiah 50-51 &amp; Revelation 17-18</a:t>
                      </a:r>
                    </a:p>
                  </a:txBody>
                  <a:tcPr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4159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Jeremiah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5013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Associated with a Golden cup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51:7a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17:3-4; 18:6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Dwelling on many waters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51:13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Intoxicating the nations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51:7b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name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50:1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17:5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Persecution of the saints</a:t>
                      </a: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51:49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17:6; 18:24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9754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Stone sinking into Euphrates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51:63-64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Sudden destruction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51:8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18:8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fire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51:30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Final, uninhabitable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50:39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Deserved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50:29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God’s people flee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51:6, 45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18:4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Heaven rejoices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51:48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18:20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4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Dyer, "The Identity of Babylon in Revelation 17–18 (Part 2)," 441-43. </a:t>
                      </a: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561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1" y="152116"/>
            <a:ext cx="8919221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597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CHART OF NATIONS</a:t>
            </a:r>
          </a:p>
        </p:txBody>
      </p:sp>
      <p:pic>
        <p:nvPicPr>
          <p:cNvPr id="23554" name="Picture 2" descr="C:\4KINGS.TIF"/>
          <p:cNvPicPr>
            <a:picLocks noChangeAspect="1" noChangeArrowheads="1"/>
          </p:cNvPicPr>
          <p:nvPr/>
        </p:nvPicPr>
        <p:blipFill>
          <a:blip r:embed="rId2" cstate="email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683052" cy="65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5280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04" y="1558009"/>
            <a:ext cx="8378792" cy="438559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Daniel Interprets the Writing (5:24-28)</a:t>
            </a:r>
          </a:p>
        </p:txBody>
      </p:sp>
    </p:spTree>
    <p:extLst>
      <p:ext uri="{BB962C8B-B14F-4D97-AF65-F5344CB8AC3E}">
        <p14:creationId xmlns:p14="http://schemas.microsoft.com/office/powerpoint/2010/main" val="199761322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120"/>
            <a:ext cx="8477250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Appeal to Separate From Babylon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18:4-8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655320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(4)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(5-8)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Sins (5)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Retribution (6)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Arrogance (7)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Destruction (8)</a:t>
            </a:r>
          </a:p>
        </p:txBody>
      </p:sp>
      <p:pic>
        <p:nvPicPr>
          <p:cNvPr id="5" name="Picture 2" descr="Image result for babylon revelation 18">
            <a:extLst>
              <a:ext uri="{FF2B5EF4-FFF2-40B4-BE49-F238E27FC236}">
                <a16:creationId xmlns:a16="http://schemas.microsoft.com/office/drawing/2014/main" id="{E56AEBD2-9AA1-4031-A4B7-93177DB2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96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2033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120"/>
            <a:ext cx="8477250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Appeal to Separate From Babylon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18:4-8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655320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(4)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(5-8)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 Sins (5)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Retribution (6)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Arrogance (7)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Destruction (8)</a:t>
            </a:r>
          </a:p>
        </p:txBody>
      </p:sp>
      <p:pic>
        <p:nvPicPr>
          <p:cNvPr id="5" name="Picture 2" descr="Image result for babylon revelation 18">
            <a:extLst>
              <a:ext uri="{FF2B5EF4-FFF2-40B4-BE49-F238E27FC236}">
                <a16:creationId xmlns:a16="http://schemas.microsoft.com/office/drawing/2014/main" id="{E56AEBD2-9AA1-4031-A4B7-93177DB2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96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278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The Seventh Bowl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16:17-21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524000"/>
            <a:ext cx="7124701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angel pours out the bowl (17)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Lightning &amp; thunder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Greatest earthquake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Jerusalem destroyed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 destroyed (19b)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mountain &amp; island moved (20)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100-pound hailstones (21a)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sinful reaction (21b)</a:t>
            </a:r>
          </a:p>
        </p:txBody>
      </p:sp>
      <p:pic>
        <p:nvPicPr>
          <p:cNvPr id="1026" name="Picture 2" descr="Image result for revelation 15">
            <a:extLst>
              <a:ext uri="{FF2B5EF4-FFF2-40B4-BE49-F238E27FC236}">
                <a16:creationId xmlns:a16="http://schemas.microsoft.com/office/drawing/2014/main" id="{72C3C583-CFFB-48A4-8087-10200F4B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775" y="1752600"/>
            <a:ext cx="23717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0351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1" cy="53340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36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11:1-4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the whole earth used the same language and the same words.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came about as they journeyed east, that they found a plain in the land of Shinar and settled there.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said to one another, “Come, let us make bricks and burn them thoroughly.” And they used brick for stone, and they used tar for mortar.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said, “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Come, let us build for ourselves a city, and a tower whose top will reach into heaven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let us make for ourselves a name, otherwise we will be scattered abroad over the face of the whole earth.”</a:t>
            </a:r>
          </a:p>
        </p:txBody>
      </p:sp>
    </p:spTree>
    <p:extLst>
      <p:ext uri="{BB962C8B-B14F-4D97-AF65-F5344CB8AC3E}">
        <p14:creationId xmlns:p14="http://schemas.microsoft.com/office/powerpoint/2010/main" val="298739649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AEE146-4FE8-4C7C-B7D7-6508FA667F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16:19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great city was split into three parts, and the cities of the nations fell.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Babylon the great was remembered before God, to give her the cup of the wine of His fierce wrath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276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120"/>
            <a:ext cx="8477250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Appeal to Separate From Babylon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18:4-8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655320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(4)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(5-8)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 Sins (5)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 Retribution (6)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Arrogance (7)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Destruction (8)</a:t>
            </a:r>
          </a:p>
        </p:txBody>
      </p:sp>
      <p:pic>
        <p:nvPicPr>
          <p:cNvPr id="5" name="Picture 2" descr="Image result for babylon revelation 18">
            <a:extLst>
              <a:ext uri="{FF2B5EF4-FFF2-40B4-BE49-F238E27FC236}">
                <a16:creationId xmlns:a16="http://schemas.microsoft.com/office/drawing/2014/main" id="{E56AEBD2-9AA1-4031-A4B7-93177DB2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96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0884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0343176"/>
              </p:ext>
            </p:extLst>
          </p:nvPr>
        </p:nvGraphicFramePr>
        <p:xfrm>
          <a:off x="76200" y="60960"/>
          <a:ext cx="8991600" cy="67360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64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Parallels Between Jeremiah 50-51 &amp; Revelation 17-18</a:t>
                      </a:r>
                    </a:p>
                  </a:txBody>
                  <a:tcPr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4159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Jeremiah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5013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Associated with a Golden cup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51:7a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17:3-4; 18:6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Dwelling on many waters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51:13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Intoxicating the nations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51:7b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name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50:1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17:5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Persecution of the saints</a:t>
                      </a: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51:49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17:6; 18:24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9754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Stone sinking into Euphrates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51:63-64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Sudden destruction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51:8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18:8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fire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51:30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Final, uninhabitable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50:39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Deserved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50:29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18:6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God’s people flee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51:6, 45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18:4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Heaven rejoices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51:48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18:20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4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Dyer, "The Identity of Babylon in Revelation 17–18 (Part 2)," 441-43. </a:t>
                      </a: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959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46528713"/>
              </p:ext>
            </p:extLst>
          </p:nvPr>
        </p:nvGraphicFramePr>
        <p:xfrm>
          <a:off x="76200" y="60960"/>
          <a:ext cx="8991600" cy="67360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64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Parallels Between Jeremiah 50-51 &amp; Revelation 17-18</a:t>
                      </a:r>
                    </a:p>
                  </a:txBody>
                  <a:tcPr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4159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Jeremiah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5013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Associated with a Golden cup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51:7a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17:3-4; 18:6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Dwelling on many waters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51:13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Intoxicating the nations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51:7b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name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50:1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17:5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Persecution of the saints</a:t>
                      </a: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51:49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17:6; 18:24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9754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Stone sinking into Euphrates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51:63-64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Sudden destruction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51:8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18:8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fire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51:30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Final, uninhabitable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50:39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Deserved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50:29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God’s people flee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51:6, 45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18:4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Heaven rejoices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51:48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18:20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4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Dyer, "The Identity of Babylon in Revelation 17–18 (Part 2)," 441-43. </a:t>
                      </a: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645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88" name="Group 92">
            <a:extLst>
              <a:ext uri="{FF2B5EF4-FFF2-40B4-BE49-F238E27FC236}">
                <a16:creationId xmlns:a16="http://schemas.microsoft.com/office/drawing/2014/main" id="{7C87197F-3FCF-4B30-897D-5B876BD8E40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49192086"/>
              </p:ext>
            </p:extLst>
          </p:nvPr>
        </p:nvGraphicFramePr>
        <p:xfrm>
          <a:off x="114300" y="266700"/>
          <a:ext cx="8915400" cy="6324600"/>
        </p:xfrm>
        <a:graphic>
          <a:graphicData uri="http://schemas.openxmlformats.org/drawingml/2006/table">
            <a:tbl>
              <a:tblPr/>
              <a:tblGrid>
                <a:gridCol w="4762500">
                  <a:extLst>
                    <a:ext uri="{9D8B030D-6E8A-4147-A177-3AD203B41FA5}">
                      <a16:colId xmlns:a16="http://schemas.microsoft.com/office/drawing/2014/main" val="250474540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51177135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19618864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BABYLON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52635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Rev. 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Rev.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451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0875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52879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clothing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16292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Holding a cup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621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Fornicating with Kings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6948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Drunk with wine of immorality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82867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Persecuting believers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18:20, 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88522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fire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18:8,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4295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18:5,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31480"/>
                  </a:ext>
                </a:extLst>
              </a:tr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Dyer, "The Identity of Babylon in Revelation 17–18 (Part 1)," 311-13.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3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908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E53C7-EFEB-4383-86C6-26B7D3E9D8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12:3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I will bless those who bless you,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 one who curses you I will curse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And in you all the families of the earth will be blessed.”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193E9-CC6C-4ED9-A369-7119184BAA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5146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3B903-3D83-4380-A407-5F4D6CBA5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54" y="95668"/>
            <a:ext cx="8838095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120"/>
            <a:ext cx="8477250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Appeal to Separate From Babylon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18:4-8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655320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(4)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(5-8)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 Sins (5)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 Retribution (6)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 Arrogance (7)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Destruction (8)</a:t>
            </a:r>
          </a:p>
        </p:txBody>
      </p:sp>
      <p:pic>
        <p:nvPicPr>
          <p:cNvPr id="5" name="Picture 2" descr="Image result for babylon revelation 18">
            <a:extLst>
              <a:ext uri="{FF2B5EF4-FFF2-40B4-BE49-F238E27FC236}">
                <a16:creationId xmlns:a16="http://schemas.microsoft.com/office/drawing/2014/main" id="{E56AEBD2-9AA1-4031-A4B7-93177DB2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96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1705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65" name="Group 5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06998721"/>
              </p:ext>
            </p:extLst>
          </p:nvPr>
        </p:nvGraphicFramePr>
        <p:xfrm>
          <a:off x="76200" y="119856"/>
          <a:ext cx="8991600" cy="661828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78382">
                  <a:extLst>
                    <a:ext uri="{9D8B030D-6E8A-4147-A177-3AD203B41FA5}">
                      <a16:colId xmlns:a16="http://schemas.microsoft.com/office/drawing/2014/main" val="2458876168"/>
                    </a:ext>
                  </a:extLst>
                </a:gridCol>
                <a:gridCol w="2722418">
                  <a:extLst>
                    <a:ext uri="{9D8B030D-6E8A-4147-A177-3AD203B41FA5}">
                      <a16:colId xmlns:a16="http://schemas.microsoft.com/office/drawing/2014/main" val="18637253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63828656"/>
                    </a:ext>
                  </a:extLst>
                </a:gridCol>
              </a:tblGrid>
              <a:tr h="8575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3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 Descriptions of Babylon in Rev 17–18</a:t>
                      </a:r>
                      <a:endParaRPr lang="en-US" altLang="en-US" sz="32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501556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17–18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Old Testament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70710668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Waters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Psalm 137:1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79200809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Babylon the Great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17:5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4:30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46808424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Mother harlots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17:5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Genesis 11:1-9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91727731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Fallen, fallen is Babylon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Isaiah 21:9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18560589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 not see widowhood</a:t>
                      </a:r>
                      <a:endParaRPr kumimoji="0" lang="en-US" alt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18:7</a:t>
                      </a:r>
                      <a:endParaRPr kumimoji="0" lang="en-US" alt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Isaiah 47:7-9</a:t>
                      </a:r>
                      <a:endParaRPr kumimoji="0" lang="en-US" alt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70725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Colorful attire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17:4; 18:16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5:7, 16, 29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56001280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Sorcery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18:23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1saiah 47:9-13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5199490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in a day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18:8, 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5:30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595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17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AEE146-4FE8-4C7C-B7D7-6508FA667F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16:19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great city was split into three parts, and the cities of the nations fell.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Babylon the great was remembered before God, to give her the cup of the wine of His fierce wrath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5497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120"/>
            <a:ext cx="8477250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Appeal to Separate From Babylon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18:4-8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6553200" cy="4543212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(4)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(5-8)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 Sins (5)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 Retribution (6)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 Arrogance (7)</a:t>
            </a:r>
          </a:p>
          <a:p>
            <a:pPr marL="1143000" lvl="1" indent="-56673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 Destruction (8)</a:t>
            </a:r>
          </a:p>
        </p:txBody>
      </p:sp>
      <p:pic>
        <p:nvPicPr>
          <p:cNvPr id="5" name="Picture 2" descr="Image result for babylon revelation 18">
            <a:extLst>
              <a:ext uri="{FF2B5EF4-FFF2-40B4-BE49-F238E27FC236}">
                <a16:creationId xmlns:a16="http://schemas.microsoft.com/office/drawing/2014/main" id="{E56AEBD2-9AA1-4031-A4B7-93177DB2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96" y="2514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4513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65" name="Group 5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95123678"/>
              </p:ext>
            </p:extLst>
          </p:nvPr>
        </p:nvGraphicFramePr>
        <p:xfrm>
          <a:off x="76200" y="119856"/>
          <a:ext cx="8991600" cy="661828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78382">
                  <a:extLst>
                    <a:ext uri="{9D8B030D-6E8A-4147-A177-3AD203B41FA5}">
                      <a16:colId xmlns:a16="http://schemas.microsoft.com/office/drawing/2014/main" val="2458876168"/>
                    </a:ext>
                  </a:extLst>
                </a:gridCol>
                <a:gridCol w="2722418">
                  <a:extLst>
                    <a:ext uri="{9D8B030D-6E8A-4147-A177-3AD203B41FA5}">
                      <a16:colId xmlns:a16="http://schemas.microsoft.com/office/drawing/2014/main" val="18637253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63828656"/>
                    </a:ext>
                  </a:extLst>
                </a:gridCol>
              </a:tblGrid>
              <a:tr h="8575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3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 Descriptions of Babylon in Rev 17–18</a:t>
                      </a:r>
                      <a:endParaRPr lang="en-US" altLang="en-US" sz="32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501556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17–18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Old Testament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70710668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Waters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Psalm 137:1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79200809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Babylon the Great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17:5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4:30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46808424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Mother harlots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17:5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Genesis 11:1-9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91727731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Fallen, fallen is Babylon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Isaiah 21:9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18560589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 not see widowhood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18:7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Isaiah 47:7-9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939770725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Colorful attire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17:4; 18:16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5:7, 16, 29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56001280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Sorcery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18:23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1saiah 47:9-13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5199490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in a day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18:8, 10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5:30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801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76254095"/>
              </p:ext>
            </p:extLst>
          </p:nvPr>
        </p:nvGraphicFramePr>
        <p:xfrm>
          <a:off x="76200" y="60960"/>
          <a:ext cx="8991600" cy="67360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64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Parallels Between Jeremiah 50-51 &amp; Revelation 17-18</a:t>
                      </a:r>
                    </a:p>
                  </a:txBody>
                  <a:tcPr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4159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Jeremiah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5013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Associated with a Golden cup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51:7a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17:3-4; 18:6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Dwelling on many waters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51:13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Intoxicating the nations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51:7b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name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50:1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17:5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Persecution of the saints</a:t>
                      </a: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51:49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17:6; 18:24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9754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Stone sinking into Euphrates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51:63-64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Sudden destruction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51:8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18:8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Destroyed by fire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51:30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17:16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Final, uninhabitable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50:39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18:21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Deserved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50:29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18:6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God’s people flee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51:6, 45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18:4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Heaven rejoices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51:48</a:t>
                      </a: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18:20</a:t>
                      </a: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4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Dyer, "The Identity of Babylon in Revelation 17–18 (Part 2)," 441-43. </a:t>
                      </a:r>
                    </a:p>
                  </a:txBody>
                  <a:tcPr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335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88" name="Group 92">
            <a:extLst>
              <a:ext uri="{FF2B5EF4-FFF2-40B4-BE49-F238E27FC236}">
                <a16:creationId xmlns:a16="http://schemas.microsoft.com/office/drawing/2014/main" id="{7C87197F-3FCF-4B30-897D-5B876BD8E40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87108342"/>
              </p:ext>
            </p:extLst>
          </p:nvPr>
        </p:nvGraphicFramePr>
        <p:xfrm>
          <a:off x="114300" y="266700"/>
          <a:ext cx="8915400" cy="6324600"/>
        </p:xfrm>
        <a:graphic>
          <a:graphicData uri="http://schemas.openxmlformats.org/drawingml/2006/table">
            <a:tbl>
              <a:tblPr/>
              <a:tblGrid>
                <a:gridCol w="4762500">
                  <a:extLst>
                    <a:ext uri="{9D8B030D-6E8A-4147-A177-3AD203B41FA5}">
                      <a16:colId xmlns:a16="http://schemas.microsoft.com/office/drawing/2014/main" val="250474540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51177135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19618864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BABYLON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52635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Rev. 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Rev.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451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0875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52879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 clothing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16292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Holding a cup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621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Fornicating with Kings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6948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Drunk with wine of immorality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82867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Persecuting believers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18:20, 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88522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fire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18:8,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4295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Destroyed by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18:5,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31480"/>
                  </a:ext>
                </a:extLst>
              </a:tr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Dyer, "The Identity of Babylon in Revelation 17–18 (Part 1)," 311-13.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3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946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526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371599"/>
            <a:ext cx="8915400" cy="1600201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Prediction of Babylon’s Fall (18:1-3)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to Separate From Babylon (18:4-8)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Reactions to Babylon’s Fall (18:9-20)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Babylon’s Fall  (18:21-24)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514475" y="200065"/>
            <a:ext cx="6115050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Great City of Babylon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18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babylon revelation 18">
            <a:extLst>
              <a:ext uri="{FF2B5EF4-FFF2-40B4-BE49-F238E27FC236}">
                <a16:creationId xmlns:a16="http://schemas.microsoft.com/office/drawing/2014/main" id="{EAA92756-D795-4A0F-907D-5ABF565F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775" y="4389438"/>
            <a:ext cx="283845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4F5933-8B96-4303-ABF3-A0A1DDE501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Revelation 17:1</a:t>
            </a:r>
            <a:endParaRPr lang="en-US" sz="4000" kern="1200" dirty="0">
              <a:solidFill>
                <a:schemeClr val="tx2"/>
              </a:solidFill>
              <a:ea typeface="+mj-ea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seven angels who had the seven bowls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came and spoke with me, saying, “Come here, I will show you the judgment of the great harlot who sits on many waters.”</a:t>
            </a:r>
          </a:p>
        </p:txBody>
      </p:sp>
      <p:pic>
        <p:nvPicPr>
          <p:cNvPr id="5126" name="Picture 6" descr="http://www.maggiesnotebook.com/wp-content/uploads/2011/08/Apostle_John_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992" y="3124200"/>
            <a:ext cx="1358016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34465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633F-C1C8-4454-B56B-617011648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228600"/>
            <a:ext cx="8864352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43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599"/>
            <a:ext cx="9144000" cy="115252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Non-Chronological Parenthetical Insertions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13788" cy="5181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7 – 144,000 Jews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10:1-11:13 – Announcement of no more delay and the two witnesses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12-14 – Israel’s flight, two beasts, six scenes of hope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16:13-16 – Gathering of the nations to Armageddon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17:1-19:6 – Babylon’s fall</a:t>
            </a:r>
          </a:p>
        </p:txBody>
      </p:sp>
    </p:spTree>
    <p:extLst>
      <p:ext uri="{BB962C8B-B14F-4D97-AF65-F5344CB8AC3E}">
        <p14:creationId xmlns:p14="http://schemas.microsoft.com/office/powerpoint/2010/main" val="29527074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371599"/>
            <a:ext cx="8915400" cy="1600201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Vision Concerning Babylon (1-6a)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Interpretation Concerning Babylon (6b-18)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514475" y="200065"/>
            <a:ext cx="6115050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Woman Rides the Beast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17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8" name="Picture 7" descr="C:\Documents and Settings\Owner\Application Data\Microsoft\Media Catalog\clip0006.BMP">
            <a:extLst>
              <a:ext uri="{FF2B5EF4-FFF2-40B4-BE49-F238E27FC236}">
                <a16:creationId xmlns:a16="http://schemas.microsoft.com/office/drawing/2014/main" id="{8EDC6CAA-095F-4CC5-8637-A12394FD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931" y="2892143"/>
            <a:ext cx="2424139" cy="36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26108</TotalTime>
  <Words>2655</Words>
  <Application>Microsoft Office PowerPoint</Application>
  <PresentationFormat>On-screen Show (4:3)</PresentationFormat>
  <Paragraphs>654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Calibri</vt:lpstr>
      <vt:lpstr>Times New Roman</vt:lpstr>
      <vt:lpstr>Wingdings</vt:lpstr>
      <vt:lpstr>Azure</vt:lpstr>
      <vt:lpstr>PowerPoint Presentation</vt:lpstr>
      <vt:lpstr>PowerPoint Presentation</vt:lpstr>
      <vt:lpstr>Seven Bowls  (Revelation 16)</vt:lpstr>
      <vt:lpstr>7. The Seventh Bowl Revelation 16:17-21</vt:lpstr>
      <vt:lpstr>PowerPoint Presentation</vt:lpstr>
      <vt:lpstr>PowerPoint Presentation</vt:lpstr>
      <vt:lpstr>PowerPoint Presentation</vt:lpstr>
      <vt:lpstr>5 Non-Chronological Parenthetical Insertions</vt:lpstr>
      <vt:lpstr>PowerPoint Presentation</vt:lpstr>
      <vt:lpstr>PowerPoint Presentation</vt:lpstr>
      <vt:lpstr>PowerPoint Presentation</vt:lpstr>
      <vt:lpstr>I. The Prediction of Babylon’s Fall Revelation 18:1-3</vt:lpstr>
      <vt:lpstr>I. The Prediction of Babylon’s Fall Revelation 18:1-3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The Prediction of Babylon’s Fall Revelation 18:1-3</vt:lpstr>
      <vt:lpstr>I. The Prediction of Babylon’s Fall Revelation 18:1-3</vt:lpstr>
      <vt:lpstr>I. The Prediction of Babylon’s Fall Revelation 18:1-3</vt:lpstr>
      <vt:lpstr>PowerPoint Presentation</vt:lpstr>
      <vt:lpstr>PowerPoint Presentation</vt:lpstr>
      <vt:lpstr>PowerPoint Presentation</vt:lpstr>
      <vt:lpstr>PowerPoint Presentation</vt:lpstr>
      <vt:lpstr>I. The Prediction of Babylon’s Fall Revelation 18:1-3</vt:lpstr>
      <vt:lpstr>PowerPoint Presentation</vt:lpstr>
      <vt:lpstr>I. The Prediction of Babylon’s Fall Revelation 18:1-3</vt:lpstr>
      <vt:lpstr>PowerPoint Presentation</vt:lpstr>
      <vt:lpstr>II. Appeal to Separate From Babylon Revelation 18:4-8</vt:lpstr>
      <vt:lpstr>II. Appeal to Separate From Babylon Revelation 18:4-8</vt:lpstr>
      <vt:lpstr>Jeremiah 50-51</vt:lpstr>
      <vt:lpstr>PowerPoint Presentation</vt:lpstr>
      <vt:lpstr>PowerPoint Presentation</vt:lpstr>
      <vt:lpstr>CHART OF NATIONS</vt:lpstr>
      <vt:lpstr>PowerPoint Presentation</vt:lpstr>
      <vt:lpstr>II. Appeal to Separate From Babylon Revelation 18:4-8</vt:lpstr>
      <vt:lpstr>II. Appeal to Separate From Babylon Revelation 18:4-8</vt:lpstr>
      <vt:lpstr>PowerPoint Presentation</vt:lpstr>
      <vt:lpstr>PowerPoint Presentation</vt:lpstr>
      <vt:lpstr>II. Appeal to Separate From Babylon Revelation 18:4-8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Appeal to Separate From Babylon Revelation 18:4-8</vt:lpstr>
      <vt:lpstr>PowerPoint Presentation</vt:lpstr>
      <vt:lpstr>II. Appeal to Separate From Babylon Revelation 18:4-8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43-Revelation - 14v1-20</dc:title>
  <dc:subject>Revelation</dc:subject>
  <dc:creator>A. Woods</dc:creator>
  <dc:description>Modified by Jim McGowan</dc:description>
  <cp:lastModifiedBy>Jim McGowan</cp:lastModifiedBy>
  <cp:revision>2881</cp:revision>
  <cp:lastPrinted>2019-01-24T17:00:53Z</cp:lastPrinted>
  <dcterms:created xsi:type="dcterms:W3CDTF">2009-03-17T12:21:13Z</dcterms:created>
  <dcterms:modified xsi:type="dcterms:W3CDTF">2019-10-27T17:32:10Z</dcterms:modified>
</cp:coreProperties>
</file>