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2067" r:id="rId2"/>
    <p:sldId id="322" r:id="rId3"/>
    <p:sldId id="5489" r:id="rId4"/>
    <p:sldId id="5545" r:id="rId5"/>
    <p:sldId id="5521" r:id="rId6"/>
    <p:sldId id="5550" r:id="rId7"/>
    <p:sldId id="5546" r:id="rId8"/>
    <p:sldId id="5547" r:id="rId9"/>
    <p:sldId id="3005" r:id="rId10"/>
    <p:sldId id="5595" r:id="rId11"/>
    <p:sldId id="5490" r:id="rId12"/>
    <p:sldId id="5606" r:id="rId13"/>
    <p:sldId id="5523" r:id="rId14"/>
    <p:sldId id="5607" r:id="rId15"/>
    <p:sldId id="5623" r:id="rId16"/>
    <p:sldId id="5624" r:id="rId17"/>
    <p:sldId id="5608" r:id="rId18"/>
    <p:sldId id="5524" r:id="rId19"/>
    <p:sldId id="5609" r:id="rId20"/>
    <p:sldId id="5587" r:id="rId21"/>
    <p:sldId id="5610" r:id="rId22"/>
    <p:sldId id="5573" r:id="rId23"/>
    <p:sldId id="5574" r:id="rId24"/>
    <p:sldId id="3076" r:id="rId25"/>
    <p:sldId id="5294" r:id="rId26"/>
    <p:sldId id="5630" r:id="rId27"/>
    <p:sldId id="5631" r:id="rId28"/>
    <p:sldId id="5632" r:id="rId29"/>
    <p:sldId id="5611" r:id="rId30"/>
    <p:sldId id="5575" r:id="rId31"/>
    <p:sldId id="5640" r:id="rId32"/>
    <p:sldId id="5269" r:id="rId33"/>
    <p:sldId id="5248" r:id="rId34"/>
    <p:sldId id="5225" r:id="rId35"/>
    <p:sldId id="5627" r:id="rId36"/>
    <p:sldId id="5637" r:id="rId37"/>
    <p:sldId id="5612" r:id="rId38"/>
    <p:sldId id="5576" r:id="rId39"/>
    <p:sldId id="5577" r:id="rId40"/>
    <p:sldId id="5525" r:id="rId41"/>
    <p:sldId id="5613" r:id="rId42"/>
    <p:sldId id="5614" r:id="rId43"/>
    <p:sldId id="5579" r:id="rId44"/>
    <p:sldId id="5581" r:id="rId45"/>
    <p:sldId id="5582" r:id="rId46"/>
    <p:sldId id="5580" r:id="rId47"/>
    <p:sldId id="5615" r:id="rId48"/>
    <p:sldId id="5583" r:id="rId49"/>
    <p:sldId id="5584" r:id="rId50"/>
    <p:sldId id="5617" r:id="rId51"/>
    <p:sldId id="5585" r:id="rId52"/>
    <p:sldId id="5616" r:id="rId53"/>
    <p:sldId id="3057" r:id="rId54"/>
    <p:sldId id="5636" r:id="rId55"/>
    <p:sldId id="5548" r:id="rId56"/>
    <p:sldId id="5629" r:id="rId57"/>
    <p:sldId id="5543" r:id="rId58"/>
    <p:sldId id="5553" r:id="rId59"/>
    <p:sldId id="2060" r:id="rId60"/>
    <p:sldId id="5556" r:id="rId61"/>
    <p:sldId id="3097" r:id="rId62"/>
    <p:sldId id="2248" r:id="rId63"/>
    <p:sldId id="5628" r:id="rId64"/>
    <p:sldId id="5641" r:id="rId65"/>
    <p:sldId id="3488" r:id="rId6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FF00"/>
    <a:srgbClr val="FFFFCC"/>
    <a:srgbClr val="99FF66"/>
    <a:srgbClr val="66FF33"/>
    <a:srgbClr val="66FF66"/>
    <a:srgbClr val="0000FF"/>
    <a:srgbClr val="000099"/>
    <a:srgbClr val="00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49" autoAdjust="0"/>
  </p:normalViewPr>
  <p:slideViewPr>
    <p:cSldViewPr>
      <p:cViewPr varScale="1">
        <p:scale>
          <a:sx n="106" d="100"/>
          <a:sy n="106" d="100"/>
        </p:scale>
        <p:origin x="17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dirty="0">
                <a:latin typeface="Calibri" panose="020F0502020204030204" pitchFamily="34" charset="0"/>
              </a:rPr>
              <a:t>1</a:t>
            </a:r>
          </a:p>
        </p:txBody>
      </p:sp>
      <p:sp>
        <p:nvSpPr>
          <p:cNvPr id="217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889DE9D-27CF-451D-9D1B-6EFD3BBA9B04}" type="slidenum">
              <a:rPr lang="en-US" altLang="en-US">
                <a:latin typeface="Calibri" panose="020F0502020204030204" pitchFamily="34" charset="0"/>
              </a:rPr>
              <a:pPr/>
              <a:t>53</a:t>
            </a:fld>
            <a:endParaRPr lang="en-US" altLang="en-US" dirty="0">
              <a:latin typeface="Calibri" panose="020F0502020204030204" pitchFamily="34" charset="0"/>
            </a:endParaRPr>
          </a:p>
        </p:txBody>
      </p:sp>
      <p:sp>
        <p:nvSpPr>
          <p:cNvPr id="217092" name="Rectangle 2"/>
          <p:cNvSpPr>
            <a:spLocks noGrp="1" noRot="1" noChangeAspect="1" noChangeArrowheads="1" noTextEdit="1"/>
          </p:cNvSpPr>
          <p:nvPr>
            <p:ph type="sldImg"/>
          </p:nvPr>
        </p:nvSpPr>
        <p:spPr>
          <a:xfrm>
            <a:off x="1181100" y="698500"/>
            <a:ext cx="4648200" cy="3486150"/>
          </a:xfrm>
          <a:ln/>
        </p:spPr>
      </p:sp>
      <p:sp>
        <p:nvSpPr>
          <p:cNvPr id="217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extLst>
      <p:ext uri="{BB962C8B-B14F-4D97-AF65-F5344CB8AC3E}">
        <p14:creationId xmlns:p14="http://schemas.microsoft.com/office/powerpoint/2010/main" val="5694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10/20/2019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53347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dirty="0">
                <a:solidFill>
                  <a:schemeClr val="tx1"/>
                </a:solidFill>
                <a:effectLst>
                  <a:outerShdw blurRad="38100" dist="38100" dir="2700000" algn="tl">
                    <a:srgbClr val="000000">
                      <a:alpha val="43137"/>
                    </a:srgbClr>
                  </a:outerShdw>
                </a:effectLst>
              </a:rPr>
              <a:t>Dr. Andy Woods</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Vision Concerning Babylon (17:1-6a)</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Interpretation Concerning Babylon (6b-18)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7" name="Picture 7" descr="C:\Documents and Settings\Owner\Application Data\Microsoft\Media Catalog\clip0006.BMP">
            <a:extLst>
              <a:ext uri="{FF2B5EF4-FFF2-40B4-BE49-F238E27FC236}">
                <a16:creationId xmlns:a16="http://schemas.microsoft.com/office/drawing/2014/main" id="{692A836F-4137-49E8-89A7-35F6CA1EA75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26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191418" y="198120"/>
            <a:ext cx="6761163"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Vision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17:1-6a</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914400" y="1371599"/>
            <a:ext cx="4572000" cy="4771813"/>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introduction (1a)</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judgment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immorality</a:t>
            </a:r>
            <a:r>
              <a:rPr lang="en-US" dirty="0">
                <a:effectLst>
                  <a:outerShdw blurRad="38100" dist="38100" dir="2700000" algn="tl">
                    <a:srgbClr val="000000">
                      <a:alpha val="43137"/>
                    </a:srgbClr>
                  </a:outerShdw>
                </a:effectLst>
                <a:latin typeface="Calibri" panose="020F0502020204030204" pitchFamily="34" charset="0"/>
              </a:rPr>
              <a:t> (2)</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influence</a:t>
            </a:r>
            <a:r>
              <a:rPr lang="en-US" dirty="0">
                <a:effectLst>
                  <a:outerShdw blurRad="38100" dist="38100" dir="2700000" algn="tl">
                    <a:srgbClr val="000000">
                      <a:alpha val="43137"/>
                    </a:srgbClr>
                  </a:outerShdw>
                </a:effectLst>
                <a:latin typeface="Calibri" panose="020F0502020204030204" pitchFamily="34" charset="0"/>
              </a:rPr>
              <a:t> (3)</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appearance (4)</a:t>
            </a:r>
            <a:endParaRPr lang="en-US" dirty="0">
              <a:effectLst>
                <a:outerShdw blurRad="38100" dist="38100" dir="2700000" algn="tl">
                  <a:srgbClr val="000000">
                    <a:alpha val="43137"/>
                  </a:srgbClr>
                </a:outerShdw>
              </a:effectLst>
              <a:latin typeface="Calibri" panose="020F0502020204030204" pitchFamily="34" charset="0"/>
            </a:endParaRP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title (5)</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persecution (6a)</a:t>
            </a:r>
          </a:p>
        </p:txBody>
      </p:sp>
      <p:pic>
        <p:nvPicPr>
          <p:cNvPr id="5" name="Picture 7" descr="C:\Documents and Settings\Owner\Application Data\Microsoft\Media Catalog\clip0006.BMP">
            <a:extLst>
              <a:ext uri="{FF2B5EF4-FFF2-40B4-BE49-F238E27FC236}">
                <a16:creationId xmlns:a16="http://schemas.microsoft.com/office/drawing/2014/main" id="{F98A5171-25B0-477B-A51B-0BEF46FBEB2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103130" y="1981200"/>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096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Vision Concerning Babylon (17:1-6a)</a:t>
            </a:r>
          </a:p>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Interpretation Concerning Babylon (6b-18)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7" name="Picture 7" descr="C:\Documents and Settings\Owner\Application Data\Microsoft\Media Catalog\clip0006.BMP">
            <a:extLst>
              <a:ext uri="{FF2B5EF4-FFF2-40B4-BE49-F238E27FC236}">
                <a16:creationId xmlns:a16="http://schemas.microsoft.com/office/drawing/2014/main" id="{692A836F-4137-49E8-89A7-35F6CA1EA75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3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Interpretation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17:6b-18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62050" y="1524000"/>
            <a:ext cx="6819901" cy="2514600"/>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Interpretation Promised (6b-7)</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Beast &amp; His system (8-14)</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Babylon (15-18)</a:t>
            </a:r>
          </a:p>
        </p:txBody>
      </p:sp>
      <p:pic>
        <p:nvPicPr>
          <p:cNvPr id="6" name="Picture 7" descr="C:\Documents and Settings\Owner\Application Data\Microsoft\Media Catalog\clip0006.BMP">
            <a:extLst>
              <a:ext uri="{FF2B5EF4-FFF2-40B4-BE49-F238E27FC236}">
                <a16:creationId xmlns:a16="http://schemas.microsoft.com/office/drawing/2014/main" id="{4FC76A83-21A4-4DE5-A674-3B5B6EF4DF13}"/>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672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Interpretation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17:6b-18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62050" y="1524000"/>
            <a:ext cx="6819901" cy="2514600"/>
          </a:xfrm>
        </p:spPr>
        <p:txBody>
          <a:bodyPr/>
          <a:lstStyle/>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Interpretation Promised (6b-7)</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Beast &amp; His system (8-14)</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Babylon (15-18)</a:t>
            </a:r>
          </a:p>
        </p:txBody>
      </p:sp>
      <p:pic>
        <p:nvPicPr>
          <p:cNvPr id="6" name="Picture 7" descr="C:\Documents and Settings\Owner\Application Data\Microsoft\Media Catalog\clip0006.BMP">
            <a:extLst>
              <a:ext uri="{FF2B5EF4-FFF2-40B4-BE49-F238E27FC236}">
                <a16:creationId xmlns:a16="http://schemas.microsoft.com/office/drawing/2014/main" id="{08C850A1-D7FD-4442-BC6D-48B4D38E21A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582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having seven heads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091154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1692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Interpretation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17:6b-18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62050" y="1524000"/>
            <a:ext cx="6819901" cy="2514600"/>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Interpretation Promised (6b-7)</a:t>
            </a:r>
          </a:p>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Beast &amp; His system (8-14)</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Babylon (15-18)</a:t>
            </a:r>
          </a:p>
        </p:txBody>
      </p:sp>
      <p:pic>
        <p:nvPicPr>
          <p:cNvPr id="6" name="Picture 7" descr="C:\Documents and Settings\Owner\Application Data\Microsoft\Media Catalog\clip0006.BMP">
            <a:extLst>
              <a:ext uri="{FF2B5EF4-FFF2-40B4-BE49-F238E27FC236}">
                <a16:creationId xmlns:a16="http://schemas.microsoft.com/office/drawing/2014/main" id="{08C850A1-D7FD-4442-BC6D-48B4D38E21A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2204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B.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17:8-14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Beast (8)</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Seven Heads (9-11)</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Ten Horns (12-14)</a:t>
            </a:r>
          </a:p>
        </p:txBody>
      </p:sp>
      <p:pic>
        <p:nvPicPr>
          <p:cNvPr id="6" name="Picture 7" descr="C:\Documents and Settings\Owner\Application Data\Microsoft\Media Catalog\clip0006.BMP">
            <a:extLst>
              <a:ext uri="{FF2B5EF4-FFF2-40B4-BE49-F238E27FC236}">
                <a16:creationId xmlns:a16="http://schemas.microsoft.com/office/drawing/2014/main" id="{0B6DE354-D535-40B5-8FF6-EB7FD05E10C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265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B.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17:8-14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Beast (8)</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Seven Heads (9-11)</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Ten Horns (12-14)</a:t>
            </a:r>
          </a:p>
        </p:txBody>
      </p:sp>
      <p:pic>
        <p:nvPicPr>
          <p:cNvPr id="6" name="Picture 7" descr="C:\Documents and Settings\Owner\Application Data\Microsoft\Media Catalog\clip0006.BMP">
            <a:extLst>
              <a:ext uri="{FF2B5EF4-FFF2-40B4-BE49-F238E27FC236}">
                <a16:creationId xmlns:a16="http://schemas.microsoft.com/office/drawing/2014/main" id="{0B6DE354-D535-40B5-8FF6-EB7FD05E10C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635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13:14</a:t>
            </a:r>
          </a:p>
          <a:p>
            <a:pPr algn="just"/>
            <a:r>
              <a:rPr lang="en-US" sz="3600" dirty="0">
                <a:effectLst>
                  <a:outerShdw blurRad="38100" dist="38100" dir="2700000" algn="tl">
                    <a:srgbClr val="000000">
                      <a:alpha val="43137"/>
                    </a:srgbClr>
                  </a:outerShdw>
                </a:effectLst>
                <a:latin typeface="Calibri" panose="020F0502020204030204" pitchFamily="34" charset="0"/>
              </a:rPr>
              <a:t>“And he deceives those who dwell on the earth because of the signs which it was given him to perform in the presence of the beast, telling those who dwell on the earth to make an image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beast</a:t>
            </a:r>
            <a:r>
              <a:rPr lang="en-US" sz="3600" dirty="0">
                <a:effectLst>
                  <a:outerShdw blurRad="38100" dist="38100" dir="2700000" algn="tl">
                    <a:srgbClr val="000000">
                      <a:alpha val="43137"/>
                    </a:srgbClr>
                  </a:outerShdw>
                </a:effectLst>
                <a:latin typeface="Calibri" panose="020F0502020204030204" pitchFamily="34" charset="0"/>
              </a:rPr>
              <a:t> who had the wound of the sword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záō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909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B.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17:8-14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Beast (8)</a:t>
            </a:r>
          </a:p>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Seven Heads (9-11)</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Ten Horns (12-14)</a:t>
            </a:r>
          </a:p>
        </p:txBody>
      </p:sp>
      <p:pic>
        <p:nvPicPr>
          <p:cNvPr id="6" name="Picture 7" descr="C:\Documents and Settings\Owner\Application Data\Microsoft\Media Catalog\clip0006.BMP">
            <a:extLst>
              <a:ext uri="{FF2B5EF4-FFF2-40B4-BE49-F238E27FC236}">
                <a16:creationId xmlns:a16="http://schemas.microsoft.com/office/drawing/2014/main" id="{0B6DE354-D535-40B5-8FF6-EB7FD05E10C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1148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a:t>
            </a:r>
            <a:r>
              <a:rPr lang="en-US" sz="3600" b="1" u="sng" dirty="0">
                <a:solidFill>
                  <a:srgbClr val="FFFFCC"/>
                </a:solidFill>
                <a:effectLst>
                  <a:outerShdw blurRad="38100" dist="38100" dir="2700000" algn="tl">
                    <a:srgbClr val="000000">
                      <a:alpha val="43137"/>
                    </a:srgbClr>
                  </a:outerShdw>
                </a:effectLst>
              </a:rPr>
              <a:t>having seven heads</a:t>
            </a:r>
            <a:r>
              <a:rPr lang="en-US" sz="3600" dirty="0">
                <a:effectLst>
                  <a:outerShdw blurRad="38100" dist="38100" dir="2700000" algn="tl">
                    <a:srgbClr val="000000">
                      <a:alpha val="43137"/>
                    </a:srgbClr>
                  </a:outerShdw>
                </a:effectLst>
              </a:rPr>
              <a:t>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762820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780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C6EB4-446F-4427-BBC8-FF6E6B1A44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4495800"/>
          </a:xfrm>
        </p:spPr>
        <p:txBody>
          <a:bodyPr/>
          <a:lstStyle/>
          <a:p>
            <a:pPr marL="0" indent="0" algn="ctr">
              <a:spcBef>
                <a:spcPts val="0"/>
              </a:spcBef>
              <a:spcAft>
                <a:spcPts val="1200"/>
              </a:spcAft>
              <a:buNone/>
              <a:defRPr/>
            </a:pPr>
            <a:r>
              <a:rPr lang="en-US" altLang="en-US" sz="4000" dirty="0">
                <a:solidFill>
                  <a:schemeClr val="tx2"/>
                </a:solidFill>
                <a:effectLst>
                  <a:outerShdw blurRad="38100" dist="38100" dir="2700000" algn="tl">
                    <a:srgbClr val="000000">
                      <a:alpha val="43137"/>
                    </a:srgbClr>
                  </a:outerShdw>
                </a:effectLst>
                <a:ea typeface="+mj-ea"/>
                <a:cs typeface="+mj-cs"/>
              </a:rPr>
              <a:t>Revelation 17:9-10</a:t>
            </a:r>
            <a:endParaRPr lang="en-US" sz="40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9 </a:t>
            </a:r>
            <a:r>
              <a:rPr lang="en-US" sz="3400" dirty="0">
                <a:effectLst>
                  <a:outerShdw blurRad="38100" dist="38100" dir="2700000" algn="tl">
                    <a:srgbClr val="000000">
                      <a:alpha val="43137"/>
                    </a:srgbClr>
                  </a:outerShdw>
                </a:effectLst>
              </a:rPr>
              <a:t>Here is the mind which has wisdom. </a:t>
            </a:r>
            <a:r>
              <a:rPr lang="en-US" sz="3400" b="1" u="sng" dirty="0">
                <a:solidFill>
                  <a:srgbClr val="FFFFCC"/>
                </a:solidFill>
                <a:effectLst>
                  <a:outerShdw blurRad="38100" dist="38100" dir="2700000" algn="tl">
                    <a:srgbClr val="000000">
                      <a:alpha val="43137"/>
                    </a:srgbClr>
                  </a:outerShdw>
                </a:effectLst>
              </a:rPr>
              <a:t>The seven </a:t>
            </a:r>
            <a:r>
              <a:rPr lang="en-US" sz="3400" b="1" u="sng" dirty="0">
                <a:solidFill>
                  <a:srgbClr val="00FF00"/>
                </a:solidFill>
                <a:effectLst>
                  <a:outerShdw blurRad="38100" dist="38100" dir="2700000" algn="tl">
                    <a:srgbClr val="000000">
                      <a:alpha val="43137"/>
                    </a:srgbClr>
                  </a:outerShdw>
                </a:effectLst>
              </a:rPr>
              <a:t>heads</a:t>
            </a:r>
            <a:r>
              <a:rPr lang="en-US" sz="3400" b="1" u="sng" dirty="0">
                <a:solidFill>
                  <a:srgbClr val="FFFFCC"/>
                </a:solidFill>
                <a:effectLst>
                  <a:outerShdw blurRad="38100" dist="38100" dir="2700000" algn="tl">
                    <a:srgbClr val="000000">
                      <a:alpha val="43137"/>
                    </a:srgbClr>
                  </a:outerShdw>
                </a:effectLst>
              </a:rPr>
              <a:t> are seven </a:t>
            </a:r>
            <a:r>
              <a:rPr lang="en-US" sz="3400" b="1" u="sng" dirty="0">
                <a:solidFill>
                  <a:srgbClr val="00FF00"/>
                </a:solidFill>
                <a:effectLst>
                  <a:outerShdw blurRad="38100" dist="38100" dir="2700000" algn="tl">
                    <a:srgbClr val="000000">
                      <a:alpha val="43137"/>
                    </a:srgbClr>
                  </a:outerShdw>
                </a:effectLst>
              </a:rPr>
              <a:t>mountains</a:t>
            </a:r>
            <a:r>
              <a:rPr lang="en-US" sz="3400" b="1" u="sng" dirty="0">
                <a:solidFill>
                  <a:srgbClr val="FFFFCC"/>
                </a:solidFill>
                <a:effectLst>
                  <a:outerShdw blurRad="38100" dist="38100" dir="2700000" algn="tl">
                    <a:srgbClr val="000000">
                      <a:alpha val="43137"/>
                    </a:srgbClr>
                  </a:outerShdw>
                </a:effectLst>
              </a:rPr>
              <a:t> [</a:t>
            </a:r>
            <a:r>
              <a:rPr lang="en-US" sz="3400" b="1" i="1" u="sng" dirty="0" err="1">
                <a:solidFill>
                  <a:srgbClr val="FFFFCC"/>
                </a:solidFill>
                <a:effectLst>
                  <a:outerShdw blurRad="38100" dist="38100" dir="2700000" algn="tl">
                    <a:srgbClr val="000000">
                      <a:alpha val="43137"/>
                    </a:srgbClr>
                  </a:outerShdw>
                </a:effectLst>
              </a:rPr>
              <a:t>oros</a:t>
            </a:r>
            <a:r>
              <a:rPr lang="en-US" sz="3400" b="1" u="sng" dirty="0">
                <a:solidFill>
                  <a:srgbClr val="FFFFCC"/>
                </a:solidFill>
                <a:effectLst>
                  <a:outerShdw blurRad="38100" dist="38100" dir="2700000" algn="tl">
                    <a:srgbClr val="000000">
                      <a:alpha val="43137"/>
                    </a:srgbClr>
                  </a:outerShdw>
                </a:effectLst>
              </a:rPr>
              <a:t>]</a:t>
            </a:r>
            <a:r>
              <a:rPr lang="en-US" sz="3400" b="1" dirty="0">
                <a:solidFill>
                  <a:srgbClr val="FFFFCC"/>
                </a:solidFill>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on which the woman sits, </a:t>
            </a:r>
            <a:r>
              <a:rPr lang="en-US" sz="3400" baseline="30000" dirty="0">
                <a:effectLst>
                  <a:outerShdw blurRad="38100" dist="38100" dir="2700000" algn="tl">
                    <a:srgbClr val="000000">
                      <a:alpha val="43137"/>
                    </a:srgbClr>
                  </a:outerShdw>
                </a:effectLst>
              </a:rPr>
              <a:t>10 </a:t>
            </a:r>
            <a:r>
              <a:rPr lang="en-US" sz="3400" dirty="0">
                <a:effectLst>
                  <a:outerShdw blurRad="38100" dist="38100" dir="2700000" algn="tl">
                    <a:srgbClr val="000000">
                      <a:alpha val="43137"/>
                    </a:srgbClr>
                  </a:outerShdw>
                </a:effectLst>
              </a:rPr>
              <a:t>and </a:t>
            </a:r>
            <a:r>
              <a:rPr lang="en-US" sz="3400" b="1" u="sng" dirty="0">
                <a:solidFill>
                  <a:srgbClr val="FFFFCC"/>
                </a:solidFill>
                <a:effectLst>
                  <a:outerShdw blurRad="38100" dist="38100" dir="2700000" algn="tl">
                    <a:srgbClr val="000000">
                      <a:alpha val="43137"/>
                    </a:srgbClr>
                  </a:outerShdw>
                </a:effectLst>
              </a:rPr>
              <a:t>they are seven </a:t>
            </a:r>
            <a:r>
              <a:rPr lang="en-US" sz="3400" b="1" u="sng" dirty="0">
                <a:solidFill>
                  <a:srgbClr val="00FF00"/>
                </a:solidFill>
                <a:effectLst>
                  <a:outerShdw blurRad="38100" dist="38100" dir="2700000" algn="tl">
                    <a:srgbClr val="000000">
                      <a:alpha val="43137"/>
                    </a:srgbClr>
                  </a:outerShdw>
                </a:effectLst>
              </a:rPr>
              <a:t>kings</a:t>
            </a:r>
            <a:r>
              <a:rPr lang="en-US" sz="3400" dirty="0">
                <a:effectLst>
                  <a:outerShdw blurRad="38100" dist="38100" dir="2700000" algn="tl">
                    <a:srgbClr val="000000">
                      <a:alpha val="43137"/>
                    </a:srgbClr>
                  </a:outerShdw>
                </a:effectLst>
              </a:rPr>
              <a:t>; five have fallen, one is, the other has not yet come; and when he comes, he must remain a little while.”</a:t>
            </a:r>
          </a:p>
        </p:txBody>
      </p:sp>
      <p:pic>
        <p:nvPicPr>
          <p:cNvPr id="6" name="Picture 6" descr="http://www.maggiesnotebook.com/wp-content/uploads/2011/08/Apostle_John_35.jpg">
            <a:extLst>
              <a:ext uri="{FF2B5EF4-FFF2-40B4-BE49-F238E27FC236}">
                <a16:creationId xmlns:a16="http://schemas.microsoft.com/office/drawing/2014/main" id="{4DCF3993-4005-4EBF-9561-0B7C75C8D3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6158" y="3581400"/>
            <a:ext cx="1131684" cy="13716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779457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7 Kings or Kingdoms (Dan. 2:37-38)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17:9-10)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914400" y="1540933"/>
            <a:ext cx="3276600" cy="5088467"/>
          </a:xfrm>
        </p:spPr>
        <p:txBody>
          <a:bodyPr/>
          <a:lstStyle/>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Egypt</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Assyria</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Babylon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Persian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Greece</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II</a:t>
            </a:r>
          </a:p>
        </p:txBody>
      </p:sp>
      <p:pic>
        <p:nvPicPr>
          <p:cNvPr id="5" name="Picture 4">
            <a:extLst>
              <a:ext uri="{FF2B5EF4-FFF2-40B4-BE49-F238E27FC236}">
                <a16:creationId xmlns:a16="http://schemas.microsoft.com/office/drawing/2014/main" id="{BD40067D-E79C-43AA-B54A-DCCAFC44B2D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48200" y="2256366"/>
            <a:ext cx="3349264" cy="3657600"/>
          </a:xfrm>
          <a:prstGeom prst="rect">
            <a:avLst/>
          </a:prstGeom>
        </p:spPr>
      </p:pic>
    </p:spTree>
    <p:extLst>
      <p:ext uri="{BB962C8B-B14F-4D97-AF65-F5344CB8AC3E}">
        <p14:creationId xmlns:p14="http://schemas.microsoft.com/office/powerpoint/2010/main" val="14712242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7 Kings or Kingdoms (Dan. 2:37-38)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17:9-10)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914400" y="1540933"/>
            <a:ext cx="3276600" cy="5088467"/>
          </a:xfrm>
        </p:spPr>
        <p:txBody>
          <a:bodyPr/>
          <a:lstStyle/>
          <a:p>
            <a:pPr marL="685800" indent="-68580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Egypt</a:t>
            </a:r>
          </a:p>
          <a:p>
            <a:pPr marL="685800" indent="-68580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Assyria</a:t>
            </a:r>
          </a:p>
          <a:p>
            <a:pPr marL="685800" indent="-68580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Babylon</a:t>
            </a:r>
          </a:p>
          <a:p>
            <a:pPr marL="685800" indent="-68580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Persian</a:t>
            </a:r>
          </a:p>
          <a:p>
            <a:pPr marL="685800" indent="-68580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Greece</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II</a:t>
            </a:r>
          </a:p>
        </p:txBody>
      </p:sp>
      <p:pic>
        <p:nvPicPr>
          <p:cNvPr id="5" name="Picture 4">
            <a:extLst>
              <a:ext uri="{FF2B5EF4-FFF2-40B4-BE49-F238E27FC236}">
                <a16:creationId xmlns:a16="http://schemas.microsoft.com/office/drawing/2014/main" id="{BD40067D-E79C-43AA-B54A-DCCAFC44B2D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48200" y="2256366"/>
            <a:ext cx="3349264" cy="3657600"/>
          </a:xfrm>
          <a:prstGeom prst="rect">
            <a:avLst/>
          </a:prstGeom>
        </p:spPr>
      </p:pic>
    </p:spTree>
    <p:extLst>
      <p:ext uri="{BB962C8B-B14F-4D97-AF65-F5344CB8AC3E}">
        <p14:creationId xmlns:p14="http://schemas.microsoft.com/office/powerpoint/2010/main" val="40767511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7 Kings or Kingdoms (Dan. 2:37-38)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17:9-10)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914400" y="1540933"/>
            <a:ext cx="3276600" cy="5088467"/>
          </a:xfrm>
        </p:spPr>
        <p:txBody>
          <a:bodyPr/>
          <a:lstStyle/>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Egypt</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Assyria</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Babylon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Persian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Greece</a:t>
            </a:r>
          </a:p>
          <a:p>
            <a:pPr marL="685800" indent="-68580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Rome I</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II</a:t>
            </a:r>
          </a:p>
        </p:txBody>
      </p:sp>
      <p:pic>
        <p:nvPicPr>
          <p:cNvPr id="5" name="Picture 4">
            <a:extLst>
              <a:ext uri="{FF2B5EF4-FFF2-40B4-BE49-F238E27FC236}">
                <a16:creationId xmlns:a16="http://schemas.microsoft.com/office/drawing/2014/main" id="{BD40067D-E79C-43AA-B54A-DCCAFC44B2D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48200" y="2256366"/>
            <a:ext cx="3349264" cy="3657600"/>
          </a:xfrm>
          <a:prstGeom prst="rect">
            <a:avLst/>
          </a:prstGeom>
        </p:spPr>
      </p:pic>
    </p:spTree>
    <p:extLst>
      <p:ext uri="{BB962C8B-B14F-4D97-AF65-F5344CB8AC3E}">
        <p14:creationId xmlns:p14="http://schemas.microsoft.com/office/powerpoint/2010/main" val="26260016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7 Kings or Kingdoms (Dan. 2:37-38)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17:9-10)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914400" y="1540933"/>
            <a:ext cx="3276600" cy="5088467"/>
          </a:xfrm>
        </p:spPr>
        <p:txBody>
          <a:bodyPr/>
          <a:lstStyle/>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Egypt</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Assyria</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Babylon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Persian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Greece</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a:t>
            </a:r>
          </a:p>
          <a:p>
            <a:pPr marL="685800" indent="-685800" algn="just">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Rome II</a:t>
            </a:r>
          </a:p>
        </p:txBody>
      </p:sp>
      <p:pic>
        <p:nvPicPr>
          <p:cNvPr id="5" name="Picture 4">
            <a:extLst>
              <a:ext uri="{FF2B5EF4-FFF2-40B4-BE49-F238E27FC236}">
                <a16:creationId xmlns:a16="http://schemas.microsoft.com/office/drawing/2014/main" id="{BD40067D-E79C-43AA-B54A-DCCAFC44B2D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48200" y="2256366"/>
            <a:ext cx="3349264" cy="3657600"/>
          </a:xfrm>
          <a:prstGeom prst="rect">
            <a:avLst/>
          </a:prstGeom>
        </p:spPr>
      </p:pic>
    </p:spTree>
    <p:extLst>
      <p:ext uri="{BB962C8B-B14F-4D97-AF65-F5344CB8AC3E}">
        <p14:creationId xmlns:p14="http://schemas.microsoft.com/office/powerpoint/2010/main" val="13787357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B.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17:8-14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Beast (8)</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Seven Heads (9-11)</a:t>
            </a:r>
          </a:p>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Ten Horns (12-14)</a:t>
            </a:r>
          </a:p>
        </p:txBody>
      </p:sp>
      <p:pic>
        <p:nvPicPr>
          <p:cNvPr id="6" name="Picture 7" descr="C:\Documents and Settings\Owner\Application Data\Microsoft\Media Catalog\clip0006.BMP">
            <a:extLst>
              <a:ext uri="{FF2B5EF4-FFF2-40B4-BE49-F238E27FC236}">
                <a16:creationId xmlns:a16="http://schemas.microsoft.com/office/drawing/2014/main" id="{0B6DE354-D535-40B5-8FF6-EB7FD05E10C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289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203978" y="1588889"/>
            <a:ext cx="6736045" cy="5069046"/>
          </a:xfrm>
        </p:spPr>
        <p:txBody>
          <a:bodyPr/>
          <a:lstStyle/>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0" indent="0" eaLnBrk="1" hangingPunct="1">
              <a:spcBef>
                <a:spcPts val="0"/>
              </a:spcBef>
              <a:spcAft>
                <a:spcPts val="2400"/>
              </a:spcAft>
              <a:buSzPct val="100000"/>
              <a:buNone/>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910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a:t>
            </a:r>
            <a:r>
              <a:rPr lang="en-US" sz="3600" b="1" u="sng" dirty="0">
                <a:solidFill>
                  <a:srgbClr val="FFFFCC"/>
                </a:solidFill>
                <a:effectLst>
                  <a:outerShdw blurRad="38100" dist="38100" dir="2700000" algn="tl">
                    <a:srgbClr val="000000">
                      <a:alpha val="43137"/>
                    </a:srgbClr>
                  </a:outerShdw>
                </a:effectLst>
              </a:rPr>
              <a:t>having</a:t>
            </a:r>
            <a:r>
              <a:rPr lang="en-US" sz="3600" dirty="0">
                <a:effectLst>
                  <a:outerShdw blurRad="38100" dist="38100" dir="2700000" algn="tl">
                    <a:srgbClr val="000000">
                      <a:alpha val="43137"/>
                    </a:srgbClr>
                  </a:outerShdw>
                </a:effectLst>
              </a:rPr>
              <a:t> seven heads and </a:t>
            </a:r>
            <a:r>
              <a:rPr lang="en-US" sz="3600" b="1" u="sng" dirty="0">
                <a:solidFill>
                  <a:srgbClr val="FFFFCC"/>
                </a:solidFill>
                <a:effectLst>
                  <a:outerShdw blurRad="38100" dist="38100" dir="2700000" algn="tl">
                    <a:srgbClr val="000000">
                      <a:alpha val="43137"/>
                    </a:srgbClr>
                  </a:outerShdw>
                </a:effectLst>
              </a:rPr>
              <a:t>ten horns</a:t>
            </a:r>
            <a:r>
              <a:rPr lang="en-US" sz="3600" dirty="0">
                <a:effectLst>
                  <a:outerShdw blurRad="38100" dist="38100" dir="2700000" algn="tl">
                    <a:srgbClr val="000000">
                      <a:alpha val="43137"/>
                    </a:srgbClr>
                  </a:outerShdw>
                </a:effectLst>
              </a:rPr>
              <a:t>.”</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01500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089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7:24</a:t>
            </a:r>
          </a:p>
          <a:p>
            <a:pPr algn="just"/>
            <a:r>
              <a:rPr lang="en-US" sz="3600" dirty="0">
                <a:effectLst>
                  <a:outerShdw blurRad="38100" dist="38100" dir="2700000" algn="tl">
                    <a:srgbClr val="000000">
                      <a:alpha val="43137"/>
                    </a:srgbClr>
                  </a:outerShdw>
                </a:effectLst>
                <a:latin typeface="Calibri" panose="020F0502020204030204" pitchFamily="34" charset="0"/>
              </a:rPr>
              <a:t>“As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ten horns</a:t>
            </a:r>
            <a:r>
              <a:rPr lang="en-US" sz="3600" dirty="0">
                <a:effectLst>
                  <a:outerShdw blurRad="38100" dist="38100" dir="2700000" algn="tl">
                    <a:srgbClr val="000000">
                      <a:alpha val="43137"/>
                    </a:srgbClr>
                  </a:outerShdw>
                </a:effectLst>
                <a:latin typeface="Calibri" panose="020F0502020204030204" pitchFamily="34" charset="0"/>
              </a:rPr>
              <a:t>, out of this kingdom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ten kings</a:t>
            </a:r>
            <a:r>
              <a:rPr lang="en-US" sz="3600" dirty="0">
                <a:effectLst>
                  <a:outerShdw blurRad="38100" dist="38100" dir="2700000" algn="tl">
                    <a:srgbClr val="000000">
                      <a:alpha val="43137"/>
                    </a:srgbClr>
                  </a:outerShdw>
                </a:effectLst>
                <a:latin typeface="Calibri" panose="020F0502020204030204" pitchFamily="34" charset="0"/>
              </a:rPr>
              <a:t> will arise; and another will arise after them, and he will be different from the previous ones and will subdue three kings.”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D7DCDF83-925E-4241-A7A1-5BA817876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34470395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7:23</a:t>
            </a:r>
          </a:p>
          <a:p>
            <a:pPr algn="just"/>
            <a:r>
              <a:rPr lang="en-US" sz="3600" dirty="0">
                <a:effectLst>
                  <a:outerShdw blurRad="38100" dist="38100" dir="2700000" algn="tl">
                    <a:srgbClr val="000000">
                      <a:alpha val="43137"/>
                    </a:srgbClr>
                  </a:outerShdw>
                </a:effectLst>
                <a:latin typeface="Calibri" panose="020F0502020204030204" pitchFamily="34" charset="0"/>
              </a:rPr>
              <a:t>“Thus he said: ‘The fourth beast will be a fourth kingdom on the earth, which will be different from all the other kingdoms and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devour the whole earth</a:t>
            </a:r>
            <a:r>
              <a:rPr lang="en-US" sz="3600" dirty="0">
                <a:effectLst>
                  <a:outerShdw blurRad="38100" dist="38100" dir="2700000" algn="tl">
                    <a:srgbClr val="000000">
                      <a:alpha val="43137"/>
                    </a:srgbClr>
                  </a:outerShdw>
                </a:effectLst>
                <a:latin typeface="Calibri" panose="020F0502020204030204" pitchFamily="34" charset="0"/>
              </a:rPr>
              <a:t> and tread it down and crush it.”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A612FBF3-8319-4352-BF06-DBB3B2734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15125579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380F2C-CA98-4851-972E-316C03FFA67C}"/>
              </a:ext>
            </a:extLst>
          </p:cNvPr>
          <p:cNvPicPr>
            <a:picLocks noChangeAspect="1"/>
          </p:cNvPicPr>
          <p:nvPr/>
        </p:nvPicPr>
        <p:blipFill>
          <a:blip r:embed="rId2"/>
          <a:stretch>
            <a:fillRect/>
          </a:stretch>
        </p:blipFill>
        <p:spPr>
          <a:xfrm>
            <a:off x="1008332" y="457200"/>
            <a:ext cx="7127336" cy="5943600"/>
          </a:xfrm>
          <a:prstGeom prst="rect">
            <a:avLst/>
          </a:prstGeom>
        </p:spPr>
      </p:pic>
    </p:spTree>
    <p:extLst>
      <p:ext uri="{BB962C8B-B14F-4D97-AF65-F5344CB8AC3E}">
        <p14:creationId xmlns:p14="http://schemas.microsoft.com/office/powerpoint/2010/main" val="7551990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7:24</a:t>
            </a:r>
          </a:p>
          <a:p>
            <a:pPr algn="just"/>
            <a:r>
              <a:rPr lang="en-US" sz="3600" dirty="0">
                <a:effectLst>
                  <a:outerShdw blurRad="38100" dist="38100" dir="2700000" algn="tl">
                    <a:srgbClr val="000000">
                      <a:alpha val="43137"/>
                    </a:srgbClr>
                  </a:outerShdw>
                </a:effectLst>
                <a:latin typeface="Calibri" panose="020F0502020204030204" pitchFamily="34" charset="0"/>
              </a:rPr>
              <a:t>“As for the ten horns, out of this kingdom ten kings will arise; and another will arise after them, and he will be different from the previous ones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will subdue three kings</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D7DCDF83-925E-4241-A7A1-5BA817876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16024341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749800"/>
          </a:xfrm>
        </p:spPr>
        <p:txBody>
          <a:bodyPr/>
          <a:lstStyle/>
          <a:p>
            <a:pPr marL="0" indent="0" algn="just">
              <a:buNone/>
            </a:pPr>
            <a:r>
              <a:rPr lang="en-US" sz="3000" dirty="0">
                <a:effectLst>
                  <a:outerShdw blurRad="38100" dist="38100" dir="2700000" algn="tl">
                    <a:srgbClr val="000000">
                      <a:alpha val="43137"/>
                    </a:srgbClr>
                  </a:outerShdw>
                </a:effectLst>
              </a:rPr>
              <a:t>“(3) From among those ten kingdoms there will arise one individual who will have control over the whole dominion of the ten kings (Dan. 7: 8, 24; Rev. 13: 1-10; 17: 13). </a:t>
            </a:r>
            <a:r>
              <a:rPr lang="en-US" sz="3000" b="1" u="sng" dirty="0">
                <a:solidFill>
                  <a:srgbClr val="FFFFCC"/>
                </a:solidFill>
                <a:effectLst>
                  <a:outerShdw blurRad="38100" dist="38100" dir="2700000" algn="tl">
                    <a:srgbClr val="000000">
                      <a:alpha val="43137"/>
                    </a:srgbClr>
                  </a:outerShdw>
                </a:effectLst>
              </a:rPr>
              <a:t>In gaining his authority three of the ten kings are overthrown</a:t>
            </a:r>
            <a:r>
              <a:rPr lang="en-US" sz="3000" dirty="0">
                <a:effectLst>
                  <a:outerShdw blurRad="38100" dist="38100" dir="2700000" algn="tl">
                    <a:srgbClr val="000000">
                      <a:alpha val="43137"/>
                    </a:srgbClr>
                  </a:outerShdw>
                </a:effectLst>
              </a:rPr>
              <a:t>. (4) This final authority over the empire is wielded by one who is marked by blasphemy, hatred of God’s people, disregard for established law and order, who will continue for three and one-half years (Dan. 7: 26). (5) This final form of world power will have world-wide influence (Dan. 7: 23).</a:t>
            </a:r>
            <a:r>
              <a:rPr lang="en-US" sz="3000" i="1"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65B7330F-3B0B-4145-94F8-977342DA9302}"/>
              </a:ext>
            </a:extLst>
          </p:cNvPr>
          <p:cNvSpPr/>
          <p:nvPr/>
        </p:nvSpPr>
        <p:spPr>
          <a:xfrm>
            <a:off x="2317665" y="228600"/>
            <a:ext cx="4508670" cy="1046440"/>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Dwight Pentecost</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Things to Come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Page 321-22</a:t>
            </a:r>
          </a:p>
        </p:txBody>
      </p:sp>
      <p:pic>
        <p:nvPicPr>
          <p:cNvPr id="2" name="Picture 1">
            <a:extLst>
              <a:ext uri="{FF2B5EF4-FFF2-40B4-BE49-F238E27FC236}">
                <a16:creationId xmlns:a16="http://schemas.microsoft.com/office/drawing/2014/main" id="{4910ADA2-D9AC-47E6-8B53-00489137C74C}"/>
              </a:ext>
            </a:extLst>
          </p:cNvPr>
          <p:cNvPicPr>
            <a:picLocks noChangeAspect="1"/>
          </p:cNvPicPr>
          <p:nvPr/>
        </p:nvPicPr>
        <p:blipFill rotWithShape="1">
          <a:blip r:embed="rId2"/>
          <a:srcRect l="15001" r="27499"/>
          <a:stretch/>
        </p:blipFill>
        <p:spPr>
          <a:xfrm>
            <a:off x="84321" y="76200"/>
            <a:ext cx="982479"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6901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Interpretation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17:6b-18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62050" y="1524000"/>
            <a:ext cx="6819901" cy="2514600"/>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Interpretation Promised (6b-7)</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Beast &amp; His system (8-14)</a:t>
            </a:r>
          </a:p>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Babylon (15-18)</a:t>
            </a:r>
          </a:p>
        </p:txBody>
      </p:sp>
      <p:pic>
        <p:nvPicPr>
          <p:cNvPr id="6" name="Picture 7" descr="C:\Documents and Settings\Owner\Application Data\Microsoft\Media Catalog\clip0006.BMP">
            <a:extLst>
              <a:ext uri="{FF2B5EF4-FFF2-40B4-BE49-F238E27FC236}">
                <a16:creationId xmlns:a16="http://schemas.microsoft.com/office/drawing/2014/main" id="{08C850A1-D7FD-4442-BC6D-48B4D38E21A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20359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having seven heads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361446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2144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0351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C.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17:15-18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Influence (15)</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Destruction (16-17)</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Identification (18)</a:t>
            </a:r>
          </a:p>
        </p:txBody>
      </p:sp>
      <p:pic>
        <p:nvPicPr>
          <p:cNvPr id="6" name="Picture 7" descr="C:\Documents and Settings\Owner\Application Data\Microsoft\Media Catalog\clip0006.BMP">
            <a:extLst>
              <a:ext uri="{FF2B5EF4-FFF2-40B4-BE49-F238E27FC236}">
                <a16:creationId xmlns:a16="http://schemas.microsoft.com/office/drawing/2014/main" id="{9ACA6597-1B37-4A4A-83BF-861925D8E15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9221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C.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17:15-18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Her Influence (15)</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Destruction (16-17)</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Identification (18)</a:t>
            </a:r>
          </a:p>
        </p:txBody>
      </p:sp>
      <p:pic>
        <p:nvPicPr>
          <p:cNvPr id="6" name="Picture 7" descr="C:\Documents and Settings\Owner\Application Data\Microsoft\Media Catalog\clip0006.BMP">
            <a:extLst>
              <a:ext uri="{FF2B5EF4-FFF2-40B4-BE49-F238E27FC236}">
                <a16:creationId xmlns:a16="http://schemas.microsoft.com/office/drawing/2014/main" id="{9ACA6597-1B37-4A4A-83BF-861925D8E15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03684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nvPr>
        </p:nvGraphicFramePr>
        <p:xfrm>
          <a:off x="152400" y="213360"/>
          <a:ext cx="8839200" cy="643128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3">
                  <a:extLst>
                    <a:ext uri="{9D8B030D-6E8A-4147-A177-3AD203B41FA5}">
                      <a16:colId xmlns:a16="http://schemas.microsoft.com/office/drawing/2014/main" val="20002"/>
                    </a:ext>
                  </a:extLst>
                </a:gridCol>
              </a:tblGrid>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FFFFCC"/>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99FF66"/>
                    </a:solidFill>
                  </a:tcPr>
                </a:tc>
                <a:extLst>
                  <a:ext uri="{0D108BD9-81ED-4DB2-BD59-A6C34878D82A}">
                    <a16:rowId xmlns:a16="http://schemas.microsoft.com/office/drawing/2014/main" val="326914736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1823702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nvPr>
        </p:nvGraphicFramePr>
        <p:xfrm>
          <a:off x="76200" y="422593"/>
          <a:ext cx="8991600" cy="6012815"/>
        </p:xfrm>
        <a:graphic>
          <a:graphicData uri="http://schemas.openxmlformats.org/drawingml/2006/table">
            <a:tbl>
              <a:tblPr>
                <a:tableStyleId>{D7AC3CCA-C797-4891-BE02-D94E43425B78}</a:tableStyleId>
              </a:tblPr>
              <a:tblGrid>
                <a:gridCol w="3678382">
                  <a:extLst>
                    <a:ext uri="{9D8B030D-6E8A-4147-A177-3AD203B41FA5}">
                      <a16:colId xmlns:a16="http://schemas.microsoft.com/office/drawing/2014/main" val="2458876168"/>
                    </a:ext>
                  </a:extLst>
                </a:gridCol>
                <a:gridCol w="2722418">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921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227920080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46808424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56001280"/>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1saiah 47:9-13</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519949048"/>
                  </a:ext>
                </a:extLst>
              </a:tr>
            </a:tbl>
          </a:graphicData>
        </a:graphic>
      </p:graphicFrame>
    </p:spTree>
    <p:extLst>
      <p:ext uri="{BB962C8B-B14F-4D97-AF65-F5344CB8AC3E}">
        <p14:creationId xmlns:p14="http://schemas.microsoft.com/office/powerpoint/2010/main" val="145780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eaLnBrk="1" hangingPunct="1">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a:t>
            </a:r>
            <a:r>
              <a:rPr lang="en-US" altLang="en-US" sz="3000" b="1" u="sng" dirty="0">
                <a:solidFill>
                  <a:srgbClr val="FFFFCC"/>
                </a:solidFill>
                <a:effectLst>
                  <a:outerShdw blurRad="38100" dist="38100" dir="2700000" algn="tl">
                    <a:srgbClr val="000000">
                      <a:alpha val="43137"/>
                    </a:srgbClr>
                  </a:outerShdw>
                </a:effectLst>
              </a:rPr>
              <a:t>east</a:t>
            </a:r>
            <a:r>
              <a:rPr lang="en-US" altLang="en-US" sz="3000" dirty="0">
                <a:effectLst>
                  <a:outerShdw blurRad="38100" dist="38100" dir="2700000" algn="tl">
                    <a:srgbClr val="000000">
                      <a:alpha val="43137"/>
                    </a:srgbClr>
                  </a:outerShdw>
                </a:effectLst>
              </a:rPr>
              <a:t>, that they found a plain in the land of </a:t>
            </a:r>
            <a:r>
              <a:rPr lang="en-US" altLang="en-US" sz="3000" b="1" u="sng" dirty="0">
                <a:solidFill>
                  <a:srgbClr val="FFFFCC"/>
                </a:solidFill>
                <a:effectLst>
                  <a:outerShdw blurRad="38100" dist="38100" dir="2700000" algn="tl">
                    <a:srgbClr val="000000">
                      <a:alpha val="43137"/>
                    </a:srgbClr>
                  </a:outerShdw>
                </a:effectLst>
              </a:rPr>
              <a:t>Shinar</a:t>
            </a:r>
            <a:r>
              <a:rPr lang="en-US" altLang="en-US" sz="3000" dirty="0">
                <a:effectLst>
                  <a:outerShdw blurRad="38100" dist="38100" dir="2700000" algn="tl">
                    <a:srgbClr val="000000">
                      <a:alpha val="43137"/>
                    </a:srgbClr>
                  </a:outerShdw>
                </a:effectLst>
              </a:rPr>
              <a:t>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138026710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76200" y="182880"/>
          <a:ext cx="8991600" cy="649224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2807051881"/>
                    </a:ext>
                  </a:extLst>
                </a:gridCol>
                <a:gridCol w="2997200">
                  <a:extLst>
                    <a:ext uri="{9D8B030D-6E8A-4147-A177-3AD203B41FA5}">
                      <a16:colId xmlns:a16="http://schemas.microsoft.com/office/drawing/2014/main" val="416673137"/>
                    </a:ext>
                  </a:extLst>
                </a:gridCol>
                <a:gridCol w="2997200">
                  <a:extLst>
                    <a:ext uri="{9D8B030D-6E8A-4147-A177-3AD203B41FA5}">
                      <a16:colId xmlns:a16="http://schemas.microsoft.com/office/drawing/2014/main" val="3259655191"/>
                    </a:ext>
                  </a:extLst>
                </a:gridCol>
              </a:tblGrid>
              <a:tr h="50292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36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029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Mother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Child</a:t>
                      </a:r>
                    </a:p>
                  </a:txBody>
                  <a:tcPr anchor="ctr" horzOverflow="overflow"/>
                </a:tc>
                <a:extLst>
                  <a:ext uri="{0D108BD9-81ED-4DB2-BD59-A6C34878D82A}">
                    <a16:rowId xmlns:a16="http://schemas.microsoft.com/office/drawing/2014/main" val="1459597859"/>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Venus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Cupid</a:t>
                      </a:r>
                    </a:p>
                  </a:txBody>
                  <a:tcPr horzOverflow="overflow"/>
                </a:tc>
                <a:extLst>
                  <a:ext uri="{0D108BD9-81ED-4DB2-BD59-A6C34878D82A}">
                    <a16:rowId xmlns:a16="http://schemas.microsoft.com/office/drawing/2014/main" val="66726706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Desius</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Aswara</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Queen of Heaven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(Jer. 7:18; 44:17)</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(Ezek. 8:14-15)</a:t>
                      </a:r>
                    </a:p>
                  </a:txBody>
                  <a:tcPr horzOverflow="overflow"/>
                </a:tc>
                <a:extLst>
                  <a:ext uri="{0D108BD9-81ED-4DB2-BD59-A6C34878D82A}">
                    <a16:rowId xmlns:a16="http://schemas.microsoft.com/office/drawing/2014/main" val="1819150901"/>
                  </a:ext>
                </a:extLst>
              </a:tr>
              <a:tr h="50292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2400" dirty="0">
                          <a:latin typeface="Calibri" panose="020F0502020204030204" pitchFamily="34" charset="0"/>
                        </a:rPr>
                        <a:t>Alexander Hislop, </a:t>
                      </a:r>
                      <a:r>
                        <a:rPr lang="en-US" sz="2400" i="1" dirty="0">
                          <a:latin typeface="Calibri" panose="020F0502020204030204" pitchFamily="34" charset="0"/>
                        </a:rPr>
                        <a:t>Two Babylons</a:t>
                      </a: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3789494660"/>
                  </a:ext>
                </a:extLst>
              </a:tr>
            </a:tbl>
          </a:graphicData>
        </a:graphic>
      </p:graphicFrame>
    </p:spTree>
    <p:extLst>
      <p:ext uri="{BB962C8B-B14F-4D97-AF65-F5344CB8AC3E}">
        <p14:creationId xmlns:p14="http://schemas.microsoft.com/office/powerpoint/2010/main" val="3934437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385928734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C.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17:15-18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Influence (15)</a:t>
            </a:r>
          </a:p>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Her Destruction (16-17)</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Identification (18)</a:t>
            </a:r>
          </a:p>
        </p:txBody>
      </p:sp>
      <p:pic>
        <p:nvPicPr>
          <p:cNvPr id="6" name="Picture 7" descr="C:\Documents and Settings\Owner\Application Data\Microsoft\Media Catalog\clip0006.BMP">
            <a:extLst>
              <a:ext uri="{FF2B5EF4-FFF2-40B4-BE49-F238E27FC236}">
                <a16:creationId xmlns:a16="http://schemas.microsoft.com/office/drawing/2014/main" id="{9ACA6597-1B37-4A4A-83BF-861925D8E15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504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having seven heads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2057371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92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16:19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city was split into three parts, and the cities of the nations fell.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Babylon the great was remembered before God, to give her the cup of the wine of His fierce wrath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4975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3081915313"/>
              </p:ext>
            </p:extLst>
          </p:nvPr>
        </p:nvGraphicFramePr>
        <p:xfrm>
          <a:off x="152400" y="213360"/>
          <a:ext cx="8839200" cy="643128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3">
                  <a:extLst>
                    <a:ext uri="{9D8B030D-6E8A-4147-A177-3AD203B41FA5}">
                      <a16:colId xmlns:a16="http://schemas.microsoft.com/office/drawing/2014/main" val="20002"/>
                    </a:ext>
                  </a:extLst>
                </a:gridCol>
              </a:tblGrid>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99FF66"/>
                    </a:solidFill>
                  </a:tcPr>
                </a:tc>
                <a:extLst>
                  <a:ext uri="{0D108BD9-81ED-4DB2-BD59-A6C34878D82A}">
                    <a16:rowId xmlns:a16="http://schemas.microsoft.com/office/drawing/2014/main" val="326914736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endPar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FFFFCC"/>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1738857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88" name="Group 92">
            <a:extLst>
              <a:ext uri="{FF2B5EF4-FFF2-40B4-BE49-F238E27FC236}">
                <a16:creationId xmlns:a16="http://schemas.microsoft.com/office/drawing/2014/main" id="{7C87197F-3FCF-4B30-897D-5B876BD8E404}"/>
              </a:ext>
            </a:extLst>
          </p:cNvPr>
          <p:cNvGraphicFramePr>
            <a:graphicFrameLocks noGrp="1"/>
          </p:cNvGraphicFramePr>
          <p:nvPr>
            <p:ph type="tbl" idx="1"/>
            <p:extLst>
              <p:ext uri="{D42A27DB-BD31-4B8C-83A1-F6EECF244321}">
                <p14:modId xmlns:p14="http://schemas.microsoft.com/office/powerpoint/2010/main" val="2281872681"/>
              </p:ext>
            </p:extLst>
          </p:nvPr>
        </p:nvGraphicFramePr>
        <p:xfrm>
          <a:off x="114300" y="266700"/>
          <a:ext cx="8915400" cy="6324600"/>
        </p:xfrm>
        <a:graphic>
          <a:graphicData uri="http://schemas.openxmlformats.org/drawingml/2006/table">
            <a:tbl>
              <a:tblPr/>
              <a:tblGrid>
                <a:gridCol w="4762500">
                  <a:extLst>
                    <a:ext uri="{9D8B030D-6E8A-4147-A177-3AD203B41FA5}">
                      <a16:colId xmlns:a16="http://schemas.microsoft.com/office/drawing/2014/main" val="2504745408"/>
                    </a:ext>
                  </a:extLst>
                </a:gridCol>
                <a:gridCol w="2076450">
                  <a:extLst>
                    <a:ext uri="{9D8B030D-6E8A-4147-A177-3AD203B41FA5}">
                      <a16:colId xmlns:a16="http://schemas.microsoft.com/office/drawing/2014/main" val="3511771351"/>
                    </a:ext>
                  </a:extLst>
                </a:gridCol>
                <a:gridCol w="2076450">
                  <a:extLst>
                    <a:ext uri="{9D8B030D-6E8A-4147-A177-3AD203B41FA5}">
                      <a16:colId xmlns:a16="http://schemas.microsoft.com/office/drawing/2014/main" val="4019618864"/>
                    </a:ext>
                  </a:extLst>
                </a:gridCol>
              </a:tblGrid>
              <a:tr h="4572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3200" b="0" i="0" u="none" strike="noStrike" cap="none" normalizeH="0" baseline="0" dirty="0">
                          <a:ln>
                            <a:noFill/>
                          </a:ln>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ONE BABYLON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2526352"/>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Rev.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79104511"/>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255480875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836052879"/>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clothing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59616292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Holding a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8586216"/>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Fornicating with Kings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971669483"/>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Drunk with wine of immorality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154282867"/>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Persecuting believers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18:20, 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23488522"/>
                  </a:ext>
                </a:extLst>
              </a:tr>
              <a:tr h="4587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0000FF"/>
                          </a:solidFill>
                          <a:effectLst/>
                          <a:latin typeface="Calibri" panose="020F0502020204030204" pitchFamily="34" charset="0"/>
                          <a:cs typeface="Calibri" panose="020F0502020204030204" pitchFamily="34" charset="0"/>
                        </a:rPr>
                        <a:t>17:16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18:8,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319942958"/>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God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18:5,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097031480"/>
                  </a:ext>
                </a:extLst>
              </a:tr>
              <a:tr h="5334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altLang="en-US" sz="2000" b="0" dirty="0">
                          <a:solidFill>
                            <a:schemeClr val="bg2"/>
                          </a:solidFill>
                          <a:effectLst/>
                          <a:latin typeface="Calibri" panose="020F0502020204030204" pitchFamily="34" charset="0"/>
                          <a:cs typeface="Calibri" panose="020F0502020204030204" pitchFamily="34" charset="0"/>
                        </a:rPr>
                        <a:t>Dyer, "The Identity of Babylon in Revelation 17–18 (Part 1)," 311-13.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4638934"/>
                  </a:ext>
                </a:extLst>
              </a:tr>
            </a:tbl>
          </a:graphicData>
        </a:graphic>
      </p:graphicFrame>
    </p:spTree>
    <p:extLst>
      <p:ext uri="{BB962C8B-B14F-4D97-AF65-F5344CB8AC3E}">
        <p14:creationId xmlns:p14="http://schemas.microsoft.com/office/powerpoint/2010/main" val="2653458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C.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17:15-18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Influence (15)</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Destruction (16-17)</a:t>
            </a:r>
          </a:p>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Her Identification (18)</a:t>
            </a:r>
          </a:p>
        </p:txBody>
      </p:sp>
      <p:pic>
        <p:nvPicPr>
          <p:cNvPr id="6" name="Picture 7" descr="C:\Documents and Settings\Owner\Application Data\Microsoft\Media Catalog\clip0006.BMP">
            <a:extLst>
              <a:ext uri="{FF2B5EF4-FFF2-40B4-BE49-F238E27FC236}">
                <a16:creationId xmlns:a16="http://schemas.microsoft.com/office/drawing/2014/main" id="{9ACA6597-1B37-4A4A-83BF-861925D8E15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7548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438969"/>
          <a:ext cx="8991600" cy="5980063"/>
        </p:xfrm>
        <a:graphic>
          <a:graphicData uri="http://schemas.openxmlformats.org/drawingml/2006/table">
            <a:tbl>
              <a:tblPr firstRow="1" bandRow="1">
                <a:tableStyleId>{073A0DAA-6AF3-43AB-8588-CEC1D06C72B9}</a:tableStyleId>
              </a:tblPr>
              <a:tblGrid>
                <a:gridCol w="8991600">
                  <a:extLst>
                    <a:ext uri="{9D8B030D-6E8A-4147-A177-3AD203B41FA5}">
                      <a16:colId xmlns:a16="http://schemas.microsoft.com/office/drawing/2014/main" val="2370081405"/>
                    </a:ext>
                  </a:extLst>
                </a:gridCol>
              </a:tblGrid>
              <a:tr h="645985">
                <a:tc>
                  <a:txBody>
                    <a:bodyPr/>
                    <a:lstStyle/>
                    <a:p>
                      <a:pPr algn="ctr"/>
                      <a:r>
                        <a:rPr kumimoji="0" lang="en-US" sz="380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“MYSTERY” IN HARLOT’S TITLE? REV. 17:5 </a:t>
                      </a:r>
                      <a:endParaRPr lang="en-US" sz="3800" dirty="0">
                        <a:solidFill>
                          <a:schemeClr val="bg2"/>
                        </a:solidFill>
                        <a:effectLst/>
                        <a:latin typeface="Calibri" panose="020F0502020204030204" pitchFamily="34" charset="0"/>
                        <a:cs typeface="Calibri" panose="020F0502020204030204" pitchFamily="34" charset="0"/>
                      </a:endParaRPr>
                    </a:p>
                  </a:txBody>
                  <a:tcPr>
                    <a:solidFill>
                      <a:schemeClr val="tx2"/>
                    </a:solidFill>
                  </a:tcPr>
                </a:tc>
                <a:extLst>
                  <a:ext uri="{0D108BD9-81ED-4DB2-BD59-A6C34878D82A}">
                    <a16:rowId xmlns:a16="http://schemas.microsoft.com/office/drawing/2014/main" val="566801393"/>
                  </a:ext>
                </a:extLst>
              </a:tr>
              <a:tr h="2697479">
                <a:tc>
                  <a:txBody>
                    <a:bodyPr/>
                    <a:lstStyle/>
                    <a:p>
                      <a:pPr marL="0" marR="0" lvl="0" indent="0" algn="just" defTabSz="914400" rtl="0" eaLnBrk="0" fontAlgn="base" latinLnBrk="0" hangingPunct="0">
                        <a:lnSpc>
                          <a:spcPct val="100000"/>
                        </a:lnSpc>
                        <a:spcBef>
                          <a:spcPts val="0"/>
                        </a:spcBef>
                        <a:spcAft>
                          <a:spcPct val="0"/>
                        </a:spcAft>
                        <a:buClr>
                          <a:srgbClr val="00FFFF"/>
                        </a:buClr>
                        <a:buSzPct val="75000"/>
                        <a:buFontTx/>
                        <a:buNone/>
                        <a:tabLst/>
                        <a:defRPr/>
                      </a:pPr>
                      <a:r>
                        <a:rPr kumimoji="0" lang="en-US" sz="3400" b="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And on her forehead a name was written: </a:t>
                      </a:r>
                      <a:r>
                        <a:rPr kumimoji="0" lang="en-US" sz="3400" b="1" u="sng" strike="noStrike" kern="0" cap="none" spc="0" normalizeH="0" baseline="0" noProof="0" dirty="0">
                          <a:ln>
                            <a:noFill/>
                          </a:ln>
                          <a:solidFill>
                            <a:srgbClr val="C00000"/>
                          </a:solidFill>
                          <a:effectLst/>
                          <a:highlight>
                            <a:srgbClr val="FFFF00"/>
                          </a:highlight>
                          <a:uLnTx/>
                          <a:uFillTx/>
                          <a:latin typeface="Calibri" panose="020F0502020204030204" pitchFamily="34" charset="0"/>
                          <a:cs typeface="Calibri" panose="020F0502020204030204" pitchFamily="34" charset="0"/>
                        </a:rPr>
                        <a:t>MYSTERY</a:t>
                      </a:r>
                      <a:r>
                        <a:rPr kumimoji="0" lang="en-US" sz="3400" b="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BABYLON THE GREAT, THE MOTHER OF HARLOTS AND OF THE ABOMINATIONS OF THE EARTH. (KJV, NIV) </a:t>
                      </a:r>
                      <a:endParaRPr kumimoji="0" lang="en-US" sz="34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526434390"/>
                  </a:ext>
                </a:extLst>
              </a:tr>
              <a:tr h="2612024">
                <a:tc>
                  <a:txBody>
                    <a:bodyPr/>
                    <a:lstStyle/>
                    <a:p>
                      <a:pPr marL="0" marR="0" lvl="0" indent="0" algn="just" defTabSz="914400" rtl="0" eaLnBrk="0" fontAlgn="base" latinLnBrk="0" hangingPunct="0">
                        <a:lnSpc>
                          <a:spcPct val="100000"/>
                        </a:lnSpc>
                        <a:spcBef>
                          <a:spcPts val="0"/>
                        </a:spcBef>
                        <a:spcAft>
                          <a:spcPct val="0"/>
                        </a:spcAft>
                        <a:buClr>
                          <a:srgbClr val="00FFFF"/>
                        </a:buClr>
                        <a:buSzPct val="75000"/>
                        <a:buFontTx/>
                        <a:buNone/>
                        <a:tabLst/>
                        <a:defRPr/>
                      </a:pPr>
                      <a:r>
                        <a:rPr kumimoji="0" lang="en-US" sz="3400" b="1"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and upon her forehead a name was written, a </a:t>
                      </a:r>
                      <a:r>
                        <a:rPr kumimoji="0" lang="en-US" sz="3400" b="1" u="sng" strike="noStrike" kern="0" cap="none" spc="0" normalizeH="0" baseline="0" noProof="0" dirty="0">
                          <a:ln>
                            <a:noFill/>
                          </a:ln>
                          <a:solidFill>
                            <a:srgbClr val="0000FF"/>
                          </a:solidFill>
                          <a:effectLst/>
                          <a:highlight>
                            <a:srgbClr val="FFFF00"/>
                          </a:highlight>
                          <a:uLnTx/>
                          <a:uFillTx/>
                          <a:latin typeface="Calibri" panose="020F0502020204030204" pitchFamily="34" charset="0"/>
                          <a:cs typeface="Calibri" panose="020F0502020204030204" pitchFamily="34" charset="0"/>
                        </a:rPr>
                        <a:t>mystery</a:t>
                      </a:r>
                      <a:r>
                        <a:rPr kumimoji="0" lang="en-US" sz="3400" b="1"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“BABYLON THE GREAT, THE MOTHER OF HARLOTS AND OF THE ABOMINATIONS OF THE EARTH.” (NASB)</a:t>
                      </a:r>
                    </a:p>
                  </a:txBody>
                  <a:tcPr/>
                </a:tc>
                <a:extLst>
                  <a:ext uri="{0D108BD9-81ED-4DB2-BD59-A6C34878D82A}">
                    <a16:rowId xmlns:a16="http://schemas.microsoft.com/office/drawing/2014/main" val="3778972346"/>
                  </a:ext>
                </a:extLst>
              </a:tr>
            </a:tbl>
          </a:graphicData>
        </a:graphic>
      </p:graphicFrame>
    </p:spTree>
    <p:extLst>
      <p:ext uri="{BB962C8B-B14F-4D97-AF65-F5344CB8AC3E}">
        <p14:creationId xmlns:p14="http://schemas.microsoft.com/office/powerpoint/2010/main" val="290217251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79F57-87C3-467E-9EDA-9A7C57147E8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133600"/>
          </a:xfrm>
        </p:spPr>
        <p:txBody>
          <a:bodyPr/>
          <a:lstStyle/>
          <a:p>
            <a:pPr marL="0" indent="0" algn="ctr">
              <a:spcBef>
                <a:spcPts val="0"/>
              </a:spcBef>
              <a:spcAft>
                <a:spcPts val="1200"/>
              </a:spcAft>
              <a:buNone/>
              <a:defRPr/>
            </a:pPr>
            <a:r>
              <a:rPr lang="en-US" altLang="en-US" sz="4000" dirty="0">
                <a:solidFill>
                  <a:schemeClr val="tx2"/>
                </a:solidFill>
                <a:effectLst>
                  <a:outerShdw blurRad="38100" dist="38100" dir="2700000" algn="tl">
                    <a:srgbClr val="000000">
                      <a:alpha val="43137"/>
                    </a:srgbClr>
                  </a:outerShdw>
                </a:effectLst>
                <a:ea typeface="+mj-ea"/>
                <a:cs typeface="+mj-cs"/>
              </a:rPr>
              <a:t>Revelation 17:18</a:t>
            </a:r>
            <a:endParaRPr lang="en-US" sz="40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rPr>
              <a:t>The woman whom you saw is the great </a:t>
            </a:r>
            <a:r>
              <a:rPr lang="en-US" sz="3600" b="1" u="sng" dirty="0">
                <a:solidFill>
                  <a:srgbClr val="FFFFCC"/>
                </a:solidFill>
                <a:effectLst>
                  <a:outerShdw blurRad="38100" dist="38100" dir="2700000" algn="tl">
                    <a:srgbClr val="000000">
                      <a:alpha val="43137"/>
                    </a:srgbClr>
                  </a:outerShdw>
                </a:effectLst>
              </a:rPr>
              <a:t>city, [</a:t>
            </a:r>
            <a:r>
              <a:rPr lang="en-US" sz="3600" b="1" i="1" u="sng" dirty="0">
                <a:solidFill>
                  <a:srgbClr val="FFFFCC"/>
                </a:solidFill>
                <a:effectLst>
                  <a:outerShdw blurRad="38100" dist="38100" dir="2700000" algn="tl">
                    <a:srgbClr val="000000">
                      <a:alpha val="43137"/>
                    </a:srgbClr>
                  </a:outerShdw>
                </a:effectLst>
              </a:rPr>
              <a:t>polis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which reigns over the kings of the earth.</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8931" y="2514600"/>
            <a:ext cx="1886139" cy="22860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1031948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2EFC223-AE86-4F96-AEF4-A22E7B501DF4}"/>
              </a:ext>
            </a:extLst>
          </p:cNvPr>
          <p:cNvSpPr>
            <a:spLocks noGrp="1" noChangeArrowheads="1"/>
          </p:cNvSpPr>
          <p:nvPr>
            <p:ph type="title"/>
          </p:nvPr>
        </p:nvSpPr>
        <p:spPr>
          <a:xfrm>
            <a:off x="2095500" y="228600"/>
            <a:ext cx="4953000" cy="1131376"/>
          </a:xfrm>
        </p:spPr>
        <p:txBody>
          <a:bodyPr anchor="t"/>
          <a:lstStyle/>
          <a:p>
            <a:pPr algn="ctr">
              <a:spcAft>
                <a:spcPts val="600"/>
              </a:spcAft>
            </a:pPr>
            <a:r>
              <a:rPr lang="en-US" altLang="en-US" sz="3600" dirty="0">
                <a:solidFill>
                  <a:srgbClr val="00FFFF"/>
                </a:solidFill>
                <a:effectLst>
                  <a:outerShdw blurRad="38100" dist="38100" dir="2700000" algn="tl">
                    <a:srgbClr val="000000">
                      <a:alpha val="43137"/>
                    </a:srgbClr>
                  </a:outerShdw>
                </a:effectLst>
                <a:cs typeface="Times New Roman" panose="02020603050405020304" pitchFamily="18" charset="0"/>
              </a:rPr>
              <a:t>Bullinger</a:t>
            </a:r>
            <a:br>
              <a:rPr lang="en-US" altLang="en-US" sz="3200" dirty="0">
                <a:solidFill>
                  <a:srgbClr val="00FFFF"/>
                </a:solidFill>
                <a:effectLst>
                  <a:outerShdw blurRad="38100" dist="38100" dir="2700000" algn="tl">
                    <a:srgbClr val="000000">
                      <a:alpha val="43137"/>
                    </a:srgbClr>
                  </a:outerShdw>
                </a:effectLst>
                <a:cs typeface="Times New Roman" panose="02020603050405020304" pitchFamily="18" charset="0"/>
              </a:rPr>
            </a:br>
            <a:r>
              <a:rPr lang="en-US" sz="2000" i="1" dirty="0">
                <a:solidFill>
                  <a:schemeClr val="tx1"/>
                </a:solidFill>
                <a:effectLst>
                  <a:outerShdw blurRad="38100" dist="38100" dir="2700000" algn="tl">
                    <a:srgbClr val="000000">
                      <a:alpha val="43137"/>
                    </a:srgbClr>
                  </a:outerShdw>
                </a:effectLst>
                <a:ea typeface="+mn-ea"/>
                <a:cs typeface="+mn-cs"/>
              </a:rPr>
              <a:t>The Apocalypse or “The Day of the Lord”</a:t>
            </a:r>
            <a:r>
              <a:rPr lang="en-US" altLang="en-US" sz="2000" i="1" dirty="0">
                <a:solidFill>
                  <a:schemeClr val="tx1"/>
                </a:solidFill>
                <a:effectLst>
                  <a:outerShdw blurRad="38100" dist="38100" dir="2700000" algn="tl">
                    <a:srgbClr val="000000">
                      <a:alpha val="43137"/>
                    </a:srgbClr>
                  </a:outerShdw>
                </a:effectLst>
                <a:ea typeface="+mn-ea"/>
                <a:cs typeface="+mn-cs"/>
              </a:rPr>
              <a:t>, 509</a:t>
            </a:r>
          </a:p>
        </p:txBody>
      </p:sp>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0" y="1371600"/>
            <a:ext cx="9144000" cy="4876800"/>
          </a:xfrm>
        </p:spPr>
        <p:txBody>
          <a:bodyPr/>
          <a:lstStyle/>
          <a:p>
            <a:pPr marL="0" indent="0" algn="just">
              <a:buNone/>
            </a:pPr>
            <a:r>
              <a:rPr lang="en-US" altLang="en-US" dirty="0">
                <a:effectLst>
                  <a:outerShdw blurRad="38100" dist="38100" dir="2700000" algn="tl">
                    <a:srgbClr val="000000">
                      <a:alpha val="43137"/>
                    </a:srgbClr>
                  </a:outerShdw>
                </a:effectLst>
                <a:cs typeface="Times New Roman" panose="02020603050405020304" pitchFamily="18" charset="0"/>
              </a:rPr>
              <a:t>“</a:t>
            </a:r>
            <a:r>
              <a:rPr lang="en-US" dirty="0">
                <a:effectLst>
                  <a:outerShdw blurRad="38100" dist="38100" dir="2700000" algn="tl">
                    <a:srgbClr val="000000">
                      <a:alpha val="43137"/>
                    </a:srgbClr>
                  </a:outerShdw>
                </a:effectLst>
              </a:rPr>
              <a:t>It is indeed surprising how any mistake could have been made in the identification of this woman. For the Holy Spirit first shows us her very name upon her forehead. Then, in verse 18, He tells us as plainly as words can tell anything, that ‘the woman which thou </a:t>
            </a:r>
            <a:r>
              <a:rPr lang="en-US" dirty="0" err="1">
                <a:effectLst>
                  <a:outerShdw blurRad="38100" dist="38100" dir="2700000" algn="tl">
                    <a:srgbClr val="000000">
                      <a:alpha val="43137"/>
                    </a:srgbClr>
                  </a:outerShdw>
                </a:effectLst>
              </a:rPr>
              <a:t>sawest</a:t>
            </a:r>
            <a:r>
              <a:rPr lang="en-US" dirty="0">
                <a:effectLst>
                  <a:outerShdw blurRad="38100" dist="38100" dir="2700000" algn="tl">
                    <a:srgbClr val="000000">
                      <a:alpha val="43137"/>
                    </a:srgbClr>
                  </a:outerShdw>
                </a:effectLst>
              </a:rPr>
              <a:t> is that great city, which </a:t>
            </a:r>
            <a:r>
              <a:rPr lang="en-US" dirty="0" err="1">
                <a:effectLst>
                  <a:outerShdw blurRad="38100" dist="38100" dir="2700000" algn="tl">
                    <a:srgbClr val="000000">
                      <a:alpha val="43137"/>
                    </a:srgbClr>
                  </a:outerShdw>
                </a:effectLst>
              </a:rPr>
              <a:t>reignest</a:t>
            </a:r>
            <a:r>
              <a:rPr lang="en-US" dirty="0">
                <a:effectLst>
                  <a:outerShdw blurRad="38100" dist="38100" dir="2700000" algn="tl">
                    <a:srgbClr val="000000">
                      <a:alpha val="43137"/>
                    </a:srgbClr>
                  </a:outerShdw>
                </a:effectLst>
              </a:rPr>
              <a:t> over the kings of the earth’, and chap. xvi. 19, as well as xvii. 5, identifies this city with Babylon. </a:t>
            </a:r>
            <a:r>
              <a:rPr lang="en-US" b="1" u="sng" dirty="0">
                <a:solidFill>
                  <a:srgbClr val="FFFFCC"/>
                </a:solidFill>
                <a:effectLst>
                  <a:outerShdw blurRad="38100" dist="38100" dir="2700000" algn="tl">
                    <a:srgbClr val="000000">
                      <a:alpha val="43137"/>
                    </a:srgbClr>
                  </a:outerShdw>
                </a:effectLst>
              </a:rPr>
              <a:t>God says it is a ‘city.’ He does not say </a:t>
            </a:r>
            <a:r>
              <a:rPr lang="en-US" b="1" i="1" u="sng" dirty="0">
                <a:solidFill>
                  <a:srgbClr val="FFFFCC"/>
                </a:solidFill>
                <a:effectLst>
                  <a:outerShdw blurRad="38100" dist="38100" dir="2700000" algn="tl">
                    <a:srgbClr val="000000">
                      <a:alpha val="43137"/>
                    </a:srgbClr>
                  </a:outerShdw>
                </a:effectLst>
              </a:rPr>
              <a:t>a system</a:t>
            </a:r>
            <a:r>
              <a:rPr lang="en-US" b="1" u="sng" dirty="0">
                <a:solidFill>
                  <a:srgbClr val="FFFFCC"/>
                </a:solidFill>
                <a:effectLst>
                  <a:outerShdw blurRad="38100" dist="38100" dir="2700000" algn="tl">
                    <a:srgbClr val="000000">
                      <a:alpha val="43137"/>
                    </a:srgbClr>
                  </a:outerShdw>
                </a:effectLst>
              </a:rPr>
              <a:t> or </a:t>
            </a:r>
            <a:r>
              <a:rPr lang="en-US" b="1" i="1" u="sng" dirty="0">
                <a:solidFill>
                  <a:srgbClr val="FFFFCC"/>
                </a:solidFill>
                <a:effectLst>
                  <a:outerShdw blurRad="38100" dist="38100" dir="2700000" algn="tl">
                    <a:srgbClr val="000000">
                      <a:alpha val="43137"/>
                    </a:srgbClr>
                  </a:outerShdw>
                </a:effectLst>
              </a:rPr>
              <a:t>a religion</a:t>
            </a:r>
            <a:r>
              <a:rPr lang="en-US" b="1" u="sng" dirty="0">
                <a:solidFill>
                  <a:srgbClr val="FFFFCC"/>
                </a:solidFill>
                <a:effectLst>
                  <a:outerShdw blurRad="38100" dist="38100" dir="2700000" algn="tl">
                    <a:srgbClr val="000000">
                      <a:alpha val="43137"/>
                    </a:srgbClr>
                  </a:outerShdw>
                </a:effectLst>
              </a:rPr>
              <a:t>, but a ‘CITY</a:t>
            </a:r>
            <a:r>
              <a:rPr lang="en-US" altLang="en-US" b="1" dirty="0">
                <a:solidFill>
                  <a:srgbClr val="FFFFCC"/>
                </a:solidFill>
                <a:effectLst>
                  <a:outerShdw blurRad="38100" dist="38100" dir="2700000" algn="tl">
                    <a:srgbClr val="000000">
                      <a:alpha val="43137"/>
                    </a:srgbClr>
                  </a:outerShdw>
                </a:effectLst>
                <a:cs typeface="Times New Roman" panose="02020603050405020304" pitchFamily="18" charset="0"/>
              </a:rPr>
              <a:t>.’</a:t>
            </a:r>
            <a:r>
              <a:rPr lang="en-US" altLang="en-US" b="1" dirty="0">
                <a:effectLst>
                  <a:outerShdw blurRad="38100" dist="38100" dir="2700000" algn="tl">
                    <a:srgbClr val="000000">
                      <a:alpha val="43137"/>
                    </a:srgbClr>
                  </a:outerShdw>
                </a:effectLst>
                <a:cs typeface="Times New Roman" panose="02020603050405020304" pitchFamily="18" charset="0"/>
              </a:rPr>
              <a:t>”</a:t>
            </a:r>
            <a:r>
              <a:rPr lang="en-US" altLang="en-US" dirty="0">
                <a:effectLst>
                  <a:outerShdw blurRad="38100" dist="38100" dir="2700000" algn="tl">
                    <a:srgbClr val="000000">
                      <a:alpha val="43137"/>
                    </a:srgbClr>
                  </a:outerShdw>
                </a:effectLst>
                <a:cs typeface="Times New Roman" panose="02020603050405020304" pitchFamily="18" charset="0"/>
              </a:rPr>
              <a:t> </a:t>
            </a:r>
          </a:p>
        </p:txBody>
      </p:sp>
    </p:spTree>
    <p:extLst>
      <p:ext uri="{BB962C8B-B14F-4D97-AF65-F5344CB8AC3E}">
        <p14:creationId xmlns:p14="http://schemas.microsoft.com/office/powerpoint/2010/main" val="358363590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2743200" y="2819400"/>
            <a:ext cx="6019800" cy="1905000"/>
          </a:xfrm>
        </p:spPr>
        <p:txBody>
          <a:bodyPr/>
          <a:lstStyle/>
          <a:p>
            <a:pPr marL="0" indent="0" algn="just">
              <a:buNone/>
            </a:pPr>
            <a:r>
              <a:rPr lang="en-US" altLang="en-US" dirty="0">
                <a:effectLst>
                  <a:outerShdw blurRad="38100" dist="38100" dir="2700000" algn="tl">
                    <a:srgbClr val="000000">
                      <a:alpha val="43137"/>
                    </a:srgbClr>
                  </a:outerShdw>
                </a:effectLst>
                <a:cs typeface="Times New Roman" panose="02020603050405020304" pitchFamily="18" charset="0"/>
              </a:rPr>
              <a:t>“</a:t>
            </a:r>
            <a:r>
              <a:rPr lang="en-US" sz="3600" dirty="0">
                <a:effectLst>
                  <a:outerShdw blurRad="38100" dist="38100" dir="2700000" algn="tl">
                    <a:srgbClr val="000000">
                      <a:alpha val="43137"/>
                    </a:srgbClr>
                  </a:outerShdw>
                </a:effectLst>
              </a:rPr>
              <a:t>Whatever else is said about the harlot, she is first a city, not an ecclesiastical system</a:t>
            </a:r>
            <a:r>
              <a:rPr lang="en-US" altLang="en-US" sz="3600" b="1" dirty="0">
                <a:solidFill>
                  <a:srgbClr val="FFFFCC"/>
                </a:solidFill>
                <a:effectLst>
                  <a:outerShdw blurRad="38100" dist="38100" dir="2700000" algn="tl">
                    <a:srgbClr val="000000">
                      <a:alpha val="43137"/>
                    </a:srgbClr>
                  </a:outerShdw>
                </a:effectLst>
                <a:cs typeface="Times New Roman" panose="02020603050405020304" pitchFamily="18" charset="0"/>
              </a:rPr>
              <a:t>.</a:t>
            </a:r>
            <a:r>
              <a:rPr lang="en-US" altLang="en-US" sz="3600" b="1" dirty="0">
                <a:effectLst>
                  <a:outerShdw blurRad="38100" dist="38100" dir="2700000" algn="tl">
                    <a:srgbClr val="000000">
                      <a:alpha val="43137"/>
                    </a:srgbClr>
                  </a:outerShdw>
                </a:effectLst>
                <a:cs typeface="Times New Roman" panose="02020603050405020304" pitchFamily="18" charset="0"/>
              </a:rPr>
              <a:t>”</a:t>
            </a:r>
            <a:r>
              <a:rPr lang="en-US" altLang="en-US" sz="3600" dirty="0">
                <a:effectLst>
                  <a:outerShdw blurRad="38100" dist="38100" dir="2700000" algn="tl">
                    <a:srgbClr val="000000">
                      <a:alpha val="43137"/>
                    </a:srgbClr>
                  </a:outerShdw>
                </a:effectLst>
                <a:cs typeface="Times New Roman" panose="02020603050405020304" pitchFamily="18" charset="0"/>
              </a:rPr>
              <a:t> </a:t>
            </a:r>
          </a:p>
        </p:txBody>
      </p:sp>
      <p:pic>
        <p:nvPicPr>
          <p:cNvPr id="1026" name="Picture 2" descr="Image">
            <a:extLst>
              <a:ext uri="{FF2B5EF4-FFF2-40B4-BE49-F238E27FC236}">
                <a16:creationId xmlns:a16="http://schemas.microsoft.com/office/drawing/2014/main" id="{4206A230-DA3C-410B-9F03-13A748357C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981200"/>
            <a:ext cx="2273299"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95AD9ED-3CAD-4ACD-9A2C-02913EC9BCD1}"/>
              </a:ext>
            </a:extLst>
          </p:cNvPr>
          <p:cNvSpPr/>
          <p:nvPr/>
        </p:nvSpPr>
        <p:spPr>
          <a:xfrm>
            <a:off x="1143000" y="228600"/>
            <a:ext cx="685800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rPr>
              <a:t>Charles H. Dyer</a:t>
            </a:r>
          </a:p>
          <a:p>
            <a:pPr algn="ctr"/>
            <a:r>
              <a:rPr lang="en-US" sz="1800" dirty="0">
                <a:effectLst>
                  <a:outerShdw blurRad="38100" dist="38100" dir="2700000" algn="tl">
                    <a:srgbClr val="000000">
                      <a:alpha val="43137"/>
                    </a:srgbClr>
                  </a:outerShdw>
                </a:effectLst>
                <a:latin typeface="Calibri" panose="020F0502020204030204" pitchFamily="34" charset="0"/>
                <a:cs typeface="+mn-cs"/>
              </a:rPr>
              <a:t>“The Identity of Babylon in Revelation 17–18 (Part 2),” Bibliotheca sacra 144 (October-December 1987): 436.</a:t>
            </a:r>
          </a:p>
        </p:txBody>
      </p:sp>
    </p:spTree>
    <p:extLst>
      <p:ext uri="{BB962C8B-B14F-4D97-AF65-F5344CB8AC3E}">
        <p14:creationId xmlns:p14="http://schemas.microsoft.com/office/powerpoint/2010/main" val="378130059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247ACA0-4EC2-4207-B269-8F97C5A28D94}"/>
              </a:ext>
            </a:extLst>
          </p:cNvPr>
          <p:cNvGraphicFramePr>
            <a:graphicFrameLocks noGrp="1"/>
          </p:cNvGraphicFramePr>
          <p:nvPr>
            <p:ph idx="1"/>
            <p:extLst>
              <p:ext uri="{D42A27DB-BD31-4B8C-83A1-F6EECF244321}">
                <p14:modId xmlns:p14="http://schemas.microsoft.com/office/powerpoint/2010/main" val="3456739497"/>
              </p:ext>
            </p:extLst>
          </p:nvPr>
        </p:nvGraphicFramePr>
        <p:xfrm>
          <a:off x="76200" y="685800"/>
          <a:ext cx="8991600" cy="5242560"/>
        </p:xfrm>
        <a:graphic>
          <a:graphicData uri="http://schemas.openxmlformats.org/drawingml/2006/table">
            <a:tbl>
              <a:tblPr firstRow="1" bandRow="1">
                <a:tableStyleId>{5C22544A-7EE6-4342-B048-85BDC9FD1C3A}</a:tableStyleId>
              </a:tblPr>
              <a:tblGrid>
                <a:gridCol w="2622550">
                  <a:extLst>
                    <a:ext uri="{9D8B030D-6E8A-4147-A177-3AD203B41FA5}">
                      <a16:colId xmlns:a16="http://schemas.microsoft.com/office/drawing/2014/main" val="1959694511"/>
                    </a:ext>
                  </a:extLst>
                </a:gridCol>
                <a:gridCol w="2847340">
                  <a:extLst>
                    <a:ext uri="{9D8B030D-6E8A-4147-A177-3AD203B41FA5}">
                      <a16:colId xmlns:a16="http://schemas.microsoft.com/office/drawing/2014/main" val="3924049635"/>
                    </a:ext>
                  </a:extLst>
                </a:gridCol>
                <a:gridCol w="3521710">
                  <a:extLst>
                    <a:ext uri="{9D8B030D-6E8A-4147-A177-3AD203B41FA5}">
                      <a16:colId xmlns:a16="http://schemas.microsoft.com/office/drawing/2014/main" val="305667203"/>
                    </a:ext>
                  </a:extLst>
                </a:gridCol>
              </a:tblGrid>
              <a:tr h="370840">
                <a:tc gridSpan="3">
                  <a:txBody>
                    <a:bodyPr/>
                    <a:lstStyle/>
                    <a:p>
                      <a:pPr algn="ctr"/>
                      <a:r>
                        <a:rPr kumimoji="0" lang="en-US" sz="40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Two </a:t>
                      </a:r>
                      <a:r>
                        <a:rPr kumimoji="0" lang="en-US" sz="4000" b="0" i="0" u="none" strike="noStrike" kern="0" cap="none" spc="0" normalizeH="0" baseline="0" noProof="0" dirty="0" err="1">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Babylons</a:t>
                      </a:r>
                      <a:r>
                        <a:rPr kumimoji="0" lang="en-US" sz="40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 View</a:t>
                      </a:r>
                      <a:endParaRPr lang="en-US" sz="2400" dirty="0">
                        <a:effectLst>
                          <a:outerShdw blurRad="38100" dist="38100" dir="2700000" algn="tl">
                            <a:srgbClr val="000000">
                              <a:alpha val="43137"/>
                            </a:srgbClr>
                          </a:outerShdw>
                        </a:effectLst>
                      </a:endParaRP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2967976881"/>
                  </a:ext>
                </a:extLst>
              </a:tr>
              <a:tr h="370840">
                <a:tc>
                  <a:txBody>
                    <a:bodyPr/>
                    <a:lstStyle/>
                    <a:p>
                      <a:pPr algn="ctr"/>
                      <a:r>
                        <a:rPr lang="en-US" sz="3200" b="1" kern="1200" dirty="0">
                          <a:solidFill>
                            <a:schemeClr val="dk1"/>
                          </a:solidFill>
                          <a:latin typeface="Calibri" panose="020F0502020204030204" pitchFamily="34" charset="0"/>
                          <a:ea typeface="+mn-ea"/>
                          <a:cs typeface="Calibri" panose="020F0502020204030204" pitchFamily="34" charset="0"/>
                        </a:rPr>
                        <a:t>BABYLON</a:t>
                      </a:r>
                    </a:p>
                  </a:txBody>
                  <a:tcPr anchor="ctr"/>
                </a:tc>
                <a:tc>
                  <a:txBody>
                    <a:bodyPr/>
                    <a:lstStyle/>
                    <a:p>
                      <a:pPr algn="ctr"/>
                      <a:r>
                        <a:rPr lang="en-US" sz="3200" b="1" dirty="0">
                          <a:solidFill>
                            <a:srgbClr val="C00000"/>
                          </a:solidFill>
                          <a:latin typeface="Calibri" panose="020F0502020204030204" pitchFamily="34" charset="0"/>
                          <a:cs typeface="Calibri" panose="020F0502020204030204" pitchFamily="34" charset="0"/>
                        </a:rPr>
                        <a:t>Ecclesiastical</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Commercial</a:t>
                      </a:r>
                    </a:p>
                  </a:txBody>
                  <a:tcPr anchor="ctr"/>
                </a:tc>
                <a:extLst>
                  <a:ext uri="{0D108BD9-81ED-4DB2-BD59-A6C34878D82A}">
                    <a16:rowId xmlns:a16="http://schemas.microsoft.com/office/drawing/2014/main" val="3727557679"/>
                  </a:ext>
                </a:extLst>
              </a:tr>
              <a:tr h="914400">
                <a:tc>
                  <a:txBody>
                    <a:bodyPr/>
                    <a:lstStyle/>
                    <a:p>
                      <a:r>
                        <a:rPr lang="en-US" sz="3200" b="1" dirty="0">
                          <a:latin typeface="Calibri" panose="020F0502020204030204" pitchFamily="34" charset="0"/>
                          <a:cs typeface="Calibri" panose="020F0502020204030204" pitchFamily="34" charset="0"/>
                        </a:rPr>
                        <a:t>Chapter</a:t>
                      </a:r>
                    </a:p>
                  </a:txBody>
                  <a:tcPr anchor="ctr"/>
                </a:tc>
                <a:tc>
                  <a:txBody>
                    <a:bodyPr/>
                    <a:lstStyle/>
                    <a:p>
                      <a:r>
                        <a:rPr lang="en-US" sz="3200" b="1" dirty="0">
                          <a:solidFill>
                            <a:srgbClr val="C00000"/>
                          </a:solidFill>
                          <a:latin typeface="Calibri" panose="020F0502020204030204" pitchFamily="34" charset="0"/>
                          <a:cs typeface="Calibri" panose="020F0502020204030204" pitchFamily="34" charset="0"/>
                        </a:rPr>
                        <a:t>Revelation 17</a:t>
                      </a:r>
                    </a:p>
                  </a:txBody>
                  <a:tcPr anchor="ctr"/>
                </a:tc>
                <a:tc>
                  <a:txBody>
                    <a:bodyPr/>
                    <a:lstStyle/>
                    <a:p>
                      <a:r>
                        <a:rPr lang="en-US" sz="3200" b="1" dirty="0">
                          <a:solidFill>
                            <a:srgbClr val="0000CC"/>
                          </a:solidFill>
                          <a:latin typeface="Calibri" panose="020F0502020204030204" pitchFamily="34" charset="0"/>
                          <a:cs typeface="Calibri" panose="020F0502020204030204" pitchFamily="34" charset="0"/>
                        </a:rPr>
                        <a:t>Revelation 18</a:t>
                      </a:r>
                    </a:p>
                  </a:txBody>
                  <a:tcPr anchor="ctr"/>
                </a:tc>
                <a:extLst>
                  <a:ext uri="{0D108BD9-81ED-4DB2-BD59-A6C34878D82A}">
                    <a16:rowId xmlns:a16="http://schemas.microsoft.com/office/drawing/2014/main" val="2085128004"/>
                  </a:ext>
                </a:extLst>
              </a:tr>
              <a:tr h="914400">
                <a:tc>
                  <a:txBody>
                    <a:bodyPr/>
                    <a:lstStyle/>
                    <a:p>
                      <a:r>
                        <a:rPr lang="en-US" sz="3200" b="1" dirty="0">
                          <a:latin typeface="Calibri" panose="020F0502020204030204" pitchFamily="34" charset="0"/>
                          <a:cs typeface="Calibri" panose="020F0502020204030204" pitchFamily="34" charset="0"/>
                        </a:rPr>
                        <a:t>Literalness</a:t>
                      </a:r>
                    </a:p>
                  </a:txBody>
                  <a:tcPr anchor="ctr"/>
                </a:tc>
                <a:tc>
                  <a:txBody>
                    <a:bodyPr/>
                    <a:lstStyle/>
                    <a:p>
                      <a:r>
                        <a:rPr lang="en-US" sz="3200" b="1" dirty="0">
                          <a:solidFill>
                            <a:srgbClr val="C00000"/>
                          </a:solidFill>
                          <a:latin typeface="Calibri" panose="020F0502020204030204" pitchFamily="34" charset="0"/>
                          <a:cs typeface="Calibri" panose="020F0502020204030204" pitchFamily="34" charset="0"/>
                        </a:rPr>
                        <a:t>Not literal</a:t>
                      </a:r>
                    </a:p>
                  </a:txBody>
                  <a:tcPr anchor="ctr"/>
                </a:tc>
                <a:tc>
                  <a:txBody>
                    <a:bodyPr/>
                    <a:lstStyle/>
                    <a:p>
                      <a:r>
                        <a:rPr lang="en-US" sz="3200" b="1" dirty="0">
                          <a:solidFill>
                            <a:srgbClr val="0000CC"/>
                          </a:solidFill>
                          <a:latin typeface="Calibri" panose="020F0502020204030204" pitchFamily="34" charset="0"/>
                          <a:cs typeface="Calibri" panose="020F0502020204030204" pitchFamily="34" charset="0"/>
                        </a:rPr>
                        <a:t>Literal</a:t>
                      </a:r>
                    </a:p>
                  </a:txBody>
                  <a:tcPr anchor="ctr"/>
                </a:tc>
                <a:extLst>
                  <a:ext uri="{0D108BD9-81ED-4DB2-BD59-A6C34878D82A}">
                    <a16:rowId xmlns:a16="http://schemas.microsoft.com/office/drawing/2014/main" val="1474646291"/>
                  </a:ext>
                </a:extLst>
              </a:tr>
              <a:tr h="914400">
                <a:tc>
                  <a:txBody>
                    <a:bodyPr/>
                    <a:lstStyle/>
                    <a:p>
                      <a:r>
                        <a:rPr lang="en-US" sz="3200" b="1" dirty="0">
                          <a:latin typeface="Calibri" panose="020F0502020204030204" pitchFamily="34" charset="0"/>
                          <a:cs typeface="Calibri" panose="020F0502020204030204" pitchFamily="34" charset="0"/>
                        </a:rPr>
                        <a:t>Time of Destruction</a:t>
                      </a:r>
                    </a:p>
                  </a:txBody>
                  <a:tcPr anchor="ctr"/>
                </a:tc>
                <a:tc>
                  <a:txBody>
                    <a:bodyPr/>
                    <a:lstStyle/>
                    <a:p>
                      <a:r>
                        <a:rPr lang="en-US" sz="3200" b="1" dirty="0">
                          <a:solidFill>
                            <a:srgbClr val="C00000"/>
                          </a:solidFill>
                          <a:latin typeface="Calibri" panose="020F0502020204030204" pitchFamily="34" charset="0"/>
                          <a:cs typeface="Calibri" panose="020F0502020204030204" pitchFamily="34" charset="0"/>
                        </a:rPr>
                        <a:t>1</a:t>
                      </a:r>
                      <a:r>
                        <a:rPr lang="en-US" sz="3200" b="1" baseline="30000" dirty="0">
                          <a:solidFill>
                            <a:srgbClr val="C00000"/>
                          </a:solidFill>
                          <a:latin typeface="Calibri" panose="020F0502020204030204" pitchFamily="34" charset="0"/>
                          <a:cs typeface="Calibri" panose="020F0502020204030204" pitchFamily="34" charset="0"/>
                        </a:rPr>
                        <a:t>st</a:t>
                      </a:r>
                      <a:r>
                        <a:rPr lang="en-US" sz="3200" b="1" dirty="0">
                          <a:solidFill>
                            <a:srgbClr val="C00000"/>
                          </a:solidFill>
                          <a:latin typeface="Calibri" panose="020F0502020204030204" pitchFamily="34" charset="0"/>
                          <a:cs typeface="Calibri" panose="020F0502020204030204" pitchFamily="34" charset="0"/>
                        </a:rPr>
                        <a:t> half of Tribulation </a:t>
                      </a:r>
                    </a:p>
                  </a:txBody>
                  <a:tcPr anchor="ctr"/>
                </a:tc>
                <a:tc>
                  <a:txBody>
                    <a:bodyPr/>
                    <a:lstStyle/>
                    <a:p>
                      <a:r>
                        <a:rPr lang="en-US" sz="3200" b="1" dirty="0">
                          <a:solidFill>
                            <a:srgbClr val="0000CC"/>
                          </a:solidFill>
                          <a:latin typeface="Calibri" panose="020F0502020204030204" pitchFamily="34" charset="0"/>
                          <a:cs typeface="Calibri" panose="020F0502020204030204" pitchFamily="34" charset="0"/>
                        </a:rPr>
                        <a:t>Second Advent</a:t>
                      </a:r>
                    </a:p>
                  </a:txBody>
                  <a:tcPr anchor="ctr"/>
                </a:tc>
                <a:extLst>
                  <a:ext uri="{0D108BD9-81ED-4DB2-BD59-A6C34878D82A}">
                    <a16:rowId xmlns:a16="http://schemas.microsoft.com/office/drawing/2014/main" val="269597593"/>
                  </a:ext>
                </a:extLst>
              </a:tr>
              <a:tr h="914400">
                <a:tc>
                  <a:txBody>
                    <a:bodyPr/>
                    <a:lstStyle/>
                    <a:p>
                      <a:r>
                        <a:rPr lang="en-US" sz="3200" b="1" dirty="0">
                          <a:latin typeface="Calibri" panose="020F0502020204030204" pitchFamily="34" charset="0"/>
                          <a:cs typeface="Calibri" panose="020F0502020204030204" pitchFamily="34" charset="0"/>
                        </a:rPr>
                        <a:t>Emphasis</a:t>
                      </a:r>
                    </a:p>
                  </a:txBody>
                  <a:tcPr anchor="ctr"/>
                </a:tc>
                <a:tc>
                  <a:txBody>
                    <a:bodyPr/>
                    <a:lstStyle/>
                    <a:p>
                      <a:r>
                        <a:rPr lang="en-US" sz="3200" b="1" dirty="0">
                          <a:solidFill>
                            <a:srgbClr val="C00000"/>
                          </a:solidFill>
                          <a:latin typeface="Calibri" panose="020F0502020204030204" pitchFamily="34" charset="0"/>
                          <a:cs typeface="Calibri" panose="020F0502020204030204" pitchFamily="34" charset="0"/>
                        </a:rPr>
                        <a:t>Religion</a:t>
                      </a:r>
                    </a:p>
                  </a:txBody>
                  <a:tcPr anchor="ctr"/>
                </a:tc>
                <a:tc>
                  <a:txBody>
                    <a:bodyPr/>
                    <a:lstStyle/>
                    <a:p>
                      <a:r>
                        <a:rPr lang="en-US" sz="3200" b="1" dirty="0">
                          <a:solidFill>
                            <a:srgbClr val="0000CC"/>
                          </a:solidFill>
                          <a:latin typeface="Calibri" panose="020F0502020204030204" pitchFamily="34" charset="0"/>
                          <a:cs typeface="Calibri" panose="020F0502020204030204" pitchFamily="34" charset="0"/>
                        </a:rPr>
                        <a:t>Commercial &amp; Political</a:t>
                      </a:r>
                    </a:p>
                  </a:txBody>
                  <a:tcPr anchor="ctr"/>
                </a:tc>
                <a:extLst>
                  <a:ext uri="{0D108BD9-81ED-4DB2-BD59-A6C34878D82A}">
                    <a16:rowId xmlns:a16="http://schemas.microsoft.com/office/drawing/2014/main" val="598632158"/>
                  </a:ext>
                </a:extLst>
              </a:tr>
            </a:tbl>
          </a:graphicData>
        </a:graphic>
      </p:graphicFrame>
    </p:spTree>
    <p:extLst>
      <p:ext uri="{BB962C8B-B14F-4D97-AF65-F5344CB8AC3E}">
        <p14:creationId xmlns:p14="http://schemas.microsoft.com/office/powerpoint/2010/main" val="313910706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24100" y="228600"/>
            <a:ext cx="4495800" cy="1066800"/>
          </a:xfrm>
        </p:spPr>
        <p:txBody>
          <a:bodyPr/>
          <a:lstStyle/>
          <a:p>
            <a:pPr algn="ctr">
              <a:spcBef>
                <a:spcPts val="0"/>
              </a:spcBef>
              <a:spcAft>
                <a:spcPts val="1200"/>
              </a:spcAft>
            </a:pPr>
            <a:r>
              <a:rPr lang="en-US" sz="3200" dirty="0">
                <a:effectLst>
                  <a:outerShdw blurRad="38100" dist="38100" dir="2700000" algn="tl">
                    <a:srgbClr val="000000">
                      <a:alpha val="43137"/>
                    </a:srgbClr>
                  </a:outerShdw>
                </a:effectLst>
              </a:rPr>
              <a:t>John F. Walvoord</a:t>
            </a:r>
            <a:br>
              <a:rPr lang="en-US" sz="1800" dirty="0">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The Revelation of Jesus Christ: A Commentary</a:t>
            </a:r>
            <a:r>
              <a:rPr lang="en-US" sz="1600" dirty="0">
                <a:solidFill>
                  <a:schemeClr val="tx1"/>
                </a:solidFill>
                <a:effectLst>
                  <a:outerShdw blurRad="38100" dist="38100" dir="2700000" algn="tl">
                    <a:srgbClr val="000000">
                      <a:alpha val="43137"/>
                    </a:srgbClr>
                  </a:outerShdw>
                </a:effectLst>
              </a:rPr>
              <a:t> (Chicago: Moody, 1966), 267.</a:t>
            </a:r>
          </a:p>
        </p:txBody>
      </p:sp>
      <p:sp>
        <p:nvSpPr>
          <p:cNvPr id="16387" name="Rectangle 3"/>
          <p:cNvSpPr>
            <a:spLocks noGrp="1" noChangeArrowheads="1"/>
          </p:cNvSpPr>
          <p:nvPr>
            <p:ph type="body" idx="1"/>
          </p:nvPr>
        </p:nvSpPr>
        <p:spPr>
          <a:xfrm>
            <a:off x="0" y="1554480"/>
            <a:ext cx="9144000" cy="3703320"/>
          </a:xfrm>
        </p:spPr>
        <p:txBody>
          <a:bodyPr/>
          <a:lstStyle/>
          <a:p>
            <a:pPr marL="0" indent="0" algn="just">
              <a:buNone/>
              <a:defRPr/>
            </a:pP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Babylon, ecclesiastically symbolized by the woman in Revelation 17, proposes a common worship and a common religion through uniting in a world church. This is destroyed by the beast in Revelation 17:16 who thus fulfills the will of God (Rev. 17:17)</a:t>
            </a:r>
            <a:r>
              <a:rPr lang="en-US" dirty="0">
                <a:effectLst>
                  <a:outerShdw blurRad="38100" dist="38100" dir="2700000" algn="tl">
                    <a:srgbClr val="000000">
                      <a:alpha val="43137"/>
                    </a:srgbClr>
                  </a:outerShdw>
                </a:effectLst>
              </a:rPr>
              <a:t>. Babylon, politically symbolized by the great city of Revelation 18, attempts to achieve its domination of the world by a world common market and a world government. These are destroyed by Christ at His second coming (Rev. 19:11–21).”</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257104907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52700" y="228600"/>
            <a:ext cx="4038600" cy="1066800"/>
          </a:xfrm>
        </p:spPr>
        <p:txBody>
          <a:bodyPr/>
          <a:lstStyle/>
          <a:p>
            <a:pPr algn="ctr">
              <a:spcBef>
                <a:spcPts val="1200"/>
              </a:spcBef>
            </a:pPr>
            <a:r>
              <a:rPr lang="en-US" sz="3200" dirty="0">
                <a:effectLst>
                  <a:outerShdw blurRad="38100" dist="38100" dir="2700000" algn="tl">
                    <a:srgbClr val="000000">
                      <a:alpha val="43137"/>
                    </a:srgbClr>
                  </a:outerShdw>
                </a:effectLst>
              </a:rPr>
              <a:t>John F. Walvoord</a:t>
            </a:r>
            <a:br>
              <a:rPr lang="en-US" sz="1800" dirty="0">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The Revelation of Jesus Christ: A Commentary</a:t>
            </a:r>
            <a:r>
              <a:rPr lang="en-US" sz="1600" dirty="0">
                <a:solidFill>
                  <a:schemeClr val="tx1"/>
                </a:solidFill>
                <a:effectLst>
                  <a:outerShdw blurRad="38100" dist="38100" dir="2700000" algn="tl">
                    <a:srgbClr val="000000">
                      <a:alpha val="43137"/>
                    </a:srgbClr>
                  </a:outerShdw>
                </a:effectLst>
              </a:rPr>
              <a:t> (Chicago: Moody, 1966), 257, 263.</a:t>
            </a:r>
          </a:p>
        </p:txBody>
      </p:sp>
      <p:sp>
        <p:nvSpPr>
          <p:cNvPr id="16387" name="Rectangle 3"/>
          <p:cNvSpPr>
            <a:spLocks noGrp="1" noChangeArrowheads="1"/>
          </p:cNvSpPr>
          <p:nvPr>
            <p:ph type="body" idx="1"/>
          </p:nvPr>
        </p:nvSpPr>
        <p:spPr>
          <a:xfrm>
            <a:off x="0" y="1554480"/>
            <a:ext cx="9144000" cy="3703320"/>
          </a:xfrm>
        </p:spPr>
        <p:txBody>
          <a:bodyPr/>
          <a:lstStyle/>
          <a:p>
            <a:pPr marL="0" indent="0" algn="just">
              <a:buNone/>
              <a:defRPr/>
            </a:pPr>
            <a:r>
              <a:rPr lang="en-US" dirty="0">
                <a:effectLst>
                  <a:outerShdw blurRad="38100" dist="38100" dir="2700000" algn="tl">
                    <a:srgbClr val="000000">
                      <a:alpha val="43137"/>
                    </a:srgbClr>
                  </a:outerShdw>
                </a:effectLst>
              </a:rPr>
              <a:t>“The city here according to verse 5 is a mystery, </a:t>
            </a:r>
            <a:r>
              <a:rPr lang="en-US" b="1" u="sng" dirty="0">
                <a:solidFill>
                  <a:srgbClr val="FFFFCC"/>
                </a:solidFill>
                <a:effectLst>
                  <a:outerShdw blurRad="38100" dist="38100" dir="2700000" algn="tl">
                    <a:srgbClr val="000000">
                      <a:alpha val="43137"/>
                    </a:srgbClr>
                  </a:outerShdw>
                </a:effectLst>
              </a:rPr>
              <a:t>not a literal city</a:t>
            </a:r>
            <a:r>
              <a:rPr lang="en-US" dirty="0">
                <a:effectLst>
                  <a:outerShdw blurRad="38100" dist="38100" dir="2700000" algn="tl">
                    <a:srgbClr val="000000">
                      <a:alpha val="43137"/>
                    </a:srgbClr>
                  </a:outerShdw>
                </a:effectLst>
              </a:rPr>
              <a:t>...The ultimate decision depends upon the judgment of the expositor, but in many respects it is simpler to postulate a rebuilt Babylon </a:t>
            </a:r>
            <a:r>
              <a:rPr lang="en-US" b="1" u="sng" dirty="0">
                <a:solidFill>
                  <a:srgbClr val="FFFFCC"/>
                </a:solidFill>
                <a:effectLst>
                  <a:outerShdw blurRad="38100" dist="38100" dir="2700000" algn="tl">
                    <a:srgbClr val="000000">
                      <a:alpha val="43137"/>
                    </a:srgbClr>
                  </a:outerShdw>
                </a:effectLst>
              </a:rPr>
              <a:t>as fulfilling literally</a:t>
            </a:r>
            <a:r>
              <a:rPr lang="en-US" dirty="0">
                <a:effectLst>
                  <a:outerShdw blurRad="38100" dist="38100" dir="2700000" algn="tl">
                    <a:srgbClr val="000000">
                      <a:alpha val="43137"/>
                    </a:srgbClr>
                  </a:outerShdw>
                </a:effectLst>
              </a:rPr>
              <a:t> the Old Testament prophecies as well as that embodied in this chapter.”</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F5933-8B96-4303-ABF3-A0A1DDE501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dirty="0">
                <a:solidFill>
                  <a:schemeClr val="tx2"/>
                </a:solidFill>
                <a:effectLst>
                  <a:outerShdw blurRad="38100" dist="38100" dir="2700000" algn="tl">
                    <a:srgbClr val="000000">
                      <a:alpha val="43137"/>
                    </a:srgbClr>
                  </a:outerShdw>
                </a:effectLst>
                <a:ea typeface="+mj-ea"/>
                <a:cs typeface="+mj-cs"/>
              </a:rPr>
              <a:t>Revelation 17:1</a:t>
            </a:r>
            <a:endParaRPr lang="en-US" sz="40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rPr>
              <a:t>“Then </a:t>
            </a:r>
            <a:r>
              <a:rPr lang="en-US" sz="3600" b="1" u="sng" dirty="0">
                <a:solidFill>
                  <a:srgbClr val="FFFFCC"/>
                </a:solidFill>
                <a:effectLst>
                  <a:outerShdw blurRad="38100" dist="38100" dir="2700000" algn="tl">
                    <a:srgbClr val="000000">
                      <a:alpha val="43137"/>
                    </a:srgbClr>
                  </a:outerShdw>
                </a:effectLst>
              </a:rPr>
              <a:t>one of the seven angels who had the seven bowls</a:t>
            </a:r>
            <a:r>
              <a:rPr lang="en-US" sz="3600" dirty="0">
                <a:effectLst>
                  <a:outerShdw blurRad="38100" dist="38100" dir="2700000" algn="tl">
                    <a:srgbClr val="000000">
                      <a:alpha val="43137"/>
                    </a:srgbClr>
                  </a:outerShdw>
                </a:effectLst>
              </a:rPr>
              <a:t> came and spoke with me, saying, “Come here, I will show you the judgment of the great harlot who sits on many waters.”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1242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9344653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6D2F1-975C-4319-AF71-383DE948A46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dirty="0">
                <a:solidFill>
                  <a:schemeClr val="tx2"/>
                </a:solidFill>
                <a:effectLst>
                  <a:outerShdw blurRad="38100" dist="38100" dir="2700000" algn="tl">
                    <a:srgbClr val="000000">
                      <a:alpha val="43137"/>
                    </a:srgbClr>
                  </a:outerShdw>
                </a:effectLst>
                <a:ea typeface="+mj-ea"/>
                <a:cs typeface="+mj-cs"/>
              </a:rPr>
              <a:t>Revelation 18:10</a:t>
            </a:r>
            <a:endParaRPr lang="en-US" sz="40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rPr>
              <a:t>standing at a distance because of the fear of her torment, saying, ‘Woe, woe, the great </a:t>
            </a:r>
            <a:r>
              <a:rPr lang="en-US" sz="3600" b="1" u="sng" dirty="0">
                <a:solidFill>
                  <a:srgbClr val="FFFFCC"/>
                </a:solidFill>
                <a:effectLst>
                  <a:outerShdw blurRad="38100" dist="38100" dir="2700000" algn="tl">
                    <a:srgbClr val="000000">
                      <a:alpha val="43137"/>
                    </a:srgbClr>
                  </a:outerShdw>
                </a:effectLst>
              </a:rPr>
              <a:t>city [</a:t>
            </a:r>
            <a:r>
              <a:rPr lang="en-US" sz="3600" b="1" i="1" u="sng" dirty="0">
                <a:solidFill>
                  <a:srgbClr val="FFFFCC"/>
                </a:solidFill>
                <a:effectLst>
                  <a:outerShdw blurRad="38100" dist="38100" dir="2700000" algn="tl">
                    <a:srgbClr val="000000">
                      <a:alpha val="43137"/>
                    </a:srgbClr>
                  </a:outerShdw>
                </a:effectLst>
              </a:rPr>
              <a:t>polis</a:t>
            </a:r>
            <a:r>
              <a:rPr lang="en-US" sz="3600" b="1" u="sng"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Babylon, the strong city! For in one hour your judgment has come.’”</a:t>
            </a:r>
          </a:p>
        </p:txBody>
      </p:sp>
      <p:pic>
        <p:nvPicPr>
          <p:cNvPr id="6" name="Picture 6" descr="http://www.maggiesnotebook.com/wp-content/uploads/2011/08/Apostle_John_35.jpg">
            <a:extLst>
              <a:ext uri="{FF2B5EF4-FFF2-40B4-BE49-F238E27FC236}">
                <a16:creationId xmlns:a16="http://schemas.microsoft.com/office/drawing/2014/main" id="{5D9B71E2-92E5-41B0-B6DA-CD18EFE471B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2" y="3124201"/>
            <a:ext cx="1420083" cy="172114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4915360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88" name="Group 92">
            <a:extLst>
              <a:ext uri="{FF2B5EF4-FFF2-40B4-BE49-F238E27FC236}">
                <a16:creationId xmlns:a16="http://schemas.microsoft.com/office/drawing/2014/main" id="{7C87197F-3FCF-4B30-897D-5B876BD8E404}"/>
              </a:ext>
            </a:extLst>
          </p:cNvPr>
          <p:cNvGraphicFramePr>
            <a:graphicFrameLocks noGrp="1"/>
          </p:cNvGraphicFramePr>
          <p:nvPr>
            <p:ph type="tbl" idx="1"/>
            <p:extLst>
              <p:ext uri="{D42A27DB-BD31-4B8C-83A1-F6EECF244321}">
                <p14:modId xmlns:p14="http://schemas.microsoft.com/office/powerpoint/2010/main" val="1273207347"/>
              </p:ext>
            </p:extLst>
          </p:nvPr>
        </p:nvGraphicFramePr>
        <p:xfrm>
          <a:off x="114300" y="266700"/>
          <a:ext cx="8915400" cy="6324600"/>
        </p:xfrm>
        <a:graphic>
          <a:graphicData uri="http://schemas.openxmlformats.org/drawingml/2006/table">
            <a:tbl>
              <a:tblPr/>
              <a:tblGrid>
                <a:gridCol w="4762500">
                  <a:extLst>
                    <a:ext uri="{9D8B030D-6E8A-4147-A177-3AD203B41FA5}">
                      <a16:colId xmlns:a16="http://schemas.microsoft.com/office/drawing/2014/main" val="2504745408"/>
                    </a:ext>
                  </a:extLst>
                </a:gridCol>
                <a:gridCol w="2076450">
                  <a:extLst>
                    <a:ext uri="{9D8B030D-6E8A-4147-A177-3AD203B41FA5}">
                      <a16:colId xmlns:a16="http://schemas.microsoft.com/office/drawing/2014/main" val="3511771351"/>
                    </a:ext>
                  </a:extLst>
                </a:gridCol>
                <a:gridCol w="2076450">
                  <a:extLst>
                    <a:ext uri="{9D8B030D-6E8A-4147-A177-3AD203B41FA5}">
                      <a16:colId xmlns:a16="http://schemas.microsoft.com/office/drawing/2014/main" val="4019618864"/>
                    </a:ext>
                  </a:extLst>
                </a:gridCol>
              </a:tblGrid>
              <a:tr h="4572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3200" b="0" i="0" u="none" strike="noStrike" cap="none" normalizeH="0" baseline="0" dirty="0">
                          <a:ln>
                            <a:noFill/>
                          </a:ln>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ONE BABYLON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2526352"/>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Rev.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79104511"/>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255480875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17:18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18:10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836052879"/>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clothing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59616292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Holding a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8586216"/>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Fornicating with Kings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971669483"/>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Drunk with wine of immorality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154282867"/>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Persecuting believers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18:20, 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23488522"/>
                  </a:ext>
                </a:extLst>
              </a:tr>
              <a:tr h="4587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18:8,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19942958"/>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God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18:5,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097031480"/>
                  </a:ext>
                </a:extLst>
              </a:tr>
              <a:tr h="5334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altLang="en-US" sz="2000" b="0" dirty="0">
                          <a:solidFill>
                            <a:schemeClr val="bg2"/>
                          </a:solidFill>
                          <a:effectLst/>
                          <a:latin typeface="Calibri" panose="020F0502020204030204" pitchFamily="34" charset="0"/>
                          <a:cs typeface="Calibri" panose="020F0502020204030204" pitchFamily="34" charset="0"/>
                        </a:rPr>
                        <a:t>Dyer, "The Identity of Babylon in Revelation 17–18 (Part 1)," 311-13.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4638934"/>
                  </a:ext>
                </a:extLst>
              </a:tr>
            </a:tbl>
          </a:graphicData>
        </a:graphic>
      </p:graphicFrame>
    </p:spTree>
    <p:extLst>
      <p:ext uri="{BB962C8B-B14F-4D97-AF65-F5344CB8AC3E}">
        <p14:creationId xmlns:p14="http://schemas.microsoft.com/office/powerpoint/2010/main" val="3793103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Vision Concerning Babylon (17:1-6a)</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Interpretation Concerning Babylon (6b-18)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8" name="Picture 7" descr="C:\Documents and Settings\Owner\Application Data\Microsoft\Media Catalog\clip0006.BMP">
            <a:extLst>
              <a:ext uri="{FF2B5EF4-FFF2-40B4-BE49-F238E27FC236}">
                <a16:creationId xmlns:a16="http://schemas.microsoft.com/office/drawing/2014/main" id="{8EDC6CAA-095F-4CC5-8637-A12394FD09B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68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Interpretation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17:6b-18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62050" y="1524000"/>
            <a:ext cx="6819901" cy="2514600"/>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Interpretation Promised (6b-7)</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Beast &amp; His system (8-14)</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Babylon (15-18)</a:t>
            </a:r>
          </a:p>
        </p:txBody>
      </p:sp>
      <p:pic>
        <p:nvPicPr>
          <p:cNvPr id="6" name="Picture 7" descr="C:\Documents and Settings\Owner\Application Data\Microsoft\Media Catalog\clip0006.BMP">
            <a:extLst>
              <a:ext uri="{FF2B5EF4-FFF2-40B4-BE49-F238E27FC236}">
                <a16:creationId xmlns:a16="http://schemas.microsoft.com/office/drawing/2014/main" id="{4FC76A83-21A4-4DE5-A674-3B5B6EF4DF13}"/>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47011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12816143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16:13-16 – Gathering of the nations to Armageddon</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17:1-19:6 – Babylon’s fall</a:t>
            </a:r>
          </a:p>
        </p:txBody>
      </p:sp>
    </p:spTree>
    <p:extLst>
      <p:ext uri="{BB962C8B-B14F-4D97-AF65-F5344CB8AC3E}">
        <p14:creationId xmlns:p14="http://schemas.microsoft.com/office/powerpoint/2010/main" val="29527074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Vision Concerning Babylon (17:1-6a)</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Interpretation Concerning Babylon (6b-18)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8" name="Picture 7" descr="C:\Documents and Settings\Owner\Application Data\Microsoft\Media Catalog\clip0006.BMP">
            <a:extLst>
              <a:ext uri="{FF2B5EF4-FFF2-40B4-BE49-F238E27FC236}">
                <a16:creationId xmlns:a16="http://schemas.microsoft.com/office/drawing/2014/main" id="{8EDC6CAA-095F-4CC5-8637-A12394FD09B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9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25638</TotalTime>
  <Words>2165</Words>
  <Application>Microsoft Office PowerPoint</Application>
  <PresentationFormat>On-screen Show (4:3)</PresentationFormat>
  <Paragraphs>394</Paragraphs>
  <Slides>65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Calibri</vt:lpstr>
      <vt:lpstr>Times New Roman</vt:lpstr>
      <vt:lpstr>Wingdings</vt:lpstr>
      <vt:lpstr>Azure</vt:lpstr>
      <vt:lpstr>PowerPoint Presentation</vt:lpstr>
      <vt:lpstr>PowerPoint Presentation</vt:lpstr>
      <vt:lpstr>Seven Bowls  (Revelation 16)</vt:lpstr>
      <vt:lpstr>7. The Seventh Bowl Revelation 16:17-21</vt:lpstr>
      <vt:lpstr>PowerPoint Presentation</vt:lpstr>
      <vt:lpstr>PowerPoint Presentation</vt:lpstr>
      <vt:lpstr>PowerPoint Presentation</vt:lpstr>
      <vt:lpstr>5 Non-Chronological Parenthetical Insertions</vt:lpstr>
      <vt:lpstr>PowerPoint Presentation</vt:lpstr>
      <vt:lpstr>PowerPoint Presentation</vt:lpstr>
      <vt:lpstr>I. The Vision Concerning Babylon Revelation 17:1-6a</vt:lpstr>
      <vt:lpstr>PowerPoint Presentation</vt:lpstr>
      <vt:lpstr>II. The Interpretation Concerning Babylon Revelation 17:6b-18</vt:lpstr>
      <vt:lpstr>II. The Interpretation Concerning Babylon Revelation 17:6b-18</vt:lpstr>
      <vt:lpstr>PowerPoint Presentation</vt:lpstr>
      <vt:lpstr>PowerPoint Presentation</vt:lpstr>
      <vt:lpstr>II. The Interpretation Concerning Babylon Revelation 17:6b-18</vt:lpstr>
      <vt:lpstr>B. The Beast &amp; His System Revelation 17:8-14</vt:lpstr>
      <vt:lpstr>B. The Beast &amp; His System Revelation 17:8-14</vt:lpstr>
      <vt:lpstr>PowerPoint Presentation</vt:lpstr>
      <vt:lpstr>B. The Beast &amp; His System Revelation 17:8-14</vt:lpstr>
      <vt:lpstr>PowerPoint Presentation</vt:lpstr>
      <vt:lpstr>PowerPoint Presentation</vt:lpstr>
      <vt:lpstr>PowerPoint Presentation</vt:lpstr>
      <vt:lpstr>7 Kings or Kingdoms (Dan. 2:37-38)  (Revelation 17:9-10)</vt:lpstr>
      <vt:lpstr>7 Kings or Kingdoms (Dan. 2:37-38)  (Revelation 17:9-10)</vt:lpstr>
      <vt:lpstr>7 Kings or Kingdoms (Dan. 2:37-38)  (Revelation 17:9-10)</vt:lpstr>
      <vt:lpstr>7 Kings or Kingdoms (Dan. 2:37-38)  (Revelation 17:9-10)</vt:lpstr>
      <vt:lpstr>B. The Beast &amp; His System Revelation 17:8-14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The Interpretation Concerning Babylon Revelation 17:6b-18</vt:lpstr>
      <vt:lpstr>PowerPoint Presentation</vt:lpstr>
      <vt:lpstr>PowerPoint Presentation</vt:lpstr>
      <vt:lpstr>C. The Beast &amp; His System Revelation 17:15-18</vt:lpstr>
      <vt:lpstr>C. The Beast &amp; His System Revelation 17:15-18</vt:lpstr>
      <vt:lpstr>PowerPoint Presentation</vt:lpstr>
      <vt:lpstr>PowerPoint Presentation</vt:lpstr>
      <vt:lpstr>PowerPoint Presentation</vt:lpstr>
      <vt:lpstr>PowerPoint Presentation</vt:lpstr>
      <vt:lpstr>PowerPoint Presentation</vt:lpstr>
      <vt:lpstr>C. The Beast &amp; His System Revelation 17:15-18</vt:lpstr>
      <vt:lpstr>PowerPoint Presentation</vt:lpstr>
      <vt:lpstr>PowerPoint Presentation</vt:lpstr>
      <vt:lpstr>PowerPoint Presentation</vt:lpstr>
      <vt:lpstr>PowerPoint Presentation</vt:lpstr>
      <vt:lpstr>C. The Beast &amp; His System Revelation 17:15-18</vt:lpstr>
      <vt:lpstr>PowerPoint Presentation</vt:lpstr>
      <vt:lpstr>PowerPoint Presentation</vt:lpstr>
      <vt:lpstr>Bullinger The Apocalypse or “The Day of the Lord”, 509</vt:lpstr>
      <vt:lpstr>PowerPoint Presentation</vt:lpstr>
      <vt:lpstr>PowerPoint Presentation</vt:lpstr>
      <vt:lpstr>John F. Walvoord The Revelation of Jesus Christ: A Commentary (Chicago: Moody, 1966), 267.</vt:lpstr>
      <vt:lpstr>John F. Walvoord The Revelation of Jesus Christ: A Commentary (Chicago: Moody, 1966), 257, 263.</vt:lpstr>
      <vt:lpstr>PowerPoint Presentation</vt:lpstr>
      <vt:lpstr>PowerPoint Presentation</vt:lpstr>
      <vt:lpstr>Conclusion</vt:lpstr>
      <vt:lpstr>PowerPoint Presentation</vt:lpstr>
      <vt:lpstr>II. The Interpretation Concerning Babylon Revelation 17:6b-18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Jim McGowan</cp:lastModifiedBy>
  <cp:revision>2827</cp:revision>
  <cp:lastPrinted>2019-01-24T17:00:53Z</cp:lastPrinted>
  <dcterms:created xsi:type="dcterms:W3CDTF">2009-03-17T12:21:13Z</dcterms:created>
  <dcterms:modified xsi:type="dcterms:W3CDTF">2019-10-20T13:16:37Z</dcterms:modified>
</cp:coreProperties>
</file>