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0"/>
  </p:notesMasterIdLst>
  <p:handoutMasterIdLst>
    <p:handoutMasterId r:id="rId31"/>
  </p:handoutMasterIdLst>
  <p:sldIdLst>
    <p:sldId id="2781" r:id="rId2"/>
    <p:sldId id="5528" r:id="rId3"/>
    <p:sldId id="4207" r:id="rId4"/>
    <p:sldId id="5529" r:id="rId5"/>
    <p:sldId id="3630" r:id="rId6"/>
    <p:sldId id="4249" r:id="rId7"/>
    <p:sldId id="959" r:id="rId8"/>
    <p:sldId id="5542" r:id="rId9"/>
    <p:sldId id="5537" r:id="rId10"/>
    <p:sldId id="5538" r:id="rId11"/>
    <p:sldId id="5539" r:id="rId12"/>
    <p:sldId id="4250" r:id="rId13"/>
    <p:sldId id="3849" r:id="rId14"/>
    <p:sldId id="3683" r:id="rId15"/>
    <p:sldId id="4259" r:id="rId16"/>
    <p:sldId id="2308" r:id="rId17"/>
    <p:sldId id="4260" r:id="rId18"/>
    <p:sldId id="3847" r:id="rId19"/>
    <p:sldId id="5543" r:id="rId20"/>
    <p:sldId id="4180" r:id="rId21"/>
    <p:sldId id="3092" r:id="rId22"/>
    <p:sldId id="4251" r:id="rId23"/>
    <p:sldId id="2071" r:id="rId24"/>
    <p:sldId id="4514" r:id="rId25"/>
    <p:sldId id="4261" r:id="rId26"/>
    <p:sldId id="4262" r:id="rId27"/>
    <p:sldId id="3622" r:id="rId28"/>
    <p:sldId id="5536" r:id="rId29"/>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A50021"/>
    <a:srgbClr val="990099"/>
    <a:srgbClr val="006600"/>
    <a:srgbClr val="FF9900"/>
    <a:srgbClr val="00CC00"/>
    <a:srgbClr val="A6A6A6"/>
    <a:srgbClr val="FFFF99"/>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31" autoAdjust="0"/>
    <p:restoredTop sz="95363" autoAdjust="0"/>
  </p:normalViewPr>
  <p:slideViewPr>
    <p:cSldViewPr>
      <p:cViewPr varScale="1">
        <p:scale>
          <a:sx n="120" d="100"/>
          <a:sy n="120" d="100"/>
        </p:scale>
        <p:origin x="123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1" d="100"/>
          <a:sy n="91" d="100"/>
        </p:scale>
        <p:origin x="354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10/16/2019</a:t>
            </a:r>
          </a:p>
        </p:txBody>
      </p:sp>
      <p:sp>
        <p:nvSpPr>
          <p:cNvPr id="36868" name="Rectangle 4"/>
          <p:cNvSpPr>
            <a:spLocks noGrp="1" noChangeArrowheads="1"/>
          </p:cNvSpPr>
          <p:nvPr>
            <p:ph type="ftr" sz="quarter" idx="2"/>
          </p:nvPr>
        </p:nvSpPr>
        <p:spPr bwMode="auto">
          <a:xfrm>
            <a:off x="3"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1" y="0"/>
            <a:ext cx="3170763"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r>
              <a:rPr lang="en-US"/>
              <a:t>12/6/2017</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09" tIns="50504" rIns="101009" bIns="50504" rtlCol="0" anchor="ctr"/>
          <a:lstStyle/>
          <a:p>
            <a:pPr lvl="0"/>
            <a:endParaRPr lang="en-US" noProof="0" dirty="0"/>
          </a:p>
        </p:txBody>
      </p:sp>
      <p:sp>
        <p:nvSpPr>
          <p:cNvPr id="5" name="Notes Placeholder 4"/>
          <p:cNvSpPr>
            <a:spLocks noGrp="1"/>
          </p:cNvSpPr>
          <p:nvPr>
            <p:ph type="body" sz="quarter" idx="3"/>
          </p:nvPr>
        </p:nvSpPr>
        <p:spPr bwMode="auto">
          <a:xfrm>
            <a:off x="732366" y="4561228"/>
            <a:ext cx="5850473" cy="4318573"/>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3" y="9120813"/>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1" y="9120813"/>
            <a:ext cx="3170763"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8769">
              <a:defRPr>
                <a:solidFill>
                  <a:schemeClr val="tx1"/>
                </a:solidFill>
                <a:latin typeface="Arial" panose="020B0604020202020204" pitchFamily="34" charset="0"/>
                <a:cs typeface="Arial" panose="020B0604020202020204" pitchFamily="34" charset="0"/>
              </a:defRPr>
            </a:lvl1pPr>
            <a:lvl2pPr marL="776489" indent="-298649" defTabSz="1008769">
              <a:defRPr>
                <a:solidFill>
                  <a:schemeClr val="tx1"/>
                </a:solidFill>
                <a:latin typeface="Arial" panose="020B0604020202020204" pitchFamily="34" charset="0"/>
                <a:cs typeface="Arial" panose="020B0604020202020204" pitchFamily="34" charset="0"/>
              </a:defRPr>
            </a:lvl2pPr>
            <a:lvl3pPr marL="1194595" indent="-238918" defTabSz="1008769">
              <a:defRPr>
                <a:solidFill>
                  <a:schemeClr val="tx1"/>
                </a:solidFill>
                <a:latin typeface="Arial" panose="020B0604020202020204" pitchFamily="34" charset="0"/>
                <a:cs typeface="Arial" panose="020B0604020202020204" pitchFamily="34" charset="0"/>
              </a:defRPr>
            </a:lvl3pPr>
            <a:lvl4pPr marL="1672433" indent="-238918" defTabSz="1008769">
              <a:defRPr>
                <a:solidFill>
                  <a:schemeClr val="tx1"/>
                </a:solidFill>
                <a:latin typeface="Arial" panose="020B0604020202020204" pitchFamily="34" charset="0"/>
                <a:cs typeface="Arial" panose="020B0604020202020204" pitchFamily="34" charset="0"/>
              </a:defRPr>
            </a:lvl4pPr>
            <a:lvl5pPr marL="2150271" indent="-238918" defTabSz="1008769">
              <a:defRPr>
                <a:solidFill>
                  <a:schemeClr val="tx1"/>
                </a:solidFill>
                <a:latin typeface="Arial" panose="020B0604020202020204" pitchFamily="34" charset="0"/>
                <a:cs typeface="Arial" panose="020B0604020202020204" pitchFamily="34" charset="0"/>
              </a:defRPr>
            </a:lvl5pPr>
            <a:lvl6pPr marL="2628108" indent="-238918" defTabSz="10087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5948" indent="-238918" defTabSz="10087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3784" indent="-238918" defTabSz="10087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1625" indent="-238918" defTabSz="10087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159">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159">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5/29/2019</a:t>
            </a:r>
            <a:endParaRPr lang="en-US" dirty="0"/>
          </a:p>
        </p:txBody>
      </p:sp>
    </p:spTree>
    <p:extLst>
      <p:ext uri="{BB962C8B-B14F-4D97-AF65-F5344CB8AC3E}">
        <p14:creationId xmlns:p14="http://schemas.microsoft.com/office/powerpoint/2010/main" val="421777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WRONG!!!</a:t>
            </a:r>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1/17/2018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14</a:t>
            </a:fld>
            <a:endParaRPr lang="en-US" dirty="0"/>
          </a:p>
        </p:txBody>
      </p:sp>
    </p:spTree>
    <p:extLst>
      <p:ext uri="{BB962C8B-B14F-4D97-AF65-F5344CB8AC3E}">
        <p14:creationId xmlns:p14="http://schemas.microsoft.com/office/powerpoint/2010/main" val="2899688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388DB10-4DD8-4FC6-A20A-D7C63BB53110}"/>
              </a:ext>
            </a:extLst>
          </p:cNvPr>
          <p:cNvGrpSpPr>
            <a:grpSpLocks/>
          </p:cNvGrpSpPr>
          <p:nvPr/>
        </p:nvGrpSpPr>
        <p:grpSpPr bwMode="auto">
          <a:xfrm>
            <a:off x="0" y="2"/>
            <a:ext cx="1085850" cy="6854825"/>
            <a:chOff x="0" y="0"/>
            <a:chExt cx="684" cy="4318"/>
          </a:xfrm>
        </p:grpSpPr>
        <p:sp>
          <p:nvSpPr>
            <p:cNvPr id="5" name="Rectangle 3">
              <a:extLst>
                <a:ext uri="{FF2B5EF4-FFF2-40B4-BE49-F238E27FC236}">
                  <a16:creationId xmlns:a16="http://schemas.microsoft.com/office/drawing/2014/main" id="{B9148D9B-B058-46B7-945B-F538A5F01DE5}"/>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a:latin typeface="Times New Roman" charset="0"/>
              </a:endParaRPr>
            </a:p>
          </p:txBody>
        </p:sp>
        <p:grpSp>
          <p:nvGrpSpPr>
            <p:cNvPr id="6" name="Group 4">
              <a:extLst>
                <a:ext uri="{FF2B5EF4-FFF2-40B4-BE49-F238E27FC236}">
                  <a16:creationId xmlns:a16="http://schemas.microsoft.com/office/drawing/2014/main" id="{C9B5F6B7-9110-4A01-87C3-D20794E89946}"/>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D9CFD355-790D-478A-9373-FD9D0D67000C}"/>
                  </a:ext>
                </a:extLst>
              </p:cNvPr>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8" name="Rectangle 6">
                <a:extLst>
                  <a:ext uri="{FF2B5EF4-FFF2-40B4-BE49-F238E27FC236}">
                    <a16:creationId xmlns:a16="http://schemas.microsoft.com/office/drawing/2014/main" id="{78ADF880-4ACE-4432-A81F-E48F64B1ED74}"/>
                  </a:ext>
                </a:extLst>
              </p:cNvPr>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9" name="Rectangle 7">
                <a:extLst>
                  <a:ext uri="{FF2B5EF4-FFF2-40B4-BE49-F238E27FC236}">
                    <a16:creationId xmlns:a16="http://schemas.microsoft.com/office/drawing/2014/main" id="{E9D34633-DD26-4058-99A4-227CF6FADBE3}"/>
                  </a:ext>
                </a:extLst>
              </p:cNvPr>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10" name="Rectangle 8">
                <a:extLst>
                  <a:ext uri="{FF2B5EF4-FFF2-40B4-BE49-F238E27FC236}">
                    <a16:creationId xmlns:a16="http://schemas.microsoft.com/office/drawing/2014/main" id="{F0172256-C4ED-4D9E-BFE6-C18420252174}"/>
                  </a:ext>
                </a:extLst>
              </p:cNvPr>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11" name="Rectangle 9">
                <a:extLst>
                  <a:ext uri="{FF2B5EF4-FFF2-40B4-BE49-F238E27FC236}">
                    <a16:creationId xmlns:a16="http://schemas.microsoft.com/office/drawing/2014/main" id="{5474330A-0FAF-41F8-9203-F9AF7AF217CF}"/>
                  </a:ext>
                </a:extLst>
              </p:cNvPr>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12" name="Rectangle 10">
                <a:extLst>
                  <a:ext uri="{FF2B5EF4-FFF2-40B4-BE49-F238E27FC236}">
                    <a16:creationId xmlns:a16="http://schemas.microsoft.com/office/drawing/2014/main" id="{9E25577B-F363-4532-A6D3-AA8F8DB34CBF}"/>
                  </a:ext>
                </a:extLst>
              </p:cNvPr>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13" name="Rectangle 11">
                <a:extLst>
                  <a:ext uri="{FF2B5EF4-FFF2-40B4-BE49-F238E27FC236}">
                    <a16:creationId xmlns:a16="http://schemas.microsoft.com/office/drawing/2014/main" id="{A98CF924-40DD-47D0-8166-3D10F396B9D1}"/>
                  </a:ext>
                </a:extLst>
              </p:cNvPr>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14" name="Rectangle 12">
                <a:extLst>
                  <a:ext uri="{FF2B5EF4-FFF2-40B4-BE49-F238E27FC236}">
                    <a16:creationId xmlns:a16="http://schemas.microsoft.com/office/drawing/2014/main" id="{F0DF55DC-6DA7-49C3-BF3A-A7E06545B60D}"/>
                  </a:ext>
                </a:extLst>
              </p:cNvPr>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15" name="Rectangle 13">
                <a:extLst>
                  <a:ext uri="{FF2B5EF4-FFF2-40B4-BE49-F238E27FC236}">
                    <a16:creationId xmlns:a16="http://schemas.microsoft.com/office/drawing/2014/main" id="{1831067D-23EA-4EB8-B33D-47E53DBAE7E9}"/>
                  </a:ext>
                </a:extLst>
              </p:cNvPr>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16" name="Rectangle 14">
                <a:extLst>
                  <a:ext uri="{FF2B5EF4-FFF2-40B4-BE49-F238E27FC236}">
                    <a16:creationId xmlns:a16="http://schemas.microsoft.com/office/drawing/2014/main" id="{15F73C6D-F92B-4D7E-98AC-5E9CC98D5770}"/>
                  </a:ext>
                </a:extLst>
              </p:cNvPr>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17" name="Rectangle 15">
                <a:extLst>
                  <a:ext uri="{FF2B5EF4-FFF2-40B4-BE49-F238E27FC236}">
                    <a16:creationId xmlns:a16="http://schemas.microsoft.com/office/drawing/2014/main" id="{20667019-7C39-4E9D-83AD-D457FC3D98B8}"/>
                  </a:ext>
                </a:extLst>
              </p:cNvPr>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18" name="Rectangle 16">
                <a:extLst>
                  <a:ext uri="{FF2B5EF4-FFF2-40B4-BE49-F238E27FC236}">
                    <a16:creationId xmlns:a16="http://schemas.microsoft.com/office/drawing/2014/main" id="{71D1F287-CAF9-4F8A-8971-59B040BCB5DC}"/>
                  </a:ext>
                </a:extLst>
              </p:cNvPr>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19" name="Rectangle 17">
                <a:extLst>
                  <a:ext uri="{FF2B5EF4-FFF2-40B4-BE49-F238E27FC236}">
                    <a16:creationId xmlns:a16="http://schemas.microsoft.com/office/drawing/2014/main" id="{8B8D73E2-1966-4D4B-A72E-0AD659783A78}"/>
                  </a:ext>
                </a:extLst>
              </p:cNvPr>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20" name="Rectangle 18">
                <a:extLst>
                  <a:ext uri="{FF2B5EF4-FFF2-40B4-BE49-F238E27FC236}">
                    <a16:creationId xmlns:a16="http://schemas.microsoft.com/office/drawing/2014/main" id="{7FE62A48-39EA-415C-9E47-C534815FE62F}"/>
                  </a:ext>
                </a:extLst>
              </p:cNvPr>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21" name="Rectangle 19">
                <a:extLst>
                  <a:ext uri="{FF2B5EF4-FFF2-40B4-BE49-F238E27FC236}">
                    <a16:creationId xmlns:a16="http://schemas.microsoft.com/office/drawing/2014/main" id="{228949E5-F63E-47D6-BD03-F6D4F0B8EDF9}"/>
                  </a:ext>
                </a:extLst>
              </p:cNvPr>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22" name="Rectangle 20">
                <a:extLst>
                  <a:ext uri="{FF2B5EF4-FFF2-40B4-BE49-F238E27FC236}">
                    <a16:creationId xmlns:a16="http://schemas.microsoft.com/office/drawing/2014/main" id="{C7DFB4A6-E6A6-41F7-9178-C96BDE9129A3}"/>
                  </a:ext>
                </a:extLst>
              </p:cNvPr>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23" name="Rectangle 21">
                <a:extLst>
                  <a:ext uri="{FF2B5EF4-FFF2-40B4-BE49-F238E27FC236}">
                    <a16:creationId xmlns:a16="http://schemas.microsoft.com/office/drawing/2014/main" id="{B3278C12-7CFA-4060-8350-29BFD39ADEAF}"/>
                  </a:ext>
                </a:extLst>
              </p:cNvPr>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24" name="Rectangle 22">
                <a:extLst>
                  <a:ext uri="{FF2B5EF4-FFF2-40B4-BE49-F238E27FC236}">
                    <a16:creationId xmlns:a16="http://schemas.microsoft.com/office/drawing/2014/main" id="{D7857F09-EBD8-45B8-B514-48C4FFC37657}"/>
                  </a:ext>
                </a:extLst>
              </p:cNvPr>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25" name="Rectangle 23">
                <a:extLst>
                  <a:ext uri="{FF2B5EF4-FFF2-40B4-BE49-F238E27FC236}">
                    <a16:creationId xmlns:a16="http://schemas.microsoft.com/office/drawing/2014/main" id="{B4C5CE0A-FE40-4D63-8019-44B6F57954A6}"/>
                  </a:ext>
                </a:extLst>
              </p:cNvPr>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26" name="Rectangle 24">
                <a:extLst>
                  <a:ext uri="{FF2B5EF4-FFF2-40B4-BE49-F238E27FC236}">
                    <a16:creationId xmlns:a16="http://schemas.microsoft.com/office/drawing/2014/main" id="{1A64ADEE-91EA-4B5C-908D-AA39508C43A3}"/>
                  </a:ext>
                </a:extLst>
              </p:cNvPr>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27" name="Rectangle 25">
                <a:extLst>
                  <a:ext uri="{FF2B5EF4-FFF2-40B4-BE49-F238E27FC236}">
                    <a16:creationId xmlns:a16="http://schemas.microsoft.com/office/drawing/2014/main" id="{C1BA3FF3-D65B-49BA-84A1-609A4FA5FFDF}"/>
                  </a:ext>
                </a:extLst>
              </p:cNvPr>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28" name="Rectangle 26">
                <a:extLst>
                  <a:ext uri="{FF2B5EF4-FFF2-40B4-BE49-F238E27FC236}">
                    <a16:creationId xmlns:a16="http://schemas.microsoft.com/office/drawing/2014/main" id="{9D9D75A5-BB07-44DD-86E6-1AB4530C7B30}"/>
                  </a:ext>
                </a:extLst>
              </p:cNvPr>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29" name="Rectangle 27">
                <a:extLst>
                  <a:ext uri="{FF2B5EF4-FFF2-40B4-BE49-F238E27FC236}">
                    <a16:creationId xmlns:a16="http://schemas.microsoft.com/office/drawing/2014/main" id="{6B7C592D-C97F-4A41-A9D0-0E6D395B3937}"/>
                  </a:ext>
                </a:extLst>
              </p:cNvPr>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30" name="Rectangle 28">
                <a:extLst>
                  <a:ext uri="{FF2B5EF4-FFF2-40B4-BE49-F238E27FC236}">
                    <a16:creationId xmlns:a16="http://schemas.microsoft.com/office/drawing/2014/main" id="{9B24E741-C603-4035-AC41-2C99CE834859}"/>
                  </a:ext>
                </a:extLst>
              </p:cNvPr>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31" name="Rectangle 29">
                <a:extLst>
                  <a:ext uri="{FF2B5EF4-FFF2-40B4-BE49-F238E27FC236}">
                    <a16:creationId xmlns:a16="http://schemas.microsoft.com/office/drawing/2014/main" id="{10F8FDDD-095C-4E67-8047-EDFFC6655502}"/>
                  </a:ext>
                </a:extLst>
              </p:cNvPr>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32" name="Rectangle 30">
                <a:extLst>
                  <a:ext uri="{FF2B5EF4-FFF2-40B4-BE49-F238E27FC236}">
                    <a16:creationId xmlns:a16="http://schemas.microsoft.com/office/drawing/2014/main" id="{34F5E1C5-0A3A-48E3-936C-1D7DA6EDF1A7}"/>
                  </a:ext>
                </a:extLst>
              </p:cNvPr>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33" name="Rectangle 31">
                <a:extLst>
                  <a:ext uri="{FF2B5EF4-FFF2-40B4-BE49-F238E27FC236}">
                    <a16:creationId xmlns:a16="http://schemas.microsoft.com/office/drawing/2014/main" id="{731EAEE6-29F6-4DDC-B7B2-E77D160BB07A}"/>
                  </a:ext>
                </a:extLst>
              </p:cNvPr>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34" name="Rectangle 32">
                <a:extLst>
                  <a:ext uri="{FF2B5EF4-FFF2-40B4-BE49-F238E27FC236}">
                    <a16:creationId xmlns:a16="http://schemas.microsoft.com/office/drawing/2014/main" id="{8CBA982E-228F-4B9D-8050-E1E5B3F7009E}"/>
                  </a:ext>
                </a:extLst>
              </p:cNvPr>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sp>
            <p:nvSpPr>
              <p:cNvPr id="35" name="Rectangle 33">
                <a:extLst>
                  <a:ext uri="{FF2B5EF4-FFF2-40B4-BE49-F238E27FC236}">
                    <a16:creationId xmlns:a16="http://schemas.microsoft.com/office/drawing/2014/main" id="{8338F31D-7771-4646-ABD4-16CA473F36CF}"/>
                  </a:ext>
                </a:extLst>
              </p:cNvPr>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a:latin typeface="Times New Roman" charset="0"/>
                </a:endParaRPr>
              </a:p>
            </p:txBody>
          </p:sp>
        </p:grpSp>
      </p:grpSp>
      <p:sp>
        <p:nvSpPr>
          <p:cNvPr id="4130"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4131"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B4132F01-5554-48EB-883F-1DC307C6D3DA}"/>
              </a:ext>
            </a:extLst>
          </p:cNvPr>
          <p:cNvSpPr>
            <a:spLocks noGrp="1" noChangeArrowheads="1"/>
          </p:cNvSpPr>
          <p:nvPr>
            <p:ph type="dt" sz="quarter" idx="10"/>
          </p:nvPr>
        </p:nvSpPr>
        <p:spPr/>
        <p:txBody>
          <a:bodyPr/>
          <a:lstStyle>
            <a:lvl1pPr>
              <a:defRPr smtClean="0">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B09A268A-40ED-4444-ABAE-CB6AFCF4A7E2}"/>
              </a:ext>
            </a:extLst>
          </p:cNvPr>
          <p:cNvSpPr>
            <a:spLocks noGrp="1" noChangeArrowheads="1"/>
          </p:cNvSpPr>
          <p:nvPr>
            <p:ph type="ftr" sz="quarter" idx="11"/>
          </p:nvPr>
        </p:nvSpPr>
        <p:spPr/>
        <p:txBody>
          <a:bodyPr/>
          <a:lstStyle>
            <a:lvl1pPr>
              <a:defRPr smtClean="0">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C0CDF3ED-459F-4AD8-9BE1-3334C0E8E956}"/>
              </a:ext>
            </a:extLst>
          </p:cNvPr>
          <p:cNvSpPr>
            <a:spLocks noGrp="1" noChangeArrowheads="1"/>
          </p:cNvSpPr>
          <p:nvPr>
            <p:ph type="sldNum" sz="quarter" idx="12"/>
          </p:nvPr>
        </p:nvSpPr>
        <p:spPr/>
        <p:txBody>
          <a:bodyPr/>
          <a:lstStyle>
            <a:lvl1pPr>
              <a:defRPr>
                <a:solidFill>
                  <a:srgbClr val="FFFFFF"/>
                </a:solidFill>
              </a:defRPr>
            </a:lvl1pPr>
          </a:lstStyle>
          <a:p>
            <a:fld id="{9E8CC47D-91AD-4AEA-ACE6-ADAD4DF7B684}" type="slidenum">
              <a:rPr lang="en-US" altLang="en-US"/>
              <a:pPr/>
              <a:t>‹#›</a:t>
            </a:fld>
            <a:endParaRPr lang="en-US" altLang="en-US"/>
          </a:p>
        </p:txBody>
      </p:sp>
    </p:spTree>
    <p:extLst>
      <p:ext uri="{BB962C8B-B14F-4D97-AF65-F5344CB8AC3E}">
        <p14:creationId xmlns:p14="http://schemas.microsoft.com/office/powerpoint/2010/main" val="2172079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0D30B759-3A14-49B6-BB9B-CC8128ABE2A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97F9229E-591E-4281-ADCC-AF4F886C16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6DF54BDD-A815-4975-9FD6-A64C0164CEA4}"/>
              </a:ext>
            </a:extLst>
          </p:cNvPr>
          <p:cNvSpPr>
            <a:spLocks noGrp="1" noChangeArrowheads="1"/>
          </p:cNvSpPr>
          <p:nvPr>
            <p:ph type="sldNum" sz="quarter" idx="12"/>
          </p:nvPr>
        </p:nvSpPr>
        <p:spPr>
          <a:ln/>
        </p:spPr>
        <p:txBody>
          <a:bodyPr/>
          <a:lstStyle>
            <a:lvl1pPr>
              <a:defRPr/>
            </a:lvl1pPr>
          </a:lstStyle>
          <a:p>
            <a:fld id="{087953F9-02E8-4E42-940F-58151E841A8E}" type="slidenum">
              <a:rPr lang="en-US" altLang="en-US"/>
              <a:pPr/>
              <a:t>‹#›</a:t>
            </a:fld>
            <a:endParaRPr lang="en-US" altLang="en-US"/>
          </a:p>
        </p:txBody>
      </p:sp>
    </p:spTree>
    <p:extLst>
      <p:ext uri="{BB962C8B-B14F-4D97-AF65-F5344CB8AC3E}">
        <p14:creationId xmlns:p14="http://schemas.microsoft.com/office/powerpoint/2010/main" val="3038123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a:ln/>
        </p:spPr>
        <p:txBody>
          <a:bodyPr/>
          <a:lstStyle>
            <a:lvl1pPr>
              <a:defRPr/>
            </a:lvl1pPr>
          </a:lstStyle>
          <a:p>
            <a:pPr>
              <a:defRPr/>
            </a:pPr>
            <a:fld id="{8651AC14-CD87-4253-B210-E76688451184}" type="datetime1">
              <a:rPr lang="en-US"/>
              <a:pPr>
                <a:defRPr/>
              </a:pPr>
              <a:t>10/17/2019</a:t>
            </a:fld>
            <a:endParaRPr lang="en-US"/>
          </a:p>
        </p:txBody>
      </p:sp>
      <p:sp>
        <p:nvSpPr>
          <p:cNvPr id="4" name="Rectangle 1030"/>
          <p:cNvSpPr>
            <a:spLocks noGrp="1" noChangeArrowheads="1"/>
          </p:cNvSpPr>
          <p:nvPr>
            <p:ph type="ftr" sz="quarter" idx="11"/>
          </p:nvPr>
        </p:nvSpPr>
        <p:spPr>
          <a:ln/>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a:ln/>
        </p:spPr>
        <p:txBody>
          <a:bodyPr/>
          <a:lstStyle>
            <a:lvl1pPr>
              <a:defRPr/>
            </a:lvl1pPr>
          </a:lstStyle>
          <a:p>
            <a:pPr>
              <a:defRPr/>
            </a:pPr>
            <a:fld id="{E3E5B2FA-C50D-44E8-B1A2-1DCC81B72AA5}" type="slidenum">
              <a:rPr lang="en-US"/>
              <a:pPr>
                <a:defRPr/>
              </a:pPr>
              <a:t>‹#›</a:t>
            </a:fld>
            <a:endParaRPr lang="en-US"/>
          </a:p>
        </p:txBody>
      </p:sp>
    </p:spTree>
    <p:extLst>
      <p:ext uri="{BB962C8B-B14F-4D97-AF65-F5344CB8AC3E}">
        <p14:creationId xmlns:p14="http://schemas.microsoft.com/office/powerpoint/2010/main" val="2163178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extLst>
      <p:ext uri="{BB962C8B-B14F-4D97-AF65-F5344CB8AC3E}">
        <p14:creationId xmlns:p14="http://schemas.microsoft.com/office/powerpoint/2010/main" val="1772810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2"/>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64" r:id="rId11"/>
    <p:sldLayoutId id="2147492665" r:id="rId12"/>
    <p:sldLayoutId id="2147492667" r:id="rId13"/>
    <p:sldLayoutId id="2147492668"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3.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4.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5.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1.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2.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40752"/>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
            <a:ext cx="9144000" cy="6857996"/>
          </a:xfrm>
          <a:prstGeom prst="rect">
            <a:avLst/>
          </a:prstGeom>
        </p:spPr>
      </p:pic>
      <p:sp>
        <p:nvSpPr>
          <p:cNvPr id="38914" name="Rectangle 3"/>
          <p:cNvSpPr>
            <a:spLocks noChangeArrowheads="1"/>
          </p:cNvSpPr>
          <p:nvPr/>
        </p:nvSpPr>
        <p:spPr bwMode="auto">
          <a:xfrm>
            <a:off x="0" y="2"/>
            <a:ext cx="91440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Peter 1:1; 2:11</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those who reside as aliens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paraepidēmois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scattered throughout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diaspora</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Pontus, Galatia, Cappadocia, Asia, and Bithynia, who are chosen…</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2:11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Beloved, I urge you as aliens and strangers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paraepidēmois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abstain from fleshly lusts which wage war against the soul.”</a:t>
            </a:r>
          </a:p>
        </p:txBody>
      </p:sp>
    </p:spTree>
    <p:extLst>
      <p:ext uri="{BB962C8B-B14F-4D97-AF65-F5344CB8AC3E}">
        <p14:creationId xmlns:p14="http://schemas.microsoft.com/office/powerpoint/2010/main" val="3031228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
            <a:ext cx="9144000" cy="6857996"/>
          </a:xfrm>
          <a:prstGeom prst="rect">
            <a:avLst/>
          </a:prstGeom>
        </p:spPr>
      </p:pic>
      <p:sp>
        <p:nvSpPr>
          <p:cNvPr id="38914" name="Rectangle 3"/>
          <p:cNvSpPr>
            <a:spLocks noChangeArrowheads="1"/>
          </p:cNvSpPr>
          <p:nvPr/>
        </p:nvSpPr>
        <p:spPr bwMode="auto">
          <a:xfrm>
            <a:off x="0" y="2"/>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Hebrews 11:13</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13</a:t>
            </a:r>
            <a:r>
              <a:rPr lang="en-US" sz="3200" b="1" baseline="30000" dirty="0">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these died in faith, without receiving the promises, but having seen them and having welcomed them from a distance, and having confessed that they were strangers and exiles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paraepidēmois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 the earth.”</a:t>
            </a:r>
          </a:p>
        </p:txBody>
      </p:sp>
    </p:spTree>
    <p:extLst>
      <p:ext uri="{BB962C8B-B14F-4D97-AF65-F5344CB8AC3E}">
        <p14:creationId xmlns:p14="http://schemas.microsoft.com/office/powerpoint/2010/main" val="550317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effectLst>
                  <a:outerShdw blurRad="38100" dist="38100" dir="2700000" algn="tl">
                    <a:srgbClr val="000000">
                      <a:alpha val="43137"/>
                    </a:srgbClr>
                  </a:outerShdw>
                </a:effectLst>
              </a:rPr>
              <a:t>Loss of “pilgrim” status</a:t>
            </a:r>
          </a:p>
          <a:p>
            <a:pPr marL="514350" indent="-514350">
              <a:buSzPct val="100000"/>
              <a:buFont typeface="Wingdings" pitchFamily="2" charset="2"/>
              <a:buAutoNum type="arabicPeriod"/>
            </a:pPr>
            <a:r>
              <a:rPr lang="en-US" sz="2800" b="1" u="sng" dirty="0">
                <a:solidFill>
                  <a:srgbClr val="FFFFCC"/>
                </a:solidFill>
                <a:effectLst>
                  <a:outerShdw blurRad="38100" dist="38100" dir="2700000" algn="tl">
                    <a:srgbClr val="000000">
                      <a:alpha val="43137"/>
                    </a:srgbClr>
                  </a:outerShdw>
                </a:effectLst>
              </a:rPr>
              <a:t>Social Gospel</a:t>
            </a:r>
          </a:p>
          <a:p>
            <a:pPr marL="514350" indent="-514350">
              <a:buSzPct val="100000"/>
              <a:buAutoNum type="arabicPeriod"/>
            </a:pPr>
            <a:r>
              <a:rPr lang="en-US" sz="2800" dirty="0">
                <a:effectLst>
                  <a:outerShdw blurRad="38100" dist="38100" dir="2700000" algn="tl">
                    <a:srgbClr val="000000">
                      <a:alpha val="43137"/>
                    </a:srgbClr>
                  </a:outerShdw>
                </a:effectLst>
              </a:rPr>
              <a:t>Ecumenical &amp; interfaith alliances</a:t>
            </a:r>
          </a:p>
          <a:p>
            <a:pPr marL="514350" indent="-514350">
              <a:buSzPct val="100000"/>
              <a:buAutoNum type="arabicPeriod"/>
            </a:pPr>
            <a:r>
              <a:rPr lang="en-US" sz="2800" dirty="0">
                <a:effectLst>
                  <a:outerShdw blurRad="38100" dist="38100" dir="2700000" algn="tl">
                    <a:srgbClr val="000000">
                      <a:alpha val="43137"/>
                    </a:srgbClr>
                  </a:outerShdw>
                </a:effectLst>
              </a:rPr>
              <a:t>Rejection or marginalization of Bible prophecy</a:t>
            </a:r>
          </a:p>
          <a:p>
            <a:pPr marL="514350" indent="-514350">
              <a:buSzPct val="100000"/>
              <a:buAutoNum type="arabicPeriod"/>
            </a:pPr>
            <a:r>
              <a:rPr lang="en-US" sz="2800" dirty="0">
                <a:effectLst>
                  <a:outerShdw blurRad="38100" dist="38100" dir="2700000" algn="tl">
                    <a:srgbClr val="000000">
                      <a:alpha val="43137"/>
                    </a:srgbClr>
                  </a:outerShdw>
                </a:effectLst>
              </a:rPr>
              <a:t>Building the wrong kingdom</a:t>
            </a:r>
          </a:p>
          <a:p>
            <a:pPr marL="514350" indent="-514350">
              <a:buSzPct val="100000"/>
              <a:buAutoNum type="arabicPeriod"/>
            </a:pPr>
            <a:r>
              <a:rPr lang="en-US" sz="2800" dirty="0">
                <a:effectLst>
                  <a:outerShdw blurRad="38100" dist="38100" dir="2700000" algn="tl">
                    <a:srgbClr val="000000">
                      <a:alpha val="43137"/>
                    </a:srgbClr>
                  </a:outerShdw>
                </a:effectLst>
              </a:rPr>
              <a:t>Charismatic theology</a:t>
            </a:r>
          </a:p>
          <a:p>
            <a:pPr marL="514350" indent="-514350">
              <a:buSzPct val="100000"/>
              <a:buAutoNum type="arabicPeriod"/>
            </a:pPr>
            <a:r>
              <a:rPr lang="en-US" sz="2800" dirty="0">
                <a:effectLst>
                  <a:outerShdw blurRad="38100" dist="38100" dir="2700000" algn="tl">
                    <a:srgbClr val="000000">
                      <a:alpha val="43137"/>
                    </a:srgbClr>
                  </a:outerShdw>
                </a:effectLst>
              </a:rPr>
              <a:t>Prosperity Gospel</a:t>
            </a:r>
          </a:p>
          <a:p>
            <a:pPr marL="514350" indent="-514350">
              <a:buSzPct val="100000"/>
              <a:buAutoNum type="arabicPeriod"/>
            </a:pPr>
            <a:r>
              <a:rPr lang="en-US" sz="2800" dirty="0">
                <a:effectLst>
                  <a:outerShdw blurRad="38100" dist="38100" dir="2700000" algn="tl">
                    <a:srgbClr val="000000">
                      <a:alpha val="43137"/>
                    </a:srgbClr>
                  </a:outerShdw>
                </a:effectLst>
              </a:rPr>
              <a:t>Anti-Israelism</a:t>
            </a:r>
          </a:p>
          <a:p>
            <a:pPr marL="514350" indent="-514350">
              <a:buSzPct val="100000"/>
              <a:buAutoNum type="arabicPeriod"/>
            </a:pPr>
            <a:r>
              <a:rPr lang="en-US" sz="2800" dirty="0">
                <a:effectLst>
                  <a:outerShdw blurRad="38100" dist="38100" dir="2700000" algn="tl">
                    <a:srgbClr val="000000">
                      <a:alpha val="43137"/>
                    </a:srgbClr>
                  </a:outerShdw>
                </a:effectLst>
              </a:rPr>
              <a:t>Lordship Salvation</a:t>
            </a:r>
          </a:p>
          <a:p>
            <a:pPr marL="0" indent="0">
              <a:buSzPct val="100000"/>
              <a:buNone/>
            </a:pPr>
            <a:endParaRPr lang="en-US" sz="2800"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2695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2693107" y="1611448"/>
                <a:ext cx="10440" cy="10440"/>
              </a:xfrm>
              <a:prstGeom prst="rect">
                <a:avLst/>
              </a:prstGeom>
            </p:spPr>
          </p:pic>
        </mc:Fallback>
      </mc:AlternateContent>
      <p:pic>
        <p:nvPicPr>
          <p:cNvPr id="5" name="Picture 4">
            <a:extLst>
              <a:ext uri="{FF2B5EF4-FFF2-40B4-BE49-F238E27FC236}">
                <a16:creationId xmlns:a16="http://schemas.microsoft.com/office/drawing/2014/main" id="{6E76D924-A5BC-4993-80BE-9839F8CDF12E}"/>
              </a:ext>
            </a:extLst>
          </p:cNvPr>
          <p:cNvPicPr>
            <a:picLocks noChangeAspect="1"/>
          </p:cNvPicPr>
          <p:nvPr/>
        </p:nvPicPr>
        <p:blipFill>
          <a:blip r:embed="rId4"/>
          <a:stretch>
            <a:fillRect/>
          </a:stretch>
        </p:blipFill>
        <p:spPr>
          <a:xfrm>
            <a:off x="5562602" y="3581400"/>
            <a:ext cx="3420535" cy="2286000"/>
          </a:xfrm>
          <a:prstGeom prst="rect">
            <a:avLst/>
          </a:prstGeom>
        </p:spPr>
      </p:pic>
      <p:sp>
        <p:nvSpPr>
          <p:cNvPr id="8" name="Title 1">
            <a:extLst>
              <a:ext uri="{FF2B5EF4-FFF2-40B4-BE49-F238E27FC236}">
                <a16:creationId xmlns:a16="http://schemas.microsoft.com/office/drawing/2014/main" id="{A11512E7-F268-410A-8C03-4C45680D6C4F}"/>
              </a:ext>
            </a:extLst>
          </p:cNvPr>
          <p:cNvSpPr>
            <a:spLocks noGrp="1"/>
          </p:cNvSpPr>
          <p:nvPr>
            <p:ph type="title"/>
          </p:nvPr>
        </p:nvSpPr>
        <p:spPr>
          <a:xfrm>
            <a:off x="1704975" y="228600"/>
            <a:ext cx="5734050" cy="1143000"/>
          </a:xfrm>
        </p:spPr>
        <p:txBody>
          <a:bodyPr/>
          <a:lstStyle/>
          <a:p>
            <a:pPr algn="ctr"/>
            <a:r>
              <a:rPr lang="en-US" sz="3200" dirty="0">
                <a:effectLst>
                  <a:outerShdw blurRad="38100" dist="38100" dir="2700000" algn="tl">
                    <a:srgbClr val="000000">
                      <a:alpha val="43137"/>
                    </a:srgbClr>
                  </a:outerShdw>
                </a:effectLst>
              </a:rPr>
              <a:t>9 Ways Kingdom Now Theology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Impacts the Church</a:t>
            </a:r>
          </a:p>
        </p:txBody>
      </p:sp>
    </p:spTree>
    <p:extLst>
      <p:ext uri="{BB962C8B-B14F-4D97-AF65-F5344CB8AC3E}">
        <p14:creationId xmlns:p14="http://schemas.microsoft.com/office/powerpoint/2010/main" val="2206382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1" y="1298332"/>
            <a:ext cx="9144000" cy="4873869"/>
          </a:xfrm>
        </p:spPr>
        <p:txBody>
          <a:bodyPr/>
          <a:lstStyle/>
          <a:p>
            <a:pPr marL="0" indent="0" algn="just">
              <a:spcBef>
                <a:spcPts val="0"/>
              </a:spcBef>
              <a:buNone/>
            </a:pPr>
            <a:r>
              <a:rPr lang="en-US" sz="2600" dirty="0">
                <a:effectLst>
                  <a:outerShdw blurRad="38100" dist="38100" dir="2700000" algn="tl">
                    <a:srgbClr val="000000">
                      <a:alpha val="43137"/>
                    </a:srgbClr>
                  </a:outerShdw>
                </a:effectLst>
                <a:cs typeface="Calibri" panose="020F0502020204030204" pitchFamily="34" charset="0"/>
              </a:rPr>
              <a:t>“Negative-thinking theologians looked at the doctrine of sin, salvation and repentance...through distorted glasses tinted with mortification mentality. Too many prayers of confession of sin and repentance have been destructive to the emotional health of Christians...I am not fully forgiven until I allow God to write his new dream for my life on the blackboard of my mind, and I dare to believe 'I am; therefore, I can. I am a child of God...</a:t>
            </a:r>
            <a:r>
              <a:rPr lang="en-US" sz="2600" b="1" u="sng" dirty="0">
                <a:solidFill>
                  <a:srgbClr val="FFFFCC"/>
                </a:solidFill>
                <a:effectLst>
                  <a:outerShdw blurRad="38100" dist="38100" dir="2700000" algn="tl">
                    <a:srgbClr val="000000">
                      <a:alpha val="43137"/>
                    </a:srgbClr>
                  </a:outerShdw>
                </a:effectLst>
                <a:cs typeface="Calibri" panose="020F0502020204030204" pitchFamily="34" charset="0"/>
              </a:rPr>
              <a:t>God has a great plan to redeem society</a:t>
            </a:r>
            <a:r>
              <a:rPr lang="en-US" sz="2600" dirty="0">
                <a:effectLst>
                  <a:outerShdw blurRad="38100" dist="38100" dir="2700000" algn="tl">
                    <a:srgbClr val="000000">
                      <a:alpha val="43137"/>
                    </a:srgbClr>
                  </a:outerShdw>
                </a:effectLst>
                <a:cs typeface="Calibri" panose="020F0502020204030204" pitchFamily="34" charset="0"/>
              </a:rPr>
              <a:t>...The emerging church, reformed according to the needs of self-esteem-starved-souls under the Lordship of Christ.... will help us to affirm the concept that 'While God's ideas may seem humanly impossible, he will give us these ideas which will lead to glorious, self-esteem-generating success.'"</a:t>
            </a:r>
          </a:p>
        </p:txBody>
      </p:sp>
      <p:sp>
        <p:nvSpPr>
          <p:cNvPr id="80900" name="Text Box 4"/>
          <p:cNvSpPr txBox="1">
            <a:spLocks noChangeArrowheads="1"/>
          </p:cNvSpPr>
          <p:nvPr/>
        </p:nvSpPr>
        <p:spPr bwMode="auto">
          <a:xfrm>
            <a:off x="1371600" y="6477002"/>
            <a:ext cx="6400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Robert H. Schuller, </a:t>
            </a:r>
            <a:r>
              <a:rPr lang="en-US" sz="1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Self-Esteem: The New Reformation</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(Waco, TX: Word Books, 1982), 104-05.</a:t>
            </a:r>
            <a:endParaRPr lang="en-US" alt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Rectangle 2">
            <a:extLst>
              <a:ext uri="{FF2B5EF4-FFF2-40B4-BE49-F238E27FC236}">
                <a16:creationId xmlns:a16="http://schemas.microsoft.com/office/drawing/2014/main" id="{CAAA40EE-C3C9-4EF3-8EDF-E5B612951F6B}"/>
              </a:ext>
            </a:extLst>
          </p:cNvPr>
          <p:cNvSpPr txBox="1">
            <a:spLocks noChangeArrowheads="1"/>
          </p:cNvSpPr>
          <p:nvPr/>
        </p:nvSpPr>
        <p:spPr bwMode="auto">
          <a:xfrm>
            <a:off x="1676400" y="228600"/>
            <a:ext cx="57912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Holistic Redemption? </a:t>
            </a:r>
          </a:p>
        </p:txBody>
      </p:sp>
      <p:pic>
        <p:nvPicPr>
          <p:cNvPr id="2" name="Picture 1">
            <a:extLst>
              <a:ext uri="{FF2B5EF4-FFF2-40B4-BE49-F238E27FC236}">
                <a16:creationId xmlns:a16="http://schemas.microsoft.com/office/drawing/2014/main" id="{3B37732B-021A-4F84-94A4-59C0E0ED9E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790" y="45720"/>
            <a:ext cx="1465210" cy="1097280"/>
          </a:xfrm>
          <a:prstGeom prst="ellipse">
            <a:avLst/>
          </a:prstGeom>
        </p:spPr>
      </p:pic>
    </p:spTree>
    <p:extLst>
      <p:ext uri="{BB962C8B-B14F-4D97-AF65-F5344CB8AC3E}">
        <p14:creationId xmlns:p14="http://schemas.microsoft.com/office/powerpoint/2010/main" val="1567164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05000" y="1905000"/>
            <a:ext cx="7144026" cy="3108543"/>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“Unfortunately, present-day dispensationalists have written very little in proposing a theology of social ministry…if we as a community of Christ worked on creating our community as a model of social justice and peace, then we really would have some suggestions to make for social reform in our cities and nations.”</a:t>
            </a:r>
          </a:p>
        </p:txBody>
      </p:sp>
      <p:sp>
        <p:nvSpPr>
          <p:cNvPr id="3" name="Rectangle 2"/>
          <p:cNvSpPr/>
          <p:nvPr/>
        </p:nvSpPr>
        <p:spPr>
          <a:xfrm>
            <a:off x="1" y="228601"/>
            <a:ext cx="9144000" cy="1292662"/>
          </a:xfrm>
          <a:prstGeom prst="rect">
            <a:avLst/>
          </a:prstGeom>
        </p:spPr>
        <p:txBody>
          <a:bodyPr wrap="square">
            <a:spAutoFit/>
          </a:bodyPr>
          <a:lstStyle/>
          <a:p>
            <a:pPr algn="ctr">
              <a:spcAft>
                <a:spcPts val="12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Progressive Dispensationalism &amp; Social Gospel</a:t>
            </a:r>
          </a:p>
          <a:p>
            <a:pPr algn="ctr"/>
            <a:r>
              <a:rPr lang="en-US" sz="12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Craig Blaising, “Dispensationalism: The Search for Definition,” in Dispensationalism, Israel and the Church, ed. Craig Blaising and Darrell Bock (Grand Rapids: Zondervan, 1992), 14, n. 3; idem, “Theological and Ministerial Issues in Progressive Dispensationalism,” in Progressive Dispensationalism, ed. Darrell Bock and Craig Blaising(Wheaton, IL: Victor, 1993), 288–89.</a:t>
            </a:r>
            <a:endParaRPr lang="en-US" sz="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pic>
        <p:nvPicPr>
          <p:cNvPr id="1026" name="Picture 2" descr="Image result for craig blaising">
            <a:extLst>
              <a:ext uri="{FF2B5EF4-FFF2-40B4-BE49-F238E27FC236}">
                <a16:creationId xmlns:a16="http://schemas.microsoft.com/office/drawing/2014/main" id="{E95ECF50-A78F-4999-A152-EBD4F4F5AF5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981200"/>
            <a:ext cx="1582319" cy="2215247"/>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00010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0" y="1143000"/>
            <a:ext cx="9144000" cy="2514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eaLnBrk="1" hangingPunct="1">
              <a:buNone/>
              <a:defRPr/>
            </a:pPr>
            <a:r>
              <a:rPr lang="en-US" kern="0" dirty="0">
                <a:effectLst>
                  <a:outerShdw blurRad="38100" dist="38100" dir="2700000" algn="tl">
                    <a:srgbClr val="000000">
                      <a:alpha val="43137"/>
                    </a:srgbClr>
                  </a:outerShdw>
                </a:effectLst>
                <a:latin typeface="Calibri" panose="020F0502020204030204" pitchFamily="34" charset="0"/>
              </a:rPr>
              <a:t>“The church has been preoccupied with the question, ‘What happens to your soul after you die?’ As if the reason for Jesus coming can be summed up in, ‘Jesus is trying to get more souls into heaven as opposed to hell, after they die.’ I just think a fair reading of the Gospels blows that out of the water.”</a:t>
            </a:r>
          </a:p>
        </p:txBody>
      </p:sp>
      <p:sp>
        <p:nvSpPr>
          <p:cNvPr id="79876" name="Text Box 4"/>
          <p:cNvSpPr txBox="1">
            <a:spLocks noChangeArrowheads="1"/>
          </p:cNvSpPr>
          <p:nvPr/>
        </p:nvSpPr>
        <p:spPr bwMode="auto">
          <a:xfrm>
            <a:off x="762000" y="62484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000" dirty="0">
                <a:latin typeface="Calibri" panose="020F0502020204030204" pitchFamily="34" charset="0"/>
                <a:cs typeface="Arial" charset="0"/>
              </a:rPr>
              <a:t>Brian McLaren, cited in Oakland, </a:t>
            </a:r>
            <a:r>
              <a:rPr lang="en-US" altLang="en-US" sz="2000" i="1" dirty="0">
                <a:latin typeface="Calibri" panose="020F0502020204030204" pitchFamily="34" charset="0"/>
                <a:cs typeface="Arial" charset="0"/>
              </a:rPr>
              <a:t>Faith Undone, </a:t>
            </a:r>
            <a:r>
              <a:rPr lang="en-US" altLang="en-US" sz="2000" dirty="0">
                <a:latin typeface="Calibri" panose="020F0502020204030204" pitchFamily="34" charset="0"/>
                <a:cs typeface="Arial" charset="0"/>
              </a:rPr>
              <a:t>203.</a:t>
            </a:r>
          </a:p>
        </p:txBody>
      </p:sp>
      <p:sp>
        <p:nvSpPr>
          <p:cNvPr id="8" name="Rectangle 2"/>
          <p:cNvSpPr>
            <a:spLocks noGrp="1" noChangeArrowheads="1"/>
          </p:cNvSpPr>
          <p:nvPr>
            <p:ph type="title" idx="4294967295"/>
          </p:nvPr>
        </p:nvSpPr>
        <p:spPr>
          <a:xfrm>
            <a:off x="1295400" y="228600"/>
            <a:ext cx="6553200" cy="685800"/>
          </a:xfrm>
        </p:spPr>
        <p:txBody>
          <a:bodyPr/>
          <a:lstStyle/>
          <a:p>
            <a:pPr algn="ctr" eaLnBrk="1" hangingPunct="1"/>
            <a:r>
              <a:rPr lang="en-US" sz="3600" dirty="0"/>
              <a:t>Emergent Church &amp; the Kingdom</a:t>
            </a:r>
          </a:p>
        </p:txBody>
      </p:sp>
      <p:pic>
        <p:nvPicPr>
          <p:cNvPr id="9" name="Picture 2" descr="http://3.bp.blogspot.com/-QEkPt30fRNQ/US-EfJsZfRI/AAAAAAAASK4/JnP_SUUHRas/s1600/a.jpg">
            <a:extLst>
              <a:ext uri="{FF2B5EF4-FFF2-40B4-BE49-F238E27FC236}">
                <a16:creationId xmlns:a16="http://schemas.microsoft.com/office/drawing/2014/main" id="{89D60A7F-7E32-4E81-8743-0BD443D01E5B}"/>
              </a:ext>
            </a:extLst>
          </p:cNvPr>
          <p:cNvPicPr>
            <a:picLocks noChangeAspect="1" noChangeArrowheads="1"/>
          </p:cNvPicPr>
          <p:nvPr/>
        </p:nvPicPr>
        <p:blipFill>
          <a:blip r:embed="rId2" cstate="print"/>
          <a:srcRect/>
          <a:stretch>
            <a:fillRect/>
          </a:stretch>
        </p:blipFill>
        <p:spPr bwMode="auto">
          <a:xfrm>
            <a:off x="3285331" y="4295777"/>
            <a:ext cx="2573338" cy="1724025"/>
          </a:xfrm>
          <a:prstGeom prst="rect">
            <a:avLst/>
          </a:prstGeom>
          <a:noFill/>
          <a:ln w="9525">
            <a:noFill/>
            <a:miter lim="800000"/>
            <a:headEnd/>
            <a:tailEnd/>
          </a:ln>
        </p:spPr>
      </p:pic>
    </p:spTree>
    <p:extLst>
      <p:ext uri="{BB962C8B-B14F-4D97-AF65-F5344CB8AC3E}">
        <p14:creationId xmlns:p14="http://schemas.microsoft.com/office/powerpoint/2010/main" val="1053244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2133600"/>
          </a:xfrm>
        </p:spPr>
        <p:txBody>
          <a:bodyPr/>
          <a:lstStyle/>
          <a:p>
            <a:pPr marL="0" indent="0" algn="just">
              <a:buNone/>
              <a:defRPr/>
            </a:pPr>
            <a:r>
              <a:rPr lang="en-US" sz="2800"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Holistic redemption can </a:t>
            </a:r>
            <a:r>
              <a:rPr lang="en-US" b="1" u="sng" dirty="0">
                <a:solidFill>
                  <a:srgbClr val="FFFFCC"/>
                </a:solidFill>
                <a:effectLst>
                  <a:outerShdw blurRad="38100" dist="38100" dir="2700000" algn="tl">
                    <a:srgbClr val="000000">
                      <a:alpha val="43137"/>
                    </a:srgbClr>
                  </a:outerShdw>
                </a:effectLst>
              </a:rPr>
              <a:t>easily</a:t>
            </a:r>
            <a:r>
              <a:rPr lang="en-US" dirty="0">
                <a:effectLst>
                  <a:outerShdw blurRad="38100" dist="38100" dir="2700000" algn="tl">
                    <a:srgbClr val="000000">
                      <a:alpha val="43137"/>
                    </a:srgbClr>
                  </a:outerShdw>
                </a:effectLst>
              </a:rPr>
              <a:t> lead to placing unbalanced, if not wrong, priorities on political action, social agendas, and improving the structures of society</a:t>
            </a:r>
            <a:r>
              <a:rPr lang="en-US" sz="2800" i="1" dirty="0">
                <a:effectLst>
                  <a:outerShdw blurRad="38100" dist="38100" dir="2700000" algn="tl">
                    <a:srgbClr val="000000">
                      <a:alpha val="43137"/>
                    </a:srgbClr>
                  </a:outerShdw>
                </a:effectLst>
              </a:rPr>
              <a: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438" y="152400"/>
            <a:ext cx="906780" cy="1097280"/>
          </a:xfrm>
          <a:prstGeom prst="rect">
            <a:avLst/>
          </a:prstGeom>
          <a:noFill/>
          <a:ln w="19050">
            <a:solidFill>
              <a:schemeClr val="tx1"/>
            </a:solidFill>
            <a:miter lim="800000"/>
            <a:headEnd/>
            <a:tailEnd/>
          </a:ln>
        </p:spPr>
      </p:pic>
      <p:pic>
        <p:nvPicPr>
          <p:cNvPr id="6" name="Picture 2" descr="http://3.bp.blogspot.com/-QEkPt30fRNQ/US-EfJsZfRI/AAAAAAAASK4/JnP_SUUHRas/s1600/a.jpg">
            <a:extLst>
              <a:ext uri="{FF2B5EF4-FFF2-40B4-BE49-F238E27FC236}">
                <a16:creationId xmlns:a16="http://schemas.microsoft.com/office/drawing/2014/main" id="{984709ED-32B8-459C-9A25-DBAF6E9745A5}"/>
              </a:ext>
            </a:extLst>
          </p:cNvPr>
          <p:cNvPicPr>
            <a:picLocks noChangeAspect="1" noChangeArrowheads="1"/>
          </p:cNvPicPr>
          <p:nvPr/>
        </p:nvPicPr>
        <p:blipFill>
          <a:blip r:embed="rId3" cstate="print"/>
          <a:srcRect/>
          <a:stretch>
            <a:fillRect/>
          </a:stretch>
        </p:blipFill>
        <p:spPr bwMode="auto">
          <a:xfrm>
            <a:off x="3285331" y="4295777"/>
            <a:ext cx="2573338" cy="1724025"/>
          </a:xfrm>
          <a:prstGeom prst="rect">
            <a:avLst/>
          </a:prstGeom>
          <a:noFill/>
          <a:ln w="9525">
            <a:noFill/>
            <a:miter lim="800000"/>
            <a:headEnd/>
            <a:tailEnd/>
          </a:ln>
        </p:spPr>
      </p:pic>
      <p:sp>
        <p:nvSpPr>
          <p:cNvPr id="8" name="Rectangle 7">
            <a:extLst>
              <a:ext uri="{FF2B5EF4-FFF2-40B4-BE49-F238E27FC236}">
                <a16:creationId xmlns:a16="http://schemas.microsoft.com/office/drawing/2014/main" id="{A69E8452-7530-40CE-B85F-DABE7E04AF3F}"/>
              </a:ext>
            </a:extLst>
          </p:cNvPr>
          <p:cNvSpPr/>
          <p:nvPr/>
        </p:nvSpPr>
        <p:spPr>
          <a:xfrm>
            <a:off x="1524000" y="238034"/>
            <a:ext cx="6096000" cy="1154162"/>
          </a:xfrm>
          <a:prstGeom prst="rect">
            <a:avLst/>
          </a:prstGeom>
        </p:spPr>
        <p:txBody>
          <a:bodyPr>
            <a:spAutoFit/>
          </a:bodyPr>
          <a:lstStyle/>
          <a:p>
            <a:pPr algn="ctr">
              <a:spcAft>
                <a:spcPts val="600"/>
              </a:spcAft>
            </a:pPr>
            <a:r>
              <a:rPr lang="fr-FR"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Charles </a:t>
            </a:r>
            <a:r>
              <a:rPr lang="fr-FR"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Ryrie</a:t>
            </a:r>
            <a:endParaRPr lang="fr-FR"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p>
            <a:pPr algn="ctr"/>
            <a:r>
              <a:rPr lang="fr-FR" sz="2800" dirty="0">
                <a:effectLst>
                  <a:outerShdw blurRad="38100" dist="38100" dir="2700000" algn="tl">
                    <a:srgbClr val="000000">
                      <a:alpha val="43137"/>
                    </a:srgbClr>
                  </a:outerShdw>
                </a:effectLst>
                <a:latin typeface="Calibri" panose="020F0502020204030204" pitchFamily="34" charset="0"/>
                <a:cs typeface="+mn-cs"/>
              </a:rPr>
              <a:t>Dispensationalism, Page 176</a:t>
            </a:r>
            <a:endParaRPr lang="en-US" sz="2800" dirty="0">
              <a:effectLst>
                <a:outerShdw blurRad="38100" dist="38100" dir="2700000" algn="tl">
                  <a:srgbClr val="000000">
                    <a:alpha val="43137"/>
                  </a:srgbClr>
                </a:outerShdw>
              </a:effectLst>
              <a:latin typeface="Calibri" panose="020F0502020204030204" pitchFamily="34" charset="0"/>
              <a:cs typeface="+mn-cs"/>
            </a:endParaRPr>
          </a:p>
        </p:txBody>
      </p:sp>
    </p:spTree>
    <p:extLst>
      <p:ext uri="{BB962C8B-B14F-4D97-AF65-F5344CB8AC3E}">
        <p14:creationId xmlns:p14="http://schemas.microsoft.com/office/powerpoint/2010/main" val="3032829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2871788" y="1066800"/>
            <a:ext cx="6119812" cy="3276600"/>
          </a:xfrm>
        </p:spPr>
        <p:txBody>
          <a:bodyPr/>
          <a:lstStyle/>
          <a:p>
            <a:pPr marL="0" indent="0" algn="just" eaLnBrk="1" hangingPunct="1">
              <a:buNone/>
              <a:defRPr/>
            </a:pPr>
            <a:r>
              <a:rPr lang="en-US" sz="2800" dirty="0">
                <a:effectLst>
                  <a:outerShdw blurRad="38100" dist="38100" dir="2700000" algn="tl">
                    <a:srgbClr val="000000">
                      <a:alpha val="43137"/>
                    </a:srgbClr>
                  </a:outerShdw>
                </a:effectLst>
              </a:rPr>
              <a:t>“P.E.A.C.E. is an acronym for Promote reconciliation; Equip servant leaders; Assist the poor; Care for the sick; and Educate the next generation. Coalition members see these actions as Jesus’ antidote to five ‘global giants,’—problems that affect billions of people worldwide: spiritual emptiness, self-centered leadership, poverty, pandemic disease, and illiteracy.”</a:t>
            </a:r>
          </a:p>
        </p:txBody>
      </p:sp>
      <p:sp>
        <p:nvSpPr>
          <p:cNvPr id="80900" name="Text Box 4"/>
          <p:cNvSpPr txBox="1">
            <a:spLocks noChangeArrowheads="1"/>
          </p:cNvSpPr>
          <p:nvPr/>
        </p:nvSpPr>
        <p:spPr bwMode="auto">
          <a:xfrm>
            <a:off x="152399" y="3198674"/>
            <a:ext cx="240613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sz="1800" dirty="0">
                <a:effectLst>
                  <a:outerShdw blurRad="38100" dist="38100" dir="2700000" algn="tl">
                    <a:srgbClr val="000000">
                      <a:alpha val="43137"/>
                    </a:srgbClr>
                  </a:outerShdw>
                </a:effectLst>
                <a:latin typeface="Calibri" panose="020F0502020204030204" pitchFamily="34" charset="0"/>
                <a:cs typeface="+mn-cs"/>
              </a:rPr>
              <a:t>Rick Warren and 1,700 Leaders Launch the Peace Coalition at “Purpose Driven Summit,” accessed November 15, 2014</a:t>
            </a:r>
            <a:endParaRPr lang="en-US" altLang="en-US" sz="1800" dirty="0">
              <a:effectLst>
                <a:outerShdw blurRad="38100" dist="38100" dir="2700000" algn="tl">
                  <a:srgbClr val="000000">
                    <a:alpha val="43137"/>
                  </a:srgbClr>
                </a:outerShdw>
              </a:effectLst>
              <a:latin typeface="Calibri" panose="020F0502020204030204" pitchFamily="34" charset="0"/>
              <a:cs typeface="+mn-cs"/>
            </a:endParaRPr>
          </a:p>
        </p:txBody>
      </p:sp>
      <p:sp>
        <p:nvSpPr>
          <p:cNvPr id="7" name="Rectangle 2"/>
          <p:cNvSpPr>
            <a:spLocks noGrp="1" noChangeArrowheads="1"/>
          </p:cNvSpPr>
          <p:nvPr>
            <p:ph type="title" idx="4294967295"/>
          </p:nvPr>
        </p:nvSpPr>
        <p:spPr>
          <a:xfrm>
            <a:off x="2209800" y="228600"/>
            <a:ext cx="4724400" cy="685800"/>
          </a:xfrm>
        </p:spPr>
        <p:txBody>
          <a:bodyPr/>
          <a:lstStyle/>
          <a:p>
            <a:pPr algn="ctr" eaLnBrk="1" hangingPunct="1"/>
            <a:r>
              <a:rPr lang="en-US" sz="3600" dirty="0">
                <a:effectLst>
                  <a:outerShdw blurRad="38100" dist="38100" dir="2700000" algn="tl">
                    <a:srgbClr val="000000">
                      <a:alpha val="43137"/>
                    </a:srgbClr>
                  </a:outerShdw>
                </a:effectLst>
              </a:rPr>
              <a:t>Kingdom</a:t>
            </a:r>
          </a:p>
        </p:txBody>
      </p:sp>
      <p:pic>
        <p:nvPicPr>
          <p:cNvPr id="8" name="Picture 7">
            <a:extLst>
              <a:ext uri="{FF2B5EF4-FFF2-40B4-BE49-F238E27FC236}">
                <a16:creationId xmlns:a16="http://schemas.microsoft.com/office/drawing/2014/main" id="{3549C365-2425-4990-82E7-72467AC586D6}"/>
              </a:ext>
            </a:extLst>
          </p:cNvPr>
          <p:cNvPicPr>
            <a:picLocks noChangeAspect="1"/>
          </p:cNvPicPr>
          <p:nvPr/>
        </p:nvPicPr>
        <p:blipFill>
          <a:blip r:embed="rId2" cstate="print"/>
          <a:stretch>
            <a:fillRect/>
          </a:stretch>
        </p:blipFill>
        <p:spPr>
          <a:xfrm>
            <a:off x="160565" y="1295400"/>
            <a:ext cx="2397967"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92643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0" y="990600"/>
            <a:ext cx="9144000" cy="5206426"/>
          </a:xfrm>
        </p:spPr>
        <p:txBody>
          <a:bodyPr/>
          <a:lstStyle/>
          <a:p>
            <a:pPr marL="0" indent="0" algn="just" eaLnBrk="1" hangingPunct="1">
              <a:spcBef>
                <a:spcPts val="0"/>
              </a:spcBef>
              <a:spcAft>
                <a:spcPts val="1200"/>
              </a:spcAft>
              <a:buNone/>
              <a:defRPr/>
            </a:pPr>
            <a:r>
              <a:rPr lang="en-US" sz="2700" dirty="0">
                <a:effectLst>
                  <a:outerShdw blurRad="38100" dist="38100" dir="2700000" algn="tl">
                    <a:srgbClr val="000000">
                      <a:alpha val="43137"/>
                    </a:srgbClr>
                  </a:outerShdw>
                </a:effectLst>
              </a:rPr>
              <a:t>“</a:t>
            </a:r>
            <a:r>
              <a:rPr lang="en-US" sz="2700" b="1" u="sng" dirty="0">
                <a:solidFill>
                  <a:srgbClr val="FFFFCC"/>
                </a:solidFill>
                <a:effectLst>
                  <a:outerShdw blurRad="38100" dist="38100" dir="2700000" algn="tl">
                    <a:srgbClr val="000000">
                      <a:alpha val="43137"/>
                    </a:srgbClr>
                  </a:outerShdw>
                </a:effectLst>
              </a:rPr>
              <a:t>P.E.A.C.E.</a:t>
            </a:r>
            <a:r>
              <a:rPr lang="en-US" sz="2700" dirty="0">
                <a:effectLst>
                  <a:outerShdw blurRad="38100" dist="38100" dir="2700000" algn="tl">
                    <a:srgbClr val="000000">
                      <a:alpha val="43137"/>
                    </a:srgbClr>
                  </a:outerShdw>
                </a:effectLst>
              </a:rPr>
              <a:t> is an acronym for: </a:t>
            </a:r>
          </a:p>
          <a:p>
            <a:pPr marL="1257300" lvl="2" indent="-457200" algn="just">
              <a:spcBef>
                <a:spcPts val="0"/>
              </a:spcBef>
              <a:spcAft>
                <a:spcPts val="1200"/>
              </a:spcAft>
              <a:buClr>
                <a:srgbClr val="00FFFF"/>
              </a:buClr>
              <a:defRPr/>
            </a:pPr>
            <a:r>
              <a:rPr lang="en-US" sz="2700" b="1" u="sng" dirty="0">
                <a:solidFill>
                  <a:srgbClr val="FFFFCC"/>
                </a:solidFill>
                <a:effectLst>
                  <a:outerShdw blurRad="38100" dist="38100" dir="2700000" algn="tl">
                    <a:srgbClr val="000000">
                      <a:alpha val="43137"/>
                    </a:srgbClr>
                  </a:outerShdw>
                </a:effectLst>
              </a:rPr>
              <a:t>P</a:t>
            </a:r>
            <a:r>
              <a:rPr lang="en-US" sz="2700" dirty="0">
                <a:effectLst>
                  <a:outerShdw blurRad="38100" dist="38100" dir="2700000" algn="tl">
                    <a:srgbClr val="000000">
                      <a:alpha val="43137"/>
                    </a:srgbClr>
                  </a:outerShdw>
                </a:effectLst>
              </a:rPr>
              <a:t>romote reconciliation; </a:t>
            </a:r>
          </a:p>
          <a:p>
            <a:pPr marL="1257300" lvl="2" indent="-457200" algn="just">
              <a:spcBef>
                <a:spcPts val="0"/>
              </a:spcBef>
              <a:spcAft>
                <a:spcPts val="1200"/>
              </a:spcAft>
              <a:buClr>
                <a:srgbClr val="00FFFF"/>
              </a:buClr>
              <a:defRPr/>
            </a:pPr>
            <a:r>
              <a:rPr lang="en-US" sz="2700" b="1" u="sng" dirty="0">
                <a:solidFill>
                  <a:srgbClr val="FFFFCC"/>
                </a:solidFill>
                <a:effectLst>
                  <a:outerShdw blurRad="38100" dist="38100" dir="2700000" algn="tl">
                    <a:srgbClr val="000000">
                      <a:alpha val="43137"/>
                    </a:srgbClr>
                  </a:outerShdw>
                </a:effectLst>
              </a:rPr>
              <a:t>E</a:t>
            </a:r>
            <a:r>
              <a:rPr lang="en-US" sz="2700" dirty="0">
                <a:effectLst>
                  <a:outerShdw blurRad="38100" dist="38100" dir="2700000" algn="tl">
                    <a:srgbClr val="000000">
                      <a:alpha val="43137"/>
                    </a:srgbClr>
                  </a:outerShdw>
                </a:effectLst>
              </a:rPr>
              <a:t>quip servant leaders; </a:t>
            </a:r>
          </a:p>
          <a:p>
            <a:pPr marL="1257300" lvl="2" indent="-457200" algn="just">
              <a:spcBef>
                <a:spcPts val="0"/>
              </a:spcBef>
              <a:spcAft>
                <a:spcPts val="1200"/>
              </a:spcAft>
              <a:buClr>
                <a:srgbClr val="00FFFF"/>
              </a:buClr>
              <a:defRPr/>
            </a:pPr>
            <a:r>
              <a:rPr lang="en-US" sz="2700" b="1" u="sng" dirty="0">
                <a:solidFill>
                  <a:srgbClr val="FFFFCC"/>
                </a:solidFill>
                <a:effectLst>
                  <a:outerShdw blurRad="38100" dist="38100" dir="2700000" algn="tl">
                    <a:srgbClr val="000000">
                      <a:alpha val="43137"/>
                    </a:srgbClr>
                  </a:outerShdw>
                </a:effectLst>
              </a:rPr>
              <a:t>A</a:t>
            </a:r>
            <a:r>
              <a:rPr lang="en-US" sz="2700" dirty="0">
                <a:effectLst>
                  <a:outerShdw blurRad="38100" dist="38100" dir="2700000" algn="tl">
                    <a:srgbClr val="000000">
                      <a:alpha val="43137"/>
                    </a:srgbClr>
                  </a:outerShdw>
                </a:effectLst>
              </a:rPr>
              <a:t>ssist the poor; </a:t>
            </a:r>
          </a:p>
          <a:p>
            <a:pPr marL="1257300" lvl="2" indent="-457200" algn="just">
              <a:spcBef>
                <a:spcPts val="0"/>
              </a:spcBef>
              <a:spcAft>
                <a:spcPts val="1200"/>
              </a:spcAft>
              <a:buClr>
                <a:srgbClr val="00FFFF"/>
              </a:buClr>
              <a:defRPr/>
            </a:pPr>
            <a:r>
              <a:rPr lang="en-US" sz="2700" b="1" u="sng" dirty="0">
                <a:solidFill>
                  <a:srgbClr val="FFFFCC"/>
                </a:solidFill>
                <a:effectLst>
                  <a:outerShdw blurRad="38100" dist="38100" dir="2700000" algn="tl">
                    <a:srgbClr val="000000">
                      <a:alpha val="43137"/>
                    </a:srgbClr>
                  </a:outerShdw>
                </a:effectLst>
              </a:rPr>
              <a:t>C</a:t>
            </a:r>
            <a:r>
              <a:rPr lang="en-US" sz="2700" dirty="0">
                <a:effectLst>
                  <a:outerShdw blurRad="38100" dist="38100" dir="2700000" algn="tl">
                    <a:srgbClr val="000000">
                      <a:alpha val="43137"/>
                    </a:srgbClr>
                  </a:outerShdw>
                </a:effectLst>
              </a:rPr>
              <a:t>are for the sick; and </a:t>
            </a:r>
          </a:p>
          <a:p>
            <a:pPr marL="1257300" lvl="2" indent="-457200" algn="just">
              <a:spcBef>
                <a:spcPts val="0"/>
              </a:spcBef>
              <a:spcAft>
                <a:spcPts val="1200"/>
              </a:spcAft>
              <a:buClr>
                <a:srgbClr val="00FFFF"/>
              </a:buClr>
              <a:defRPr/>
            </a:pPr>
            <a:r>
              <a:rPr lang="en-US" sz="2700" b="1" u="sng" dirty="0">
                <a:solidFill>
                  <a:srgbClr val="FFFFCC"/>
                </a:solidFill>
                <a:effectLst>
                  <a:outerShdw blurRad="38100" dist="38100" dir="2700000" algn="tl">
                    <a:srgbClr val="000000">
                      <a:alpha val="43137"/>
                    </a:srgbClr>
                  </a:outerShdw>
                </a:effectLst>
              </a:rPr>
              <a:t>E</a:t>
            </a:r>
            <a:r>
              <a:rPr lang="en-US" sz="2700" dirty="0">
                <a:effectLst>
                  <a:outerShdw blurRad="38100" dist="38100" dir="2700000" algn="tl">
                    <a:srgbClr val="000000">
                      <a:alpha val="43137"/>
                    </a:srgbClr>
                  </a:outerShdw>
                </a:effectLst>
              </a:rPr>
              <a:t>ducate the next generation. </a:t>
            </a:r>
          </a:p>
          <a:p>
            <a:pPr marL="0" indent="0" algn="just" eaLnBrk="1" hangingPunct="1">
              <a:spcBef>
                <a:spcPts val="0"/>
              </a:spcBef>
              <a:spcAft>
                <a:spcPts val="0"/>
              </a:spcAft>
              <a:buNone/>
              <a:defRPr/>
            </a:pPr>
            <a:r>
              <a:rPr lang="en-US" sz="2700" dirty="0">
                <a:effectLst>
                  <a:outerShdw blurRad="38100" dist="38100" dir="2700000" algn="tl">
                    <a:srgbClr val="000000">
                      <a:alpha val="43137"/>
                    </a:srgbClr>
                  </a:outerShdw>
                </a:effectLst>
              </a:rPr>
              <a:t>Coalition members see these actions as Jesus’ antidote to five “global giants,”—problems that affect billions of people worldwide: spiritual emptiness, self-centered leadership, poverty, pandemic disease, and illiteracy.”</a:t>
            </a:r>
          </a:p>
        </p:txBody>
      </p:sp>
      <p:sp>
        <p:nvSpPr>
          <p:cNvPr id="80900" name="Text Box 4"/>
          <p:cNvSpPr txBox="1">
            <a:spLocks noChangeArrowheads="1"/>
          </p:cNvSpPr>
          <p:nvPr/>
        </p:nvSpPr>
        <p:spPr bwMode="auto">
          <a:xfrm>
            <a:off x="762003" y="6248400"/>
            <a:ext cx="7619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“Rick Warren and 1,700 Leaders Launch the Peace Coalition at Purpose Driven Summit,” accessed November 15, 2014, http://www.christiannewswire.com/news/249586720.html</a:t>
            </a:r>
            <a:endParaRPr lang="en-US" alt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41738" y="1371599"/>
            <a:ext cx="2997462" cy="22860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2"/>
          <p:cNvSpPr>
            <a:spLocks noGrp="1" noChangeArrowheads="1"/>
          </p:cNvSpPr>
          <p:nvPr>
            <p:ph type="title" idx="4294967295"/>
          </p:nvPr>
        </p:nvSpPr>
        <p:spPr>
          <a:xfrm>
            <a:off x="1524000" y="228600"/>
            <a:ext cx="6096000" cy="685800"/>
          </a:xfrm>
        </p:spPr>
        <p:txBody>
          <a:bodyPr/>
          <a:lstStyle/>
          <a:p>
            <a:pPr algn="ctr" eaLnBrk="1" hangingPunct="1">
              <a:lnSpc>
                <a:spcPct val="100000"/>
              </a:lnSpc>
            </a:pPr>
            <a:r>
              <a:rPr lang="en-US" sz="3600" dirty="0">
                <a:effectLst>
                  <a:outerShdw blurRad="38100" dist="38100" dir="2700000" algn="tl">
                    <a:srgbClr val="000000">
                      <a:alpha val="43137"/>
                    </a:srgbClr>
                  </a:outerShdw>
                </a:effectLst>
              </a:rPr>
              <a:t>Social Gospel Confusion</a:t>
            </a:r>
          </a:p>
        </p:txBody>
      </p:sp>
    </p:spTree>
    <p:extLst>
      <p:ext uri="{BB962C8B-B14F-4D97-AF65-F5344CB8AC3E}">
        <p14:creationId xmlns:p14="http://schemas.microsoft.com/office/powerpoint/2010/main" val="3394306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EB2FFC3-4B00-4FB1-B7ED-CB24AEC755C7}"/>
              </a:ext>
            </a:extLst>
          </p:cNvPr>
          <p:cNvSpPr>
            <a:spLocks noGrp="1" noChangeArrowheads="1"/>
          </p:cNvSpPr>
          <p:nvPr>
            <p:ph type="title"/>
          </p:nvPr>
        </p:nvSpPr>
        <p:spPr>
          <a:xfrm>
            <a:off x="609600" y="228600"/>
            <a:ext cx="7772400" cy="914400"/>
          </a:xfrm>
        </p:spPr>
        <p:txBody>
          <a:bodyPr/>
          <a:lstStyle/>
          <a:p>
            <a:pPr algn="ctr"/>
            <a:r>
              <a:rPr lang="en-US" altLang="en-US" sz="3600" dirty="0">
                <a:effectLst>
                  <a:outerShdw blurRad="38100" dist="38100" dir="2700000" algn="tl">
                    <a:srgbClr val="000000">
                      <a:alpha val="43137"/>
                    </a:srgbClr>
                  </a:outerShdw>
                </a:effectLst>
              </a:rPr>
              <a:t>The Great Omission</a:t>
            </a:r>
          </a:p>
        </p:txBody>
      </p:sp>
      <p:sp>
        <p:nvSpPr>
          <p:cNvPr id="27651" name="Rectangle 3">
            <a:extLst>
              <a:ext uri="{FF2B5EF4-FFF2-40B4-BE49-F238E27FC236}">
                <a16:creationId xmlns:a16="http://schemas.microsoft.com/office/drawing/2014/main" id="{516CFEED-7B2E-4207-B0C6-EF6163826E30}"/>
              </a:ext>
            </a:extLst>
          </p:cNvPr>
          <p:cNvSpPr>
            <a:spLocks noGrp="1" noChangeArrowheads="1"/>
          </p:cNvSpPr>
          <p:nvPr>
            <p:ph type="body" idx="1"/>
          </p:nvPr>
        </p:nvSpPr>
        <p:spPr>
          <a:xfrm>
            <a:off x="381000" y="1371600"/>
            <a:ext cx="8382000" cy="4419600"/>
          </a:xfrm>
        </p:spPr>
        <p:txBody>
          <a:bodyPr/>
          <a:lstStyle/>
          <a:p>
            <a:pPr marL="461963" indent="-461963">
              <a:spcBef>
                <a:spcPts val="0"/>
              </a:spcBef>
              <a:spcAft>
                <a:spcPts val="2400"/>
              </a:spcAft>
              <a:defRPr/>
            </a:pPr>
            <a:r>
              <a:rPr lang="en-US" dirty="0">
                <a:effectLst>
                  <a:outerShdw blurRad="38100" dist="38100" dir="2700000" algn="tl">
                    <a:srgbClr val="000000">
                      <a:alpha val="43137"/>
                    </a:srgbClr>
                  </a:outerShdw>
                </a:effectLst>
              </a:rPr>
              <a:t>Romans 1:16-17</a:t>
            </a:r>
          </a:p>
          <a:p>
            <a:pPr marL="461963" indent="-461963">
              <a:spcBef>
                <a:spcPts val="0"/>
              </a:spcBef>
              <a:spcAft>
                <a:spcPts val="2400"/>
              </a:spcAft>
              <a:defRPr/>
            </a:pPr>
            <a:r>
              <a:rPr lang="en-US" dirty="0">
                <a:effectLst>
                  <a:outerShdw blurRad="38100" dist="38100" dir="2700000" algn="tl">
                    <a:srgbClr val="000000">
                      <a:alpha val="43137"/>
                    </a:srgbClr>
                  </a:outerShdw>
                </a:effectLst>
              </a:rPr>
              <a:t>Matthew 28:19</a:t>
            </a:r>
          </a:p>
          <a:p>
            <a:pPr marL="461963" indent="-461963">
              <a:spcBef>
                <a:spcPts val="0"/>
              </a:spcBef>
              <a:spcAft>
                <a:spcPts val="2400"/>
              </a:spcAft>
              <a:defRPr/>
            </a:pPr>
            <a:r>
              <a:rPr lang="en-US" dirty="0">
                <a:effectLst>
                  <a:outerShdw blurRad="38100" dist="38100" dir="2700000" algn="tl">
                    <a:srgbClr val="000000">
                      <a:alpha val="43137"/>
                    </a:srgbClr>
                  </a:outerShdw>
                </a:effectLst>
              </a:rPr>
              <a:t>John 20:21</a:t>
            </a:r>
          </a:p>
          <a:p>
            <a:pPr marL="461963" indent="-461963">
              <a:spcBef>
                <a:spcPts val="0"/>
              </a:spcBef>
              <a:spcAft>
                <a:spcPts val="2400"/>
              </a:spcAft>
              <a:defRPr/>
            </a:pPr>
            <a:r>
              <a:rPr lang="en-US" dirty="0">
                <a:effectLst>
                  <a:outerShdw blurRad="38100" dist="38100" dir="2700000" algn="tl">
                    <a:srgbClr val="000000">
                      <a:alpha val="43137"/>
                    </a:srgbClr>
                  </a:outerShdw>
                </a:effectLst>
              </a:rPr>
              <a:t>Luke 24:46-49</a:t>
            </a:r>
          </a:p>
          <a:p>
            <a:pPr marL="461963" indent="-461963">
              <a:spcBef>
                <a:spcPts val="0"/>
              </a:spcBef>
              <a:spcAft>
                <a:spcPts val="2400"/>
              </a:spcAft>
              <a:defRPr/>
            </a:pPr>
            <a:r>
              <a:rPr lang="en-US" dirty="0">
                <a:effectLst>
                  <a:outerShdw blurRad="38100" dist="38100" dir="2700000" algn="tl">
                    <a:srgbClr val="000000">
                      <a:alpha val="43137"/>
                    </a:srgbClr>
                  </a:outerShdw>
                </a:effectLst>
              </a:rPr>
              <a:t>Acts 1:4-8</a:t>
            </a:r>
          </a:p>
          <a:p>
            <a:pPr>
              <a:spcBef>
                <a:spcPts val="600"/>
              </a:spcBef>
              <a:spcAft>
                <a:spcPts val="600"/>
              </a:spcAft>
              <a:buNone/>
              <a:defRPr/>
            </a:pPr>
            <a:endParaRPr lang="en-US" sz="2400" dirty="0">
              <a:effectLst>
                <a:outerShdw blurRad="38100" dist="38100" dir="2700000" algn="tl">
                  <a:srgbClr val="000000">
                    <a:alpha val="43137"/>
                  </a:srgbClr>
                </a:outerShdw>
              </a:effectLst>
            </a:endParaRPr>
          </a:p>
        </p:txBody>
      </p:sp>
      <p:pic>
        <p:nvPicPr>
          <p:cNvPr id="1026" name="Picture 2" descr="Image result for the great commission">
            <a:extLst>
              <a:ext uri="{FF2B5EF4-FFF2-40B4-BE49-F238E27FC236}">
                <a16:creationId xmlns:a16="http://schemas.microsoft.com/office/drawing/2014/main" id="{66AC122A-05B0-436D-8E17-8DDF59FDB3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48740"/>
            <a:ext cx="4191000" cy="2360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037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2800" dirty="0">
                <a:solidFill>
                  <a:srgbClr val="00FFFF"/>
                </a:solidFill>
                <a:effectLst>
                  <a:outerShdw blurRad="38100" dist="38100" dir="2700000" algn="tl">
                    <a:srgbClr val="000000">
                      <a:alpha val="43137"/>
                    </a:srgbClr>
                  </a:outerShdw>
                </a:effectLst>
                <a:cs typeface="Calibri" panose="020F0502020204030204" pitchFamily="34" charset="0"/>
              </a:rPr>
              <a:t>Chapter 22-26</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cs typeface="Calibri" panose="020F0502020204030204" pitchFamily="34" charset="0"/>
              </a:rPr>
              <a:t>Dr. </a:t>
            </a:r>
            <a:r>
              <a:rPr lang="en-US" altLang="en-US">
                <a:effectLst>
                  <a:outerShdw blurRad="38100" dist="38100" dir="2700000" algn="tl">
                    <a:srgbClr val="000000">
                      <a:alpha val="43137"/>
                    </a:srgbClr>
                  </a:outerShdw>
                </a:effectLst>
                <a:cs typeface="Calibri" panose="020F0502020204030204" pitchFamily="34" charset="0"/>
              </a:rPr>
              <a:t>Andy Woods</a:t>
            </a:r>
            <a:endParaRPr lang="en-US" altLang="en-US" dirty="0">
              <a:effectLst>
                <a:outerShdw blurRad="38100" dist="38100" dir="2700000" algn="tl">
                  <a:srgbClr val="000000">
                    <a:alpha val="43137"/>
                  </a:srgbClr>
                </a:outerShdw>
              </a:effectLst>
              <a:cs typeface="Calibri" panose="020F0502020204030204" pitchFamily="34" charset="0"/>
            </a:endParaRPr>
          </a:p>
          <a:p>
            <a:pPr eaLnBrk="1" hangingPunct="1"/>
            <a:endParaRPr lang="en-US" altLang="en-US" sz="2000" dirty="0">
              <a:effectLst>
                <a:outerShdw blurRad="38100" dist="38100" dir="2700000" algn="tl">
                  <a:srgbClr val="000000">
                    <a:alpha val="43137"/>
                  </a:srgbClr>
                </a:outerShdw>
              </a:effectLst>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 – Chafer Theological Seminary</a:t>
            </a:r>
            <a:r>
              <a:rPr lang="en-US" altLang="en-US" sz="2000" dirty="0">
                <a:solidFill>
                  <a:schemeClr val="bg1"/>
                </a:solidFill>
                <a:effectLst>
                  <a:outerShdw blurRad="38100" dist="38100" dir="2700000" algn="tl">
                    <a:srgbClr val="000000">
                      <a:alpha val="43137"/>
                    </a:srgbClr>
                  </a:outerShdw>
                </a:effectLst>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536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892" y="228600"/>
            <a:ext cx="8882217" cy="5120640"/>
          </a:xfrm>
          <a:prstGeom prst="rect">
            <a:avLst/>
          </a:prstGeom>
        </p:spPr>
      </p:pic>
    </p:spTree>
    <p:extLst>
      <p:ext uri="{BB962C8B-B14F-4D97-AF65-F5344CB8AC3E}">
        <p14:creationId xmlns:p14="http://schemas.microsoft.com/office/powerpoint/2010/main" val="2195390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0" y="1447801"/>
            <a:ext cx="9067800" cy="3046988"/>
          </a:xfrm>
          <a:prstGeom prst="rect">
            <a:avLst/>
          </a:prstGeom>
          <a:noFill/>
          <a:ln w="9525">
            <a:noFill/>
            <a:miter lim="800000"/>
            <a:headEnd/>
            <a:tailEnd/>
          </a:ln>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rPr>
              <a:t>Bestselling author Hal Lindsey warned what could happen to the church in the last days if she began to see herself as the establisher of God's kingdom: “The last days of the church on the earth may be largely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rPr>
              <a:t>wasted</a:t>
            </a:r>
            <a:r>
              <a:rPr lang="en-US" sz="3200" dirty="0">
                <a:effectLst>
                  <a:outerShdw blurRad="38100" dist="38100" dir="2700000" algn="tl">
                    <a:srgbClr val="000000">
                      <a:alpha val="43137"/>
                    </a:srgbClr>
                  </a:outerShdw>
                </a:effectLst>
                <a:latin typeface="Calibri" panose="020F0502020204030204" pitchFamily="34" charset="0"/>
              </a:rPr>
              <a:t> seeking to accomplish a task that only the LORD Himself can and will do directly.”</a:t>
            </a:r>
          </a:p>
        </p:txBody>
      </p:sp>
      <p:sp>
        <p:nvSpPr>
          <p:cNvPr id="29699" name="TextBox 4"/>
          <p:cNvSpPr txBox="1">
            <a:spLocks noChangeArrowheads="1"/>
          </p:cNvSpPr>
          <p:nvPr/>
        </p:nvSpPr>
        <p:spPr bwMode="auto">
          <a:xfrm>
            <a:off x="1683727" y="228600"/>
            <a:ext cx="5543550" cy="1015663"/>
          </a:xfrm>
          <a:prstGeom prst="rect">
            <a:avLst/>
          </a:prstGeom>
          <a:noFill/>
          <a:ln w="9525">
            <a:noFill/>
            <a:miter lim="800000"/>
            <a:headEnd/>
            <a:tailEnd/>
          </a:ln>
        </p:spPr>
        <p:txBody>
          <a:bodyPr>
            <a:spAutoFit/>
          </a:bodyPr>
          <a:lstStyle/>
          <a:p>
            <a:pPr algn="ct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Hal Lindsey</a:t>
            </a:r>
          </a:p>
          <a:p>
            <a:pPr algn="ctr"/>
            <a:r>
              <a:rPr lang="en-US" i="1" dirty="0">
                <a:effectLst>
                  <a:outerShdw blurRad="38100" dist="38100" dir="2700000" algn="tl">
                    <a:srgbClr val="000000">
                      <a:alpha val="43137"/>
                    </a:srgbClr>
                  </a:outerShdw>
                </a:effectLst>
                <a:latin typeface="Calibri" panose="020F0502020204030204" pitchFamily="34" charset="0"/>
              </a:rPr>
              <a:t>The Road to Holocaust</a:t>
            </a:r>
            <a:r>
              <a:rPr lang="en-US" dirty="0">
                <a:effectLst>
                  <a:outerShdw blurRad="38100" dist="38100" dir="2700000" algn="tl">
                    <a:srgbClr val="000000">
                      <a:alpha val="43137"/>
                    </a:srgbClr>
                  </a:outerShdw>
                </a:effectLst>
                <a:latin typeface="Calibri" panose="020F0502020204030204" pitchFamily="34" charset="0"/>
              </a:rPr>
              <a:t>,  269</a:t>
            </a:r>
          </a:p>
        </p:txBody>
      </p:sp>
      <p:pic>
        <p:nvPicPr>
          <p:cNvPr id="6" name="Picture 2"/>
          <p:cNvPicPr>
            <a:picLocks noChangeAspect="1" noChangeArrowheads="1"/>
          </p:cNvPicPr>
          <p:nvPr/>
        </p:nvPicPr>
        <p:blipFill>
          <a:blip r:embed="rId2" cstate="print"/>
          <a:srcRect/>
          <a:stretch>
            <a:fillRect/>
          </a:stretch>
        </p:blipFill>
        <p:spPr bwMode="auto">
          <a:xfrm>
            <a:off x="133033" y="121920"/>
            <a:ext cx="857567"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13745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effectLst>
                  <a:outerShdw blurRad="38100" dist="38100" dir="2700000" algn="tl">
                    <a:srgbClr val="000000">
                      <a:alpha val="43137"/>
                    </a:srgbClr>
                  </a:outerShdw>
                </a:effectLst>
              </a:rPr>
              <a:t>Loss of “pilgrim” status</a:t>
            </a:r>
          </a:p>
          <a:p>
            <a:pPr marL="514350" indent="-514350">
              <a:buSzPct val="100000"/>
              <a:buAutoNum type="arabicPeriod"/>
            </a:pPr>
            <a:r>
              <a:rPr lang="en-US" sz="2800" dirty="0">
                <a:effectLst>
                  <a:outerShdw blurRad="38100" dist="38100" dir="2700000" algn="tl">
                    <a:srgbClr val="000000">
                      <a:alpha val="43137"/>
                    </a:srgbClr>
                  </a:outerShdw>
                </a:effectLst>
              </a:rPr>
              <a:t>Social Gospel</a:t>
            </a:r>
          </a:p>
          <a:p>
            <a:pPr marL="514350" indent="-514350">
              <a:buSzPct val="100000"/>
              <a:buFont typeface="Wingdings" pitchFamily="2" charset="2"/>
              <a:buAutoNum type="arabicPeriod"/>
            </a:pPr>
            <a:r>
              <a:rPr lang="en-US" sz="2800" b="1" u="sng" dirty="0">
                <a:solidFill>
                  <a:srgbClr val="FFFFCC"/>
                </a:solidFill>
                <a:effectLst>
                  <a:outerShdw blurRad="38100" dist="38100" dir="2700000" algn="tl">
                    <a:srgbClr val="000000">
                      <a:alpha val="43137"/>
                    </a:srgbClr>
                  </a:outerShdw>
                </a:effectLst>
              </a:rPr>
              <a:t>Ecumenical &amp; interfaith alliances</a:t>
            </a:r>
          </a:p>
          <a:p>
            <a:pPr marL="514350" indent="-514350">
              <a:buSzPct val="100000"/>
              <a:buAutoNum type="arabicPeriod"/>
            </a:pPr>
            <a:r>
              <a:rPr lang="en-US" sz="2800" dirty="0">
                <a:effectLst>
                  <a:outerShdw blurRad="38100" dist="38100" dir="2700000" algn="tl">
                    <a:srgbClr val="000000">
                      <a:alpha val="43137"/>
                    </a:srgbClr>
                  </a:outerShdw>
                </a:effectLst>
              </a:rPr>
              <a:t>Rejection or marginalization of Bible prophecy</a:t>
            </a:r>
          </a:p>
          <a:p>
            <a:pPr marL="514350" indent="-514350">
              <a:buSzPct val="100000"/>
              <a:buAutoNum type="arabicPeriod"/>
            </a:pPr>
            <a:r>
              <a:rPr lang="en-US" sz="2800" dirty="0">
                <a:effectLst>
                  <a:outerShdw blurRad="38100" dist="38100" dir="2700000" algn="tl">
                    <a:srgbClr val="000000">
                      <a:alpha val="43137"/>
                    </a:srgbClr>
                  </a:outerShdw>
                </a:effectLst>
              </a:rPr>
              <a:t>Building the wrong kingdom</a:t>
            </a:r>
          </a:p>
          <a:p>
            <a:pPr marL="514350" indent="-514350">
              <a:buSzPct val="100000"/>
              <a:buAutoNum type="arabicPeriod"/>
            </a:pPr>
            <a:r>
              <a:rPr lang="en-US" sz="2800" dirty="0">
                <a:effectLst>
                  <a:outerShdw blurRad="38100" dist="38100" dir="2700000" algn="tl">
                    <a:srgbClr val="000000">
                      <a:alpha val="43137"/>
                    </a:srgbClr>
                  </a:outerShdw>
                </a:effectLst>
              </a:rPr>
              <a:t>Charismatic theology</a:t>
            </a:r>
          </a:p>
          <a:p>
            <a:pPr marL="514350" indent="-514350">
              <a:buSzPct val="100000"/>
              <a:buAutoNum type="arabicPeriod"/>
            </a:pPr>
            <a:r>
              <a:rPr lang="en-US" sz="2800" dirty="0">
                <a:effectLst>
                  <a:outerShdw blurRad="38100" dist="38100" dir="2700000" algn="tl">
                    <a:srgbClr val="000000">
                      <a:alpha val="43137"/>
                    </a:srgbClr>
                  </a:outerShdw>
                </a:effectLst>
              </a:rPr>
              <a:t>Prosperity Gospel</a:t>
            </a:r>
          </a:p>
          <a:p>
            <a:pPr marL="514350" indent="-514350">
              <a:buSzPct val="100000"/>
              <a:buAutoNum type="arabicPeriod"/>
            </a:pPr>
            <a:r>
              <a:rPr lang="en-US" sz="2800" dirty="0">
                <a:effectLst>
                  <a:outerShdw blurRad="38100" dist="38100" dir="2700000" algn="tl">
                    <a:srgbClr val="000000">
                      <a:alpha val="43137"/>
                    </a:srgbClr>
                  </a:outerShdw>
                </a:effectLst>
              </a:rPr>
              <a:t>Anti-Israelism</a:t>
            </a:r>
          </a:p>
          <a:p>
            <a:pPr marL="514350" indent="-514350">
              <a:buSzPct val="100000"/>
              <a:buAutoNum type="arabicPeriod"/>
            </a:pPr>
            <a:r>
              <a:rPr lang="en-US" sz="2800" dirty="0">
                <a:effectLst>
                  <a:outerShdw blurRad="38100" dist="38100" dir="2700000" algn="tl">
                    <a:srgbClr val="000000">
                      <a:alpha val="43137"/>
                    </a:srgbClr>
                  </a:outerShdw>
                </a:effectLst>
              </a:rPr>
              <a:t>Lordship Salvation</a:t>
            </a:r>
          </a:p>
          <a:p>
            <a:pPr marL="0" indent="0">
              <a:buSzPct val="100000"/>
              <a:buNone/>
            </a:pPr>
            <a:endParaRPr lang="en-US" sz="2800"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2695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2693107" y="1611448"/>
                <a:ext cx="10440" cy="10440"/>
              </a:xfrm>
              <a:prstGeom prst="rect">
                <a:avLst/>
              </a:prstGeom>
            </p:spPr>
          </p:pic>
        </mc:Fallback>
      </mc:AlternateContent>
      <p:pic>
        <p:nvPicPr>
          <p:cNvPr id="5" name="Picture 4">
            <a:extLst>
              <a:ext uri="{FF2B5EF4-FFF2-40B4-BE49-F238E27FC236}">
                <a16:creationId xmlns:a16="http://schemas.microsoft.com/office/drawing/2014/main" id="{6E76D924-A5BC-4993-80BE-9839F8CDF12E}"/>
              </a:ext>
            </a:extLst>
          </p:cNvPr>
          <p:cNvPicPr>
            <a:picLocks noChangeAspect="1"/>
          </p:cNvPicPr>
          <p:nvPr/>
        </p:nvPicPr>
        <p:blipFill>
          <a:blip r:embed="rId4"/>
          <a:stretch>
            <a:fillRect/>
          </a:stretch>
        </p:blipFill>
        <p:spPr>
          <a:xfrm>
            <a:off x="5562602" y="3581400"/>
            <a:ext cx="3420535" cy="2286000"/>
          </a:xfrm>
          <a:prstGeom prst="rect">
            <a:avLst/>
          </a:prstGeom>
        </p:spPr>
      </p:pic>
      <p:sp>
        <p:nvSpPr>
          <p:cNvPr id="8" name="Title 1">
            <a:extLst>
              <a:ext uri="{FF2B5EF4-FFF2-40B4-BE49-F238E27FC236}">
                <a16:creationId xmlns:a16="http://schemas.microsoft.com/office/drawing/2014/main" id="{C8F77412-A9FF-46B6-B544-2A44CB8C6D6B}"/>
              </a:ext>
            </a:extLst>
          </p:cNvPr>
          <p:cNvSpPr>
            <a:spLocks noGrp="1"/>
          </p:cNvSpPr>
          <p:nvPr>
            <p:ph type="title"/>
          </p:nvPr>
        </p:nvSpPr>
        <p:spPr>
          <a:xfrm>
            <a:off x="1704975" y="228600"/>
            <a:ext cx="5734050" cy="1143000"/>
          </a:xfrm>
        </p:spPr>
        <p:txBody>
          <a:bodyPr/>
          <a:lstStyle/>
          <a:p>
            <a:pPr algn="ctr"/>
            <a:r>
              <a:rPr lang="en-US" sz="3200" dirty="0">
                <a:effectLst>
                  <a:outerShdw blurRad="38100" dist="38100" dir="2700000" algn="tl">
                    <a:srgbClr val="000000">
                      <a:alpha val="43137"/>
                    </a:srgbClr>
                  </a:outerShdw>
                </a:effectLst>
              </a:rPr>
              <a:t>9 Ways Kingdom Now Theology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Impacts the Church</a:t>
            </a:r>
          </a:p>
        </p:txBody>
      </p:sp>
    </p:spTree>
    <p:extLst>
      <p:ext uri="{BB962C8B-B14F-4D97-AF65-F5344CB8AC3E}">
        <p14:creationId xmlns:p14="http://schemas.microsoft.com/office/powerpoint/2010/main" val="3205262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a:extLst>
              <a:ext uri="{FF2B5EF4-FFF2-40B4-BE49-F238E27FC236}">
                <a16:creationId xmlns:a16="http://schemas.microsoft.com/office/drawing/2014/main" id="{C0A45323-D854-4BFD-A203-24F25076F6C5}"/>
              </a:ext>
            </a:extLst>
          </p:cNvPr>
          <p:cNvSpPr>
            <a:spLocks noGrp="1" noChangeArrowheads="1"/>
          </p:cNvSpPr>
          <p:nvPr>
            <p:ph type="body" idx="1"/>
          </p:nvPr>
        </p:nvSpPr>
        <p:spPr>
          <a:xfrm>
            <a:off x="2286000" y="1714502"/>
            <a:ext cx="6781800" cy="4114801"/>
          </a:xfrm>
        </p:spPr>
        <p:txBody>
          <a:bodyPr/>
          <a:lstStyle/>
          <a:p>
            <a:pPr marL="0" indent="0" algn="just">
              <a:buNone/>
            </a:pPr>
            <a:r>
              <a:rPr lang="en-US" altLang="en-US" sz="2800" dirty="0">
                <a:effectLst>
                  <a:outerShdw blurRad="38100" dist="38100" dir="2700000" algn="tl">
                    <a:srgbClr val="000000">
                      <a:alpha val="43137"/>
                    </a:srgbClr>
                  </a:outerShdw>
                </a:effectLst>
                <a:cs typeface="Calibri" panose="020F0502020204030204" pitchFamily="34" charset="0"/>
              </a:rPr>
              <a:t>“</a:t>
            </a:r>
            <a:r>
              <a:rPr lang="en-US" sz="2800" dirty="0">
                <a:effectLst>
                  <a:outerShdw blurRad="38100" dist="38100" dir="2700000" algn="tl">
                    <a:srgbClr val="000000">
                      <a:alpha val="43137"/>
                    </a:srgbClr>
                  </a:outerShdw>
                </a:effectLst>
                <a:cs typeface="Calibri" panose="020F0502020204030204" pitchFamily="34" charset="0"/>
              </a:rPr>
              <a:t>The great mistake the Church has made is in appropriating to herself in this Dispensation the promises of earthly conquest and glory which belong exclusively to Israel in the ‘Millennial Age.’ As soon as the Church enters into an ‘Alliance with the World,’ and seeks the help of Parliaments, Congresses, Legislatures, Federations and Reform Societies, largely made up of ungodly men and women, she loses her spiritual power and becomes helpless as a redeeming force.</a:t>
            </a:r>
            <a:r>
              <a:rPr lang="en-US" altLang="en-US" sz="2800" b="1" dirty="0">
                <a:solidFill>
                  <a:srgbClr val="FFFFCC"/>
                </a:solidFill>
                <a:effectLst>
                  <a:outerShdw blurRad="38100" dist="38100" dir="2700000" algn="tl">
                    <a:srgbClr val="000000">
                      <a:alpha val="43137"/>
                    </a:srgbClr>
                  </a:outerShdw>
                </a:effectLst>
                <a:cs typeface="Calibri" panose="020F0502020204030204" pitchFamily="34" charset="0"/>
              </a:rPr>
              <a:t>”</a:t>
            </a:r>
            <a:endParaRPr lang="en-US" altLang="en-US" sz="2800" dirty="0">
              <a:effectLst>
                <a:outerShdw blurRad="38100" dist="38100" dir="2700000" algn="tl">
                  <a:srgbClr val="000000">
                    <a:alpha val="43137"/>
                  </a:srgbClr>
                </a:outerShdw>
              </a:effectLst>
              <a:cs typeface="Calibri" panose="020F0502020204030204" pitchFamily="34" charset="0"/>
            </a:endParaRPr>
          </a:p>
        </p:txBody>
      </p:sp>
      <p:pic>
        <p:nvPicPr>
          <p:cNvPr id="2050" name="Picture 2" descr="Image result for clarence larkin">
            <a:extLst>
              <a:ext uri="{FF2B5EF4-FFF2-40B4-BE49-F238E27FC236}">
                <a16:creationId xmlns:a16="http://schemas.microsoft.com/office/drawing/2014/main" id="{21116BD2-F98A-4BBF-A0B2-7F6E51736C4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99" y="1885949"/>
            <a:ext cx="2057401"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88ABCC9-586B-4C17-8148-9E09E1E880C2}"/>
              </a:ext>
            </a:extLst>
          </p:cNvPr>
          <p:cNvSpPr/>
          <p:nvPr/>
        </p:nvSpPr>
        <p:spPr>
          <a:xfrm>
            <a:off x="1524000" y="235804"/>
            <a:ext cx="6096000" cy="1031051"/>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Clarence Larkin</a:t>
            </a:r>
          </a:p>
          <a:p>
            <a:pPr algn="ctr"/>
            <a:r>
              <a:rPr lang="en-US" sz="2000" i="1" dirty="0">
                <a:latin typeface="Calibri" panose="020F0502020204030204" pitchFamily="34" charset="0"/>
                <a:cs typeface="Calibri" panose="020F0502020204030204" pitchFamily="34" charset="0"/>
              </a:rPr>
              <a:t>Rightly Dividing the Word</a:t>
            </a:r>
            <a:r>
              <a:rPr lang="en-US" sz="2000" dirty="0">
                <a:latin typeface="Calibri" panose="020F0502020204030204" pitchFamily="34" charset="0"/>
                <a:cs typeface="Calibri" panose="020F0502020204030204" pitchFamily="34" charset="0"/>
              </a:rPr>
              <a:t>, 48. </a:t>
            </a:r>
          </a:p>
        </p:txBody>
      </p:sp>
    </p:spTree>
    <p:extLst>
      <p:ext uri="{BB962C8B-B14F-4D97-AF65-F5344CB8AC3E}">
        <p14:creationId xmlns:p14="http://schemas.microsoft.com/office/powerpoint/2010/main" val="3422350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2"/>
          <p:cNvSpPr>
            <a:spLocks noGrp="1"/>
          </p:cNvSpPr>
          <p:nvPr>
            <p:ph type="title"/>
          </p:nvPr>
        </p:nvSpPr>
        <p:spPr>
          <a:xfrm>
            <a:off x="762397" y="228600"/>
            <a:ext cx="7619206" cy="838200"/>
          </a:xfrm>
        </p:spPr>
        <p:txBody>
          <a:bodyPr/>
          <a:lstStyle/>
          <a:p>
            <a:pPr algn="ctr">
              <a:lnSpc>
                <a:spcPct val="100000"/>
              </a:lnSpc>
            </a:pPr>
            <a:r>
              <a:rPr lang="en-US" altLang="en-US" sz="4000" dirty="0">
                <a:effectLst>
                  <a:outerShdw blurRad="38100" dist="38100" dir="2700000" algn="tl">
                    <a:srgbClr val="000000">
                      <a:alpha val="43137"/>
                    </a:srgbClr>
                  </a:outerShdw>
                </a:effectLst>
              </a:rPr>
              <a:t>Evangelicals and Catholics Together</a:t>
            </a:r>
          </a:p>
        </p:txBody>
      </p:sp>
      <p:pic>
        <p:nvPicPr>
          <p:cNvPr id="3" name="Picture 2">
            <a:extLst>
              <a:ext uri="{FF2B5EF4-FFF2-40B4-BE49-F238E27FC236}">
                <a16:creationId xmlns:a16="http://schemas.microsoft.com/office/drawing/2014/main" id="{5443607F-475B-4226-85C1-28FE8EF92AE9}"/>
              </a:ext>
            </a:extLst>
          </p:cNvPr>
          <p:cNvPicPr>
            <a:picLocks noChangeAspect="1"/>
          </p:cNvPicPr>
          <p:nvPr/>
        </p:nvPicPr>
        <p:blipFill>
          <a:blip r:embed="rId2"/>
          <a:stretch>
            <a:fillRect/>
          </a:stretch>
        </p:blipFill>
        <p:spPr>
          <a:xfrm>
            <a:off x="561975" y="1343026"/>
            <a:ext cx="3476625" cy="5209717"/>
          </a:xfrm>
          <a:prstGeom prst="rect">
            <a:avLst/>
          </a:prstGeom>
        </p:spPr>
      </p:pic>
      <p:pic>
        <p:nvPicPr>
          <p:cNvPr id="5" name="Picture 4">
            <a:extLst>
              <a:ext uri="{FF2B5EF4-FFF2-40B4-BE49-F238E27FC236}">
                <a16:creationId xmlns:a16="http://schemas.microsoft.com/office/drawing/2014/main" id="{C443917E-6E70-445E-92CF-B30AA18AA1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6765" y="1371600"/>
            <a:ext cx="3824071" cy="2560320"/>
          </a:xfrm>
          <a:prstGeom prst="rect">
            <a:avLst/>
          </a:prstGeom>
        </p:spPr>
      </p:pic>
      <p:pic>
        <p:nvPicPr>
          <p:cNvPr id="7" name="Picture 6">
            <a:extLst>
              <a:ext uri="{FF2B5EF4-FFF2-40B4-BE49-F238E27FC236}">
                <a16:creationId xmlns:a16="http://schemas.microsoft.com/office/drawing/2014/main" id="{891A138E-BEF5-4818-B33D-A158FBB37D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6776" y="4069080"/>
            <a:ext cx="3824072" cy="2560320"/>
          </a:xfrm>
          <a:prstGeom prst="rect">
            <a:avLst/>
          </a:prstGeom>
        </p:spPr>
      </p:pic>
    </p:spTree>
    <p:extLst>
      <p:ext uri="{BB962C8B-B14F-4D97-AF65-F5344CB8AC3E}">
        <p14:creationId xmlns:p14="http://schemas.microsoft.com/office/powerpoint/2010/main" val="3039896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0" y="1600200"/>
            <a:ext cx="9144000" cy="4800600"/>
          </a:xfrm>
        </p:spPr>
        <p:txBody>
          <a:bodyPr/>
          <a:lstStyle/>
          <a:p>
            <a:pPr marL="0" indent="0" algn="just" eaLnBrk="1" hangingPunct="1">
              <a:buNone/>
              <a:defRPr/>
            </a:pPr>
            <a:r>
              <a:rPr lang="en-US" sz="2700" dirty="0">
                <a:effectLst>
                  <a:outerShdw blurRad="38100" dist="38100" dir="2700000" algn="tl">
                    <a:srgbClr val="000000">
                      <a:alpha val="43137"/>
                    </a:srgbClr>
                  </a:outerShdw>
                </a:effectLst>
              </a:rPr>
              <a:t>“</a:t>
            </a:r>
            <a:r>
              <a:rPr lang="en-US" sz="2700" i="1" dirty="0">
                <a:effectLst>
                  <a:outerShdw blurRad="38100" dist="38100" dir="2700000" algn="tl">
                    <a:srgbClr val="000000">
                      <a:alpha val="43137"/>
                    </a:srgbClr>
                  </a:outerShdw>
                </a:effectLst>
              </a:rPr>
              <a:t>We have far more in common than what divides us</a:t>
            </a:r>
            <a:r>
              <a:rPr lang="en-US" sz="2700" dirty="0">
                <a:effectLst>
                  <a:outerShdw blurRad="38100" dist="38100" dir="2700000" algn="tl">
                    <a:srgbClr val="000000">
                      <a:alpha val="43137"/>
                    </a:srgbClr>
                  </a:outerShdw>
                </a:effectLst>
              </a:rPr>
              <a:t>. When you talk about Pentecostals, charismatics, evangelicals, fundamentalists, </a:t>
            </a:r>
            <a:r>
              <a:rPr lang="en-US" sz="2700" i="1" dirty="0">
                <a:effectLst>
                  <a:outerShdw blurRad="38100" dist="38100" dir="2700000" algn="tl">
                    <a:srgbClr val="000000">
                      <a:alpha val="43137"/>
                    </a:srgbClr>
                  </a:outerShdw>
                </a:effectLst>
              </a:rPr>
              <a:t>Catholics</a:t>
            </a:r>
            <a:r>
              <a:rPr lang="en-US" sz="2700" dirty="0">
                <a:effectLst>
                  <a:outerShdw blurRad="38100" dist="38100" dir="2700000" algn="tl">
                    <a:srgbClr val="000000">
                      <a:alpha val="43137"/>
                    </a:srgbClr>
                  </a:outerShdw>
                </a:effectLst>
              </a:rPr>
              <a:t>, Methodists, Baptists, Presbyterians, on and on and on and on. Well, they would all say we believe in the trinity; we believe in the Bible; we believe in the resurrection; we believe salvation is through Jesus Christ. </a:t>
            </a:r>
            <a:r>
              <a:rPr lang="en-US" sz="2700" i="1" dirty="0">
                <a:effectLst>
                  <a:outerShdw blurRad="38100" dist="38100" dir="2700000" algn="tl">
                    <a:srgbClr val="000000">
                      <a:alpha val="43137"/>
                    </a:srgbClr>
                  </a:outerShdw>
                </a:effectLst>
              </a:rPr>
              <a:t>These are the big issues</a:t>
            </a:r>
            <a:r>
              <a:rPr lang="en-US" sz="2700" dirty="0">
                <a:effectLst>
                  <a:outerShdw blurRad="38100" dist="38100" dir="2700000" algn="tl">
                    <a:srgbClr val="000000">
                      <a:alpha val="43137"/>
                    </a:srgbClr>
                  </a:outerShdw>
                </a:effectLst>
              </a:rPr>
              <a:t>. </a:t>
            </a:r>
            <a:r>
              <a:rPr lang="en-US" sz="2700" i="1" dirty="0">
                <a:effectLst>
                  <a:outerShdw blurRad="38100" dist="38100" dir="2700000" algn="tl">
                    <a:srgbClr val="000000">
                      <a:alpha val="43137"/>
                    </a:srgbClr>
                  </a:outerShdw>
                </a:effectLst>
              </a:rPr>
              <a:t>Sometimes Protestants think that Catholics worship Mary like she’s another god. But that’s not exactly catholic doctrine</a:t>
            </a:r>
            <a:r>
              <a:rPr lang="en-US" sz="2700" dirty="0">
                <a:effectLst>
                  <a:outerShdw blurRad="38100" dist="38100" dir="2700000" algn="tl">
                    <a:srgbClr val="000000">
                      <a:alpha val="43137"/>
                    </a:srgbClr>
                  </a:outerShdw>
                </a:effectLst>
              </a:rPr>
              <a:t>. . . . and people say well </a:t>
            </a:r>
            <a:r>
              <a:rPr lang="en-US" sz="2700" i="1" dirty="0">
                <a:effectLst>
                  <a:outerShdw blurRad="38100" dist="38100" dir="2700000" algn="tl">
                    <a:srgbClr val="000000">
                      <a:alpha val="43137"/>
                    </a:srgbClr>
                  </a:outerShdw>
                </a:effectLst>
              </a:rPr>
              <a:t>what are the saints all about? Why are you praying to the saints? And when you understand what they mean by what they’re saying there’s a whole lot more commonality</a:t>
            </a:r>
            <a:r>
              <a:rPr lang="en-US" sz="2700" dirty="0">
                <a:effectLst>
                  <a:outerShdw blurRad="38100" dist="38100" dir="2700000" algn="tl">
                    <a:srgbClr val="000000">
                      <a:alpha val="43137"/>
                    </a:srgbClr>
                  </a:outerShdw>
                </a:effectLst>
              </a:rPr>
              <a:t>.”</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219" y="45720"/>
            <a:ext cx="1438781"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683B3E7A-DEC0-432C-9260-804C9023744C}"/>
              </a:ext>
            </a:extLst>
          </p:cNvPr>
          <p:cNvSpPr/>
          <p:nvPr/>
        </p:nvSpPr>
        <p:spPr>
          <a:xfrm>
            <a:off x="1295400" y="235803"/>
            <a:ext cx="6553200" cy="1277273"/>
          </a:xfrm>
          <a:prstGeom prst="rect">
            <a:avLst/>
          </a:prstGeom>
        </p:spPr>
        <p:txBody>
          <a:bodyPr wrap="square">
            <a:spAutoFit/>
          </a:bodyPr>
          <a:lstStyle/>
          <a:p>
            <a:pPr algn="ctr">
              <a:spcAft>
                <a:spcPts val="600"/>
              </a:spcAft>
            </a:pP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Ecumenisim</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 Slick,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“Rick Warren’s Comments on Roman Catholicism,” </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accessed July 20, 2015, http://www.carm.org.</a:t>
            </a:r>
          </a:p>
        </p:txBody>
      </p:sp>
    </p:spTree>
    <p:extLst>
      <p:ext uri="{BB962C8B-B14F-4D97-AF65-F5344CB8AC3E}">
        <p14:creationId xmlns:p14="http://schemas.microsoft.com/office/powerpoint/2010/main" val="1252863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0" y="1600200"/>
            <a:ext cx="9144000" cy="4724400"/>
          </a:xfrm>
        </p:spPr>
        <p:txBody>
          <a:bodyPr/>
          <a:lstStyle/>
          <a:p>
            <a:pPr marL="0" indent="0" algn="just" eaLnBrk="1" hangingPunct="1">
              <a:buNone/>
              <a:defRPr/>
            </a:pPr>
            <a:r>
              <a:rPr lang="en-US" sz="2800" dirty="0">
                <a:effectLst>
                  <a:outerShdw blurRad="38100" dist="38100" dir="2700000" algn="tl">
                    <a:srgbClr val="000000">
                      <a:alpha val="43137"/>
                    </a:srgbClr>
                  </a:outerShdw>
                </a:effectLst>
              </a:rPr>
              <a:t>“Now there are still real differences, no doubt about that. </a:t>
            </a:r>
            <a:r>
              <a:rPr lang="en-US" sz="2800" b="1" i="1" u="sng" dirty="0">
                <a:solidFill>
                  <a:srgbClr val="FFFFCC"/>
                </a:solidFill>
                <a:effectLst>
                  <a:outerShdw blurRad="38100" dist="38100" dir="2700000" algn="tl">
                    <a:srgbClr val="000000">
                      <a:alpha val="43137"/>
                    </a:srgbClr>
                  </a:outerShdw>
                </a:effectLst>
              </a:rPr>
              <a:t>But the most important thing is if you love Jesus, we’re on the same team</a:t>
            </a:r>
            <a:r>
              <a:rPr lang="en-US" sz="2800" dirty="0">
                <a:effectLst>
                  <a:outerShdw blurRad="38100" dist="38100" dir="2700000" algn="tl">
                    <a:srgbClr val="000000">
                      <a:alpha val="43137"/>
                    </a:srgbClr>
                  </a:outerShdw>
                </a:effectLst>
              </a:rPr>
              <a:t>. The unity that I think we would see realistically is not a structural unity but </a:t>
            </a:r>
            <a:r>
              <a:rPr lang="en-US" sz="2800" i="1" dirty="0">
                <a:effectLst>
                  <a:outerShdw blurRad="38100" dist="38100" dir="2700000" algn="tl">
                    <a:srgbClr val="000000">
                      <a:alpha val="43137"/>
                    </a:srgbClr>
                  </a:outerShdw>
                </a:effectLst>
              </a:rPr>
              <a:t>a unity of mission</a:t>
            </a:r>
            <a:r>
              <a:rPr lang="en-US" sz="2800" dirty="0">
                <a:effectLst>
                  <a:outerShdw blurRad="38100" dist="38100" dir="2700000" algn="tl">
                    <a:srgbClr val="000000">
                      <a:alpha val="43137"/>
                    </a:srgbClr>
                  </a:outerShdw>
                </a:effectLst>
              </a:rPr>
              <a:t>. And so, when it comes to the family, we are co-workers in the field on this for the protection of what we call the sanctity of life, the sanctity of sex, and the sanctity of marriage. </a:t>
            </a:r>
            <a:r>
              <a:rPr lang="en-US" sz="2800" i="1" dirty="0">
                <a:effectLst>
                  <a:outerShdw blurRad="38100" dist="38100" dir="2700000" algn="tl">
                    <a:srgbClr val="000000">
                      <a:alpha val="43137"/>
                    </a:srgbClr>
                  </a:outerShdw>
                </a:effectLst>
              </a:rPr>
              <a:t>So there’s a great commonality and there’s no division</a:t>
            </a:r>
            <a:r>
              <a:rPr lang="en-US" sz="2800" dirty="0">
                <a:effectLst>
                  <a:outerShdw blurRad="38100" dist="38100" dir="2700000" algn="tl">
                    <a:srgbClr val="000000">
                      <a:alpha val="43137"/>
                    </a:srgbClr>
                  </a:outerShdw>
                </a:effectLst>
              </a:rPr>
              <a:t> on any of those three. Many times people have been beaten down for taking a biblical stance. And they start to feel, “Well, maybe I’m out here all by yourself.” No, you’re not (italics added)”</a:t>
            </a:r>
          </a:p>
        </p:txBody>
      </p:sp>
      <p:pic>
        <p:nvPicPr>
          <p:cNvPr id="5" name="Picture 4">
            <a:extLst>
              <a:ext uri="{FF2B5EF4-FFF2-40B4-BE49-F238E27FC236}">
                <a16:creationId xmlns:a16="http://schemas.microsoft.com/office/drawing/2014/main" id="{DF05FE90-8216-4894-9F8C-9162B7615F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219" y="45720"/>
            <a:ext cx="1438781"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a:extLst>
              <a:ext uri="{FF2B5EF4-FFF2-40B4-BE49-F238E27FC236}">
                <a16:creationId xmlns:a16="http://schemas.microsoft.com/office/drawing/2014/main" id="{ECC52D69-DF53-4CB2-9D1A-3D9FDA4415AC}"/>
              </a:ext>
            </a:extLst>
          </p:cNvPr>
          <p:cNvSpPr/>
          <p:nvPr/>
        </p:nvSpPr>
        <p:spPr>
          <a:xfrm>
            <a:off x="1295400" y="235803"/>
            <a:ext cx="6553200" cy="1277273"/>
          </a:xfrm>
          <a:prstGeom prst="rect">
            <a:avLst/>
          </a:prstGeom>
        </p:spPr>
        <p:txBody>
          <a:bodyPr wrap="square">
            <a:spAutoFit/>
          </a:bodyPr>
          <a:lstStyle/>
          <a:p>
            <a:pPr algn="ctr">
              <a:spcAft>
                <a:spcPts val="600"/>
              </a:spcAft>
            </a:pP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Ecumenisim</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 Slick,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“Rick Warren’s Comments on Roman Catholicism,” </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accessed July 20, 2015, http://www.carm.org.</a:t>
            </a:r>
          </a:p>
        </p:txBody>
      </p:sp>
    </p:spTree>
    <p:extLst>
      <p:ext uri="{BB962C8B-B14F-4D97-AF65-F5344CB8AC3E}">
        <p14:creationId xmlns:p14="http://schemas.microsoft.com/office/powerpoint/2010/main" val="1949316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2327390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effectLst>
                  <a:outerShdw blurRad="38100" dist="38100" dir="2700000" algn="tl">
                    <a:srgbClr val="000000">
                      <a:alpha val="43137"/>
                    </a:srgbClr>
                  </a:outerShdw>
                </a:effectLst>
              </a:rPr>
              <a:t>Loss of “pilgrim” status</a:t>
            </a:r>
          </a:p>
          <a:p>
            <a:pPr marL="514350" indent="-514350">
              <a:buSzPct val="100000"/>
              <a:buAutoNum type="arabicPeriod"/>
            </a:pPr>
            <a:r>
              <a:rPr lang="en-US" sz="2800" dirty="0">
                <a:effectLst>
                  <a:outerShdw blurRad="38100" dist="38100" dir="2700000" algn="tl">
                    <a:srgbClr val="000000">
                      <a:alpha val="43137"/>
                    </a:srgbClr>
                  </a:outerShdw>
                </a:effectLst>
              </a:rPr>
              <a:t>Social Gospel</a:t>
            </a:r>
          </a:p>
          <a:p>
            <a:pPr marL="514350" indent="-514350">
              <a:buSzPct val="100000"/>
              <a:buFont typeface="Wingdings" pitchFamily="2" charset="2"/>
              <a:buAutoNum type="arabicPeriod"/>
            </a:pPr>
            <a:r>
              <a:rPr lang="en-US" sz="2800" dirty="0">
                <a:effectLst>
                  <a:outerShdw blurRad="38100" dist="38100" dir="2700000" algn="tl">
                    <a:srgbClr val="000000">
                      <a:alpha val="43137"/>
                    </a:srgbClr>
                  </a:outerShdw>
                </a:effectLst>
              </a:rPr>
              <a:t>Ecumenical &amp; interfaith alliances</a:t>
            </a:r>
          </a:p>
          <a:p>
            <a:pPr marL="514350" indent="-514350">
              <a:buSzPct val="100000"/>
              <a:buAutoNum type="arabicPeriod"/>
            </a:pPr>
            <a:r>
              <a:rPr lang="en-US" sz="2800" dirty="0">
                <a:effectLst>
                  <a:outerShdw blurRad="38100" dist="38100" dir="2700000" algn="tl">
                    <a:srgbClr val="000000">
                      <a:alpha val="43137"/>
                    </a:srgbClr>
                  </a:outerShdw>
                </a:effectLst>
              </a:rPr>
              <a:t>Rejection or marginalization of Bible prophecy</a:t>
            </a:r>
          </a:p>
          <a:p>
            <a:pPr marL="514350" indent="-514350">
              <a:buSzPct val="100000"/>
              <a:buAutoNum type="arabicPeriod"/>
            </a:pPr>
            <a:r>
              <a:rPr lang="en-US" sz="2800" dirty="0">
                <a:effectLst>
                  <a:outerShdw blurRad="38100" dist="38100" dir="2700000" algn="tl">
                    <a:srgbClr val="000000">
                      <a:alpha val="43137"/>
                    </a:srgbClr>
                  </a:outerShdw>
                </a:effectLst>
              </a:rPr>
              <a:t>Building the wrong kingdom</a:t>
            </a:r>
          </a:p>
          <a:p>
            <a:pPr marL="514350" indent="-514350">
              <a:buSzPct val="100000"/>
              <a:buAutoNum type="arabicPeriod"/>
            </a:pPr>
            <a:r>
              <a:rPr lang="en-US" sz="2800" dirty="0">
                <a:effectLst>
                  <a:outerShdw blurRad="38100" dist="38100" dir="2700000" algn="tl">
                    <a:srgbClr val="000000">
                      <a:alpha val="43137"/>
                    </a:srgbClr>
                  </a:outerShdw>
                </a:effectLst>
              </a:rPr>
              <a:t>Charismatic theology</a:t>
            </a:r>
          </a:p>
          <a:p>
            <a:pPr marL="514350" indent="-514350">
              <a:buSzPct val="100000"/>
              <a:buAutoNum type="arabicPeriod"/>
            </a:pPr>
            <a:r>
              <a:rPr lang="en-US" sz="2800" dirty="0">
                <a:effectLst>
                  <a:outerShdw blurRad="38100" dist="38100" dir="2700000" algn="tl">
                    <a:srgbClr val="000000">
                      <a:alpha val="43137"/>
                    </a:srgbClr>
                  </a:outerShdw>
                </a:effectLst>
              </a:rPr>
              <a:t>Prosperity Gospel</a:t>
            </a:r>
          </a:p>
          <a:p>
            <a:pPr marL="514350" indent="-514350">
              <a:buSzPct val="100000"/>
              <a:buAutoNum type="arabicPeriod"/>
            </a:pPr>
            <a:r>
              <a:rPr lang="en-US" sz="2800" dirty="0">
                <a:effectLst>
                  <a:outerShdw blurRad="38100" dist="38100" dir="2700000" algn="tl">
                    <a:srgbClr val="000000">
                      <a:alpha val="43137"/>
                    </a:srgbClr>
                  </a:outerShdw>
                </a:effectLst>
              </a:rPr>
              <a:t>Anti-Israelism</a:t>
            </a:r>
          </a:p>
          <a:p>
            <a:pPr marL="514350" indent="-514350">
              <a:buSzPct val="100000"/>
              <a:buAutoNum type="arabicPeriod"/>
            </a:pPr>
            <a:r>
              <a:rPr lang="en-US" sz="2800" dirty="0">
                <a:effectLst>
                  <a:outerShdw blurRad="38100" dist="38100" dir="2700000" algn="tl">
                    <a:srgbClr val="000000">
                      <a:alpha val="43137"/>
                    </a:srgbClr>
                  </a:outerShdw>
                </a:effectLst>
              </a:rPr>
              <a:t>Lordship Salvation</a:t>
            </a:r>
          </a:p>
          <a:p>
            <a:pPr marL="0" indent="0">
              <a:buSzPct val="100000"/>
              <a:buNone/>
            </a:pPr>
            <a:endParaRPr lang="en-US" sz="2800"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2695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2693107" y="1611448"/>
                <a:ext cx="10440" cy="10440"/>
              </a:xfrm>
              <a:prstGeom prst="rect">
                <a:avLst/>
              </a:prstGeom>
            </p:spPr>
          </p:pic>
        </mc:Fallback>
      </mc:AlternateContent>
      <p:pic>
        <p:nvPicPr>
          <p:cNvPr id="5" name="Picture 4">
            <a:extLst>
              <a:ext uri="{FF2B5EF4-FFF2-40B4-BE49-F238E27FC236}">
                <a16:creationId xmlns:a16="http://schemas.microsoft.com/office/drawing/2014/main" id="{6E76D924-A5BC-4993-80BE-9839F8CDF12E}"/>
              </a:ext>
            </a:extLst>
          </p:cNvPr>
          <p:cNvPicPr>
            <a:picLocks noChangeAspect="1"/>
          </p:cNvPicPr>
          <p:nvPr/>
        </p:nvPicPr>
        <p:blipFill>
          <a:blip r:embed="rId4"/>
          <a:stretch>
            <a:fillRect/>
          </a:stretch>
        </p:blipFill>
        <p:spPr>
          <a:xfrm>
            <a:off x="5562602" y="3581400"/>
            <a:ext cx="3420535" cy="2286000"/>
          </a:xfrm>
          <a:prstGeom prst="rect">
            <a:avLst/>
          </a:prstGeom>
        </p:spPr>
      </p:pic>
      <p:sp>
        <p:nvSpPr>
          <p:cNvPr id="8" name="Title 1">
            <a:extLst>
              <a:ext uri="{FF2B5EF4-FFF2-40B4-BE49-F238E27FC236}">
                <a16:creationId xmlns:a16="http://schemas.microsoft.com/office/drawing/2014/main" id="{C8F77412-A9FF-46B6-B544-2A44CB8C6D6B}"/>
              </a:ext>
            </a:extLst>
          </p:cNvPr>
          <p:cNvSpPr>
            <a:spLocks noGrp="1"/>
          </p:cNvSpPr>
          <p:nvPr>
            <p:ph type="title"/>
          </p:nvPr>
        </p:nvSpPr>
        <p:spPr>
          <a:xfrm>
            <a:off x="1704975" y="228600"/>
            <a:ext cx="5734050" cy="1143000"/>
          </a:xfrm>
        </p:spPr>
        <p:txBody>
          <a:bodyPr/>
          <a:lstStyle/>
          <a:p>
            <a:pPr algn="ctr"/>
            <a:r>
              <a:rPr lang="en-US" sz="3200" dirty="0">
                <a:effectLst>
                  <a:outerShdw blurRad="38100" dist="38100" dir="2700000" algn="tl">
                    <a:srgbClr val="000000">
                      <a:alpha val="43137"/>
                    </a:srgbClr>
                  </a:outerShdw>
                </a:effectLst>
              </a:rPr>
              <a:t>9 Ways Kingdom Now Theology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Impacts the Church</a:t>
            </a:r>
          </a:p>
        </p:txBody>
      </p:sp>
    </p:spTree>
    <p:extLst>
      <p:ext uri="{BB962C8B-B14F-4D97-AF65-F5344CB8AC3E}">
        <p14:creationId xmlns:p14="http://schemas.microsoft.com/office/powerpoint/2010/main" val="918306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762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44196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7"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pic>
        <p:nvPicPr>
          <p:cNvPr id="8" name="Picture 2" descr="http://3.bp.blogspot.com/-QEkPt30fRNQ/US-EfJsZfRI/AAAAAAAASK4/JnP_SUUHRas/s1600/a.jpg">
            <a:extLst>
              <a:ext uri="{FF2B5EF4-FFF2-40B4-BE49-F238E27FC236}">
                <a16:creationId xmlns:a16="http://schemas.microsoft.com/office/drawing/2014/main" id="{2E8192B3-0D50-4A94-AF06-092F24ABAD82}"/>
              </a:ext>
            </a:extLst>
          </p:cNvPr>
          <p:cNvPicPr>
            <a:picLocks noChangeAspect="1" noChangeArrowheads="1"/>
          </p:cNvPicPr>
          <p:nvPr/>
        </p:nvPicPr>
        <p:blipFill>
          <a:blip r:embed="rId3"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2898847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762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44196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Why does it matter?</a:t>
            </a:r>
          </a:p>
        </p:txBody>
      </p:sp>
      <p:pic>
        <p:nvPicPr>
          <p:cNvPr id="7"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pic>
        <p:nvPicPr>
          <p:cNvPr id="8" name="Picture 2" descr="http://3.bp.blogspot.com/-QEkPt30fRNQ/US-EfJsZfRI/AAAAAAAASK4/JnP_SUUHRas/s1600/a.jpg">
            <a:extLst>
              <a:ext uri="{FF2B5EF4-FFF2-40B4-BE49-F238E27FC236}">
                <a16:creationId xmlns:a16="http://schemas.microsoft.com/office/drawing/2014/main" id="{2E8192B3-0D50-4A94-AF06-092F24ABAD82}"/>
              </a:ext>
            </a:extLst>
          </p:cNvPr>
          <p:cNvPicPr>
            <a:picLocks noChangeAspect="1" noChangeArrowheads="1"/>
          </p:cNvPicPr>
          <p:nvPr/>
        </p:nvPicPr>
        <p:blipFill>
          <a:blip r:embed="rId3"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4102205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1704975" y="228600"/>
            <a:ext cx="5734050" cy="1143000"/>
          </a:xfrm>
        </p:spPr>
        <p:txBody>
          <a:bodyPr/>
          <a:lstStyle/>
          <a:p>
            <a:pPr algn="ctr"/>
            <a:r>
              <a:rPr lang="en-US" sz="3200" dirty="0">
                <a:effectLst>
                  <a:outerShdw blurRad="38100" dist="38100" dir="2700000" algn="tl">
                    <a:srgbClr val="000000">
                      <a:alpha val="43137"/>
                    </a:srgbClr>
                  </a:outerShdw>
                </a:effectLst>
              </a:rPr>
              <a:t>9 Ways Kingdom Now Theology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Impacts the Church</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effectLst>
                  <a:outerShdw blurRad="38100" dist="38100" dir="2700000" algn="tl">
                    <a:srgbClr val="000000">
                      <a:alpha val="43137"/>
                    </a:srgbClr>
                  </a:outerShdw>
                </a:effectLst>
              </a:rPr>
              <a:t>Loss of “pilgrim” status</a:t>
            </a:r>
          </a:p>
          <a:p>
            <a:pPr marL="514350" indent="-514350">
              <a:buSzPct val="100000"/>
              <a:buAutoNum type="arabicPeriod"/>
            </a:pPr>
            <a:r>
              <a:rPr lang="en-US" sz="2800" dirty="0">
                <a:effectLst>
                  <a:outerShdw blurRad="38100" dist="38100" dir="2700000" algn="tl">
                    <a:srgbClr val="000000">
                      <a:alpha val="43137"/>
                    </a:srgbClr>
                  </a:outerShdw>
                </a:effectLst>
              </a:rPr>
              <a:t>Social Gospel</a:t>
            </a:r>
          </a:p>
          <a:p>
            <a:pPr marL="514350" indent="-514350">
              <a:buSzPct val="100000"/>
              <a:buAutoNum type="arabicPeriod"/>
            </a:pPr>
            <a:r>
              <a:rPr lang="en-US" sz="2800" dirty="0">
                <a:effectLst>
                  <a:outerShdw blurRad="38100" dist="38100" dir="2700000" algn="tl">
                    <a:srgbClr val="000000">
                      <a:alpha val="43137"/>
                    </a:srgbClr>
                  </a:outerShdw>
                </a:effectLst>
              </a:rPr>
              <a:t>Ecumenical &amp; interfaith alliances</a:t>
            </a:r>
          </a:p>
          <a:p>
            <a:pPr marL="514350" indent="-514350">
              <a:buSzPct val="100000"/>
              <a:buAutoNum type="arabicPeriod"/>
            </a:pPr>
            <a:r>
              <a:rPr lang="en-US" sz="2800" dirty="0">
                <a:effectLst>
                  <a:outerShdw blurRad="38100" dist="38100" dir="2700000" algn="tl">
                    <a:srgbClr val="000000">
                      <a:alpha val="43137"/>
                    </a:srgbClr>
                  </a:outerShdw>
                </a:effectLst>
              </a:rPr>
              <a:t>Rejection or marginalization of Bible prophecy</a:t>
            </a:r>
          </a:p>
          <a:p>
            <a:pPr marL="514350" indent="-514350">
              <a:buSzPct val="100000"/>
              <a:buAutoNum type="arabicPeriod"/>
            </a:pPr>
            <a:r>
              <a:rPr lang="en-US" sz="2800" dirty="0">
                <a:effectLst>
                  <a:outerShdw blurRad="38100" dist="38100" dir="2700000" algn="tl">
                    <a:srgbClr val="000000">
                      <a:alpha val="43137"/>
                    </a:srgbClr>
                  </a:outerShdw>
                </a:effectLst>
              </a:rPr>
              <a:t>Building the wrong kingdom</a:t>
            </a:r>
          </a:p>
          <a:p>
            <a:pPr marL="514350" indent="-514350">
              <a:buSzPct val="100000"/>
              <a:buAutoNum type="arabicPeriod"/>
            </a:pPr>
            <a:r>
              <a:rPr lang="en-US" sz="2800" dirty="0">
                <a:effectLst>
                  <a:outerShdw blurRad="38100" dist="38100" dir="2700000" algn="tl">
                    <a:srgbClr val="000000">
                      <a:alpha val="43137"/>
                    </a:srgbClr>
                  </a:outerShdw>
                </a:effectLst>
              </a:rPr>
              <a:t>Charismatic theology</a:t>
            </a:r>
          </a:p>
          <a:p>
            <a:pPr marL="514350" indent="-514350">
              <a:buSzPct val="100000"/>
              <a:buAutoNum type="arabicPeriod"/>
            </a:pPr>
            <a:r>
              <a:rPr lang="en-US" sz="2800" dirty="0">
                <a:effectLst>
                  <a:outerShdw blurRad="38100" dist="38100" dir="2700000" algn="tl">
                    <a:srgbClr val="000000">
                      <a:alpha val="43137"/>
                    </a:srgbClr>
                  </a:outerShdw>
                </a:effectLst>
              </a:rPr>
              <a:t>Prosperity Gospel</a:t>
            </a:r>
          </a:p>
          <a:p>
            <a:pPr marL="514350" indent="-514350">
              <a:buSzPct val="100000"/>
              <a:buAutoNum type="arabicPeriod"/>
            </a:pPr>
            <a:r>
              <a:rPr lang="en-US" sz="2800" dirty="0">
                <a:effectLst>
                  <a:outerShdw blurRad="38100" dist="38100" dir="2700000" algn="tl">
                    <a:srgbClr val="000000">
                      <a:alpha val="43137"/>
                    </a:srgbClr>
                  </a:outerShdw>
                </a:effectLst>
              </a:rPr>
              <a:t>Anti-Israelism</a:t>
            </a:r>
          </a:p>
          <a:p>
            <a:pPr marL="514350" indent="-514350">
              <a:buSzPct val="100000"/>
              <a:buAutoNum type="arabicPeriod"/>
            </a:pPr>
            <a:r>
              <a:rPr lang="en-US" sz="2800" dirty="0">
                <a:effectLst>
                  <a:outerShdw blurRad="38100" dist="38100" dir="2700000" algn="tl">
                    <a:srgbClr val="000000">
                      <a:alpha val="43137"/>
                    </a:srgbClr>
                  </a:outerShdw>
                </a:effectLst>
              </a:rPr>
              <a:t>Lordship Salvation</a:t>
            </a:r>
          </a:p>
          <a:p>
            <a:pPr marL="0" indent="0">
              <a:buSzPct val="100000"/>
              <a:buNone/>
            </a:pPr>
            <a:endParaRPr lang="en-US" sz="2800"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2695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2693107" y="1611448"/>
                <a:ext cx="10440" cy="10440"/>
              </a:xfrm>
              <a:prstGeom prst="rect">
                <a:avLst/>
              </a:prstGeom>
            </p:spPr>
          </p:pic>
        </mc:Fallback>
      </mc:AlternateContent>
      <p:pic>
        <p:nvPicPr>
          <p:cNvPr id="5" name="Picture 4">
            <a:extLst>
              <a:ext uri="{FF2B5EF4-FFF2-40B4-BE49-F238E27FC236}">
                <a16:creationId xmlns:a16="http://schemas.microsoft.com/office/drawing/2014/main" id="{6E76D924-A5BC-4993-80BE-9839F8CDF12E}"/>
              </a:ext>
            </a:extLst>
          </p:cNvPr>
          <p:cNvPicPr>
            <a:picLocks noChangeAspect="1"/>
          </p:cNvPicPr>
          <p:nvPr/>
        </p:nvPicPr>
        <p:blipFill>
          <a:blip r:embed="rId4"/>
          <a:stretch>
            <a:fillRect/>
          </a:stretch>
        </p:blipFill>
        <p:spPr>
          <a:xfrm>
            <a:off x="5562602" y="3581400"/>
            <a:ext cx="3420535" cy="2286000"/>
          </a:xfrm>
          <a:prstGeom prst="rect">
            <a:avLst/>
          </a:prstGeom>
        </p:spPr>
      </p:pic>
    </p:spTree>
    <p:extLst>
      <p:ext uri="{BB962C8B-B14F-4D97-AF65-F5344CB8AC3E}">
        <p14:creationId xmlns:p14="http://schemas.microsoft.com/office/powerpoint/2010/main" val="2041034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b="1" u="sng" dirty="0">
                <a:solidFill>
                  <a:srgbClr val="FFFFCC"/>
                </a:solidFill>
                <a:effectLst>
                  <a:outerShdw blurRad="38100" dist="38100" dir="2700000" algn="tl">
                    <a:srgbClr val="000000">
                      <a:alpha val="43137"/>
                    </a:srgbClr>
                  </a:outerShdw>
                </a:effectLst>
              </a:rPr>
              <a:t>Loss of “pilgrim” status</a:t>
            </a:r>
          </a:p>
          <a:p>
            <a:pPr marL="514350" indent="-514350">
              <a:buSzPct val="100000"/>
              <a:buAutoNum type="arabicPeriod"/>
            </a:pPr>
            <a:r>
              <a:rPr lang="en-US" sz="2800" dirty="0">
                <a:effectLst>
                  <a:outerShdw blurRad="38100" dist="38100" dir="2700000" algn="tl">
                    <a:srgbClr val="000000">
                      <a:alpha val="43137"/>
                    </a:srgbClr>
                  </a:outerShdw>
                </a:effectLst>
              </a:rPr>
              <a:t>Social Gospel</a:t>
            </a:r>
          </a:p>
          <a:p>
            <a:pPr marL="514350" indent="-514350">
              <a:buSzPct val="100000"/>
              <a:buAutoNum type="arabicPeriod"/>
            </a:pPr>
            <a:r>
              <a:rPr lang="en-US" sz="2800" dirty="0">
                <a:effectLst>
                  <a:outerShdw blurRad="38100" dist="38100" dir="2700000" algn="tl">
                    <a:srgbClr val="000000">
                      <a:alpha val="43137"/>
                    </a:srgbClr>
                  </a:outerShdw>
                </a:effectLst>
              </a:rPr>
              <a:t>Ecumenical &amp; interfaith alliances</a:t>
            </a:r>
          </a:p>
          <a:p>
            <a:pPr marL="514350" indent="-514350">
              <a:buSzPct val="100000"/>
              <a:buAutoNum type="arabicPeriod"/>
            </a:pPr>
            <a:r>
              <a:rPr lang="en-US" sz="2800" dirty="0">
                <a:effectLst>
                  <a:outerShdw blurRad="38100" dist="38100" dir="2700000" algn="tl">
                    <a:srgbClr val="000000">
                      <a:alpha val="43137"/>
                    </a:srgbClr>
                  </a:outerShdw>
                </a:effectLst>
              </a:rPr>
              <a:t>Rejection or marginalization of Bible prophecy</a:t>
            </a:r>
          </a:p>
          <a:p>
            <a:pPr marL="514350" indent="-514350">
              <a:buSzPct val="100000"/>
              <a:buAutoNum type="arabicPeriod"/>
            </a:pPr>
            <a:r>
              <a:rPr lang="en-US" sz="2800" dirty="0">
                <a:effectLst>
                  <a:outerShdw blurRad="38100" dist="38100" dir="2700000" algn="tl">
                    <a:srgbClr val="000000">
                      <a:alpha val="43137"/>
                    </a:srgbClr>
                  </a:outerShdw>
                </a:effectLst>
              </a:rPr>
              <a:t>Building the wrong kingdom</a:t>
            </a:r>
          </a:p>
          <a:p>
            <a:pPr marL="514350" indent="-514350">
              <a:buSzPct val="100000"/>
              <a:buAutoNum type="arabicPeriod"/>
            </a:pPr>
            <a:r>
              <a:rPr lang="en-US" sz="2800" dirty="0">
                <a:effectLst>
                  <a:outerShdw blurRad="38100" dist="38100" dir="2700000" algn="tl">
                    <a:srgbClr val="000000">
                      <a:alpha val="43137"/>
                    </a:srgbClr>
                  </a:outerShdw>
                </a:effectLst>
              </a:rPr>
              <a:t>Charismatic theology</a:t>
            </a:r>
          </a:p>
          <a:p>
            <a:pPr marL="514350" indent="-514350">
              <a:buSzPct val="100000"/>
              <a:buAutoNum type="arabicPeriod"/>
            </a:pPr>
            <a:r>
              <a:rPr lang="en-US" sz="2800" dirty="0">
                <a:effectLst>
                  <a:outerShdw blurRad="38100" dist="38100" dir="2700000" algn="tl">
                    <a:srgbClr val="000000">
                      <a:alpha val="43137"/>
                    </a:srgbClr>
                  </a:outerShdw>
                </a:effectLst>
              </a:rPr>
              <a:t>Prosperity Gospel</a:t>
            </a:r>
          </a:p>
          <a:p>
            <a:pPr marL="514350" indent="-514350">
              <a:buSzPct val="100000"/>
              <a:buAutoNum type="arabicPeriod"/>
            </a:pPr>
            <a:r>
              <a:rPr lang="en-US" sz="2800" dirty="0">
                <a:effectLst>
                  <a:outerShdw blurRad="38100" dist="38100" dir="2700000" algn="tl">
                    <a:srgbClr val="000000">
                      <a:alpha val="43137"/>
                    </a:srgbClr>
                  </a:outerShdw>
                </a:effectLst>
              </a:rPr>
              <a:t>Anti-Israelism</a:t>
            </a:r>
          </a:p>
          <a:p>
            <a:pPr marL="514350" indent="-514350">
              <a:buSzPct val="100000"/>
              <a:buAutoNum type="arabicPeriod"/>
            </a:pPr>
            <a:r>
              <a:rPr lang="en-US" sz="2800" dirty="0">
                <a:effectLst>
                  <a:outerShdw blurRad="38100" dist="38100" dir="2700000" algn="tl">
                    <a:srgbClr val="000000">
                      <a:alpha val="43137"/>
                    </a:srgbClr>
                  </a:outerShdw>
                </a:effectLst>
              </a:rPr>
              <a:t>Lordship Salvation</a:t>
            </a:r>
          </a:p>
          <a:p>
            <a:pPr marL="0" indent="0">
              <a:buSzPct val="100000"/>
              <a:buNone/>
            </a:pPr>
            <a:endParaRPr lang="en-US" sz="2800"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2695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2693107" y="1611448"/>
                <a:ext cx="10440" cy="10440"/>
              </a:xfrm>
              <a:prstGeom prst="rect">
                <a:avLst/>
              </a:prstGeom>
            </p:spPr>
          </p:pic>
        </mc:Fallback>
      </mc:AlternateContent>
      <p:pic>
        <p:nvPicPr>
          <p:cNvPr id="5" name="Picture 4">
            <a:extLst>
              <a:ext uri="{FF2B5EF4-FFF2-40B4-BE49-F238E27FC236}">
                <a16:creationId xmlns:a16="http://schemas.microsoft.com/office/drawing/2014/main" id="{6E76D924-A5BC-4993-80BE-9839F8CDF12E}"/>
              </a:ext>
            </a:extLst>
          </p:cNvPr>
          <p:cNvPicPr>
            <a:picLocks noChangeAspect="1"/>
          </p:cNvPicPr>
          <p:nvPr/>
        </p:nvPicPr>
        <p:blipFill>
          <a:blip r:embed="rId4"/>
          <a:stretch>
            <a:fillRect/>
          </a:stretch>
        </p:blipFill>
        <p:spPr>
          <a:xfrm>
            <a:off x="5562602" y="3581400"/>
            <a:ext cx="3420535" cy="2286000"/>
          </a:xfrm>
          <a:prstGeom prst="rect">
            <a:avLst/>
          </a:prstGeom>
        </p:spPr>
      </p:pic>
      <p:sp>
        <p:nvSpPr>
          <p:cNvPr id="8" name="Title 1">
            <a:extLst>
              <a:ext uri="{FF2B5EF4-FFF2-40B4-BE49-F238E27FC236}">
                <a16:creationId xmlns:a16="http://schemas.microsoft.com/office/drawing/2014/main" id="{F0585402-F2A1-4CAD-930C-B530902FFA54}"/>
              </a:ext>
            </a:extLst>
          </p:cNvPr>
          <p:cNvSpPr>
            <a:spLocks noGrp="1"/>
          </p:cNvSpPr>
          <p:nvPr>
            <p:ph type="title"/>
          </p:nvPr>
        </p:nvSpPr>
        <p:spPr>
          <a:xfrm>
            <a:off x="1704975" y="228600"/>
            <a:ext cx="5734050" cy="1143000"/>
          </a:xfrm>
        </p:spPr>
        <p:txBody>
          <a:bodyPr/>
          <a:lstStyle/>
          <a:p>
            <a:pPr algn="ctr"/>
            <a:r>
              <a:rPr lang="en-US" sz="3200" dirty="0">
                <a:effectLst>
                  <a:outerShdw blurRad="38100" dist="38100" dir="2700000" algn="tl">
                    <a:srgbClr val="000000">
                      <a:alpha val="43137"/>
                    </a:srgbClr>
                  </a:outerShdw>
                </a:effectLst>
              </a:rPr>
              <a:t>9 Ways Kingdom Now Theology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Impacts the Church</a:t>
            </a:r>
          </a:p>
        </p:txBody>
      </p:sp>
    </p:spTree>
    <p:extLst>
      <p:ext uri="{BB962C8B-B14F-4D97-AF65-F5344CB8AC3E}">
        <p14:creationId xmlns:p14="http://schemas.microsoft.com/office/powerpoint/2010/main" val="2575824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828802"/>
            <a:ext cx="9144000" cy="4297363"/>
          </a:xfrm>
        </p:spPr>
        <p:txBody>
          <a:bodyPr/>
          <a:lstStyle/>
          <a:p>
            <a:pPr marL="0" indent="0" algn="just" eaLnBrk="1" hangingPunct="1">
              <a:buNone/>
              <a:defRPr/>
            </a:pPr>
            <a:r>
              <a:rPr lang="en-US" dirty="0">
                <a:effectLst>
                  <a:outerShdw blurRad="38100" dist="38100" dir="2700000" algn="tl">
                    <a:srgbClr val="000000">
                      <a:alpha val="43137"/>
                    </a:srgbClr>
                  </a:outerShdw>
                </a:effectLst>
              </a:rPr>
              <a:t>“So the church was fully warned from the beginning about the nature of this age, and taught concerning her </a:t>
            </a:r>
            <a:r>
              <a:rPr lang="en-US" b="1" u="sng" dirty="0">
                <a:solidFill>
                  <a:srgbClr val="FFFFCC"/>
                </a:solidFill>
                <a:effectLst>
                  <a:outerShdw blurRad="38100" dist="38100" dir="2700000" algn="tl">
                    <a:srgbClr val="000000">
                      <a:alpha val="43137"/>
                    </a:srgbClr>
                  </a:outerShdw>
                </a:effectLst>
              </a:rPr>
              <a:t>pilgrim character</a:t>
            </a:r>
            <a:r>
              <a:rPr lang="en-US" dirty="0">
                <a:effectLst>
                  <a:outerShdw blurRad="38100" dist="38100" dir="2700000" algn="tl">
                    <a:srgbClr val="000000">
                      <a:alpha val="43137"/>
                    </a:srgbClr>
                  </a:outerShdw>
                </a:effectLst>
              </a:rPr>
              <a:t> while here and her holy calling and separateness from the ‘</a:t>
            </a:r>
            <a:r>
              <a:rPr lang="en-US" b="1" u="sng" dirty="0">
                <a:solidFill>
                  <a:srgbClr val="FFFFCC"/>
                </a:solidFill>
                <a:effectLst>
                  <a:outerShdw blurRad="38100" dist="38100" dir="2700000" algn="tl">
                    <a:srgbClr val="000000">
                      <a:alpha val="43137"/>
                    </a:srgbClr>
                  </a:outerShdw>
                </a:effectLst>
              </a:rPr>
              <a:t>evil age</a:t>
            </a:r>
            <a:r>
              <a:rPr lang="en-US"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 </a:t>
            </a: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2" y="2286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F2959DAB-615C-49F5-8255-1C807C14412D}"/>
              </a:ext>
            </a:extLst>
          </p:cNvPr>
          <p:cNvPicPr>
            <a:picLocks noChangeAspect="1"/>
          </p:cNvPicPr>
          <p:nvPr/>
        </p:nvPicPr>
        <p:blipFill>
          <a:blip r:embed="rId3"/>
          <a:stretch>
            <a:fillRect/>
          </a:stretch>
        </p:blipFill>
        <p:spPr>
          <a:xfrm>
            <a:off x="2861734" y="4267200"/>
            <a:ext cx="3420535" cy="2286000"/>
          </a:xfrm>
          <a:prstGeom prst="rect">
            <a:avLst/>
          </a:prstGeom>
        </p:spPr>
      </p:pic>
      <p:sp>
        <p:nvSpPr>
          <p:cNvPr id="6" name="Rectangle 5">
            <a:extLst>
              <a:ext uri="{FF2B5EF4-FFF2-40B4-BE49-F238E27FC236}">
                <a16:creationId xmlns:a16="http://schemas.microsoft.com/office/drawing/2014/main" id="{DB9A385C-65B3-4B64-95E7-71E10AF8FDEC}"/>
              </a:ext>
            </a:extLst>
          </p:cNvPr>
          <p:cNvSpPr/>
          <p:nvPr/>
        </p:nvSpPr>
        <p:spPr>
          <a:xfrm>
            <a:off x="2095500" y="228601"/>
            <a:ext cx="4953000" cy="1354217"/>
          </a:xfrm>
          <a:prstGeom prst="rect">
            <a:avLst/>
          </a:prstGeom>
        </p:spPr>
        <p:txBody>
          <a:bodyPr wrap="square">
            <a:spAutoFit/>
          </a:bodyPr>
          <a:lstStyle/>
          <a:p>
            <a:pPr algn="ctr">
              <a:spcAft>
                <a:spcPts val="12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Lewis Sperry Chafer</a:t>
            </a:r>
          </a:p>
          <a:p>
            <a:pPr algn="ct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vol. 5, Systematic Theology (Grand Rapids, MI: Kregel Publications, 1993), 350.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
            <a:ext cx="9144000" cy="6857996"/>
          </a:xfrm>
          <a:prstGeom prst="rect">
            <a:avLst/>
          </a:prstGeom>
        </p:spPr>
      </p:pic>
      <p:sp>
        <p:nvSpPr>
          <p:cNvPr id="38914" name="Rectangle 3"/>
          <p:cNvSpPr>
            <a:spLocks noChangeArrowheads="1"/>
          </p:cNvSpPr>
          <p:nvPr/>
        </p:nvSpPr>
        <p:spPr bwMode="auto">
          <a:xfrm>
            <a:off x="0" y="2"/>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Galatians 1:4</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gave Himself for our sins so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might rescue us from this present evil age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according to the will of our God and Father.”</a:t>
            </a:r>
          </a:p>
        </p:txBody>
      </p:sp>
    </p:spTree>
    <p:extLst>
      <p:ext uri="{BB962C8B-B14F-4D97-AF65-F5344CB8AC3E}">
        <p14:creationId xmlns:p14="http://schemas.microsoft.com/office/powerpoint/2010/main" val="1743601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
            <a:ext cx="9144000" cy="6857996"/>
          </a:xfrm>
          <a:prstGeom prst="rect">
            <a:avLst/>
          </a:prstGeom>
        </p:spPr>
      </p:pic>
      <p:sp>
        <p:nvSpPr>
          <p:cNvPr id="38914" name="Rectangle 3"/>
          <p:cNvSpPr>
            <a:spLocks noChangeArrowheads="1"/>
          </p:cNvSpPr>
          <p:nvPr/>
        </p:nvSpPr>
        <p:spPr bwMode="auto">
          <a:xfrm>
            <a:off x="0" y="2"/>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James 1:1</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“James, a bond-servant of God and of the Lord Jesus Christ, To the twelve tribes who are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dispersed abroad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diaspora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Greetings.”</a:t>
            </a:r>
          </a:p>
        </p:txBody>
      </p:sp>
    </p:spTree>
    <p:extLst>
      <p:ext uri="{BB962C8B-B14F-4D97-AF65-F5344CB8AC3E}">
        <p14:creationId xmlns:p14="http://schemas.microsoft.com/office/powerpoint/2010/main" val="1829023041"/>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18284</TotalTime>
  <Words>1351</Words>
  <Application>Microsoft Office PowerPoint</Application>
  <PresentationFormat>On-screen Show (4:3)</PresentationFormat>
  <Paragraphs>154</Paragraphs>
  <Slides>28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Calibri</vt:lpstr>
      <vt:lpstr>Times New Roman</vt:lpstr>
      <vt:lpstr>Wingdings</vt:lpstr>
      <vt:lpstr>Azure</vt:lpstr>
      <vt:lpstr>PowerPoint Presentation</vt:lpstr>
      <vt:lpstr>The Coming Kingdom Chapter 22-26</vt:lpstr>
      <vt:lpstr>Kingdom Study Outline</vt:lpstr>
      <vt:lpstr>Kingdom Study Outline</vt:lpstr>
      <vt:lpstr>9 Ways Kingdom Now Theology  Impacts the Church</vt:lpstr>
      <vt:lpstr>9 Ways Kingdom Now Theology  Impacts the Church</vt:lpstr>
      <vt:lpstr>PowerPoint Presentation</vt:lpstr>
      <vt:lpstr>PowerPoint Presentation</vt:lpstr>
      <vt:lpstr>PowerPoint Presentation</vt:lpstr>
      <vt:lpstr>PowerPoint Presentation</vt:lpstr>
      <vt:lpstr>PowerPoint Presentation</vt:lpstr>
      <vt:lpstr>9 Ways Kingdom Now Theology  Impacts the Church</vt:lpstr>
      <vt:lpstr>PowerPoint Presentation</vt:lpstr>
      <vt:lpstr>PowerPoint Presentation</vt:lpstr>
      <vt:lpstr>Emergent Church &amp; the Kingdom</vt:lpstr>
      <vt:lpstr>PowerPoint Presentation</vt:lpstr>
      <vt:lpstr>Kingdom</vt:lpstr>
      <vt:lpstr>Social Gospel Confusion</vt:lpstr>
      <vt:lpstr>The Great Omission</vt:lpstr>
      <vt:lpstr>PowerPoint Presentation</vt:lpstr>
      <vt:lpstr>PowerPoint Presentation</vt:lpstr>
      <vt:lpstr>9 Ways Kingdom Now Theology  Impacts the Church</vt:lpstr>
      <vt:lpstr>PowerPoint Presentation</vt:lpstr>
      <vt:lpstr>Evangelicals and Catholics Together</vt:lpstr>
      <vt:lpstr>PowerPoint Presentation</vt:lpstr>
      <vt:lpstr>PowerPoint Presentation</vt:lpstr>
      <vt:lpstr>Conclusion</vt:lpstr>
      <vt:lpstr>9 Ways Kingdom Now Theology  Impacts the Church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Kingdom Now Implications - 16 X 9</dc:title>
  <dc:subject>Kingdom Now Implications - 16 X 9</dc:subject>
  <dc:creator>A. Woods</dc:creator>
  <dc:description>Modified by Jim McGowan</dc:description>
  <cp:lastModifiedBy>Jim McGowan</cp:lastModifiedBy>
  <cp:revision>2086</cp:revision>
  <cp:lastPrinted>2019-10-16T17:36:51Z</cp:lastPrinted>
  <dcterms:created xsi:type="dcterms:W3CDTF">2009-03-17T12:21:13Z</dcterms:created>
  <dcterms:modified xsi:type="dcterms:W3CDTF">2019-10-17T15:33:54Z</dcterms:modified>
</cp:coreProperties>
</file>