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2067" r:id="rId2"/>
    <p:sldId id="322" r:id="rId3"/>
    <p:sldId id="5489" r:id="rId4"/>
    <p:sldId id="5545" r:id="rId5"/>
    <p:sldId id="5521" r:id="rId6"/>
    <p:sldId id="5550" r:id="rId7"/>
    <p:sldId id="5546" r:id="rId8"/>
    <p:sldId id="5547" r:id="rId9"/>
    <p:sldId id="3005" r:id="rId10"/>
    <p:sldId id="5595" r:id="rId11"/>
    <p:sldId id="5490" r:id="rId12"/>
    <p:sldId id="5606" r:id="rId13"/>
    <p:sldId id="5523" r:id="rId14"/>
    <p:sldId id="5607" r:id="rId15"/>
    <p:sldId id="5623" r:id="rId16"/>
    <p:sldId id="5624" r:id="rId17"/>
    <p:sldId id="5562" r:id="rId18"/>
    <p:sldId id="5242" r:id="rId19"/>
    <p:sldId id="5608" r:id="rId20"/>
    <p:sldId id="5524" r:id="rId21"/>
    <p:sldId id="5609" r:id="rId22"/>
    <p:sldId id="5587" r:id="rId23"/>
    <p:sldId id="5254" r:id="rId24"/>
    <p:sldId id="3494" r:id="rId25"/>
    <p:sldId id="5255" r:id="rId26"/>
    <p:sldId id="5508" r:id="rId27"/>
    <p:sldId id="3741" r:id="rId28"/>
    <p:sldId id="5610" r:id="rId29"/>
    <p:sldId id="5573" r:id="rId30"/>
    <p:sldId id="5574" r:id="rId31"/>
    <p:sldId id="3076" r:id="rId32"/>
    <p:sldId id="5329" r:id="rId33"/>
    <p:sldId id="5638" r:id="rId34"/>
    <p:sldId id="5625" r:id="rId35"/>
    <p:sldId id="1187" r:id="rId36"/>
    <p:sldId id="5626" r:id="rId37"/>
    <p:sldId id="3141" r:id="rId38"/>
    <p:sldId id="5294" r:id="rId39"/>
    <p:sldId id="5630" r:id="rId40"/>
    <p:sldId id="5631" r:id="rId41"/>
    <p:sldId id="5632" r:id="rId42"/>
    <p:sldId id="3079" r:id="rId43"/>
    <p:sldId id="2421" r:id="rId44"/>
    <p:sldId id="5270" r:id="rId45"/>
    <p:sldId id="5611" r:id="rId46"/>
    <p:sldId id="5575" r:id="rId47"/>
    <p:sldId id="4457" r:id="rId48"/>
    <p:sldId id="5633" r:id="rId49"/>
    <p:sldId id="5269" r:id="rId50"/>
    <p:sldId id="5634" r:id="rId51"/>
    <p:sldId id="5248" r:id="rId52"/>
    <p:sldId id="5028" r:id="rId53"/>
    <p:sldId id="5221" r:id="rId54"/>
    <p:sldId id="5635" r:id="rId55"/>
    <p:sldId id="5205" r:id="rId56"/>
    <p:sldId id="5225" r:id="rId57"/>
    <p:sldId id="5224" r:id="rId58"/>
    <p:sldId id="5223" r:id="rId59"/>
    <p:sldId id="483" r:id="rId60"/>
    <p:sldId id="485" r:id="rId61"/>
    <p:sldId id="5627" r:id="rId62"/>
    <p:sldId id="5637" r:id="rId63"/>
    <p:sldId id="5612" r:id="rId64"/>
    <p:sldId id="5576" r:id="rId65"/>
    <p:sldId id="5577" r:id="rId66"/>
    <p:sldId id="5525" r:id="rId67"/>
    <p:sldId id="5613" r:id="rId68"/>
    <p:sldId id="5614" r:id="rId69"/>
    <p:sldId id="5579" r:id="rId70"/>
    <p:sldId id="5581" r:id="rId71"/>
    <p:sldId id="5582" r:id="rId72"/>
    <p:sldId id="5580" r:id="rId73"/>
    <p:sldId id="5615" r:id="rId74"/>
    <p:sldId id="5583" r:id="rId75"/>
    <p:sldId id="5584" r:id="rId76"/>
    <p:sldId id="5617" r:id="rId77"/>
    <p:sldId id="5585" r:id="rId78"/>
    <p:sldId id="5616" r:id="rId79"/>
    <p:sldId id="3057" r:id="rId80"/>
    <p:sldId id="5636" r:id="rId81"/>
    <p:sldId id="5548" r:id="rId82"/>
    <p:sldId id="5629" r:id="rId83"/>
    <p:sldId id="5553" r:id="rId84"/>
    <p:sldId id="5556" r:id="rId85"/>
    <p:sldId id="3097" r:id="rId86"/>
    <p:sldId id="2248" r:id="rId87"/>
    <p:sldId id="5628" r:id="rId88"/>
    <p:sldId id="3488" r:id="rId8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66"/>
    <a:srgbClr val="66FF33"/>
    <a:srgbClr val="00FF00"/>
    <a:srgbClr val="66FF66"/>
    <a:srgbClr val="0000CC"/>
    <a:srgbClr val="0000FF"/>
    <a:srgbClr val="000099"/>
    <a:srgbClr val="00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6349" autoAdjust="0"/>
  </p:normalViewPr>
  <p:slideViewPr>
    <p:cSldViewPr>
      <p:cViewPr varScale="1">
        <p:scale>
          <a:sx n="57" d="100"/>
          <a:sy n="57" d="100"/>
        </p:scale>
        <p:origin x="84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1/27/2019</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79</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1181100" y="698500"/>
            <a:ext cx="46482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687150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10/12/2019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153347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6" r:id="rId13"/>
    <p:sldLayoutId id="2147483918"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247900" y="5486400"/>
            <a:ext cx="46482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spcBef>
                <a:spcPts val="0"/>
              </a:spcBef>
              <a:spcAft>
                <a:spcPts val="600"/>
              </a:spcAft>
            </a:pPr>
            <a:r>
              <a:rPr lang="en-US" altLang="en-US" kern="0" dirty="0">
                <a:solidFill>
                  <a:schemeClr val="tx1"/>
                </a:solidFill>
                <a:effectLst>
                  <a:outerShdw blurRad="38100" dist="38100" dir="2700000" algn="tl">
                    <a:srgbClr val="000000">
                      <a:alpha val="43137"/>
                    </a:srgbClr>
                  </a:outerShdw>
                </a:effectLst>
              </a:rPr>
              <a:t>Dr. Andy Woods</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Vision Concerning Babylon (17:1-6a)</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Interpretation Concerning Babylon (6b-18)</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Woman Rides the Beast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17</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7" descr="C:\Documents and Settings\Owner\Application Data\Microsoft\Media Catalog\clip0006.BMP">
            <a:extLst>
              <a:ext uri="{FF2B5EF4-FFF2-40B4-BE49-F238E27FC236}">
                <a16:creationId xmlns:a16="http://schemas.microsoft.com/office/drawing/2014/main" id="{692A836F-4137-49E8-89A7-35F6CA1EA75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359931" y="2892143"/>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62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191418" y="198120"/>
            <a:ext cx="6761163" cy="1097280"/>
          </a:xfrm>
        </p:spPr>
        <p:txBody>
          <a:bodyPr anchor="t"/>
          <a:lstStyle/>
          <a:p>
            <a:pPr algn="ctr" eaLnBrk="1" hangingPunct="1"/>
            <a:r>
              <a:rPr lang="en-US" altLang="en-US" sz="3600" dirty="0">
                <a:effectLst>
                  <a:outerShdw blurRad="38100" dist="38100" dir="2700000" algn="tl">
                    <a:srgbClr val="000000">
                      <a:alpha val="43137"/>
                    </a:srgbClr>
                  </a:outerShdw>
                </a:effectLst>
              </a:rPr>
              <a:t>I. The Vision Concerning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17:1-6a</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914400" y="1371599"/>
            <a:ext cx="4572000" cy="4771813"/>
          </a:xfrm>
        </p:spPr>
        <p:txBody>
          <a:bodyPr/>
          <a:lstStyle/>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introduction (1a)</a:t>
            </a: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judgment</a:t>
            </a:r>
            <a:r>
              <a:rPr lang="en-US" dirty="0">
                <a:effectLst>
                  <a:outerShdw blurRad="38100" dist="38100" dir="2700000" algn="tl">
                    <a:srgbClr val="000000">
                      <a:alpha val="43137"/>
                    </a:srgbClr>
                  </a:outerShdw>
                </a:effectLst>
                <a:latin typeface="Calibri" panose="020F0502020204030204" pitchFamily="34" charset="0"/>
              </a:rPr>
              <a:t> (</a:t>
            </a:r>
            <a:r>
              <a:rPr lang="en-US" dirty="0">
                <a:effectLst>
                  <a:outerShdw blurRad="38100" dist="38100" dir="2700000" algn="tl">
                    <a:srgbClr val="000000">
                      <a:alpha val="43137"/>
                    </a:srgbClr>
                  </a:outerShdw>
                </a:effectLst>
              </a:rPr>
              <a:t>1b</a:t>
            </a:r>
            <a:r>
              <a:rPr lang="en-US" dirty="0">
                <a:effectLst>
                  <a:outerShdw blurRad="38100" dist="38100" dir="2700000" algn="tl">
                    <a:srgbClr val="000000">
                      <a:alpha val="43137"/>
                    </a:srgbClr>
                  </a:outerShdw>
                </a:effectLst>
                <a:latin typeface="Calibri" panose="020F0502020204030204" pitchFamily="34" charset="0"/>
              </a:rPr>
              <a:t>)</a:t>
            </a: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immorality</a:t>
            </a:r>
            <a:r>
              <a:rPr lang="en-US" dirty="0">
                <a:effectLst>
                  <a:outerShdw blurRad="38100" dist="38100" dir="2700000" algn="tl">
                    <a:srgbClr val="000000">
                      <a:alpha val="43137"/>
                    </a:srgbClr>
                  </a:outerShdw>
                </a:effectLst>
                <a:latin typeface="Calibri" panose="020F0502020204030204" pitchFamily="34" charset="0"/>
              </a:rPr>
              <a:t> (2)</a:t>
            </a: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influence</a:t>
            </a:r>
            <a:r>
              <a:rPr lang="en-US" dirty="0">
                <a:effectLst>
                  <a:outerShdw blurRad="38100" dist="38100" dir="2700000" algn="tl">
                    <a:srgbClr val="000000">
                      <a:alpha val="43137"/>
                    </a:srgbClr>
                  </a:outerShdw>
                </a:effectLst>
                <a:latin typeface="Calibri" panose="020F0502020204030204" pitchFamily="34" charset="0"/>
              </a:rPr>
              <a:t> (3)</a:t>
            </a: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appearance (4)</a:t>
            </a:r>
            <a:endParaRPr lang="en-US" dirty="0">
              <a:effectLst>
                <a:outerShdw blurRad="38100" dist="38100" dir="2700000" algn="tl">
                  <a:srgbClr val="000000">
                    <a:alpha val="43137"/>
                  </a:srgbClr>
                </a:outerShdw>
              </a:effectLst>
              <a:latin typeface="Calibri" panose="020F0502020204030204" pitchFamily="34" charset="0"/>
            </a:endParaRP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title (5)</a:t>
            </a:r>
          </a:p>
          <a:p>
            <a:pPr marL="514350" indent="-514350" eaLnBrk="1" hangingPunct="1">
              <a:spcBef>
                <a:spcPts val="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Her persecution (6a)</a:t>
            </a:r>
          </a:p>
        </p:txBody>
      </p:sp>
      <p:pic>
        <p:nvPicPr>
          <p:cNvPr id="5" name="Picture 7" descr="C:\Documents and Settings\Owner\Application Data\Microsoft\Media Catalog\clip0006.BMP">
            <a:extLst>
              <a:ext uri="{FF2B5EF4-FFF2-40B4-BE49-F238E27FC236}">
                <a16:creationId xmlns:a16="http://schemas.microsoft.com/office/drawing/2014/main" id="{F98A5171-25B0-477B-A51B-0BEF46FBEB2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6103130" y="1981200"/>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3096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Vision Concerning Babylon (17:1-6a)</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The Interpretation Concerning Babylon (6b-18)</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Woman Rides the Beast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17</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7" name="Picture 7" descr="C:\Documents and Settings\Owner\Application Data\Microsoft\Media Catalog\clip0006.BMP">
            <a:extLst>
              <a:ext uri="{FF2B5EF4-FFF2-40B4-BE49-F238E27FC236}">
                <a16:creationId xmlns:a16="http://schemas.microsoft.com/office/drawing/2014/main" id="{692A836F-4137-49E8-89A7-35F6CA1EA75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359931" y="2892143"/>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03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Interpretation Concerning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17:6b-18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62050" y="1524000"/>
            <a:ext cx="6819901" cy="2514600"/>
          </a:xfrm>
        </p:spPr>
        <p:txBody>
          <a:bodyPr/>
          <a:lstStyle/>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Interpretation Promised (6b-7)</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Beast &amp; His system (8-14)</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Babylon (15-18)</a:t>
            </a:r>
          </a:p>
        </p:txBody>
      </p:sp>
      <p:pic>
        <p:nvPicPr>
          <p:cNvPr id="6" name="Picture 7" descr="C:\Documents and Settings\Owner\Application Data\Microsoft\Media Catalog\clip0006.BMP">
            <a:extLst>
              <a:ext uri="{FF2B5EF4-FFF2-40B4-BE49-F238E27FC236}">
                <a16:creationId xmlns:a16="http://schemas.microsoft.com/office/drawing/2014/main" id="{4FC76A83-21A4-4DE5-A674-3B5B6EF4DF13}"/>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6672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Interpretation Concerning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17:6b-18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62050" y="1524000"/>
            <a:ext cx="6819901" cy="2514600"/>
          </a:xfrm>
        </p:spPr>
        <p:txBody>
          <a:bodyPr/>
          <a:lstStyle/>
          <a:p>
            <a:pPr marL="571500" indent="-571500">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Interpretation Promised (6b-7)</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Beast &amp; His system (8-14)</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Babylon (15-18)</a:t>
            </a:r>
          </a:p>
        </p:txBody>
      </p:sp>
      <p:pic>
        <p:nvPicPr>
          <p:cNvPr id="6" name="Picture 7" descr="C:\Documents and Settings\Owner\Application Data\Microsoft\Media Catalog\clip0006.BMP">
            <a:extLst>
              <a:ext uri="{FF2B5EF4-FFF2-40B4-BE49-F238E27FC236}">
                <a16:creationId xmlns:a16="http://schemas.microsoft.com/office/drawing/2014/main" id="{08C850A1-D7FD-4442-BC6D-48B4D38E21A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582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091154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692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1292" y="1693191"/>
            <a:ext cx="9144000" cy="4555209"/>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rPr>
              <a:t>We believe that the English translators have misled many by printing </a:t>
            </a:r>
            <a:r>
              <a:rPr lang="en-US" b="1" dirty="0">
                <a:solidFill>
                  <a:srgbClr val="FFFFCC"/>
                </a:solidFill>
                <a:effectLst/>
              </a:rPr>
              <a:t>(</a:t>
            </a:r>
            <a:r>
              <a:rPr lang="en-US" b="1" u="sng" dirty="0">
                <a:solidFill>
                  <a:srgbClr val="FFFFCC"/>
                </a:solidFill>
                <a:effectLst/>
              </a:rPr>
              <a:t>on their own authority</a:t>
            </a:r>
            <a:r>
              <a:rPr lang="en-US" b="1" dirty="0">
                <a:solidFill>
                  <a:srgbClr val="FFFFCC"/>
                </a:solidFill>
                <a:effectLst/>
              </a:rPr>
              <a:t>)</a:t>
            </a:r>
            <a:r>
              <a:rPr lang="en-US" dirty="0">
                <a:effectLst/>
              </a:rPr>
              <a:t> the word ‘mystery’ in large capital letters, thus making it appear that this was a part of ‘the woman’s name. This we are assured is a mistake. </a:t>
            </a:r>
            <a:r>
              <a:rPr lang="en-US" b="1" u="sng" dirty="0">
                <a:solidFill>
                  <a:srgbClr val="FFFFCC"/>
                </a:solidFill>
                <a:effectLst/>
              </a:rPr>
              <a:t>That ‘mystery’ is connected with the ‘Woman’ herself and not with her ‘name’ is clear from v. 7, where the angel says unto John, ‘I will tell thee </a:t>
            </a:r>
            <a:r>
              <a:rPr lang="en-US" b="1" i="1" u="sng" dirty="0">
                <a:solidFill>
                  <a:srgbClr val="FFFFCC"/>
                </a:solidFill>
                <a:effectLst/>
              </a:rPr>
              <a:t>the mystery of the Woman</a:t>
            </a:r>
            <a:r>
              <a:rPr lang="en-US" b="1" u="sng" dirty="0">
                <a:solidFill>
                  <a:srgbClr val="FFFFCC"/>
                </a:solidFill>
                <a:effectLst/>
              </a:rPr>
              <a:t>, and of the beast which </a:t>
            </a:r>
            <a:r>
              <a:rPr lang="en-US" b="1" u="sng" dirty="0" err="1">
                <a:solidFill>
                  <a:srgbClr val="FFFFCC"/>
                </a:solidFill>
                <a:effectLst/>
              </a:rPr>
              <a:t>carrieth</a:t>
            </a:r>
            <a:r>
              <a:rPr lang="en-US" b="1" u="sng" dirty="0">
                <a:solidFill>
                  <a:srgbClr val="FFFFCC"/>
                </a:solidFill>
                <a:effectLst/>
              </a:rPr>
              <a:t> her.’</a:t>
            </a: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sz="4000" dirty="0">
                <a:effectLst>
                  <a:outerShdw blurRad="38100" dist="38100" dir="2700000" algn="tl">
                    <a:srgbClr val="000000">
                      <a:alpha val="43137"/>
                    </a:srgbClr>
                  </a:outerShdw>
                </a:effectLst>
                <a:cs typeface="Times New Roman" panose="02020603050405020304" pitchFamily="18" charset="0"/>
              </a:rPr>
              <a:t>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2959" y="228600"/>
            <a:ext cx="5118082" cy="1097280"/>
          </a:xfrm>
          <a:prstGeom prst="rect">
            <a:avLst/>
          </a:prstGeom>
        </p:spPr>
      </p:pic>
      <p:sp>
        <p:nvSpPr>
          <p:cNvPr id="3" name="TextBox 2">
            <a:extLst>
              <a:ext uri="{FF2B5EF4-FFF2-40B4-BE49-F238E27FC236}">
                <a16:creationId xmlns:a16="http://schemas.microsoft.com/office/drawing/2014/main" id="{28385D16-F2E7-40A9-A072-31D1824760AF}"/>
              </a:ext>
            </a:extLst>
          </p:cNvPr>
          <p:cNvSpPr txBox="1"/>
          <p:nvPr/>
        </p:nvSpPr>
        <p:spPr>
          <a:xfrm>
            <a:off x="1395413" y="6324600"/>
            <a:ext cx="6353175" cy="400110"/>
          </a:xfrm>
          <a:prstGeom prst="rect">
            <a:avLst/>
          </a:prstGeom>
          <a:noFill/>
        </p:spPr>
        <p:txBody>
          <a:bodyPr wrap="square" rtlCol="0">
            <a:spAutoFit/>
          </a:bodyPr>
          <a:lstStyle/>
          <a:p>
            <a:pPr marL="0" indent="0" algn="ctr">
              <a:buNone/>
            </a:pPr>
            <a:r>
              <a:rPr lang="en-US" altLang="en-US" sz="2000" dirty="0">
                <a:latin typeface="Calibri" panose="020F0502020204030204" pitchFamily="34" charset="0"/>
                <a:cs typeface="+mn-cs"/>
              </a:rPr>
              <a:t>Pink, </a:t>
            </a:r>
            <a:r>
              <a:rPr lang="en-US" altLang="en-US" sz="2000" i="1" dirty="0">
                <a:latin typeface="Calibri" panose="020F0502020204030204" pitchFamily="34" charset="0"/>
                <a:cs typeface="+mn-cs"/>
              </a:rPr>
              <a:t>The Antichrist</a:t>
            </a:r>
            <a:r>
              <a:rPr lang="en-US" altLang="en-US" sz="2000" dirty="0">
                <a:latin typeface="Calibri" panose="020F0502020204030204" pitchFamily="34" charset="0"/>
                <a:cs typeface="+mn-cs"/>
              </a:rPr>
              <a:t>, 262. </a:t>
            </a:r>
          </a:p>
        </p:txBody>
      </p:sp>
    </p:spTree>
    <p:extLst>
      <p:ext uri="{BB962C8B-B14F-4D97-AF65-F5344CB8AC3E}">
        <p14:creationId xmlns:p14="http://schemas.microsoft.com/office/powerpoint/2010/main" val="24443399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276600" y="1600200"/>
            <a:ext cx="5715000" cy="4460875"/>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immediate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sz="3200" dirty="0" err="1">
                <a:effectLst>
                  <a:outerShdw blurRad="38100" dist="38100" dir="2700000" algn="tl">
                    <a:srgbClr val="000000">
                      <a:alpha val="43137"/>
                    </a:srgbClr>
                  </a:outerShdw>
                </a:effectLst>
              </a:rPr>
              <a:t>Walvoord</a:t>
            </a:r>
            <a:r>
              <a:rPr lang="en-US" sz="3200" dirty="0">
                <a:effectLst>
                  <a:outerShdw blurRad="38100" dist="38100" dir="2700000" algn="tl">
                    <a:srgbClr val="000000">
                      <a:alpha val="43137"/>
                    </a:srgbClr>
                  </a:outerShdw>
                </a:effectLst>
              </a:rPr>
              <a:t>: 26X</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remote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Old Testament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Thomas: 278 / 404 verses</a:t>
            </a:r>
          </a:p>
        </p:txBody>
      </p:sp>
      <p:pic>
        <p:nvPicPr>
          <p:cNvPr id="2" name="Picture 1"/>
          <p:cNvPicPr>
            <a:picLocks noChangeAspect="1"/>
          </p:cNvPicPr>
          <p:nvPr/>
        </p:nvPicPr>
        <p:blipFill>
          <a:blip r:embed="rId2"/>
          <a:stretch>
            <a:fillRect/>
          </a:stretch>
        </p:blipFill>
        <p:spPr>
          <a:xfrm>
            <a:off x="269875" y="1752600"/>
            <a:ext cx="2854325" cy="2854325"/>
          </a:xfrm>
          <a:prstGeom prst="rect">
            <a:avLst/>
          </a:prstGeom>
          <a:ln w="38100">
            <a:solidFill>
              <a:schemeClr val="tx1"/>
            </a:solidFill>
          </a:ln>
        </p:spPr>
      </p:pic>
    </p:spTree>
    <p:extLst>
      <p:ext uri="{BB962C8B-B14F-4D97-AF65-F5344CB8AC3E}">
        <p14:creationId xmlns:p14="http://schemas.microsoft.com/office/powerpoint/2010/main" val="4203421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Interpretation Concerning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17:6b-18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62050" y="1524000"/>
            <a:ext cx="6819901" cy="2514600"/>
          </a:xfrm>
        </p:spPr>
        <p:txBody>
          <a:bodyPr/>
          <a:lstStyle/>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Interpretation Promised (6b-7)</a:t>
            </a:r>
          </a:p>
          <a:p>
            <a:pPr marL="571500" indent="-571500">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Beast &amp; His system (8-14)</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Babylon (15-18)</a:t>
            </a:r>
          </a:p>
        </p:txBody>
      </p:sp>
      <p:pic>
        <p:nvPicPr>
          <p:cNvPr id="6" name="Picture 7" descr="C:\Documents and Settings\Owner\Application Data\Microsoft\Media Catalog\clip0006.BMP">
            <a:extLst>
              <a:ext uri="{FF2B5EF4-FFF2-40B4-BE49-F238E27FC236}">
                <a16:creationId xmlns:a16="http://schemas.microsoft.com/office/drawing/2014/main" id="{08C850A1-D7FD-4442-BC6D-48B4D38E21A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204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B.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17:8-14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Beast (8)</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Seven Heads (9-11)</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Ten Horns (12-14)</a:t>
            </a:r>
          </a:p>
        </p:txBody>
      </p:sp>
      <p:pic>
        <p:nvPicPr>
          <p:cNvPr id="6" name="Picture 7" descr="C:\Documents and Settings\Owner\Application Data\Microsoft\Media Catalog\clip0006.BMP">
            <a:extLst>
              <a:ext uri="{FF2B5EF4-FFF2-40B4-BE49-F238E27FC236}">
                <a16:creationId xmlns:a16="http://schemas.microsoft.com/office/drawing/2014/main" id="{0B6DE354-D535-40B5-8FF6-EB7FD05E10C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265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B.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17:8-14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Beast (8)</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Seven Heads (9-11)</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Ten Horns (12-14)</a:t>
            </a:r>
          </a:p>
        </p:txBody>
      </p:sp>
      <p:pic>
        <p:nvPicPr>
          <p:cNvPr id="6" name="Picture 7" descr="C:\Documents and Settings\Owner\Application Data\Microsoft\Media Catalog\clip0006.BMP">
            <a:extLst>
              <a:ext uri="{FF2B5EF4-FFF2-40B4-BE49-F238E27FC236}">
                <a16:creationId xmlns:a16="http://schemas.microsoft.com/office/drawing/2014/main" id="{0B6DE354-D535-40B5-8FF6-EB7FD05E10C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635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13:14</a:t>
            </a:r>
          </a:p>
          <a:p>
            <a:pPr algn="just"/>
            <a:r>
              <a:rPr lang="en-US" sz="3600" dirty="0">
                <a:effectLst>
                  <a:outerShdw blurRad="38100" dist="38100" dir="2700000" algn="tl">
                    <a:srgbClr val="000000">
                      <a:alpha val="43137"/>
                    </a:srgbClr>
                  </a:outerShdw>
                </a:effectLst>
                <a:latin typeface="Calibri" panose="020F0502020204030204" pitchFamily="34" charset="0"/>
              </a:rPr>
              <a:t>“And he deceives those who dwell on the earth because of the signs which it was given him to perform in the presence of the beast, telling those who dwell on the earth to make an image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beast</a:t>
            </a:r>
            <a:r>
              <a:rPr lang="en-US" sz="3600" dirty="0">
                <a:effectLst>
                  <a:outerShdw blurRad="38100" dist="38100" dir="2700000" algn="tl">
                    <a:srgbClr val="000000">
                      <a:alpha val="43137"/>
                    </a:srgbClr>
                  </a:outerShdw>
                </a:effectLst>
                <a:latin typeface="Calibri" panose="020F0502020204030204" pitchFamily="34" charset="0"/>
              </a:rPr>
              <a:t> who had the wound of the sword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has come to life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80909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Revelation 2:8</a:t>
            </a:r>
          </a:p>
          <a:p>
            <a:r>
              <a:rPr lang="en-US" sz="3600" dirty="0">
                <a:effectLst>
                  <a:outerShdw blurRad="38100" dist="38100" dir="2700000" algn="tl">
                    <a:srgbClr val="000000">
                      <a:alpha val="43137"/>
                    </a:srgbClr>
                  </a:outerShdw>
                </a:effectLst>
                <a:latin typeface="Calibri" panose="020F0502020204030204" pitchFamily="34" charset="0"/>
              </a:rPr>
              <a:t>“And to the angel of the church in Smyrna write: The first and the last, who was dead,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has come to life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says this.”</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0F592-E4FB-4C0E-B291-641B9D6297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4" y="3125493"/>
            <a:ext cx="2461193" cy="1828800"/>
          </a:xfrm>
          <a:prstGeom prst="rect">
            <a:avLst/>
          </a:prstGeom>
        </p:spPr>
      </p:pic>
    </p:spTree>
    <p:extLst>
      <p:ext uri="{BB962C8B-B14F-4D97-AF65-F5344CB8AC3E}">
        <p14:creationId xmlns:p14="http://schemas.microsoft.com/office/powerpoint/2010/main" val="18009607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F1B71A-DCE4-4093-93B4-22966DA967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67820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20:4-5</a:t>
            </a:r>
          </a:p>
          <a:p>
            <a:pPr algn="just">
              <a:spcBef>
                <a:spcPts val="600"/>
              </a:spcBef>
              <a:spcAft>
                <a:spcPts val="6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came to life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reigned with Christ for a thousand years.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come to life</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rPr>
              <a:t>záō</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thousand years were completed. This is the first resurrection.”</a:t>
            </a:r>
            <a:endPar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69989"/>
          </a:xfrm>
          <a:prstGeom prst="rect">
            <a:avLst/>
          </a:prstGeom>
          <a:noFill/>
          <a:ln w="28575">
            <a:noFill/>
            <a:miter lim="800000"/>
            <a:headEnd/>
            <a:tailEnd/>
          </a:ln>
        </p:spPr>
        <p:txBody>
          <a:bodyPr wrap="square">
            <a:spAutoFit/>
          </a:bodyPr>
          <a:lstStyle/>
          <a:p>
            <a:pPr algn="ctr">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2 Thessalonians 2:6-7</a:t>
            </a:r>
          </a:p>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28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do so until he is taken out of the way.”</a:t>
            </a:r>
          </a:p>
        </p:txBody>
      </p:sp>
      <p:pic>
        <p:nvPicPr>
          <p:cNvPr id="3" name="Picture 2">
            <a:extLst>
              <a:ext uri="{FF2B5EF4-FFF2-40B4-BE49-F238E27FC236}">
                <a16:creationId xmlns:a16="http://schemas.microsoft.com/office/drawing/2014/main" id="{7FD8295A-6183-48A4-8BCD-6C6C7CF47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9315" y="2895600"/>
            <a:ext cx="2745370" cy="1828800"/>
          </a:xfrm>
          <a:prstGeom prst="rect">
            <a:avLst/>
          </a:prstGeom>
        </p:spPr>
      </p:pic>
    </p:spTree>
    <p:extLst>
      <p:ext uri="{BB962C8B-B14F-4D97-AF65-F5344CB8AC3E}">
        <p14:creationId xmlns:p14="http://schemas.microsoft.com/office/powerpoint/2010/main" val="35135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76200" y="76200"/>
          <a:ext cx="8991600" cy="6656476"/>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1281036659"/>
                    </a:ext>
                  </a:extLst>
                </a:gridCol>
                <a:gridCol w="3657600">
                  <a:extLst>
                    <a:ext uri="{9D8B030D-6E8A-4147-A177-3AD203B41FA5}">
                      <a16:colId xmlns:a16="http://schemas.microsoft.com/office/drawing/2014/main" val="3939120806"/>
                    </a:ext>
                  </a:extLst>
                </a:gridCol>
                <a:gridCol w="2362200">
                  <a:extLst>
                    <a:ext uri="{9D8B030D-6E8A-4147-A177-3AD203B41FA5}">
                      <a16:colId xmlns:a16="http://schemas.microsoft.com/office/drawing/2014/main" val="2755603270"/>
                    </a:ext>
                  </a:extLst>
                </a:gridCol>
                <a:gridCol w="2209800">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13:14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218458089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76200" y="76200"/>
          <a:ext cx="8991600" cy="6233160"/>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1281036659"/>
                    </a:ext>
                  </a:extLst>
                </a:gridCol>
                <a:gridCol w="3657600">
                  <a:extLst>
                    <a:ext uri="{9D8B030D-6E8A-4147-A177-3AD203B41FA5}">
                      <a16:colId xmlns:a16="http://schemas.microsoft.com/office/drawing/2014/main" val="3939120806"/>
                    </a:ext>
                  </a:extLst>
                </a:gridCol>
                <a:gridCol w="2362200">
                  <a:extLst>
                    <a:ext uri="{9D8B030D-6E8A-4147-A177-3AD203B41FA5}">
                      <a16:colId xmlns:a16="http://schemas.microsoft.com/office/drawing/2014/main" val="2755603270"/>
                    </a:ext>
                  </a:extLst>
                </a:gridCol>
                <a:gridCol w="2209800">
                  <a:extLst>
                    <a:ext uri="{9D8B030D-6E8A-4147-A177-3AD203B41FA5}">
                      <a16:colId xmlns:a16="http://schemas.microsoft.com/office/drawing/2014/main" val="3131948577"/>
                    </a:ext>
                  </a:extLst>
                </a:gridCol>
              </a:tblGrid>
              <a:tr h="5029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98032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B.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17:8-14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Beast (8)</a:t>
            </a:r>
          </a:p>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Seven Heads (9-11)</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Ten Horns (12-14)</a:t>
            </a:r>
          </a:p>
        </p:txBody>
      </p:sp>
      <p:pic>
        <p:nvPicPr>
          <p:cNvPr id="6" name="Picture 7" descr="C:\Documents and Settings\Owner\Application Data\Microsoft\Media Catalog\clip0006.BMP">
            <a:extLst>
              <a:ext uri="{FF2B5EF4-FFF2-40B4-BE49-F238E27FC236}">
                <a16:creationId xmlns:a16="http://schemas.microsoft.com/office/drawing/2014/main" id="{0B6DE354-D535-40B5-8FF6-EB7FD05E10C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148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a:t>
            </a:r>
            <a:r>
              <a:rPr lang="en-US" sz="3600" b="1" u="sng" dirty="0">
                <a:solidFill>
                  <a:srgbClr val="FFFFCC"/>
                </a:solidFill>
                <a:effectLst>
                  <a:outerShdw blurRad="38100" dist="38100" dir="2700000" algn="tl">
                    <a:srgbClr val="000000">
                      <a:alpha val="43137"/>
                    </a:srgbClr>
                  </a:outerShdw>
                </a:effectLst>
              </a:rPr>
              <a:t>having seven heads</a:t>
            </a:r>
            <a:r>
              <a:rPr lang="en-US" sz="3600" dirty="0">
                <a:effectLst>
                  <a:outerShdw blurRad="38100" dist="38100" dir="2700000" algn="tl">
                    <a:srgbClr val="000000">
                      <a:alpha val="43137"/>
                    </a:srgbClr>
                  </a:outerShdw>
                </a:effectLst>
              </a:rPr>
              <a:t>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762820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00065"/>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1203978" y="1588889"/>
            <a:ext cx="6736045" cy="5069046"/>
          </a:xfrm>
        </p:spPr>
        <p:txBody>
          <a:bodyPr/>
          <a:lstStyle/>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Bowl (16:1-2) – Boils</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Bowl (16:3) – Sea becomes blood</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Bowl (16:4-7) – Freshwater destroyed </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4th Bowl (16:8-9) – Sun scorches man</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5th Bowl (16:10-11) – Darkness</a:t>
            </a:r>
          </a:p>
          <a:p>
            <a:pPr marL="0" indent="0" eaLnBrk="1" hangingPunct="1">
              <a:spcBef>
                <a:spcPts val="0"/>
              </a:spcBef>
              <a:spcAft>
                <a:spcPts val="2400"/>
              </a:spcAft>
              <a:buSzPct val="100000"/>
              <a:buNone/>
              <a:defRPr/>
            </a:pPr>
            <a:r>
              <a:rPr lang="en-US" sz="2800" dirty="0">
                <a:effectLst>
                  <a:outerShdw blurRad="38100" dist="38100" dir="2700000" algn="tl">
                    <a:srgbClr val="000000">
                      <a:alpha val="43137"/>
                    </a:srgbClr>
                  </a:outerShdw>
                </a:effectLst>
                <a:cs typeface="Calibri" panose="020F0502020204030204" pitchFamily="34" charset="0"/>
              </a:rPr>
              <a:t>6th Bowl (16:13-16) – Euphrates dried</a:t>
            </a:r>
          </a:p>
          <a:p>
            <a:pPr marL="0" indent="0" eaLnBrk="1" hangingPunct="1">
              <a:spcBef>
                <a:spcPts val="0"/>
              </a:spcBef>
              <a:spcAft>
                <a:spcPts val="2400"/>
              </a:spcAft>
              <a:buSzPct val="100000"/>
              <a:buNone/>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670" y="90466"/>
            <a:ext cx="16227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velation 15">
            <a:extLst>
              <a:ext uri="{FF2B5EF4-FFF2-40B4-BE49-F238E27FC236}">
                <a16:creationId xmlns:a16="http://schemas.microsoft.com/office/drawing/2014/main" id="{02A0187C-F8FE-4E3E-BA92-994228FF8A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5443" y="76199"/>
            <a:ext cx="1666143" cy="10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910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78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C6EB4-446F-4427-BBC8-FF6E6B1A4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44958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17:9-10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a:t>
            </a:r>
            <a:r>
              <a:rPr lang="en-US" sz="3400" b="1" u="sng" dirty="0">
                <a:solidFill>
                  <a:srgbClr val="FFFFCC"/>
                </a:solidFill>
                <a:effectLst>
                  <a:outerShdw blurRad="38100" dist="38100" dir="2700000" algn="tl">
                    <a:srgbClr val="000000">
                      <a:alpha val="43137"/>
                    </a:srgbClr>
                  </a:outerShdw>
                </a:effectLst>
              </a:rPr>
              <a:t>The seven heads are 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158" y="3581400"/>
            <a:ext cx="1131684" cy="1371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79457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926F095-0386-4040-A84F-0292218647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521" y="228600"/>
            <a:ext cx="852895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063C54B-BC36-4E2B-B787-B896532F9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2514600"/>
            <a:ext cx="1104138" cy="1828800"/>
          </a:xfrm>
          <a:prstGeom prst="rect">
            <a:avLst/>
          </a:prstGeom>
        </p:spPr>
      </p:pic>
    </p:spTree>
    <p:extLst>
      <p:ext uri="{BB962C8B-B14F-4D97-AF65-F5344CB8AC3E}">
        <p14:creationId xmlns:p14="http://schemas.microsoft.com/office/powerpoint/2010/main" val="7448161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C6EB4-446F-4427-BBC8-FF6E6B1A4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44958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17:9-10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a:t>
            </a:r>
            <a:r>
              <a:rPr lang="en-US" sz="3400" b="1" u="sng" dirty="0">
                <a:solidFill>
                  <a:srgbClr val="FFFFCC"/>
                </a:solidFill>
                <a:effectLst>
                  <a:outerShdw blurRad="38100" dist="38100" dir="2700000" algn="tl">
                    <a:srgbClr val="000000">
                      <a:alpha val="43137"/>
                    </a:srgbClr>
                  </a:outerShdw>
                </a:effectLst>
              </a:rPr>
              <a:t>The seven heads are 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158" y="3581400"/>
            <a:ext cx="1131684" cy="1371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115768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262158"/>
          </a:xfrm>
          <a:prstGeom prst="rect">
            <a:avLst/>
          </a:prstGeom>
          <a:noFill/>
          <a:ln w="28575">
            <a:noFill/>
            <a:miter lim="800000"/>
            <a:headEnd/>
            <a:tailEnd/>
          </a:ln>
        </p:spPr>
        <p:txBody>
          <a:bodyPr wrap="square">
            <a:spAutoFit/>
          </a:bodyPr>
          <a:lstStyle/>
          <a:p>
            <a:pPr algn="ctr">
              <a:spcAft>
                <a:spcPts val="6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11:8</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mystically is called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Sodom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Egypt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also their Lord was crucified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C5C13082-533B-4073-BF54-1BF001829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868" y="2471726"/>
            <a:ext cx="3048264" cy="2328874"/>
          </a:xfrm>
          <a:prstGeom prst="rect">
            <a:avLst/>
          </a:prstGeom>
        </p:spPr>
      </p:pic>
    </p:spTree>
    <p:extLst>
      <p:ext uri="{BB962C8B-B14F-4D97-AF65-F5344CB8AC3E}">
        <p14:creationId xmlns:p14="http://schemas.microsoft.com/office/powerpoint/2010/main" val="353108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438400" y="228600"/>
            <a:ext cx="4267200" cy="801688"/>
          </a:xfrm>
        </p:spPr>
        <p:txBody>
          <a:bodyPr/>
          <a:lstStyle/>
          <a:p>
            <a:pPr algn="ctr"/>
            <a:r>
              <a:rPr lang="en-US" altLang="en-US" sz="4000" b="0" kern="1200" dirty="0">
                <a:solidFill>
                  <a:srgbClr val="00FFFF"/>
                </a:solidFill>
                <a:effectLst>
                  <a:outerShdw blurRad="38100" dist="38100" dir="2700000" algn="tl">
                    <a:srgbClr val="000000">
                      <a:alpha val="43137"/>
                    </a:srgbClr>
                  </a:outerShdw>
                </a:effectLst>
                <a:ea typeface="+mn-ea"/>
                <a:cs typeface="+mn-cs"/>
              </a:rPr>
              <a:t>Galatians 4:24</a:t>
            </a:r>
          </a:p>
        </p:txBody>
      </p:sp>
      <p:sp>
        <p:nvSpPr>
          <p:cNvPr id="27650" name="Rectangle 3"/>
          <p:cNvSpPr>
            <a:spLocks noGrp="1"/>
          </p:cNvSpPr>
          <p:nvPr>
            <p:ph type="body" idx="4294967295"/>
          </p:nvPr>
        </p:nvSpPr>
        <p:spPr>
          <a:xfrm>
            <a:off x="2249714" y="1752600"/>
            <a:ext cx="6553200" cy="3048000"/>
          </a:xfrm>
        </p:spPr>
        <p:txBody>
          <a:bodyPr/>
          <a:lstStyle/>
          <a:p>
            <a:pPr marL="0" indent="0" algn="just">
              <a:buFont typeface="Wingdings" panose="05000000000000000000" pitchFamily="2" charset="2"/>
              <a:buNone/>
              <a:defRPr/>
            </a:pPr>
            <a:r>
              <a:rPr lang="en-US" sz="3600" dirty="0">
                <a:effectLst>
                  <a:outerShdw blurRad="38100" dist="38100" dir="2700000" algn="tl">
                    <a:srgbClr val="000000">
                      <a:alpha val="43137"/>
                    </a:srgbClr>
                  </a:outerShdw>
                </a:effectLst>
              </a:rPr>
              <a:t>“This is </a:t>
            </a:r>
            <a:r>
              <a:rPr lang="en-US" sz="3600" b="1" u="sng" dirty="0">
                <a:solidFill>
                  <a:srgbClr val="FFFFCC"/>
                </a:solidFill>
                <a:effectLst>
                  <a:outerShdw blurRad="38100" dist="38100" dir="2700000" algn="tl">
                    <a:srgbClr val="000000">
                      <a:alpha val="43137"/>
                    </a:srgbClr>
                  </a:outerShdw>
                </a:effectLst>
              </a:rPr>
              <a:t>allegorically speaking</a:t>
            </a:r>
            <a:r>
              <a:rPr lang="en-US" sz="3600" dirty="0">
                <a:effectLst>
                  <a:outerShdw blurRad="38100" dist="38100" dir="2700000" algn="tl">
                    <a:srgbClr val="000000">
                      <a:alpha val="43137"/>
                    </a:srgbClr>
                  </a:outerShdw>
                </a:effectLst>
              </a:rPr>
              <a:t>, for these </a:t>
            </a:r>
            <a:r>
              <a:rPr lang="en-US" sz="3600" i="1" dirty="0">
                <a:effectLst>
                  <a:outerShdw blurRad="38100" dist="38100" dir="2700000" algn="tl">
                    <a:srgbClr val="000000">
                      <a:alpha val="43137"/>
                    </a:srgbClr>
                  </a:outerShdw>
                </a:effectLst>
              </a:rPr>
              <a:t>women</a:t>
            </a:r>
            <a:r>
              <a:rPr lang="en-US" sz="3600" dirty="0">
                <a:effectLst>
                  <a:outerShdw blurRad="38100" dist="38100" dir="2700000" algn="tl">
                    <a:srgbClr val="000000">
                      <a:alpha val="43137"/>
                    </a:srgbClr>
                  </a:outerShdw>
                </a:effectLst>
              </a:rPr>
              <a:t> are two covenants: one </a:t>
            </a:r>
            <a:r>
              <a:rPr lang="en-US" sz="3600" i="1" dirty="0">
                <a:effectLst>
                  <a:outerShdw blurRad="38100" dist="38100" dir="2700000" algn="tl">
                    <a:srgbClr val="000000">
                      <a:alpha val="43137"/>
                    </a:srgbClr>
                  </a:outerShdw>
                </a:effectLst>
              </a:rPr>
              <a:t>proceeding</a:t>
            </a:r>
            <a:r>
              <a:rPr lang="en-US" sz="3600" dirty="0">
                <a:effectLst>
                  <a:outerShdw blurRad="38100" dist="38100" dir="2700000" algn="tl">
                    <a:srgbClr val="000000">
                      <a:alpha val="43137"/>
                    </a:srgbClr>
                  </a:outerShdw>
                </a:effectLst>
              </a:rPr>
              <a:t> from Mount Sinai bearing children who are to be slaves; she is Hagar.”</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1748" name="Picture 2" descr="https://solzemli.files.wordpress.com/2010/03/saint_paul_theapost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981200"/>
            <a:ext cx="171631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41107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C6EB4-446F-4427-BBC8-FF6E6B1A4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44958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17:9-10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a:t>
            </a:r>
            <a:r>
              <a:rPr lang="en-US" sz="3400" b="1" u="sng" dirty="0">
                <a:solidFill>
                  <a:srgbClr val="FFFFCC"/>
                </a:solidFill>
                <a:effectLst>
                  <a:outerShdw blurRad="38100" dist="38100" dir="2700000" algn="tl">
                    <a:srgbClr val="000000">
                      <a:alpha val="43137"/>
                    </a:srgbClr>
                  </a:outerShdw>
                </a:effectLst>
              </a:rPr>
              <a:t>The seven heads are 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6158" y="3581400"/>
            <a:ext cx="1131684" cy="1371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660662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0B28B-AA46-4D36-A90C-2A9618FB0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Daniel 2:37-38</a:t>
            </a:r>
          </a:p>
          <a:p>
            <a:pPr algn="just">
              <a:spcBef>
                <a:spcPts val="0"/>
              </a:spcBef>
              <a:spcAft>
                <a:spcPts val="1000"/>
              </a:spcAft>
            </a:pPr>
            <a:r>
              <a:rPr lang="en-US" sz="3200" dirty="0">
                <a:effectLst>
                  <a:outerShdw blurRad="38100" dist="38100" dir="2700000" algn="tl">
                    <a:srgbClr val="000000">
                      <a:alpha val="43137"/>
                    </a:srgbClr>
                  </a:outerShdw>
                </a:effectLst>
                <a:latin typeface="Calibri" panose="020F0502020204030204" pitchFamily="34" charset="0"/>
              </a:rPr>
              <a:t>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king</a:t>
            </a:r>
            <a:r>
              <a:rPr lang="en-US" sz="3200" dirty="0">
                <a:effectLst>
                  <a:outerShdw blurRad="38100" dist="38100" dir="2700000" algn="tl">
                    <a:srgbClr val="000000">
                      <a:alpha val="43137"/>
                    </a:srgbClr>
                  </a:outerShdw>
                </a:effectLst>
                <a:latin typeface="Calibri" panose="020F0502020204030204" pitchFamily="34" charset="0"/>
              </a:rPr>
              <a:t>, are the king of kings, to whom </a:t>
            </a:r>
            <a:r>
              <a:rPr lang="en-US" sz="32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kingdom</a:t>
            </a:r>
            <a:r>
              <a:rPr lang="en-US" sz="32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200" i="1" dirty="0">
                <a:effectLst>
                  <a:outerShdw blurRad="38100" dist="38100" dir="2700000" algn="tl">
                    <a:srgbClr val="000000">
                      <a:alpha val="43137"/>
                    </a:srgbClr>
                  </a:outerShdw>
                </a:effectLst>
                <a:latin typeface="Calibri" panose="020F0502020204030204" pitchFamily="34" charset="0"/>
              </a:rPr>
              <a:t>or</a:t>
            </a:r>
            <a:r>
              <a:rPr lang="en-US" sz="32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200" dirty="0">
                <a:effectLst>
                  <a:outerShdw blurRad="38100" dist="38100" dir="2700000" algn="tl">
                    <a:srgbClr val="000000">
                      <a:alpha val="43137"/>
                    </a:srgbClr>
                  </a:outerShdw>
                </a:effectLst>
                <a:latin typeface="Calibri" panose="020F0502020204030204" pitchFamily="34" charset="0"/>
                <a:cs typeface="+mn-cs"/>
              </a:rPr>
              <a:t>He has given them</a:t>
            </a:r>
            <a:r>
              <a:rPr lang="en-US" sz="3200" dirty="0">
                <a:effectLst>
                  <a:outerShdw blurRad="38100" dist="38100" dir="2700000" algn="tl">
                    <a:srgbClr val="000000">
                      <a:alpha val="43137"/>
                    </a:srgbClr>
                  </a:outerShdw>
                </a:effectLst>
                <a:latin typeface="Calibri" panose="020F0502020204030204" pitchFamily="34" charset="0"/>
              </a:rPr>
              <a:t> into your hand and </a:t>
            </a:r>
            <a:r>
              <a:rPr lang="en-US" sz="3200" dirty="0">
                <a:effectLst>
                  <a:outerShdw blurRad="38100" dist="38100" dir="2700000" algn="tl">
                    <a:srgbClr val="000000">
                      <a:alpha val="43137"/>
                    </a:srgbClr>
                  </a:outerShdw>
                </a:effectLst>
                <a:latin typeface="Calibri" panose="020F0502020204030204" pitchFamily="34" charset="0"/>
                <a:cs typeface="+mn-cs"/>
              </a:rPr>
              <a:t>has caused you</a:t>
            </a:r>
            <a:r>
              <a:rPr lang="en-US" sz="3200" dirty="0">
                <a:effectLst>
                  <a:outerShdw blurRad="38100" dist="38100" dir="2700000" algn="tl">
                    <a:srgbClr val="000000">
                      <a:alpha val="43137"/>
                    </a:srgbClr>
                  </a:outerShdw>
                </a:effectLst>
                <a:latin typeface="Calibri" panose="020F0502020204030204" pitchFamily="34" charset="0"/>
              </a:rPr>
              <a:t> to rule over them all.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head of gold.</a:t>
            </a:r>
          </a:p>
        </p:txBody>
      </p:sp>
      <p:pic>
        <p:nvPicPr>
          <p:cNvPr id="6" name="Picture 6" descr="http://www.maggiesnotebook.com/wp-content/uploads/2011/08/Apostle_John_35.jpg">
            <a:extLst>
              <a:ext uri="{FF2B5EF4-FFF2-40B4-BE49-F238E27FC236}">
                <a16:creationId xmlns:a16="http://schemas.microsoft.com/office/drawing/2014/main" id="{9E3667A8-384D-42BC-BB39-A0F4E42B2C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1604" y="37642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069702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3110"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914400" y="1540933"/>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648200" y="2256366"/>
            <a:ext cx="3349264" cy="3657600"/>
          </a:xfrm>
          <a:prstGeom prst="rect">
            <a:avLst/>
          </a:prstGeom>
        </p:spPr>
      </p:pic>
    </p:spTree>
    <p:extLst>
      <p:ext uri="{BB962C8B-B14F-4D97-AF65-F5344CB8AC3E}">
        <p14:creationId xmlns:p14="http://schemas.microsoft.com/office/powerpoint/2010/main" val="147122425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3110"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914400" y="1540933"/>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648200" y="2256366"/>
            <a:ext cx="3349264" cy="3657600"/>
          </a:xfrm>
          <a:prstGeom prst="rect">
            <a:avLst/>
          </a:prstGeom>
        </p:spPr>
      </p:pic>
    </p:spTree>
    <p:extLst>
      <p:ext uri="{BB962C8B-B14F-4D97-AF65-F5344CB8AC3E}">
        <p14:creationId xmlns:p14="http://schemas.microsoft.com/office/powerpoint/2010/main" val="40767511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7" y="198120"/>
            <a:ext cx="5749925" cy="1097280"/>
          </a:xfrm>
        </p:spPr>
        <p:txBody>
          <a:bodyPr anchor="t"/>
          <a:lstStyle/>
          <a:p>
            <a:pPr algn="ctr" eaLnBrk="1" hangingPunct="1"/>
            <a:r>
              <a:rPr lang="en-US" altLang="en-US" sz="3600" dirty="0">
                <a:effectLst>
                  <a:outerShdw blurRad="38100" dist="38100" dir="2700000" algn="tl">
                    <a:srgbClr val="000000">
                      <a:alpha val="43137"/>
                    </a:srgbClr>
                  </a:outerShdw>
                </a:effectLst>
              </a:rPr>
              <a:t>7. The Seventh Bowl</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16:17-21</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90499" y="1524000"/>
            <a:ext cx="7124701" cy="4876800"/>
          </a:xfrm>
        </p:spPr>
        <p:txBody>
          <a:bodyPr/>
          <a:lstStyle/>
          <a:p>
            <a:pPr marL="514350" indent="-514350"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angel pours out the bowl (17)</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Lightning &amp; thunder (</a:t>
            </a:r>
            <a:r>
              <a:rPr lang="en-US" dirty="0">
                <a:effectLst>
                  <a:outerShdw blurRad="38100" dist="38100" dir="2700000" algn="tl">
                    <a:srgbClr val="000000">
                      <a:alpha val="43137"/>
                    </a:srgbClr>
                  </a:outerShdw>
                </a:effectLst>
              </a:rPr>
              <a:t>18a</a:t>
            </a:r>
            <a:r>
              <a:rPr lang="en-US" dirty="0">
                <a:effectLst>
                  <a:outerShdw blurRad="38100" dist="38100" dir="2700000" algn="tl">
                    <a:srgbClr val="000000">
                      <a:alpha val="43137"/>
                    </a:srgbClr>
                  </a:outerShdw>
                </a:effectLst>
                <a:latin typeface="Calibri" panose="020F0502020204030204" pitchFamily="34" charset="0"/>
              </a:rPr>
              <a:t>)</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Greatest earthquake (</a:t>
            </a:r>
            <a:r>
              <a:rPr lang="en-US" dirty="0">
                <a:effectLst>
                  <a:outerShdw blurRad="38100" dist="38100" dir="2700000" algn="tl">
                    <a:srgbClr val="000000">
                      <a:alpha val="43137"/>
                    </a:srgbClr>
                  </a:outerShdw>
                </a:effectLst>
              </a:rPr>
              <a:t>18b</a:t>
            </a:r>
            <a:r>
              <a:rPr lang="en-US" dirty="0">
                <a:effectLst>
                  <a:outerShdw blurRad="38100" dist="38100" dir="2700000" algn="tl">
                    <a:srgbClr val="000000">
                      <a:alpha val="43137"/>
                    </a:srgbClr>
                  </a:outerShdw>
                </a:effectLst>
                <a:latin typeface="Calibri" panose="020F0502020204030204" pitchFamily="34" charset="0"/>
              </a:rPr>
              <a:t>)</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latin typeface="Calibri" panose="020F0502020204030204" pitchFamily="34" charset="0"/>
              </a:rPr>
              <a:t>Jerusalem destroyed (</a:t>
            </a:r>
            <a:r>
              <a:rPr lang="en-US" dirty="0">
                <a:effectLst>
                  <a:outerShdw blurRad="38100" dist="38100" dir="2700000" algn="tl">
                    <a:srgbClr val="000000">
                      <a:alpha val="43137"/>
                    </a:srgbClr>
                  </a:outerShdw>
                </a:effectLst>
              </a:rPr>
              <a:t>19a</a:t>
            </a:r>
            <a:r>
              <a:rPr lang="en-US" dirty="0">
                <a:effectLst>
                  <a:outerShdw blurRad="38100" dist="38100" dir="2700000" algn="tl">
                    <a:srgbClr val="000000">
                      <a:alpha val="43137"/>
                    </a:srgbClr>
                  </a:outerShdw>
                </a:effectLst>
                <a:latin typeface="Calibri" panose="020F0502020204030204" pitchFamily="34" charset="0"/>
              </a:rPr>
              <a:t>)</a:t>
            </a:r>
          </a:p>
          <a:p>
            <a:pPr marL="514350" indent="-514350" eaLnBrk="1" hangingPunct="1">
              <a:spcBef>
                <a:spcPts val="0"/>
              </a:spcBef>
              <a:spcAft>
                <a:spcPts val="1200"/>
              </a:spcAft>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Babylon destroyed (19b)</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Every mountain &amp; island moved (20)</a:t>
            </a:r>
          </a:p>
          <a:p>
            <a:pPr marL="461963" indent="-461963"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100-pound hailstones (21a)</a:t>
            </a:r>
          </a:p>
          <a:p>
            <a:pPr marL="514350" indent="-514350" eaLnBrk="1" hangingPunct="1">
              <a:spcBef>
                <a:spcPts val="0"/>
              </a:spcBef>
              <a:spcAft>
                <a:spcPts val="1200"/>
              </a:spcAft>
              <a:buSzPct val="100000"/>
              <a:buFont typeface="+mj-lt"/>
              <a:buAutoNum type="alphaLcParenR"/>
              <a:defRPr/>
            </a:pPr>
            <a:r>
              <a:rPr lang="en-US" dirty="0">
                <a:effectLst>
                  <a:outerShdw blurRad="38100" dist="38100" dir="2700000" algn="tl">
                    <a:srgbClr val="000000">
                      <a:alpha val="43137"/>
                    </a:srgbClr>
                  </a:outerShdw>
                </a:effectLst>
              </a:rPr>
              <a:t>Man’s sinful reaction (21b)</a:t>
            </a:r>
          </a:p>
        </p:txBody>
      </p:sp>
      <p:pic>
        <p:nvPicPr>
          <p:cNvPr id="1026" name="Picture 2" descr="Image result for revelation 15">
            <a:extLst>
              <a:ext uri="{FF2B5EF4-FFF2-40B4-BE49-F238E27FC236}">
                <a16:creationId xmlns:a16="http://schemas.microsoft.com/office/drawing/2014/main" id="{72C3C583-CFFB-48A4-8087-10200F4B1F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81775" y="1752600"/>
            <a:ext cx="237172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035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3110"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914400" y="1540933"/>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648200" y="2256366"/>
            <a:ext cx="3349264" cy="3657600"/>
          </a:xfrm>
          <a:prstGeom prst="rect">
            <a:avLst/>
          </a:prstGeom>
        </p:spPr>
      </p:pic>
    </p:spTree>
    <p:extLst>
      <p:ext uri="{BB962C8B-B14F-4D97-AF65-F5344CB8AC3E}">
        <p14:creationId xmlns:p14="http://schemas.microsoft.com/office/powerpoint/2010/main" val="26260016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13110"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914400" y="1540933"/>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648200" y="2256366"/>
            <a:ext cx="3349264" cy="3657600"/>
          </a:xfrm>
          <a:prstGeom prst="rect">
            <a:avLst/>
          </a:prstGeom>
        </p:spPr>
      </p:pic>
    </p:spTree>
    <p:extLst>
      <p:ext uri="{BB962C8B-B14F-4D97-AF65-F5344CB8AC3E}">
        <p14:creationId xmlns:p14="http://schemas.microsoft.com/office/powerpoint/2010/main" val="13787357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91" y="152116"/>
            <a:ext cx="8919221" cy="6553768"/>
          </a:xfrm>
          <a:prstGeom prst="rect">
            <a:avLst/>
          </a:prstGeom>
        </p:spPr>
      </p:pic>
    </p:spTree>
    <p:extLst>
      <p:ext uri="{BB962C8B-B14F-4D97-AF65-F5344CB8AC3E}">
        <p14:creationId xmlns:p14="http://schemas.microsoft.com/office/powerpoint/2010/main" val="38636459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idx="4294967295"/>
          </p:nvPr>
        </p:nvSpPr>
        <p:spPr/>
        <p:txBody>
          <a:bodyPr/>
          <a:lstStyle/>
          <a:p>
            <a:r>
              <a:rPr lang="en-US" altLang="en-US"/>
              <a:t>CHART OF NATIONS</a:t>
            </a:r>
          </a:p>
        </p:txBody>
      </p:sp>
      <p:pic>
        <p:nvPicPr>
          <p:cNvPr id="23554" name="Picture 2" descr="C:\4KINGS.TIF"/>
          <p:cNvPicPr>
            <a:picLocks noChangeAspect="1" noChangeArrowheads="1"/>
          </p:cNvPicPr>
          <p:nvPr/>
        </p:nvPicPr>
        <p:blipFill>
          <a:blip r:embed="rId2" cstate="email">
            <a:grayscl/>
            <a:biLevel thresh="50000"/>
            <a:extLst>
              <a:ext uri="{28A0092B-C50C-407E-A947-70E740481C1C}">
                <a14:useLocalDpi xmlns:a14="http://schemas.microsoft.com/office/drawing/2010/main"/>
              </a:ext>
            </a:extLst>
          </a:blip>
          <a:srcRect/>
          <a:stretch>
            <a:fillRect/>
          </a:stretch>
        </p:blipFill>
        <p:spPr bwMode="auto">
          <a:xfrm>
            <a:off x="228600" y="152399"/>
            <a:ext cx="8683052" cy="657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528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7:12</a:t>
            </a:r>
          </a:p>
          <a:p>
            <a:pPr algn="just"/>
            <a:r>
              <a:rPr lang="en-US" sz="3600" dirty="0">
                <a:effectLst>
                  <a:outerShdw blurRad="38100" dist="38100" dir="2700000" algn="tl">
                    <a:srgbClr val="000000">
                      <a:alpha val="43137"/>
                    </a:srgbClr>
                  </a:outerShdw>
                </a:effectLst>
                <a:latin typeface="Calibri" panose="020F0502020204030204" pitchFamily="34" charset="0"/>
              </a:rPr>
              <a:t>“As for the rest of the beasts, their dominion was taken away, but an extension of life was granted to them for an appointed period of time.”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7D8061CD-F34E-45BC-ABEE-189F3787EE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6410" y="3048000"/>
            <a:ext cx="2951180" cy="1828800"/>
          </a:xfrm>
          <a:prstGeom prst="rect">
            <a:avLst/>
          </a:prstGeom>
        </p:spPr>
      </p:pic>
    </p:spTree>
    <p:extLst>
      <p:ext uri="{BB962C8B-B14F-4D97-AF65-F5344CB8AC3E}">
        <p14:creationId xmlns:p14="http://schemas.microsoft.com/office/powerpoint/2010/main" val="6459798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B.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17:8-14</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Beast (8)</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The Seven Heads (9-11)</a:t>
            </a:r>
          </a:p>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Ten Horns (12-14)</a:t>
            </a:r>
          </a:p>
        </p:txBody>
      </p:sp>
      <p:pic>
        <p:nvPicPr>
          <p:cNvPr id="6" name="Picture 7" descr="C:\Documents and Settings\Owner\Application Data\Microsoft\Media Catalog\clip0006.BMP">
            <a:extLst>
              <a:ext uri="{FF2B5EF4-FFF2-40B4-BE49-F238E27FC236}">
                <a16:creationId xmlns:a16="http://schemas.microsoft.com/office/drawing/2014/main" id="{0B6DE354-D535-40B5-8FF6-EB7FD05E10C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289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a:t>
            </a:r>
            <a:r>
              <a:rPr lang="en-US" sz="3600" b="1" u="sng" dirty="0">
                <a:solidFill>
                  <a:srgbClr val="FFFFCC"/>
                </a:solidFill>
                <a:effectLst>
                  <a:outerShdw blurRad="38100" dist="38100" dir="2700000" algn="tl">
                    <a:srgbClr val="000000">
                      <a:alpha val="43137"/>
                    </a:srgbClr>
                  </a:outerShdw>
                </a:effectLst>
              </a:rPr>
              <a:t>having</a:t>
            </a:r>
            <a:r>
              <a:rPr lang="en-US" sz="3600" dirty="0">
                <a:effectLst>
                  <a:outerShdw blurRad="38100" dist="38100" dir="2700000" algn="tl">
                    <a:srgbClr val="000000">
                      <a:alpha val="43137"/>
                    </a:srgbClr>
                  </a:outerShdw>
                </a:effectLst>
              </a:rPr>
              <a:t> seven heads and </a:t>
            </a:r>
            <a:r>
              <a:rPr lang="en-US" sz="3600" b="1" u="sng" dirty="0">
                <a:solidFill>
                  <a:srgbClr val="FFFFCC"/>
                </a:solidFill>
                <a:effectLst>
                  <a:outerShdw blurRad="38100" dist="38100" dir="2700000" algn="tl">
                    <a:srgbClr val="000000">
                      <a:alpha val="43137"/>
                    </a:srgbClr>
                  </a:outerShdw>
                </a:effectLst>
              </a:rPr>
              <a:t>ten horns</a:t>
            </a:r>
            <a:r>
              <a:rPr lang="en-US" sz="3600" dirty="0">
                <a:effectLst>
                  <a:outerShdw blurRad="38100" dist="38100" dir="2700000" algn="tl">
                    <a:srgbClr val="000000">
                      <a:alpha val="43137"/>
                    </a:srgbClr>
                  </a:outerShdw>
                </a:effectLst>
              </a:rPr>
              <a:t>.”</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1500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2:44</a:t>
            </a:r>
          </a:p>
          <a:p>
            <a:pPr algn="just"/>
            <a:r>
              <a:rPr lang="en-US" sz="3400" dirty="0">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In the days of those kings</a:t>
            </a:r>
            <a:r>
              <a:rPr lang="en-US" sz="3400" dirty="0">
                <a:effectLst>
                  <a:outerShdw blurRad="38100" dist="38100" dir="2700000" algn="tl">
                    <a:srgbClr val="000000">
                      <a:alpha val="43137"/>
                    </a:srgbClr>
                  </a:outerShdw>
                </a:effectLst>
                <a:latin typeface="Calibri" panose="020F0502020204030204" pitchFamily="34" charset="0"/>
              </a:rPr>
              <a:t> the God of heaven will set up a kingdom which will never be destroyed, and that kingdom will not be left for another people; it will crush and put an end to all these kingdoms, but it will itself endure forever.”</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3332C70C-5802-43D9-8CB2-1B86BEF33A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1528" y="3383280"/>
            <a:ext cx="2360944" cy="1463040"/>
          </a:xfrm>
          <a:prstGeom prst="rect">
            <a:avLst/>
          </a:prstGeom>
        </p:spPr>
      </p:pic>
    </p:spTree>
    <p:extLst>
      <p:ext uri="{BB962C8B-B14F-4D97-AF65-F5344CB8AC3E}">
        <p14:creationId xmlns:p14="http://schemas.microsoft.com/office/powerpoint/2010/main" val="535046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91" y="152116"/>
            <a:ext cx="8919221" cy="6553768"/>
          </a:xfrm>
          <a:prstGeom prst="rect">
            <a:avLst/>
          </a:prstGeom>
        </p:spPr>
      </p:pic>
    </p:spTree>
    <p:extLst>
      <p:ext uri="{BB962C8B-B14F-4D97-AF65-F5344CB8AC3E}">
        <p14:creationId xmlns:p14="http://schemas.microsoft.com/office/powerpoint/2010/main" val="292632527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7:24</a:t>
            </a:r>
          </a:p>
          <a:p>
            <a:pPr algn="just"/>
            <a:r>
              <a:rPr lang="en-US" sz="3600" dirty="0">
                <a:effectLst>
                  <a:outerShdw blurRad="38100" dist="38100" dir="2700000" algn="tl">
                    <a:srgbClr val="000000">
                      <a:alpha val="43137"/>
                    </a:srgbClr>
                  </a:outerShdw>
                </a:effectLst>
                <a:latin typeface="Calibri" panose="020F0502020204030204" pitchFamily="34" charset="0"/>
              </a:rPr>
              <a:t>“As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ten horns</a:t>
            </a:r>
            <a:r>
              <a:rPr lang="en-US" sz="3600" dirty="0">
                <a:effectLst>
                  <a:outerShdw blurRad="38100" dist="38100" dir="2700000" algn="tl">
                    <a:srgbClr val="000000">
                      <a:alpha val="43137"/>
                    </a:srgbClr>
                  </a:outerShdw>
                </a:effectLst>
                <a:latin typeface="Calibri" panose="020F0502020204030204" pitchFamily="34" charset="0"/>
              </a:rPr>
              <a:t>, out of this kingdom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ten kings</a:t>
            </a:r>
            <a:r>
              <a:rPr lang="en-US" sz="3600" dirty="0">
                <a:effectLst>
                  <a:outerShdw blurRad="38100" dist="38100" dir="2700000" algn="tl">
                    <a:srgbClr val="000000">
                      <a:alpha val="43137"/>
                    </a:srgbClr>
                  </a:outerShdw>
                </a:effectLst>
                <a:latin typeface="Calibri" panose="020F0502020204030204" pitchFamily="34" charset="0"/>
              </a:rPr>
              <a:t> will arise; and another will arise after them, and he will be different from the previous ones and will subdue three kings.”</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D7DCDF83-925E-4241-A7A1-5BA817876B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6410" y="3048000"/>
            <a:ext cx="2951180" cy="1828800"/>
          </a:xfrm>
          <a:prstGeom prst="rect">
            <a:avLst/>
          </a:prstGeom>
        </p:spPr>
      </p:pic>
    </p:spTree>
    <p:extLst>
      <p:ext uri="{BB962C8B-B14F-4D97-AF65-F5344CB8AC3E}">
        <p14:creationId xmlns:p14="http://schemas.microsoft.com/office/powerpoint/2010/main" val="34470395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00821"/>
          </a:xfrm>
          <a:prstGeom prst="rect">
            <a:avLst/>
          </a:prstGeom>
          <a:noFill/>
          <a:ln w="28575">
            <a:noFill/>
            <a:miter lim="800000"/>
            <a:headEnd/>
            <a:tailEnd/>
          </a:ln>
        </p:spPr>
        <p:txBody>
          <a:bodyPr wrap="square">
            <a:spAutoFit/>
          </a:bodyPr>
          <a:lstStyle/>
          <a:p>
            <a:pPr algn="ctr">
              <a:spcAft>
                <a:spcPts val="6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16:19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great city was split into three parts, and the cities of the nations fell.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Babylon the great was remembered before God, to give her the cup of the wine of His fierce wrath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4975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idx="4294967295"/>
          </p:nvPr>
        </p:nvSpPr>
        <p:spPr/>
        <p:txBody>
          <a:bodyPr/>
          <a:lstStyle/>
          <a:p>
            <a:r>
              <a:rPr lang="en-US" altLang="en-US"/>
              <a:t>CHART OF NATIONS</a:t>
            </a:r>
          </a:p>
        </p:txBody>
      </p:sp>
      <p:pic>
        <p:nvPicPr>
          <p:cNvPr id="23554" name="Picture 2" descr="C:\4KINGS.TIF"/>
          <p:cNvPicPr>
            <a:picLocks noChangeAspect="1" noChangeArrowheads="1"/>
          </p:cNvPicPr>
          <p:nvPr/>
        </p:nvPicPr>
        <p:blipFill>
          <a:blip r:embed="rId2" cstate="email">
            <a:grayscl/>
            <a:biLevel thresh="50000"/>
            <a:extLst>
              <a:ext uri="{28A0092B-C50C-407E-A947-70E740481C1C}">
                <a14:useLocalDpi xmlns:a14="http://schemas.microsoft.com/office/drawing/2010/main"/>
              </a:ext>
            </a:extLst>
          </a:blip>
          <a:srcRect/>
          <a:stretch>
            <a:fillRect/>
          </a:stretch>
        </p:blipFill>
        <p:spPr bwMode="auto">
          <a:xfrm>
            <a:off x="228600" y="152399"/>
            <a:ext cx="8683052" cy="657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3158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7:23</a:t>
            </a:r>
          </a:p>
          <a:p>
            <a:pPr algn="just"/>
            <a:r>
              <a:rPr lang="en-US" sz="3600" dirty="0">
                <a:effectLst>
                  <a:outerShdw blurRad="38100" dist="38100" dir="2700000" algn="tl">
                    <a:srgbClr val="000000">
                      <a:alpha val="43137"/>
                    </a:srgbClr>
                  </a:outerShdw>
                </a:effectLst>
                <a:latin typeface="Calibri" panose="020F0502020204030204" pitchFamily="34" charset="0"/>
              </a:rPr>
              <a:t>“Thus he said: ‘The fourth beast will be a fourth kingdom on the earth, which will be different from all the other kingdoms and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devour the whole earth</a:t>
            </a:r>
            <a:r>
              <a:rPr lang="en-US" sz="3600" dirty="0">
                <a:effectLst>
                  <a:outerShdw blurRad="38100" dist="38100" dir="2700000" algn="tl">
                    <a:srgbClr val="000000">
                      <a:alpha val="43137"/>
                    </a:srgbClr>
                  </a:outerShdw>
                </a:effectLst>
                <a:latin typeface="Calibri" panose="020F0502020204030204" pitchFamily="34" charset="0"/>
              </a:rPr>
              <a:t> and tread it down and crush it.”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A612FBF3-8319-4352-BF06-DBB3B27344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6410" y="3048000"/>
            <a:ext cx="2951180" cy="1828800"/>
          </a:xfrm>
          <a:prstGeom prst="rect">
            <a:avLst/>
          </a:prstGeom>
        </p:spPr>
      </p:pic>
    </p:spTree>
    <p:extLst>
      <p:ext uri="{BB962C8B-B14F-4D97-AF65-F5344CB8AC3E}">
        <p14:creationId xmlns:p14="http://schemas.microsoft.com/office/powerpoint/2010/main" val="151255794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749800"/>
          </a:xfrm>
        </p:spPr>
        <p:txBody>
          <a:bodyPr/>
          <a:lstStyle/>
          <a:p>
            <a:pPr marL="0" indent="0" algn="just">
              <a:buNone/>
            </a:pPr>
            <a:r>
              <a:rPr lang="en-US" sz="3000" dirty="0">
                <a:effectLst>
                  <a:outerShdw blurRad="38100" dist="38100" dir="2700000" algn="tl">
                    <a:srgbClr val="000000">
                      <a:alpha val="43137"/>
                    </a:srgbClr>
                  </a:outerShdw>
                </a:effectLst>
              </a:rPr>
              <a:t>“(3) From among those ten kingdoms there will arise one individual who will have control over the whole dominion of the ten kings (Dan. 7: 8, 24; Rev. 13: 1-10; 17: 13). In gaining his authority three of the ten kings are overthrown. (4) This final authority over the empire is wielded by one who is marked by blasphemy, hatred of God’s people, disregard for established law and order, who will continue for three and one-half years (Dan. 7: 26). (5) </a:t>
            </a:r>
            <a:r>
              <a:rPr lang="en-US" sz="3000" b="1" u="sng" dirty="0">
                <a:solidFill>
                  <a:srgbClr val="FFFFCC"/>
                </a:solidFill>
                <a:effectLst>
                  <a:outerShdw blurRad="38100" dist="38100" dir="2700000" algn="tl">
                    <a:srgbClr val="000000">
                      <a:alpha val="43137"/>
                    </a:srgbClr>
                  </a:outerShdw>
                </a:effectLst>
              </a:rPr>
              <a:t>This final form of world power will have world-wide influence (Dan. 7: 23)</a:t>
            </a:r>
            <a:r>
              <a:rPr lang="en-US" sz="3000" dirty="0">
                <a:effectLst>
                  <a:outerShdw blurRad="38100" dist="38100" dir="2700000" algn="tl">
                    <a:srgbClr val="000000">
                      <a:alpha val="43137"/>
                    </a:srgbClr>
                  </a:outerShdw>
                </a:effectLst>
              </a:rPr>
              <a:t>.</a:t>
            </a:r>
            <a:r>
              <a:rPr lang="en-US" sz="30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65B7330F-3B0B-4145-94F8-977342DA9302}"/>
              </a:ext>
            </a:extLst>
          </p:cNvPr>
          <p:cNvSpPr/>
          <p:nvPr/>
        </p:nvSpPr>
        <p:spPr>
          <a:xfrm>
            <a:off x="2317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Things to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321-22</a:t>
            </a:r>
          </a:p>
        </p:txBody>
      </p:sp>
      <p:pic>
        <p:nvPicPr>
          <p:cNvPr id="2" name="Picture 1">
            <a:extLst>
              <a:ext uri="{FF2B5EF4-FFF2-40B4-BE49-F238E27FC236}">
                <a16:creationId xmlns:a16="http://schemas.microsoft.com/office/drawing/2014/main" id="{4910ADA2-D9AC-47E6-8B53-00489137C74C}"/>
              </a:ext>
            </a:extLst>
          </p:cNvPr>
          <p:cNvPicPr>
            <a:picLocks noChangeAspect="1"/>
          </p:cNvPicPr>
          <p:nvPr/>
        </p:nvPicPr>
        <p:blipFill rotWithShape="1">
          <a:blip r:embed="rId2"/>
          <a:srcRect l="15001" r="27499"/>
          <a:stretch/>
        </p:blipFill>
        <p:spPr>
          <a:xfrm>
            <a:off x="84321" y="76200"/>
            <a:ext cx="982479"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4929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68668" y="209550"/>
            <a:ext cx="4629150" cy="857250"/>
          </a:xfrm>
        </p:spPr>
        <p:txBody>
          <a:bodyPr/>
          <a:lstStyle/>
          <a:p>
            <a:pPr algn="ctr"/>
            <a:r>
              <a:rPr lang="en-US" sz="3200" dirty="0">
                <a:effectLst>
                  <a:outerShdw blurRad="38100" dist="38100" dir="2700000" algn="tl">
                    <a:srgbClr val="000000">
                      <a:alpha val="43137"/>
                    </a:srgbClr>
                  </a:outerShdw>
                </a:effectLst>
              </a:rPr>
              <a:t>Arnold Fruchtenbaum</a:t>
            </a:r>
            <a:br>
              <a:rPr lang="en-US" sz="2700" dirty="0">
                <a:effectLst>
                  <a:outerShdw blurRad="38100" dist="38100" dir="2700000" algn="tl">
                    <a:srgbClr val="000000">
                      <a:alpha val="43137"/>
                    </a:srgbClr>
                  </a:outerShdw>
                </a:effectLst>
              </a:rPr>
            </a:br>
            <a:r>
              <a:rPr lang="en-US" sz="1500" i="1" dirty="0">
                <a:solidFill>
                  <a:schemeClr val="tx1"/>
                </a:solidFill>
                <a:effectLst>
                  <a:outerShdw blurRad="38100" dist="38100" dir="2700000" algn="tl">
                    <a:srgbClr val="000000">
                      <a:alpha val="43137"/>
                    </a:srgbClr>
                  </a:outerShdw>
                </a:effectLst>
              </a:rPr>
              <a:t>Footsteps of the Messiah, </a:t>
            </a:r>
            <a:r>
              <a:rPr lang="en-US" sz="1500" dirty="0">
                <a:solidFill>
                  <a:schemeClr val="tx1"/>
                </a:solidFill>
                <a:effectLst>
                  <a:outerShdw blurRad="38100" dist="38100" dir="2700000" algn="tl">
                    <a:srgbClr val="000000">
                      <a:alpha val="43137"/>
                    </a:srgbClr>
                  </a:outerShdw>
                </a:effectLst>
              </a:rPr>
              <a:t>Page 36 </a:t>
            </a:r>
          </a:p>
        </p:txBody>
      </p:sp>
      <p:sp>
        <p:nvSpPr>
          <p:cNvPr id="16387" name="Rectangle 3"/>
          <p:cNvSpPr>
            <a:spLocks noGrp="1" noChangeArrowheads="1"/>
          </p:cNvSpPr>
          <p:nvPr>
            <p:ph type="body" idx="1"/>
          </p:nvPr>
        </p:nvSpPr>
        <p:spPr>
          <a:xfrm>
            <a:off x="0" y="1143000"/>
            <a:ext cx="9144000" cy="4442710"/>
          </a:xfrm>
        </p:spPr>
        <p:txBody>
          <a:bodyPr/>
          <a:lstStyle/>
          <a:p>
            <a:pPr marL="0" indent="0" algn="just">
              <a:buNone/>
              <a:defRPr/>
            </a:pPr>
            <a:r>
              <a:rPr lang="en-US" dirty="0">
                <a:effectLst>
                  <a:outerShdw blurRad="38100" dist="38100" dir="2700000" algn="tl">
                    <a:srgbClr val="000000">
                      <a:alpha val="43137"/>
                    </a:srgbClr>
                  </a:outerShdw>
                </a:effectLst>
              </a:rPr>
              <a:t>“This stage was seen in both Daniel 2 in the ten toes and in Daniel seven in the ten horns...</a:t>
            </a:r>
            <a:r>
              <a:rPr lang="en-US" b="1" u="sng" dirty="0">
                <a:solidFill>
                  <a:srgbClr val="FFFFCC"/>
                </a:solidFill>
                <a:effectLst>
                  <a:outerShdw blurRad="38100" dist="38100" dir="2700000" algn="tl">
                    <a:srgbClr val="000000">
                      <a:alpha val="43137"/>
                    </a:srgbClr>
                  </a:outerShdw>
                </a:effectLst>
              </a:rPr>
              <a:t>the One World Government will divide into ten kingdoms that will cover the whole world – not merely Europe</a:t>
            </a:r>
            <a:r>
              <a:rPr lang="en-US" dirty="0">
                <a:effectLst>
                  <a:outerShdw blurRad="38100" dist="38100" dir="2700000" algn="tl">
                    <a:srgbClr val="000000">
                      <a:alpha val="43137"/>
                    </a:srgbClr>
                  </a:outerShdw>
                </a:effectLst>
              </a:rPr>
              <a:t>. It has become common today to refer to the ten kingdoms as being in Europe only, especially the Former Common Market, now the European Union. But the text does not allow for this kind of interpretation. At the very best, the European Union might become one of the ten, but it could hardly become all of the ten.</a:t>
            </a:r>
            <a:r>
              <a:rPr lang="en-US"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57149"/>
            <a:ext cx="642136"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101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015" y="1062825"/>
            <a:ext cx="9144000" cy="5718975"/>
          </a:xfrm>
        </p:spPr>
        <p:txBody>
          <a:bodyPr/>
          <a:lstStyle/>
          <a:p>
            <a:pPr marL="0" indent="0" algn="just">
              <a:buNone/>
              <a:defRPr/>
            </a:pPr>
            <a:r>
              <a:rPr lang="en-US" sz="3100" dirty="0">
                <a:effectLst>
                  <a:outerShdw blurRad="38100" dist="38100" dir="2700000" algn="tl">
                    <a:srgbClr val="000000">
                      <a:alpha val="43137"/>
                    </a:srgbClr>
                  </a:outerShdw>
                </a:effectLst>
              </a:rPr>
              <a:t>“A careful reading of the Daniel passage states that once the Fourth Empire rules the whole world, then this One World Government will split into ten kingdoms. </a:t>
            </a:r>
            <a:r>
              <a:rPr lang="en-US" sz="3100" b="1" u="sng" dirty="0">
                <a:solidFill>
                  <a:srgbClr val="FFFFCC"/>
                </a:solidFill>
                <a:effectLst>
                  <a:outerShdw blurRad="38100" dist="38100" dir="2700000" algn="tl">
                    <a:srgbClr val="000000">
                      <a:alpha val="43137"/>
                    </a:srgbClr>
                  </a:outerShdw>
                </a:effectLst>
              </a:rPr>
              <a:t>This requires the ten kingdoms to cover the entire world, not just the territory known as Europe</a:t>
            </a:r>
            <a:r>
              <a:rPr lang="en-US" sz="3100" dirty="0">
                <a:effectLst>
                  <a:outerShdw blurRad="38100" dist="38100" dir="2700000" algn="tl">
                    <a:srgbClr val="000000">
                      <a:alpha val="43137"/>
                    </a:srgbClr>
                  </a:outerShdw>
                </a:effectLst>
              </a:rPr>
              <a:t>. It would be a mistake to make too much of the European Union as being the Ten Division Stage. It would be far more consistent with the text to view it as possibly one of the ten, but not the entire ten. More consistent with Daniel's prophecy is the recommendation of the Club of Rome that the world be divided into ten administrative districts to avoid a world economic collapse.</a:t>
            </a:r>
            <a:r>
              <a:rPr lang="en-US" sz="3100" i="1" dirty="0">
                <a:effectLst>
                  <a:outerShdw blurRad="38100" dist="38100" dir="2700000" algn="tl">
                    <a:srgbClr val="000000">
                      <a:alpha val="43137"/>
                    </a:srgbClr>
                  </a:outerShdw>
                </a:effectLst>
              </a:rPr>
              <a:t>”</a:t>
            </a:r>
          </a:p>
        </p:txBody>
      </p:sp>
      <p:sp>
        <p:nvSpPr>
          <p:cNvPr id="6" name="Rectangle 2">
            <a:extLst>
              <a:ext uri="{FF2B5EF4-FFF2-40B4-BE49-F238E27FC236}">
                <a16:creationId xmlns:a16="http://schemas.microsoft.com/office/drawing/2014/main" id="{20D8FF7F-5D63-4607-8DFA-2F6940D0306E}"/>
              </a:ext>
            </a:extLst>
          </p:cNvPr>
          <p:cNvSpPr>
            <a:spLocks noGrp="1" noChangeArrowheads="1"/>
          </p:cNvSpPr>
          <p:nvPr>
            <p:ph type="title"/>
          </p:nvPr>
        </p:nvSpPr>
        <p:spPr>
          <a:xfrm>
            <a:off x="2268668" y="209550"/>
            <a:ext cx="4629150" cy="857250"/>
          </a:xfrm>
        </p:spPr>
        <p:txBody>
          <a:bodyPr/>
          <a:lstStyle/>
          <a:p>
            <a:pPr algn="ctr"/>
            <a:r>
              <a:rPr lang="en-US" sz="3200" dirty="0">
                <a:effectLst>
                  <a:outerShdw blurRad="38100" dist="38100" dir="2700000" algn="tl">
                    <a:srgbClr val="000000">
                      <a:alpha val="43137"/>
                    </a:srgbClr>
                  </a:outerShdw>
                </a:effectLst>
              </a:rPr>
              <a:t>Arnold Fruchtenbaum</a:t>
            </a:r>
            <a:br>
              <a:rPr lang="en-US" sz="2700" dirty="0">
                <a:effectLst>
                  <a:outerShdw blurRad="38100" dist="38100" dir="2700000" algn="tl">
                    <a:srgbClr val="000000">
                      <a:alpha val="43137"/>
                    </a:srgbClr>
                  </a:outerShdw>
                </a:effectLst>
              </a:rPr>
            </a:br>
            <a:r>
              <a:rPr lang="en-US" sz="1500" i="1" dirty="0">
                <a:solidFill>
                  <a:schemeClr val="tx1"/>
                </a:solidFill>
                <a:effectLst>
                  <a:outerShdw blurRad="38100" dist="38100" dir="2700000" algn="tl">
                    <a:srgbClr val="000000">
                      <a:alpha val="43137"/>
                    </a:srgbClr>
                  </a:outerShdw>
                </a:effectLst>
              </a:rPr>
              <a:t>Footsteps of the Messiah, </a:t>
            </a:r>
            <a:r>
              <a:rPr lang="en-US" sz="1500" dirty="0">
                <a:solidFill>
                  <a:schemeClr val="tx1"/>
                </a:solidFill>
                <a:effectLst>
                  <a:outerShdw blurRad="38100" dist="38100" dir="2700000" algn="tl">
                    <a:srgbClr val="000000">
                      <a:alpha val="43137"/>
                    </a:srgbClr>
                  </a:outerShdw>
                </a:effectLst>
              </a:rPr>
              <a:t>Page 36 </a:t>
            </a:r>
          </a:p>
        </p:txBody>
      </p:sp>
      <p:pic>
        <p:nvPicPr>
          <p:cNvPr id="7" name="Picture 2" descr="Image result for arnold fruchtenbaum">
            <a:extLst>
              <a:ext uri="{FF2B5EF4-FFF2-40B4-BE49-F238E27FC236}">
                <a16:creationId xmlns:a16="http://schemas.microsoft.com/office/drawing/2014/main" id="{6278BEBB-6619-4719-8E2A-7FB8FC7C09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57149"/>
            <a:ext cx="642136"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1855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28600" y="1371600"/>
            <a:ext cx="8686800" cy="3621631"/>
          </a:xfrm>
        </p:spPr>
        <p:txBody>
          <a:bodyPr/>
          <a:lstStyle/>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‘ten horns’ could represent ten nations of the end times, </a:t>
            </a:r>
            <a:r>
              <a:rPr lang="en-US" sz="3600" b="1" u="sng" dirty="0">
                <a:solidFill>
                  <a:srgbClr val="FFFFCC"/>
                </a:solidFill>
                <a:effectLst>
                  <a:outerShdw blurRad="38100" dist="38100" dir="2700000" algn="tl">
                    <a:srgbClr val="000000">
                      <a:alpha val="43137"/>
                    </a:srgbClr>
                  </a:outerShdw>
                </a:effectLst>
              </a:rPr>
              <a:t>or perhaps more likely ten divisions of world government</a:t>
            </a:r>
            <a:r>
              <a:rPr lang="en-US" sz="3600" dirty="0">
                <a:effectLst>
                  <a:outerShdw blurRad="38100" dist="38100" dir="2700000" algn="tl">
                    <a:srgbClr val="000000">
                      <a:alpha val="43137"/>
                    </a:srgbClr>
                  </a:outerShdw>
                </a:effectLst>
              </a:rPr>
              <a:t> that will come into existence. Out of this confederacy will arise the ‘little horn’ or the ANTICHRIST himself empowered by Satan. His control and influence over the peoples of the world will be amazing!</a:t>
            </a:r>
            <a:r>
              <a:rPr lang="en-US" sz="3600" dirty="0">
                <a:effectLst>
                  <a:outerShdw blurRad="38100" dist="38100" dir="2700000" algn="tl">
                    <a:srgbClr val="000000">
                      <a:alpha val="43137"/>
                    </a:srgbClr>
                  </a:outerShdw>
                </a:effectLst>
                <a:cs typeface="Calibri" panose="020F0502020204030204" pitchFamily="34" charset="0"/>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362200" y="228600"/>
            <a:ext cx="4693444" cy="1018227"/>
          </a:xfrm>
          <a:prstGeom prst="rect">
            <a:avLst/>
          </a:prstGeom>
        </p:spPr>
        <p:txBody>
          <a:bodyPr wrap="square">
            <a:spAutoFit/>
          </a:bodyPr>
          <a:lstStyle/>
          <a:p>
            <a:pPr algn="ctr">
              <a:spcAft>
                <a:spcPts val="45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Hocking</a:t>
            </a:r>
          </a:p>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 Hocking,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Babylon: Its History and Prophecies</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(Tustin, CA: Hope For Today Publications, 2015), 90.</a:t>
            </a:r>
          </a:p>
        </p:txBody>
      </p:sp>
      <p:pic>
        <p:nvPicPr>
          <p:cNvPr id="2" name="Picture 1">
            <a:extLst>
              <a:ext uri="{FF2B5EF4-FFF2-40B4-BE49-F238E27FC236}">
                <a16:creationId xmlns:a16="http://schemas.microsoft.com/office/drawing/2014/main" id="{208DDC6B-0924-4483-AD92-673482CA0F59}"/>
              </a:ext>
            </a:extLst>
          </p:cNvPr>
          <p:cNvPicPr>
            <a:picLocks noChangeAspect="1"/>
          </p:cNvPicPr>
          <p:nvPr/>
        </p:nvPicPr>
        <p:blipFill>
          <a:blip r:embed="rId2"/>
          <a:stretch>
            <a:fillRect/>
          </a:stretch>
        </p:blipFill>
        <p:spPr>
          <a:xfrm>
            <a:off x="76200" y="91440"/>
            <a:ext cx="875995" cy="822960"/>
          </a:xfrm>
          <a:prstGeom prst="rect">
            <a:avLst/>
          </a:prstGeom>
        </p:spPr>
      </p:pic>
    </p:spTree>
    <p:extLst>
      <p:ext uri="{BB962C8B-B14F-4D97-AF65-F5344CB8AC3E}">
        <p14:creationId xmlns:p14="http://schemas.microsoft.com/office/powerpoint/2010/main" val="80417996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380F2C-CA98-4851-972E-316C03FFA67C}"/>
              </a:ext>
            </a:extLst>
          </p:cNvPr>
          <p:cNvPicPr>
            <a:picLocks noChangeAspect="1"/>
          </p:cNvPicPr>
          <p:nvPr/>
        </p:nvPicPr>
        <p:blipFill>
          <a:blip r:embed="rId2"/>
          <a:stretch>
            <a:fillRect/>
          </a:stretch>
        </p:blipFill>
        <p:spPr>
          <a:xfrm>
            <a:off x="1008332" y="457200"/>
            <a:ext cx="7127336" cy="5943600"/>
          </a:xfrm>
          <a:prstGeom prst="rect">
            <a:avLst/>
          </a:prstGeom>
        </p:spPr>
      </p:pic>
    </p:spTree>
    <p:extLst>
      <p:ext uri="{BB962C8B-B14F-4D97-AF65-F5344CB8AC3E}">
        <p14:creationId xmlns:p14="http://schemas.microsoft.com/office/powerpoint/2010/main" val="75519909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371600" y="228600"/>
            <a:ext cx="6400800" cy="571500"/>
          </a:xfrm>
        </p:spPr>
        <p:txBody>
          <a:bodyPr/>
          <a:lstStyle/>
          <a:p>
            <a:pPr algn="ctr" eaLnBrk="1" hangingPunct="1">
              <a:lnSpc>
                <a:spcPct val="100000"/>
              </a:lnSpc>
            </a:pPr>
            <a:r>
              <a:rPr lang="en-US" altLang="en-US" sz="3200" dirty="0">
                <a:solidFill>
                  <a:srgbClr val="00FFFF"/>
                </a:solidFill>
                <a:effectLst>
                  <a:outerShdw blurRad="38100" dist="38100" dir="2700000" algn="tl">
                    <a:srgbClr val="000000">
                      <a:alpha val="43137"/>
                    </a:srgbClr>
                  </a:outerShdw>
                </a:effectLst>
              </a:rPr>
              <a:t>The Environmental Handbook (1970)</a:t>
            </a:r>
          </a:p>
        </p:txBody>
      </p:sp>
      <p:sp>
        <p:nvSpPr>
          <p:cNvPr id="67587" name="Content Placeholder 2"/>
          <p:cNvSpPr>
            <a:spLocks noGrp="1"/>
          </p:cNvSpPr>
          <p:nvPr>
            <p:ph idx="1"/>
          </p:nvPr>
        </p:nvSpPr>
        <p:spPr>
          <a:xfrm>
            <a:off x="0" y="838200"/>
            <a:ext cx="9029700" cy="3371850"/>
          </a:xfrm>
        </p:spPr>
        <p:txBody>
          <a:bodyPr/>
          <a:lstStyle/>
          <a:p>
            <a:pPr marL="0" indent="0" algn="just" eaLnBrk="1" hangingPunct="1">
              <a:buNone/>
            </a:pPr>
            <a:r>
              <a:rPr lang="en-US" sz="2700" dirty="0">
                <a:effectLst>
                  <a:outerShdw blurRad="38100" dist="38100" dir="2700000" algn="tl">
                    <a:srgbClr val="000000">
                      <a:alpha val="43137"/>
                    </a:srgbClr>
                  </a:outerShdw>
                </a:effectLst>
              </a:rPr>
              <a:t>“</a:t>
            </a:r>
            <a:r>
              <a:rPr lang="en-GB" sz="2700" dirty="0">
                <a:effectLst>
                  <a:outerShdw blurRad="38100" dist="38100" dir="2700000" algn="tl">
                    <a:srgbClr val="000000">
                      <a:alpha val="43137"/>
                    </a:srgbClr>
                  </a:outerShdw>
                </a:effectLst>
              </a:rPr>
              <a:t>...let's look at a few "root" mistakes the old-timers are about to make in the context of their new eco-concern. I use ‘old timer’...to indicate anybody</a:t>
            </a:r>
            <a:r>
              <a:rPr lang="en-US" sz="2700" dirty="0">
                <a:effectLst>
                  <a:outerShdw blurRad="38100" dist="38100" dir="2700000" algn="tl">
                    <a:srgbClr val="000000">
                      <a:alpha val="43137"/>
                    </a:srgbClr>
                  </a:outerShdw>
                </a:effectLst>
              </a:rPr>
              <a:t>‒</a:t>
            </a:r>
            <a:r>
              <a:rPr lang="en-GB" sz="2700" dirty="0">
                <a:effectLst>
                  <a:outerShdw blurRad="38100" dist="38100" dir="2700000" algn="tl">
                    <a:srgbClr val="000000">
                      <a:alpha val="43137"/>
                    </a:srgbClr>
                  </a:outerShdw>
                </a:effectLst>
              </a:rPr>
              <a:t>regardless of age</a:t>
            </a:r>
            <a:r>
              <a:rPr lang="en-US" sz="2700" dirty="0">
                <a:effectLst>
                  <a:outerShdw blurRad="38100" dist="38100" dir="2700000" algn="tl">
                    <a:srgbClr val="000000">
                      <a:alpha val="43137"/>
                    </a:srgbClr>
                  </a:outerShdw>
                </a:effectLst>
              </a:rPr>
              <a:t>‒</a:t>
            </a:r>
            <a:r>
              <a:rPr lang="en-GB" sz="2700" dirty="0">
                <a:effectLst>
                  <a:outerShdw blurRad="38100" dist="38100" dir="2700000" algn="tl">
                    <a:srgbClr val="000000">
                      <a:alpha val="43137"/>
                    </a:srgbClr>
                  </a:outerShdw>
                </a:effectLst>
              </a:rPr>
              <a:t>whose frames of reference are products of OLD TIME, i.e., the industrial revolution phase of history...They are about to initiate massive programs within old frames of centralized authority of the nation. Nations are such an artificial construct from an ecological point of view that any further energies poured into them are almost certain to do more long-term harm than good. </a:t>
            </a:r>
            <a:r>
              <a:rPr lang="en-US" sz="2700" b="1" u="sng" dirty="0">
                <a:solidFill>
                  <a:srgbClr val="FFFFCC"/>
                </a:solidFill>
                <a:effectLst>
                  <a:outerShdw blurRad="38100" dist="38100" dir="2700000" algn="tl">
                    <a:srgbClr val="000000">
                      <a:alpha val="43137"/>
                    </a:srgbClr>
                  </a:outerShdw>
                </a:effectLst>
              </a:rPr>
              <a:t>Nations…must be phased out as quickly as possible and replaced with tribal or regional autonomous economies</a:t>
            </a:r>
            <a:r>
              <a:rPr lang="en-US" sz="2700" dirty="0">
                <a:effectLst>
                  <a:outerShdw blurRad="38100" dist="38100" dir="2700000" algn="tl">
                    <a:srgbClr val="000000">
                      <a:alpha val="43137"/>
                    </a:srgbClr>
                  </a:outerShdw>
                </a:effectLst>
              </a:rPr>
              <a:t>…</a:t>
            </a:r>
            <a:r>
              <a:rPr lang="en-GB" sz="2700" dirty="0">
                <a:effectLst>
                  <a:outerShdw blurRad="38100" dist="38100" dir="2700000" algn="tl">
                    <a:srgbClr val="000000">
                      <a:alpha val="43137"/>
                    </a:srgbClr>
                  </a:outerShdw>
                </a:effectLst>
              </a:rPr>
              <a:t>Boycott the words "national" and "international.</a:t>
            </a:r>
            <a:r>
              <a:rPr lang="en-US" sz="2700" dirty="0">
                <a:effectLst>
                  <a:outerShdw blurRad="38100" dist="38100" dir="2700000" algn="tl">
                    <a:srgbClr val="000000">
                      <a:alpha val="43137"/>
                    </a:srgbClr>
                  </a:outerShdw>
                </a:effectLst>
              </a:rPr>
              <a:t>”</a:t>
            </a:r>
          </a:p>
          <a:p>
            <a:pPr marL="0" indent="0" algn="just" eaLnBrk="1" hangingPunct="1">
              <a:buNone/>
            </a:pPr>
            <a:endParaRPr lang="en-US" sz="2025" dirty="0">
              <a:effectLst>
                <a:outerShdw blurRad="38100" dist="38100" dir="2700000" algn="tl">
                  <a:srgbClr val="000000">
                    <a:alpha val="43137"/>
                  </a:srgbClr>
                </a:outerShdw>
              </a:effectLst>
            </a:endParaRPr>
          </a:p>
        </p:txBody>
      </p:sp>
      <p:sp>
        <p:nvSpPr>
          <p:cNvPr id="67588" name="TextBox 3"/>
          <p:cNvSpPr txBox="1">
            <a:spLocks noChangeArrowheads="1"/>
          </p:cNvSpPr>
          <p:nvPr/>
        </p:nvSpPr>
        <p:spPr bwMode="auto">
          <a:xfrm>
            <a:off x="1471847" y="6366302"/>
            <a:ext cx="62003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a:spcBef>
                <a:spcPct val="0"/>
              </a:spcBef>
              <a:buClrTx/>
              <a:buFontTx/>
              <a:buNone/>
            </a:pPr>
            <a:r>
              <a:rPr lang="en-US" sz="1050" dirty="0">
                <a:effectLst>
                  <a:outerShdw blurRad="38100" dist="38100" dir="2700000" algn="tl">
                    <a:srgbClr val="000000">
                      <a:alpha val="43137"/>
                    </a:srgbClr>
                  </a:outerShdw>
                </a:effectLst>
                <a:latin typeface="Calibri" panose="020F0502020204030204" pitchFamily="34" charset="0"/>
              </a:rPr>
              <a:t>Keith Lampe, "Earth Read-Out," in The Environmental Handbook: Prepared for the First National Environmental Teach In, ed. Garrett De Bell(New York: Ballentine Books, 1970), 6.</a:t>
            </a:r>
            <a:endParaRPr lang="en-US" altLang="en-US" sz="1050" dirty="0">
              <a:effectLst>
                <a:outerShdw blurRad="38100" dist="38100" dir="2700000" algn="tl">
                  <a:srgbClr val="000000">
                    <a:alpha val="43137"/>
                  </a:srgbClr>
                </a:outerShdw>
              </a:effectLst>
              <a:latin typeface="Calibri" panose="020F0502020204030204" pitchFamily="34" charset="0"/>
            </a:endParaRPr>
          </a:p>
        </p:txBody>
      </p:sp>
      <p:pic>
        <p:nvPicPr>
          <p:cNvPr id="12294" name="Picture 6" descr="https://images-na.ssl-images-amazon.com/images/I/41lzsCYSO9L._SX331_BO1,204,203,200_.jpg">
            <a:extLst>
              <a:ext uri="{FF2B5EF4-FFF2-40B4-BE49-F238E27FC236}">
                <a16:creationId xmlns:a16="http://schemas.microsoft.com/office/drawing/2014/main" id="{F96E62AD-1DE2-4DAB-8973-7F7320012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303" y="184321"/>
            <a:ext cx="381382"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509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2919824" y="1747533"/>
            <a:ext cx="590985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dirty="0">
                <a:effectLst>
                  <a:outerShdw blurRad="38100" dist="38100" dir="2700000" algn="tl">
                    <a:srgbClr val="000000">
                      <a:alpha val="43137"/>
                    </a:srgbClr>
                  </a:outerShdw>
                </a:effectLst>
                <a:latin typeface="Calibri" panose="020F0502020204030204" pitchFamily="34" charset="0"/>
              </a:rPr>
              <a:t>“</a:t>
            </a:r>
            <a:r>
              <a:rPr lang="en-US" dirty="0">
                <a:effectLst>
                  <a:outerShdw blurRad="38100" dist="38100" dir="2700000" algn="tl">
                    <a:srgbClr val="000000">
                      <a:alpha val="43137"/>
                    </a:srgbClr>
                  </a:outerShdw>
                </a:effectLst>
              </a:rPr>
              <a:t>The sovereign nations of the past can no longer solve the problems of the present; they cannot ensure their own progress or control their own future… And </a:t>
            </a:r>
            <a:r>
              <a:rPr lang="en-US" b="1" u="sng" dirty="0">
                <a:solidFill>
                  <a:srgbClr val="FFFFCC"/>
                </a:solidFill>
                <a:effectLst>
                  <a:outerShdw blurRad="38100" dist="38100" dir="2700000" algn="tl">
                    <a:srgbClr val="000000">
                      <a:alpha val="43137"/>
                    </a:srgbClr>
                  </a:outerShdw>
                </a:effectLst>
              </a:rPr>
              <a:t>the European community itself is only a stage on the way to the organized world of tomorrow</a:t>
            </a:r>
            <a:r>
              <a:rPr lang="en-US" dirty="0">
                <a:effectLst>
                  <a:outerShdw blurRad="38100" dist="38100" dir="2700000" algn="tl">
                    <a:srgbClr val="000000">
                      <a:alpha val="43137"/>
                    </a:srgbClr>
                  </a:outerShdw>
                </a:effectLst>
              </a:rPr>
              <a:t>.”</a:t>
            </a:r>
          </a:p>
        </p:txBody>
      </p:sp>
      <p:sp>
        <p:nvSpPr>
          <p:cNvPr id="63491" name="TextBox 8"/>
          <p:cNvSpPr txBox="1">
            <a:spLocks noChangeArrowheads="1"/>
          </p:cNvSpPr>
          <p:nvPr/>
        </p:nvSpPr>
        <p:spPr bwMode="auto">
          <a:xfrm>
            <a:off x="1714500" y="502920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effectLst>
                <a:outerShdw blurRad="38100" dist="38100" dir="2700000" algn="tl">
                  <a:srgbClr val="000000">
                    <a:alpha val="43137"/>
                  </a:srgbClr>
                </a:outerShdw>
              </a:effectLst>
              <a:latin typeface="Calibri" panose="020F0502020204030204" pitchFamily="34" charset="0"/>
            </a:endParaRPr>
          </a:p>
        </p:txBody>
      </p:sp>
      <p:sp>
        <p:nvSpPr>
          <p:cNvPr id="63492" name="TextBox 10"/>
          <p:cNvSpPr txBox="1">
            <a:spLocks noChangeArrowheads="1"/>
          </p:cNvSpPr>
          <p:nvPr/>
        </p:nvSpPr>
        <p:spPr bwMode="auto">
          <a:xfrm>
            <a:off x="1048669" y="6345451"/>
            <a:ext cx="70466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sz="2100" dirty="0">
                <a:effectLst>
                  <a:outerShdw blurRad="38100" dist="38100" dir="2700000" algn="tl">
                    <a:srgbClr val="000000">
                      <a:alpha val="43137"/>
                    </a:srgbClr>
                  </a:outerShdw>
                </a:effectLst>
              </a:rPr>
              <a:t>Jean Monet, </a:t>
            </a:r>
            <a:r>
              <a:rPr lang="en-US" sz="2100" i="1" dirty="0">
                <a:effectLst>
                  <a:outerShdw blurRad="38100" dist="38100" dir="2700000" algn="tl">
                    <a:srgbClr val="000000">
                      <a:alpha val="43137"/>
                    </a:srgbClr>
                  </a:outerShdw>
                </a:effectLst>
              </a:rPr>
              <a:t>Memoirs</a:t>
            </a:r>
            <a:r>
              <a:rPr lang="en-US" sz="2100" dirty="0">
                <a:effectLst>
                  <a:outerShdw blurRad="38100" dist="38100" dir="2700000" algn="tl">
                    <a:srgbClr val="000000">
                      <a:alpha val="43137"/>
                    </a:srgbClr>
                  </a:outerShdw>
                </a:effectLst>
              </a:rPr>
              <a:t> (New York: Doubleday, 1978), 524.</a:t>
            </a:r>
            <a:endParaRPr lang="en-US" sz="2100" dirty="0">
              <a:effectLst>
                <a:outerShdw blurRad="38100" dist="38100" dir="2700000" algn="tl">
                  <a:srgbClr val="000000">
                    <a:alpha val="43137"/>
                  </a:srgbClr>
                </a:outerShdw>
              </a:effectLst>
              <a:latin typeface="Calibri" panose="020F0502020204030204" pitchFamily="34" charset="0"/>
            </a:endParaRPr>
          </a:p>
        </p:txBody>
      </p:sp>
      <p:sp>
        <p:nvSpPr>
          <p:cNvPr id="63494" name="Rectangle 1026"/>
          <p:cNvSpPr>
            <a:spLocks noGrp="1" noChangeArrowheads="1"/>
          </p:cNvSpPr>
          <p:nvPr>
            <p:ph type="title"/>
          </p:nvPr>
        </p:nvSpPr>
        <p:spPr>
          <a:xfrm>
            <a:off x="2943225" y="249109"/>
            <a:ext cx="3257550" cy="1046291"/>
          </a:xfrm>
        </p:spPr>
        <p:txBody>
          <a:bodyPr/>
          <a:lstStyle/>
          <a:p>
            <a:pPr algn="ctr" eaLnBrk="1" hangingPunct="1"/>
            <a:r>
              <a:rPr lang="en-US" altLang="en-US" sz="3600" dirty="0">
                <a:effectLst>
                  <a:outerShdw blurRad="38100" dist="38100" dir="2700000" algn="tl">
                    <a:srgbClr val="000000">
                      <a:alpha val="43137"/>
                    </a:srgbClr>
                  </a:outerShdw>
                </a:effectLst>
              </a:rPr>
              <a:t>Jean Monet </a:t>
            </a:r>
            <a:r>
              <a:rPr lang="en-US" altLang="en-US" sz="240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(1888‒1979)</a:t>
            </a:r>
          </a:p>
        </p:txBody>
      </p:sp>
      <p:pic>
        <p:nvPicPr>
          <p:cNvPr id="10242" name="Picture 2" descr="Image result for john monet">
            <a:extLst>
              <a:ext uri="{FF2B5EF4-FFF2-40B4-BE49-F238E27FC236}">
                <a16:creationId xmlns:a16="http://schemas.microsoft.com/office/drawing/2014/main" id="{FBDDFE6C-AEED-4093-AF39-A64DC06AF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905000"/>
            <a:ext cx="2474020" cy="219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664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2943225" y="1373156"/>
            <a:ext cx="58578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effectLst>
                  <a:outerShdw blurRad="38100" dist="38100" dir="2700000" algn="tl">
                    <a:srgbClr val="000000">
                      <a:alpha val="43137"/>
                    </a:srgbClr>
                  </a:outerShdw>
                </a:effectLst>
                <a:latin typeface="Calibri" panose="020F0502020204030204" pitchFamily="34" charset="0"/>
              </a:rPr>
              <a:t>“The contemporary quest for world order will require a coherent strategy to establish a concept of order </a:t>
            </a:r>
            <a:r>
              <a:rPr lang="en-GB" sz="3200" i="1" dirty="0">
                <a:effectLst>
                  <a:outerShdw blurRad="38100" dist="38100" dir="2700000" algn="tl">
                    <a:srgbClr val="000000">
                      <a:alpha val="43137"/>
                    </a:srgbClr>
                  </a:outerShdw>
                </a:effectLst>
                <a:latin typeface="Calibri" panose="020F0502020204030204" pitchFamily="34" charset="0"/>
              </a:rPr>
              <a:t>within</a:t>
            </a:r>
            <a:r>
              <a:rPr lang="en-GB" sz="3200" dirty="0">
                <a:effectLst>
                  <a:outerShdw blurRad="38100" dist="38100" dir="2700000" algn="tl">
                    <a:srgbClr val="000000">
                      <a:alpha val="43137"/>
                    </a:srgbClr>
                  </a:outerShdw>
                </a:effectLst>
                <a:latin typeface="Calibri" panose="020F0502020204030204" pitchFamily="34" charset="0"/>
              </a:rPr>
              <a:t> </a:t>
            </a:r>
            <a:r>
              <a:rPr lang="en-GB" sz="3200" b="1" u="sng" dirty="0">
                <a:solidFill>
                  <a:srgbClr val="FFFFCC"/>
                </a:solidFill>
                <a:effectLst>
                  <a:outerShdw blurRad="38100" dist="38100" dir="2700000" algn="tl">
                    <a:srgbClr val="000000">
                      <a:alpha val="43137"/>
                    </a:srgbClr>
                  </a:outerShdw>
                </a:effectLst>
                <a:latin typeface="Calibri" panose="020F0502020204030204" pitchFamily="34" charset="0"/>
              </a:rPr>
              <a:t>the various regions and to relate these regional orders to one another</a:t>
            </a:r>
            <a:r>
              <a:rPr lang="en-GB" sz="3200" dirty="0">
                <a:effectLst>
                  <a:outerShdw blurRad="38100" dist="38100" dir="2700000" algn="tl">
                    <a:srgbClr val="000000">
                      <a:alpha val="43137"/>
                    </a:srgbClr>
                  </a:outerShdw>
                </a:effectLst>
                <a:latin typeface="Calibri" panose="020F0502020204030204" pitchFamily="34" charset="0"/>
              </a:rPr>
              <a:t>.”</a:t>
            </a:r>
          </a:p>
        </p:txBody>
      </p:sp>
      <p:sp>
        <p:nvSpPr>
          <p:cNvPr id="63492" name="TextBox 10"/>
          <p:cNvSpPr txBox="1">
            <a:spLocks noChangeArrowheads="1"/>
          </p:cNvSpPr>
          <p:nvPr/>
        </p:nvSpPr>
        <p:spPr bwMode="auto">
          <a:xfrm>
            <a:off x="842845" y="6366302"/>
            <a:ext cx="74583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sz="2100" dirty="0">
                <a:effectLst>
                  <a:outerShdw blurRad="38100" dist="38100" dir="2700000" algn="tl">
                    <a:srgbClr val="000000">
                      <a:alpha val="43137"/>
                    </a:srgbClr>
                  </a:outerShdw>
                </a:effectLst>
                <a:latin typeface="Calibri" panose="020F0502020204030204" pitchFamily="34" charset="0"/>
              </a:rPr>
              <a:t>Henry Kissinger, </a:t>
            </a:r>
            <a:r>
              <a:rPr lang="en-US" sz="2100" i="1" dirty="0">
                <a:effectLst>
                  <a:outerShdw blurRad="38100" dist="38100" dir="2700000" algn="tl">
                    <a:srgbClr val="000000">
                      <a:alpha val="43137"/>
                    </a:srgbClr>
                  </a:outerShdw>
                </a:effectLst>
                <a:latin typeface="Calibri" panose="020F0502020204030204" pitchFamily="34" charset="0"/>
              </a:rPr>
              <a:t>New World Order</a:t>
            </a:r>
            <a:r>
              <a:rPr lang="en-US" sz="2100" dirty="0">
                <a:effectLst>
                  <a:outerShdw blurRad="38100" dist="38100" dir="2700000" algn="tl">
                    <a:srgbClr val="000000">
                      <a:alpha val="43137"/>
                    </a:srgbClr>
                  </a:outerShdw>
                </a:effectLst>
                <a:latin typeface="Calibri" panose="020F0502020204030204" pitchFamily="34" charset="0"/>
              </a:rPr>
              <a:t> (New York: Penguin, 2015), 371.</a:t>
            </a:r>
          </a:p>
        </p:txBody>
      </p:sp>
      <p:sp>
        <p:nvSpPr>
          <p:cNvPr id="63494" name="Rectangle 1026"/>
          <p:cNvSpPr>
            <a:spLocks noGrp="1" noChangeArrowheads="1"/>
          </p:cNvSpPr>
          <p:nvPr>
            <p:ph type="title"/>
          </p:nvPr>
        </p:nvSpPr>
        <p:spPr>
          <a:xfrm>
            <a:off x="2943225" y="228600"/>
            <a:ext cx="3257550" cy="727472"/>
          </a:xfrm>
        </p:spPr>
        <p:txBody>
          <a:bodyPr/>
          <a:lstStyle/>
          <a:p>
            <a:pPr algn="ctr" eaLnBrk="1" hangingPunct="1"/>
            <a:r>
              <a:rPr lang="en-US" altLang="en-US" sz="3600" dirty="0">
                <a:effectLst>
                  <a:outerShdw blurRad="38100" dist="38100" dir="2700000" algn="tl">
                    <a:srgbClr val="000000">
                      <a:alpha val="43137"/>
                    </a:srgbClr>
                  </a:outerShdw>
                </a:effectLst>
              </a:rPr>
              <a:t>Regionalism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291473"/>
            <a:ext cx="2562461" cy="1702796"/>
          </a:xfrm>
          <a:prstGeom prst="rect">
            <a:avLst/>
          </a:prstGeom>
        </p:spPr>
      </p:pic>
    </p:spTree>
    <p:extLst>
      <p:ext uri="{BB962C8B-B14F-4D97-AF65-F5344CB8AC3E}">
        <p14:creationId xmlns:p14="http://schemas.microsoft.com/office/powerpoint/2010/main" val="16091621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F5933-8B96-4303-ABF3-A0A1DDE501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1242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934465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0" y="1219716"/>
            <a:ext cx="89154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In a private, paid speech to a Brazilian bank on May 16, 2013,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Hillary Clinton</a:t>
            </a:r>
            <a:r>
              <a:rPr lang="en-US" sz="3200" dirty="0">
                <a:effectLst>
                  <a:outerShdw blurRad="38100" dist="38100" dir="2700000" algn="tl">
                    <a:srgbClr val="000000">
                      <a:alpha val="43137"/>
                    </a:srgbClr>
                  </a:outerShdw>
                </a:effectLst>
                <a:latin typeface="Calibri" panose="020F0502020204030204" pitchFamily="34" charset="0"/>
              </a:rPr>
              <a:t> said: ‘My dream is a hemispheric common market, with open trade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open borders</a:t>
            </a:r>
            <a:r>
              <a:rPr lang="en-US" sz="3200" dirty="0">
                <a:effectLst>
                  <a:outerShdw blurRad="38100" dist="38100" dir="2700000" algn="tl">
                    <a:srgbClr val="000000">
                      <a:alpha val="43137"/>
                    </a:srgbClr>
                  </a:outerShdw>
                </a:effectLst>
                <a:latin typeface="Calibri" panose="020F050202020403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effectLst>
                  <a:outerShdw blurRad="38100" dist="38100" dir="2700000" algn="tl">
                    <a:srgbClr val="000000">
                      <a:alpha val="43137"/>
                    </a:srgbClr>
                  </a:outerShdw>
                </a:effectLst>
                <a:latin typeface="Calibri" panose="020F0502020204030204" pitchFamily="34" charset="0"/>
              </a:rPr>
              <a:t>Wikileaks</a:t>
            </a:r>
            <a:r>
              <a:rPr lang="en-GB" sz="3200" dirty="0">
                <a:effectLst>
                  <a:outerShdw blurRad="38100" dist="38100" dir="2700000" algn="tl">
                    <a:srgbClr val="000000">
                      <a:alpha val="43137"/>
                    </a:srgbClr>
                  </a:outerShdw>
                </a:effectLst>
                <a:latin typeface="Calibri" panose="020F0502020204030204" pitchFamily="34" charset="0"/>
              </a:rPr>
              <a:t>.”</a:t>
            </a:r>
          </a:p>
        </p:txBody>
      </p:sp>
      <p:sp>
        <p:nvSpPr>
          <p:cNvPr id="63491" name="TextBox 8"/>
          <p:cNvSpPr txBox="1">
            <a:spLocks noChangeArrowheads="1"/>
          </p:cNvSpPr>
          <p:nvPr/>
        </p:nvSpPr>
        <p:spPr bwMode="auto">
          <a:xfrm>
            <a:off x="1714500" y="502920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effectLst>
                <a:outerShdw blurRad="38100" dist="38100" dir="2700000" algn="tl">
                  <a:srgbClr val="000000">
                    <a:alpha val="43137"/>
                  </a:srgbClr>
                </a:outerShdw>
              </a:effectLst>
              <a:latin typeface="Calibri" panose="020F0502020204030204" pitchFamily="34" charset="0"/>
            </a:endParaRPr>
          </a:p>
        </p:txBody>
      </p:sp>
      <p:sp>
        <p:nvSpPr>
          <p:cNvPr id="63494" name="Rectangle 1026"/>
          <p:cNvSpPr>
            <a:spLocks noGrp="1" noChangeArrowheads="1"/>
          </p:cNvSpPr>
          <p:nvPr>
            <p:ph type="title"/>
          </p:nvPr>
        </p:nvSpPr>
        <p:spPr>
          <a:xfrm>
            <a:off x="2943225" y="201790"/>
            <a:ext cx="3257550" cy="727472"/>
          </a:xfrm>
        </p:spPr>
        <p:txBody>
          <a:bodyPr/>
          <a:lstStyle/>
          <a:p>
            <a:pPr algn="ctr" eaLnBrk="1" hangingPunct="1"/>
            <a:r>
              <a:rPr lang="en-US" altLang="en-US" sz="3600" dirty="0">
                <a:effectLst>
                  <a:outerShdw blurRad="38100" dist="38100" dir="2700000" algn="tl">
                    <a:srgbClr val="000000">
                      <a:alpha val="43137"/>
                    </a:srgbClr>
                  </a:outerShdw>
                </a:effectLst>
              </a:rPr>
              <a:t>Open Borders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674273" cy="843004"/>
          </a:xfrm>
          <a:prstGeom prst="rect">
            <a:avLst/>
          </a:prstGeom>
        </p:spPr>
      </p:pic>
      <p:sp>
        <p:nvSpPr>
          <p:cNvPr id="4" name="TextBox 3"/>
          <p:cNvSpPr txBox="1"/>
          <p:nvPr/>
        </p:nvSpPr>
        <p:spPr>
          <a:xfrm>
            <a:off x="495300" y="6504801"/>
            <a:ext cx="8153400" cy="276999"/>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latin typeface="Calibri" panose="020F0502020204030204" pitchFamily="34" charset="0"/>
              </a:rPr>
              <a:t>http://www.breitbart.com/live/third-presidential-debate-fact-check-livewire/fact-check-yes-hillary-clinton-wants-open-borders/</a:t>
            </a:r>
          </a:p>
        </p:txBody>
      </p:sp>
    </p:spTree>
    <p:extLst>
      <p:ext uri="{BB962C8B-B14F-4D97-AF65-F5344CB8AC3E}">
        <p14:creationId xmlns:p14="http://schemas.microsoft.com/office/powerpoint/2010/main" val="36680984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7:24</a:t>
            </a:r>
          </a:p>
          <a:p>
            <a:pPr algn="just"/>
            <a:r>
              <a:rPr lang="en-US" sz="3600" dirty="0">
                <a:effectLst>
                  <a:outerShdw blurRad="38100" dist="38100" dir="2700000" algn="tl">
                    <a:srgbClr val="000000">
                      <a:alpha val="43137"/>
                    </a:srgbClr>
                  </a:outerShdw>
                </a:effectLst>
                <a:latin typeface="Calibri" panose="020F0502020204030204" pitchFamily="34" charset="0"/>
              </a:rPr>
              <a:t>“As for the ten horns, out of this kingdom ten kings will arise; and another will arise after them, and he will be different from the previous ones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will subdue three kings</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D7DCDF83-925E-4241-A7A1-5BA817876B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6410" y="3048000"/>
            <a:ext cx="2951180" cy="1828800"/>
          </a:xfrm>
          <a:prstGeom prst="rect">
            <a:avLst/>
          </a:prstGeom>
        </p:spPr>
      </p:pic>
    </p:spTree>
    <p:extLst>
      <p:ext uri="{BB962C8B-B14F-4D97-AF65-F5344CB8AC3E}">
        <p14:creationId xmlns:p14="http://schemas.microsoft.com/office/powerpoint/2010/main" val="16024341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749800"/>
          </a:xfrm>
        </p:spPr>
        <p:txBody>
          <a:bodyPr/>
          <a:lstStyle/>
          <a:p>
            <a:pPr marL="0" indent="0" algn="just">
              <a:buNone/>
            </a:pPr>
            <a:r>
              <a:rPr lang="en-US" sz="3000" dirty="0">
                <a:effectLst>
                  <a:outerShdw blurRad="38100" dist="38100" dir="2700000" algn="tl">
                    <a:srgbClr val="000000">
                      <a:alpha val="43137"/>
                    </a:srgbClr>
                  </a:outerShdw>
                </a:effectLst>
              </a:rPr>
              <a:t>“(3) From among those ten kingdoms there will arise one individual who will have control over the whole dominion of the ten kings (Dan. 7: 8, 24; Rev. 13: 1-10; 17: 13). </a:t>
            </a:r>
            <a:r>
              <a:rPr lang="en-US" sz="3000" b="1" u="sng" dirty="0">
                <a:solidFill>
                  <a:srgbClr val="FFFFCC"/>
                </a:solidFill>
                <a:effectLst>
                  <a:outerShdw blurRad="38100" dist="38100" dir="2700000" algn="tl">
                    <a:srgbClr val="000000">
                      <a:alpha val="43137"/>
                    </a:srgbClr>
                  </a:outerShdw>
                </a:effectLst>
              </a:rPr>
              <a:t>In gaining his authority three of the ten kings are overthrown</a:t>
            </a:r>
            <a:r>
              <a:rPr lang="en-US" sz="3000" dirty="0">
                <a:effectLst>
                  <a:outerShdw blurRad="38100" dist="38100" dir="2700000" algn="tl">
                    <a:srgbClr val="000000">
                      <a:alpha val="43137"/>
                    </a:srgbClr>
                  </a:outerShdw>
                </a:effectLst>
              </a:rPr>
              <a:t>. (4) This final authority over the empire is wielded by one who is marked by blasphemy, hatred of God’s people, disregard for established law and order, who will continue for three and one-half years (Dan. 7: 26). (5) This final form of world power will have world-wide influence (Dan. 7: 23).</a:t>
            </a:r>
            <a:r>
              <a:rPr lang="en-US" sz="30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65B7330F-3B0B-4145-94F8-977342DA9302}"/>
              </a:ext>
            </a:extLst>
          </p:cNvPr>
          <p:cNvSpPr/>
          <p:nvPr/>
        </p:nvSpPr>
        <p:spPr>
          <a:xfrm>
            <a:off x="2317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Things to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321-22</a:t>
            </a:r>
          </a:p>
        </p:txBody>
      </p:sp>
      <p:pic>
        <p:nvPicPr>
          <p:cNvPr id="2" name="Picture 1">
            <a:extLst>
              <a:ext uri="{FF2B5EF4-FFF2-40B4-BE49-F238E27FC236}">
                <a16:creationId xmlns:a16="http://schemas.microsoft.com/office/drawing/2014/main" id="{4910ADA2-D9AC-47E6-8B53-00489137C74C}"/>
              </a:ext>
            </a:extLst>
          </p:cNvPr>
          <p:cNvPicPr>
            <a:picLocks noChangeAspect="1"/>
          </p:cNvPicPr>
          <p:nvPr/>
        </p:nvPicPr>
        <p:blipFill rotWithShape="1">
          <a:blip r:embed="rId2"/>
          <a:srcRect l="15001" r="27499"/>
          <a:stretch/>
        </p:blipFill>
        <p:spPr>
          <a:xfrm>
            <a:off x="84321" y="76200"/>
            <a:ext cx="982479"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6901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II. The Interpretation Concerning Babylon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17:6b-18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62050" y="1524000"/>
            <a:ext cx="6819901" cy="2514600"/>
          </a:xfrm>
        </p:spPr>
        <p:txBody>
          <a:bodyPr/>
          <a:lstStyle/>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Interpretation Promised (6b-7)</a:t>
            </a:r>
          </a:p>
          <a:p>
            <a:pPr marL="571500" indent="-571500">
              <a:spcBef>
                <a:spcPts val="0"/>
              </a:spcBef>
              <a:spcAft>
                <a:spcPts val="2400"/>
              </a:spcAft>
              <a:buSzPct val="100000"/>
              <a:buFont typeface="+mj-lt"/>
              <a:buAutoNum type="alphaUcPeriod"/>
              <a:defRPr/>
            </a:pPr>
            <a:r>
              <a:rPr lang="en-US" dirty="0">
                <a:effectLst>
                  <a:outerShdw blurRad="38100" dist="38100" dir="2700000" algn="tl">
                    <a:srgbClr val="000000">
                      <a:alpha val="43137"/>
                    </a:srgbClr>
                  </a:outerShdw>
                </a:effectLst>
              </a:rPr>
              <a:t>The Beast &amp; His system (8-14)</a:t>
            </a:r>
          </a:p>
          <a:p>
            <a:pPr marL="571500" indent="-571500">
              <a:spcBef>
                <a:spcPts val="0"/>
              </a:spcBef>
              <a:spcAft>
                <a:spcPts val="24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Babylon (15-18)</a:t>
            </a:r>
          </a:p>
        </p:txBody>
      </p:sp>
      <p:pic>
        <p:nvPicPr>
          <p:cNvPr id="6" name="Picture 7" descr="C:\Documents and Settings\Owner\Application Data\Microsoft\Media Catalog\clip0006.BMP">
            <a:extLst>
              <a:ext uri="{FF2B5EF4-FFF2-40B4-BE49-F238E27FC236}">
                <a16:creationId xmlns:a16="http://schemas.microsoft.com/office/drawing/2014/main" id="{08C850A1-D7FD-4442-BC6D-48B4D38E21AD}"/>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035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361446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2144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C.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17:15-18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Influence (15)</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Destruction (16-17)</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Identification (18)</a:t>
            </a:r>
          </a:p>
        </p:txBody>
      </p:sp>
      <p:pic>
        <p:nvPicPr>
          <p:cNvPr id="6" name="Picture 7" descr="C:\Documents and Settings\Owner\Application Data\Microsoft\Media Catalog\clip0006.BMP">
            <a:extLst>
              <a:ext uri="{FF2B5EF4-FFF2-40B4-BE49-F238E27FC236}">
                <a16:creationId xmlns:a16="http://schemas.microsoft.com/office/drawing/2014/main" id="{9ACA6597-1B37-4A4A-83BF-861925D8E15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922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C.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17:15-18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Her Influence (15)</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Destruction (16-17)</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Identification (18)</a:t>
            </a:r>
          </a:p>
        </p:txBody>
      </p:sp>
      <p:pic>
        <p:nvPicPr>
          <p:cNvPr id="6" name="Picture 7" descr="C:\Documents and Settings\Owner\Application Data\Microsoft\Media Catalog\clip0006.BMP">
            <a:extLst>
              <a:ext uri="{FF2B5EF4-FFF2-40B4-BE49-F238E27FC236}">
                <a16:creationId xmlns:a16="http://schemas.microsoft.com/office/drawing/2014/main" id="{9ACA6597-1B37-4A4A-83BF-861925D8E15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3684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 y="213360"/>
          <a:ext cx="8839200" cy="6431280"/>
        </p:xfrm>
        <a:graphic>
          <a:graphicData uri="http://schemas.openxmlformats.org/drawingml/2006/table">
            <a:tbl>
              <a:tblPr>
                <a:tableStyleId>{D7AC3CCA-C797-4891-BE02-D94E43425B78}</a:tableStyleId>
              </a:tblPr>
              <a:tblGrid>
                <a:gridCol w="4541174">
                  <a:extLst>
                    <a:ext uri="{9D8B030D-6E8A-4147-A177-3AD203B41FA5}">
                      <a16:colId xmlns:a16="http://schemas.microsoft.com/office/drawing/2014/main" val="20000"/>
                    </a:ext>
                  </a:extLst>
                </a:gridCol>
                <a:gridCol w="1864743">
                  <a:extLst>
                    <a:ext uri="{9D8B030D-6E8A-4147-A177-3AD203B41FA5}">
                      <a16:colId xmlns:a16="http://schemas.microsoft.com/office/drawing/2014/main" val="20001"/>
                    </a:ext>
                  </a:extLst>
                </a:gridCol>
                <a:gridCol w="2433283">
                  <a:extLst>
                    <a:ext uri="{9D8B030D-6E8A-4147-A177-3AD203B41FA5}">
                      <a16:colId xmlns:a16="http://schemas.microsoft.com/office/drawing/2014/main" val="20002"/>
                    </a:ext>
                  </a:extLst>
                </a:gridCol>
              </a:tblGrid>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2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2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2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FFFFCC"/>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326914736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823702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nvPr>
        </p:nvGraphicFramePr>
        <p:xfrm>
          <a:off x="76200" y="422593"/>
          <a:ext cx="8991600" cy="6012815"/>
        </p:xfrm>
        <a:graphic>
          <a:graphicData uri="http://schemas.openxmlformats.org/drawingml/2006/table">
            <a:tbl>
              <a:tblPr>
                <a:tableStyleId>{D7AC3CCA-C797-4891-BE02-D94E43425B78}</a:tableStyleId>
              </a:tblPr>
              <a:tblGrid>
                <a:gridCol w="3678382">
                  <a:extLst>
                    <a:ext uri="{9D8B030D-6E8A-4147-A177-3AD203B41FA5}">
                      <a16:colId xmlns:a16="http://schemas.microsoft.com/office/drawing/2014/main" val="2458876168"/>
                    </a:ext>
                  </a:extLst>
                </a:gridCol>
                <a:gridCol w="2722418">
                  <a:extLst>
                    <a:ext uri="{9D8B030D-6E8A-4147-A177-3AD203B41FA5}">
                      <a16:colId xmlns:a16="http://schemas.microsoft.com/office/drawing/2014/main" val="1863725339"/>
                    </a:ext>
                  </a:extLst>
                </a:gridCol>
                <a:gridCol w="2590800">
                  <a:extLst>
                    <a:ext uri="{9D8B030D-6E8A-4147-A177-3AD203B41FA5}">
                      <a16:colId xmlns:a16="http://schemas.microsoft.com/office/drawing/2014/main" val="1463828656"/>
                    </a:ext>
                  </a:extLst>
                </a:gridCol>
              </a:tblGrid>
              <a:tr h="8921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227920080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46808424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400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bl>
          </a:graphicData>
        </a:graphic>
      </p:graphicFrame>
    </p:spTree>
    <p:extLst>
      <p:ext uri="{BB962C8B-B14F-4D97-AF65-F5344CB8AC3E}">
        <p14:creationId xmlns:p14="http://schemas.microsoft.com/office/powerpoint/2010/main" val="145780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228600"/>
            <a:ext cx="8864352" cy="5486876"/>
          </a:xfrm>
          <a:prstGeom prst="rect">
            <a:avLst/>
          </a:prstGeom>
        </p:spPr>
      </p:pic>
    </p:spTree>
    <p:extLst>
      <p:ext uri="{BB962C8B-B14F-4D97-AF65-F5344CB8AC3E}">
        <p14:creationId xmlns:p14="http://schemas.microsoft.com/office/powerpoint/2010/main" val="128161436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7171" name="Rectangle 1027"/>
          <p:cNvSpPr>
            <a:spLocks noGrp="1" noChangeArrowheads="1"/>
          </p:cNvSpPr>
          <p:nvPr>
            <p:ph type="body" idx="1"/>
          </p:nvPr>
        </p:nvSpPr>
        <p:spPr>
          <a:xfrm>
            <a:off x="0" y="0"/>
            <a:ext cx="9144001" cy="5334000"/>
          </a:xfrm>
        </p:spPr>
        <p:txBody>
          <a:bodyPr/>
          <a:lstStyle/>
          <a:p>
            <a:pPr marL="0" indent="0" algn="ctr" eaLnBrk="1" hangingPunct="1">
              <a:spcBef>
                <a:spcPts val="0"/>
              </a:spcBef>
              <a:spcAft>
                <a:spcPts val="1200"/>
              </a:spcAft>
              <a:buNone/>
              <a:defRPr/>
            </a:pPr>
            <a:r>
              <a:rPr lang="en-US" altLang="en-US" sz="36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Genesis 11:1-4</a:t>
            </a:r>
          </a:p>
          <a:p>
            <a:pPr marL="0" indent="0" algn="just" eaLnBrk="1" hangingPunct="1">
              <a:spcBef>
                <a:spcPts val="0"/>
              </a:spcBef>
              <a:spcAft>
                <a:spcPts val="600"/>
              </a:spcAft>
              <a:buNone/>
              <a:defRPr/>
            </a:pPr>
            <a:r>
              <a:rPr lang="en-US" altLang="en-US" sz="3000" baseline="30000" dirty="0">
                <a:effectLst>
                  <a:outerShdw blurRad="38100" dist="38100" dir="2700000" algn="tl">
                    <a:srgbClr val="000000">
                      <a:alpha val="43137"/>
                    </a:srgbClr>
                  </a:outerShdw>
                </a:effectLst>
              </a:rPr>
              <a:t>1</a:t>
            </a:r>
            <a:r>
              <a:rPr lang="en-US" altLang="en-US" sz="3000" dirty="0">
                <a:effectLst>
                  <a:outerShdw blurRad="38100" dist="38100" dir="2700000" algn="tl">
                    <a:srgbClr val="000000">
                      <a:alpha val="43137"/>
                    </a:srgbClr>
                  </a:outerShdw>
                </a:effectLst>
              </a:rPr>
              <a:t> </a:t>
            </a:r>
            <a:r>
              <a:rPr lang="en-US" altLang="en-US" sz="3000" b="1" u="sng" dirty="0">
                <a:solidFill>
                  <a:srgbClr val="FFFFCC"/>
                </a:solidFill>
                <a:effectLst>
                  <a:outerShdw blurRad="38100" dist="38100" dir="2700000" algn="tl">
                    <a:srgbClr val="000000">
                      <a:alpha val="43137"/>
                    </a:srgbClr>
                  </a:outerShdw>
                </a:effectLst>
              </a:rPr>
              <a:t>Now the whole earth used the same language and the same words</a:t>
            </a:r>
            <a:r>
              <a:rPr lang="en-US" altLang="en-US" sz="3000" dirty="0">
                <a:effectLst>
                  <a:outerShdw blurRad="38100" dist="38100" dir="2700000" algn="tl">
                    <a:srgbClr val="000000">
                      <a:alpha val="43137"/>
                    </a:srgbClr>
                  </a:outerShdw>
                </a:effectLst>
              </a:rPr>
              <a:t>. </a:t>
            </a:r>
            <a:r>
              <a:rPr lang="en-US" altLang="en-US" sz="3000" baseline="30000" dirty="0">
                <a:effectLst>
                  <a:outerShdw blurRad="38100" dist="38100" dir="2700000" algn="tl">
                    <a:srgbClr val="000000">
                      <a:alpha val="43137"/>
                    </a:srgbClr>
                  </a:outerShdw>
                </a:effectLst>
              </a:rPr>
              <a:t>2</a:t>
            </a:r>
            <a:r>
              <a:rPr lang="en-US" altLang="en-US" sz="3000" dirty="0">
                <a:effectLst>
                  <a:outerShdw blurRad="38100" dist="38100" dir="2700000" algn="tl">
                    <a:srgbClr val="000000">
                      <a:alpha val="43137"/>
                    </a:srgbClr>
                  </a:outerShdw>
                </a:effectLst>
              </a:rPr>
              <a:t> It came about as they journeyed </a:t>
            </a:r>
            <a:r>
              <a:rPr lang="en-US" altLang="en-US" sz="3000" b="1" u="sng" dirty="0">
                <a:solidFill>
                  <a:srgbClr val="FFFFCC"/>
                </a:solidFill>
                <a:effectLst>
                  <a:outerShdw blurRad="38100" dist="38100" dir="2700000" algn="tl">
                    <a:srgbClr val="000000">
                      <a:alpha val="43137"/>
                    </a:srgbClr>
                  </a:outerShdw>
                </a:effectLst>
              </a:rPr>
              <a:t>east</a:t>
            </a:r>
            <a:r>
              <a:rPr lang="en-US" altLang="en-US" sz="3000" dirty="0">
                <a:effectLst>
                  <a:outerShdw blurRad="38100" dist="38100" dir="2700000" algn="tl">
                    <a:srgbClr val="000000">
                      <a:alpha val="43137"/>
                    </a:srgbClr>
                  </a:outerShdw>
                </a:effectLst>
              </a:rPr>
              <a:t>, that they found a plain in the land of </a:t>
            </a:r>
            <a:r>
              <a:rPr lang="en-US" altLang="en-US" sz="3000" b="1" u="sng" dirty="0">
                <a:solidFill>
                  <a:srgbClr val="FFFFCC"/>
                </a:solidFill>
                <a:effectLst>
                  <a:outerShdw blurRad="38100" dist="38100" dir="2700000" algn="tl">
                    <a:srgbClr val="000000">
                      <a:alpha val="43137"/>
                    </a:srgbClr>
                  </a:outerShdw>
                </a:effectLst>
              </a:rPr>
              <a:t>Shinar</a:t>
            </a:r>
            <a:r>
              <a:rPr lang="en-US" altLang="en-US" sz="3000" dirty="0">
                <a:effectLst>
                  <a:outerShdw blurRad="38100" dist="38100" dir="2700000" algn="tl">
                    <a:srgbClr val="000000">
                      <a:alpha val="43137"/>
                    </a:srgbClr>
                  </a:outerShdw>
                </a:effectLst>
              </a:rPr>
              <a:t> and settled there. </a:t>
            </a:r>
            <a:r>
              <a:rPr lang="en-US" altLang="en-US" sz="3000" baseline="30000" dirty="0">
                <a:effectLst>
                  <a:outerShdw blurRad="38100" dist="38100" dir="2700000" algn="tl">
                    <a:srgbClr val="000000">
                      <a:alpha val="43137"/>
                    </a:srgbClr>
                  </a:outerShdw>
                </a:effectLst>
              </a:rPr>
              <a:t>3</a:t>
            </a:r>
            <a:r>
              <a:rPr lang="en-US" altLang="en-US" sz="3000"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sz="3000" baseline="30000" dirty="0">
                <a:effectLst>
                  <a:outerShdw blurRad="38100" dist="38100" dir="2700000" algn="tl">
                    <a:srgbClr val="000000">
                      <a:alpha val="43137"/>
                    </a:srgbClr>
                  </a:outerShdw>
                </a:effectLst>
              </a:rPr>
              <a:t>4</a:t>
            </a:r>
            <a:r>
              <a:rPr lang="en-US" altLang="en-US" sz="3000"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38026710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76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934437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385928734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C.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17:15-18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Influence (15)</a:t>
            </a:r>
          </a:p>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Her Destruction (16-17)</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Identification (18)</a:t>
            </a:r>
          </a:p>
        </p:txBody>
      </p:sp>
      <p:pic>
        <p:nvPicPr>
          <p:cNvPr id="6" name="Picture 7" descr="C:\Documents and Settings\Owner\Application Data\Microsoft\Media Catalog\clip0006.BMP">
            <a:extLst>
              <a:ext uri="{FF2B5EF4-FFF2-40B4-BE49-F238E27FC236}">
                <a16:creationId xmlns:a16="http://schemas.microsoft.com/office/drawing/2014/main" id="{9ACA6597-1B37-4A4A-83BF-861925D8E15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504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6AF7C-ADC6-4EC5-A49C-13C349F83D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eaLnBrk="1" hangingPunct="1">
              <a:buNone/>
              <a:defRPr/>
            </a:pPr>
            <a:r>
              <a:rPr lang="en-US" alt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17:3</a:t>
            </a:r>
            <a:endPar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marL="0" indent="0" algn="just">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2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205737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92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928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3081915313"/>
              </p:ext>
            </p:extLst>
          </p:nvPr>
        </p:nvGraphicFramePr>
        <p:xfrm>
          <a:off x="152400" y="213360"/>
          <a:ext cx="8839200" cy="6431280"/>
        </p:xfrm>
        <a:graphic>
          <a:graphicData uri="http://schemas.openxmlformats.org/drawingml/2006/table">
            <a:tbl>
              <a:tblPr>
                <a:tableStyleId>{D7AC3CCA-C797-4891-BE02-D94E43425B78}</a:tableStyleId>
              </a:tblPr>
              <a:tblGrid>
                <a:gridCol w="4541174">
                  <a:extLst>
                    <a:ext uri="{9D8B030D-6E8A-4147-A177-3AD203B41FA5}">
                      <a16:colId xmlns:a16="http://schemas.microsoft.com/office/drawing/2014/main" val="20000"/>
                    </a:ext>
                  </a:extLst>
                </a:gridCol>
                <a:gridCol w="1864743">
                  <a:extLst>
                    <a:ext uri="{9D8B030D-6E8A-4147-A177-3AD203B41FA5}">
                      <a16:colId xmlns:a16="http://schemas.microsoft.com/office/drawing/2014/main" val="20001"/>
                    </a:ext>
                  </a:extLst>
                </a:gridCol>
                <a:gridCol w="2433283">
                  <a:extLst>
                    <a:ext uri="{9D8B030D-6E8A-4147-A177-3AD203B41FA5}">
                      <a16:colId xmlns:a16="http://schemas.microsoft.com/office/drawing/2014/main" val="20002"/>
                    </a:ext>
                  </a:extLst>
                </a:gridCol>
              </a:tblGrid>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2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2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2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2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Persecution of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326914736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200" b="1" i="0" u="sng"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b="1"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FFFFCC"/>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2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738857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extLst>
              <p:ext uri="{D42A27DB-BD31-4B8C-83A1-F6EECF244321}">
                <p14:modId xmlns:p14="http://schemas.microsoft.com/office/powerpoint/2010/main" val="2281872681"/>
              </p:ext>
            </p:extLst>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2653458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90500" y="198120"/>
            <a:ext cx="8336770" cy="1097280"/>
          </a:xfrm>
        </p:spPr>
        <p:txBody>
          <a:bodyPr anchor="t"/>
          <a:lstStyle/>
          <a:p>
            <a:pPr algn="ctr" eaLnBrk="1" hangingPunct="1"/>
            <a:r>
              <a:rPr lang="en-US" altLang="en-US" sz="3600" dirty="0">
                <a:effectLst>
                  <a:outerShdw blurRad="38100" dist="38100" dir="2700000" algn="tl">
                    <a:srgbClr val="000000">
                      <a:alpha val="43137"/>
                    </a:srgbClr>
                  </a:outerShdw>
                </a:effectLst>
              </a:rPr>
              <a:t>C. The Beast &amp; His System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17:15-18</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095500" y="1524000"/>
            <a:ext cx="4953001" cy="2438400"/>
          </a:xfrm>
        </p:spPr>
        <p:txBody>
          <a:bodyPr/>
          <a:lstStyle/>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Influence (15)</a:t>
            </a:r>
          </a:p>
          <a:p>
            <a:pPr marL="571500" indent="-57150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 Destruction (16-17)</a:t>
            </a:r>
          </a:p>
          <a:p>
            <a:pPr marL="571500" indent="-571500">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Her Identification (18)</a:t>
            </a:r>
          </a:p>
        </p:txBody>
      </p:sp>
      <p:pic>
        <p:nvPicPr>
          <p:cNvPr id="6" name="Picture 7" descr="C:\Documents and Settings\Owner\Application Data\Microsoft\Media Catalog\clip0006.BMP">
            <a:extLst>
              <a:ext uri="{FF2B5EF4-FFF2-40B4-BE49-F238E27FC236}">
                <a16:creationId xmlns:a16="http://schemas.microsoft.com/office/drawing/2014/main" id="{9ACA6597-1B37-4A4A-83BF-861925D8E15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663806" y="3810000"/>
            <a:ext cx="181638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47548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6200" y="438969"/>
          <a:ext cx="8991600" cy="5980063"/>
        </p:xfrm>
        <a:graphic>
          <a:graphicData uri="http://schemas.openxmlformats.org/drawingml/2006/table">
            <a:tbl>
              <a:tblPr firstRow="1" bandRow="1">
                <a:tableStyleId>{073A0DAA-6AF3-43AB-8588-CEC1D06C72B9}</a:tableStyleId>
              </a:tblPr>
              <a:tblGrid>
                <a:gridCol w="89916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697479">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highlight>
                            <a:srgbClr val="FFFF00"/>
                          </a:highligh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highlight>
                            <a:srgbClr val="FFFF00"/>
                          </a:highligh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599"/>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95270749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79F57-87C3-467E-9EDA-9A7C57147E8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2133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17:18</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 [</a:t>
            </a:r>
            <a:r>
              <a:rPr lang="en-US" sz="3600" b="1" i="1" u="sng" dirty="0">
                <a:solidFill>
                  <a:srgbClr val="FFFFCC"/>
                </a:solidFill>
                <a:effectLst>
                  <a:outerShdw blurRad="38100" dist="38100" dir="2700000" algn="tl">
                    <a:srgbClr val="000000">
                      <a:alpha val="43137"/>
                    </a:srgbClr>
                  </a:outerShdw>
                </a:effectLst>
              </a:rPr>
              <a:t>polis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8931" y="2514600"/>
            <a:ext cx="1886139" cy="2286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031948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095500" y="228600"/>
            <a:ext cx="4953000" cy="1131376"/>
          </a:xfrm>
        </p:spPr>
        <p:txBody>
          <a:bodyPr anchor="t"/>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ea typeface="+mn-ea"/>
                <a:cs typeface="+mn-cs"/>
              </a:rPr>
              <a:t>The Apocalypse or “The Day of the Lord”</a:t>
            </a:r>
            <a:r>
              <a:rPr lang="en-US" altLang="en-US" sz="2000" i="1" dirty="0">
                <a:solidFill>
                  <a:schemeClr val="tx1"/>
                </a:solidFill>
                <a:effectLst>
                  <a:outerShdw blurRad="38100" dist="38100" dir="2700000" algn="tl">
                    <a:srgbClr val="000000">
                      <a:alpha val="43137"/>
                    </a:srgbClr>
                  </a:outerShdw>
                </a:effectLst>
                <a:ea typeface="+mn-ea"/>
                <a:cs typeface="+mn-cs"/>
              </a:rPr>
              <a:t>, 509</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0" y="1371600"/>
            <a:ext cx="9144000" cy="48768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58363590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2743200" y="2819400"/>
            <a:ext cx="6019800" cy="19050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sz="3600" dirty="0">
                <a:effectLst>
                  <a:outerShdw blurRad="38100" dist="38100" dir="2700000" algn="tl">
                    <a:srgbClr val="000000">
                      <a:alpha val="43137"/>
                    </a:srgbClr>
                  </a:outerShdw>
                </a:effectLst>
              </a:rPr>
              <a:t>Whatever else is said about the harlot, she is first a city, not an ecclesiastical system</a:t>
            </a:r>
            <a:r>
              <a:rPr lang="en-US" altLang="en-US" sz="36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3600" b="1" dirty="0">
                <a:effectLst>
                  <a:outerShdw blurRad="38100" dist="38100" dir="2700000" algn="tl">
                    <a:srgbClr val="000000">
                      <a:alpha val="43137"/>
                    </a:srgbClr>
                  </a:outerShdw>
                </a:effectLst>
                <a:cs typeface="Times New Roman" panose="02020603050405020304" pitchFamily="18" charset="0"/>
              </a:rPr>
              <a:t>”</a:t>
            </a:r>
            <a:r>
              <a:rPr lang="en-US" altLang="en-US" sz="3600" dirty="0">
                <a:effectLst>
                  <a:outerShdw blurRad="38100" dist="38100" dir="2700000" algn="tl">
                    <a:srgbClr val="000000">
                      <a:alpha val="43137"/>
                    </a:srgbClr>
                  </a:outerShdw>
                </a:effectLst>
                <a:cs typeface="Times New Roman" panose="02020603050405020304" pitchFamily="18" charset="0"/>
              </a:rPr>
              <a:t> </a:t>
            </a:r>
          </a:p>
        </p:txBody>
      </p:sp>
      <p:pic>
        <p:nvPicPr>
          <p:cNvPr id="1026" name="Picture 2" descr="Image">
            <a:extLst>
              <a:ext uri="{FF2B5EF4-FFF2-40B4-BE49-F238E27FC236}">
                <a16:creationId xmlns:a16="http://schemas.microsoft.com/office/drawing/2014/main" id="{4206A230-DA3C-410B-9F03-13A748357C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981200"/>
            <a:ext cx="2273299"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AD9ED-3CAD-4ACD-9A2C-02913EC9BCD1}"/>
              </a:ext>
            </a:extLst>
          </p:cNvPr>
          <p:cNvSpPr/>
          <p:nvPr/>
        </p:nvSpPr>
        <p:spPr>
          <a:xfrm>
            <a:off x="1143000" y="228600"/>
            <a:ext cx="6858000"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Times New Roman" panose="02020603050405020304" pitchFamily="18" charset="0"/>
              </a:rPr>
              <a:t>Charles H. Dyer</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“The Identity of Babylon in Revelation 17–18 (Part 2),” Bibliotheca sacra 144 (October-December 1987): 436.</a:t>
            </a:r>
          </a:p>
        </p:txBody>
      </p:sp>
    </p:spTree>
    <p:extLst>
      <p:ext uri="{BB962C8B-B14F-4D97-AF65-F5344CB8AC3E}">
        <p14:creationId xmlns:p14="http://schemas.microsoft.com/office/powerpoint/2010/main" val="37813005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24100" y="228600"/>
            <a:ext cx="44958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267.</a:t>
            </a:r>
          </a:p>
        </p:txBody>
      </p:sp>
      <p:sp>
        <p:nvSpPr>
          <p:cNvPr id="16387" name="Rectangle 3"/>
          <p:cNvSpPr>
            <a:spLocks noGrp="1" noChangeArrowheads="1"/>
          </p:cNvSpPr>
          <p:nvPr>
            <p:ph type="body" idx="1"/>
          </p:nvPr>
        </p:nvSpPr>
        <p:spPr>
          <a:xfrm>
            <a:off x="0" y="1554480"/>
            <a:ext cx="9144000" cy="3703320"/>
          </a:xfrm>
        </p:spPr>
        <p:txBody>
          <a:bodyPr/>
          <a:lstStyle/>
          <a:p>
            <a:pPr marL="0" indent="0" algn="just">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Babylon, ecclesiastically symbolized by the woman in Revelation 17, proposes a common worship and a common religion through uniting in a world church. This is destroyed by the beast in Revelation 17:16 who thus fulfills the will of God (Rev. 17:17)</a:t>
            </a:r>
            <a:r>
              <a:rPr lang="en-US" dirty="0">
                <a:effectLst>
                  <a:outerShdw blurRad="38100" dist="38100" dir="2700000" algn="tl">
                    <a:srgbClr val="000000">
                      <a:alpha val="43137"/>
                    </a:srgbClr>
                  </a:outerShdw>
                </a:effectLst>
              </a:rPr>
              <a:t>. Babylon, politically symbolized by the great city of Revelation 18, attempts to achieve its domination of the world by a world common market and a world government. These are destroyed by Christ at His second coming (Rev. 19:11–21).”</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25710490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B6D2F1-975C-4319-AF71-383DE948A46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7650" name="Rectangle 3"/>
          <p:cNvSpPr>
            <a:spLocks noGrp="1"/>
          </p:cNvSpPr>
          <p:nvPr>
            <p:ph type="body" idx="4294967295"/>
          </p:nvPr>
        </p:nvSpPr>
        <p:spPr>
          <a:xfrm>
            <a:off x="0" y="0"/>
            <a:ext cx="9144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18:10</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 [</a:t>
            </a:r>
            <a:r>
              <a:rPr lang="en-US" sz="3600" b="1" i="1" u="sng" dirty="0">
                <a:solidFill>
                  <a:srgbClr val="FFFFCC"/>
                </a:solidFill>
                <a:effectLst>
                  <a:outerShdw blurRad="38100" dist="38100" dir="2700000" algn="tl">
                    <a:srgbClr val="000000">
                      <a:alpha val="43137"/>
                    </a:srgbClr>
                  </a:outerShdw>
                </a:effectLst>
              </a:rPr>
              <a:t>polis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5D9B71E2-92E5-41B0-B6DA-CD18EFE471B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3802" y="3124201"/>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915360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extLst>
              <p:ext uri="{D42A27DB-BD31-4B8C-83A1-F6EECF244321}">
                <p14:modId xmlns:p14="http://schemas.microsoft.com/office/powerpoint/2010/main" val="1273207347"/>
              </p:ext>
            </p:extLst>
          </p:nvPr>
        </p:nvGraphicFramePr>
        <p:xfrm>
          <a:off x="114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3793103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Vision Concerning Babylon (17:1-6a)</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Interpretation Concerning Babylon (6b-18)</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Woman Rides the Beast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17</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8" name="Picture 7" descr="C:\Documents and Settings\Owner\Application Data\Microsoft\Media Catalog\clip0006.BMP">
            <a:extLst>
              <a:ext uri="{FF2B5EF4-FFF2-40B4-BE49-F238E27FC236}">
                <a16:creationId xmlns:a16="http://schemas.microsoft.com/office/drawing/2014/main" id="{8EDC6CAA-095F-4CC5-8637-A12394FD09B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359931" y="2892143"/>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68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52400" y="1371599"/>
            <a:ext cx="8915400" cy="1600201"/>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Vision Concerning Babylon (17:1-6a)</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The Interpretation Concerning Babylon (6b-18)</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514475" y="200065"/>
            <a:ext cx="6115050"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Woman Rides the Beast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17</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8" name="Picture 7" descr="C:\Documents and Settings\Owner\Application Data\Microsoft\Media Catalog\clip0006.BMP">
            <a:extLst>
              <a:ext uri="{FF2B5EF4-FFF2-40B4-BE49-F238E27FC236}">
                <a16:creationId xmlns:a16="http://schemas.microsoft.com/office/drawing/2014/main" id="{8EDC6CAA-095F-4CC5-8637-A12394FD09B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359931" y="2892143"/>
            <a:ext cx="2424139" cy="36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25490</TotalTime>
  <Words>3532</Words>
  <Application>Microsoft Office PowerPoint</Application>
  <PresentationFormat>On-screen Show (4:3)</PresentationFormat>
  <Paragraphs>518</Paragraphs>
  <Slides>88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Calibri</vt:lpstr>
      <vt:lpstr>Times New Roman</vt:lpstr>
      <vt:lpstr>Wingdings</vt:lpstr>
      <vt:lpstr>Azure</vt:lpstr>
      <vt:lpstr>PowerPoint Presentation</vt:lpstr>
      <vt:lpstr>PowerPoint Presentation</vt:lpstr>
      <vt:lpstr>Seven Bowls  (Revelation 16)</vt:lpstr>
      <vt:lpstr>7. The Seventh Bowl Revelation 16:17-21</vt:lpstr>
      <vt:lpstr>PowerPoint Presentation</vt:lpstr>
      <vt:lpstr>PowerPoint Presentation</vt:lpstr>
      <vt:lpstr>PowerPoint Presentation</vt:lpstr>
      <vt:lpstr>5 Non-Chronological Parenthetical Insertions</vt:lpstr>
      <vt:lpstr>PowerPoint Presentation</vt:lpstr>
      <vt:lpstr>PowerPoint Presentation</vt:lpstr>
      <vt:lpstr>I. The Vision Concerning Babylon Revelation 17:1-6a</vt:lpstr>
      <vt:lpstr>PowerPoint Presentation</vt:lpstr>
      <vt:lpstr>II. The Interpretation Concerning Babylon Revelation 17:6b-18</vt:lpstr>
      <vt:lpstr>II. The Interpretation Concerning Babylon Revelation 17:6b-18</vt:lpstr>
      <vt:lpstr>PowerPoint Presentation</vt:lpstr>
      <vt:lpstr>PowerPoint Presentation</vt:lpstr>
      <vt:lpstr>PowerPoint Presentation</vt:lpstr>
      <vt:lpstr>Two Rules of Interpretation</vt:lpstr>
      <vt:lpstr>II. The Interpretation Concerning Babylon Revelation 17:6b-18</vt:lpstr>
      <vt:lpstr>B. The Beast &amp; His System Revelation 17:8-14</vt:lpstr>
      <vt:lpstr>B. The Beast &amp; His System Revelation 17:8-14</vt:lpstr>
      <vt:lpstr>PowerPoint Presentation</vt:lpstr>
      <vt:lpstr>PowerPoint Presentation</vt:lpstr>
      <vt:lpstr>PowerPoint Presentation</vt:lpstr>
      <vt:lpstr>PowerPoint Presentation</vt:lpstr>
      <vt:lpstr>PowerPoint Presentation</vt:lpstr>
      <vt:lpstr>PowerPoint Presentation</vt:lpstr>
      <vt:lpstr>B. The Beast &amp; His System Revelation 17:8-14</vt:lpstr>
      <vt:lpstr>PowerPoint Presentation</vt:lpstr>
      <vt:lpstr>PowerPoint Presentation</vt:lpstr>
      <vt:lpstr>PowerPoint Presentation</vt:lpstr>
      <vt:lpstr>PowerPoint Presentation</vt:lpstr>
      <vt:lpstr>PowerPoint Presentation</vt:lpstr>
      <vt:lpstr>PowerPoint Presentation</vt:lpstr>
      <vt:lpstr>Galatians 4:24</vt:lpstr>
      <vt:lpstr>PowerPoint Presentation</vt:lpstr>
      <vt:lpstr>PowerPoint Presentation</vt:lpstr>
      <vt:lpstr>7 Kings or Kingdoms (Dan. 2:37-38)  (Revelation 17:9-10)</vt:lpstr>
      <vt:lpstr>7 Kings or Kingdoms (Dan. 2:37-38)  (Revelation 17:9-10)</vt:lpstr>
      <vt:lpstr>7 Kings or Kingdoms (Dan. 2:37-38)  (Revelation 17:9-10)</vt:lpstr>
      <vt:lpstr>7 Kings or Kingdoms (Dan. 2:37-38)  (Revelation 17:9-10)</vt:lpstr>
      <vt:lpstr>PowerPoint Presentation</vt:lpstr>
      <vt:lpstr>CHART OF NATIONS</vt:lpstr>
      <vt:lpstr>PowerPoint Presentation</vt:lpstr>
      <vt:lpstr>B. The Beast &amp; His System Revelation 17:8-14</vt:lpstr>
      <vt:lpstr>PowerPoint Presentation</vt:lpstr>
      <vt:lpstr>PowerPoint Presentation</vt:lpstr>
      <vt:lpstr>PowerPoint Presentation</vt:lpstr>
      <vt:lpstr>PowerPoint Presentation</vt:lpstr>
      <vt:lpstr>CHART OF NATIONS</vt:lpstr>
      <vt:lpstr>PowerPoint Presentation</vt:lpstr>
      <vt:lpstr>PowerPoint Presentation</vt:lpstr>
      <vt:lpstr>Arnold Fruchtenbaum Footsteps of the Messiah, Page 36 </vt:lpstr>
      <vt:lpstr>Arnold Fruchtenbaum Footsteps of the Messiah, Page 36 </vt:lpstr>
      <vt:lpstr>PowerPoint Presentation</vt:lpstr>
      <vt:lpstr>PowerPoint Presentation</vt:lpstr>
      <vt:lpstr>The Environmental Handbook (1970)</vt:lpstr>
      <vt:lpstr>Jean Monet (1888‒1979)</vt:lpstr>
      <vt:lpstr>Regionalism</vt:lpstr>
      <vt:lpstr>Open Borders</vt:lpstr>
      <vt:lpstr>PowerPoint Presentation</vt:lpstr>
      <vt:lpstr>PowerPoint Presentation</vt:lpstr>
      <vt:lpstr>II. The Interpretation Concerning Babylon Revelation 17:6b-18</vt:lpstr>
      <vt:lpstr>PowerPoint Presentation</vt:lpstr>
      <vt:lpstr>PowerPoint Presentation</vt:lpstr>
      <vt:lpstr>C. The Beast &amp; His System Revelation 17:15-18</vt:lpstr>
      <vt:lpstr>C. The Beast &amp; His System Revelation 17:15-18</vt:lpstr>
      <vt:lpstr>PowerPoint Presentation</vt:lpstr>
      <vt:lpstr>PowerPoint Presentation</vt:lpstr>
      <vt:lpstr>PowerPoint Presentation</vt:lpstr>
      <vt:lpstr>PowerPoint Presentation</vt:lpstr>
      <vt:lpstr>PowerPoint Presentation</vt:lpstr>
      <vt:lpstr>C. The Beast &amp; His System Revelation 17:15-18</vt:lpstr>
      <vt:lpstr>PowerPoint Presentation</vt:lpstr>
      <vt:lpstr>PowerPoint Presentation</vt:lpstr>
      <vt:lpstr>PowerPoint Presentation</vt:lpstr>
      <vt:lpstr>PowerPoint Presentation</vt:lpstr>
      <vt:lpstr>C. The Beast &amp; His System Revelation 17:15-18</vt:lpstr>
      <vt:lpstr>PowerPoint Presentation</vt:lpstr>
      <vt:lpstr>PowerPoint Presentation</vt:lpstr>
      <vt:lpstr>Bullinger The Apocalypse or “The Day of the Lord”, 509</vt:lpstr>
      <vt:lpstr>PowerPoint Presentation</vt:lpstr>
      <vt:lpstr>John F. Walvoord The Revelation of Jesus Christ: A Commentary (Chicago: Moody, 1966), 267.</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43-Revelation - 14v1-20</dc:title>
  <dc:subject>Revelation</dc:subject>
  <dc:creator>A. Woods</dc:creator>
  <dc:description>Modified by Jim McGowan</dc:description>
  <cp:lastModifiedBy>Andy Woods</cp:lastModifiedBy>
  <cp:revision>2812</cp:revision>
  <cp:lastPrinted>2019-01-24T17:00:53Z</cp:lastPrinted>
  <dcterms:created xsi:type="dcterms:W3CDTF">2009-03-17T12:21:13Z</dcterms:created>
  <dcterms:modified xsi:type="dcterms:W3CDTF">2019-10-12T18:34:36Z</dcterms:modified>
</cp:coreProperties>
</file>