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notesSlides/notesSlide2.xml" ContentType="application/vnd.openxmlformats-officedocument.presentationml.notesSlide+xml"/>
  <Override PartName="/ppt/ink/ink10.xml" ContentType="application/inkml+xml"/>
  <Override PartName="/ppt/ink/ink11.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2.xml" ContentType="application/inkml+xml"/>
  <Override PartName="/ppt/ink/ink13.xml" ContentType="application/inkml+xml"/>
  <Override PartName="/ppt/ink/ink14.xml" ContentType="application/inkml+xml"/>
  <Override PartName="/ppt/ink/ink15.xml" ContentType="application/inkml+xml"/>
  <Override PartName="/ppt/notesSlides/notesSlide5.xml" ContentType="application/vnd.openxmlformats-officedocument.presentationml.notesSlide+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notesSlides/notesSlide6.xml" ContentType="application/vnd.openxmlformats-officedocument.presentationml.notesSlide+xml"/>
  <Override PartName="/ppt/ink/ink22.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23.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153"/>
  </p:notesMasterIdLst>
  <p:handoutMasterIdLst>
    <p:handoutMasterId r:id="rId154"/>
  </p:handoutMasterIdLst>
  <p:sldIdLst>
    <p:sldId id="2781" r:id="rId2"/>
    <p:sldId id="639" r:id="rId3"/>
    <p:sldId id="1045" r:id="rId4"/>
    <p:sldId id="2202" r:id="rId5"/>
    <p:sldId id="2200" r:id="rId6"/>
    <p:sldId id="2201" r:id="rId7"/>
    <p:sldId id="5540" r:id="rId8"/>
    <p:sldId id="2212" r:id="rId9"/>
    <p:sldId id="5541" r:id="rId10"/>
    <p:sldId id="5528" r:id="rId11"/>
    <p:sldId id="4207" r:id="rId12"/>
    <p:sldId id="5529" r:id="rId13"/>
    <p:sldId id="3815" r:id="rId14"/>
    <p:sldId id="372" r:id="rId15"/>
    <p:sldId id="3352" r:id="rId16"/>
    <p:sldId id="3977" r:id="rId17"/>
    <p:sldId id="4248" r:id="rId18"/>
    <p:sldId id="3630" r:id="rId19"/>
    <p:sldId id="4249" r:id="rId20"/>
    <p:sldId id="959" r:id="rId21"/>
    <p:sldId id="5542" r:id="rId22"/>
    <p:sldId id="5537" r:id="rId23"/>
    <p:sldId id="5538" r:id="rId24"/>
    <p:sldId id="5539" r:id="rId25"/>
    <p:sldId id="4250" r:id="rId26"/>
    <p:sldId id="3849" r:id="rId27"/>
    <p:sldId id="3683" r:id="rId28"/>
    <p:sldId id="4259" r:id="rId29"/>
    <p:sldId id="2308" r:id="rId30"/>
    <p:sldId id="4260" r:id="rId31"/>
    <p:sldId id="3847" r:id="rId32"/>
    <p:sldId id="5543" r:id="rId33"/>
    <p:sldId id="4251" r:id="rId34"/>
    <p:sldId id="2071" r:id="rId35"/>
    <p:sldId id="4514" r:id="rId36"/>
    <p:sldId id="4261" r:id="rId37"/>
    <p:sldId id="4262" r:id="rId38"/>
    <p:sldId id="1168" r:id="rId39"/>
    <p:sldId id="4515" r:id="rId40"/>
    <p:sldId id="4263" r:id="rId41"/>
    <p:sldId id="4264" r:id="rId42"/>
    <p:sldId id="4265" r:id="rId43"/>
    <p:sldId id="2309" r:id="rId44"/>
    <p:sldId id="3853" r:id="rId45"/>
    <p:sldId id="1540" r:id="rId46"/>
    <p:sldId id="5530" r:id="rId47"/>
    <p:sldId id="1071" r:id="rId48"/>
    <p:sldId id="1072" r:id="rId49"/>
    <p:sldId id="4268" r:id="rId50"/>
    <p:sldId id="369" r:id="rId51"/>
    <p:sldId id="1163" r:id="rId52"/>
    <p:sldId id="1164" r:id="rId53"/>
    <p:sldId id="2860" r:id="rId54"/>
    <p:sldId id="4267" r:id="rId55"/>
    <p:sldId id="4266" r:id="rId56"/>
    <p:sldId id="2914" r:id="rId57"/>
    <p:sldId id="5545" r:id="rId58"/>
    <p:sldId id="522" r:id="rId59"/>
    <p:sldId id="5544" r:id="rId60"/>
    <p:sldId id="2536" r:id="rId61"/>
    <p:sldId id="5546" r:id="rId62"/>
    <p:sldId id="5547" r:id="rId63"/>
    <p:sldId id="5548" r:id="rId64"/>
    <p:sldId id="5549" r:id="rId65"/>
    <p:sldId id="1029" r:id="rId66"/>
    <p:sldId id="1030" r:id="rId67"/>
    <p:sldId id="1031" r:id="rId68"/>
    <p:sldId id="2883" r:id="rId69"/>
    <p:sldId id="2884" r:id="rId70"/>
    <p:sldId id="2872" r:id="rId71"/>
    <p:sldId id="2873" r:id="rId72"/>
    <p:sldId id="3174" r:id="rId73"/>
    <p:sldId id="2868" r:id="rId74"/>
    <p:sldId id="2916" r:id="rId75"/>
    <p:sldId id="2917" r:id="rId76"/>
    <p:sldId id="4804" r:id="rId77"/>
    <p:sldId id="2915" r:id="rId78"/>
    <p:sldId id="1097" r:id="rId79"/>
    <p:sldId id="2910" r:id="rId80"/>
    <p:sldId id="5531" r:id="rId81"/>
    <p:sldId id="4269" r:id="rId82"/>
    <p:sldId id="571" r:id="rId83"/>
    <p:sldId id="3091" r:id="rId84"/>
    <p:sldId id="3716" r:id="rId85"/>
    <p:sldId id="3092" r:id="rId86"/>
    <p:sldId id="5532" r:id="rId87"/>
    <p:sldId id="4238" r:id="rId88"/>
    <p:sldId id="4210" r:id="rId89"/>
    <p:sldId id="4500" r:id="rId90"/>
    <p:sldId id="4502" r:id="rId91"/>
    <p:sldId id="5550" r:id="rId92"/>
    <p:sldId id="4501" r:id="rId93"/>
    <p:sldId id="5551" r:id="rId94"/>
    <p:sldId id="4203" r:id="rId95"/>
    <p:sldId id="4295" r:id="rId96"/>
    <p:sldId id="4294" r:id="rId97"/>
    <p:sldId id="4080" r:id="rId98"/>
    <p:sldId id="4296" r:id="rId99"/>
    <p:sldId id="5533" r:id="rId100"/>
    <p:sldId id="4503" r:id="rId101"/>
    <p:sldId id="4279" r:id="rId102"/>
    <p:sldId id="4280" r:id="rId103"/>
    <p:sldId id="4281" r:id="rId104"/>
    <p:sldId id="4506" r:id="rId105"/>
    <p:sldId id="4507" r:id="rId106"/>
    <p:sldId id="4505" r:id="rId107"/>
    <p:sldId id="4202" r:id="rId108"/>
    <p:sldId id="2595" r:id="rId109"/>
    <p:sldId id="4504" r:id="rId110"/>
    <p:sldId id="813" r:id="rId111"/>
    <p:sldId id="5534" r:id="rId112"/>
    <p:sldId id="4508" r:id="rId113"/>
    <p:sldId id="2016" r:id="rId114"/>
    <p:sldId id="4509" r:id="rId115"/>
    <p:sldId id="4510" r:id="rId116"/>
    <p:sldId id="3643" r:id="rId117"/>
    <p:sldId id="901" r:id="rId118"/>
    <p:sldId id="986" r:id="rId119"/>
    <p:sldId id="985" r:id="rId120"/>
    <p:sldId id="989" r:id="rId121"/>
    <p:sldId id="2065" r:id="rId122"/>
    <p:sldId id="3677" r:id="rId123"/>
    <p:sldId id="3093" r:id="rId124"/>
    <p:sldId id="5552" r:id="rId125"/>
    <p:sldId id="2018" r:id="rId126"/>
    <p:sldId id="1268" r:id="rId127"/>
    <p:sldId id="2011" r:id="rId128"/>
    <p:sldId id="4438" r:id="rId129"/>
    <p:sldId id="4439" r:id="rId130"/>
    <p:sldId id="2034" r:id="rId131"/>
    <p:sldId id="4435" r:id="rId132"/>
    <p:sldId id="4436" r:id="rId133"/>
    <p:sldId id="2307" r:id="rId134"/>
    <p:sldId id="2042" r:id="rId135"/>
    <p:sldId id="2043" r:id="rId136"/>
    <p:sldId id="2044" r:id="rId137"/>
    <p:sldId id="2045" r:id="rId138"/>
    <p:sldId id="2078" r:id="rId139"/>
    <p:sldId id="5535" r:id="rId140"/>
    <p:sldId id="261" r:id="rId141"/>
    <p:sldId id="325" r:id="rId142"/>
    <p:sldId id="265" r:id="rId143"/>
    <p:sldId id="5553" r:id="rId144"/>
    <p:sldId id="305" r:id="rId145"/>
    <p:sldId id="304" r:id="rId146"/>
    <p:sldId id="292" r:id="rId147"/>
    <p:sldId id="293" r:id="rId148"/>
    <p:sldId id="295" r:id="rId149"/>
    <p:sldId id="4511" r:id="rId150"/>
    <p:sldId id="3622" r:id="rId151"/>
    <p:sldId id="5536" r:id="rId152"/>
  </p:sldIdLst>
  <p:sldSz cx="9144000" cy="6858000" type="screen4x3"/>
  <p:notesSz cx="7315200" cy="96012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Arial" charset="0"/>
      </a:defRPr>
    </a:lvl1pPr>
    <a:lvl2pPr marL="457200" algn="l" rtl="0" fontAlgn="base">
      <a:spcBef>
        <a:spcPct val="0"/>
      </a:spcBef>
      <a:spcAft>
        <a:spcPct val="0"/>
      </a:spcAft>
      <a:defRPr sz="2400" kern="1200">
        <a:solidFill>
          <a:schemeClr val="tx1"/>
        </a:solidFill>
        <a:latin typeface="Times New Roman" pitchFamily="18" charset="0"/>
        <a:ea typeface="+mn-ea"/>
        <a:cs typeface="Arial" charset="0"/>
      </a:defRPr>
    </a:lvl2pPr>
    <a:lvl3pPr marL="914400" algn="l" rtl="0" fontAlgn="base">
      <a:spcBef>
        <a:spcPct val="0"/>
      </a:spcBef>
      <a:spcAft>
        <a:spcPct val="0"/>
      </a:spcAft>
      <a:defRPr sz="2400" kern="1200">
        <a:solidFill>
          <a:schemeClr val="tx1"/>
        </a:solidFill>
        <a:latin typeface="Times New Roman" pitchFamily="18" charset="0"/>
        <a:ea typeface="+mn-ea"/>
        <a:cs typeface="Arial" charset="0"/>
      </a:defRPr>
    </a:lvl3pPr>
    <a:lvl4pPr marL="1371600" algn="l" rtl="0" fontAlgn="base">
      <a:spcBef>
        <a:spcPct val="0"/>
      </a:spcBef>
      <a:spcAft>
        <a:spcPct val="0"/>
      </a:spcAft>
      <a:defRPr sz="2400" kern="1200">
        <a:solidFill>
          <a:schemeClr val="tx1"/>
        </a:solidFill>
        <a:latin typeface="Times New Roman" pitchFamily="18" charset="0"/>
        <a:ea typeface="+mn-ea"/>
        <a:cs typeface="Arial" charset="0"/>
      </a:defRPr>
    </a:lvl4pPr>
    <a:lvl5pPr marL="1828800" algn="l" rtl="0" fontAlgn="base">
      <a:spcBef>
        <a:spcPct val="0"/>
      </a:spcBef>
      <a:spcAft>
        <a:spcPct val="0"/>
      </a:spcAft>
      <a:defRPr sz="2400" kern="1200">
        <a:solidFill>
          <a:schemeClr val="tx1"/>
        </a:solidFill>
        <a:latin typeface="Times New Roman" pitchFamily="18" charset="0"/>
        <a:ea typeface="+mn-ea"/>
        <a:cs typeface="Arial" charset="0"/>
      </a:defRPr>
    </a:lvl5pPr>
    <a:lvl6pPr marL="2286000" algn="l" defTabSz="914400" rtl="0" eaLnBrk="1" latinLnBrk="0" hangingPunct="1">
      <a:defRPr sz="2400" kern="1200">
        <a:solidFill>
          <a:schemeClr val="tx1"/>
        </a:solidFill>
        <a:latin typeface="Times New Roman" pitchFamily="18" charset="0"/>
        <a:ea typeface="+mn-ea"/>
        <a:cs typeface="Arial" charset="0"/>
      </a:defRPr>
    </a:lvl6pPr>
    <a:lvl7pPr marL="2743200" algn="l" defTabSz="914400" rtl="0" eaLnBrk="1" latinLnBrk="0" hangingPunct="1">
      <a:defRPr sz="2400" kern="1200">
        <a:solidFill>
          <a:schemeClr val="tx1"/>
        </a:solidFill>
        <a:latin typeface="Times New Roman" pitchFamily="18" charset="0"/>
        <a:ea typeface="+mn-ea"/>
        <a:cs typeface="Arial" charset="0"/>
      </a:defRPr>
    </a:lvl7pPr>
    <a:lvl8pPr marL="3200400" algn="l" defTabSz="914400" rtl="0" eaLnBrk="1" latinLnBrk="0" hangingPunct="1">
      <a:defRPr sz="2400" kern="1200">
        <a:solidFill>
          <a:schemeClr val="tx1"/>
        </a:solidFill>
        <a:latin typeface="Times New Roman" pitchFamily="18" charset="0"/>
        <a:ea typeface="+mn-ea"/>
        <a:cs typeface="Arial" charset="0"/>
      </a:defRPr>
    </a:lvl8pPr>
    <a:lvl9pPr marL="3657600" algn="l" defTabSz="914400" rtl="0" eaLnBrk="1" latinLnBrk="0" hangingPunct="1">
      <a:defRPr sz="2400" kern="1200">
        <a:solidFill>
          <a:schemeClr val="tx1"/>
        </a:solidFill>
        <a:latin typeface="Times New Roman" pitchFamily="18"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00FF"/>
    <a:srgbClr val="A50021"/>
    <a:srgbClr val="990099"/>
    <a:srgbClr val="006600"/>
    <a:srgbClr val="FF9900"/>
    <a:srgbClr val="00CC00"/>
    <a:srgbClr val="A6A6A6"/>
    <a:srgbClr val="FFFF99"/>
    <a:srgbClr val="00B0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31" autoAdjust="0"/>
    <p:restoredTop sz="95363" autoAdjust="0"/>
  </p:normalViewPr>
  <p:slideViewPr>
    <p:cSldViewPr>
      <p:cViewPr varScale="1">
        <p:scale>
          <a:sx n="57" d="100"/>
          <a:sy n="57" d="100"/>
        </p:scale>
        <p:origin x="798" y="78"/>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notesViewPr>
    <p:cSldViewPr>
      <p:cViewPr varScale="1">
        <p:scale>
          <a:sx n="91" d="100"/>
          <a:sy n="91" d="100"/>
        </p:scale>
        <p:origin x="3540" y="10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handoutMaster" Target="handoutMasters/handout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presProps" Target="pres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5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tableStyles" Target="tableStyles.xml"/></Relationships>
</file>

<file path=ppt/_rels/viewProps.xml.rels><?xml version="1.0" encoding="UTF-8" standalone="yes"?>
<Relationships xmlns="http://schemas.openxmlformats.org/package/2006/relationships"><Relationship Id="rId1" Type="http://schemas.openxmlformats.org/officeDocument/2006/relationships/slide" Target="slides/slide8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hdr" sz="quarter"/>
          </p:nvPr>
        </p:nvSpPr>
        <p:spPr bwMode="auto">
          <a:xfrm>
            <a:off x="2" y="0"/>
            <a:ext cx="3170764"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defTabSz="920835">
              <a:defRPr sz="1300">
                <a:latin typeface="Times New Roman" pitchFamily="18" charset="0"/>
                <a:cs typeface="Arial" charset="0"/>
              </a:defRPr>
            </a:lvl1pPr>
          </a:lstStyle>
          <a:p>
            <a:pPr>
              <a:defRPr/>
            </a:pPr>
            <a:r>
              <a:rPr lang="en-US" dirty="0">
                <a:latin typeface="Calibri" panose="020F0502020204030204" pitchFamily="34" charset="0"/>
                <a:cs typeface="Calibri" panose="020F0502020204030204" pitchFamily="34" charset="0"/>
              </a:rPr>
              <a:t>Dr. Andy Woods - The Coming Kingdom</a:t>
            </a:r>
          </a:p>
        </p:txBody>
      </p:sp>
      <p:sp>
        <p:nvSpPr>
          <p:cNvPr id="36867" name="Rectangle 3"/>
          <p:cNvSpPr>
            <a:spLocks noGrp="1" noChangeArrowheads="1"/>
          </p:cNvSpPr>
          <p:nvPr>
            <p:ph type="dt" sz="quarter" idx="1"/>
          </p:nvPr>
        </p:nvSpPr>
        <p:spPr bwMode="auto">
          <a:xfrm>
            <a:off x="4144437" y="0"/>
            <a:ext cx="3170764"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algn="r" defTabSz="920835">
              <a:defRPr sz="1300">
                <a:latin typeface="Times New Roman" pitchFamily="18" charset="0"/>
                <a:cs typeface="Arial" charset="0"/>
              </a:defRPr>
            </a:lvl1pPr>
          </a:lstStyle>
          <a:p>
            <a:pPr>
              <a:defRPr/>
            </a:pPr>
            <a:r>
              <a:rPr lang="en-US" dirty="0">
                <a:latin typeface="Calibri" panose="020F0502020204030204" pitchFamily="34" charset="0"/>
                <a:cs typeface="Calibri" panose="020F0502020204030204" pitchFamily="34" charset="0"/>
              </a:rPr>
              <a:t>10/9/2019</a:t>
            </a:r>
          </a:p>
        </p:txBody>
      </p:sp>
      <p:sp>
        <p:nvSpPr>
          <p:cNvPr id="36868" name="Rectangle 4"/>
          <p:cNvSpPr>
            <a:spLocks noGrp="1" noChangeArrowheads="1"/>
          </p:cNvSpPr>
          <p:nvPr>
            <p:ph type="ftr" sz="quarter" idx="2"/>
          </p:nvPr>
        </p:nvSpPr>
        <p:spPr bwMode="auto">
          <a:xfrm>
            <a:off x="2" y="9122452"/>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defTabSz="920835">
              <a:defRPr sz="1300">
                <a:latin typeface="Times New Roman" pitchFamily="18" charset="0"/>
                <a:cs typeface="Arial" charset="0"/>
              </a:defRPr>
            </a:lvl1pPr>
          </a:lstStyle>
          <a:p>
            <a:pPr>
              <a:defRPr/>
            </a:pPr>
            <a:r>
              <a:rPr lang="en-US" dirty="0">
                <a:latin typeface="Calibri" panose="020F0502020204030204" pitchFamily="34" charset="0"/>
                <a:cs typeface="Calibri" panose="020F0502020204030204" pitchFamily="34" charset="0"/>
              </a:rPr>
              <a:t>Sugar Land Bible Church</a:t>
            </a:r>
          </a:p>
        </p:txBody>
      </p:sp>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20835">
              <a:defRPr sz="1300">
                <a:latin typeface="Times New Roman" pitchFamily="18" charset="0"/>
                <a:cs typeface="Arial" charset="0"/>
              </a:defRPr>
            </a:lvl1pPr>
          </a:lstStyle>
          <a:p>
            <a:pPr>
              <a:defRPr/>
            </a:pPr>
            <a:fld id="{17409DFC-8574-46F2-8150-19402387B16D}" type="slidenum">
              <a:rPr lang="en-US">
                <a:latin typeface="Calibri" panose="020F0502020204030204" pitchFamily="34" charset="0"/>
                <a:cs typeface="Calibri" panose="020F0502020204030204" pitchFamily="34" charset="0"/>
              </a:rPr>
              <a:pPr>
                <a:defRPr/>
              </a:pPr>
              <a:t>‹#›</a:t>
            </a:fld>
            <a:endParaRPr lang="en-US" dirty="0">
              <a:latin typeface="Calibri" panose="020F0502020204030204" pitchFamily="34" charset="0"/>
              <a:cs typeface="Calibri" panose="020F0502020204030204" pitchFamily="34" charset="0"/>
            </a:endParaRPr>
          </a:p>
        </p:txBody>
      </p:sp>
    </p:spTree>
  </p:cSld>
  <p:clrMap bg1="lt1" tx1="dk1" bg2="lt2" tx2="dk2" accent1="accent1" accent2="accent2" accent3="accent3" accent4="accent4" accent5="accent5" accent6="accent6" hlink="hlink" folHlink="folHlink"/>
  <p:hf/>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6.834"/>
    </inkml:context>
    <inkml:brush xml:id="br0">
      <inkml:brushProperty name="width" value="0.0265" units="cm"/>
      <inkml:brushProperty name="height" value="0.0265" units="cm"/>
    </inkml:brush>
  </inkml:definitions>
  <inkml:trace contextRef="#ctx0" brushRef="#br0">18293 11582 11840,'0'19'-128,"0"-19"-256,0 19-960,0-19-384,19 19-1024</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12-07T01:28:01.514"/>
    </inkml:context>
    <inkml:brush xml:id="br0">
      <inkml:brushProperty name="width" value="0.025" units="cm"/>
      <inkml:brushProperty name="height" value="0.025" units="cm"/>
    </inkml:brush>
  </inkml:definitions>
  <inkml:trace contextRef="#ctx0" brushRef="#br0">13166 5180 3328,'0'0'1312,"33"0"-704,-33 0-160,0 0 544,0 0-256,0 0-32,0 0-128,0 0-64,0 0-256,0 0 32,0 0 128,0 0-224,0 0-96,0 0 0,0 0 0,0 0-128,0 0 32,0 0 0,0 0 0,0 0 64,0 0 96,0 0-64,0 0-64,0 0-864,-33 33-384,33-33-1600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12-07T01:28:01.514"/>
    </inkml:context>
    <inkml:brush xml:id="br0">
      <inkml:brushProperty name="width" value="0.025" units="cm"/>
      <inkml:brushProperty name="height" value="0.025" units="cm"/>
    </inkml:brush>
  </inkml:definitions>
  <inkml:trace contextRef="#ctx0" brushRef="#br0">13166 5180 3328,'0'0'1312,"33"0"-704,-33 0-160,0 0 544,0 0-256,0 0-32,0 0-128,0 0-64,0 0-256,0 0 32,0 0 128,0 0-224,0 0-96,0 0 0,0 0 0,0 0-128,0 0 32,0 0 0,0 0 0,0 0 64,0 0 96,0 0-64,0 0-64,0 0-864,-33 33-384,33-33-1600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6.834"/>
    </inkml:context>
    <inkml:brush xml:id="br0">
      <inkml:brushProperty name="width" value="0.0265" units="cm"/>
      <inkml:brushProperty name="height" value="0.0265" units="cm"/>
    </inkml:brush>
  </inkml:definitions>
  <inkml:trace contextRef="#ctx0" brushRef="#br0">18293 11582 11840,'0'19'-128,"0"-19"-256,0 19-960,0-19-384,19 19-1024</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508"/>
    </inkml:context>
    <inkml:brush xml:id="br0">
      <inkml:brushProperty name="width" value="0.025" units="cm"/>
      <inkml:brushProperty name="height" value="0.025" units="cm"/>
    </inkml:brush>
  </inkml:definitions>
  <inkml:trace contextRef="#ctx0" brushRef="#br0">18919 11715 7808,'-57'-19'2880,"57"19"-1536,0 0-1632,0 0 448,0 0-1504,0 0-544,0 0-1024,0 19-352</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646"/>
    </inkml:context>
    <inkml:brush xml:id="br0">
      <inkml:brushProperty name="width" value="0.025" units="cm"/>
      <inkml:brushProperty name="height" value="0.025" units="cm"/>
    </inkml:brush>
  </inkml:definitions>
  <inkml:trace contextRef="#ctx0" brushRef="#br0">18919 11734 2304,'-38'0'960,"76"0"-512,-76 0-1504,38 0-320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12-07T01:28:01.514"/>
    </inkml:context>
    <inkml:brush xml:id="br0">
      <inkml:brushProperty name="width" value="0.025" units="cm"/>
      <inkml:brushProperty name="height" value="0.025" units="cm"/>
    </inkml:brush>
  </inkml:definitions>
  <inkml:trace contextRef="#ctx0" brushRef="#br0">13166 5180 3328,'0'0'1312,"33"0"-704,-33 0-160,0 0 544,0 0-256,0 0-32,0 0-128,0 0-64,0 0-256,0 0 32,0 0 128,0 0-224,0 0-96,0 0 0,0 0 0,0 0-128,0 0 32,0 0 0,0 0 0,0 0 64,0 0 96,0 0-64,0 0-64,0 0-864,-33 33-384,33-33-1600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12-07T01:28:01.514"/>
    </inkml:context>
    <inkml:brush xml:id="br0">
      <inkml:brushProperty name="width" value="0.025" units="cm"/>
      <inkml:brushProperty name="height" value="0.025" units="cm"/>
    </inkml:brush>
  </inkml:definitions>
  <inkml:trace contextRef="#ctx0" brushRef="#br0">13166 5180 3328,'0'0'1312,"33"0"-704,-33 0-160,0 0 544,0 0-256,0 0-32,0 0-128,0 0-64,0 0-256,0 0 32,0 0 128,0 0-224,0 0-96,0 0 0,0 0 0,0 0-128,0 0 32,0 0 0,0 0 0,0 0 64,0 0 96,0 0-64,0 0-64,0 0-864,-33 33-384,33-33-1600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12-07T01:28:01.514"/>
    </inkml:context>
    <inkml:brush xml:id="br0">
      <inkml:brushProperty name="width" value="0.025" units="cm"/>
      <inkml:brushProperty name="height" value="0.025" units="cm"/>
    </inkml:brush>
  </inkml:definitions>
  <inkml:trace contextRef="#ctx0" brushRef="#br0">13166 5180 3328,'0'0'1312,"33"0"-704,-33 0-160,0 0 544,0 0-256,0 0-32,0 0-128,0 0-64,0 0-256,0 0 32,0 0 128,0 0-224,0 0-96,0 0 0,0 0 0,0 0-128,0 0 32,0 0 0,0 0 0,0 0 64,0 0 96,0 0-64,0 0-64,0 0-864,-33 33-384,33-33-1600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12-07T01:28:01.514"/>
    </inkml:context>
    <inkml:brush xml:id="br0">
      <inkml:brushProperty name="width" value="0.025" units="cm"/>
      <inkml:brushProperty name="height" value="0.025" units="cm"/>
    </inkml:brush>
  </inkml:definitions>
  <inkml:trace contextRef="#ctx0" brushRef="#br0">13166 5180 3328,'0'0'1312,"33"0"-704,-33 0-160,0 0 544,0 0-256,0 0-32,0 0-128,0 0-64,0 0-256,0 0 32,0 0 128,0 0-224,0 0-96,0 0 0,0 0 0,0 0-128,0 0 32,0 0 0,0 0 0,0 0 64,0 0 96,0 0-64,0 0-64,0 0-864,-33 33-384,33-33-1600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6.834"/>
    </inkml:context>
    <inkml:brush xml:id="br0">
      <inkml:brushProperty name="width" value="0.0265" units="cm"/>
      <inkml:brushProperty name="height" value="0.0265" units="cm"/>
    </inkml:brush>
  </inkml:definitions>
  <inkml:trace contextRef="#ctx0" brushRef="#br0">18293 11582 11840,'0'19'-128,"0"-19"-256,0 19-960,0-19-384,19 19-1024</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508"/>
    </inkml:context>
    <inkml:brush xml:id="br0">
      <inkml:brushProperty name="width" value="0.025" units="cm"/>
      <inkml:brushProperty name="height" value="0.025" units="cm"/>
    </inkml:brush>
  </inkml:definitions>
  <inkml:trace contextRef="#ctx0" brushRef="#br0">18919 11715 7808,'-57'-19'2880,"57"19"-1536,0 0-1632,0 0 448,0 0-1504,0 0-544,0 0-1024,0 19-352</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508"/>
    </inkml:context>
    <inkml:brush xml:id="br0">
      <inkml:brushProperty name="width" value="0.025" units="cm"/>
      <inkml:brushProperty name="height" value="0.025" units="cm"/>
    </inkml:brush>
  </inkml:definitions>
  <inkml:trace contextRef="#ctx0" brushRef="#br0">18919 11715 7808,'-57'-19'2880,"57"19"-1536,0 0-1632,0 0 448,0 0-1504,0 0-544,0 0-1024,0 19-352</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646"/>
    </inkml:context>
    <inkml:brush xml:id="br0">
      <inkml:brushProperty name="width" value="0.025" units="cm"/>
      <inkml:brushProperty name="height" value="0.025" units="cm"/>
    </inkml:brush>
  </inkml:definitions>
  <inkml:trace contextRef="#ctx0" brushRef="#br0">18919 11734 2304,'-38'0'960,"76"0"-512,-76 0-1504,38 0-320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12-07T01:28:01.514"/>
    </inkml:context>
    <inkml:brush xml:id="br0">
      <inkml:brushProperty name="width" value="0.025" units="cm"/>
      <inkml:brushProperty name="height" value="0.025" units="cm"/>
    </inkml:brush>
  </inkml:definitions>
  <inkml:trace contextRef="#ctx0" brushRef="#br0">13166 5180 3328,'0'0'1312,"33"0"-704,-33 0-160,0 0 544,0 0-256,0 0-32,0 0-128,0 0-64,0 0-256,0 0 32,0 0 128,0 0-224,0 0-96,0 0 0,0 0 0,0 0-128,0 0 32,0 0 0,0 0 0,0 0 64,0 0 96,0 0-64,0 0-64,0 0-864,-33 33-384,33-33-1600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12-07T01:28:01.514"/>
    </inkml:context>
    <inkml:brush xml:id="br0">
      <inkml:brushProperty name="width" value="0.025" units="cm"/>
      <inkml:brushProperty name="height" value="0.025" units="cm"/>
    </inkml:brush>
  </inkml:definitions>
  <inkml:trace contextRef="#ctx0" brushRef="#br0">13166 5180 3328,'0'0'1312,"33"0"-704,-33 0-160,0 0 544,0 0-256,0 0-32,0 0-128,0 0-64,0 0-256,0 0 32,0 0 128,0 0-224,0 0-96,0 0 0,0 0 0,0 0-128,0 0 32,0 0 0,0 0 0,0 0 64,0 0 96,0 0-64,0 0-64,0 0-864,-33 33-384,33-33-1600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646"/>
    </inkml:context>
    <inkml:brush xml:id="br0">
      <inkml:brushProperty name="width" value="0.025" units="cm"/>
      <inkml:brushProperty name="height" value="0.025" units="cm"/>
    </inkml:brush>
  </inkml:definitions>
  <inkml:trace contextRef="#ctx0" brushRef="#br0">18919 11734 2304,'-38'0'960,"76"0"-512,-76 0-1504,38 0-320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6.834"/>
    </inkml:context>
    <inkml:brush xml:id="br0">
      <inkml:brushProperty name="width" value="0.0265" units="cm"/>
      <inkml:brushProperty name="height" value="0.0265" units="cm"/>
    </inkml:brush>
  </inkml:definitions>
  <inkml:trace contextRef="#ctx0" brushRef="#br0">18293 11582 11840,'0'19'-128,"0"-19"-256,0 19-960,0-19-384,19 19-1024</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508"/>
    </inkml:context>
    <inkml:brush xml:id="br0">
      <inkml:brushProperty name="width" value="0.025" units="cm"/>
      <inkml:brushProperty name="height" value="0.025" units="cm"/>
    </inkml:brush>
  </inkml:definitions>
  <inkml:trace contextRef="#ctx0" brushRef="#br0">18919 11715 7808,'-57'-19'2880,"57"19"-1536,0 0-1632,0 0 448,0 0-1504,0 0-544,0 0-1024,0 19-352</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646"/>
    </inkml:context>
    <inkml:brush xml:id="br0">
      <inkml:brushProperty name="width" value="0.025" units="cm"/>
      <inkml:brushProperty name="height" value="0.025" units="cm"/>
    </inkml:brush>
  </inkml:definitions>
  <inkml:trace contextRef="#ctx0" brushRef="#br0">18919 11734 2304,'-38'0'960,"76"0"-512,-76 0-1504,38 0-320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12-07T01:28:01.514"/>
    </inkml:context>
    <inkml:brush xml:id="br0">
      <inkml:brushProperty name="width" value="0.025" units="cm"/>
      <inkml:brushProperty name="height" value="0.025" units="cm"/>
    </inkml:brush>
  </inkml:definitions>
  <inkml:trace contextRef="#ctx0" brushRef="#br0">13166 5180 3328,'0'0'1312,"33"0"-704,-33 0-160,0 0 544,0 0-256,0 0-32,0 0-128,0 0-64,0 0-256,0 0 32,0 0 128,0 0-224,0 0-96,0 0 0,0 0 0,0 0-128,0 0 32,0 0 0,0 0 0,0 0 64,0 0 96,0 0-64,0 0-64,0 0-864,-33 33-384,33-33-1600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12-07T01:28:01.514"/>
    </inkml:context>
    <inkml:brush xml:id="br0">
      <inkml:brushProperty name="width" value="0.025" units="cm"/>
      <inkml:brushProperty name="height" value="0.025" units="cm"/>
    </inkml:brush>
  </inkml:definitions>
  <inkml:trace contextRef="#ctx0" brushRef="#br0">13166 5180 3328,'0'0'1312,"33"0"-704,-33 0-160,0 0 544,0 0-256,0 0-32,0 0-128,0 0-64,0 0-256,0 0 32,0 0 128,0 0-224,0 0-96,0 0 0,0 0 0,0 0-128,0 0 32,0 0 0,0 0 0,0 0 64,0 0 96,0 0-64,0 0-64,0 0-864,-33 33-384,33-33-1600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12-07T01:28:01.514"/>
    </inkml:context>
    <inkml:brush xml:id="br0">
      <inkml:brushProperty name="width" value="0.025" units="cm"/>
      <inkml:brushProperty name="height" value="0.025" units="cm"/>
    </inkml:brush>
  </inkml:definitions>
  <inkml:trace contextRef="#ctx0" brushRef="#br0">13166 5180 3328,'0'0'1312,"33"0"-704,-33 0-160,0 0 544,0 0-256,0 0-32,0 0-128,0 0-64,0 0-256,0 0 32,0 0 128,0 0-224,0 0-96,0 0 0,0 0 0,0 0-128,0 0 32,0 0 0,0 0 0,0 0 64,0 0 96,0 0-64,0 0-64,0 0-864,-33 33-384,33-33-1600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2" y="0"/>
            <a:ext cx="3170764"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defTabSz="920835">
              <a:defRPr sz="1300">
                <a:latin typeface="Calibri" panose="020F0502020204030204" pitchFamily="34" charset="0"/>
                <a:cs typeface="Calibri" panose="020F0502020204030204" pitchFamily="34" charset="0"/>
              </a:defRPr>
            </a:lvl1pPr>
          </a:lstStyle>
          <a:p>
            <a:pPr>
              <a:defRPr/>
            </a:pPr>
            <a:r>
              <a:rPr lang="en-US" dirty="0"/>
              <a:t>Dr. Andy Woods - The Coming Kingdom</a:t>
            </a:r>
          </a:p>
        </p:txBody>
      </p:sp>
      <p:sp>
        <p:nvSpPr>
          <p:cNvPr id="3" name="Date Placeholder 2"/>
          <p:cNvSpPr>
            <a:spLocks noGrp="1"/>
          </p:cNvSpPr>
          <p:nvPr>
            <p:ph type="dt" idx="1"/>
          </p:nvPr>
        </p:nvSpPr>
        <p:spPr bwMode="auto">
          <a:xfrm>
            <a:off x="4142750" y="0"/>
            <a:ext cx="3170763"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algn="r" defTabSz="920835">
              <a:defRPr sz="1300">
                <a:latin typeface="Calibri" panose="020F0502020204030204" pitchFamily="34" charset="0"/>
                <a:cs typeface="Calibri" panose="020F0502020204030204" pitchFamily="34" charset="0"/>
              </a:defRPr>
            </a:lvl1pPr>
          </a:lstStyle>
          <a:p>
            <a:pPr>
              <a:defRPr/>
            </a:pPr>
            <a:r>
              <a:rPr lang="en-US"/>
              <a:t>12/6/2017</a:t>
            </a:r>
            <a:endParaRPr 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101024" tIns="50511" rIns="101024" bIns="50511" rtlCol="0" anchor="ctr"/>
          <a:lstStyle/>
          <a:p>
            <a:pPr lvl="0"/>
            <a:endParaRPr lang="en-US" noProof="0" dirty="0"/>
          </a:p>
        </p:txBody>
      </p:sp>
      <p:sp>
        <p:nvSpPr>
          <p:cNvPr id="5" name="Notes Placeholder 4"/>
          <p:cNvSpPr>
            <a:spLocks noGrp="1"/>
          </p:cNvSpPr>
          <p:nvPr>
            <p:ph type="body" sz="quarter" idx="3"/>
          </p:nvPr>
        </p:nvSpPr>
        <p:spPr bwMode="auto">
          <a:xfrm>
            <a:off x="732365" y="4561227"/>
            <a:ext cx="5850473" cy="4318573"/>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2" y="9120813"/>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defTabSz="920835">
              <a:defRPr sz="1300">
                <a:latin typeface="Calibri" panose="020F0502020204030204" pitchFamily="34" charset="0"/>
                <a:cs typeface="Arial" charset="0"/>
              </a:defRPr>
            </a:lvl1pPr>
          </a:lstStyle>
          <a:p>
            <a:pPr>
              <a:defRPr/>
            </a:pPr>
            <a:r>
              <a:rPr lang="en-US" dirty="0">
                <a:cs typeface="Calibri" panose="020F0502020204030204" pitchFamily="34" charset="0"/>
              </a:rPr>
              <a:t>Sugar Land </a:t>
            </a:r>
            <a:r>
              <a:rPr lang="en-US" dirty="0" err="1">
                <a:cs typeface="Calibri" panose="020F0502020204030204" pitchFamily="34" charset="0"/>
              </a:rPr>
              <a:t>BIble</a:t>
            </a:r>
            <a:r>
              <a:rPr lang="en-US" dirty="0">
                <a:cs typeface="Calibri" panose="020F0502020204030204" pitchFamily="34" charset="0"/>
              </a:rPr>
              <a:t> Church</a:t>
            </a:r>
          </a:p>
        </p:txBody>
      </p:sp>
      <p:sp>
        <p:nvSpPr>
          <p:cNvPr id="7" name="Slide Number Placeholder 6"/>
          <p:cNvSpPr>
            <a:spLocks noGrp="1"/>
          </p:cNvSpPr>
          <p:nvPr>
            <p:ph type="sldNum" sz="quarter" idx="5"/>
          </p:nvPr>
        </p:nvSpPr>
        <p:spPr bwMode="auto">
          <a:xfrm>
            <a:off x="4142750" y="9120813"/>
            <a:ext cx="3170763"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20835">
              <a:defRPr sz="1300">
                <a:latin typeface="Calibri" panose="020F0502020204030204" pitchFamily="34" charset="0"/>
                <a:cs typeface="Calibri" panose="020F0502020204030204" pitchFamily="34" charset="0"/>
              </a:defRPr>
            </a:lvl1pPr>
          </a:lstStyle>
          <a:p>
            <a:pPr>
              <a:defRPr/>
            </a:pPr>
            <a:fld id="{B1F4E4D5-D111-482F-97CA-316C84D86ECF}" type="slidenum">
              <a:rPr lang="en-US" smtClean="0"/>
              <a:pPr>
                <a:defRPr/>
              </a:pPr>
              <a:t>‹#›</a:t>
            </a:fld>
            <a:endParaRPr lang="en-US" dirty="0"/>
          </a:p>
        </p:txBody>
      </p:sp>
    </p:spTree>
  </p:cSld>
  <p:clrMap bg1="lt1" tx1="dk1" bg2="lt2" tx2="dk2" accent1="accent1" accent2="accent2" accent3="accent3" accent4="accent4" accent5="accent5" accent6="accent6" hlink="hlink" folHlink="folHlink"/>
  <p:hf/>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7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8917">
              <a:defRPr>
                <a:solidFill>
                  <a:schemeClr val="tx1"/>
                </a:solidFill>
                <a:latin typeface="Arial" panose="020B0604020202020204" pitchFamily="34" charset="0"/>
                <a:cs typeface="Arial" panose="020B0604020202020204" pitchFamily="34" charset="0"/>
              </a:defRPr>
            </a:lvl1pPr>
            <a:lvl2pPr marL="776602" indent="-298693" defTabSz="1008917">
              <a:defRPr>
                <a:solidFill>
                  <a:schemeClr val="tx1"/>
                </a:solidFill>
                <a:latin typeface="Arial" panose="020B0604020202020204" pitchFamily="34" charset="0"/>
                <a:cs typeface="Arial" panose="020B0604020202020204" pitchFamily="34" charset="0"/>
              </a:defRPr>
            </a:lvl2pPr>
            <a:lvl3pPr marL="1194770" indent="-238953" defTabSz="1008917">
              <a:defRPr>
                <a:solidFill>
                  <a:schemeClr val="tx1"/>
                </a:solidFill>
                <a:latin typeface="Arial" panose="020B0604020202020204" pitchFamily="34" charset="0"/>
                <a:cs typeface="Arial" panose="020B0604020202020204" pitchFamily="34" charset="0"/>
              </a:defRPr>
            </a:lvl3pPr>
            <a:lvl4pPr marL="1672678" indent="-238953" defTabSz="1008917">
              <a:defRPr>
                <a:solidFill>
                  <a:schemeClr val="tx1"/>
                </a:solidFill>
                <a:latin typeface="Arial" panose="020B0604020202020204" pitchFamily="34" charset="0"/>
                <a:cs typeface="Arial" panose="020B0604020202020204" pitchFamily="34" charset="0"/>
              </a:defRPr>
            </a:lvl4pPr>
            <a:lvl5pPr marL="2150586" indent="-238953" defTabSz="1008917">
              <a:defRPr>
                <a:solidFill>
                  <a:schemeClr val="tx1"/>
                </a:solidFill>
                <a:latin typeface="Arial" panose="020B0604020202020204" pitchFamily="34" charset="0"/>
                <a:cs typeface="Arial" panose="020B0604020202020204" pitchFamily="34" charset="0"/>
              </a:defRPr>
            </a:lvl5pPr>
            <a:lvl6pPr marL="2628494" indent="-238953" defTabSz="100891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06403" indent="-238953" defTabSz="100891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84310" indent="-238953" defTabSz="100891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62220" indent="-238953" defTabSz="100891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9560484-83D6-4B2D-B062-C1C10F986548}" type="slidenum">
              <a:rPr lang="en-US" altLang="en-US" sz="2000">
                <a:latin typeface="Calibri" panose="020F0502020204030204" pitchFamily="34" charset="0"/>
                <a:cs typeface="Calibri" panose="020F0502020204030204" pitchFamily="34" charset="0"/>
              </a:rPr>
              <a:pPr/>
              <a:t>10</a:t>
            </a:fld>
            <a:endParaRPr lang="en-US" altLang="en-US" sz="2000" dirty="0">
              <a:latin typeface="Calibri" panose="020F0502020204030204" pitchFamily="34" charset="0"/>
              <a:cs typeface="Calibri" panose="020F0502020204030204" pitchFamily="34" charset="0"/>
            </a:endParaRPr>
          </a:p>
        </p:txBody>
      </p:sp>
      <p:sp>
        <p:nvSpPr>
          <p:cNvPr id="2" name="Footer Placeholder 1"/>
          <p:cNvSpPr>
            <a:spLocks noGrp="1"/>
          </p:cNvSpPr>
          <p:nvPr>
            <p:ph type="ftr" sz="quarter" idx="4"/>
          </p:nvPr>
        </p:nvSpPr>
        <p:spPr/>
        <p:txBody>
          <a:bodyPr/>
          <a:lstStyle/>
          <a:p>
            <a:pPr defTabSz="1010307">
              <a:defRPr/>
            </a:pPr>
            <a:r>
              <a:rPr lang="en-US" sz="2000" kern="0" dirty="0">
                <a:solidFill>
                  <a:sysClr val="windowText" lastClr="000000"/>
                </a:solidFill>
                <a:cs typeface="Calibri" panose="020F0502020204030204" pitchFamily="34" charset="0"/>
              </a:rPr>
              <a:t>Sugar Land </a:t>
            </a:r>
            <a:r>
              <a:rPr lang="en-US" sz="2000" kern="0" dirty="0" err="1">
                <a:solidFill>
                  <a:sysClr val="windowText" lastClr="000000"/>
                </a:solidFill>
                <a:cs typeface="Calibri" panose="020F0502020204030204" pitchFamily="34" charset="0"/>
              </a:rPr>
              <a:t>BIble</a:t>
            </a:r>
            <a:r>
              <a:rPr lang="en-US" sz="2000" kern="0" dirty="0">
                <a:solidFill>
                  <a:sysClr val="windowText" lastClr="000000"/>
                </a:solidFill>
                <a:cs typeface="Calibri" panose="020F0502020204030204" pitchFamily="34" charset="0"/>
              </a:rPr>
              <a:t> Church</a:t>
            </a:r>
          </a:p>
        </p:txBody>
      </p:sp>
      <p:sp>
        <p:nvSpPr>
          <p:cNvPr id="3" name="Header Placeholder 2"/>
          <p:cNvSpPr>
            <a:spLocks noGrp="1"/>
          </p:cNvSpPr>
          <p:nvPr>
            <p:ph type="hdr" sz="quarter"/>
          </p:nvPr>
        </p:nvSpPr>
        <p:spPr/>
        <p:txBody>
          <a:bodyPr/>
          <a:lstStyle/>
          <a:p>
            <a:pPr defTabSz="1010307">
              <a:defRPr/>
            </a:pPr>
            <a:r>
              <a:rPr lang="en-US" sz="2000" kern="0" dirty="0">
                <a:solidFill>
                  <a:sysClr val="windowText" lastClr="000000"/>
                </a:solidFill>
              </a:rPr>
              <a:t>Dr. Andy Woods - The Coming Kingdom</a:t>
            </a:r>
          </a:p>
        </p:txBody>
      </p:sp>
      <p:sp>
        <p:nvSpPr>
          <p:cNvPr id="4" name="Date Placeholder 3"/>
          <p:cNvSpPr>
            <a:spLocks noGrp="1"/>
          </p:cNvSpPr>
          <p:nvPr>
            <p:ph type="dt" idx="10"/>
          </p:nvPr>
        </p:nvSpPr>
        <p:spPr/>
        <p:txBody>
          <a:bodyPr/>
          <a:lstStyle/>
          <a:p>
            <a:pPr>
              <a:defRPr/>
            </a:pPr>
            <a:r>
              <a:rPr lang="en-US"/>
              <a:t>5/29/2019</a:t>
            </a:r>
            <a:endParaRPr lang="en-US" dirty="0"/>
          </a:p>
        </p:txBody>
      </p:sp>
    </p:spTree>
    <p:extLst>
      <p:ext uri="{BB962C8B-B14F-4D97-AF65-F5344CB8AC3E}">
        <p14:creationId xmlns:p14="http://schemas.microsoft.com/office/powerpoint/2010/main" val="4217774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r>
              <a:rPr lang="en-US" dirty="0"/>
              <a:t>WRONG!!!</a:t>
            </a:r>
          </a:p>
        </p:txBody>
      </p:sp>
      <p:sp>
        <p:nvSpPr>
          <p:cNvPr id="4" name="Header Placeholder 3"/>
          <p:cNvSpPr>
            <a:spLocks noGrp="1"/>
          </p:cNvSpPr>
          <p:nvPr>
            <p:ph type="hdr" sz="quarter" idx="10"/>
          </p:nvPr>
        </p:nvSpPr>
        <p:spPr/>
        <p:txBody>
          <a:bodyPr/>
          <a:lstStyle/>
          <a:p>
            <a:pPr>
              <a:defRPr/>
            </a:pPr>
            <a:r>
              <a:rPr lang="en-US"/>
              <a:t>Dr. Andy Woods - The Coming Kingdom</a:t>
            </a:r>
            <a:endParaRPr lang="en-US" dirty="0"/>
          </a:p>
        </p:txBody>
      </p:sp>
      <p:sp>
        <p:nvSpPr>
          <p:cNvPr id="5" name="Date Placeholder 4"/>
          <p:cNvSpPr>
            <a:spLocks noGrp="1"/>
          </p:cNvSpPr>
          <p:nvPr>
            <p:ph type="dt" idx="11"/>
          </p:nvPr>
        </p:nvSpPr>
        <p:spPr/>
        <p:txBody>
          <a:bodyPr/>
          <a:lstStyle/>
          <a:p>
            <a:pPr>
              <a:defRPr/>
            </a:pPr>
            <a:r>
              <a:rPr lang="en-US"/>
              <a:t>1/17/2018</a:t>
            </a:r>
            <a:endParaRPr lang="en-US" dirty="0"/>
          </a:p>
        </p:txBody>
      </p:sp>
      <p:sp>
        <p:nvSpPr>
          <p:cNvPr id="6" name="Footer Placeholder 5"/>
          <p:cNvSpPr>
            <a:spLocks noGrp="1"/>
          </p:cNvSpPr>
          <p:nvPr>
            <p:ph type="ftr" sz="quarter" idx="12"/>
          </p:nvPr>
        </p:nvSpPr>
        <p:spPr/>
        <p:txBody>
          <a:bodyPr/>
          <a:lstStyle/>
          <a:p>
            <a:pPr>
              <a:defRPr/>
            </a:pPr>
            <a:r>
              <a:rPr lang="en-US">
                <a:cs typeface="Calibri" panose="020F0502020204030204" pitchFamily="34" charset="0"/>
              </a:rPr>
              <a:t>Sugar Land BIble Church</a:t>
            </a:r>
            <a:endParaRPr lang="en-US" dirty="0">
              <a:cs typeface="Calibri" panose="020F0502020204030204" pitchFamily="34" charset="0"/>
            </a:endParaRPr>
          </a:p>
        </p:txBody>
      </p:sp>
      <p:sp>
        <p:nvSpPr>
          <p:cNvPr id="7" name="Slide Number Placeholder 6"/>
          <p:cNvSpPr>
            <a:spLocks noGrp="1"/>
          </p:cNvSpPr>
          <p:nvPr>
            <p:ph type="sldNum" sz="quarter" idx="13"/>
          </p:nvPr>
        </p:nvSpPr>
        <p:spPr/>
        <p:txBody>
          <a:bodyPr/>
          <a:lstStyle/>
          <a:p>
            <a:pPr>
              <a:defRPr/>
            </a:pPr>
            <a:fld id="{B1F4E4D5-D111-482F-97CA-316C84D86ECF}" type="slidenum">
              <a:rPr lang="en-US" smtClean="0"/>
              <a:pPr>
                <a:defRPr/>
              </a:pPr>
              <a:t>27</a:t>
            </a:fld>
            <a:endParaRPr lang="en-US" dirty="0"/>
          </a:p>
        </p:txBody>
      </p:sp>
    </p:spTree>
    <p:extLst>
      <p:ext uri="{BB962C8B-B14F-4D97-AF65-F5344CB8AC3E}">
        <p14:creationId xmlns:p14="http://schemas.microsoft.com/office/powerpoint/2010/main" val="28996887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Dr. Andy Woods - The Coming Kingdom</a:t>
            </a:r>
            <a:endParaRPr lang="en-US" dirty="0"/>
          </a:p>
        </p:txBody>
      </p:sp>
      <p:sp>
        <p:nvSpPr>
          <p:cNvPr id="5" name="Date Placeholder 4"/>
          <p:cNvSpPr>
            <a:spLocks noGrp="1"/>
          </p:cNvSpPr>
          <p:nvPr>
            <p:ph type="dt" idx="1"/>
          </p:nvPr>
        </p:nvSpPr>
        <p:spPr/>
        <p:txBody>
          <a:bodyPr/>
          <a:lstStyle/>
          <a:p>
            <a:pPr>
              <a:defRPr/>
            </a:pPr>
            <a:r>
              <a:rPr lang="en-US"/>
              <a:t>12/6/2017</a:t>
            </a:r>
            <a:endParaRPr lang="en-US" dirty="0"/>
          </a:p>
        </p:txBody>
      </p:sp>
      <p:sp>
        <p:nvSpPr>
          <p:cNvPr id="6" name="Footer Placeholder 5"/>
          <p:cNvSpPr>
            <a:spLocks noGrp="1"/>
          </p:cNvSpPr>
          <p:nvPr>
            <p:ph type="ftr" sz="quarter" idx="4"/>
          </p:nvPr>
        </p:nvSpPr>
        <p:spPr/>
        <p:txBody>
          <a:bodyPr/>
          <a:lstStyle/>
          <a:p>
            <a:pPr>
              <a:defRPr/>
            </a:pPr>
            <a:r>
              <a:rPr lang="en-US">
                <a:cs typeface="Calibri" panose="020F0502020204030204" pitchFamily="34" charset="0"/>
              </a:rPr>
              <a:t>Sugar Land BIble Church</a:t>
            </a:r>
            <a:endParaRPr lang="en-US" dirty="0">
              <a:cs typeface="Calibri" panose="020F0502020204030204" pitchFamily="34" charset="0"/>
            </a:endParaRPr>
          </a:p>
        </p:txBody>
      </p:sp>
      <p:sp>
        <p:nvSpPr>
          <p:cNvPr id="7" name="Slide Number Placeholder 6"/>
          <p:cNvSpPr>
            <a:spLocks noGrp="1"/>
          </p:cNvSpPr>
          <p:nvPr>
            <p:ph type="sldNum" sz="quarter" idx="5"/>
          </p:nvPr>
        </p:nvSpPr>
        <p:spPr/>
        <p:txBody>
          <a:bodyPr/>
          <a:lstStyle/>
          <a:p>
            <a:pPr>
              <a:defRPr/>
            </a:pPr>
            <a:fld id="{B1F4E4D5-D111-482F-97CA-316C84D86ECF}" type="slidenum">
              <a:rPr lang="en-US" smtClean="0"/>
              <a:pPr>
                <a:defRPr/>
              </a:pPr>
              <a:t>50</a:t>
            </a:fld>
            <a:endParaRPr lang="en-US" dirty="0"/>
          </a:p>
        </p:txBody>
      </p:sp>
    </p:spTree>
    <p:extLst>
      <p:ext uri="{BB962C8B-B14F-4D97-AF65-F5344CB8AC3E}">
        <p14:creationId xmlns:p14="http://schemas.microsoft.com/office/powerpoint/2010/main" val="21890302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fld id="{6C531C59-2511-47EA-81F8-CC68C38EF505}" type="datetime1">
              <a:rPr lang="en-US" smtClean="0"/>
              <a:pPr>
                <a:defRPr/>
              </a:pPr>
              <a:t>10/9/2019</a:t>
            </a:fld>
            <a:endParaRPr lang="en-US" dirty="0"/>
          </a:p>
        </p:txBody>
      </p:sp>
      <p:sp>
        <p:nvSpPr>
          <p:cNvPr id="5" name="Slide Number Placeholder 4"/>
          <p:cNvSpPr>
            <a:spLocks noGrp="1"/>
          </p:cNvSpPr>
          <p:nvPr>
            <p:ph type="sldNum" sz="quarter" idx="11"/>
          </p:nvPr>
        </p:nvSpPr>
        <p:spPr/>
        <p:txBody>
          <a:bodyPr/>
          <a:lstStyle/>
          <a:p>
            <a:fld id="{B008C9F9-5E7C-4757-BA90-DA1F584425CF}" type="slidenum">
              <a:rPr lang="en-US" altLang="en-US" smtClean="0"/>
              <a:pPr/>
              <a:t>57</a:t>
            </a:fld>
            <a:endParaRPr lang="en-US" altLang="en-US" dirty="0"/>
          </a:p>
        </p:txBody>
      </p:sp>
    </p:spTree>
    <p:extLst>
      <p:ext uri="{BB962C8B-B14F-4D97-AF65-F5344CB8AC3E}">
        <p14:creationId xmlns:p14="http://schemas.microsoft.com/office/powerpoint/2010/main" val="6113364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t>Dr. Andy Woods</a:t>
            </a:r>
          </a:p>
        </p:txBody>
      </p:sp>
      <p:sp>
        <p:nvSpPr>
          <p:cNvPr id="5" name="Date Placeholder 4"/>
          <p:cNvSpPr>
            <a:spLocks noGrp="1"/>
          </p:cNvSpPr>
          <p:nvPr>
            <p:ph type="dt" idx="11"/>
          </p:nvPr>
        </p:nvSpPr>
        <p:spPr/>
        <p:txBody>
          <a:bodyPr/>
          <a:lstStyle/>
          <a:p>
            <a:pPr>
              <a:defRPr/>
            </a:pPr>
            <a:r>
              <a:rPr lang="en-US"/>
              <a:t>9/11/2016</a:t>
            </a:r>
          </a:p>
        </p:txBody>
      </p:sp>
      <p:sp>
        <p:nvSpPr>
          <p:cNvPr id="6" name="Footer Placeholder 5"/>
          <p:cNvSpPr>
            <a:spLocks noGrp="1"/>
          </p:cNvSpPr>
          <p:nvPr>
            <p:ph type="ftr" sz="quarter" idx="12"/>
          </p:nvPr>
        </p:nvSpPr>
        <p:spPr/>
        <p:txBody>
          <a:bodyPr/>
          <a:lstStyle/>
          <a:p>
            <a:pPr>
              <a:defRPr/>
            </a:pPr>
            <a:r>
              <a:rPr lang="en-US"/>
              <a:t>Sugar Land Bible Church</a:t>
            </a:r>
          </a:p>
        </p:txBody>
      </p:sp>
      <p:sp>
        <p:nvSpPr>
          <p:cNvPr id="7" name="Slide Number Placeholder 6"/>
          <p:cNvSpPr>
            <a:spLocks noGrp="1"/>
          </p:cNvSpPr>
          <p:nvPr>
            <p:ph type="sldNum" sz="quarter" idx="13"/>
          </p:nvPr>
        </p:nvSpPr>
        <p:spPr/>
        <p:txBody>
          <a:bodyPr/>
          <a:lstStyle/>
          <a:p>
            <a:pPr>
              <a:defRPr/>
            </a:pPr>
            <a:fld id="{152DD1A1-F99A-4FB8-8776-D254C3D23044}" type="slidenum">
              <a:rPr lang="en-US" altLang="en-US" smtClean="0"/>
              <a:pPr>
                <a:defRPr/>
              </a:pPr>
              <a:t>84</a:t>
            </a:fld>
            <a:endParaRPr lang="en-US" altLang="en-US" dirty="0"/>
          </a:p>
        </p:txBody>
      </p:sp>
    </p:spTree>
    <p:extLst>
      <p:ext uri="{BB962C8B-B14F-4D97-AF65-F5344CB8AC3E}">
        <p14:creationId xmlns:p14="http://schemas.microsoft.com/office/powerpoint/2010/main" val="4887941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75A988A2-3A72-4A7A-878C-F21C44E207F5}" type="slidenum">
              <a:rPr lang="en-US" smtClean="0"/>
              <a:pPr/>
              <a:t>130</a:t>
            </a:fld>
            <a:endParaRPr lang="en-US"/>
          </a:p>
        </p:txBody>
      </p:sp>
      <p:sp>
        <p:nvSpPr>
          <p:cNvPr id="113667" name="Rectangle 7"/>
          <p:cNvSpPr txBox="1">
            <a:spLocks noGrp="1" noChangeArrowheads="1"/>
          </p:cNvSpPr>
          <p:nvPr/>
        </p:nvSpPr>
        <p:spPr bwMode="auto">
          <a:xfrm>
            <a:off x="3899694" y="8831580"/>
            <a:ext cx="2982119" cy="464820"/>
          </a:xfrm>
          <a:prstGeom prst="rect">
            <a:avLst/>
          </a:prstGeom>
          <a:noFill/>
          <a:ln w="9525">
            <a:noFill/>
            <a:miter lim="800000"/>
            <a:headEnd/>
            <a:tailEnd/>
          </a:ln>
        </p:spPr>
        <p:txBody>
          <a:bodyPr lIns="92446" tIns="46223" rIns="92446" bIns="46223" anchor="b"/>
          <a:lstStyle/>
          <a:p>
            <a:pPr algn="r"/>
            <a:fld id="{52FFDB5B-4DE6-4E17-BC1B-C14A8991B3F7}" type="slidenum">
              <a:rPr lang="en-US" sz="1200">
                <a:latin typeface="Calibri" panose="020F0502020204030204" pitchFamily="34" charset="0"/>
              </a:rPr>
              <a:pPr algn="r"/>
              <a:t>130</a:t>
            </a:fld>
            <a:endParaRPr lang="en-US" sz="1200" dirty="0">
              <a:latin typeface="Calibri" panose="020F0502020204030204" pitchFamily="34" charset="0"/>
            </a:endParaRPr>
          </a:p>
        </p:txBody>
      </p:sp>
      <p:sp>
        <p:nvSpPr>
          <p:cNvPr id="113668" name="Rectangle 2"/>
          <p:cNvSpPr>
            <a:spLocks noGrp="1" noRot="1" noChangeAspect="1" noChangeArrowheads="1" noTextEdit="1"/>
          </p:cNvSpPr>
          <p:nvPr>
            <p:ph type="sldImg"/>
          </p:nvPr>
        </p:nvSpPr>
        <p:spPr>
          <a:xfrm>
            <a:off x="1257300" y="720725"/>
            <a:ext cx="4800600" cy="3600450"/>
          </a:xfrm>
          <a:solidFill>
            <a:srgbClr val="FFFFFF"/>
          </a:solidFill>
          <a:ln/>
        </p:spPr>
      </p:sp>
      <p:sp>
        <p:nvSpPr>
          <p:cNvPr id="113669" name="Rectangle 3"/>
          <p:cNvSpPr>
            <a:spLocks noGrp="1" noChangeArrowheads="1"/>
          </p:cNvSpPr>
          <p:nvPr>
            <p:ph type="body" idx="1"/>
          </p:nvPr>
        </p:nvSpPr>
        <p:spPr>
          <a:solidFill>
            <a:srgbClr val="FFFFFF"/>
          </a:solidFill>
          <a:ln>
            <a:solidFill>
              <a:srgbClr val="000000"/>
            </a:solidFill>
          </a:ln>
        </p:spPr>
        <p:txBody>
          <a:bodyPr lIns="92441" tIns="46221" rIns="92441" bIns="46221"/>
          <a:lstStyle/>
          <a:p>
            <a:pPr eaLnBrk="1" hangingPunct="1"/>
            <a:endParaRPr lang="en-US"/>
          </a:p>
        </p:txBody>
      </p:sp>
    </p:spTree>
    <p:extLst>
      <p:ext uri="{BB962C8B-B14F-4D97-AF65-F5344CB8AC3E}">
        <p14:creationId xmlns:p14="http://schemas.microsoft.com/office/powerpoint/2010/main" val="2133419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529">
              <a:defRPr/>
            </a:pPr>
            <a:fld id="{600E5424-D4B9-4AFD-9B49-AB165923F980}" type="slidenum">
              <a:rPr lang="en-US" altLang="en-US" sz="1900" kern="0">
                <a:solidFill>
                  <a:sysClr val="windowText" lastClr="000000"/>
                </a:solidFill>
              </a:rPr>
              <a:pPr defTabSz="966529">
                <a:defRPr/>
              </a:pPr>
              <a:t>144</a:t>
            </a:fld>
            <a:endParaRPr lang="en-US" altLang="en-US" sz="1900" kern="0">
              <a:solidFill>
                <a:sysClr val="windowText" lastClr="000000"/>
              </a:solidFill>
            </a:endParaRPr>
          </a:p>
        </p:txBody>
      </p:sp>
      <p:sp>
        <p:nvSpPr>
          <p:cNvPr id="5" name="Footer Placeholder 4"/>
          <p:cNvSpPr>
            <a:spLocks noGrp="1"/>
          </p:cNvSpPr>
          <p:nvPr>
            <p:ph type="ftr" sz="quarter" idx="11"/>
          </p:nvPr>
        </p:nvSpPr>
        <p:spPr/>
        <p:txBody>
          <a:bodyPr/>
          <a:lstStyle/>
          <a:p>
            <a:pPr defTabSz="966529">
              <a:defRPr/>
            </a:pPr>
            <a:r>
              <a:rPr lang="en-US" sz="1900" kern="0">
                <a:solidFill>
                  <a:sysClr val="windowText" lastClr="000000"/>
                </a:solidFill>
              </a:rPr>
              <a:t>Sugar Land Bible Church</a:t>
            </a:r>
          </a:p>
        </p:txBody>
      </p:sp>
      <p:sp>
        <p:nvSpPr>
          <p:cNvPr id="6" name="Header Placeholder 5"/>
          <p:cNvSpPr>
            <a:spLocks noGrp="1"/>
          </p:cNvSpPr>
          <p:nvPr>
            <p:ph type="hdr" sz="quarter" idx="12"/>
          </p:nvPr>
        </p:nvSpPr>
        <p:spPr/>
        <p:txBody>
          <a:bodyPr/>
          <a:lstStyle/>
          <a:p>
            <a:pPr defTabSz="966529">
              <a:defRPr/>
            </a:pPr>
            <a:r>
              <a:rPr lang="en-US" sz="1900" kern="0">
                <a:solidFill>
                  <a:sysClr val="windowText" lastClr="000000"/>
                </a:solidFill>
              </a:rPr>
              <a:t>Dr. Andy Woods - Soteriology</a:t>
            </a:r>
          </a:p>
        </p:txBody>
      </p:sp>
    </p:spTree>
    <p:extLst>
      <p:ext uri="{BB962C8B-B14F-4D97-AF65-F5344CB8AC3E}">
        <p14:creationId xmlns:p14="http://schemas.microsoft.com/office/powerpoint/2010/main" val="3931112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a:t>Ray Steadman – “1</a:t>
            </a:r>
            <a:r>
              <a:rPr lang="en-US" baseline="30000" dirty="0"/>
              <a:t>st</a:t>
            </a:r>
            <a:r>
              <a:rPr lang="en-US" dirty="0"/>
              <a:t> Californians”</a:t>
            </a:r>
          </a:p>
          <a:p>
            <a:endParaRPr lang="en-US" dirty="0"/>
          </a:p>
          <a:p>
            <a:r>
              <a:rPr lang="en-US" dirty="0"/>
              <a:t>Unbelievers vs Categories of Believers</a:t>
            </a:r>
          </a:p>
          <a:p>
            <a:endParaRPr lang="en-US" dirty="0"/>
          </a:p>
          <a:p>
            <a:r>
              <a:rPr lang="en-US" dirty="0"/>
              <a:t>Unbelievers</a:t>
            </a:r>
            <a:r>
              <a:rPr lang="en-US" baseline="0" dirty="0"/>
              <a:t> – </a:t>
            </a:r>
            <a:r>
              <a:rPr lang="el-GR" sz="1300" b="1" dirty="0"/>
              <a:t>ψυχικός </a:t>
            </a:r>
            <a:r>
              <a:rPr lang="en-US" sz="1300" b="1" dirty="0" err="1"/>
              <a:t>psuchikós</a:t>
            </a:r>
            <a:r>
              <a:rPr lang="en-US" baseline="0" dirty="0"/>
              <a:t>; </a:t>
            </a:r>
            <a:r>
              <a:rPr lang="en-US" sz="1300" dirty="0"/>
              <a:t>Natural, pertaining to the natural as distinguished from the spiritual</a:t>
            </a:r>
            <a:endParaRPr lang="en-US" baseline="0" dirty="0"/>
          </a:p>
          <a:p>
            <a:r>
              <a:rPr lang="en-US" baseline="0" dirty="0"/>
              <a:t>Spiritual Believers – </a:t>
            </a:r>
            <a:r>
              <a:rPr lang="el-GR" b="1" baseline="0" dirty="0"/>
              <a:t>πνευματικός </a:t>
            </a:r>
            <a:r>
              <a:rPr lang="en-US" b="1" baseline="0" dirty="0" err="1"/>
              <a:t>pneumatikós</a:t>
            </a:r>
            <a:r>
              <a:rPr lang="en-US" baseline="0" dirty="0"/>
              <a:t>; of persons who are spiritual, enlightened by the Holy Spirit </a:t>
            </a:r>
          </a:p>
          <a:p>
            <a:r>
              <a:rPr lang="en-US" baseline="0" dirty="0"/>
              <a:t>Infant Believers – </a:t>
            </a:r>
            <a:r>
              <a:rPr lang="el-GR" sz="1300" b="1" dirty="0"/>
              <a:t>σάρκινος</a:t>
            </a:r>
            <a:r>
              <a:rPr lang="en-US" sz="1300" b="1" dirty="0"/>
              <a:t> </a:t>
            </a:r>
            <a:r>
              <a:rPr lang="en-US" sz="1300" b="1" i="1" dirty="0" err="1"/>
              <a:t>sárkinos</a:t>
            </a:r>
            <a:r>
              <a:rPr lang="en-US" sz="1300" b="1" i="1" dirty="0"/>
              <a:t>; </a:t>
            </a:r>
            <a:r>
              <a:rPr lang="en-US" sz="1300" i="1" dirty="0"/>
              <a:t>with propensities of the flesh unto sin; </a:t>
            </a:r>
            <a:r>
              <a:rPr lang="el-GR" sz="1300" b="1" i="1" dirty="0"/>
              <a:t>νήπιος </a:t>
            </a:r>
            <a:r>
              <a:rPr lang="en-US" sz="1300" b="1" i="1" dirty="0" err="1"/>
              <a:t>nḗpios</a:t>
            </a:r>
            <a:r>
              <a:rPr lang="en-US" sz="1300" b="1" i="1" dirty="0"/>
              <a:t>; </a:t>
            </a:r>
            <a:r>
              <a:rPr lang="en-US" sz="1300" dirty="0"/>
              <a:t>an infant, child, baby without any definite limitation of age. (This relates to immaturity and lack of instruction)</a:t>
            </a:r>
            <a:endParaRPr lang="en-US" sz="1300" b="1" i="1" dirty="0"/>
          </a:p>
          <a:p>
            <a:r>
              <a:rPr lang="en-US" dirty="0"/>
              <a:t>Carnal Believers</a:t>
            </a:r>
            <a:r>
              <a:rPr lang="en-US" baseline="0" dirty="0"/>
              <a:t> – </a:t>
            </a:r>
            <a:r>
              <a:rPr lang="el-GR" sz="1300" b="1" dirty="0"/>
              <a:t>σαρκικός</a:t>
            </a:r>
            <a:r>
              <a:rPr lang="en-US" sz="1300" b="1" dirty="0"/>
              <a:t> </a:t>
            </a:r>
            <a:r>
              <a:rPr lang="en-US" sz="1300" b="1" i="1" dirty="0" err="1"/>
              <a:t>sarkikós</a:t>
            </a:r>
            <a:r>
              <a:rPr lang="en-US" sz="1300" b="1" i="1" dirty="0"/>
              <a:t>; </a:t>
            </a:r>
            <a:r>
              <a:rPr lang="en-US" sz="1300" i="1" dirty="0"/>
              <a:t>tendency to satisfy the flesh, implying sinfulness, sinful propensity, carnal</a:t>
            </a:r>
            <a:r>
              <a:rPr lang="en-US" sz="1300" dirty="0"/>
              <a:t> (This relates to disobedience and open rebellion)</a:t>
            </a:r>
          </a:p>
          <a:p>
            <a:endParaRPr lang="en-US" sz="1300" i="1" dirty="0"/>
          </a:p>
        </p:txBody>
      </p:sp>
      <p:sp>
        <p:nvSpPr>
          <p:cNvPr id="4" name="Slide Number Placeholder 3"/>
          <p:cNvSpPr>
            <a:spLocks noGrp="1"/>
          </p:cNvSpPr>
          <p:nvPr>
            <p:ph type="sldNum" sz="quarter" idx="10"/>
          </p:nvPr>
        </p:nvSpPr>
        <p:spPr/>
        <p:txBody>
          <a:bodyPr/>
          <a:lstStyle/>
          <a:p>
            <a:pPr defTabSz="966529">
              <a:defRPr/>
            </a:pPr>
            <a:fld id="{600E5424-D4B9-4AFD-9B49-AB165923F980}" type="slidenum">
              <a:rPr lang="en-US" altLang="en-US" sz="1900" kern="0">
                <a:solidFill>
                  <a:sysClr val="windowText" lastClr="000000"/>
                </a:solidFill>
              </a:rPr>
              <a:pPr defTabSz="966529">
                <a:defRPr/>
              </a:pPr>
              <a:t>145</a:t>
            </a:fld>
            <a:endParaRPr lang="en-US" altLang="en-US" sz="1900" kern="0">
              <a:solidFill>
                <a:sysClr val="windowText" lastClr="000000"/>
              </a:solidFill>
            </a:endParaRPr>
          </a:p>
        </p:txBody>
      </p:sp>
      <p:sp>
        <p:nvSpPr>
          <p:cNvPr id="5" name="Footer Placeholder 4"/>
          <p:cNvSpPr>
            <a:spLocks noGrp="1"/>
          </p:cNvSpPr>
          <p:nvPr>
            <p:ph type="ftr" sz="quarter" idx="11"/>
          </p:nvPr>
        </p:nvSpPr>
        <p:spPr/>
        <p:txBody>
          <a:bodyPr/>
          <a:lstStyle/>
          <a:p>
            <a:pPr defTabSz="966529">
              <a:defRPr/>
            </a:pPr>
            <a:r>
              <a:rPr lang="en-US" sz="1900" kern="0">
                <a:solidFill>
                  <a:sysClr val="windowText" lastClr="000000"/>
                </a:solidFill>
              </a:rPr>
              <a:t>Sugar Land Bible Church</a:t>
            </a:r>
          </a:p>
        </p:txBody>
      </p:sp>
      <p:sp>
        <p:nvSpPr>
          <p:cNvPr id="6" name="Header Placeholder 5"/>
          <p:cNvSpPr>
            <a:spLocks noGrp="1"/>
          </p:cNvSpPr>
          <p:nvPr>
            <p:ph type="hdr" sz="quarter" idx="12"/>
          </p:nvPr>
        </p:nvSpPr>
        <p:spPr/>
        <p:txBody>
          <a:bodyPr/>
          <a:lstStyle/>
          <a:p>
            <a:pPr defTabSz="966529">
              <a:defRPr/>
            </a:pPr>
            <a:r>
              <a:rPr lang="en-US" sz="1900" kern="0">
                <a:solidFill>
                  <a:sysClr val="windowText" lastClr="000000"/>
                </a:solidFill>
              </a:rPr>
              <a:t>Dr. Andy Woods - Soteriology</a:t>
            </a:r>
          </a:p>
        </p:txBody>
      </p:sp>
    </p:spTree>
    <p:extLst>
      <p:ext uri="{BB962C8B-B14F-4D97-AF65-F5344CB8AC3E}">
        <p14:creationId xmlns:p14="http://schemas.microsoft.com/office/powerpoint/2010/main" val="16009861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pPr defTabSz="966529">
              <a:defRPr/>
            </a:pPr>
            <a:fld id="{D675C7F5-DDAF-4FE0-9D6F-D01C3049ABE8}" type="slidenum">
              <a:rPr lang="en-US" sz="1900" kern="0">
                <a:solidFill>
                  <a:sysClr val="windowText" lastClr="000000"/>
                </a:solidFill>
              </a:rPr>
              <a:pPr defTabSz="966529">
                <a:defRPr/>
              </a:pPr>
              <a:t>148</a:t>
            </a:fld>
            <a:endParaRPr lang="en-US" sz="1900" kern="0">
              <a:solidFill>
                <a:sysClr val="windowText" lastClr="000000"/>
              </a:solidFill>
            </a:endParaRPr>
          </a:p>
        </p:txBody>
      </p:sp>
      <p:sp>
        <p:nvSpPr>
          <p:cNvPr id="69635" name="Rectangle 2"/>
          <p:cNvSpPr>
            <a:spLocks noGrp="1" noRot="1" noChangeAspect="1" noChangeArrowheads="1" noTextEdit="1"/>
          </p:cNvSpPr>
          <p:nvPr>
            <p:ph type="sldImg"/>
          </p:nvPr>
        </p:nvSpPr>
        <p:spPr>
          <a:xfrm>
            <a:off x="1497013" y="1200150"/>
            <a:ext cx="4321175" cy="3240088"/>
          </a:xfrm>
          <a:ln/>
        </p:spPr>
      </p:sp>
      <p:sp>
        <p:nvSpPr>
          <p:cNvPr id="69636" name="Rectangle 3"/>
          <p:cNvSpPr>
            <a:spLocks noGrp="1" noChangeArrowheads="1"/>
          </p:cNvSpPr>
          <p:nvPr>
            <p:ph type="body" idx="1"/>
          </p:nvPr>
        </p:nvSpPr>
        <p:spPr>
          <a:noFill/>
          <a:ln/>
        </p:spPr>
        <p:txBody>
          <a:bodyPr/>
          <a:lstStyle/>
          <a:p>
            <a:pPr eaLnBrk="1" hangingPunct="1"/>
            <a:endParaRPr lang="en-US"/>
          </a:p>
        </p:txBody>
      </p:sp>
      <p:sp>
        <p:nvSpPr>
          <p:cNvPr id="2" name="Footer Placeholder 1"/>
          <p:cNvSpPr>
            <a:spLocks noGrp="1"/>
          </p:cNvSpPr>
          <p:nvPr>
            <p:ph type="ftr" sz="quarter" idx="10"/>
          </p:nvPr>
        </p:nvSpPr>
        <p:spPr/>
        <p:txBody>
          <a:bodyPr/>
          <a:lstStyle/>
          <a:p>
            <a:pPr defTabSz="966529">
              <a:defRPr/>
            </a:pPr>
            <a:r>
              <a:rPr lang="en-US" sz="1900" kern="0">
                <a:solidFill>
                  <a:sysClr val="windowText" lastClr="000000"/>
                </a:solidFill>
              </a:rPr>
              <a:t>Sugar Land Bible Church</a:t>
            </a:r>
          </a:p>
        </p:txBody>
      </p:sp>
      <p:sp>
        <p:nvSpPr>
          <p:cNvPr id="3" name="Header Placeholder 2"/>
          <p:cNvSpPr>
            <a:spLocks noGrp="1"/>
          </p:cNvSpPr>
          <p:nvPr>
            <p:ph type="hdr" sz="quarter" idx="11"/>
          </p:nvPr>
        </p:nvSpPr>
        <p:spPr/>
        <p:txBody>
          <a:bodyPr/>
          <a:lstStyle/>
          <a:p>
            <a:pPr defTabSz="966529">
              <a:defRPr/>
            </a:pPr>
            <a:r>
              <a:rPr lang="en-US" sz="1900" kern="0">
                <a:solidFill>
                  <a:sysClr val="windowText" lastClr="000000"/>
                </a:solidFill>
              </a:rPr>
              <a:t>Dr. Andy Woods - Soteriology</a:t>
            </a:r>
          </a:p>
        </p:txBody>
      </p:sp>
    </p:spTree>
    <p:extLst>
      <p:ext uri="{BB962C8B-B14F-4D97-AF65-F5344CB8AC3E}">
        <p14:creationId xmlns:p14="http://schemas.microsoft.com/office/powerpoint/2010/main" val="8672289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ontent Placeholder 2"/>
          <p:cNvSpPr>
            <a:spLocks noGrp="1"/>
          </p:cNvSpPr>
          <p:nvPr>
            <p:ph idx="1"/>
          </p:nvPr>
        </p:nvSpPr>
        <p:spPr>
          <a:xfrm>
            <a:off x="1169988" y="1946275"/>
            <a:ext cx="7772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pPr>
              <a:defRPr/>
            </a:pPr>
            <a:fld id="{33519BC1-B281-4A15-B06D-83A57A1F2AEF}"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4"/>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4971FCA6-7645-460B-AB48-CA8D34B804C4}"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189248235"/>
      </p:ext>
    </p:extLst>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4388DB10-4DD8-4FC6-A20A-D7C63BB53110}"/>
              </a:ext>
            </a:extLst>
          </p:cNvPr>
          <p:cNvGrpSpPr>
            <a:grpSpLocks/>
          </p:cNvGrpSpPr>
          <p:nvPr/>
        </p:nvGrpSpPr>
        <p:grpSpPr bwMode="auto">
          <a:xfrm>
            <a:off x="0" y="2"/>
            <a:ext cx="1085850" cy="6854825"/>
            <a:chOff x="0" y="0"/>
            <a:chExt cx="684" cy="4318"/>
          </a:xfrm>
        </p:grpSpPr>
        <p:sp>
          <p:nvSpPr>
            <p:cNvPr id="5" name="Rectangle 3">
              <a:extLst>
                <a:ext uri="{FF2B5EF4-FFF2-40B4-BE49-F238E27FC236}">
                  <a16:creationId xmlns:a16="http://schemas.microsoft.com/office/drawing/2014/main" id="{B9148D9B-B058-46B7-945B-F538A5F01DE5}"/>
                </a:ext>
              </a:extLst>
            </p:cNvPr>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a:latin typeface="Times New Roman" charset="0"/>
              </a:endParaRPr>
            </a:p>
          </p:txBody>
        </p:sp>
        <p:grpSp>
          <p:nvGrpSpPr>
            <p:cNvPr id="6" name="Group 4">
              <a:extLst>
                <a:ext uri="{FF2B5EF4-FFF2-40B4-BE49-F238E27FC236}">
                  <a16:creationId xmlns:a16="http://schemas.microsoft.com/office/drawing/2014/main" id="{C9B5F6B7-9110-4A01-87C3-D20794E89946}"/>
                </a:ext>
              </a:extLst>
            </p:cNvPr>
            <p:cNvGrpSpPr>
              <a:grpSpLocks/>
            </p:cNvGrpSpPr>
            <p:nvPr/>
          </p:nvGrpSpPr>
          <p:grpSpPr bwMode="auto">
            <a:xfrm>
              <a:off x="48" y="103"/>
              <a:ext cx="96" cy="4126"/>
              <a:chOff x="48" y="103"/>
              <a:chExt cx="96" cy="4126"/>
            </a:xfrm>
          </p:grpSpPr>
          <p:sp>
            <p:nvSpPr>
              <p:cNvPr id="7" name="Rectangle 5">
                <a:extLst>
                  <a:ext uri="{FF2B5EF4-FFF2-40B4-BE49-F238E27FC236}">
                    <a16:creationId xmlns:a16="http://schemas.microsoft.com/office/drawing/2014/main" id="{D9CFD355-790D-478A-9373-FD9D0D67000C}"/>
                  </a:ext>
                </a:extLst>
              </p:cNvPr>
              <p:cNvSpPr>
                <a:spLocks noChangeArrowheads="1"/>
              </p:cNvSpPr>
              <p:nvPr/>
            </p:nvSpPr>
            <p:spPr bwMode="auto">
              <a:xfrm>
                <a:off x="48" y="1105"/>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a:latin typeface="Times New Roman" charset="0"/>
                </a:endParaRPr>
              </a:p>
            </p:txBody>
          </p:sp>
          <p:sp>
            <p:nvSpPr>
              <p:cNvPr id="8" name="Rectangle 6">
                <a:extLst>
                  <a:ext uri="{FF2B5EF4-FFF2-40B4-BE49-F238E27FC236}">
                    <a16:creationId xmlns:a16="http://schemas.microsoft.com/office/drawing/2014/main" id="{78ADF880-4ACE-4432-A81F-E48F64B1ED74}"/>
                  </a:ext>
                </a:extLst>
              </p:cNvPr>
              <p:cNvSpPr>
                <a:spLocks noChangeArrowheads="1"/>
              </p:cNvSpPr>
              <p:nvPr/>
            </p:nvSpPr>
            <p:spPr bwMode="auto">
              <a:xfrm>
                <a:off x="48" y="1250"/>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a:latin typeface="Times New Roman" charset="0"/>
                </a:endParaRPr>
              </a:p>
            </p:txBody>
          </p:sp>
          <p:sp>
            <p:nvSpPr>
              <p:cNvPr id="9" name="Rectangle 7">
                <a:extLst>
                  <a:ext uri="{FF2B5EF4-FFF2-40B4-BE49-F238E27FC236}">
                    <a16:creationId xmlns:a16="http://schemas.microsoft.com/office/drawing/2014/main" id="{E9D34633-DD26-4058-99A4-227CF6FADBE3}"/>
                  </a:ext>
                </a:extLst>
              </p:cNvPr>
              <p:cNvSpPr>
                <a:spLocks noChangeArrowheads="1"/>
              </p:cNvSpPr>
              <p:nvPr/>
            </p:nvSpPr>
            <p:spPr bwMode="auto">
              <a:xfrm>
                <a:off x="48" y="1393"/>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a:latin typeface="Times New Roman" charset="0"/>
                </a:endParaRPr>
              </a:p>
            </p:txBody>
          </p:sp>
          <p:sp>
            <p:nvSpPr>
              <p:cNvPr id="10" name="Rectangle 8">
                <a:extLst>
                  <a:ext uri="{FF2B5EF4-FFF2-40B4-BE49-F238E27FC236}">
                    <a16:creationId xmlns:a16="http://schemas.microsoft.com/office/drawing/2014/main" id="{F0172256-C4ED-4D9E-BFE6-C18420252174}"/>
                  </a:ext>
                </a:extLst>
              </p:cNvPr>
              <p:cNvSpPr>
                <a:spLocks noChangeArrowheads="1"/>
              </p:cNvSpPr>
              <p:nvPr/>
            </p:nvSpPr>
            <p:spPr bwMode="auto">
              <a:xfrm>
                <a:off x="48" y="1538"/>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a:latin typeface="Times New Roman" charset="0"/>
                </a:endParaRPr>
              </a:p>
            </p:txBody>
          </p:sp>
          <p:sp>
            <p:nvSpPr>
              <p:cNvPr id="11" name="Rectangle 9">
                <a:extLst>
                  <a:ext uri="{FF2B5EF4-FFF2-40B4-BE49-F238E27FC236}">
                    <a16:creationId xmlns:a16="http://schemas.microsoft.com/office/drawing/2014/main" id="{5474330A-0FAF-41F8-9203-F9AF7AF217CF}"/>
                  </a:ext>
                </a:extLst>
              </p:cNvPr>
              <p:cNvSpPr>
                <a:spLocks noChangeArrowheads="1"/>
              </p:cNvSpPr>
              <p:nvPr/>
            </p:nvSpPr>
            <p:spPr bwMode="auto">
              <a:xfrm>
                <a:off x="48" y="1683"/>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sz="2400">
                  <a:latin typeface="Times New Roman" charset="0"/>
                </a:endParaRPr>
              </a:p>
            </p:txBody>
          </p:sp>
          <p:sp>
            <p:nvSpPr>
              <p:cNvPr id="12" name="Rectangle 10">
                <a:extLst>
                  <a:ext uri="{FF2B5EF4-FFF2-40B4-BE49-F238E27FC236}">
                    <a16:creationId xmlns:a16="http://schemas.microsoft.com/office/drawing/2014/main" id="{9E25577B-F363-4532-A6D3-AA8F8DB34CBF}"/>
                  </a:ext>
                </a:extLst>
              </p:cNvPr>
              <p:cNvSpPr>
                <a:spLocks noChangeArrowheads="1"/>
              </p:cNvSpPr>
              <p:nvPr/>
            </p:nvSpPr>
            <p:spPr bwMode="auto">
              <a:xfrm>
                <a:off x="48" y="1826"/>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a:latin typeface="Times New Roman" charset="0"/>
                </a:endParaRPr>
              </a:p>
            </p:txBody>
          </p:sp>
          <p:sp>
            <p:nvSpPr>
              <p:cNvPr id="13" name="Rectangle 11">
                <a:extLst>
                  <a:ext uri="{FF2B5EF4-FFF2-40B4-BE49-F238E27FC236}">
                    <a16:creationId xmlns:a16="http://schemas.microsoft.com/office/drawing/2014/main" id="{A98CF924-40DD-47D0-8166-3D10F396B9D1}"/>
                  </a:ext>
                </a:extLst>
              </p:cNvPr>
              <p:cNvSpPr>
                <a:spLocks noChangeArrowheads="1"/>
              </p:cNvSpPr>
              <p:nvPr/>
            </p:nvSpPr>
            <p:spPr bwMode="auto">
              <a:xfrm>
                <a:off x="48" y="1971"/>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a:latin typeface="Times New Roman" charset="0"/>
                </a:endParaRPr>
              </a:p>
            </p:txBody>
          </p:sp>
          <p:sp>
            <p:nvSpPr>
              <p:cNvPr id="14" name="Rectangle 12">
                <a:extLst>
                  <a:ext uri="{FF2B5EF4-FFF2-40B4-BE49-F238E27FC236}">
                    <a16:creationId xmlns:a16="http://schemas.microsoft.com/office/drawing/2014/main" id="{F0DF55DC-6DA7-49C3-BF3A-A7E06545B60D}"/>
                  </a:ext>
                </a:extLst>
              </p:cNvPr>
              <p:cNvSpPr>
                <a:spLocks noChangeArrowheads="1"/>
              </p:cNvSpPr>
              <p:nvPr/>
            </p:nvSpPr>
            <p:spPr bwMode="auto">
              <a:xfrm>
                <a:off x="48" y="2116"/>
                <a:ext cx="96" cy="94"/>
              </a:xfrm>
              <a:prstGeom prst="rect">
                <a:avLst/>
              </a:prstGeom>
              <a:solidFill>
                <a:schemeClr val="bg1">
                  <a:alpha val="50000"/>
                </a:schemeClr>
              </a:solidFill>
              <a:ln w="9525">
                <a:noFill/>
                <a:miter lim="800000"/>
                <a:headEnd/>
                <a:tailEnd/>
              </a:ln>
              <a:effectLst/>
            </p:spPr>
            <p:txBody>
              <a:bodyPr wrap="none" anchor="ctr"/>
              <a:lstStyle/>
              <a:p>
                <a:pPr>
                  <a:defRPr/>
                </a:pPr>
                <a:endParaRPr lang="en-US" sz="2400">
                  <a:latin typeface="Times New Roman" charset="0"/>
                </a:endParaRPr>
              </a:p>
            </p:txBody>
          </p:sp>
          <p:sp>
            <p:nvSpPr>
              <p:cNvPr id="15" name="Rectangle 13">
                <a:extLst>
                  <a:ext uri="{FF2B5EF4-FFF2-40B4-BE49-F238E27FC236}">
                    <a16:creationId xmlns:a16="http://schemas.microsoft.com/office/drawing/2014/main" id="{1831067D-23EA-4EB8-B33D-47E53DBAE7E9}"/>
                  </a:ext>
                </a:extLst>
              </p:cNvPr>
              <p:cNvSpPr>
                <a:spLocks noChangeArrowheads="1"/>
              </p:cNvSpPr>
              <p:nvPr/>
            </p:nvSpPr>
            <p:spPr bwMode="auto">
              <a:xfrm>
                <a:off x="48" y="2259"/>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a:latin typeface="Times New Roman" charset="0"/>
                </a:endParaRPr>
              </a:p>
            </p:txBody>
          </p:sp>
          <p:sp>
            <p:nvSpPr>
              <p:cNvPr id="16" name="Rectangle 14">
                <a:extLst>
                  <a:ext uri="{FF2B5EF4-FFF2-40B4-BE49-F238E27FC236}">
                    <a16:creationId xmlns:a16="http://schemas.microsoft.com/office/drawing/2014/main" id="{15F73C6D-F92B-4D7E-98AC-5E9CC98D5770}"/>
                  </a:ext>
                </a:extLst>
              </p:cNvPr>
              <p:cNvSpPr>
                <a:spLocks noChangeArrowheads="1"/>
              </p:cNvSpPr>
              <p:nvPr/>
            </p:nvSpPr>
            <p:spPr bwMode="auto">
              <a:xfrm>
                <a:off x="48" y="2404"/>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a:latin typeface="Times New Roman" charset="0"/>
                </a:endParaRPr>
              </a:p>
            </p:txBody>
          </p:sp>
          <p:sp>
            <p:nvSpPr>
              <p:cNvPr id="17" name="Rectangle 15">
                <a:extLst>
                  <a:ext uri="{FF2B5EF4-FFF2-40B4-BE49-F238E27FC236}">
                    <a16:creationId xmlns:a16="http://schemas.microsoft.com/office/drawing/2014/main" id="{20667019-7C39-4E9D-83AD-D457FC3D98B8}"/>
                  </a:ext>
                </a:extLst>
              </p:cNvPr>
              <p:cNvSpPr>
                <a:spLocks noChangeArrowheads="1"/>
              </p:cNvSpPr>
              <p:nvPr/>
            </p:nvSpPr>
            <p:spPr bwMode="auto">
              <a:xfrm>
                <a:off x="48" y="2549"/>
                <a:ext cx="96" cy="94"/>
              </a:xfrm>
              <a:prstGeom prst="rect">
                <a:avLst/>
              </a:prstGeom>
              <a:solidFill>
                <a:schemeClr val="bg1">
                  <a:alpha val="50000"/>
                </a:schemeClr>
              </a:solidFill>
              <a:ln w="9525">
                <a:noFill/>
                <a:miter lim="800000"/>
                <a:headEnd/>
                <a:tailEnd/>
              </a:ln>
              <a:effectLst/>
            </p:spPr>
            <p:txBody>
              <a:bodyPr wrap="none" anchor="ctr"/>
              <a:lstStyle/>
              <a:p>
                <a:pPr>
                  <a:defRPr/>
                </a:pPr>
                <a:endParaRPr lang="en-US" sz="2400">
                  <a:latin typeface="Times New Roman" charset="0"/>
                </a:endParaRPr>
              </a:p>
            </p:txBody>
          </p:sp>
          <p:sp>
            <p:nvSpPr>
              <p:cNvPr id="18" name="Rectangle 16">
                <a:extLst>
                  <a:ext uri="{FF2B5EF4-FFF2-40B4-BE49-F238E27FC236}">
                    <a16:creationId xmlns:a16="http://schemas.microsoft.com/office/drawing/2014/main" id="{71D1F287-CAF9-4F8A-8971-59B040BCB5DC}"/>
                  </a:ext>
                </a:extLst>
              </p:cNvPr>
              <p:cNvSpPr>
                <a:spLocks noChangeArrowheads="1"/>
              </p:cNvSpPr>
              <p:nvPr/>
            </p:nvSpPr>
            <p:spPr bwMode="auto">
              <a:xfrm>
                <a:off x="48" y="2691"/>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a:latin typeface="Times New Roman" charset="0"/>
                </a:endParaRPr>
              </a:p>
            </p:txBody>
          </p:sp>
          <p:sp>
            <p:nvSpPr>
              <p:cNvPr id="19" name="Rectangle 17">
                <a:extLst>
                  <a:ext uri="{FF2B5EF4-FFF2-40B4-BE49-F238E27FC236}">
                    <a16:creationId xmlns:a16="http://schemas.microsoft.com/office/drawing/2014/main" id="{8B8D73E2-1966-4D4B-A72E-0AD659783A78}"/>
                  </a:ext>
                </a:extLst>
              </p:cNvPr>
              <p:cNvSpPr>
                <a:spLocks noChangeArrowheads="1"/>
              </p:cNvSpPr>
              <p:nvPr/>
            </p:nvSpPr>
            <p:spPr bwMode="auto">
              <a:xfrm>
                <a:off x="48" y="2836"/>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a:latin typeface="Times New Roman" charset="0"/>
                </a:endParaRPr>
              </a:p>
            </p:txBody>
          </p:sp>
          <p:sp>
            <p:nvSpPr>
              <p:cNvPr id="20" name="Rectangle 18">
                <a:extLst>
                  <a:ext uri="{FF2B5EF4-FFF2-40B4-BE49-F238E27FC236}">
                    <a16:creationId xmlns:a16="http://schemas.microsoft.com/office/drawing/2014/main" id="{7FE62A48-39EA-415C-9E47-C534815FE62F}"/>
                  </a:ext>
                </a:extLst>
              </p:cNvPr>
              <p:cNvSpPr>
                <a:spLocks noChangeArrowheads="1"/>
              </p:cNvSpPr>
              <p:nvPr/>
            </p:nvSpPr>
            <p:spPr bwMode="auto">
              <a:xfrm>
                <a:off x="48" y="2979"/>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a:latin typeface="Times New Roman" charset="0"/>
                </a:endParaRPr>
              </a:p>
            </p:txBody>
          </p:sp>
          <p:sp>
            <p:nvSpPr>
              <p:cNvPr id="21" name="Rectangle 19">
                <a:extLst>
                  <a:ext uri="{FF2B5EF4-FFF2-40B4-BE49-F238E27FC236}">
                    <a16:creationId xmlns:a16="http://schemas.microsoft.com/office/drawing/2014/main" id="{228949E5-F63E-47D6-BD03-F6D4F0B8EDF9}"/>
                  </a:ext>
                </a:extLst>
              </p:cNvPr>
              <p:cNvSpPr>
                <a:spLocks noChangeArrowheads="1"/>
              </p:cNvSpPr>
              <p:nvPr/>
            </p:nvSpPr>
            <p:spPr bwMode="auto">
              <a:xfrm>
                <a:off x="48" y="3124"/>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a:latin typeface="Times New Roman" charset="0"/>
                </a:endParaRPr>
              </a:p>
            </p:txBody>
          </p:sp>
          <p:sp>
            <p:nvSpPr>
              <p:cNvPr id="22" name="Rectangle 20">
                <a:extLst>
                  <a:ext uri="{FF2B5EF4-FFF2-40B4-BE49-F238E27FC236}">
                    <a16:creationId xmlns:a16="http://schemas.microsoft.com/office/drawing/2014/main" id="{C7DFB4A6-E6A6-41F7-9178-C96BDE9129A3}"/>
                  </a:ext>
                </a:extLst>
              </p:cNvPr>
              <p:cNvSpPr>
                <a:spLocks noChangeArrowheads="1"/>
              </p:cNvSpPr>
              <p:nvPr/>
            </p:nvSpPr>
            <p:spPr bwMode="auto">
              <a:xfrm>
                <a:off x="48" y="3269"/>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sz="2400">
                  <a:latin typeface="Times New Roman" charset="0"/>
                </a:endParaRPr>
              </a:p>
            </p:txBody>
          </p:sp>
          <p:sp>
            <p:nvSpPr>
              <p:cNvPr id="23" name="Rectangle 21">
                <a:extLst>
                  <a:ext uri="{FF2B5EF4-FFF2-40B4-BE49-F238E27FC236}">
                    <a16:creationId xmlns:a16="http://schemas.microsoft.com/office/drawing/2014/main" id="{B3278C12-7CFA-4060-8350-29BFD39ADEAF}"/>
                  </a:ext>
                </a:extLst>
              </p:cNvPr>
              <p:cNvSpPr>
                <a:spLocks noChangeArrowheads="1"/>
              </p:cNvSpPr>
              <p:nvPr/>
            </p:nvSpPr>
            <p:spPr bwMode="auto">
              <a:xfrm>
                <a:off x="48" y="3412"/>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a:latin typeface="Times New Roman" charset="0"/>
                </a:endParaRPr>
              </a:p>
            </p:txBody>
          </p:sp>
          <p:sp>
            <p:nvSpPr>
              <p:cNvPr id="24" name="Rectangle 22">
                <a:extLst>
                  <a:ext uri="{FF2B5EF4-FFF2-40B4-BE49-F238E27FC236}">
                    <a16:creationId xmlns:a16="http://schemas.microsoft.com/office/drawing/2014/main" id="{D7857F09-EBD8-45B8-B514-48C4FFC37657}"/>
                  </a:ext>
                </a:extLst>
              </p:cNvPr>
              <p:cNvSpPr>
                <a:spLocks noChangeArrowheads="1"/>
              </p:cNvSpPr>
              <p:nvPr/>
            </p:nvSpPr>
            <p:spPr bwMode="auto">
              <a:xfrm>
                <a:off x="48" y="3557"/>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a:latin typeface="Times New Roman" charset="0"/>
                </a:endParaRPr>
              </a:p>
            </p:txBody>
          </p:sp>
          <p:sp>
            <p:nvSpPr>
              <p:cNvPr id="25" name="Rectangle 23">
                <a:extLst>
                  <a:ext uri="{FF2B5EF4-FFF2-40B4-BE49-F238E27FC236}">
                    <a16:creationId xmlns:a16="http://schemas.microsoft.com/office/drawing/2014/main" id="{B4C5CE0A-FE40-4D63-8019-44B6F57954A6}"/>
                  </a:ext>
                </a:extLst>
              </p:cNvPr>
              <p:cNvSpPr>
                <a:spLocks noChangeArrowheads="1"/>
              </p:cNvSpPr>
              <p:nvPr/>
            </p:nvSpPr>
            <p:spPr bwMode="auto">
              <a:xfrm>
                <a:off x="48" y="3702"/>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sz="2400">
                  <a:latin typeface="Times New Roman" charset="0"/>
                </a:endParaRPr>
              </a:p>
            </p:txBody>
          </p:sp>
          <p:sp>
            <p:nvSpPr>
              <p:cNvPr id="26" name="Rectangle 24">
                <a:extLst>
                  <a:ext uri="{FF2B5EF4-FFF2-40B4-BE49-F238E27FC236}">
                    <a16:creationId xmlns:a16="http://schemas.microsoft.com/office/drawing/2014/main" id="{1A64ADEE-91EA-4B5C-908D-AA39508C43A3}"/>
                  </a:ext>
                </a:extLst>
              </p:cNvPr>
              <p:cNvSpPr>
                <a:spLocks noChangeArrowheads="1"/>
              </p:cNvSpPr>
              <p:nvPr/>
            </p:nvSpPr>
            <p:spPr bwMode="auto">
              <a:xfrm>
                <a:off x="48" y="3845"/>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a:latin typeface="Times New Roman" charset="0"/>
                </a:endParaRPr>
              </a:p>
            </p:txBody>
          </p:sp>
          <p:sp>
            <p:nvSpPr>
              <p:cNvPr id="27" name="Rectangle 25">
                <a:extLst>
                  <a:ext uri="{FF2B5EF4-FFF2-40B4-BE49-F238E27FC236}">
                    <a16:creationId xmlns:a16="http://schemas.microsoft.com/office/drawing/2014/main" id="{C1BA3FF3-D65B-49BA-84A1-609A4FA5FFDF}"/>
                  </a:ext>
                </a:extLst>
              </p:cNvPr>
              <p:cNvSpPr>
                <a:spLocks noChangeArrowheads="1"/>
              </p:cNvSpPr>
              <p:nvPr/>
            </p:nvSpPr>
            <p:spPr bwMode="auto">
              <a:xfrm>
                <a:off x="48" y="3990"/>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a:latin typeface="Times New Roman" charset="0"/>
                </a:endParaRPr>
              </a:p>
            </p:txBody>
          </p:sp>
          <p:sp>
            <p:nvSpPr>
              <p:cNvPr id="28" name="Rectangle 26">
                <a:extLst>
                  <a:ext uri="{FF2B5EF4-FFF2-40B4-BE49-F238E27FC236}">
                    <a16:creationId xmlns:a16="http://schemas.microsoft.com/office/drawing/2014/main" id="{9D9D75A5-BB07-44DD-86E6-1AB4530C7B30}"/>
                  </a:ext>
                </a:extLst>
              </p:cNvPr>
              <p:cNvSpPr>
                <a:spLocks noChangeArrowheads="1"/>
              </p:cNvSpPr>
              <p:nvPr/>
            </p:nvSpPr>
            <p:spPr bwMode="auto">
              <a:xfrm>
                <a:off x="48" y="4134"/>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sz="2400">
                  <a:latin typeface="Times New Roman" charset="0"/>
                </a:endParaRPr>
              </a:p>
            </p:txBody>
          </p:sp>
          <p:sp>
            <p:nvSpPr>
              <p:cNvPr id="29" name="Rectangle 27">
                <a:extLst>
                  <a:ext uri="{FF2B5EF4-FFF2-40B4-BE49-F238E27FC236}">
                    <a16:creationId xmlns:a16="http://schemas.microsoft.com/office/drawing/2014/main" id="{6B7C592D-C97F-4A41-A9D0-0E6D395B3937}"/>
                  </a:ext>
                </a:extLst>
              </p:cNvPr>
              <p:cNvSpPr>
                <a:spLocks noChangeArrowheads="1"/>
              </p:cNvSpPr>
              <p:nvPr/>
            </p:nvSpPr>
            <p:spPr bwMode="auto">
              <a:xfrm>
                <a:off x="48" y="103"/>
                <a:ext cx="96" cy="94"/>
              </a:xfrm>
              <a:prstGeom prst="rect">
                <a:avLst/>
              </a:prstGeom>
              <a:solidFill>
                <a:schemeClr val="bg1">
                  <a:alpha val="50000"/>
                </a:schemeClr>
              </a:solidFill>
              <a:ln w="9525">
                <a:noFill/>
                <a:miter lim="800000"/>
                <a:headEnd/>
                <a:tailEnd/>
              </a:ln>
              <a:effectLst/>
            </p:spPr>
            <p:txBody>
              <a:bodyPr wrap="none" anchor="ctr"/>
              <a:lstStyle/>
              <a:p>
                <a:pPr>
                  <a:defRPr/>
                </a:pPr>
                <a:endParaRPr lang="en-US" sz="2400">
                  <a:latin typeface="Times New Roman" charset="0"/>
                </a:endParaRPr>
              </a:p>
            </p:txBody>
          </p:sp>
          <p:sp>
            <p:nvSpPr>
              <p:cNvPr id="30" name="Rectangle 28">
                <a:extLst>
                  <a:ext uri="{FF2B5EF4-FFF2-40B4-BE49-F238E27FC236}">
                    <a16:creationId xmlns:a16="http://schemas.microsoft.com/office/drawing/2014/main" id="{9B24E741-C603-4035-AC41-2C99CE834859}"/>
                  </a:ext>
                </a:extLst>
              </p:cNvPr>
              <p:cNvSpPr>
                <a:spLocks noChangeArrowheads="1"/>
              </p:cNvSpPr>
              <p:nvPr/>
            </p:nvSpPr>
            <p:spPr bwMode="auto">
              <a:xfrm>
                <a:off x="48" y="246"/>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a:latin typeface="Times New Roman" charset="0"/>
                </a:endParaRPr>
              </a:p>
            </p:txBody>
          </p:sp>
          <p:sp>
            <p:nvSpPr>
              <p:cNvPr id="31" name="Rectangle 29">
                <a:extLst>
                  <a:ext uri="{FF2B5EF4-FFF2-40B4-BE49-F238E27FC236}">
                    <a16:creationId xmlns:a16="http://schemas.microsoft.com/office/drawing/2014/main" id="{10F8FDDD-095C-4E67-8047-EDFFC6655502}"/>
                  </a:ext>
                </a:extLst>
              </p:cNvPr>
              <p:cNvSpPr>
                <a:spLocks noChangeArrowheads="1"/>
              </p:cNvSpPr>
              <p:nvPr/>
            </p:nvSpPr>
            <p:spPr bwMode="auto">
              <a:xfrm>
                <a:off x="48" y="391"/>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a:latin typeface="Times New Roman" charset="0"/>
                </a:endParaRPr>
              </a:p>
            </p:txBody>
          </p:sp>
          <p:sp>
            <p:nvSpPr>
              <p:cNvPr id="32" name="Rectangle 30">
                <a:extLst>
                  <a:ext uri="{FF2B5EF4-FFF2-40B4-BE49-F238E27FC236}">
                    <a16:creationId xmlns:a16="http://schemas.microsoft.com/office/drawing/2014/main" id="{34F5E1C5-0A3A-48E3-936C-1D7DA6EDF1A7}"/>
                  </a:ext>
                </a:extLst>
              </p:cNvPr>
              <p:cNvSpPr>
                <a:spLocks noChangeArrowheads="1"/>
              </p:cNvSpPr>
              <p:nvPr/>
            </p:nvSpPr>
            <p:spPr bwMode="auto">
              <a:xfrm>
                <a:off x="48" y="535"/>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sz="2400">
                  <a:latin typeface="Times New Roman" charset="0"/>
                </a:endParaRPr>
              </a:p>
            </p:txBody>
          </p:sp>
          <p:sp>
            <p:nvSpPr>
              <p:cNvPr id="33" name="Rectangle 31">
                <a:extLst>
                  <a:ext uri="{FF2B5EF4-FFF2-40B4-BE49-F238E27FC236}">
                    <a16:creationId xmlns:a16="http://schemas.microsoft.com/office/drawing/2014/main" id="{731EAEE6-29F6-4DDC-B7B2-E77D160BB07A}"/>
                  </a:ext>
                </a:extLst>
              </p:cNvPr>
              <p:cNvSpPr>
                <a:spLocks noChangeArrowheads="1"/>
              </p:cNvSpPr>
              <p:nvPr/>
            </p:nvSpPr>
            <p:spPr bwMode="auto">
              <a:xfrm>
                <a:off x="48" y="678"/>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a:latin typeface="Times New Roman" charset="0"/>
                </a:endParaRPr>
              </a:p>
            </p:txBody>
          </p:sp>
          <p:sp>
            <p:nvSpPr>
              <p:cNvPr id="34" name="Rectangle 32">
                <a:extLst>
                  <a:ext uri="{FF2B5EF4-FFF2-40B4-BE49-F238E27FC236}">
                    <a16:creationId xmlns:a16="http://schemas.microsoft.com/office/drawing/2014/main" id="{8CBA982E-228F-4B9D-8050-E1E5B3F7009E}"/>
                  </a:ext>
                </a:extLst>
              </p:cNvPr>
              <p:cNvSpPr>
                <a:spLocks noChangeArrowheads="1"/>
              </p:cNvSpPr>
              <p:nvPr/>
            </p:nvSpPr>
            <p:spPr bwMode="auto">
              <a:xfrm>
                <a:off x="48" y="823"/>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a:latin typeface="Times New Roman" charset="0"/>
                </a:endParaRPr>
              </a:p>
            </p:txBody>
          </p:sp>
          <p:sp>
            <p:nvSpPr>
              <p:cNvPr id="35" name="Rectangle 33">
                <a:extLst>
                  <a:ext uri="{FF2B5EF4-FFF2-40B4-BE49-F238E27FC236}">
                    <a16:creationId xmlns:a16="http://schemas.microsoft.com/office/drawing/2014/main" id="{8338F31D-7771-4646-ABD4-16CA473F36CF}"/>
                  </a:ext>
                </a:extLst>
              </p:cNvPr>
              <p:cNvSpPr>
                <a:spLocks noChangeArrowheads="1"/>
              </p:cNvSpPr>
              <p:nvPr/>
            </p:nvSpPr>
            <p:spPr bwMode="auto">
              <a:xfrm>
                <a:off x="48" y="968"/>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sz="2400">
                  <a:latin typeface="Times New Roman" charset="0"/>
                </a:endParaRPr>
              </a:p>
            </p:txBody>
          </p:sp>
        </p:grpSp>
      </p:grpSp>
      <p:sp>
        <p:nvSpPr>
          <p:cNvPr id="4130"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4131"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2" charset="2"/>
              <a:buNone/>
              <a:defRPr>
                <a:solidFill>
                  <a:srgbClr val="FFFFFF"/>
                </a:solidFill>
              </a:defRPr>
            </a:lvl1pPr>
          </a:lstStyle>
          <a:p>
            <a:r>
              <a:rPr lang="en-US"/>
              <a:t>Click to edit Master subtitle style</a:t>
            </a:r>
          </a:p>
        </p:txBody>
      </p:sp>
      <p:sp>
        <p:nvSpPr>
          <p:cNvPr id="36" name="Rectangle 36">
            <a:extLst>
              <a:ext uri="{FF2B5EF4-FFF2-40B4-BE49-F238E27FC236}">
                <a16:creationId xmlns:a16="http://schemas.microsoft.com/office/drawing/2014/main" id="{B4132F01-5554-48EB-883F-1DC307C6D3DA}"/>
              </a:ext>
            </a:extLst>
          </p:cNvPr>
          <p:cNvSpPr>
            <a:spLocks noGrp="1" noChangeArrowheads="1"/>
          </p:cNvSpPr>
          <p:nvPr>
            <p:ph type="dt" sz="quarter" idx="10"/>
          </p:nvPr>
        </p:nvSpPr>
        <p:spPr/>
        <p:txBody>
          <a:bodyPr/>
          <a:lstStyle>
            <a:lvl1pPr>
              <a:defRPr smtClean="0">
                <a:solidFill>
                  <a:srgbClr val="FFFFFF"/>
                </a:solidFill>
              </a:defRPr>
            </a:lvl1pPr>
          </a:lstStyle>
          <a:p>
            <a:pPr>
              <a:defRPr/>
            </a:pPr>
            <a:endParaRPr lang="en-US"/>
          </a:p>
        </p:txBody>
      </p:sp>
      <p:sp>
        <p:nvSpPr>
          <p:cNvPr id="37" name="Rectangle 37">
            <a:extLst>
              <a:ext uri="{FF2B5EF4-FFF2-40B4-BE49-F238E27FC236}">
                <a16:creationId xmlns:a16="http://schemas.microsoft.com/office/drawing/2014/main" id="{B09A268A-40ED-4444-ABAE-CB6AFCF4A7E2}"/>
              </a:ext>
            </a:extLst>
          </p:cNvPr>
          <p:cNvSpPr>
            <a:spLocks noGrp="1" noChangeArrowheads="1"/>
          </p:cNvSpPr>
          <p:nvPr>
            <p:ph type="ftr" sz="quarter" idx="11"/>
          </p:nvPr>
        </p:nvSpPr>
        <p:spPr/>
        <p:txBody>
          <a:bodyPr/>
          <a:lstStyle>
            <a:lvl1pPr>
              <a:defRPr smtClean="0">
                <a:solidFill>
                  <a:srgbClr val="FFFFFF"/>
                </a:solidFill>
              </a:defRPr>
            </a:lvl1pPr>
          </a:lstStyle>
          <a:p>
            <a:pPr>
              <a:defRPr/>
            </a:pPr>
            <a:endParaRPr lang="en-US"/>
          </a:p>
        </p:txBody>
      </p:sp>
      <p:sp>
        <p:nvSpPr>
          <p:cNvPr id="38" name="Rectangle 38">
            <a:extLst>
              <a:ext uri="{FF2B5EF4-FFF2-40B4-BE49-F238E27FC236}">
                <a16:creationId xmlns:a16="http://schemas.microsoft.com/office/drawing/2014/main" id="{C0CDF3ED-459F-4AD8-9BE1-3334C0E8E956}"/>
              </a:ext>
            </a:extLst>
          </p:cNvPr>
          <p:cNvSpPr>
            <a:spLocks noGrp="1" noChangeArrowheads="1"/>
          </p:cNvSpPr>
          <p:nvPr>
            <p:ph type="sldNum" sz="quarter" idx="12"/>
          </p:nvPr>
        </p:nvSpPr>
        <p:spPr/>
        <p:txBody>
          <a:bodyPr/>
          <a:lstStyle>
            <a:lvl1pPr>
              <a:defRPr>
                <a:solidFill>
                  <a:srgbClr val="FFFFFF"/>
                </a:solidFill>
              </a:defRPr>
            </a:lvl1pPr>
          </a:lstStyle>
          <a:p>
            <a:fld id="{9E8CC47D-91AD-4AEA-ACE6-ADAD4DF7B684}" type="slidenum">
              <a:rPr lang="en-US" altLang="en-US"/>
              <a:pPr/>
              <a:t>‹#›</a:t>
            </a:fld>
            <a:endParaRPr lang="en-US" altLang="en-US"/>
          </a:p>
        </p:txBody>
      </p:sp>
    </p:spTree>
    <p:extLst>
      <p:ext uri="{BB962C8B-B14F-4D97-AF65-F5344CB8AC3E}">
        <p14:creationId xmlns:p14="http://schemas.microsoft.com/office/powerpoint/2010/main" val="21720794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a:extLst>
              <a:ext uri="{FF2B5EF4-FFF2-40B4-BE49-F238E27FC236}">
                <a16:creationId xmlns:a16="http://schemas.microsoft.com/office/drawing/2014/main" id="{0D30B759-3A14-49B6-BB9B-CC8128ABE2A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97F9229E-591E-4281-ADCC-AF4F886C167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6DF54BDD-A815-4975-9FD6-A64C0164CEA4}"/>
              </a:ext>
            </a:extLst>
          </p:cNvPr>
          <p:cNvSpPr>
            <a:spLocks noGrp="1" noChangeArrowheads="1"/>
          </p:cNvSpPr>
          <p:nvPr>
            <p:ph type="sldNum" sz="quarter" idx="12"/>
          </p:nvPr>
        </p:nvSpPr>
        <p:spPr>
          <a:ln/>
        </p:spPr>
        <p:txBody>
          <a:bodyPr/>
          <a:lstStyle>
            <a:lvl1pPr>
              <a:defRPr/>
            </a:lvl1pPr>
          </a:lstStyle>
          <a:p>
            <a:fld id="{087953F9-02E8-4E42-940F-58151E841A8E}" type="slidenum">
              <a:rPr lang="en-US" altLang="en-US"/>
              <a:pPr/>
              <a:t>‹#›</a:t>
            </a:fld>
            <a:endParaRPr lang="en-US" altLang="en-US"/>
          </a:p>
        </p:txBody>
      </p:sp>
    </p:spTree>
    <p:extLst>
      <p:ext uri="{BB962C8B-B14F-4D97-AF65-F5344CB8AC3E}">
        <p14:creationId xmlns:p14="http://schemas.microsoft.com/office/powerpoint/2010/main" val="30381237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Rectangle 35">
            <a:extLst>
              <a:ext uri="{FF2B5EF4-FFF2-40B4-BE49-F238E27FC236}">
                <a16:creationId xmlns:a16="http://schemas.microsoft.com/office/drawing/2014/main" id="{CFDCDDDE-72F8-4D1C-9DD6-2A0CFC5BB9AD}"/>
              </a:ext>
            </a:extLst>
          </p:cNvPr>
          <p:cNvSpPr>
            <a:spLocks noGrp="1" noChangeArrowheads="1"/>
          </p:cNvSpPr>
          <p:nvPr>
            <p:ph type="dt" sz="half" idx="10"/>
          </p:nvPr>
        </p:nvSpPr>
        <p:spPr/>
        <p:txBody>
          <a:bodyPr/>
          <a:lstStyle>
            <a:lvl1pPr>
              <a:defRPr/>
            </a:lvl1pPr>
          </a:lstStyle>
          <a:p>
            <a:pPr>
              <a:defRPr/>
            </a:pPr>
            <a:endParaRPr lang="en-US"/>
          </a:p>
        </p:txBody>
      </p:sp>
      <p:sp>
        <p:nvSpPr>
          <p:cNvPr id="3" name="Rectangle 36">
            <a:extLst>
              <a:ext uri="{FF2B5EF4-FFF2-40B4-BE49-F238E27FC236}">
                <a16:creationId xmlns:a16="http://schemas.microsoft.com/office/drawing/2014/main" id="{A9471027-D4DF-43F3-917B-3D9957972272}"/>
              </a:ext>
            </a:extLst>
          </p:cNvPr>
          <p:cNvSpPr>
            <a:spLocks noGrp="1" noChangeArrowheads="1"/>
          </p:cNvSpPr>
          <p:nvPr>
            <p:ph type="ftr" sz="quarter" idx="11"/>
          </p:nvPr>
        </p:nvSpPr>
        <p:spPr/>
        <p:txBody>
          <a:bodyPr/>
          <a:lstStyle>
            <a:lvl1pPr>
              <a:defRPr/>
            </a:lvl1pPr>
          </a:lstStyle>
          <a:p>
            <a:pPr>
              <a:defRPr/>
            </a:pPr>
            <a:endParaRPr lang="en-US"/>
          </a:p>
        </p:txBody>
      </p:sp>
      <p:sp>
        <p:nvSpPr>
          <p:cNvPr id="4" name="Rectangle 37">
            <a:extLst>
              <a:ext uri="{FF2B5EF4-FFF2-40B4-BE49-F238E27FC236}">
                <a16:creationId xmlns:a16="http://schemas.microsoft.com/office/drawing/2014/main" id="{13D9D914-4EAF-44FF-BD92-7D3F2134774D}"/>
              </a:ext>
            </a:extLst>
          </p:cNvPr>
          <p:cNvSpPr>
            <a:spLocks noGrp="1" noChangeArrowheads="1"/>
          </p:cNvSpPr>
          <p:nvPr>
            <p:ph type="sldNum" sz="quarter" idx="12"/>
          </p:nvPr>
        </p:nvSpPr>
        <p:spPr/>
        <p:txBody>
          <a:bodyPr/>
          <a:lstStyle>
            <a:lvl1pPr>
              <a:defRPr/>
            </a:lvl1pPr>
          </a:lstStyle>
          <a:p>
            <a:fld id="{18D4FF32-2497-4073-AC48-D49952B9F01E}" type="slidenum">
              <a:rPr lang="en-US" altLang="en-US"/>
              <a:pPr/>
              <a:t>‹#›</a:t>
            </a:fld>
            <a:endParaRPr lang="en-US" altLang="en-US"/>
          </a:p>
        </p:txBody>
      </p:sp>
    </p:spTree>
    <p:extLst>
      <p:ext uri="{BB962C8B-B14F-4D97-AF65-F5344CB8AC3E}">
        <p14:creationId xmlns:p14="http://schemas.microsoft.com/office/powerpoint/2010/main" val="5918695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dt" sz="half" idx="10"/>
          </p:nvPr>
        </p:nvSpPr>
        <p:spPr>
          <a:ln/>
        </p:spPr>
        <p:txBody>
          <a:bodyPr/>
          <a:lstStyle>
            <a:lvl1pPr>
              <a:defRPr/>
            </a:lvl1pPr>
          </a:lstStyle>
          <a:p>
            <a:pPr>
              <a:defRPr/>
            </a:pPr>
            <a:fld id="{8651AC14-CD87-4253-B210-E76688451184}" type="datetime1">
              <a:rPr lang="en-US"/>
              <a:pPr>
                <a:defRPr/>
              </a:pPr>
              <a:t>10/9/2019</a:t>
            </a:fld>
            <a:endParaRPr lang="en-US"/>
          </a:p>
        </p:txBody>
      </p:sp>
      <p:sp>
        <p:nvSpPr>
          <p:cNvPr id="4" name="Rectangle 1030"/>
          <p:cNvSpPr>
            <a:spLocks noGrp="1" noChangeArrowheads="1"/>
          </p:cNvSpPr>
          <p:nvPr>
            <p:ph type="ftr" sz="quarter" idx="11"/>
          </p:nvPr>
        </p:nvSpPr>
        <p:spPr>
          <a:ln/>
        </p:spPr>
        <p:txBody>
          <a:bodyPr/>
          <a:lstStyle>
            <a:lvl1pPr>
              <a:defRPr/>
            </a:lvl1pPr>
          </a:lstStyle>
          <a:p>
            <a:pPr>
              <a:defRPr/>
            </a:pPr>
            <a:r>
              <a:rPr lang="en-US"/>
              <a:t>DANIEL</a:t>
            </a:r>
          </a:p>
        </p:txBody>
      </p:sp>
      <p:sp>
        <p:nvSpPr>
          <p:cNvPr id="5" name="Rectangle 1031"/>
          <p:cNvSpPr>
            <a:spLocks noGrp="1" noChangeArrowheads="1"/>
          </p:cNvSpPr>
          <p:nvPr>
            <p:ph type="sldNum" sz="quarter" idx="12"/>
          </p:nvPr>
        </p:nvSpPr>
        <p:spPr>
          <a:ln/>
        </p:spPr>
        <p:txBody>
          <a:bodyPr/>
          <a:lstStyle>
            <a:lvl1pPr>
              <a:defRPr/>
            </a:lvl1pPr>
          </a:lstStyle>
          <a:p>
            <a:pPr>
              <a:defRPr/>
            </a:pPr>
            <a:fld id="{E3E5B2FA-C50D-44E8-B1A2-1DCC81B72AA5}" type="slidenum">
              <a:rPr lang="en-US"/>
              <a:pPr>
                <a:defRPr/>
              </a:pPr>
              <a:t>‹#›</a:t>
            </a:fld>
            <a:endParaRPr lang="en-US"/>
          </a:p>
        </p:txBody>
      </p:sp>
    </p:spTree>
    <p:extLst>
      <p:ext uri="{BB962C8B-B14F-4D97-AF65-F5344CB8AC3E}">
        <p14:creationId xmlns:p14="http://schemas.microsoft.com/office/powerpoint/2010/main" val="21631780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1169988" y="1946275"/>
            <a:ext cx="3810000" cy="4114800"/>
          </a:xfrm>
        </p:spPr>
        <p:txBody>
          <a:bodyPr rtlCol="0">
            <a:normAutofit/>
          </a:bodyPr>
          <a:lstStyle/>
          <a:p>
            <a:pPr lvl="0"/>
            <a:endParaRPr lang="en-US" noProof="0"/>
          </a:p>
        </p:txBody>
      </p:sp>
      <p:sp>
        <p:nvSpPr>
          <p:cNvPr id="4" name="Text Placeholder 3"/>
          <p:cNvSpPr>
            <a:spLocks noGrp="1"/>
          </p:cNvSpPr>
          <p:nvPr>
            <p:ph type="body"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p:txBody>
          <a:bodyPr/>
          <a:lstStyle>
            <a:lvl1pPr>
              <a:defRPr/>
            </a:lvl1pPr>
          </a:lstStyle>
          <a:p>
            <a:pPr>
              <a:defRPr/>
            </a:pPr>
            <a:endParaRPr lang="en-US"/>
          </a:p>
        </p:txBody>
      </p:sp>
      <p:sp>
        <p:nvSpPr>
          <p:cNvPr id="6" name="Rectangle 36"/>
          <p:cNvSpPr>
            <a:spLocks noGrp="1" noChangeArrowheads="1"/>
          </p:cNvSpPr>
          <p:nvPr>
            <p:ph type="ftr" sz="quarter" idx="11"/>
          </p:nvPr>
        </p:nvSpPr>
        <p:spPr/>
        <p:txBody>
          <a:bodyPr/>
          <a:lstStyle>
            <a:lvl1pPr>
              <a:defRPr/>
            </a:lvl1pPr>
          </a:lstStyle>
          <a:p>
            <a:pPr>
              <a:defRPr/>
            </a:pPr>
            <a:endParaRPr lang="en-US"/>
          </a:p>
        </p:txBody>
      </p:sp>
      <p:sp>
        <p:nvSpPr>
          <p:cNvPr id="7" name="Rectangle 37"/>
          <p:cNvSpPr>
            <a:spLocks noGrp="1" noChangeArrowheads="1"/>
          </p:cNvSpPr>
          <p:nvPr>
            <p:ph type="sldNum" sz="quarter" idx="12"/>
          </p:nvPr>
        </p:nvSpPr>
        <p:spPr/>
        <p:txBody>
          <a:bodyPr/>
          <a:lstStyle>
            <a:lvl1pPr>
              <a:defRPr/>
            </a:lvl1pPr>
          </a:lstStyle>
          <a:p>
            <a:pPr>
              <a:defRPr/>
            </a:pPr>
            <a:fld id="{BD85A5CC-2907-4BF9-824D-5877B2E017CA}" type="slidenum">
              <a:rPr lang="en-US"/>
              <a:pPr>
                <a:defRPr/>
              </a:pPr>
              <a:t>‹#›</a:t>
            </a:fld>
            <a:endParaRPr lang="en-US"/>
          </a:p>
        </p:txBody>
      </p:sp>
    </p:spTree>
    <p:extLst>
      <p:ext uri="{BB962C8B-B14F-4D97-AF65-F5344CB8AC3E}">
        <p14:creationId xmlns:p14="http://schemas.microsoft.com/office/powerpoint/2010/main" val="17728103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1169988" y="1946275"/>
            <a:ext cx="7772400" cy="4114800"/>
          </a:xfrm>
        </p:spPr>
        <p:txBody>
          <a:bodyPr/>
          <a:lstStyle/>
          <a:p>
            <a:pPr lvl="0"/>
            <a:endParaRPr lang="en-US" noProof="0"/>
          </a:p>
        </p:txBody>
      </p:sp>
      <p:sp>
        <p:nvSpPr>
          <p:cNvPr id="4" name="Date Placeholder 3"/>
          <p:cNvSpPr>
            <a:spLocks noGrp="1"/>
          </p:cNvSpPr>
          <p:nvPr>
            <p:ph type="dt" sz="half" idx="10"/>
          </p:nvPr>
        </p:nvSpPr>
        <p:spPr/>
        <p:txBody>
          <a:bodyPr/>
          <a:lstStyle>
            <a:lvl1pPr>
              <a:defRPr/>
            </a:lvl1pPr>
          </a:lstStyle>
          <a:p>
            <a:pPr>
              <a:defRPr/>
            </a:pPr>
            <a:fld id="{4C1770DC-A357-497B-8062-DBFC6B489430}" type="datetime1">
              <a:rPr lang="en-US"/>
              <a:pPr>
                <a:defRPr/>
              </a:pPr>
              <a:t>10/9/2019</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DANIEL</a:t>
            </a:r>
          </a:p>
        </p:txBody>
      </p:sp>
      <p:sp>
        <p:nvSpPr>
          <p:cNvPr id="6" name="Slide Number Placeholder 5"/>
          <p:cNvSpPr>
            <a:spLocks noGrp="1"/>
          </p:cNvSpPr>
          <p:nvPr>
            <p:ph type="sldNum" sz="quarter" idx="12"/>
          </p:nvPr>
        </p:nvSpPr>
        <p:spPr/>
        <p:txBody>
          <a:bodyPr/>
          <a:lstStyle>
            <a:lvl1pPr>
              <a:defRPr/>
            </a:lvl1pPr>
          </a:lstStyle>
          <a:p>
            <a:fld id="{A3EF16CB-0333-4C7A-82A6-C2756022D2B7}" type="slidenum">
              <a:rPr lang="en-US" altLang="en-US"/>
              <a:pPr/>
              <a:t>‹#›</a:t>
            </a:fld>
            <a:endParaRPr lang="en-US" altLang="en-US"/>
          </a:p>
        </p:txBody>
      </p:sp>
    </p:spTree>
    <p:extLst>
      <p:ext uri="{BB962C8B-B14F-4D97-AF65-F5344CB8AC3E}">
        <p14:creationId xmlns:p14="http://schemas.microsoft.com/office/powerpoint/2010/main" val="8708264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0" y="2"/>
            <a:ext cx="108585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Calibri" panose="020F0502020204030204" pitchFamily="34" charset="0"/>
              </a:endParaRPr>
            </a:p>
          </p:txBody>
        </p:sp>
        <p:grpSp>
          <p:nvGrpSpPr>
            <p:cNvPr id="3081"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grpSp>
      </p:grpSp>
      <p:sp>
        <p:nvSpPr>
          <p:cNvPr id="3075" name="Rectangle 34"/>
          <p:cNvSpPr>
            <a:spLocks noGrp="1" noChangeArrowheads="1"/>
          </p:cNvSpPr>
          <p:nvPr>
            <p:ph type="title"/>
          </p:nvPr>
        </p:nvSpPr>
        <p:spPr bwMode="auto">
          <a:xfrm>
            <a:off x="1143000" y="609600"/>
            <a:ext cx="77724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4371"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cs typeface="+mn-cs"/>
              </a:defRPr>
            </a:lvl1pPr>
          </a:lstStyle>
          <a:p>
            <a:pPr>
              <a:defRPr/>
            </a:pPr>
            <a:fld id="{29C1E47E-A244-4BEC-A489-9879E1058E1B}" type="slidenum">
              <a:rPr lang="en-US" smtClean="0"/>
              <a:pPr>
                <a:defRPr/>
              </a:pPr>
              <a:t>‹#›</a:t>
            </a:fld>
            <a:endParaRPr lang="en-US" dirty="0"/>
          </a:p>
        </p:txBody>
      </p:sp>
      <p:sp>
        <p:nvSpPr>
          <p:cNvPr id="14374"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92635" r:id="rId1"/>
    <p:sldLayoutId id="2147492636" r:id="rId2"/>
    <p:sldLayoutId id="2147492637" r:id="rId3"/>
    <p:sldLayoutId id="2147492638" r:id="rId4"/>
    <p:sldLayoutId id="2147492639" r:id="rId5"/>
    <p:sldLayoutId id="2147492640" r:id="rId6"/>
    <p:sldLayoutId id="2147492641" r:id="rId7"/>
    <p:sldLayoutId id="2147492642" r:id="rId8"/>
    <p:sldLayoutId id="2147492643" r:id="rId9"/>
    <p:sldLayoutId id="2147492644" r:id="rId10"/>
    <p:sldLayoutId id="2147492661" r:id="rId11"/>
    <p:sldLayoutId id="2147492664" r:id="rId12"/>
    <p:sldLayoutId id="2147492665" r:id="rId13"/>
    <p:sldLayoutId id="2147492666" r:id="rId14"/>
    <p:sldLayoutId id="2147492667" r:id="rId15"/>
    <p:sldLayoutId id="2147492668" r:id="rId16"/>
    <p:sldLayoutId id="2147492669" r:id="rId17"/>
  </p:sldLayoutIdLst>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5.png"/><Relationship Id="rId1" Type="http://schemas.openxmlformats.org/officeDocument/2006/relationships/slideLayout" Target="../slideLayouts/slideLayout10.xml"/></Relationships>
</file>

<file path=ppt/slides/_rels/slide10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0.xml"/></Relationships>
</file>

<file path=ppt/slides/_rels/slide10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10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0.xml"/></Relationships>
</file>

<file path=ppt/slides/_rels/slide10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0.xml"/></Relationships>
</file>

<file path=ppt/slides/_rels/slide10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image" Target="../media/image60.wmf"/><Relationship Id="rId1" Type="http://schemas.openxmlformats.org/officeDocument/2006/relationships/slideLayout" Target="../slideLayouts/slideLayout10.xml"/></Relationships>
</file>

<file path=ppt/slides/_rels/slide10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8.wmf"/><Relationship Id="rId1" Type="http://schemas.openxmlformats.org/officeDocument/2006/relationships/slideLayout" Target="../slideLayouts/slideLayout10.xml"/></Relationships>
</file>

<file path=ppt/slides/_rels/slide11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customXml" Target="../ink/ink18.xml"/><Relationship Id="rId1" Type="http://schemas.openxmlformats.org/officeDocument/2006/relationships/slideLayout" Target="../slideLayouts/slideLayout10.xml"/><Relationship Id="rId4" Type="http://schemas.openxmlformats.org/officeDocument/2006/relationships/image" Target="../media/image14.png"/></Relationships>
</file>

<file path=ppt/slides/_rels/slide11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emf"/><Relationship Id="rId7" Type="http://schemas.openxmlformats.org/officeDocument/2006/relationships/image" Target="../media/image11.emf"/><Relationship Id="rId2" Type="http://schemas.openxmlformats.org/officeDocument/2006/relationships/customXml" Target="../ink/ink19.xml"/><Relationship Id="rId1" Type="http://schemas.openxmlformats.org/officeDocument/2006/relationships/slideLayout" Target="../slideLayouts/slideLayout10.xml"/><Relationship Id="rId6" Type="http://schemas.openxmlformats.org/officeDocument/2006/relationships/customXml" Target="../ink/ink21.xml"/><Relationship Id="rId5" Type="http://schemas.openxmlformats.org/officeDocument/2006/relationships/image" Target="../media/image10.emf"/><Relationship Id="rId4" Type="http://schemas.openxmlformats.org/officeDocument/2006/relationships/customXml" Target="../ink/ink20.xml"/><Relationship Id="rId9" Type="http://schemas.openxmlformats.org/officeDocument/2006/relationships/image" Target="../media/image13.jpeg"/></Relationships>
</file>

<file path=ppt/slides/_rels/slide11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0.xml"/></Relationships>
</file>

<file path=ppt/slides/_rels/slide114.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0.xml"/></Relationships>
</file>

<file path=ppt/slides/_rels/slide115.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0.xml"/></Relationships>
</file>

<file path=ppt/slides/_rels/slide11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png"/><Relationship Id="rId1" Type="http://schemas.openxmlformats.org/officeDocument/2006/relationships/slideLayout" Target="../slideLayouts/slideLayout10.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0.xml"/></Relationships>
</file>

<file path=ppt/slides/_rels/slide11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8.wmf"/><Relationship Id="rId1" Type="http://schemas.openxmlformats.org/officeDocument/2006/relationships/slideLayout" Target="../slideLayouts/slideLayout10.xml"/></Relationships>
</file>

<file path=ppt/slides/_rels/slide12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0.xml"/></Relationships>
</file>

<file path=ppt/slides/_rels/slide12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8.wmf"/><Relationship Id="rId1" Type="http://schemas.openxmlformats.org/officeDocument/2006/relationships/slideLayout" Target="../slideLayouts/slideLayout14.xml"/></Relationships>
</file>

<file path=ppt/slides/_rels/slide126.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0.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8.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4.xml"/></Relationships>
</file>

<file path=ppt/slides/_rels/slide129.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31.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4.xml"/></Relationships>
</file>

<file path=ppt/slides/_rels/slide132.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4.xml"/></Relationships>
</file>

<file path=ppt/slides/_rels/slide133.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4.xml"/></Relationships>
</file>

<file path=ppt/slides/_rels/slide134.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0.xml"/></Relationships>
</file>

<file path=ppt/slides/_rels/slide135.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0.xml"/></Relationships>
</file>

<file path=ppt/slides/_rels/slide136.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0.xml"/></Relationships>
</file>

<file path=ppt/slides/_rels/slide137.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0.xml"/></Relationships>
</file>

<file path=ppt/slides/_rels/slide138.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customXml" Target="../ink/ink22.xml"/><Relationship Id="rId1" Type="http://schemas.openxmlformats.org/officeDocument/2006/relationships/slideLayout" Target="../slideLayouts/slideLayout10.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0.xml"/></Relationships>
</file>

<file path=ppt/slides/_rels/slide14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10.xml"/></Relationships>
</file>

<file path=ppt/slides/_rels/slide14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1.xml"/></Relationships>
</file>

<file path=ppt/slides/_rels/slide142.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0.xml"/></Relationships>
</file>

<file path=ppt/slides/_rels/slide143.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0.xml"/></Relationships>
</file>

<file path=ppt/slides/_rels/slide14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14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4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1.xml"/></Relationships>
</file>

<file path=ppt/slides/_rels/slide14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1.xml"/></Relationships>
</file>

<file path=ppt/slides/_rels/slide14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49.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0.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customXml" Target="../ink/ink23.xml"/><Relationship Id="rId1" Type="http://schemas.openxmlformats.org/officeDocument/2006/relationships/slideLayout" Target="../slideLayouts/slideLayout10.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9.emf"/><Relationship Id="rId7" Type="http://schemas.openxmlformats.org/officeDocument/2006/relationships/image" Target="../media/image11.emf"/><Relationship Id="rId2" Type="http://schemas.openxmlformats.org/officeDocument/2006/relationships/customXml" Target="../ink/ink1.xml"/><Relationship Id="rId1" Type="http://schemas.openxmlformats.org/officeDocument/2006/relationships/slideLayout" Target="../slideLayouts/slideLayout10.xml"/><Relationship Id="rId6" Type="http://schemas.openxmlformats.org/officeDocument/2006/relationships/customXml" Target="../ink/ink3.xml"/><Relationship Id="rId5" Type="http://schemas.openxmlformats.org/officeDocument/2006/relationships/image" Target="../media/image10.emf"/><Relationship Id="rId4" Type="http://schemas.openxmlformats.org/officeDocument/2006/relationships/customXml" Target="../ink/ink2.xml"/></Relationships>
</file>

<file path=ppt/slides/_rels/slide17.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9.emf"/><Relationship Id="rId7" Type="http://schemas.openxmlformats.org/officeDocument/2006/relationships/image" Target="../media/image11.emf"/><Relationship Id="rId2" Type="http://schemas.openxmlformats.org/officeDocument/2006/relationships/customXml" Target="../ink/ink4.xml"/><Relationship Id="rId1" Type="http://schemas.openxmlformats.org/officeDocument/2006/relationships/slideLayout" Target="../slideLayouts/slideLayout10.xml"/><Relationship Id="rId6" Type="http://schemas.openxmlformats.org/officeDocument/2006/relationships/customXml" Target="../ink/ink6.xml"/><Relationship Id="rId5" Type="http://schemas.openxmlformats.org/officeDocument/2006/relationships/image" Target="../media/image10.emf"/><Relationship Id="rId4" Type="http://schemas.openxmlformats.org/officeDocument/2006/relationships/customXml" Target="../ink/ink5.xml"/></Relationships>
</file>

<file path=ppt/slides/_rels/slide1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customXml" Target="../ink/ink7.xml"/><Relationship Id="rId1" Type="http://schemas.openxmlformats.org/officeDocument/2006/relationships/slideLayout" Target="../slideLayouts/slideLayout10.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customXml" Target="../ink/ink8.xml"/><Relationship Id="rId1" Type="http://schemas.openxmlformats.org/officeDocument/2006/relationships/slideLayout" Target="../slideLayouts/slideLayout10.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jpe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customXml" Target="../ink/ink9.xml"/><Relationship Id="rId1" Type="http://schemas.openxmlformats.org/officeDocument/2006/relationships/slideLayout" Target="../slideLayouts/slideLayout10.xml"/><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customXml" Target="../ink/ink10.xml"/><Relationship Id="rId1" Type="http://schemas.openxmlformats.org/officeDocument/2006/relationships/slideLayout" Target="../slideLayouts/slideLayout10.xml"/><Relationship Id="rId4" Type="http://schemas.openxmlformats.org/officeDocument/2006/relationships/image" Target="../media/image14.png"/></Relationships>
</file>

<file path=ppt/slides/_rels/slide3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15.xml"/><Relationship Id="rId4" Type="http://schemas.openxmlformats.org/officeDocument/2006/relationships/image" Target="../media/image25.jpeg"/></Relationships>
</file>

<file path=ppt/slides/_rels/slide3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customXml" Target="../ink/ink11.xml"/><Relationship Id="rId1" Type="http://schemas.openxmlformats.org/officeDocument/2006/relationships/slideLayout" Target="../slideLayouts/slideLayout10.xml"/><Relationship Id="rId4" Type="http://schemas.openxmlformats.org/officeDocument/2006/relationships/image" Target="../media/image14.png"/></Relationships>
</file>

<file path=ppt/slides/_rels/slide4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6.png"/><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8" Type="http://schemas.openxmlformats.org/officeDocument/2006/relationships/image" Target="../media/image121.png"/><Relationship Id="rId7" Type="http://schemas.openxmlformats.org/officeDocument/2006/relationships/customXml" Target="../ink/ink14.xml"/><Relationship Id="rId2" Type="http://schemas.openxmlformats.org/officeDocument/2006/relationships/customXml" Target="../ink/ink12.xml"/><Relationship Id="rId1" Type="http://schemas.openxmlformats.org/officeDocument/2006/relationships/slideLayout" Target="../slideLayouts/slideLayout10.xml"/><Relationship Id="rId6" Type="http://schemas.openxmlformats.org/officeDocument/2006/relationships/image" Target="../media/image111.png"/><Relationship Id="rId5" Type="http://schemas.openxmlformats.org/officeDocument/2006/relationships/customXml" Target="../ink/ink13.xml"/><Relationship Id="rId4" Type="http://schemas.openxmlformats.org/officeDocument/2006/relationships/image" Target="../media/image100.png"/><Relationship Id="rId9" Type="http://schemas.openxmlformats.org/officeDocument/2006/relationships/image" Target="../media/image50.png"/></Relationships>
</file>

<file path=ppt/slides/_rels/slide7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customXml" Target="../ink/ink15.xml"/><Relationship Id="rId1" Type="http://schemas.openxmlformats.org/officeDocument/2006/relationships/slideLayout" Target="../slideLayouts/slideLayout10.xml"/><Relationship Id="rId4" Type="http://schemas.openxmlformats.org/officeDocument/2006/relationships/image" Target="../media/image14.png"/></Relationships>
</file>

<file path=ppt/slides/_rels/slide8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7.xml"/></Relationships>
</file>

<file path=ppt/slides/_rels/slide8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7.xml"/></Relationships>
</file>

<file path=ppt/slides/_rels/slide84.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customXml" Target="../ink/ink16.xml"/><Relationship Id="rId1" Type="http://schemas.openxmlformats.org/officeDocument/2006/relationships/slideLayout" Target="../slideLayouts/slideLayout10.xml"/><Relationship Id="rId4" Type="http://schemas.openxmlformats.org/officeDocument/2006/relationships/image" Target="../media/image14.png"/></Relationships>
</file>

<file path=ppt/slides/_rels/slide87.xml.rels><?xml version="1.0" encoding="UTF-8" standalone="yes"?>
<Relationships xmlns="http://schemas.openxmlformats.org/package/2006/relationships"><Relationship Id="rId2" Type="http://schemas.openxmlformats.org/officeDocument/2006/relationships/image" Target="../media/image57.wmf"/><Relationship Id="rId1" Type="http://schemas.openxmlformats.org/officeDocument/2006/relationships/slideLayout" Target="../slideLayouts/slideLayout14.xml"/></Relationships>
</file>

<file path=ppt/slides/_rels/slide8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4.xml"/></Relationships>
</file>

<file path=ppt/slides/_rels/slide8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2" Type="http://schemas.openxmlformats.org/officeDocument/2006/relationships/image" Target="../media/image60.wmf"/><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0.xml"/></Relationships>
</file>

<file path=ppt/slides/_rels/slide9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0.xml"/></Relationships>
</file>

<file path=ppt/slides/_rels/slide9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0.xml"/></Relationships>
</file>

<file path=ppt/slides/_rels/slide9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0.xml"/></Relationships>
</file>

<file path=ppt/slides/_rels/slide9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customXml" Target="../ink/ink17.xml"/><Relationship Id="rId1" Type="http://schemas.openxmlformats.org/officeDocument/2006/relationships/slideLayout" Target="../slideLayouts/slideLayout10.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mages-na.ssl-images-amazon.com/images/I/51ICPeSz%2BKL._SX331_BO1,204,203,200_.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76488" y="140752"/>
            <a:ext cx="4391025" cy="6579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57952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ctrTitle" idx="4294967295"/>
          </p:nvPr>
        </p:nvSpPr>
        <p:spPr>
          <a:xfrm>
            <a:off x="1562100" y="594359"/>
            <a:ext cx="6019800" cy="1371600"/>
          </a:xfrm>
        </p:spPr>
        <p:txBody>
          <a:bodyPr/>
          <a:lstStyle/>
          <a:p>
            <a:pPr algn="ctr" eaLnBrk="1" hangingPunct="1">
              <a:defRPr/>
            </a:pPr>
            <a:r>
              <a:rPr lang="en-US" altLang="en-US" dirty="0">
                <a:solidFill>
                  <a:srgbClr val="00FFFF"/>
                </a:solidFill>
                <a:effectLst>
                  <a:outerShdw blurRad="38100" dist="38100" dir="2700000" algn="tl">
                    <a:srgbClr val="000000">
                      <a:alpha val="43137"/>
                    </a:srgbClr>
                  </a:outerShdw>
                </a:effectLst>
                <a:cs typeface="Calibri" panose="020F0502020204030204" pitchFamily="34" charset="0"/>
              </a:rPr>
              <a:t>The Coming Kingdom</a:t>
            </a:r>
            <a:br>
              <a:rPr lang="en-US" altLang="en-US" b="1" dirty="0">
                <a:solidFill>
                  <a:srgbClr val="00FFFF"/>
                </a:solidFill>
                <a:effectLst>
                  <a:outerShdw blurRad="38100" dist="38100" dir="2700000" algn="tl">
                    <a:srgbClr val="000000">
                      <a:alpha val="43137"/>
                    </a:srgbClr>
                  </a:outerShdw>
                </a:effectLst>
                <a:cs typeface="Calibri" panose="020F0502020204030204" pitchFamily="34" charset="0"/>
              </a:rPr>
            </a:br>
            <a:r>
              <a:rPr lang="en-US" altLang="en-US" sz="2800" dirty="0">
                <a:solidFill>
                  <a:srgbClr val="00FFFF"/>
                </a:solidFill>
                <a:effectLst>
                  <a:outerShdw blurRad="38100" dist="38100" dir="2700000" algn="tl">
                    <a:srgbClr val="000000">
                      <a:alpha val="43137"/>
                    </a:srgbClr>
                  </a:outerShdw>
                </a:effectLst>
                <a:cs typeface="Calibri" panose="020F0502020204030204" pitchFamily="34" charset="0"/>
              </a:rPr>
              <a:t>Chapter 22-26</a:t>
            </a:r>
            <a:endParaRPr lang="en-US" altLang="en-US" dirty="0">
              <a:solidFill>
                <a:srgbClr val="00FFFF"/>
              </a:solidFill>
              <a:effectLst>
                <a:outerShdw blurRad="38100" dist="38100" dir="2700000" algn="tl">
                  <a:srgbClr val="000000">
                    <a:alpha val="43137"/>
                  </a:srgbClr>
                </a:outerShdw>
              </a:effectLst>
              <a:cs typeface="Calibri" panose="020F0502020204030204" pitchFamily="34" charset="0"/>
            </a:endParaRPr>
          </a:p>
        </p:txBody>
      </p:sp>
      <p:sp>
        <p:nvSpPr>
          <p:cNvPr id="6147" name="Subtitle 2"/>
          <p:cNvSpPr>
            <a:spLocks noGrp="1"/>
          </p:cNvSpPr>
          <p:nvPr>
            <p:ph type="subTitle" idx="4294967295"/>
          </p:nvPr>
        </p:nvSpPr>
        <p:spPr>
          <a:xfrm>
            <a:off x="990600" y="4572001"/>
            <a:ext cx="7467600" cy="1752600"/>
          </a:xfrm>
        </p:spPr>
        <p:txBody>
          <a:bodyPr/>
          <a:lstStyle/>
          <a:p>
            <a:pPr marL="0" indent="0" algn="ctr" eaLnBrk="1" hangingPunct="1">
              <a:buNone/>
            </a:pPr>
            <a:r>
              <a:rPr lang="en-US" altLang="en-US" dirty="0">
                <a:effectLst>
                  <a:outerShdw blurRad="38100" dist="38100" dir="2700000" algn="tl">
                    <a:srgbClr val="000000">
                      <a:alpha val="43137"/>
                    </a:srgbClr>
                  </a:outerShdw>
                </a:effectLst>
                <a:cs typeface="Calibri" panose="020F0502020204030204" pitchFamily="34" charset="0"/>
              </a:rPr>
              <a:t>Dr. </a:t>
            </a:r>
            <a:r>
              <a:rPr lang="en-US" altLang="en-US">
                <a:effectLst>
                  <a:outerShdw blurRad="38100" dist="38100" dir="2700000" algn="tl">
                    <a:srgbClr val="000000">
                      <a:alpha val="43137"/>
                    </a:srgbClr>
                  </a:outerShdw>
                </a:effectLst>
                <a:cs typeface="Calibri" panose="020F0502020204030204" pitchFamily="34" charset="0"/>
              </a:rPr>
              <a:t>Andy Woods</a:t>
            </a:r>
            <a:endParaRPr lang="en-US" altLang="en-US" dirty="0">
              <a:effectLst>
                <a:outerShdw blurRad="38100" dist="38100" dir="2700000" algn="tl">
                  <a:srgbClr val="000000">
                    <a:alpha val="43137"/>
                  </a:srgbClr>
                </a:outerShdw>
              </a:effectLst>
              <a:cs typeface="Calibri" panose="020F0502020204030204" pitchFamily="34" charset="0"/>
            </a:endParaRPr>
          </a:p>
          <a:p>
            <a:pPr eaLnBrk="1" hangingPunct="1"/>
            <a:endParaRPr lang="en-US" altLang="en-US" sz="2000" dirty="0">
              <a:effectLst>
                <a:outerShdw blurRad="38100" dist="38100" dir="2700000" algn="tl">
                  <a:srgbClr val="000000">
                    <a:alpha val="43137"/>
                  </a:srgbClr>
                </a:outerShdw>
              </a:effectLst>
              <a:cs typeface="Calibri" panose="020F0502020204030204" pitchFamily="34" charset="0"/>
            </a:endParaRPr>
          </a:p>
          <a:p>
            <a:pPr marL="0" indent="0" algn="ctr" eaLnBrk="1" hangingPunct="1">
              <a:buNone/>
            </a:pPr>
            <a:r>
              <a:rPr lang="en-US" altLang="en-US" sz="2000" dirty="0">
                <a:effectLst>
                  <a:outerShdw blurRad="38100" dist="38100" dir="2700000" algn="tl">
                    <a:srgbClr val="000000">
                      <a:alpha val="43137"/>
                    </a:srgbClr>
                  </a:outerShdw>
                </a:effectLst>
                <a:cs typeface="Calibri" panose="020F0502020204030204" pitchFamily="34" charset="0"/>
              </a:rPr>
              <a:t>Senior Pastor – Sugar Land Bible Church</a:t>
            </a:r>
          </a:p>
          <a:p>
            <a:pPr marL="0" indent="0" algn="ctr" eaLnBrk="1" hangingPunct="1">
              <a:buNone/>
            </a:pPr>
            <a:r>
              <a:rPr lang="en-US" altLang="en-US" sz="2000" dirty="0">
                <a:effectLst>
                  <a:outerShdw blurRad="38100" dist="38100" dir="2700000" algn="tl">
                    <a:srgbClr val="000000">
                      <a:alpha val="43137"/>
                    </a:srgbClr>
                  </a:outerShdw>
                </a:effectLst>
                <a:cs typeface="Calibri" panose="020F0502020204030204" pitchFamily="34" charset="0"/>
              </a:rPr>
              <a:t>President – Chafer Theological Seminary</a:t>
            </a:r>
            <a:r>
              <a:rPr lang="en-US" altLang="en-US" sz="2000" dirty="0">
                <a:solidFill>
                  <a:schemeClr val="bg1"/>
                </a:solidFill>
                <a:effectLst>
                  <a:outerShdw blurRad="38100" dist="38100" dir="2700000" algn="tl">
                    <a:srgbClr val="000000">
                      <a:alpha val="43137"/>
                    </a:srgbClr>
                  </a:outerShdw>
                </a:effectLst>
                <a:cs typeface="Calibri" panose="020F0502020204030204" pitchFamily="34" charset="0"/>
              </a:rPr>
              <a:t> </a:t>
            </a:r>
          </a:p>
        </p:txBody>
      </p:sp>
      <p:pic>
        <p:nvPicPr>
          <p:cNvPr id="6148"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916363" y="2362200"/>
            <a:ext cx="1311275" cy="1828800"/>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253668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
            <a:ext cx="9144000" cy="6857998"/>
          </a:xfrm>
          <a:prstGeom prst="rect">
            <a:avLst/>
          </a:prstGeom>
        </p:spPr>
      </p:pic>
      <p:sp>
        <p:nvSpPr>
          <p:cNvPr id="38914" name="Rectangle 3"/>
          <p:cNvSpPr>
            <a:spLocks noChangeArrowheads="1"/>
          </p:cNvSpPr>
          <p:nvPr/>
        </p:nvSpPr>
        <p:spPr bwMode="auto">
          <a:xfrm>
            <a:off x="0" y="2"/>
            <a:ext cx="9144000"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Isaiah 35:5-6</a:t>
            </a:r>
            <a:endPar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5</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the eyes of the blind will be opened And the ears of the deaf will be unstopped.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6</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Then the lame will leap like a deer, And the tongue of the mute will shout for joy. For waters will break forth in the wilderness And streams in the Arabah.”</a:t>
            </a:r>
          </a:p>
        </p:txBody>
      </p:sp>
    </p:spTree>
    <p:extLst>
      <p:ext uri="{BB962C8B-B14F-4D97-AF65-F5344CB8AC3E}">
        <p14:creationId xmlns:p14="http://schemas.microsoft.com/office/powerpoint/2010/main" val="211722439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047CD26-83C4-411A-9DDD-31EEF5A45C12}"/>
              </a:ext>
            </a:extLst>
          </p:cNvPr>
          <p:cNvPicPr>
            <a:picLocks noChangeAspect="1"/>
          </p:cNvPicPr>
          <p:nvPr/>
        </p:nvPicPr>
        <p:blipFill>
          <a:blip r:embed="rId2"/>
          <a:stretch>
            <a:fillRect/>
          </a:stretch>
        </p:blipFill>
        <p:spPr>
          <a:xfrm>
            <a:off x="0" y="0"/>
            <a:ext cx="9144000" cy="6857999"/>
          </a:xfrm>
          <a:prstGeom prst="rect">
            <a:avLst/>
          </a:prstGeom>
        </p:spPr>
      </p:pic>
      <p:sp>
        <p:nvSpPr>
          <p:cNvPr id="5" name="Subtitle 3"/>
          <p:cNvSpPr txBox="1">
            <a:spLocks/>
          </p:cNvSpPr>
          <p:nvPr/>
        </p:nvSpPr>
        <p:spPr bwMode="auto">
          <a:xfrm>
            <a:off x="0" y="1"/>
            <a:ext cx="9144000" cy="3581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eaLnBrk="1" hangingPunct="1">
              <a:spcBef>
                <a:spcPct val="0"/>
              </a:spcBef>
              <a:spcAft>
                <a:spcPts val="1200"/>
              </a:spcAft>
              <a:buClrTx/>
              <a:buSzTx/>
              <a:buNone/>
            </a:pPr>
            <a:r>
              <a:rPr lang="en-US" altLang="en-US" sz="4000" dirty="0">
                <a:solidFill>
                  <a:srgbClr val="00FFFF"/>
                </a:solidFill>
                <a:effectLst>
                  <a:outerShdw blurRad="38100" dist="38100" dir="2700000" algn="tl">
                    <a:srgbClr val="000000">
                      <a:alpha val="43137"/>
                    </a:srgbClr>
                  </a:outerShdw>
                </a:effectLst>
                <a:cs typeface="Arial" charset="0"/>
              </a:rPr>
              <a:t>Amos 9:13 </a:t>
            </a:r>
          </a:p>
          <a:p>
            <a:pPr marL="0" indent="0" algn="just" eaLnBrk="1" hangingPunct="1">
              <a:spcBef>
                <a:spcPct val="0"/>
              </a:spcBef>
              <a:spcAft>
                <a:spcPts val="1200"/>
              </a:spcAft>
              <a:buClrTx/>
              <a:buSzTx/>
              <a:buNone/>
            </a:pPr>
            <a:r>
              <a:rPr lang="en-US" sz="3400" dirty="0">
                <a:solidFill>
                  <a:srgbClr val="FFFFFF"/>
                </a:solidFill>
                <a:effectLst>
                  <a:outerShdw blurRad="38100" dist="38100" dir="2700000" algn="tl">
                    <a:srgbClr val="000000">
                      <a:alpha val="43137"/>
                    </a:srgbClr>
                  </a:outerShdw>
                </a:effectLst>
                <a:cs typeface="Arial" charset="0"/>
              </a:rPr>
              <a:t>“</a:t>
            </a:r>
            <a:r>
              <a:rPr lang="en-US" sz="3400" dirty="0">
                <a:effectLst>
                  <a:outerShdw blurRad="38100" dist="38100" dir="2700000" algn="tl">
                    <a:srgbClr val="000000">
                      <a:alpha val="43137"/>
                    </a:srgbClr>
                  </a:outerShdw>
                </a:effectLst>
              </a:rPr>
              <a:t>Behold, days are coming,” declares the </a:t>
            </a:r>
            <a:r>
              <a:rPr lang="en-US" sz="3400" cap="small" dirty="0">
                <a:effectLst>
                  <a:outerShdw blurRad="38100" dist="38100" dir="2700000" algn="tl">
                    <a:srgbClr val="000000">
                      <a:alpha val="43137"/>
                    </a:srgbClr>
                  </a:outerShdw>
                </a:effectLst>
              </a:rPr>
              <a:t>Lord</a:t>
            </a:r>
            <a:r>
              <a:rPr lang="en-US" sz="3400" dirty="0">
                <a:effectLst>
                  <a:outerShdw blurRad="38100" dist="38100" dir="2700000" algn="tl">
                    <a:srgbClr val="000000">
                      <a:alpha val="43137"/>
                    </a:srgbClr>
                  </a:outerShdw>
                </a:effectLst>
              </a:rPr>
              <a:t>,</a:t>
            </a:r>
            <a:br>
              <a:rPr lang="en-US" sz="3400" dirty="0">
                <a:effectLst>
                  <a:outerShdw blurRad="38100" dist="38100" dir="2700000" algn="tl">
                    <a:srgbClr val="000000">
                      <a:alpha val="43137"/>
                    </a:srgbClr>
                  </a:outerShdw>
                </a:effectLst>
              </a:rPr>
            </a:br>
            <a:r>
              <a:rPr lang="en-US" sz="3400" dirty="0">
                <a:effectLst>
                  <a:outerShdw blurRad="38100" dist="38100" dir="2700000" algn="tl">
                    <a:srgbClr val="000000">
                      <a:alpha val="43137"/>
                    </a:srgbClr>
                  </a:outerShdw>
                </a:effectLst>
              </a:rPr>
              <a:t>“When the plowman will overtake the reaper</a:t>
            </a:r>
            <a:br>
              <a:rPr lang="en-US" sz="3400" dirty="0">
                <a:effectLst>
                  <a:outerShdw blurRad="38100" dist="38100" dir="2700000" algn="tl">
                    <a:srgbClr val="000000">
                      <a:alpha val="43137"/>
                    </a:srgbClr>
                  </a:outerShdw>
                </a:effectLst>
              </a:rPr>
            </a:br>
            <a:r>
              <a:rPr lang="en-US" sz="3400" dirty="0">
                <a:effectLst>
                  <a:outerShdw blurRad="38100" dist="38100" dir="2700000" algn="tl">
                    <a:srgbClr val="000000">
                      <a:alpha val="43137"/>
                    </a:srgbClr>
                  </a:outerShdw>
                </a:effectLst>
              </a:rPr>
              <a:t>And the </a:t>
            </a:r>
            <a:r>
              <a:rPr lang="en-US" sz="3400" dirty="0" err="1">
                <a:effectLst>
                  <a:outerShdw blurRad="38100" dist="38100" dir="2700000" algn="tl">
                    <a:srgbClr val="000000">
                      <a:alpha val="43137"/>
                    </a:srgbClr>
                  </a:outerShdw>
                </a:effectLst>
              </a:rPr>
              <a:t>treader</a:t>
            </a:r>
            <a:r>
              <a:rPr lang="en-US" sz="3400" dirty="0">
                <a:effectLst>
                  <a:outerShdw blurRad="38100" dist="38100" dir="2700000" algn="tl">
                    <a:srgbClr val="000000">
                      <a:alpha val="43137"/>
                    </a:srgbClr>
                  </a:outerShdw>
                </a:effectLst>
              </a:rPr>
              <a:t> of grapes him who sows seed;</a:t>
            </a:r>
            <a:br>
              <a:rPr lang="en-US" sz="3400" dirty="0">
                <a:effectLst>
                  <a:outerShdw blurRad="38100" dist="38100" dir="2700000" algn="tl">
                    <a:srgbClr val="000000">
                      <a:alpha val="43137"/>
                    </a:srgbClr>
                  </a:outerShdw>
                </a:effectLst>
              </a:rPr>
            </a:br>
            <a:r>
              <a:rPr lang="en-US" sz="3400" dirty="0">
                <a:effectLst>
                  <a:outerShdw blurRad="38100" dist="38100" dir="2700000" algn="tl">
                    <a:srgbClr val="000000">
                      <a:alpha val="43137"/>
                    </a:srgbClr>
                  </a:outerShdw>
                </a:effectLst>
              </a:rPr>
              <a:t>When the mountains will drip sweet wine</a:t>
            </a:r>
            <a:br>
              <a:rPr lang="en-US" sz="3400" dirty="0">
                <a:effectLst>
                  <a:outerShdw blurRad="38100" dist="38100" dir="2700000" algn="tl">
                    <a:srgbClr val="000000">
                      <a:alpha val="43137"/>
                    </a:srgbClr>
                  </a:outerShdw>
                </a:effectLst>
              </a:rPr>
            </a:br>
            <a:r>
              <a:rPr lang="en-US" sz="3400" dirty="0">
                <a:effectLst>
                  <a:outerShdw blurRad="38100" dist="38100" dir="2700000" algn="tl">
                    <a:srgbClr val="000000">
                      <a:alpha val="43137"/>
                    </a:srgbClr>
                  </a:outerShdw>
                </a:effectLst>
              </a:rPr>
              <a:t>And all the hills will be dissolved.</a:t>
            </a:r>
            <a:r>
              <a:rPr lang="en-US" altLang="en-US" sz="3400" dirty="0">
                <a:solidFill>
                  <a:srgbClr val="FFFFFF"/>
                </a:solidFill>
                <a:effectLst>
                  <a:outerShdw blurRad="38100" dist="38100" dir="2700000" algn="tl">
                    <a:srgbClr val="000000">
                      <a:alpha val="43137"/>
                    </a:srgbClr>
                  </a:outerShdw>
                </a:effectLst>
                <a:cs typeface="Arial" charset="0"/>
              </a:rPr>
              <a:t>”</a:t>
            </a:r>
          </a:p>
        </p:txBody>
      </p:sp>
      <p:pic>
        <p:nvPicPr>
          <p:cNvPr id="6" name="Picture 2" descr="http://3.bp.blogspot.com/-QEkPt30fRNQ/US-EfJsZfRI/AAAAAAAASK4/JnP_SUUHRas/s1600/a.jpg"/>
          <p:cNvPicPr>
            <a:picLocks noChangeAspect="1" noChangeArrowheads="1"/>
          </p:cNvPicPr>
          <p:nvPr/>
        </p:nvPicPr>
        <p:blipFill>
          <a:blip r:embed="rId3" cstate="print"/>
          <a:srcRect/>
          <a:stretch>
            <a:fillRect/>
          </a:stretch>
        </p:blipFill>
        <p:spPr bwMode="auto">
          <a:xfrm>
            <a:off x="3548064" y="3505200"/>
            <a:ext cx="2047875" cy="1371600"/>
          </a:xfrm>
          <a:prstGeom prst="rect">
            <a:avLst/>
          </a:prstGeom>
          <a:noFill/>
          <a:ln w="9525">
            <a:noFill/>
            <a:miter lim="800000"/>
            <a:headEnd/>
            <a:tailEnd/>
          </a:ln>
        </p:spPr>
      </p:pic>
    </p:spTree>
    <p:extLst>
      <p:ext uri="{BB962C8B-B14F-4D97-AF65-F5344CB8AC3E}">
        <p14:creationId xmlns:p14="http://schemas.microsoft.com/office/powerpoint/2010/main" val="6978174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166EF8-BA5F-4CB4-B7BC-93267962FE10}"/>
              </a:ext>
            </a:extLst>
          </p:cNvPr>
          <p:cNvPicPr>
            <a:picLocks noChangeAspect="1"/>
          </p:cNvPicPr>
          <p:nvPr/>
        </p:nvPicPr>
        <p:blipFill>
          <a:blip r:embed="rId2"/>
          <a:stretch>
            <a:fillRect/>
          </a:stretch>
        </p:blipFill>
        <p:spPr>
          <a:xfrm>
            <a:off x="0" y="0"/>
            <a:ext cx="9144000" cy="6857999"/>
          </a:xfrm>
          <a:prstGeom prst="rect">
            <a:avLst/>
          </a:prstGeom>
        </p:spPr>
      </p:pic>
      <p:sp>
        <p:nvSpPr>
          <p:cNvPr id="5" name="Subtitle 3"/>
          <p:cNvSpPr txBox="1">
            <a:spLocks/>
          </p:cNvSpPr>
          <p:nvPr/>
        </p:nvSpPr>
        <p:spPr bwMode="auto">
          <a:xfrm>
            <a:off x="0" y="2"/>
            <a:ext cx="9144000" cy="480059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eaLnBrk="1" hangingPunct="1">
              <a:spcBef>
                <a:spcPct val="0"/>
              </a:spcBef>
              <a:spcAft>
                <a:spcPts val="1200"/>
              </a:spcAft>
              <a:buClrTx/>
              <a:buSzTx/>
              <a:buNone/>
            </a:pPr>
            <a:r>
              <a:rPr lang="en-US" altLang="en-US" sz="4000" dirty="0">
                <a:solidFill>
                  <a:srgbClr val="00FFFF"/>
                </a:solidFill>
                <a:effectLst>
                  <a:outerShdw blurRad="38100" dist="38100" dir="2700000" algn="tl">
                    <a:srgbClr val="000000">
                      <a:alpha val="43137"/>
                    </a:srgbClr>
                  </a:outerShdw>
                </a:effectLst>
                <a:cs typeface="Arial" charset="0"/>
              </a:rPr>
              <a:t>Isaiah 65:21-22 </a:t>
            </a:r>
          </a:p>
          <a:p>
            <a:pPr marL="0" indent="0" algn="just" eaLnBrk="1" hangingPunct="1">
              <a:spcBef>
                <a:spcPct val="0"/>
              </a:spcBef>
              <a:spcAft>
                <a:spcPts val="1200"/>
              </a:spcAft>
              <a:buClrTx/>
              <a:buSzTx/>
              <a:buNone/>
            </a:pPr>
            <a:r>
              <a:rPr lang="en-US" sz="3400" dirty="0">
                <a:solidFill>
                  <a:srgbClr val="FFFFFF"/>
                </a:solidFill>
                <a:effectLst>
                  <a:outerShdw blurRad="38100" dist="38100" dir="2700000" algn="tl">
                    <a:srgbClr val="000000">
                      <a:alpha val="43137"/>
                    </a:srgbClr>
                  </a:outerShdw>
                </a:effectLst>
                <a:cs typeface="Arial" charset="0"/>
              </a:rPr>
              <a:t>“</a:t>
            </a:r>
            <a:r>
              <a:rPr lang="en-US" sz="3400" baseline="30000" dirty="0">
                <a:effectLst>
                  <a:outerShdw blurRad="38100" dist="38100" dir="2700000" algn="tl">
                    <a:srgbClr val="000000">
                      <a:alpha val="43137"/>
                    </a:srgbClr>
                  </a:outerShdw>
                </a:effectLst>
              </a:rPr>
              <a:t>21 </a:t>
            </a:r>
            <a:r>
              <a:rPr lang="en-US" sz="3400" dirty="0">
                <a:effectLst>
                  <a:outerShdw blurRad="38100" dist="38100" dir="2700000" algn="tl">
                    <a:srgbClr val="000000">
                      <a:alpha val="43137"/>
                    </a:srgbClr>
                  </a:outerShdw>
                </a:effectLst>
              </a:rPr>
              <a:t>They will build houses and inhabit </a:t>
            </a:r>
            <a:r>
              <a:rPr lang="en-US" sz="3400" i="1" dirty="0">
                <a:effectLst>
                  <a:outerShdw blurRad="38100" dist="38100" dir="2700000" algn="tl">
                    <a:srgbClr val="000000">
                      <a:alpha val="43137"/>
                    </a:srgbClr>
                  </a:outerShdw>
                </a:effectLst>
              </a:rPr>
              <a:t>them</a:t>
            </a:r>
            <a:r>
              <a:rPr lang="en-US" sz="3400" dirty="0">
                <a:effectLst>
                  <a:outerShdw blurRad="38100" dist="38100" dir="2700000" algn="tl">
                    <a:srgbClr val="000000">
                      <a:alpha val="43137"/>
                    </a:srgbClr>
                  </a:outerShdw>
                </a:effectLst>
              </a:rPr>
              <a:t>;</a:t>
            </a:r>
            <a:br>
              <a:rPr lang="en-US" sz="3400" dirty="0">
                <a:effectLst>
                  <a:outerShdw blurRad="38100" dist="38100" dir="2700000" algn="tl">
                    <a:srgbClr val="000000">
                      <a:alpha val="43137"/>
                    </a:srgbClr>
                  </a:outerShdw>
                </a:effectLst>
              </a:rPr>
            </a:br>
            <a:r>
              <a:rPr lang="en-US" sz="3400" dirty="0">
                <a:effectLst>
                  <a:outerShdw blurRad="38100" dist="38100" dir="2700000" algn="tl">
                    <a:srgbClr val="000000">
                      <a:alpha val="43137"/>
                    </a:srgbClr>
                  </a:outerShdw>
                </a:effectLst>
              </a:rPr>
              <a:t>They will also plant vineyards and eat their fruit.</a:t>
            </a:r>
            <a:br>
              <a:rPr lang="en-US" sz="3400" dirty="0">
                <a:effectLst>
                  <a:outerShdw blurRad="38100" dist="38100" dir="2700000" algn="tl">
                    <a:srgbClr val="000000">
                      <a:alpha val="43137"/>
                    </a:srgbClr>
                  </a:outerShdw>
                </a:effectLst>
              </a:rPr>
            </a:br>
            <a:r>
              <a:rPr lang="en-US" sz="3400" baseline="30000" dirty="0">
                <a:effectLst>
                  <a:outerShdw blurRad="38100" dist="38100" dir="2700000" algn="tl">
                    <a:srgbClr val="000000">
                      <a:alpha val="43137"/>
                    </a:srgbClr>
                  </a:outerShdw>
                </a:effectLst>
              </a:rPr>
              <a:t>22 </a:t>
            </a:r>
            <a:r>
              <a:rPr lang="en-US" sz="3400" dirty="0">
                <a:effectLst>
                  <a:outerShdw blurRad="38100" dist="38100" dir="2700000" algn="tl">
                    <a:srgbClr val="000000">
                      <a:alpha val="43137"/>
                    </a:srgbClr>
                  </a:outerShdw>
                </a:effectLst>
              </a:rPr>
              <a:t>They will not build and another inhabit,</a:t>
            </a:r>
            <a:br>
              <a:rPr lang="en-US" sz="3400" dirty="0">
                <a:effectLst>
                  <a:outerShdw blurRad="38100" dist="38100" dir="2700000" algn="tl">
                    <a:srgbClr val="000000">
                      <a:alpha val="43137"/>
                    </a:srgbClr>
                  </a:outerShdw>
                </a:effectLst>
              </a:rPr>
            </a:br>
            <a:r>
              <a:rPr lang="en-US" sz="3400" dirty="0">
                <a:effectLst>
                  <a:outerShdw blurRad="38100" dist="38100" dir="2700000" algn="tl">
                    <a:srgbClr val="000000">
                      <a:alpha val="43137"/>
                    </a:srgbClr>
                  </a:outerShdw>
                </a:effectLst>
              </a:rPr>
              <a:t>They will not plant and another eat;</a:t>
            </a:r>
            <a:br>
              <a:rPr lang="en-US" sz="3400" dirty="0">
                <a:effectLst>
                  <a:outerShdw blurRad="38100" dist="38100" dir="2700000" algn="tl">
                    <a:srgbClr val="000000">
                      <a:alpha val="43137"/>
                    </a:srgbClr>
                  </a:outerShdw>
                </a:effectLst>
              </a:rPr>
            </a:br>
            <a:r>
              <a:rPr lang="en-US" sz="3400" dirty="0">
                <a:effectLst>
                  <a:outerShdw blurRad="38100" dist="38100" dir="2700000" algn="tl">
                    <a:srgbClr val="000000">
                      <a:alpha val="43137"/>
                    </a:srgbClr>
                  </a:outerShdw>
                </a:effectLst>
              </a:rPr>
              <a:t>For as the lifetime of a tree, </a:t>
            </a:r>
            <a:r>
              <a:rPr lang="en-US" sz="3400" i="1" dirty="0">
                <a:effectLst>
                  <a:outerShdw blurRad="38100" dist="38100" dir="2700000" algn="tl">
                    <a:srgbClr val="000000">
                      <a:alpha val="43137"/>
                    </a:srgbClr>
                  </a:outerShdw>
                </a:effectLst>
              </a:rPr>
              <a:t>so will be</a:t>
            </a:r>
            <a:r>
              <a:rPr lang="en-US" sz="3400" dirty="0">
                <a:effectLst>
                  <a:outerShdw blurRad="38100" dist="38100" dir="2700000" algn="tl">
                    <a:srgbClr val="000000">
                      <a:alpha val="43137"/>
                    </a:srgbClr>
                  </a:outerShdw>
                </a:effectLst>
              </a:rPr>
              <a:t> the days of My people, And My chosen ones will wear out the work of their hands.</a:t>
            </a:r>
            <a:r>
              <a:rPr lang="en-US" altLang="en-US" sz="3400" dirty="0">
                <a:solidFill>
                  <a:srgbClr val="FFFFFF"/>
                </a:solidFill>
                <a:effectLst>
                  <a:outerShdw blurRad="38100" dist="38100" dir="2700000" algn="tl">
                    <a:srgbClr val="000000">
                      <a:alpha val="43137"/>
                    </a:srgbClr>
                  </a:outerShdw>
                </a:effectLst>
                <a:cs typeface="Arial" charset="0"/>
              </a:rPr>
              <a:t>”</a:t>
            </a:r>
          </a:p>
        </p:txBody>
      </p:sp>
    </p:spTree>
    <p:extLst>
      <p:ext uri="{BB962C8B-B14F-4D97-AF65-F5344CB8AC3E}">
        <p14:creationId xmlns:p14="http://schemas.microsoft.com/office/powerpoint/2010/main" val="50056415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0AC96FA-F9DE-4093-AED0-62F912A8C8D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
            <a:ext cx="9144000" cy="6857998"/>
          </a:xfrm>
          <a:prstGeom prst="rect">
            <a:avLst/>
          </a:prstGeom>
        </p:spPr>
      </p:pic>
      <p:sp>
        <p:nvSpPr>
          <p:cNvPr id="5" name="Subtitle 3"/>
          <p:cNvSpPr txBox="1">
            <a:spLocks/>
          </p:cNvSpPr>
          <p:nvPr/>
        </p:nvSpPr>
        <p:spPr bwMode="auto">
          <a:xfrm>
            <a:off x="0" y="1"/>
            <a:ext cx="9144000" cy="3581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eaLnBrk="1" hangingPunct="1">
              <a:spcBef>
                <a:spcPct val="0"/>
              </a:spcBef>
              <a:spcAft>
                <a:spcPts val="1200"/>
              </a:spcAft>
              <a:buClrTx/>
              <a:buSzTx/>
              <a:buNone/>
            </a:pPr>
            <a:r>
              <a:rPr lang="en-US" altLang="en-US" sz="4000" dirty="0">
                <a:solidFill>
                  <a:srgbClr val="00FFFF"/>
                </a:solidFill>
                <a:effectLst>
                  <a:outerShdw blurRad="38100" dist="38100" dir="2700000" algn="tl">
                    <a:srgbClr val="000000">
                      <a:alpha val="43137"/>
                    </a:srgbClr>
                  </a:outerShdw>
                </a:effectLst>
                <a:cs typeface="Arial" charset="0"/>
              </a:rPr>
              <a:t>Zechariah 8:12 </a:t>
            </a:r>
          </a:p>
          <a:p>
            <a:pPr marL="0" indent="0" algn="just" eaLnBrk="1" hangingPunct="1">
              <a:spcBef>
                <a:spcPct val="0"/>
              </a:spcBef>
              <a:spcAft>
                <a:spcPts val="1200"/>
              </a:spcAft>
              <a:buClrTx/>
              <a:buSzTx/>
              <a:buNone/>
            </a:pPr>
            <a:r>
              <a:rPr lang="en-US" sz="3400" dirty="0">
                <a:solidFill>
                  <a:srgbClr val="FFFFFF"/>
                </a:solidFill>
                <a:effectLst>
                  <a:outerShdw blurRad="38100" dist="38100" dir="2700000" algn="tl">
                    <a:srgbClr val="000000">
                      <a:alpha val="43137"/>
                    </a:srgbClr>
                  </a:outerShdw>
                </a:effectLst>
                <a:cs typeface="Arial" charset="0"/>
              </a:rPr>
              <a:t>“</a:t>
            </a:r>
            <a:r>
              <a:rPr lang="en-US" sz="3400" dirty="0">
                <a:effectLst>
                  <a:outerShdw blurRad="38100" dist="38100" dir="2700000" algn="tl">
                    <a:srgbClr val="000000">
                      <a:alpha val="43137"/>
                    </a:srgbClr>
                  </a:outerShdw>
                </a:effectLst>
              </a:rPr>
              <a:t>For </a:t>
            </a:r>
            <a:r>
              <a:rPr lang="en-US" sz="3400" i="1" dirty="0">
                <a:effectLst>
                  <a:outerShdw blurRad="38100" dist="38100" dir="2700000" algn="tl">
                    <a:srgbClr val="000000">
                      <a:alpha val="43137"/>
                    </a:srgbClr>
                  </a:outerShdw>
                </a:effectLst>
              </a:rPr>
              <a:t>there will be</a:t>
            </a:r>
            <a:r>
              <a:rPr lang="en-US" sz="3400" dirty="0">
                <a:effectLst>
                  <a:outerShdw blurRad="38100" dist="38100" dir="2700000" algn="tl">
                    <a:srgbClr val="000000">
                      <a:alpha val="43137"/>
                    </a:srgbClr>
                  </a:outerShdw>
                </a:effectLst>
              </a:rPr>
              <a:t> peace for the seed: the vine will yield its fruit, the land will yield its produce and the heavens will give their dew; and I will cause the remnant of this people to inherit all these </a:t>
            </a:r>
            <a:r>
              <a:rPr lang="en-US" sz="3400" i="1" dirty="0">
                <a:effectLst>
                  <a:outerShdw blurRad="38100" dist="38100" dir="2700000" algn="tl">
                    <a:srgbClr val="000000">
                      <a:alpha val="43137"/>
                    </a:srgbClr>
                  </a:outerShdw>
                </a:effectLst>
              </a:rPr>
              <a:t>things</a:t>
            </a:r>
            <a:r>
              <a:rPr lang="en-US" sz="3400" dirty="0">
                <a:effectLst>
                  <a:outerShdw blurRad="38100" dist="38100" dir="2700000" algn="tl">
                    <a:srgbClr val="000000">
                      <a:alpha val="43137"/>
                    </a:srgbClr>
                  </a:outerShdw>
                </a:effectLst>
              </a:rPr>
              <a:t>.</a:t>
            </a:r>
            <a:r>
              <a:rPr lang="en-US" altLang="en-US" sz="3400" dirty="0">
                <a:solidFill>
                  <a:srgbClr val="FFFFFF"/>
                </a:solidFill>
                <a:effectLst>
                  <a:outerShdw blurRad="38100" dist="38100" dir="2700000" algn="tl">
                    <a:srgbClr val="000000">
                      <a:alpha val="43137"/>
                    </a:srgbClr>
                  </a:outerShdw>
                </a:effectLst>
                <a:cs typeface="Arial" charset="0"/>
              </a:rPr>
              <a:t>”</a:t>
            </a:r>
          </a:p>
        </p:txBody>
      </p:sp>
      <p:pic>
        <p:nvPicPr>
          <p:cNvPr id="6" name="Picture 2" descr="http://3.bp.blogspot.com/-QEkPt30fRNQ/US-EfJsZfRI/AAAAAAAASK4/JnP_SUUHRas/s1600/a.jpg"/>
          <p:cNvPicPr>
            <a:picLocks noChangeAspect="1" noChangeArrowheads="1"/>
          </p:cNvPicPr>
          <p:nvPr/>
        </p:nvPicPr>
        <p:blipFill>
          <a:blip r:embed="rId3" cstate="print"/>
          <a:srcRect/>
          <a:stretch>
            <a:fillRect/>
          </a:stretch>
        </p:blipFill>
        <p:spPr bwMode="auto">
          <a:xfrm>
            <a:off x="3548065" y="3505200"/>
            <a:ext cx="2047875" cy="1371600"/>
          </a:xfrm>
          <a:prstGeom prst="rect">
            <a:avLst/>
          </a:prstGeom>
          <a:noFill/>
          <a:ln w="9525">
            <a:noFill/>
            <a:miter lim="800000"/>
            <a:headEnd/>
            <a:tailEnd/>
          </a:ln>
        </p:spPr>
      </p:pic>
    </p:spTree>
    <p:extLst>
      <p:ext uri="{BB962C8B-B14F-4D97-AF65-F5344CB8AC3E}">
        <p14:creationId xmlns:p14="http://schemas.microsoft.com/office/powerpoint/2010/main" val="190960860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447800"/>
            <a:ext cx="9144000" cy="4343400"/>
          </a:xfrm>
        </p:spPr>
        <p:txBody>
          <a:bodyPr/>
          <a:lstStyle/>
          <a:p>
            <a:pPr marL="0" indent="0" algn="just">
              <a:buNone/>
              <a:defRPr/>
            </a:pPr>
            <a:r>
              <a:rPr lang="en-US" sz="2800" dirty="0">
                <a:effectLst>
                  <a:outerShdw blurRad="38100" dist="38100" dir="2700000" algn="tl">
                    <a:srgbClr val="000000">
                      <a:alpha val="43137"/>
                    </a:srgbClr>
                  </a:outerShdw>
                </a:effectLst>
              </a:rPr>
              <a:t>“The Faith teachers deny that the kingdom of God is in the process of realization, claiming that it is present in the earth to the point that believers can be delivered from all sin, sickness, and poverty of the devil. They . . . claim that the believer has absolute authority to conquer and eradicate these forces of evil completely from his life. The only process of realization is in the faith of the believer, not in the presence of God’s kingdom. In the jargon of biblical theology, the Faith interpretation of the kingdom of God could be labeled as a ‘hyper-realized’ eschatology.”</a:t>
            </a:r>
          </a:p>
        </p:txBody>
      </p:sp>
      <p:sp>
        <p:nvSpPr>
          <p:cNvPr id="99331" name="TextBox 3"/>
          <p:cNvSpPr txBox="1">
            <a:spLocks noChangeArrowheads="1"/>
          </p:cNvSpPr>
          <p:nvPr/>
        </p:nvSpPr>
        <p:spPr bwMode="auto">
          <a:xfrm>
            <a:off x="971550" y="240774"/>
            <a:ext cx="7200900" cy="109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spcAft>
                <a:spcPts val="600"/>
              </a:spcAft>
            </a:pPr>
            <a:r>
              <a:rPr lang="en-US" altLang="en-US" sz="32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D.R. McConnell</a:t>
            </a:r>
          </a:p>
          <a:p>
            <a:pPr algn="ctr" eaLnBrk="1" hangingPunct="1"/>
            <a:r>
              <a:rPr lang="en-US" sz="1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Different Gospel: A Bold and Revealing Look at the Historical Basis of the Word of Faith Movement, Updated and electronic ed. (Peabody, MA: Hendrickson, 2011), loc. 4813–4846.</a:t>
            </a:r>
          </a:p>
        </p:txBody>
      </p:sp>
      <p:pic>
        <p:nvPicPr>
          <p:cNvPr id="4" name="Picture 3">
            <a:extLst>
              <a:ext uri="{FF2B5EF4-FFF2-40B4-BE49-F238E27FC236}">
                <a16:creationId xmlns:a16="http://schemas.microsoft.com/office/drawing/2014/main" id="{3F268C38-E500-4C71-BB52-86B7AA85DB72}"/>
              </a:ext>
            </a:extLst>
          </p:cNvPr>
          <p:cNvPicPr>
            <a:picLocks noChangeAspect="1"/>
          </p:cNvPicPr>
          <p:nvPr/>
        </p:nvPicPr>
        <p:blipFill>
          <a:blip r:embed="rId2"/>
          <a:stretch>
            <a:fillRect/>
          </a:stretch>
        </p:blipFill>
        <p:spPr>
          <a:xfrm>
            <a:off x="76200" y="76200"/>
            <a:ext cx="802234" cy="1097280"/>
          </a:xfrm>
          <a:prstGeom prst="rect">
            <a:avLst/>
          </a:prstGeom>
        </p:spPr>
      </p:pic>
    </p:spTree>
    <p:extLst>
      <p:ext uri="{BB962C8B-B14F-4D97-AF65-F5344CB8AC3E}">
        <p14:creationId xmlns:p14="http://schemas.microsoft.com/office/powerpoint/2010/main" val="192067013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1447800"/>
            <a:ext cx="9144000" cy="4724400"/>
          </a:xfrm>
        </p:spPr>
        <p:txBody>
          <a:bodyPr/>
          <a:lstStyle/>
          <a:p>
            <a:pPr marL="0" indent="0" algn="just">
              <a:buNone/>
              <a:defRPr/>
            </a:pPr>
            <a:r>
              <a:rPr lang="en-US" sz="2500" dirty="0">
                <a:effectLst>
                  <a:outerShdw blurRad="38100" dist="38100" dir="2700000" algn="tl">
                    <a:srgbClr val="000000">
                      <a:alpha val="43137"/>
                    </a:srgbClr>
                  </a:outerShdw>
                </a:effectLst>
              </a:rPr>
              <a:t>“The Faith eschatology is ‘hyper realized’ because of its extreme promises to the believer of a life which is absolutely invulnerable to any type of evil. It claims ‘that the powers of the age to come’ have completely come in this life and that these powers can be used at will by the believer with enough faith and knowledge of how to operate them. There is no process of realization of God’s kingdom in Faith eschatology; the kingdom can be completely realized in the lives of those who exercise Faith principles. We see this hyper-realized eschatology in the Faith doctrines of healing, authority, prosperity, identification and deification. The over-realized nature of Faith eschatology emphasizes the ‘Now’ of the kingdom of God. . . . The . . . ‘Not yet’ mystery of the kingdom and its powers is distorted by the hyper-realized eschatology of the Faith movement.”</a:t>
            </a:r>
          </a:p>
        </p:txBody>
      </p:sp>
      <p:sp>
        <p:nvSpPr>
          <p:cNvPr id="6" name="TextBox 3">
            <a:extLst>
              <a:ext uri="{FF2B5EF4-FFF2-40B4-BE49-F238E27FC236}">
                <a16:creationId xmlns:a16="http://schemas.microsoft.com/office/drawing/2014/main" id="{BF6E8BA1-0610-4D18-A80C-84FA42CA9161}"/>
              </a:ext>
            </a:extLst>
          </p:cNvPr>
          <p:cNvSpPr txBox="1">
            <a:spLocks noChangeArrowheads="1"/>
          </p:cNvSpPr>
          <p:nvPr/>
        </p:nvSpPr>
        <p:spPr bwMode="auto">
          <a:xfrm>
            <a:off x="971550" y="240774"/>
            <a:ext cx="7200900" cy="109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spcAft>
                <a:spcPts val="600"/>
              </a:spcAft>
            </a:pPr>
            <a:r>
              <a:rPr lang="en-US" altLang="en-US" sz="32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D.R. McConnell</a:t>
            </a:r>
          </a:p>
          <a:p>
            <a:pPr algn="ctr" eaLnBrk="1" hangingPunct="1"/>
            <a:r>
              <a:rPr lang="en-US" sz="1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Different Gospel: A Bold and Revealing Look at the Historical Basis of the Word of Faith Movement, Updated and electronic ed. (Peabody, MA: Hendrickson, 2011), loc. 4813–4846.</a:t>
            </a:r>
          </a:p>
        </p:txBody>
      </p:sp>
      <p:pic>
        <p:nvPicPr>
          <p:cNvPr id="5" name="Picture 4">
            <a:extLst>
              <a:ext uri="{FF2B5EF4-FFF2-40B4-BE49-F238E27FC236}">
                <a16:creationId xmlns:a16="http://schemas.microsoft.com/office/drawing/2014/main" id="{05C943F6-C2AB-4733-BDA9-9982120FF8F1}"/>
              </a:ext>
            </a:extLst>
          </p:cNvPr>
          <p:cNvPicPr>
            <a:picLocks noChangeAspect="1"/>
          </p:cNvPicPr>
          <p:nvPr/>
        </p:nvPicPr>
        <p:blipFill>
          <a:blip r:embed="rId2"/>
          <a:stretch>
            <a:fillRect/>
          </a:stretch>
        </p:blipFill>
        <p:spPr>
          <a:xfrm>
            <a:off x="76200" y="76200"/>
            <a:ext cx="802234" cy="1097280"/>
          </a:xfrm>
          <a:prstGeom prst="rect">
            <a:avLst/>
          </a:prstGeom>
        </p:spPr>
      </p:pic>
    </p:spTree>
    <p:extLst>
      <p:ext uri="{BB962C8B-B14F-4D97-AF65-F5344CB8AC3E}">
        <p14:creationId xmlns:p14="http://schemas.microsoft.com/office/powerpoint/2010/main" val="39447385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F5202F-F581-4888-A277-C645DA219A07}"/>
              </a:ext>
            </a:extLst>
          </p:cNvPr>
          <p:cNvPicPr>
            <a:picLocks noChangeAspect="1"/>
          </p:cNvPicPr>
          <p:nvPr/>
        </p:nvPicPr>
        <p:blipFill>
          <a:blip r:embed="rId2"/>
          <a:stretch>
            <a:fillRect/>
          </a:stretch>
        </p:blipFill>
        <p:spPr>
          <a:xfrm>
            <a:off x="0" y="0"/>
            <a:ext cx="9144000" cy="6857999"/>
          </a:xfrm>
          <a:prstGeom prst="rect">
            <a:avLst/>
          </a:prstGeom>
        </p:spPr>
      </p:pic>
      <p:sp>
        <p:nvSpPr>
          <p:cNvPr id="38914" name="Rectangle 3"/>
          <p:cNvSpPr>
            <a:spLocks noChangeArrowheads="1"/>
          </p:cNvSpPr>
          <p:nvPr/>
        </p:nvSpPr>
        <p:spPr bwMode="auto">
          <a:xfrm>
            <a:off x="0" y="2"/>
            <a:ext cx="9144000"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Galatians 4:13-14</a:t>
            </a:r>
            <a:endPar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you know that it was because of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bodily illness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that I preached the gospel to you the first time;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that which was a trial to you in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my bodily condition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 did not despise or loathe, but you received me as an angel of God, as Christ Jesus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Himself</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13660306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6A0C2D-F869-4055-A719-08B593B28171}"/>
              </a:ext>
            </a:extLst>
          </p:cNvPr>
          <p:cNvPicPr>
            <a:picLocks noChangeAspect="1"/>
          </p:cNvPicPr>
          <p:nvPr/>
        </p:nvPicPr>
        <p:blipFill>
          <a:blip r:embed="rId2"/>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 Timothy 5:23</a:t>
            </a:r>
            <a:endPar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 longer drink water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exclusively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use a little wine for the sake of your stomach and your frequent ailments.”</a:t>
            </a:r>
          </a:p>
        </p:txBody>
      </p:sp>
      <p:pic>
        <p:nvPicPr>
          <p:cNvPr id="5" name="Picture 4">
            <a:extLst>
              <a:ext uri="{FF2B5EF4-FFF2-40B4-BE49-F238E27FC236}">
                <a16:creationId xmlns:a16="http://schemas.microsoft.com/office/drawing/2014/main" id="{3B454EE3-DCAC-4F76-A0FF-4F65ACD144D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52245" y="2771536"/>
            <a:ext cx="2839515" cy="2011680"/>
          </a:xfrm>
          <a:prstGeom prst="rect">
            <a:avLst/>
          </a:prstGeom>
        </p:spPr>
      </p:pic>
    </p:spTree>
    <p:extLst>
      <p:ext uri="{BB962C8B-B14F-4D97-AF65-F5344CB8AC3E}">
        <p14:creationId xmlns:p14="http://schemas.microsoft.com/office/powerpoint/2010/main" val="303719219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4">
            <a:extLst>
              <a:ext uri="{FF2B5EF4-FFF2-40B4-BE49-F238E27FC236}">
                <a16:creationId xmlns:a16="http://schemas.microsoft.com/office/drawing/2014/main" id="{7B3667B5-1AF9-4420-AA2C-FE2F7AF62B8E}"/>
              </a:ext>
            </a:extLst>
          </p:cNvPr>
          <p:cNvSpPr>
            <a:spLocks noGrp="1" noChangeArrowheads="1"/>
          </p:cNvSpPr>
          <p:nvPr>
            <p:ph type="title" idx="4294967295"/>
          </p:nvPr>
        </p:nvSpPr>
        <p:spPr>
          <a:xfrm>
            <a:off x="1104900" y="228600"/>
            <a:ext cx="6934200" cy="838200"/>
          </a:xfrm>
        </p:spPr>
        <p:txBody>
          <a:bodyPr/>
          <a:lstStyle/>
          <a:p>
            <a:pPr algn="ctr"/>
            <a:r>
              <a:rPr lang="en-US" altLang="en-US" sz="4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Order of Paul’s Letters</a:t>
            </a:r>
          </a:p>
        </p:txBody>
      </p:sp>
      <p:sp>
        <p:nvSpPr>
          <p:cNvPr id="6" name="Content Placeholder 5">
            <a:extLst>
              <a:ext uri="{FF2B5EF4-FFF2-40B4-BE49-F238E27FC236}">
                <a16:creationId xmlns:a16="http://schemas.microsoft.com/office/drawing/2014/main" id="{B26729D2-66B6-4C03-8002-98465833BF64}"/>
              </a:ext>
            </a:extLst>
          </p:cNvPr>
          <p:cNvSpPr>
            <a:spLocks noGrp="1"/>
          </p:cNvSpPr>
          <p:nvPr>
            <p:ph idx="4294967295"/>
          </p:nvPr>
        </p:nvSpPr>
        <p:spPr>
          <a:xfrm>
            <a:off x="1409700" y="1219200"/>
            <a:ext cx="6324600" cy="5029200"/>
          </a:xfrm>
        </p:spPr>
        <p:txBody>
          <a:bodyPr/>
          <a:lstStyle/>
          <a:p>
            <a:pPr marL="574675" indent="-574675">
              <a:spcBef>
                <a:spcPts val="0"/>
              </a:spcBef>
              <a:spcAft>
                <a:spcPts val="1200"/>
              </a:spcAft>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Galatians (A.D. 49)</a:t>
            </a:r>
          </a:p>
          <a:p>
            <a:pPr marL="574675" indent="-574675">
              <a:spcBef>
                <a:spcPts val="0"/>
              </a:spcBef>
              <a:spcAft>
                <a:spcPts val="1200"/>
              </a:spcAft>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1‒2 Thessalonians (A.D. 51)</a:t>
            </a:r>
          </a:p>
          <a:p>
            <a:pPr marL="574675" indent="-574675">
              <a:spcBef>
                <a:spcPts val="0"/>
              </a:spcBef>
              <a:spcAft>
                <a:spcPts val="1200"/>
              </a:spcAft>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1‒2 Corinthians (A.D. 56)</a:t>
            </a:r>
          </a:p>
          <a:p>
            <a:pPr marL="574675" indent="-574675">
              <a:spcBef>
                <a:spcPts val="0"/>
              </a:spcBef>
              <a:spcAft>
                <a:spcPts val="1200"/>
              </a:spcAft>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Romans (A.D. 57)</a:t>
            </a:r>
          </a:p>
          <a:p>
            <a:pPr marL="574675" indent="-574675">
              <a:spcBef>
                <a:spcPts val="0"/>
              </a:spcBef>
              <a:spcAft>
                <a:spcPts val="1200"/>
              </a:spcAft>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Ephesians, Colossians, Philemon, Philippians (A.D. 60‒62)</a:t>
            </a:r>
          </a:p>
          <a:p>
            <a:pPr marL="574675" indent="-574675">
              <a:spcBef>
                <a:spcPts val="0"/>
              </a:spcBef>
              <a:spcAft>
                <a:spcPts val="1200"/>
              </a:spcAft>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1 Timothy, Titus (A.D. 62‒66)</a:t>
            </a:r>
          </a:p>
          <a:p>
            <a:pPr marL="574675" indent="-574675">
              <a:spcBef>
                <a:spcPts val="0"/>
              </a:spcBef>
              <a:spcAft>
                <a:spcPts val="1200"/>
              </a:spcAft>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2 Timothy (A.D. 67)</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36868" name="Picture 4" descr="j0193970">
            <a:extLst>
              <a:ext uri="{FF2B5EF4-FFF2-40B4-BE49-F238E27FC236}">
                <a16:creationId xmlns:a16="http://schemas.microsoft.com/office/drawing/2014/main" id="{0DE432F8-FEFF-4E53-914B-4FACDAE769A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49308" y="4953000"/>
            <a:ext cx="1418492"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DD0B493-700A-4456-88E9-E831D5FBDB16}"/>
              </a:ext>
            </a:extLst>
          </p:cNvPr>
          <p:cNvPicPr>
            <a:picLocks noChangeAspect="1"/>
          </p:cNvPicPr>
          <p:nvPr/>
        </p:nvPicPr>
        <p:blipFill>
          <a:blip r:embed="rId2"/>
          <a:stretch>
            <a:fillRect/>
          </a:stretch>
        </p:blipFill>
        <p:spPr>
          <a:xfrm>
            <a:off x="0" y="0"/>
            <a:ext cx="9144000" cy="6857999"/>
          </a:xfrm>
          <a:prstGeom prst="rect">
            <a:avLst/>
          </a:prstGeom>
        </p:spPr>
      </p:pic>
      <p:sp>
        <p:nvSpPr>
          <p:cNvPr id="38914" name="Rectangle 3"/>
          <p:cNvSpPr>
            <a:spLocks noChangeArrowheads="1"/>
          </p:cNvSpPr>
          <p:nvPr/>
        </p:nvSpPr>
        <p:spPr bwMode="auto">
          <a:xfrm>
            <a:off x="1143000" y="0"/>
            <a:ext cx="6858000" cy="1969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 Timothy 4:20</a:t>
            </a:r>
            <a:endPar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“Erastus remained at Corinth, but </a:t>
            </a:r>
            <a:r>
              <a:rPr lang="en-US" sz="36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Trophimus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 left sick at Miletus.”</a:t>
            </a:r>
          </a:p>
        </p:txBody>
      </p:sp>
      <p:pic>
        <p:nvPicPr>
          <p:cNvPr id="6" name="Picture 5">
            <a:extLst>
              <a:ext uri="{FF2B5EF4-FFF2-40B4-BE49-F238E27FC236}">
                <a16:creationId xmlns:a16="http://schemas.microsoft.com/office/drawing/2014/main" id="{6EB2E2C7-B3F4-48C2-B86D-A81679D4B9B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52245" y="2771536"/>
            <a:ext cx="2839515" cy="2011680"/>
          </a:xfrm>
          <a:prstGeom prst="rect">
            <a:avLst/>
          </a:prstGeom>
        </p:spPr>
      </p:pic>
    </p:spTree>
    <p:extLst>
      <p:ext uri="{BB962C8B-B14F-4D97-AF65-F5344CB8AC3E}">
        <p14:creationId xmlns:p14="http://schemas.microsoft.com/office/powerpoint/2010/main" val="31096221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4100" y="228600"/>
            <a:ext cx="4495800" cy="762000"/>
          </a:xfrm>
        </p:spPr>
        <p:txBody>
          <a:bodyPr/>
          <a:lstStyle/>
          <a:p>
            <a:pPr>
              <a:defRPr/>
            </a:pPr>
            <a:r>
              <a:rPr lang="en-US" sz="3600" dirty="0">
                <a:solidFill>
                  <a:srgbClr val="00FFFF"/>
                </a:solidFill>
                <a:effectLst>
                  <a:outerShdw blurRad="38100" dist="38100" dir="2700000" algn="tl">
                    <a:srgbClr val="000000">
                      <a:alpha val="43137"/>
                    </a:srgbClr>
                  </a:outerShdw>
                </a:effectLst>
              </a:rPr>
              <a:t>Kingdom Study Outline</a:t>
            </a:r>
          </a:p>
        </p:txBody>
      </p:sp>
      <p:sp>
        <p:nvSpPr>
          <p:cNvPr id="12291" name="Content Placeholder 2"/>
          <p:cNvSpPr>
            <a:spLocks noGrp="1"/>
          </p:cNvSpPr>
          <p:nvPr>
            <p:ph idx="1"/>
          </p:nvPr>
        </p:nvSpPr>
        <p:spPr>
          <a:xfrm>
            <a:off x="2395558" y="1143000"/>
            <a:ext cx="6672241" cy="4419600"/>
          </a:xfrm>
        </p:spPr>
        <p:txBody>
          <a:bodyPr/>
          <a:lstStyle/>
          <a:p>
            <a:pPr marL="457200" indent="-457200">
              <a:spcBef>
                <a:spcPct val="0"/>
              </a:spcBef>
              <a:spcAft>
                <a:spcPts val="2400"/>
              </a:spcAft>
              <a:buClr>
                <a:srgbClr val="66FFFF"/>
              </a:buClr>
              <a:buSzPct val="100000"/>
              <a:buFont typeface="Calibri" panose="020F0502020204030204" pitchFamily="34" charset="0"/>
              <a:buAutoNum type="arabicPeriod"/>
            </a:pPr>
            <a:r>
              <a:rPr lang="en-US" altLang="en-US" dirty="0">
                <a:effectLst>
                  <a:outerShdw blurRad="38100" dist="38100" dir="2700000" algn="tl">
                    <a:srgbClr val="000000">
                      <a:alpha val="43137"/>
                    </a:srgbClr>
                  </a:outerShdw>
                </a:effectLst>
              </a:rPr>
              <a:t>What does the Bible Say About the Kingdom?</a:t>
            </a:r>
          </a:p>
          <a:p>
            <a:pPr marL="457200" indent="-457200">
              <a:spcBef>
                <a:spcPct val="0"/>
              </a:spcBef>
              <a:spcAft>
                <a:spcPts val="2400"/>
              </a:spcAft>
              <a:buClr>
                <a:srgbClr val="66FFFF"/>
              </a:buClr>
              <a:buSzPct val="100000"/>
              <a:buFont typeface="Calibri" panose="020F0502020204030204" pitchFamily="34" charset="0"/>
              <a:buAutoNum type="arabicPeriod"/>
            </a:pPr>
            <a:r>
              <a:rPr lang="en-US" altLang="en-US" dirty="0">
                <a:effectLst>
                  <a:outerShdw blurRad="38100" dist="38100" dir="2700000" algn="tl">
                    <a:srgbClr val="000000">
                      <a:alpha val="43137"/>
                    </a:srgbClr>
                  </a:outerShdw>
                </a:effectLst>
              </a:rPr>
              <a:t>The Main Problem with Kingdom Now NT interpretations</a:t>
            </a:r>
          </a:p>
          <a:p>
            <a:pPr marL="457200" indent="-457200">
              <a:spcBef>
                <a:spcPct val="0"/>
              </a:spcBef>
              <a:spcAft>
                <a:spcPts val="2400"/>
              </a:spcAft>
              <a:buClr>
                <a:srgbClr val="66FFFF"/>
              </a:buClr>
              <a:buSzPct val="100000"/>
              <a:buFont typeface="Calibri" panose="020F0502020204030204" pitchFamily="34" charset="0"/>
              <a:buAutoNum type="arabicPeriod"/>
            </a:pPr>
            <a:r>
              <a:rPr lang="en-US" altLang="en-US" dirty="0">
                <a:effectLst>
                  <a:outerShdw blurRad="38100" dist="38100" dir="2700000" algn="tl">
                    <a:srgbClr val="000000">
                      <a:alpha val="43137"/>
                    </a:srgbClr>
                  </a:outerShdw>
                </a:effectLst>
              </a:rPr>
              <a:t>Why do some believe that we are in the kingdom now?</a:t>
            </a:r>
          </a:p>
          <a:p>
            <a:pPr marL="457200" indent="-457200">
              <a:spcBef>
                <a:spcPct val="0"/>
              </a:spcBef>
              <a:spcAft>
                <a:spcPts val="2400"/>
              </a:spcAft>
              <a:buClr>
                <a:srgbClr val="66FFFF"/>
              </a:buClr>
              <a:buSzPct val="100000"/>
              <a:buFont typeface="Calibri" panose="020F0502020204030204" pitchFamily="34" charset="0"/>
              <a:buAutoNum type="arabicPeriod"/>
            </a:pPr>
            <a:r>
              <a:rPr lang="en-US" altLang="en-US" dirty="0">
                <a:effectLst>
                  <a:outerShdw blurRad="38100" dist="38100" dir="2700000" algn="tl">
                    <a:srgbClr val="000000">
                      <a:alpha val="43137"/>
                    </a:srgbClr>
                  </a:outerShdw>
                </a:effectLst>
              </a:rPr>
              <a:t>Why does it matter?</a:t>
            </a:r>
          </a:p>
        </p:txBody>
      </p:sp>
      <p:pic>
        <p:nvPicPr>
          <p:cNvPr id="7" name="Picture 4" descr="C:\Documents and Settings\Owner\Application Data\Microsoft\Media Catalog\Downloaded Clips\cl0\SY01462_.wm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400" y="1608034"/>
            <a:ext cx="2090759" cy="2148435"/>
          </a:xfrm>
          <a:prstGeom prst="rect">
            <a:avLst/>
          </a:prstGeom>
          <a:noFill/>
          <a:ln w="9525">
            <a:noFill/>
            <a:miter lim="800000"/>
            <a:headEnd/>
            <a:tailEnd/>
          </a:ln>
        </p:spPr>
      </p:pic>
      <p:pic>
        <p:nvPicPr>
          <p:cNvPr id="8" name="Picture 2" descr="http://3.bp.blogspot.com/-QEkPt30fRNQ/US-EfJsZfRI/AAAAAAAASK4/JnP_SUUHRas/s1600/a.jpg">
            <a:extLst>
              <a:ext uri="{FF2B5EF4-FFF2-40B4-BE49-F238E27FC236}">
                <a16:creationId xmlns:a16="http://schemas.microsoft.com/office/drawing/2014/main" id="{2E8192B3-0D50-4A94-AF06-092F24ABAD82}"/>
              </a:ext>
            </a:extLst>
          </p:cNvPr>
          <p:cNvPicPr>
            <a:picLocks noChangeAspect="1" noChangeArrowheads="1"/>
          </p:cNvPicPr>
          <p:nvPr/>
        </p:nvPicPr>
        <p:blipFill>
          <a:blip r:embed="rId3" cstate="print"/>
          <a:srcRect/>
          <a:stretch>
            <a:fillRect/>
          </a:stretch>
        </p:blipFill>
        <p:spPr bwMode="auto">
          <a:xfrm>
            <a:off x="7010399" y="5334000"/>
            <a:ext cx="1911350" cy="1280160"/>
          </a:xfrm>
          <a:prstGeom prst="rect">
            <a:avLst/>
          </a:prstGeom>
          <a:noFill/>
          <a:ln w="9525">
            <a:noFill/>
            <a:miter lim="800000"/>
            <a:headEnd/>
            <a:tailEnd/>
          </a:ln>
        </p:spPr>
      </p:pic>
    </p:spTree>
    <p:extLst>
      <p:ext uri="{BB962C8B-B14F-4D97-AF65-F5344CB8AC3E}">
        <p14:creationId xmlns:p14="http://schemas.microsoft.com/office/powerpoint/2010/main" val="289884756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BE5982-3ADD-4CB5-8065-B7241F250CD1}"/>
              </a:ext>
            </a:extLst>
          </p:cNvPr>
          <p:cNvPicPr>
            <a:picLocks noChangeAspect="1"/>
          </p:cNvPicPr>
          <p:nvPr/>
        </p:nvPicPr>
        <p:blipFill>
          <a:blip r:embed="rId2"/>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3154710"/>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Revelation 2:9</a:t>
            </a:r>
          </a:p>
          <a:p>
            <a:pPr algn="just">
              <a:spcBef>
                <a:spcPts val="600"/>
              </a:spcBef>
              <a:spcAft>
                <a:spcPts val="600"/>
              </a:spcAft>
            </a:pP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know your tribulation and your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poverty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are rich</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 blasphemy by those who say they are Jews and are not, but are a synagogue of Satan.”</a:t>
            </a:r>
            <a:endPar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1C011197-2529-438F-AF71-1C226654E60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61211" y="3200400"/>
            <a:ext cx="2821578" cy="1645920"/>
          </a:xfrm>
          <a:prstGeom prst="rect">
            <a:avLst/>
          </a:prstGeom>
        </p:spPr>
      </p:pic>
    </p:spTree>
    <p:extLst>
      <p:ext uri="{BB962C8B-B14F-4D97-AF65-F5344CB8AC3E}">
        <p14:creationId xmlns:p14="http://schemas.microsoft.com/office/powerpoint/2010/main" val="16231851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C9D36C7-BF49-4E1B-AE62-397AA48A64D1}"/>
              </a:ext>
            </a:extLst>
          </p:cNvPr>
          <p:cNvSpPr>
            <a:spLocks noGrp="1"/>
          </p:cNvSpPr>
          <p:nvPr>
            <p:ph idx="1"/>
          </p:nvPr>
        </p:nvSpPr>
        <p:spPr>
          <a:xfrm>
            <a:off x="114300" y="1371600"/>
            <a:ext cx="8915400" cy="5257800"/>
          </a:xfrm>
        </p:spPr>
        <p:txBody>
          <a:bodyPr/>
          <a:lstStyle/>
          <a:p>
            <a:pPr marL="514350" indent="-514350">
              <a:buSzPct val="100000"/>
              <a:buAutoNum type="arabicPeriod"/>
            </a:pPr>
            <a:r>
              <a:rPr lang="en-US" sz="2800" dirty="0">
                <a:effectLst>
                  <a:outerShdw blurRad="38100" dist="38100" dir="2700000" algn="tl">
                    <a:srgbClr val="000000">
                      <a:alpha val="43137"/>
                    </a:srgbClr>
                  </a:outerShdw>
                </a:effectLst>
              </a:rPr>
              <a:t>Loss of “pilgrim” status</a:t>
            </a:r>
          </a:p>
          <a:p>
            <a:pPr marL="514350" indent="-514350">
              <a:buSzPct val="100000"/>
              <a:buAutoNum type="arabicPeriod"/>
            </a:pPr>
            <a:r>
              <a:rPr lang="en-US" sz="2800" dirty="0">
                <a:effectLst>
                  <a:outerShdw blurRad="38100" dist="38100" dir="2700000" algn="tl">
                    <a:srgbClr val="000000">
                      <a:alpha val="43137"/>
                    </a:srgbClr>
                  </a:outerShdw>
                </a:effectLst>
              </a:rPr>
              <a:t>Social Gospel</a:t>
            </a:r>
          </a:p>
          <a:p>
            <a:pPr marL="514350" indent="-514350">
              <a:buSzPct val="100000"/>
              <a:buFont typeface="Wingdings" pitchFamily="2" charset="2"/>
              <a:buAutoNum type="arabicPeriod"/>
            </a:pPr>
            <a:r>
              <a:rPr lang="en-US" sz="2800" dirty="0">
                <a:effectLst>
                  <a:outerShdw blurRad="38100" dist="38100" dir="2700000" algn="tl">
                    <a:srgbClr val="000000">
                      <a:alpha val="43137"/>
                    </a:srgbClr>
                  </a:outerShdw>
                </a:effectLst>
              </a:rPr>
              <a:t>Ecumenical &amp; interfaith alliances</a:t>
            </a:r>
          </a:p>
          <a:p>
            <a:pPr marL="514350" indent="-514350">
              <a:buSzPct val="100000"/>
              <a:buAutoNum type="arabicPeriod"/>
            </a:pPr>
            <a:r>
              <a:rPr lang="en-US" sz="2800" dirty="0">
                <a:effectLst>
                  <a:outerShdw blurRad="38100" dist="38100" dir="2700000" algn="tl">
                    <a:srgbClr val="000000">
                      <a:alpha val="43137"/>
                    </a:srgbClr>
                  </a:outerShdw>
                </a:effectLst>
              </a:rPr>
              <a:t>Rejection or marginalization of Bible prophecy</a:t>
            </a:r>
          </a:p>
          <a:p>
            <a:pPr marL="514350" indent="-514350">
              <a:buSzPct val="100000"/>
              <a:buAutoNum type="arabicPeriod"/>
            </a:pPr>
            <a:r>
              <a:rPr lang="en-US" sz="2800" dirty="0">
                <a:effectLst>
                  <a:outerShdw blurRad="38100" dist="38100" dir="2700000" algn="tl">
                    <a:srgbClr val="000000">
                      <a:alpha val="43137"/>
                    </a:srgbClr>
                  </a:outerShdw>
                </a:effectLst>
              </a:rPr>
              <a:t>Building the wrong kingdom</a:t>
            </a:r>
          </a:p>
          <a:p>
            <a:pPr marL="514350" indent="-514350">
              <a:buSzPct val="100000"/>
              <a:buAutoNum type="arabicPeriod"/>
            </a:pPr>
            <a:r>
              <a:rPr lang="en-US" sz="2800" dirty="0">
                <a:effectLst>
                  <a:outerShdw blurRad="38100" dist="38100" dir="2700000" algn="tl">
                    <a:srgbClr val="000000">
                      <a:alpha val="43137"/>
                    </a:srgbClr>
                  </a:outerShdw>
                </a:effectLst>
              </a:rPr>
              <a:t>Charismatic theology</a:t>
            </a:r>
          </a:p>
          <a:p>
            <a:pPr marL="514350" indent="-514350">
              <a:buSzPct val="100000"/>
              <a:buAutoNum type="arabicPeriod"/>
            </a:pPr>
            <a:r>
              <a:rPr lang="en-US" sz="2800" dirty="0">
                <a:effectLst>
                  <a:outerShdw blurRad="38100" dist="38100" dir="2700000" algn="tl">
                    <a:srgbClr val="000000">
                      <a:alpha val="43137"/>
                    </a:srgbClr>
                  </a:outerShdw>
                </a:effectLst>
              </a:rPr>
              <a:t>Prosperity Gospel</a:t>
            </a:r>
          </a:p>
          <a:p>
            <a:pPr marL="514350" indent="-514350">
              <a:buSzPct val="100000"/>
              <a:buAutoNum type="arabicPeriod"/>
            </a:pPr>
            <a:r>
              <a:rPr lang="en-US" sz="2800" b="1" u="sng" dirty="0">
                <a:solidFill>
                  <a:srgbClr val="FFFFCC"/>
                </a:solidFill>
                <a:effectLst>
                  <a:outerShdw blurRad="38100" dist="38100" dir="2700000" algn="tl">
                    <a:srgbClr val="000000">
                      <a:alpha val="43137"/>
                    </a:srgbClr>
                  </a:outerShdw>
                </a:effectLst>
              </a:rPr>
              <a:t>Anti-Israelism</a:t>
            </a:r>
          </a:p>
          <a:p>
            <a:pPr marL="514350" indent="-514350">
              <a:buSzPct val="100000"/>
              <a:buAutoNum type="arabicPeriod"/>
            </a:pPr>
            <a:r>
              <a:rPr lang="en-US" sz="2800" dirty="0">
                <a:effectLst>
                  <a:outerShdw blurRad="38100" dist="38100" dir="2700000" algn="tl">
                    <a:srgbClr val="000000">
                      <a:alpha val="43137"/>
                    </a:srgbClr>
                  </a:outerShdw>
                </a:effectLst>
              </a:rPr>
              <a:t>Lordship Salvation</a:t>
            </a:r>
          </a:p>
          <a:p>
            <a:pPr marL="0" indent="0">
              <a:buSzPct val="100000"/>
              <a:buNone/>
            </a:pPr>
            <a:endParaRPr lang="en-US" sz="2800" dirty="0">
              <a:effectLst>
                <a:outerShdw blurRad="38100" dist="38100" dir="2700000" algn="tl">
                  <a:srgbClr val="000000">
                    <a:alpha val="43137"/>
                  </a:srgbClr>
                </a:outerShdw>
              </a:effectLst>
            </a:endParaRPr>
          </a:p>
          <a:p>
            <a:pPr marL="514350" indent="-514350">
              <a:buAutoNum type="arabicPeriod"/>
            </a:pPr>
            <a:endParaRPr lang="en-US" dirty="0">
              <a:effectLst>
                <a:outerShdw blurRad="38100" dist="38100" dir="2700000" algn="tl">
                  <a:srgbClr val="000000">
                    <a:alpha val="43137"/>
                  </a:srgbClr>
                </a:outerShdw>
              </a:effectLst>
            </a:endParaRPr>
          </a:p>
          <a:p>
            <a:pPr marL="514350" indent="-514350">
              <a:buAutoNum type="arabicPeriod"/>
            </a:pPr>
            <a:endParaRPr lang="en-US" dirty="0">
              <a:effectLst>
                <a:outerShdw blurRad="38100" dist="38100" dir="2700000" algn="tl">
                  <a:srgbClr val="000000">
                    <a:alpha val="43137"/>
                  </a:srgbClr>
                </a:outerShdw>
              </a:effectLst>
            </a:endParaRPr>
          </a:p>
          <a:p>
            <a:pPr marL="514350" indent="-514350">
              <a:buAutoNum type="arabicPeriod"/>
            </a:pPr>
            <a:endParaRPr lang="en-US" dirty="0">
              <a:effectLst>
                <a:outerShdw blurRad="38100" dist="38100" dir="2700000" algn="tl">
                  <a:srgbClr val="000000">
                    <a:alpha val="43137"/>
                  </a:srgbClr>
                </a:outerShdw>
              </a:effectLst>
            </a:endParaRPr>
          </a:p>
          <a:p>
            <a:pPr marL="514350" indent="-514350">
              <a:buAutoNum type="arabicPeriod"/>
            </a:pPr>
            <a:endParaRPr lang="en-US" dirty="0">
              <a:effectLst>
                <a:outerShdw blurRad="38100" dist="38100" dir="2700000" algn="tl">
                  <a:srgbClr val="000000">
                    <a:alpha val="43137"/>
                  </a:srgbClr>
                </a:outerShdw>
              </a:effectLst>
            </a:endParaRPr>
          </a:p>
          <a:p>
            <a:pPr marL="514350" indent="-514350">
              <a:buAutoNum type="arabicPeriod"/>
            </a:pPr>
            <a:endParaRPr lang="en-US" dirty="0">
              <a:effectLst>
                <a:outerShdw blurRad="38100" dist="38100" dir="2700000" algn="tl">
                  <a:srgbClr val="000000">
                    <a:alpha val="43137"/>
                  </a:srgbClr>
                </a:outerShdw>
              </a:effectLst>
            </a:endParaRPr>
          </a:p>
          <a:p>
            <a:pPr marL="514350" indent="-514350">
              <a:buAutoNum type="arabicPeriod"/>
            </a:pPr>
            <a:endParaRPr lang="en-US" dirty="0">
              <a:effectLst>
                <a:outerShdw blurRad="38100" dist="38100" dir="2700000" algn="tl">
                  <a:srgbClr val="000000">
                    <a:alpha val="43137"/>
                  </a:srgbClr>
                </a:outerShdw>
              </a:effectLst>
            </a:endParaRPr>
          </a:p>
        </p:txBody>
      </p:sp>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86EA5E1E-855E-4239-A2A3-935CB40557B1}"/>
                  </a:ext>
                </a:extLst>
              </p14:cNvPr>
              <p14:cNvContentPartPr/>
              <p14:nvPr/>
            </p14:nvContentPartPr>
            <p14:xfrm>
              <a:off x="2695267" y="1613608"/>
              <a:ext cx="6120" cy="6120"/>
            </p14:xfrm>
          </p:contentPart>
        </mc:Choice>
        <mc:Fallback xmlns="">
          <p:pic>
            <p:nvPicPr>
              <p:cNvPr id="4" name="Ink 3">
                <a:extLst>
                  <a:ext uri="{FF2B5EF4-FFF2-40B4-BE49-F238E27FC236}">
                    <a16:creationId xmlns:a16="http://schemas.microsoft.com/office/drawing/2014/main" id="{86EA5E1E-855E-4239-A2A3-935CB40557B1}"/>
                  </a:ext>
                </a:extLst>
              </p:cNvPr>
              <p:cNvPicPr/>
              <p:nvPr/>
            </p:nvPicPr>
            <p:blipFill>
              <a:blip r:embed="rId3"/>
              <a:stretch>
                <a:fillRect/>
              </a:stretch>
            </p:blipFill>
            <p:spPr>
              <a:xfrm>
                <a:off x="2693107" y="1611448"/>
                <a:ext cx="10440" cy="10440"/>
              </a:xfrm>
              <a:prstGeom prst="rect">
                <a:avLst/>
              </a:prstGeom>
            </p:spPr>
          </p:pic>
        </mc:Fallback>
      </mc:AlternateContent>
      <p:pic>
        <p:nvPicPr>
          <p:cNvPr id="5" name="Picture 4">
            <a:extLst>
              <a:ext uri="{FF2B5EF4-FFF2-40B4-BE49-F238E27FC236}">
                <a16:creationId xmlns:a16="http://schemas.microsoft.com/office/drawing/2014/main" id="{6E76D924-A5BC-4993-80BE-9839F8CDF12E}"/>
              </a:ext>
            </a:extLst>
          </p:cNvPr>
          <p:cNvPicPr>
            <a:picLocks noChangeAspect="1"/>
          </p:cNvPicPr>
          <p:nvPr/>
        </p:nvPicPr>
        <p:blipFill>
          <a:blip r:embed="rId4"/>
          <a:stretch>
            <a:fillRect/>
          </a:stretch>
        </p:blipFill>
        <p:spPr>
          <a:xfrm>
            <a:off x="5562602" y="3581400"/>
            <a:ext cx="3420535" cy="2286000"/>
          </a:xfrm>
          <a:prstGeom prst="rect">
            <a:avLst/>
          </a:prstGeom>
        </p:spPr>
      </p:pic>
      <p:sp>
        <p:nvSpPr>
          <p:cNvPr id="8" name="Title 1">
            <a:extLst>
              <a:ext uri="{FF2B5EF4-FFF2-40B4-BE49-F238E27FC236}">
                <a16:creationId xmlns:a16="http://schemas.microsoft.com/office/drawing/2014/main" id="{C8F77412-A9FF-46B6-B544-2A44CB8C6D6B}"/>
              </a:ext>
            </a:extLst>
          </p:cNvPr>
          <p:cNvSpPr>
            <a:spLocks noGrp="1"/>
          </p:cNvSpPr>
          <p:nvPr>
            <p:ph type="title"/>
          </p:nvPr>
        </p:nvSpPr>
        <p:spPr>
          <a:xfrm>
            <a:off x="1704975" y="228600"/>
            <a:ext cx="5734050" cy="1143000"/>
          </a:xfrm>
        </p:spPr>
        <p:txBody>
          <a:bodyPr/>
          <a:lstStyle/>
          <a:p>
            <a:pPr algn="ctr"/>
            <a:r>
              <a:rPr lang="en-US" sz="3200" dirty="0">
                <a:effectLst>
                  <a:outerShdw blurRad="38100" dist="38100" dir="2700000" algn="tl">
                    <a:srgbClr val="000000">
                      <a:alpha val="43137"/>
                    </a:srgbClr>
                  </a:outerShdw>
                </a:effectLst>
              </a:rPr>
              <a:t>9 Ways Kingdom Now Theology </a:t>
            </a:r>
            <a:br>
              <a:rPr lang="en-US" sz="3200" dirty="0">
                <a:effectLst>
                  <a:outerShdw blurRad="38100" dist="38100" dir="2700000" algn="tl">
                    <a:srgbClr val="000000">
                      <a:alpha val="43137"/>
                    </a:srgbClr>
                  </a:outerShdw>
                </a:effectLst>
              </a:rPr>
            </a:br>
            <a:r>
              <a:rPr lang="en-US" sz="3200" dirty="0">
                <a:effectLst>
                  <a:outerShdw blurRad="38100" dist="38100" dir="2700000" algn="tl">
                    <a:srgbClr val="000000">
                      <a:alpha val="43137"/>
                    </a:srgbClr>
                  </a:outerShdw>
                </a:effectLst>
              </a:rPr>
              <a:t>Impacts the Church</a:t>
            </a:r>
          </a:p>
        </p:txBody>
      </p:sp>
    </p:spTree>
    <p:extLst>
      <p:ext uri="{BB962C8B-B14F-4D97-AF65-F5344CB8AC3E}">
        <p14:creationId xmlns:p14="http://schemas.microsoft.com/office/powerpoint/2010/main" val="142042475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Content Placeholder 2"/>
          <p:cNvSpPr>
            <a:spLocks noGrp="1"/>
          </p:cNvSpPr>
          <p:nvPr>
            <p:ph idx="1"/>
          </p:nvPr>
        </p:nvSpPr>
        <p:spPr>
          <a:xfrm>
            <a:off x="0" y="1524000"/>
            <a:ext cx="9144000" cy="2590800"/>
          </a:xfrm>
        </p:spPr>
        <p:txBody>
          <a:bodyPr/>
          <a:lstStyle/>
          <a:p>
            <a:pPr marL="0" indent="0" algn="just" eaLnBrk="1" hangingPunct="1">
              <a:buNone/>
              <a:defRPr/>
            </a:pPr>
            <a:r>
              <a:rPr lang="en-US" sz="2400"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The confusion of our . . . Lord’s rule . . . leads to serious consequences. . . . [I]t makes the present age the period of the Mediatorial Kingdom. . . . [I]t dissolves the divinely covenanted purpose in the nation of Israel</a:t>
            </a:r>
            <a:r>
              <a:rPr lang="en-US" sz="2400" dirty="0">
                <a:effectLst>
                  <a:outerShdw blurRad="38100" dist="38100" dir="2700000" algn="tl">
                    <a:srgbClr val="000000">
                      <a:alpha val="43137"/>
                    </a:srgbClr>
                  </a:outerShdw>
                </a:effectLst>
              </a:rPr>
              <a:t>.”</a:t>
            </a:r>
          </a:p>
        </p:txBody>
      </p:sp>
      <mc:AlternateContent xmlns:mc="http://schemas.openxmlformats.org/markup-compatibility/2006" xmlns:p14="http://schemas.microsoft.com/office/powerpoint/2010/main">
        <mc:Choice Requires="p14">
          <p:contentPart p14:bwMode="auto" r:id="rId2">
            <p14:nvContentPartPr>
              <p14:cNvPr id="9" name="Ink 8"/>
              <p14:cNvContentPartPr/>
              <p14:nvPr/>
            </p14:nvContentPartPr>
            <p14:xfrm>
              <a:off x="3575609" y="3821322"/>
              <a:ext cx="6840" cy="20520"/>
            </p14:xfrm>
          </p:contentPart>
        </mc:Choice>
        <mc:Fallback xmlns="">
          <p:pic>
            <p:nvPicPr>
              <p:cNvPr id="9" name="Ink 8"/>
              <p:cNvPicPr/>
              <p:nvPr/>
            </p:nvPicPr>
            <p:blipFill>
              <a:blip r:embed="rId3"/>
              <a:stretch>
                <a:fillRect/>
              </a:stretch>
            </p:blipFill>
            <p:spPr>
              <a:xfrm>
                <a:off x="3571163" y="3816723"/>
                <a:ext cx="15732" cy="29719"/>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0" name="Ink 9"/>
              <p14:cNvContentPartPr/>
              <p14:nvPr/>
            </p14:nvContentPartPr>
            <p14:xfrm>
              <a:off x="3780449" y="3862362"/>
              <a:ext cx="20880" cy="7200"/>
            </p14:xfrm>
          </p:contentPart>
        </mc:Choice>
        <mc:Fallback xmlns="">
          <p:pic>
            <p:nvPicPr>
              <p:cNvPr id="10" name="Ink 9"/>
              <p:cNvPicPr/>
              <p:nvPr/>
            </p:nvPicPr>
            <p:blipFill>
              <a:blip r:embed="rId5"/>
              <a:stretch>
                <a:fillRect/>
              </a:stretch>
            </p:blipFill>
            <p:spPr>
              <a:xfrm>
                <a:off x="3776129" y="3858042"/>
                <a:ext cx="29520" cy="158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Ink 10"/>
              <p14:cNvContentPartPr/>
              <p14:nvPr/>
            </p14:nvContentPartPr>
            <p14:xfrm>
              <a:off x="3787289" y="3876042"/>
              <a:ext cx="14040" cy="360"/>
            </p14:xfrm>
          </p:contentPart>
        </mc:Choice>
        <mc:Fallback xmlns="">
          <p:pic>
            <p:nvPicPr>
              <p:cNvPr id="11" name="Ink 10"/>
              <p:cNvPicPr/>
              <p:nvPr/>
            </p:nvPicPr>
            <p:blipFill>
              <a:blip r:embed="rId7"/>
              <a:stretch>
                <a:fillRect/>
              </a:stretch>
            </p:blipFill>
            <p:spPr>
              <a:xfrm>
                <a:off x="3782969" y="3871722"/>
                <a:ext cx="22680" cy="9000"/>
              </a:xfrm>
              <a:prstGeom prst="rect">
                <a:avLst/>
              </a:prstGeom>
            </p:spPr>
          </p:pic>
        </mc:Fallback>
      </mc:AlternateContent>
      <p:pic>
        <p:nvPicPr>
          <p:cNvPr id="12" name="Picture 11">
            <a:extLst>
              <a:ext uri="{FF2B5EF4-FFF2-40B4-BE49-F238E27FC236}">
                <a16:creationId xmlns:a16="http://schemas.microsoft.com/office/drawing/2014/main" id="{F187E1DE-61E6-43F1-864A-DD75F6E4E9B3}"/>
              </a:ext>
            </a:extLst>
          </p:cNvPr>
          <p:cNvPicPr>
            <a:picLocks noChangeAspect="1"/>
          </p:cNvPicPr>
          <p:nvPr/>
        </p:nvPicPr>
        <p:blipFill>
          <a:blip r:embed="rId8"/>
          <a:stretch>
            <a:fillRect/>
          </a:stretch>
        </p:blipFill>
        <p:spPr>
          <a:xfrm>
            <a:off x="2861734" y="4191000"/>
            <a:ext cx="3420535" cy="2286000"/>
          </a:xfrm>
          <a:prstGeom prst="rect">
            <a:avLst/>
          </a:prstGeom>
        </p:spPr>
      </p:pic>
      <p:pic>
        <p:nvPicPr>
          <p:cNvPr id="14" name="Picture 13">
            <a:extLst>
              <a:ext uri="{FF2B5EF4-FFF2-40B4-BE49-F238E27FC236}">
                <a16:creationId xmlns:a16="http://schemas.microsoft.com/office/drawing/2014/main" id="{E9A3236C-1E00-4C59-9D06-519819E7864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6329" y="76200"/>
            <a:ext cx="741871" cy="1112806"/>
          </a:xfrm>
          <a:prstGeom prst="rect">
            <a:avLst/>
          </a:prstGeom>
          <a:ln w="28575">
            <a:solidFill>
              <a:schemeClr val="tx1"/>
            </a:solidFill>
          </a:ln>
        </p:spPr>
      </p:pic>
      <p:sp>
        <p:nvSpPr>
          <p:cNvPr id="15" name="TextBox 3">
            <a:extLst>
              <a:ext uri="{FF2B5EF4-FFF2-40B4-BE49-F238E27FC236}">
                <a16:creationId xmlns:a16="http://schemas.microsoft.com/office/drawing/2014/main" id="{DBBB9B51-E1BB-4A3C-A7B1-BCC4244A095D}"/>
              </a:ext>
            </a:extLst>
          </p:cNvPr>
          <p:cNvSpPr txBox="1">
            <a:spLocks noChangeArrowheads="1"/>
          </p:cNvSpPr>
          <p:nvPr/>
        </p:nvSpPr>
        <p:spPr bwMode="auto">
          <a:xfrm>
            <a:off x="971550" y="240774"/>
            <a:ext cx="7200900"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spcAft>
                <a:spcPts val="1200"/>
              </a:spcAft>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Alva J. McClain</a:t>
            </a:r>
          </a:p>
          <a:p>
            <a:pPr algn="ctr" eaLnBrk="1" hangingPunct="1"/>
            <a:r>
              <a:rPr lang="en-US" sz="1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Alva J. McClain, The Greatness of the Kingdom: An Inductive Study of the Kingdom of God as Set Forth in the Scriptures (Grand Rapids: Zondervan, 1959), 438.</a:t>
            </a:r>
            <a:endParaRPr lang="en-US" altLang="en-US" sz="1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951311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p:cNvSpPr>
            <a:spLocks noGrp="1" noChangeArrowheads="1"/>
          </p:cNvSpPr>
          <p:nvPr>
            <p:ph type="body" idx="1"/>
          </p:nvPr>
        </p:nvSpPr>
        <p:spPr>
          <a:xfrm>
            <a:off x="0" y="1828800"/>
            <a:ext cx="9144000" cy="3733800"/>
          </a:xfrm>
        </p:spPr>
        <p:txBody>
          <a:bodyPr/>
          <a:lstStyle/>
          <a:p>
            <a:pPr marL="0" indent="0" algn="just" eaLnBrk="1" hangingPunct="1">
              <a:buNone/>
              <a:defRPr/>
            </a:pPr>
            <a:r>
              <a:rPr lang="en-US" i="1"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God has not called us to forsake the earth, but </a:t>
            </a:r>
            <a:r>
              <a:rPr lang="en-US" i="1" dirty="0">
                <a:effectLst>
                  <a:outerShdw blurRad="38100" dist="38100" dir="2700000" algn="tl">
                    <a:srgbClr val="000000">
                      <a:alpha val="43137"/>
                    </a:srgbClr>
                  </a:outerShdw>
                </a:effectLst>
              </a:rPr>
              <a:t>to impress heaven’s pattern on earth</a:t>
            </a:r>
            <a:r>
              <a:rPr lang="en-US" dirty="0">
                <a:effectLst>
                  <a:outerShdw blurRad="38100" dist="38100" dir="2700000" algn="tl">
                    <a:srgbClr val="000000">
                      <a:alpha val="43137"/>
                    </a:srgbClr>
                  </a:outerShdw>
                </a:effectLst>
              </a:rPr>
              <a:t>.</a:t>
            </a:r>
            <a:r>
              <a:rPr lang="en-US" i="1"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 He similarly notes, “Christians must be obedient to the mandate God has given to extend His kingdom to every sphere of life, to every corner of the globe (Gen. 1:26–28; Matt. 28:18–20). The following quotes (and sourcing) from various “kingdom now” theologians, such as.</a:t>
            </a:r>
            <a:r>
              <a:rPr lang="en-US" i="1" dirty="0">
                <a:effectLst>
                  <a:outerShdw blurRad="38100" dist="38100" dir="2700000" algn="tl">
                    <a:srgbClr val="000000">
                      <a:alpha val="43137"/>
                    </a:srgbClr>
                  </a:outerShdw>
                </a:effectLst>
              </a:rPr>
              <a:t>”</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7734" y="45720"/>
            <a:ext cx="846666" cy="10972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3">
            <a:extLst>
              <a:ext uri="{FF2B5EF4-FFF2-40B4-BE49-F238E27FC236}">
                <a16:creationId xmlns:a16="http://schemas.microsoft.com/office/drawing/2014/main" id="{5DC6793F-6B20-4146-8B4B-31F8F9B475BA}"/>
              </a:ext>
            </a:extLst>
          </p:cNvPr>
          <p:cNvSpPr txBox="1">
            <a:spLocks noChangeArrowheads="1"/>
          </p:cNvSpPr>
          <p:nvPr/>
        </p:nvSpPr>
        <p:spPr bwMode="auto">
          <a:xfrm>
            <a:off x="922867" y="240775"/>
            <a:ext cx="7298266"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spcAft>
                <a:spcPts val="1200"/>
              </a:spcAft>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Gary </a:t>
            </a:r>
            <a:r>
              <a:rPr lang="en-US" altLang="en-US" sz="3600" dirty="0" err="1">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DeMar</a:t>
            </a:r>
            <a:endPar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lgn="ctr" eaLnBrk="1" hangingPunct="1"/>
            <a:r>
              <a:rPr lang="en-US" sz="1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Gary </a:t>
            </a:r>
            <a:r>
              <a:rPr lang="en-US" sz="1600" i="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DeMar</a:t>
            </a:r>
            <a:r>
              <a:rPr lang="en-US" sz="1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Gary North quotes, can be found in H. Wayne House and Thomas Ice, Dominion Theology: Blessing or Curse? (Portland, OR: Multnomah, 1988), 409–11.</a:t>
            </a:r>
            <a:endParaRPr lang="en-US" altLang="en-US" sz="1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p:cNvSpPr>
            <a:spLocks noGrp="1" noChangeArrowheads="1"/>
          </p:cNvSpPr>
          <p:nvPr>
            <p:ph type="body" idx="1"/>
          </p:nvPr>
        </p:nvSpPr>
        <p:spPr>
          <a:xfrm>
            <a:off x="0" y="1828800"/>
            <a:ext cx="9144000" cy="3581400"/>
          </a:xfrm>
        </p:spPr>
        <p:txBody>
          <a:bodyPr/>
          <a:lstStyle/>
          <a:p>
            <a:pPr marL="0" indent="0" algn="just" eaLnBrk="1" hangingPunct="1">
              <a:buNone/>
              <a:defRPr/>
            </a:pPr>
            <a:r>
              <a:rPr lang="en-US" i="1"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Where is this ‘super sign’ found in the Bible? Not in the New Testament. There is not a single verse in the entire New Testament that says anything about Israel becoming a nation again. Nothing prophetic in the New Testament depends on Israel becoming a nation again. If Israel becoming a nation again is such ‘a significant sign,’ then why doesn't the New Testament specifically mention it?</a:t>
            </a:r>
            <a:r>
              <a:rPr lang="en-US" i="1" dirty="0">
                <a:effectLst>
                  <a:outerShdw blurRad="38100" dist="38100" dir="2700000" algn="tl">
                    <a:srgbClr val="000000">
                      <a:alpha val="43137"/>
                    </a:srgbClr>
                  </a:outerShdw>
                </a:effectLst>
              </a:rPr>
              <a:t>”</a:t>
            </a:r>
          </a:p>
        </p:txBody>
      </p:sp>
      <p:sp>
        <p:nvSpPr>
          <p:cNvPr id="7" name="TextBox 3">
            <a:extLst>
              <a:ext uri="{FF2B5EF4-FFF2-40B4-BE49-F238E27FC236}">
                <a16:creationId xmlns:a16="http://schemas.microsoft.com/office/drawing/2014/main" id="{07F04132-FCC8-4E61-9D5B-550A2ECFDE02}"/>
              </a:ext>
            </a:extLst>
          </p:cNvPr>
          <p:cNvSpPr txBox="1">
            <a:spLocks noChangeArrowheads="1"/>
          </p:cNvSpPr>
          <p:nvPr/>
        </p:nvSpPr>
        <p:spPr bwMode="auto">
          <a:xfrm>
            <a:off x="1913467" y="240775"/>
            <a:ext cx="5317066"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spcAft>
                <a:spcPts val="1200"/>
              </a:spcAft>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Gary </a:t>
            </a:r>
            <a:r>
              <a:rPr lang="en-US" altLang="en-US" sz="3600" dirty="0" err="1">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DeMar</a:t>
            </a:r>
            <a:endPar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lgn="ctr" eaLnBrk="1" hangingPunct="1"/>
            <a:r>
              <a:rPr lang="en-US" sz="1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End Times Fiction: A Biblical Consideration of the Left Behind Theology (Nashville, TN: Nelson, 2001), 203.</a:t>
            </a:r>
            <a:endParaRPr lang="en-US" altLang="en-US" sz="1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B0E47495-F1DE-4874-9E66-8CA4F5BF6A6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7734" y="45720"/>
            <a:ext cx="846666" cy="10972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p:cNvSpPr>
            <a:spLocks noGrp="1" noChangeArrowheads="1"/>
          </p:cNvSpPr>
          <p:nvPr>
            <p:ph type="body" idx="1"/>
          </p:nvPr>
        </p:nvSpPr>
        <p:spPr>
          <a:xfrm>
            <a:off x="0" y="1752600"/>
            <a:ext cx="9144000" cy="4800600"/>
          </a:xfrm>
        </p:spPr>
        <p:txBody>
          <a:bodyPr/>
          <a:lstStyle/>
          <a:p>
            <a:pPr marL="0" indent="0" algn="just" eaLnBrk="1" hangingPunct="1">
              <a:buNone/>
              <a:defRPr/>
            </a:pPr>
            <a:r>
              <a:rPr lang="en-US" sz="2800" i="1" dirty="0">
                <a:effectLst>
                  <a:outerShdw blurRad="38100" dist="38100" dir="2700000" algn="tl">
                    <a:srgbClr val="000000">
                      <a:alpha val="43137"/>
                    </a:srgbClr>
                  </a:outerShdw>
                </a:effectLst>
              </a:rPr>
              <a:t>“</a:t>
            </a:r>
            <a:r>
              <a:rPr lang="en-US" sz="2800" dirty="0">
                <a:effectLst>
                  <a:outerShdw blurRad="38100" dist="38100" dir="2700000" algn="tl">
                    <a:srgbClr val="000000">
                      <a:alpha val="43137"/>
                    </a:srgbClr>
                  </a:outerShdw>
                </a:effectLst>
              </a:rPr>
              <a:t>The goal of establishing Christ’s international kingdom can be presented to citizens of any nation.”…“Christians are required to become active in the building God’s visible kingdom.”…“If the Christian church fails to build the visible kingdom by means of biblical law and the power of the gospel, despite the resurrection of Christ and the presence of the Holy Spirit, then what kind of religion are we preaching?”…“The parable (Matt. 13:24–30, 36–43) refers to the building of the kingdom of God, not simply to the institutional church.</a:t>
            </a:r>
            <a:r>
              <a:rPr lang="en-US" sz="2800" i="1" dirty="0">
                <a:effectLst>
                  <a:outerShdw blurRad="38100" dist="38100" dir="2700000" algn="tl">
                    <a:srgbClr val="000000">
                      <a:alpha val="43137"/>
                    </a:srgbClr>
                  </a:outerShdw>
                </a:effectLst>
              </a:rPr>
              <a:t>”</a:t>
            </a:r>
          </a:p>
        </p:txBody>
      </p:sp>
      <p:sp>
        <p:nvSpPr>
          <p:cNvPr id="5" name="TextBox 3">
            <a:extLst>
              <a:ext uri="{FF2B5EF4-FFF2-40B4-BE49-F238E27FC236}">
                <a16:creationId xmlns:a16="http://schemas.microsoft.com/office/drawing/2014/main" id="{2EF0457A-4F6C-42DE-B43D-F2EA3D8D39E0}"/>
              </a:ext>
            </a:extLst>
          </p:cNvPr>
          <p:cNvSpPr txBox="1">
            <a:spLocks noChangeArrowheads="1"/>
          </p:cNvSpPr>
          <p:nvPr/>
        </p:nvSpPr>
        <p:spPr bwMode="auto">
          <a:xfrm>
            <a:off x="1382183" y="240775"/>
            <a:ext cx="637963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spcAft>
                <a:spcPts val="1200"/>
              </a:spcAft>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Gary North</a:t>
            </a:r>
          </a:p>
          <a:p>
            <a:pPr algn="ctr" eaLnBrk="1" hangingPunct="1"/>
            <a:r>
              <a:rPr lang="en-US" sz="1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Gary </a:t>
            </a:r>
            <a:r>
              <a:rPr lang="en-US" sz="1400" i="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DeMar</a:t>
            </a:r>
            <a:r>
              <a:rPr lang="en-US" sz="1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Gary North quotes, can be found in H. Wayne House and Thomas Ice, Dominion Theology: Blessing or Curse? (Portland, OR: Multnomah, 1988), 409–11</a:t>
            </a:r>
            <a:r>
              <a:rPr lang="en-US" sz="1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1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957501DE-D5F3-43F6-ADE8-3C35F2898F9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200" y="45720"/>
            <a:ext cx="1037460" cy="10972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5352039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id="{12B3E996-AA14-4327-A139-8E0DF2AA4071}"/>
              </a:ext>
            </a:extLst>
          </p:cNvPr>
          <p:cNvSpPr>
            <a:spLocks noGrp="1" noChangeArrowheads="1"/>
          </p:cNvSpPr>
          <p:nvPr>
            <p:ph type="title"/>
          </p:nvPr>
        </p:nvSpPr>
        <p:spPr>
          <a:xfrm>
            <a:off x="1333500" y="230863"/>
            <a:ext cx="6477000" cy="1521737"/>
          </a:xfrm>
        </p:spPr>
        <p:txBody>
          <a:bodyPr/>
          <a:lstStyle/>
          <a:p>
            <a:pPr algn="ctr"/>
            <a:r>
              <a:rPr lang="en-US" altLang="en-US" sz="3200" kern="1200" dirty="0">
                <a:solidFill>
                  <a:srgbClr val="00FFFF"/>
                </a:solidFill>
                <a:effectLst>
                  <a:outerShdw blurRad="38100" dist="38100" dir="2700000" algn="tl">
                    <a:srgbClr val="000000">
                      <a:alpha val="43137"/>
                    </a:srgbClr>
                  </a:outerShdw>
                </a:effectLst>
              </a:rPr>
              <a:t>Thomas Ice</a:t>
            </a:r>
            <a:br>
              <a:rPr lang="en-US" altLang="en-US" sz="1800" dirty="0">
                <a:effectLst>
                  <a:outerShdw blurRad="38100" dist="38100" dir="2700000" algn="tl">
                    <a:srgbClr val="000000">
                      <a:alpha val="43137"/>
                    </a:srgbClr>
                  </a:outerShdw>
                </a:effectLst>
              </a:rPr>
            </a:br>
            <a:r>
              <a:rPr lang="en-US" sz="1600" dirty="0">
                <a:solidFill>
                  <a:schemeClr val="tx1"/>
                </a:solidFill>
                <a:effectLst>
                  <a:outerShdw blurRad="38100" dist="38100" dir="2700000" algn="tl">
                    <a:srgbClr val="000000">
                      <a:alpha val="43137"/>
                    </a:srgbClr>
                  </a:outerShdw>
                </a:effectLst>
              </a:rPr>
              <a:t>Personal letter from Gary North to Peter Lalonde, April 30, 1987 on file; cited in Thomas Ice, “Answering Those Who Oppose Israel,” 1, accessed October 21, 2015, http://www.pre-trib.org.</a:t>
            </a:r>
            <a:endParaRPr lang="en-US" altLang="en-US" sz="1800" dirty="0">
              <a:solidFill>
                <a:schemeClr val="tx1"/>
              </a:solidFill>
              <a:effectLst>
                <a:outerShdw blurRad="38100" dist="38100" dir="2700000" algn="tl">
                  <a:srgbClr val="000000">
                    <a:alpha val="43137"/>
                  </a:srgbClr>
                </a:outerShdw>
              </a:effectLst>
            </a:endParaRPr>
          </a:p>
        </p:txBody>
      </p:sp>
      <p:sp>
        <p:nvSpPr>
          <p:cNvPr id="16387" name="Rectangle 3">
            <a:extLst>
              <a:ext uri="{FF2B5EF4-FFF2-40B4-BE49-F238E27FC236}">
                <a16:creationId xmlns:a16="http://schemas.microsoft.com/office/drawing/2014/main" id="{ABF8628F-B2C2-4A30-823A-E199E52723D4}"/>
              </a:ext>
            </a:extLst>
          </p:cNvPr>
          <p:cNvSpPr>
            <a:spLocks noGrp="1" noChangeArrowheads="1"/>
          </p:cNvSpPr>
          <p:nvPr>
            <p:ph type="body" idx="1"/>
          </p:nvPr>
        </p:nvSpPr>
        <p:spPr>
          <a:xfrm>
            <a:off x="0" y="1809750"/>
            <a:ext cx="9144000" cy="1465370"/>
          </a:xfrm>
        </p:spPr>
        <p:txBody>
          <a:bodyPr/>
          <a:lstStyle/>
          <a:p>
            <a:pPr marL="0" indent="0" algn="just">
              <a:buNone/>
              <a:defRPr/>
            </a:pPr>
            <a:r>
              <a:rPr lang="en-US" sz="2800" dirty="0">
                <a:effectLst>
                  <a:outerShdw blurRad="38100" dist="38100" dir="2700000" algn="tl">
                    <a:srgbClr val="000000">
                      <a:alpha val="43137"/>
                    </a:srgbClr>
                  </a:outerShdw>
                </a:effectLst>
              </a:rPr>
              <a:t>Thomas Ice reports, “Gary North has boasted that he has a book already in his computer for when ‘Israel gets pushed into the sea or converted to Christ.’”</a:t>
            </a:r>
          </a:p>
        </p:txBody>
      </p:sp>
      <p:pic>
        <p:nvPicPr>
          <p:cNvPr id="5" name="Picture 5">
            <a:extLst>
              <a:ext uri="{FF2B5EF4-FFF2-40B4-BE49-F238E27FC236}">
                <a16:creationId xmlns:a16="http://schemas.microsoft.com/office/drawing/2014/main" id="{EA3005C1-E0AE-4A27-8BA9-45066F88163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00200" y="3352800"/>
            <a:ext cx="5943600" cy="3122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2ED9A8A4-1342-444F-A6E9-BF5B5F63EF0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036" y="76200"/>
            <a:ext cx="841364" cy="1097280"/>
          </a:xfrm>
          <a:prstGeom prst="rect">
            <a:avLst/>
          </a:prstGeom>
          <a:ln w="28575">
            <a:solidFill>
              <a:schemeClr val="tx1"/>
            </a:solidFill>
          </a:ln>
        </p:spPr>
      </p:pic>
    </p:spTree>
    <p:extLst>
      <p:ext uri="{BB962C8B-B14F-4D97-AF65-F5344CB8AC3E}">
        <p14:creationId xmlns:p14="http://schemas.microsoft.com/office/powerpoint/2010/main" val="321059573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a:xfrm>
            <a:off x="0" y="228600"/>
            <a:ext cx="9144000" cy="1143000"/>
          </a:xfrm>
        </p:spPr>
        <p:txBody>
          <a:bodyPr/>
          <a:lstStyle/>
          <a:p>
            <a:pPr algn="ctr">
              <a:defRPr/>
            </a:pPr>
            <a:r>
              <a:rPr lang="en-US" altLang="en-US" sz="3600" dirty="0">
                <a:solidFill>
                  <a:srgbClr val="00FFFF"/>
                </a:solidFill>
                <a:effectLst>
                  <a:outerShdw blurRad="38100" dist="38100" dir="2700000" algn="tl">
                    <a:srgbClr val="000000">
                      <a:alpha val="43137"/>
                    </a:srgbClr>
                  </a:outerShdw>
                </a:effectLst>
              </a:rPr>
              <a:t>Reformed Theology’s Denial </a:t>
            </a:r>
            <a:br>
              <a:rPr lang="en-US" altLang="en-US" sz="3600" dirty="0">
                <a:solidFill>
                  <a:srgbClr val="00FFFF"/>
                </a:solidFill>
                <a:effectLst>
                  <a:outerShdw blurRad="38100" dist="38100" dir="2700000" algn="tl">
                    <a:srgbClr val="000000">
                      <a:alpha val="43137"/>
                    </a:srgbClr>
                  </a:outerShdw>
                </a:effectLst>
              </a:rPr>
            </a:br>
            <a:r>
              <a:rPr lang="en-US" altLang="en-US" sz="3600" dirty="0">
                <a:solidFill>
                  <a:srgbClr val="00FFFF"/>
                </a:solidFill>
                <a:effectLst>
                  <a:outerShdw blurRad="38100" dist="38100" dir="2700000" algn="tl">
                    <a:srgbClr val="000000">
                      <a:alpha val="43137"/>
                    </a:srgbClr>
                  </a:outerShdw>
                </a:effectLst>
              </a:rPr>
              <a:t>of the Church as an Intercalation</a:t>
            </a:r>
          </a:p>
        </p:txBody>
      </p:sp>
      <p:sp>
        <p:nvSpPr>
          <p:cNvPr id="108547" name="Content Placeholder 2"/>
          <p:cNvSpPr>
            <a:spLocks noGrp="1"/>
          </p:cNvSpPr>
          <p:nvPr>
            <p:ph idx="1"/>
          </p:nvPr>
        </p:nvSpPr>
        <p:spPr>
          <a:xfrm>
            <a:off x="0" y="1447800"/>
            <a:ext cx="9144000" cy="4267200"/>
          </a:xfrm>
        </p:spPr>
        <p:txBody>
          <a:bodyPr/>
          <a:lstStyle/>
          <a:p>
            <a:pPr marL="0" indent="0" algn="just">
              <a:buNone/>
            </a:pPr>
            <a:r>
              <a:rPr lang="en-US" sz="3000" dirty="0">
                <a:effectLst/>
              </a:rPr>
              <a:t>“We’re not dispensationalists here....We believe that the church is essentially Israel. We believe that the answer to, ‘What about the Jews?’ is, ‘Here we are.’ </a:t>
            </a:r>
            <a:r>
              <a:rPr lang="en-US" sz="3000" b="1" u="sng" dirty="0">
                <a:solidFill>
                  <a:srgbClr val="FFFFCC"/>
                </a:solidFill>
                <a:effectLst/>
              </a:rPr>
              <a:t>We deny that the church is God’s ‘plan B.’ We deny that we are living in God’s redemptive parenthesis</a:t>
            </a:r>
            <a:r>
              <a:rPr lang="en-US" sz="3000" dirty="0">
                <a:effectLst/>
              </a:rPr>
              <a:t>. There, we are again one people. In His holy and heavenly temple there is neither Jew nor Greek, male nor female, pre-mil nor post-mil. There, we are all together, </a:t>
            </a:r>
            <a:r>
              <a:rPr lang="en-US" sz="3000" b="1" u="sng" dirty="0">
                <a:solidFill>
                  <a:srgbClr val="FFFFCC"/>
                </a:solidFill>
                <a:effectLst/>
              </a:rPr>
              <a:t>the Israel of God</a:t>
            </a:r>
            <a:r>
              <a:rPr lang="en-US" sz="3000" dirty="0">
                <a:effectLst/>
              </a:rPr>
              <a:t>, princes with God, and the </a:t>
            </a:r>
            <a:r>
              <a:rPr lang="en-US" sz="3000" i="1" dirty="0" err="1">
                <a:effectLst/>
              </a:rPr>
              <a:t>ekklesia</a:t>
            </a:r>
            <a:r>
              <a:rPr lang="en-US" sz="3000" dirty="0">
                <a:effectLst/>
              </a:rPr>
              <a:t>, the set apart ones.”</a:t>
            </a:r>
          </a:p>
          <a:p>
            <a:pPr marL="0" indent="0" algn="just">
              <a:buNone/>
            </a:pPr>
            <a:endParaRPr lang="en-US" altLang="en-US" sz="3600" dirty="0">
              <a:effectLst>
                <a:outerShdw blurRad="38100" dist="38100" dir="2700000" algn="tl">
                  <a:srgbClr val="000000">
                    <a:alpha val="43137"/>
                  </a:srgbClr>
                </a:outerShdw>
              </a:effectLst>
            </a:endParaRPr>
          </a:p>
          <a:p>
            <a:pPr marL="0" indent="0" algn="just">
              <a:buNone/>
            </a:pPr>
            <a:endParaRPr lang="en-US" altLang="en-US" sz="3600" dirty="0">
              <a:effectLst>
                <a:outerShdw blurRad="38100" dist="38100" dir="2700000" algn="tl">
                  <a:srgbClr val="000000">
                    <a:alpha val="43137"/>
                  </a:srgbClr>
                </a:outerShdw>
              </a:effectLst>
            </a:endParaRPr>
          </a:p>
          <a:p>
            <a:pPr marL="0" indent="0" algn="just">
              <a:buNone/>
            </a:pPr>
            <a:endParaRPr lang="en-US" altLang="en-US" sz="3600" dirty="0">
              <a:effectLst>
                <a:outerShdw blurRad="38100" dist="38100" dir="2700000" algn="tl">
                  <a:srgbClr val="000000">
                    <a:alpha val="43137"/>
                  </a:srgbClr>
                </a:outerShdw>
              </a:effectLst>
            </a:endParaRPr>
          </a:p>
          <a:p>
            <a:pPr marL="0" indent="0" algn="just">
              <a:buNone/>
            </a:pPr>
            <a:endParaRPr lang="en-US" altLang="en-US" sz="3600" dirty="0">
              <a:effectLst>
                <a:outerShdw blurRad="38100" dist="38100" dir="2700000" algn="tl">
                  <a:srgbClr val="000000">
                    <a:alpha val="43137"/>
                  </a:srgbClr>
                </a:outerShdw>
              </a:effectLst>
            </a:endParaRPr>
          </a:p>
          <a:p>
            <a:pPr marL="0" indent="0" algn="just">
              <a:buNone/>
            </a:pPr>
            <a:endParaRPr lang="en-US" altLang="en-US" sz="3600" dirty="0">
              <a:effectLst>
                <a:outerShdw blurRad="38100" dist="38100" dir="2700000" algn="tl">
                  <a:srgbClr val="000000">
                    <a:alpha val="43137"/>
                  </a:srgbClr>
                </a:outerShdw>
              </a:effectLst>
            </a:endParaRPr>
          </a:p>
          <a:p>
            <a:pPr marL="0" indent="0" algn="just">
              <a:buNone/>
            </a:pPr>
            <a:endParaRPr lang="en-US" altLang="en-US" sz="3600" dirty="0">
              <a:effectLst>
                <a:outerShdw blurRad="38100" dist="38100" dir="2700000" algn="tl">
                  <a:srgbClr val="000000">
                    <a:alpha val="43137"/>
                  </a:srgbClr>
                </a:outerShdw>
              </a:effectLst>
            </a:endParaRPr>
          </a:p>
          <a:p>
            <a:pPr marL="0" indent="0" algn="just">
              <a:buNone/>
            </a:pPr>
            <a:endParaRPr lang="en-US" altLang="en-US" sz="3600" dirty="0">
              <a:effectLst>
                <a:outerShdw blurRad="38100" dist="38100" dir="2700000" algn="tl">
                  <a:srgbClr val="000000">
                    <a:alpha val="43137"/>
                  </a:srgbClr>
                </a:outerShdw>
              </a:effectLst>
            </a:endParaRPr>
          </a:p>
          <a:p>
            <a:pPr marL="0" indent="0" algn="just">
              <a:buNone/>
            </a:pPr>
            <a:endParaRPr lang="en-US" altLang="en-US" sz="3600" dirty="0">
              <a:effectLst>
                <a:outerShdw blurRad="38100" dist="38100" dir="2700000" algn="tl">
                  <a:srgbClr val="000000">
                    <a:alpha val="43137"/>
                  </a:srgbClr>
                </a:outerShdw>
              </a:effectLst>
            </a:endParaRPr>
          </a:p>
          <a:p>
            <a:pPr marL="0" indent="0" algn="just">
              <a:buNone/>
            </a:pPr>
            <a:endParaRPr lang="en-US" altLang="en-US" sz="3600" dirty="0">
              <a:effectLst>
                <a:outerShdw blurRad="38100" dist="38100" dir="2700000" algn="tl">
                  <a:srgbClr val="000000">
                    <a:alpha val="43137"/>
                  </a:srgbClr>
                </a:outerShdw>
              </a:effectLst>
            </a:endParaRPr>
          </a:p>
          <a:p>
            <a:pPr marL="0" indent="0" algn="just">
              <a:buNone/>
            </a:pPr>
            <a:endParaRPr lang="en-US" altLang="en-US" sz="3600" dirty="0">
              <a:effectLst>
                <a:outerShdw blurRad="38100" dist="38100" dir="2700000" algn="tl">
                  <a:srgbClr val="000000">
                    <a:alpha val="43137"/>
                  </a:srgbClr>
                </a:outerShdw>
              </a:effectLst>
            </a:endParaRPr>
          </a:p>
          <a:p>
            <a:pPr marL="0" indent="0" algn="just">
              <a:buNone/>
            </a:pPr>
            <a:endParaRPr lang="en-US" altLang="en-US" sz="3600" dirty="0">
              <a:effectLst>
                <a:outerShdw blurRad="38100" dist="38100" dir="2700000" algn="tl">
                  <a:srgbClr val="000000">
                    <a:alpha val="43137"/>
                  </a:srgbClr>
                </a:outerShdw>
              </a:effectLst>
            </a:endParaRPr>
          </a:p>
          <a:p>
            <a:pPr marL="0" indent="0" algn="just">
              <a:buNone/>
            </a:pPr>
            <a:endParaRPr lang="en-US" altLang="en-US" sz="3600" dirty="0">
              <a:effectLst>
                <a:outerShdw blurRad="38100" dist="38100" dir="2700000" algn="tl">
                  <a:srgbClr val="000000">
                    <a:alpha val="43137"/>
                  </a:srgbClr>
                </a:outerShdw>
              </a:effectLst>
            </a:endParaRPr>
          </a:p>
          <a:p>
            <a:pPr marL="0" indent="0" algn="just">
              <a:buNone/>
            </a:pPr>
            <a:endParaRPr lang="en-US" altLang="en-US" sz="3600" dirty="0">
              <a:effectLst>
                <a:outerShdw blurRad="38100" dist="38100" dir="2700000" algn="tl">
                  <a:srgbClr val="000000">
                    <a:alpha val="43137"/>
                  </a:srgbClr>
                </a:outerShdw>
              </a:effectLst>
            </a:endParaRPr>
          </a:p>
          <a:p>
            <a:pPr marL="0" indent="0" algn="just">
              <a:buNone/>
            </a:pPr>
            <a:endParaRPr lang="en-US" altLang="en-US" sz="3600" dirty="0">
              <a:effectLst>
                <a:outerShdw blurRad="38100" dist="38100" dir="2700000" algn="tl">
                  <a:srgbClr val="000000">
                    <a:alpha val="43137"/>
                  </a:srgbClr>
                </a:outerShdw>
              </a:effectLst>
            </a:endParaRPr>
          </a:p>
          <a:p>
            <a:pPr marL="0" indent="0" algn="just">
              <a:buNone/>
            </a:pPr>
            <a:endParaRPr lang="en-US" altLang="en-US" sz="3600" dirty="0">
              <a:effectLst>
                <a:outerShdw blurRad="38100" dist="38100" dir="2700000" algn="tl">
                  <a:srgbClr val="000000">
                    <a:alpha val="43137"/>
                  </a:srgbClr>
                </a:outerShdw>
              </a:effectLst>
            </a:endParaRPr>
          </a:p>
          <a:p>
            <a:pPr marL="0" indent="0" algn="just">
              <a:buNone/>
            </a:pPr>
            <a:endParaRPr lang="en-US" altLang="en-US" sz="3600" dirty="0">
              <a:effectLst>
                <a:outerShdw blurRad="38100" dist="38100" dir="2700000" algn="tl">
                  <a:srgbClr val="000000">
                    <a:alpha val="43137"/>
                  </a:srgbClr>
                </a:outerShdw>
              </a:effectLst>
            </a:endParaRPr>
          </a:p>
          <a:p>
            <a:pPr marL="0" indent="0" algn="just">
              <a:buNone/>
            </a:pPr>
            <a:endParaRPr lang="en-US" altLang="en-US" sz="3600" dirty="0">
              <a:effectLst>
                <a:outerShdw blurRad="38100" dist="38100" dir="2700000" algn="tl">
                  <a:srgbClr val="000000">
                    <a:alpha val="43137"/>
                  </a:srgbClr>
                </a:outerShdw>
              </a:effectLst>
            </a:endParaRPr>
          </a:p>
          <a:p>
            <a:pPr marL="0" indent="0" algn="just">
              <a:buNone/>
            </a:pPr>
            <a:endParaRPr lang="en-US" altLang="en-US" sz="3600" dirty="0">
              <a:effectLst>
                <a:outerShdw blurRad="38100" dist="38100" dir="2700000" algn="tl">
                  <a:srgbClr val="000000">
                    <a:alpha val="43137"/>
                  </a:srgbClr>
                </a:outerShdw>
              </a:effectLst>
            </a:endParaRPr>
          </a:p>
          <a:p>
            <a:pPr marL="0" indent="0" algn="just">
              <a:buNone/>
            </a:pPr>
            <a:endParaRPr lang="en-US" altLang="en-US" sz="3600" dirty="0">
              <a:effectLst>
                <a:outerShdw blurRad="38100" dist="38100" dir="2700000" algn="tl">
                  <a:srgbClr val="000000">
                    <a:alpha val="43137"/>
                  </a:srgbClr>
                </a:outerShdw>
              </a:effectLst>
            </a:endParaRPr>
          </a:p>
          <a:p>
            <a:pPr marL="0" indent="0" algn="just">
              <a:buNone/>
            </a:pPr>
            <a:endParaRPr lang="en-US" altLang="en-US" sz="3600" dirty="0">
              <a:effectLst>
                <a:outerShdw blurRad="38100" dist="38100" dir="2700000" algn="tl">
                  <a:srgbClr val="000000">
                    <a:alpha val="43137"/>
                  </a:srgbClr>
                </a:outerShdw>
              </a:effectLst>
            </a:endParaRPr>
          </a:p>
          <a:p>
            <a:pPr marL="0" indent="0" algn="just">
              <a:buNone/>
            </a:pPr>
            <a:endParaRPr lang="en-US" altLang="en-US" sz="3600" dirty="0">
              <a:effectLst>
                <a:outerShdw blurRad="38100" dist="38100" dir="2700000" algn="tl">
                  <a:srgbClr val="000000">
                    <a:alpha val="43137"/>
                  </a:srgbClr>
                </a:outerShdw>
              </a:effectLst>
            </a:endParaRPr>
          </a:p>
          <a:p>
            <a:pPr marL="0" indent="0" algn="just">
              <a:buNone/>
            </a:pPr>
            <a:endParaRPr lang="en-US" altLang="en-US" sz="3600" dirty="0">
              <a:effectLst>
                <a:outerShdw blurRad="38100" dist="38100" dir="2700000" algn="tl">
                  <a:srgbClr val="000000">
                    <a:alpha val="43137"/>
                  </a:srgbClr>
                </a:outerShdw>
              </a:effectLst>
            </a:endParaRPr>
          </a:p>
        </p:txBody>
      </p:sp>
      <p:sp>
        <p:nvSpPr>
          <p:cNvPr id="108548" name="TextBox 3"/>
          <p:cNvSpPr txBox="1">
            <a:spLocks noChangeArrowheads="1"/>
          </p:cNvSpPr>
          <p:nvPr/>
        </p:nvSpPr>
        <p:spPr bwMode="auto">
          <a:xfrm>
            <a:off x="0" y="6324600"/>
            <a:ext cx="9144000" cy="338554"/>
          </a:xfrm>
          <a:prstGeom prst="rect">
            <a:avLst/>
          </a:prstGeom>
          <a:noFill/>
          <a:ln w="9525">
            <a:noFill/>
            <a:miter lim="800000"/>
            <a:headEnd/>
            <a:tailEnd/>
          </a:ln>
        </p:spPr>
        <p:txBody>
          <a:bodyPr wrap="square">
            <a:spAutoFit/>
          </a:bodyPr>
          <a:lstStyle/>
          <a:p>
            <a:pPr algn="ctr"/>
            <a:r>
              <a:rPr lang="en-US" sz="1600" dirty="0">
                <a:latin typeface="Calibri" panose="020F0502020204030204" pitchFamily="34" charset="0"/>
                <a:cs typeface="Calibri" panose="020F0502020204030204" pitchFamily="34" charset="0"/>
              </a:rPr>
              <a:t>From </a:t>
            </a:r>
            <a:r>
              <a:rPr lang="en-US" sz="1600" i="1" dirty="0">
                <a:latin typeface="Calibri" panose="020F0502020204030204" pitchFamily="34" charset="0"/>
                <a:cs typeface="Calibri" panose="020F0502020204030204" pitchFamily="34" charset="0"/>
              </a:rPr>
              <a:t>Table Talk</a:t>
            </a:r>
            <a:r>
              <a:rPr lang="en-US" sz="1600" dirty="0">
                <a:latin typeface="Calibri" panose="020F0502020204030204" pitchFamily="34" charset="0"/>
                <a:cs typeface="Calibri" panose="020F0502020204030204" pitchFamily="34" charset="0"/>
              </a:rPr>
              <a:t> magazine, Spring of 1999, p. 2 (inside cover), by R. C. Sproul Jr., editor, emphasis is mine</a:t>
            </a:r>
          </a:p>
        </p:txBody>
      </p:sp>
    </p:spTree>
    <p:extLst>
      <p:ext uri="{BB962C8B-B14F-4D97-AF65-F5344CB8AC3E}">
        <p14:creationId xmlns:p14="http://schemas.microsoft.com/office/powerpoint/2010/main" val="95515348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B835FF3E-0FF6-4625-9F2F-1DE679806842}"/>
              </a:ext>
            </a:extLst>
          </p:cNvPr>
          <p:cNvSpPr>
            <a:spLocks noGrp="1" noChangeArrowheads="1"/>
          </p:cNvSpPr>
          <p:nvPr>
            <p:ph type="title"/>
          </p:nvPr>
        </p:nvSpPr>
        <p:spPr>
          <a:xfrm>
            <a:off x="0" y="1600200"/>
            <a:ext cx="9144000" cy="4343400"/>
          </a:xfrm>
        </p:spPr>
        <p:txBody>
          <a:bodyPr anchor="t"/>
          <a:lstStyle/>
          <a:p>
            <a:pPr algn="just" eaLnBrk="1" hangingPunct="1">
              <a:buFontTx/>
              <a:buNone/>
              <a:defRPr/>
            </a:pPr>
            <a:r>
              <a:rPr lang="en-US" sz="3000" dirty="0">
                <a:solidFill>
                  <a:schemeClr val="tx1"/>
                </a:solidFill>
              </a:rPr>
              <a:t>“The story of the </a:t>
            </a:r>
            <a:r>
              <a:rPr lang="en-US" sz="3000" b="1" u="sng" dirty="0">
                <a:solidFill>
                  <a:srgbClr val="FFFFCC"/>
                </a:solidFill>
              </a:rPr>
              <a:t>church begins with Israel</a:t>
            </a:r>
            <a:r>
              <a:rPr lang="en-US" sz="3000" dirty="0">
                <a:solidFill>
                  <a:schemeClr val="tx1"/>
                </a:solidFill>
              </a:rPr>
              <a:t>, the Old Testament people of God…The identity of the church is necessary for the mission of the church. Only as a holy nation, called out of the darkness into the light of God‘s presence, can the church discharge it’s mission…Peter affirms that </a:t>
            </a:r>
            <a:r>
              <a:rPr lang="en-US" sz="3000" b="1" u="sng" dirty="0">
                <a:solidFill>
                  <a:srgbClr val="FFFFCC"/>
                </a:solidFill>
              </a:rPr>
              <a:t>the church’s right to the titles of Israel</a:t>
            </a:r>
            <a:r>
              <a:rPr lang="en-US" sz="3000" dirty="0">
                <a:solidFill>
                  <a:schemeClr val="tx1"/>
                </a:solidFill>
              </a:rPr>
              <a:t>, then describes the church’s witness of praise (1 Peter 2:9–10)...This understanding of </a:t>
            </a:r>
            <a:r>
              <a:rPr lang="en-US" sz="3000" b="1" u="sng" dirty="0">
                <a:solidFill>
                  <a:srgbClr val="FFFFCC"/>
                </a:solidFill>
              </a:rPr>
              <a:t>the church as the new and true Israel</a:t>
            </a:r>
            <a:r>
              <a:rPr lang="en-US" sz="3000" dirty="0">
                <a:solidFill>
                  <a:schemeClr val="tx1"/>
                </a:solidFill>
              </a:rPr>
              <a:t> of Christ must inspire our mission in the contemporary world.”</a:t>
            </a:r>
          </a:p>
        </p:txBody>
      </p:sp>
      <p:sp>
        <p:nvSpPr>
          <p:cNvPr id="1027" name="Rectangle 3">
            <a:extLst>
              <a:ext uri="{FF2B5EF4-FFF2-40B4-BE49-F238E27FC236}">
                <a16:creationId xmlns:a16="http://schemas.microsoft.com/office/drawing/2014/main" id="{FA8CD93E-4B0A-4BCC-90A3-B02F0CD43C72}"/>
              </a:ext>
            </a:extLst>
          </p:cNvPr>
          <p:cNvSpPr>
            <a:spLocks noGrp="1" noChangeArrowheads="1"/>
          </p:cNvSpPr>
          <p:nvPr>
            <p:ph type="body" idx="1"/>
          </p:nvPr>
        </p:nvSpPr>
        <p:spPr>
          <a:xfrm>
            <a:off x="1066800" y="304800"/>
            <a:ext cx="7010400" cy="1219200"/>
          </a:xfrm>
        </p:spPr>
        <p:txBody>
          <a:bodyPr/>
          <a:lstStyle/>
          <a:p>
            <a:pPr marL="0" indent="0" algn="ctr" eaLnBrk="1" hangingPunct="1">
              <a:lnSpc>
                <a:spcPct val="90000"/>
              </a:lnSpc>
              <a:buFont typeface="Wingdings" panose="05000000000000000000" pitchFamily="2" charset="2"/>
              <a:buNone/>
              <a:defRPr/>
            </a:pPr>
            <a:r>
              <a:rPr lang="en-US" dirty="0">
                <a:solidFill>
                  <a:schemeClr val="tx2"/>
                </a:solidFill>
              </a:rPr>
              <a:t>Edmund P. Clowney</a:t>
            </a:r>
          </a:p>
          <a:p>
            <a:pPr marL="0" indent="0" algn="ctr" eaLnBrk="1" hangingPunct="1">
              <a:lnSpc>
                <a:spcPct val="90000"/>
              </a:lnSpc>
              <a:buNone/>
              <a:defRPr/>
            </a:pPr>
            <a:r>
              <a:rPr lang="en-US" sz="1800" dirty="0"/>
              <a:t>Edmund P. Clowney, </a:t>
            </a:r>
            <a:r>
              <a:rPr lang="en-US" sz="1800" i="1" dirty="0"/>
              <a:t>The Church</a:t>
            </a:r>
            <a:r>
              <a:rPr lang="en-US" sz="1800" dirty="0"/>
              <a:t>, ed. Gerald Bray, Contours of Christian Theology (Downers Grove, ILL: InterVarsity Press, 1995), 28, 162-63.</a:t>
            </a:r>
          </a:p>
          <a:p>
            <a:pPr marL="0" indent="0" algn="ctr" eaLnBrk="1" hangingPunct="1">
              <a:lnSpc>
                <a:spcPct val="90000"/>
              </a:lnSpc>
              <a:buFont typeface="Wingdings" panose="05000000000000000000" pitchFamily="2" charset="2"/>
              <a:buNone/>
              <a:defRPr/>
            </a:pPr>
            <a:endParaRPr lang="en-US" sz="2000" dirty="0"/>
          </a:p>
        </p:txBody>
      </p:sp>
      <p:pic>
        <p:nvPicPr>
          <p:cNvPr id="5" name="Picture 4">
            <a:extLst>
              <a:ext uri="{FF2B5EF4-FFF2-40B4-BE49-F238E27FC236}">
                <a16:creationId xmlns:a16="http://schemas.microsoft.com/office/drawing/2014/main" id="{3C91A025-EA15-45D3-9DA9-12128A6DFF5E}"/>
              </a:ext>
            </a:extLst>
          </p:cNvPr>
          <p:cNvPicPr>
            <a:picLocks noChangeAspect="1"/>
          </p:cNvPicPr>
          <p:nvPr/>
        </p:nvPicPr>
        <p:blipFill>
          <a:blip r:embed="rId2"/>
          <a:stretch>
            <a:fillRect/>
          </a:stretch>
        </p:blipFill>
        <p:spPr>
          <a:xfrm>
            <a:off x="76201" y="76200"/>
            <a:ext cx="719058" cy="1097280"/>
          </a:xfrm>
          <a:prstGeom prst="rect">
            <a:avLst/>
          </a:prstGeom>
        </p:spPr>
      </p:pic>
    </p:spTree>
    <p:extLst>
      <p:ext uri="{BB962C8B-B14F-4D97-AF65-F5344CB8AC3E}">
        <p14:creationId xmlns:p14="http://schemas.microsoft.com/office/powerpoint/2010/main" val="102316830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3"/>
          <p:cNvSpPr>
            <a:spLocks noGrp="1" noChangeArrowheads="1"/>
          </p:cNvSpPr>
          <p:nvPr>
            <p:ph type="body" idx="1"/>
          </p:nvPr>
        </p:nvSpPr>
        <p:spPr>
          <a:xfrm>
            <a:off x="2057400" y="1905000"/>
            <a:ext cx="6858000" cy="4038600"/>
          </a:xfrm>
        </p:spPr>
        <p:txBody>
          <a:bodyPr/>
          <a:lstStyle/>
          <a:p>
            <a:pPr marL="0" indent="0" algn="just" eaLnBrk="1" hangingPunct="1">
              <a:buFontTx/>
              <a:buNone/>
            </a:pPr>
            <a:r>
              <a:rPr lang="en-US" altLang="en-US" dirty="0">
                <a:effectLst>
                  <a:outerShdw blurRad="38100" dist="38100" dir="2700000" algn="tl">
                    <a:srgbClr val="000000">
                      <a:alpha val="43137"/>
                    </a:srgbClr>
                  </a:outerShdw>
                </a:effectLst>
              </a:rPr>
              <a:t>“It is clear that all the above are connected with the number twelve (cf. Rev. 7:5-8; 12:1, 12). This number is perhaps the most familiar number of the Bible, most frequently associated with the sons of Jacob, the twelve tribes of Israel, and the twelve apostles of </a:t>
            </a:r>
            <a:r>
              <a:rPr lang="en-US" altLang="en-US" b="1" u="sng" dirty="0">
                <a:solidFill>
                  <a:srgbClr val="FFFFCC"/>
                </a:solidFill>
                <a:effectLst>
                  <a:outerShdw blurRad="38100" dist="38100" dir="2700000" algn="tl">
                    <a:srgbClr val="000000">
                      <a:alpha val="43137"/>
                    </a:srgbClr>
                  </a:outerShdw>
                </a:effectLst>
              </a:rPr>
              <a:t>the ‘new Israel,’ the church</a:t>
            </a:r>
            <a:r>
              <a:rPr lang="en-US" altLang="en-US" dirty="0">
                <a:effectLst>
                  <a:outerShdw blurRad="38100" dist="38100" dir="2700000" algn="tl">
                    <a:srgbClr val="000000">
                      <a:alpha val="43137"/>
                    </a:srgbClr>
                  </a:outerShdw>
                </a:effectLst>
              </a:rPr>
              <a:t>.”</a:t>
            </a:r>
          </a:p>
        </p:txBody>
      </p:sp>
      <p:sp>
        <p:nvSpPr>
          <p:cNvPr id="2" name="TextBox 1"/>
          <p:cNvSpPr txBox="1"/>
          <p:nvPr/>
        </p:nvSpPr>
        <p:spPr>
          <a:xfrm>
            <a:off x="950008" y="199072"/>
            <a:ext cx="7243985" cy="1415772"/>
          </a:xfrm>
          <a:prstGeom prst="rect">
            <a:avLst/>
          </a:prstGeom>
          <a:noFill/>
        </p:spPr>
        <p:txBody>
          <a:bodyPr wrap="square" rtlCol="0">
            <a:spAutoFit/>
          </a:bodyPr>
          <a:lstStyle/>
          <a:p>
            <a:pPr marL="0" indent="0" algn="ctr">
              <a:buFontTx/>
              <a:buNone/>
            </a:pPr>
            <a:r>
              <a:rPr lang="en-US" sz="3200" dirty="0">
                <a:solidFill>
                  <a:srgbClr val="00FFFF"/>
                </a:solidFill>
                <a:effectLst>
                  <a:outerShdw blurRad="38100" dist="38100" dir="2700000" algn="tl">
                    <a:srgbClr val="000000">
                      <a:alpha val="43137"/>
                    </a:srgbClr>
                  </a:outerShdw>
                </a:effectLst>
                <a:latin typeface="Calibri" panose="020F0502020204030204" pitchFamily="34" charset="0"/>
              </a:rPr>
              <a:t>David L. Turner</a:t>
            </a:r>
          </a:p>
          <a:p>
            <a:pPr marL="0" indent="0" algn="ctr" eaLnBrk="1" hangingPunct="1">
              <a:buFontTx/>
              <a:buNone/>
            </a:pPr>
            <a:r>
              <a:rPr lang="en-US" sz="1800" i="1" dirty="0">
                <a:effectLst>
                  <a:outerShdw blurRad="38100" dist="38100" dir="2700000" algn="tl">
                    <a:srgbClr val="000000">
                      <a:alpha val="43137"/>
                    </a:srgbClr>
                  </a:outerShdw>
                </a:effectLst>
                <a:latin typeface="Calibri" panose="020F0502020204030204" pitchFamily="34" charset="0"/>
                <a:cs typeface="+mn-cs"/>
              </a:rPr>
              <a:t>“The New Jerusalem in Revelation 21:1-22:5; Consummation of a Biblical Continuum,” Dispensationalism, Israel, and the Church, ed., Craig A. Blaising and Darrell L. Bock (Grand Rapids: Zondervan, 1992), </a:t>
            </a:r>
            <a:r>
              <a:rPr lang="en-US" sz="1800" dirty="0">
                <a:effectLst>
                  <a:outerShdw blurRad="38100" dist="38100" dir="2700000" algn="tl">
                    <a:srgbClr val="000000">
                      <a:alpha val="43137"/>
                    </a:srgbClr>
                  </a:outerShdw>
                </a:effectLst>
                <a:latin typeface="Calibri" panose="020F0502020204030204" pitchFamily="34" charset="0"/>
                <a:cs typeface="+mn-cs"/>
              </a:rPr>
              <a:t>288</a:t>
            </a:r>
            <a:r>
              <a:rPr lang="en-US" sz="1800" i="1" dirty="0">
                <a:effectLst>
                  <a:outerShdw blurRad="38100" dist="38100" dir="2700000" algn="tl">
                    <a:srgbClr val="000000">
                      <a:alpha val="43137"/>
                    </a:srgbClr>
                  </a:outerShdw>
                </a:effectLst>
                <a:latin typeface="Calibri" panose="020F0502020204030204" pitchFamily="34" charset="0"/>
                <a:cs typeface="+mn-cs"/>
              </a:rPr>
              <a:t>.</a:t>
            </a:r>
            <a:endParaRPr lang="en-US" altLang="en-US" sz="1800" i="1" dirty="0">
              <a:effectLst>
                <a:outerShdw blurRad="38100" dist="38100" dir="2700000" algn="tl">
                  <a:srgbClr val="000000">
                    <a:alpha val="43137"/>
                  </a:srgbClr>
                </a:outerShdw>
              </a:effectLst>
              <a:latin typeface="Calibri" panose="020F0502020204030204" pitchFamily="34" charset="0"/>
              <a:cs typeface="+mn-cs"/>
            </a:endParaRP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8600" y="2057400"/>
            <a:ext cx="1805026" cy="2743200"/>
          </a:xfrm>
          <a:prstGeom prst="rect">
            <a:avLst/>
          </a:prstGeom>
        </p:spPr>
      </p:pic>
    </p:spTree>
    <p:extLst>
      <p:ext uri="{BB962C8B-B14F-4D97-AF65-F5344CB8AC3E}">
        <p14:creationId xmlns:p14="http://schemas.microsoft.com/office/powerpoint/2010/main" val="743308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4100" y="228600"/>
            <a:ext cx="4495800" cy="762000"/>
          </a:xfrm>
        </p:spPr>
        <p:txBody>
          <a:bodyPr/>
          <a:lstStyle/>
          <a:p>
            <a:pPr>
              <a:defRPr/>
            </a:pPr>
            <a:r>
              <a:rPr lang="en-US" sz="3600" dirty="0">
                <a:solidFill>
                  <a:srgbClr val="00FFFF"/>
                </a:solidFill>
                <a:effectLst>
                  <a:outerShdw blurRad="38100" dist="38100" dir="2700000" algn="tl">
                    <a:srgbClr val="000000">
                      <a:alpha val="43137"/>
                    </a:srgbClr>
                  </a:outerShdw>
                </a:effectLst>
              </a:rPr>
              <a:t>Kingdom Study Outline</a:t>
            </a:r>
          </a:p>
        </p:txBody>
      </p:sp>
      <p:sp>
        <p:nvSpPr>
          <p:cNvPr id="12291" name="Content Placeholder 2"/>
          <p:cNvSpPr>
            <a:spLocks noGrp="1"/>
          </p:cNvSpPr>
          <p:nvPr>
            <p:ph idx="1"/>
          </p:nvPr>
        </p:nvSpPr>
        <p:spPr>
          <a:xfrm>
            <a:off x="2395558" y="1143000"/>
            <a:ext cx="6672241" cy="4419600"/>
          </a:xfrm>
        </p:spPr>
        <p:txBody>
          <a:bodyPr/>
          <a:lstStyle/>
          <a:p>
            <a:pPr marL="457200" indent="-457200">
              <a:spcBef>
                <a:spcPct val="0"/>
              </a:spcBef>
              <a:spcAft>
                <a:spcPts val="2400"/>
              </a:spcAft>
              <a:buClr>
                <a:srgbClr val="66FFFF"/>
              </a:buClr>
              <a:buSzPct val="100000"/>
              <a:buFont typeface="Calibri" panose="020F0502020204030204" pitchFamily="34" charset="0"/>
              <a:buAutoNum type="arabicPeriod"/>
            </a:pPr>
            <a:r>
              <a:rPr lang="en-US" altLang="en-US" dirty="0">
                <a:effectLst>
                  <a:outerShdw blurRad="38100" dist="38100" dir="2700000" algn="tl">
                    <a:srgbClr val="000000">
                      <a:alpha val="43137"/>
                    </a:srgbClr>
                  </a:outerShdw>
                </a:effectLst>
              </a:rPr>
              <a:t>What does the Bible Say About the Kingdom?</a:t>
            </a:r>
          </a:p>
          <a:p>
            <a:pPr marL="457200" indent="-457200">
              <a:spcBef>
                <a:spcPct val="0"/>
              </a:spcBef>
              <a:spcAft>
                <a:spcPts val="2400"/>
              </a:spcAft>
              <a:buClr>
                <a:srgbClr val="66FFFF"/>
              </a:buClr>
              <a:buSzPct val="100000"/>
              <a:buFont typeface="Calibri" panose="020F0502020204030204" pitchFamily="34" charset="0"/>
              <a:buAutoNum type="arabicPeriod"/>
            </a:pPr>
            <a:r>
              <a:rPr lang="en-US" altLang="en-US" dirty="0">
                <a:effectLst>
                  <a:outerShdw blurRad="38100" dist="38100" dir="2700000" algn="tl">
                    <a:srgbClr val="000000">
                      <a:alpha val="43137"/>
                    </a:srgbClr>
                  </a:outerShdw>
                </a:effectLst>
              </a:rPr>
              <a:t>The Main Problem with Kingdom Now NT interpretations</a:t>
            </a:r>
          </a:p>
          <a:p>
            <a:pPr marL="457200" indent="-457200">
              <a:spcBef>
                <a:spcPct val="0"/>
              </a:spcBef>
              <a:spcAft>
                <a:spcPts val="2400"/>
              </a:spcAft>
              <a:buClr>
                <a:srgbClr val="66FFFF"/>
              </a:buClr>
              <a:buSzPct val="100000"/>
              <a:buFont typeface="Calibri" panose="020F0502020204030204" pitchFamily="34" charset="0"/>
              <a:buAutoNum type="arabicPeriod"/>
            </a:pPr>
            <a:r>
              <a:rPr lang="en-US" altLang="en-US" dirty="0">
                <a:effectLst>
                  <a:outerShdw blurRad="38100" dist="38100" dir="2700000" algn="tl">
                    <a:srgbClr val="000000">
                      <a:alpha val="43137"/>
                    </a:srgbClr>
                  </a:outerShdw>
                </a:effectLst>
              </a:rPr>
              <a:t>Why do some believe that we are in the kingdom now?</a:t>
            </a:r>
          </a:p>
          <a:p>
            <a:pPr marL="457200" indent="-457200">
              <a:spcBef>
                <a:spcPct val="0"/>
              </a:spcBef>
              <a:spcAft>
                <a:spcPts val="2400"/>
              </a:spcAft>
              <a:buClr>
                <a:srgbClr val="66FFFF"/>
              </a:buClr>
              <a:buSzPct val="100000"/>
              <a:buFont typeface="Calibri" panose="020F0502020204030204" pitchFamily="34" charset="0"/>
              <a:buAutoNum type="arabicPeriod"/>
            </a:pPr>
            <a:r>
              <a:rPr lang="en-US" altLang="en-US" b="1" u="sng" dirty="0">
                <a:solidFill>
                  <a:srgbClr val="FFFFCC"/>
                </a:solidFill>
                <a:effectLst>
                  <a:outerShdw blurRad="38100" dist="38100" dir="2700000" algn="tl">
                    <a:srgbClr val="000000">
                      <a:alpha val="43137"/>
                    </a:srgbClr>
                  </a:outerShdw>
                </a:effectLst>
              </a:rPr>
              <a:t>Why does it matter?</a:t>
            </a:r>
          </a:p>
        </p:txBody>
      </p:sp>
      <p:pic>
        <p:nvPicPr>
          <p:cNvPr id="7" name="Picture 4" descr="C:\Documents and Settings\Owner\Application Data\Microsoft\Media Catalog\Downloaded Clips\cl0\SY01462_.wm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400" y="1608034"/>
            <a:ext cx="2090759" cy="2148435"/>
          </a:xfrm>
          <a:prstGeom prst="rect">
            <a:avLst/>
          </a:prstGeom>
          <a:noFill/>
          <a:ln w="9525">
            <a:noFill/>
            <a:miter lim="800000"/>
            <a:headEnd/>
            <a:tailEnd/>
          </a:ln>
        </p:spPr>
      </p:pic>
      <p:pic>
        <p:nvPicPr>
          <p:cNvPr id="8" name="Picture 2" descr="http://3.bp.blogspot.com/-QEkPt30fRNQ/US-EfJsZfRI/AAAAAAAASK4/JnP_SUUHRas/s1600/a.jpg">
            <a:extLst>
              <a:ext uri="{FF2B5EF4-FFF2-40B4-BE49-F238E27FC236}">
                <a16:creationId xmlns:a16="http://schemas.microsoft.com/office/drawing/2014/main" id="{2E8192B3-0D50-4A94-AF06-092F24ABAD82}"/>
              </a:ext>
            </a:extLst>
          </p:cNvPr>
          <p:cNvPicPr>
            <a:picLocks noChangeAspect="1" noChangeArrowheads="1"/>
          </p:cNvPicPr>
          <p:nvPr/>
        </p:nvPicPr>
        <p:blipFill>
          <a:blip r:embed="rId3" cstate="print"/>
          <a:srcRect/>
          <a:stretch>
            <a:fillRect/>
          </a:stretch>
        </p:blipFill>
        <p:spPr bwMode="auto">
          <a:xfrm>
            <a:off x="7010399" y="5334000"/>
            <a:ext cx="1911350" cy="1280160"/>
          </a:xfrm>
          <a:prstGeom prst="rect">
            <a:avLst/>
          </a:prstGeom>
          <a:noFill/>
          <a:ln w="9525">
            <a:noFill/>
            <a:miter lim="800000"/>
            <a:headEnd/>
            <a:tailEnd/>
          </a:ln>
        </p:spPr>
      </p:pic>
    </p:spTree>
    <p:extLst>
      <p:ext uri="{BB962C8B-B14F-4D97-AF65-F5344CB8AC3E}">
        <p14:creationId xmlns:p14="http://schemas.microsoft.com/office/powerpoint/2010/main" val="410220532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3">
            <a:extLst>
              <a:ext uri="{FF2B5EF4-FFF2-40B4-BE49-F238E27FC236}">
                <a16:creationId xmlns:a16="http://schemas.microsoft.com/office/drawing/2014/main" id="{4626C4BB-BE82-42CF-8C07-CB8533ABD8F4}"/>
              </a:ext>
            </a:extLst>
          </p:cNvPr>
          <p:cNvSpPr>
            <a:spLocks noGrp="1" noChangeArrowheads="1"/>
          </p:cNvSpPr>
          <p:nvPr>
            <p:ph type="body" idx="1"/>
          </p:nvPr>
        </p:nvSpPr>
        <p:spPr>
          <a:xfrm>
            <a:off x="2590800" y="1828800"/>
            <a:ext cx="6019800" cy="2819400"/>
          </a:xfrm>
        </p:spPr>
        <p:txBody>
          <a:bodyPr/>
          <a:lstStyle/>
          <a:p>
            <a:pPr marL="0" indent="0" algn="just" eaLnBrk="1" hangingPunct="1">
              <a:spcBef>
                <a:spcPts val="0"/>
              </a:spcBef>
              <a:buNone/>
              <a:defRPr/>
            </a:pPr>
            <a:r>
              <a:rPr lang="en-US" dirty="0">
                <a:effectLst/>
              </a:rPr>
              <a:t>Of this designation, normative dispensationalist Stanley Toussaint appropriately comments, </a:t>
            </a:r>
            <a:r>
              <a:rPr lang="en-US" b="1" dirty="0">
                <a:solidFill>
                  <a:srgbClr val="FFFFCC"/>
                </a:solidFill>
                <a:effectLst/>
              </a:rPr>
              <a:t>“</a:t>
            </a:r>
            <a:r>
              <a:rPr lang="en-US" b="1" u="sng" dirty="0">
                <a:solidFill>
                  <a:srgbClr val="FFFFCC"/>
                </a:solidFill>
                <a:effectLst/>
              </a:rPr>
              <a:t>This is precariously close to replacement theology.</a:t>
            </a:r>
            <a:r>
              <a:rPr lang="en-US" b="1" dirty="0">
                <a:solidFill>
                  <a:srgbClr val="FFFFCC"/>
                </a:solidFill>
                <a:effectLst/>
              </a:rPr>
              <a:t>”</a:t>
            </a:r>
          </a:p>
        </p:txBody>
      </p:sp>
      <p:pic>
        <p:nvPicPr>
          <p:cNvPr id="2" name="Picture 1">
            <a:extLst>
              <a:ext uri="{FF2B5EF4-FFF2-40B4-BE49-F238E27FC236}">
                <a16:creationId xmlns:a16="http://schemas.microsoft.com/office/drawing/2014/main" id="{C1610369-B4A9-46E5-92F7-78C7E0077647}"/>
              </a:ext>
            </a:extLst>
          </p:cNvPr>
          <p:cNvPicPr>
            <a:picLocks noChangeAspect="1"/>
          </p:cNvPicPr>
          <p:nvPr/>
        </p:nvPicPr>
        <p:blipFill>
          <a:blip r:embed="rId2"/>
          <a:stretch>
            <a:fillRect/>
          </a:stretch>
        </p:blipFill>
        <p:spPr>
          <a:xfrm>
            <a:off x="495301" y="2000250"/>
            <a:ext cx="1847462" cy="2468880"/>
          </a:xfrm>
          <a:prstGeom prst="rect">
            <a:avLst/>
          </a:prstGeom>
        </p:spPr>
      </p:pic>
      <p:sp>
        <p:nvSpPr>
          <p:cNvPr id="3" name="Rectangle 2">
            <a:extLst>
              <a:ext uri="{FF2B5EF4-FFF2-40B4-BE49-F238E27FC236}">
                <a16:creationId xmlns:a16="http://schemas.microsoft.com/office/drawing/2014/main" id="{D0F10935-E97A-4E15-AD66-AC5BA479D689}"/>
              </a:ext>
            </a:extLst>
          </p:cNvPr>
          <p:cNvSpPr/>
          <p:nvPr/>
        </p:nvSpPr>
        <p:spPr>
          <a:xfrm>
            <a:off x="0" y="217438"/>
            <a:ext cx="9144000" cy="1154162"/>
          </a:xfrm>
          <a:prstGeom prst="rect">
            <a:avLst/>
          </a:prstGeom>
        </p:spPr>
        <p:txBody>
          <a:bodyPr wrap="square">
            <a:spAutoFit/>
          </a:bodyPr>
          <a:lstStyle/>
          <a:p>
            <a:pPr algn="ctr">
              <a:spcAft>
                <a:spcPts val="600"/>
              </a:spcAft>
            </a:pPr>
            <a:r>
              <a:rPr lang="en-US" sz="3200" dirty="0">
                <a:solidFill>
                  <a:schemeClr val="tx2"/>
                </a:solidFill>
                <a:effectLst>
                  <a:outerShdw blurRad="38100" dist="38100" dir="2700000" algn="tl">
                    <a:srgbClr val="000000"/>
                  </a:outerShdw>
                </a:effectLst>
                <a:latin typeface="Calibri" panose="020F0502020204030204" pitchFamily="34" charset="0"/>
                <a:cs typeface="+mn-cs"/>
              </a:rPr>
              <a:t>Stanley D. Toussaint</a:t>
            </a:r>
          </a:p>
          <a:p>
            <a:pPr algn="ctr"/>
            <a:r>
              <a:rPr lang="en-US" sz="1600" dirty="0">
                <a:latin typeface="Calibri" panose="020F0502020204030204" pitchFamily="34" charset="0"/>
                <a:ea typeface="+mj-ea"/>
                <a:cs typeface="+mj-cs"/>
              </a:rPr>
              <a:t>“Israel and the Church of a Traditional Dispensationalist,” in Three Central Issues in Contemporary Dispensationalism, ed. Herbert W. Bateman (Grand Rapids: Kregel, 1999), 259. </a:t>
            </a:r>
          </a:p>
        </p:txBody>
      </p:sp>
    </p:spTree>
    <p:extLst>
      <p:ext uri="{BB962C8B-B14F-4D97-AF65-F5344CB8AC3E}">
        <p14:creationId xmlns:p14="http://schemas.microsoft.com/office/powerpoint/2010/main" val="102179754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3394663-1B73-4738-8238-EF63A7A715AB}"/>
              </a:ext>
            </a:extLst>
          </p:cNvPr>
          <p:cNvPicPr>
            <a:picLocks noChangeAspect="1"/>
          </p:cNvPicPr>
          <p:nvPr/>
        </p:nvPicPr>
        <p:blipFill>
          <a:blip r:embed="rId2"/>
          <a:stretch>
            <a:fillRect/>
          </a:stretch>
        </p:blipFill>
        <p:spPr>
          <a:xfrm>
            <a:off x="0" y="0"/>
            <a:ext cx="9144000" cy="6857999"/>
          </a:xfrm>
          <a:prstGeom prst="rect">
            <a:avLst/>
          </a:prstGeom>
        </p:spPr>
      </p:pic>
      <p:sp>
        <p:nvSpPr>
          <p:cNvPr id="134147" name="Rectangle 1"/>
          <p:cNvSpPr>
            <a:spLocks noChangeArrowheads="1"/>
          </p:cNvSpPr>
          <p:nvPr/>
        </p:nvSpPr>
        <p:spPr bwMode="auto">
          <a:xfrm>
            <a:off x="1" y="1"/>
            <a:ext cx="9144000" cy="5016758"/>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Romans 11:12-15</a:t>
            </a:r>
          </a:p>
          <a:p>
            <a:pPr algn="just">
              <a:spcBef>
                <a:spcPts val="0"/>
              </a:spcBef>
              <a:spcAft>
                <a:spcPts val="0"/>
              </a:spcAft>
            </a:pPr>
            <a:r>
              <a:rPr lang="en-US" sz="30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12</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“Now if their transgression is riches for the world and their failure is riches for the Gentiles, how much more will their fulfillment be! </a:t>
            </a:r>
            <a:r>
              <a:rPr lang="en-US" sz="30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13 </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I am speaking to you who are Gentiles. Inasmuch then as I am an apostle of Gentiles, I magnify my ministry, </a:t>
            </a:r>
            <a:r>
              <a:rPr lang="en-US" sz="30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14 </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if somehow I might move to jealousy my fellow countrymen and save some of them. </a:t>
            </a:r>
            <a:r>
              <a:rPr lang="en-US" sz="30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15 </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if their rejection is the reconciliation of the world, what will </a:t>
            </a:r>
            <a:r>
              <a:rPr lang="en-US" sz="3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their</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acceptance be but life from the dead?”</a:t>
            </a:r>
          </a:p>
        </p:txBody>
      </p:sp>
    </p:spTree>
    <p:extLst>
      <p:ext uri="{BB962C8B-B14F-4D97-AF65-F5344CB8AC3E}">
        <p14:creationId xmlns:p14="http://schemas.microsoft.com/office/powerpoint/2010/main" val="293092137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0FDA0F-9E40-49E0-8E37-CC796429DFD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086" y="42378"/>
            <a:ext cx="9083827" cy="6773243"/>
          </a:xfrm>
          <a:prstGeom prst="rect">
            <a:avLst/>
          </a:prstGeom>
        </p:spPr>
      </p:pic>
      <p:sp>
        <p:nvSpPr>
          <p:cNvPr id="134147" name="Rectangle 1"/>
          <p:cNvSpPr>
            <a:spLocks noChangeArrowheads="1"/>
          </p:cNvSpPr>
          <p:nvPr/>
        </p:nvSpPr>
        <p:spPr bwMode="auto">
          <a:xfrm>
            <a:off x="176215" y="76200"/>
            <a:ext cx="8791575" cy="4724370"/>
          </a:xfrm>
          <a:prstGeom prst="rect">
            <a:avLst/>
          </a:prstGeom>
          <a:noFill/>
          <a:ln w="28575">
            <a:noFill/>
            <a:miter lim="800000"/>
            <a:headEnd/>
            <a:tailEnd/>
          </a:ln>
        </p:spPr>
        <p:txBody>
          <a:bodyPr wrap="square">
            <a:spAutoFit/>
          </a:bodyPr>
          <a:lstStyle/>
          <a:p>
            <a:pPr algn="ctr">
              <a:spcAft>
                <a:spcPts val="600"/>
              </a:spcAft>
            </a:pPr>
            <a:r>
              <a:rPr lang="en-US" sz="2600" baseline="30000" dirty="0">
                <a:effectLst>
                  <a:outerShdw blurRad="38100" dist="38100" dir="2700000" algn="tl">
                    <a:srgbClr val="000000">
                      <a:alpha val="43137"/>
                    </a:srgbClr>
                  </a:outerShdw>
                </a:effectLst>
                <a:latin typeface="Calibri" panose="020F0502020204030204" pitchFamily="34" charset="0"/>
              </a:rPr>
              <a:t> </a:t>
            </a:r>
            <a:r>
              <a:rPr lang="en-US" sz="4000" kern="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Matthew 23:37-39</a:t>
            </a:r>
          </a:p>
          <a:p>
            <a:pPr algn="just"/>
            <a:r>
              <a:rPr lang="en-US" sz="3200" dirty="0">
                <a:effectLst>
                  <a:outerShdw blurRad="38100" dist="38100" dir="2700000" algn="tl">
                    <a:srgbClr val="000000">
                      <a:alpha val="43137"/>
                    </a:srgbClr>
                  </a:outerShdw>
                </a:effectLst>
                <a:latin typeface="Calibri" panose="020F0502020204030204" pitchFamily="34" charset="0"/>
              </a:rPr>
              <a:t>“</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Jerusalem, Jerusalem</a:t>
            </a:r>
            <a:r>
              <a:rPr lang="en-US" sz="3200" b="1" u="sng" dirty="0">
                <a:effectLst>
                  <a:outerShdw blurRad="38100" dist="38100" dir="2700000" algn="tl">
                    <a:srgbClr val="000000">
                      <a:alpha val="43137"/>
                    </a:srgbClr>
                  </a:outerShdw>
                </a:effectLst>
                <a:latin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rPr>
              <a:t> who kills the prophets and stones those who are sent to her! How often I wanted to gather your children together, the way a hen gathers her chicks under her wings, and you were unwilling. </a:t>
            </a:r>
            <a:r>
              <a:rPr lang="en-US" sz="3200" baseline="30000" dirty="0">
                <a:effectLst>
                  <a:outerShdw blurRad="38100" dist="38100" dir="2700000" algn="tl">
                    <a:srgbClr val="000000">
                      <a:alpha val="43137"/>
                    </a:srgbClr>
                  </a:outerShdw>
                </a:effectLst>
                <a:latin typeface="Calibri" panose="020F0502020204030204" pitchFamily="34" charset="0"/>
              </a:rPr>
              <a:t>38 </a:t>
            </a:r>
            <a:r>
              <a:rPr lang="en-US" sz="3200" dirty="0">
                <a:effectLst>
                  <a:outerShdw blurRad="38100" dist="38100" dir="2700000" algn="tl">
                    <a:srgbClr val="000000">
                      <a:alpha val="43137"/>
                    </a:srgbClr>
                  </a:outerShdw>
                </a:effectLst>
                <a:latin typeface="Calibri" panose="020F0502020204030204" pitchFamily="34" charset="0"/>
              </a:rPr>
              <a:t>Behold, your house is being left to you desolate! </a:t>
            </a:r>
            <a:r>
              <a:rPr lang="en-US" sz="3200" baseline="30000" dirty="0">
                <a:effectLst>
                  <a:outerShdw blurRad="38100" dist="38100" dir="2700000" algn="tl">
                    <a:srgbClr val="000000">
                      <a:alpha val="43137"/>
                    </a:srgbClr>
                  </a:outerShdw>
                </a:effectLst>
                <a:latin typeface="Calibri" panose="020F0502020204030204" pitchFamily="34" charset="0"/>
              </a:rPr>
              <a:t>39 </a:t>
            </a:r>
            <a:r>
              <a:rPr lang="en-US" sz="3200" dirty="0">
                <a:effectLst>
                  <a:outerShdw blurRad="38100" dist="38100" dir="2700000" algn="tl">
                    <a:srgbClr val="000000">
                      <a:alpha val="43137"/>
                    </a:srgbClr>
                  </a:outerShdw>
                </a:effectLst>
                <a:latin typeface="Calibri" panose="020F0502020204030204" pitchFamily="34" charset="0"/>
              </a:rPr>
              <a:t>For I say to you, from now on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you will not see Me until you say</a:t>
            </a:r>
            <a:r>
              <a:rPr lang="en-US" sz="3200" dirty="0">
                <a:effectLst>
                  <a:outerShdw blurRad="38100" dist="38100" dir="2700000" algn="tl">
                    <a:srgbClr val="000000">
                      <a:alpha val="43137"/>
                    </a:srgbClr>
                  </a:outerShdw>
                </a:effectLst>
                <a:latin typeface="Calibri" panose="020F0502020204030204" pitchFamily="34" charset="0"/>
              </a:rPr>
              <a:t>, ‘</a:t>
            </a:r>
            <a:r>
              <a:rPr lang="en-US" sz="3200" cap="small" dirty="0">
                <a:effectLst>
                  <a:outerShdw blurRad="38100" dist="38100" dir="2700000" algn="tl">
                    <a:srgbClr val="000000">
                      <a:alpha val="43137"/>
                    </a:srgbClr>
                  </a:outerShdw>
                </a:effectLst>
                <a:latin typeface="Calibri" panose="020F0502020204030204" pitchFamily="34" charset="0"/>
              </a:rPr>
              <a:t>Blessed is He who comes in the name of the Lord</a:t>
            </a:r>
            <a:r>
              <a:rPr lang="en-US" sz="3200" dirty="0">
                <a:effectLst>
                  <a:outerShdw blurRad="38100" dist="38100" dir="2700000" algn="tl">
                    <a:srgbClr val="000000">
                      <a:alpha val="43137"/>
                    </a:srgbClr>
                  </a:outerShdw>
                </a:effectLst>
                <a:latin typeface="Calibri" panose="020F0502020204030204" pitchFamily="34" charset="0"/>
              </a:rPr>
              <a:t>!’”</a:t>
            </a:r>
          </a:p>
        </p:txBody>
      </p:sp>
    </p:spTree>
    <p:extLst>
      <p:ext uri="{BB962C8B-B14F-4D97-AF65-F5344CB8AC3E}">
        <p14:creationId xmlns:p14="http://schemas.microsoft.com/office/powerpoint/2010/main" val="18937829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4"/>
          <p:cNvPicPr>
            <a:picLocks noChangeAspect="1"/>
          </p:cNvPicPr>
          <p:nvPr/>
        </p:nvPicPr>
        <p:blipFill>
          <a:blip r:embed="rId2" cstate="print"/>
          <a:srcRect/>
          <a:stretch>
            <a:fillRect/>
          </a:stretch>
        </p:blipFill>
        <p:spPr bwMode="auto">
          <a:xfrm>
            <a:off x="176216" y="163516"/>
            <a:ext cx="8791575" cy="6530975"/>
          </a:xfrm>
          <a:prstGeom prst="rect">
            <a:avLst/>
          </a:prstGeom>
          <a:noFill/>
          <a:ln w="38100">
            <a:solidFill>
              <a:schemeClr val="bg1"/>
            </a:solidFill>
            <a:miter lim="800000"/>
            <a:headEnd/>
            <a:tailEnd/>
          </a:ln>
        </p:spPr>
      </p:pic>
      <p:sp>
        <p:nvSpPr>
          <p:cNvPr id="134147" name="Rectangle 1"/>
          <p:cNvSpPr>
            <a:spLocks noChangeArrowheads="1"/>
          </p:cNvSpPr>
          <p:nvPr/>
        </p:nvSpPr>
        <p:spPr bwMode="auto">
          <a:xfrm>
            <a:off x="176216" y="163516"/>
            <a:ext cx="8791575" cy="4739759"/>
          </a:xfrm>
          <a:prstGeom prst="rect">
            <a:avLst/>
          </a:prstGeom>
          <a:noFill/>
          <a:ln w="28575">
            <a:noFill/>
            <a:miter lim="800000"/>
            <a:headEnd/>
            <a:tailEnd/>
          </a:ln>
        </p:spPr>
        <p:txBody>
          <a:bodyPr wrap="square">
            <a:spAutoFit/>
          </a:bodyPr>
          <a:lstStyle/>
          <a:p>
            <a:pPr algn="ctr">
              <a:spcBef>
                <a:spcPts val="600"/>
              </a:spcBef>
              <a:spcAft>
                <a:spcPts val="6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Isaiah 2:2-3 (NASB)</a:t>
            </a:r>
          </a:p>
          <a:p>
            <a:pPr algn="just">
              <a:spcBef>
                <a:spcPts val="600"/>
              </a:spcBef>
              <a:spcAft>
                <a:spcPts val="600"/>
              </a:spcAft>
            </a:pPr>
            <a:r>
              <a:rPr lang="en-US" sz="2800" dirty="0">
                <a:latin typeface="Calibri" panose="020F0502020204030204" pitchFamily="34" charset="0"/>
                <a:cs typeface="Calibri" panose="020F0502020204030204" pitchFamily="34" charset="0"/>
              </a:rPr>
              <a:t>“Now it will come about that In the last days The mountain of the house of the </a:t>
            </a:r>
            <a:r>
              <a:rPr lang="en-US" sz="2800" cap="small" dirty="0">
                <a:latin typeface="Calibri" panose="020F0502020204030204" pitchFamily="34" charset="0"/>
                <a:cs typeface="Calibri" panose="020F0502020204030204" pitchFamily="34" charset="0"/>
              </a:rPr>
              <a:t>Lord</a:t>
            </a:r>
            <a:r>
              <a:rPr lang="en-US" sz="2800" dirty="0">
                <a:latin typeface="Calibri" panose="020F0502020204030204" pitchFamily="34" charset="0"/>
                <a:cs typeface="Calibri" panose="020F0502020204030204" pitchFamily="34" charset="0"/>
              </a:rPr>
              <a:t> Will be established as the chief of the mountains, And will be raised above the hills; And all the nations will stream to it.</a:t>
            </a:r>
            <a:r>
              <a:rPr lang="en-US" sz="2800" baseline="30000" dirty="0">
                <a:latin typeface="Calibri" panose="020F0502020204030204" pitchFamily="34" charset="0"/>
                <a:cs typeface="Calibri" panose="020F0502020204030204" pitchFamily="34" charset="0"/>
              </a:rPr>
              <a:t>3 </a:t>
            </a:r>
            <a:r>
              <a:rPr lang="en-US" sz="2800" dirty="0">
                <a:latin typeface="Calibri" panose="020F0502020204030204" pitchFamily="34" charset="0"/>
                <a:cs typeface="Calibri" panose="020F0502020204030204" pitchFamily="34" charset="0"/>
              </a:rPr>
              <a:t>And many peoples will come and say, ‘Come, let us go up to the mountain of the </a:t>
            </a:r>
            <a:r>
              <a:rPr lang="en-US" sz="2800" cap="small" dirty="0">
                <a:latin typeface="Calibri" panose="020F0502020204030204" pitchFamily="34" charset="0"/>
                <a:cs typeface="Calibri" panose="020F0502020204030204" pitchFamily="34" charset="0"/>
              </a:rPr>
              <a:t>Lord</a:t>
            </a:r>
            <a:r>
              <a:rPr lang="en-US" sz="2800" dirty="0">
                <a:latin typeface="Calibri" panose="020F0502020204030204" pitchFamily="34" charset="0"/>
                <a:cs typeface="Calibri" panose="020F0502020204030204" pitchFamily="34" charset="0"/>
              </a:rPr>
              <a:t>, To the house of the God of Jacob; That He may teach us concerning His ways And that we may walk in His paths.’ For the law will go forth from Zion And the word of the </a:t>
            </a:r>
            <a:r>
              <a:rPr lang="en-US" sz="2800" cap="small" dirty="0">
                <a:latin typeface="Calibri" panose="020F0502020204030204" pitchFamily="34" charset="0"/>
                <a:cs typeface="Calibri" panose="020F0502020204030204" pitchFamily="34" charset="0"/>
              </a:rPr>
              <a:t>Lord</a:t>
            </a:r>
            <a:r>
              <a:rPr lang="en-US" sz="2800" dirty="0">
                <a:latin typeface="Calibri" panose="020F0502020204030204" pitchFamily="34" charset="0"/>
                <a:cs typeface="Calibri" panose="020F0502020204030204" pitchFamily="34" charset="0"/>
              </a:rPr>
              <a:t> </a:t>
            </a:r>
            <a:r>
              <a:rPr lang="en-US" sz="2800" b="1" u="sng" dirty="0">
                <a:solidFill>
                  <a:srgbClr val="FFFFCC"/>
                </a:solidFill>
                <a:latin typeface="Calibri" panose="020F0502020204030204" pitchFamily="34" charset="0"/>
                <a:cs typeface="Calibri" panose="020F0502020204030204" pitchFamily="34" charset="0"/>
              </a:rPr>
              <a:t>from Jerusalem</a:t>
            </a:r>
            <a:r>
              <a:rPr lang="en-US" sz="2800" dirty="0">
                <a:latin typeface="Calibri" panose="020F0502020204030204" pitchFamily="34" charset="0"/>
                <a:cs typeface="Calibri" panose="020F0502020204030204" pitchFamily="34" charset="0"/>
              </a:rPr>
              <a:t>.</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28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4687727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4"/>
          <p:cNvPicPr>
            <a:picLocks noChangeAspect="1"/>
          </p:cNvPicPr>
          <p:nvPr/>
        </p:nvPicPr>
        <p:blipFill>
          <a:blip r:embed="rId2" cstate="print"/>
          <a:srcRect/>
          <a:stretch>
            <a:fillRect/>
          </a:stretch>
        </p:blipFill>
        <p:spPr bwMode="auto">
          <a:xfrm>
            <a:off x="176216" y="163516"/>
            <a:ext cx="8791575" cy="6530975"/>
          </a:xfrm>
          <a:prstGeom prst="rect">
            <a:avLst/>
          </a:prstGeom>
          <a:noFill/>
          <a:ln w="38100">
            <a:solidFill>
              <a:schemeClr val="bg1"/>
            </a:solidFill>
            <a:miter lim="800000"/>
            <a:headEnd/>
            <a:tailEnd/>
          </a:ln>
        </p:spPr>
      </p:pic>
      <p:sp>
        <p:nvSpPr>
          <p:cNvPr id="134147" name="Rectangle 1"/>
          <p:cNvSpPr>
            <a:spLocks noChangeArrowheads="1"/>
          </p:cNvSpPr>
          <p:nvPr/>
        </p:nvSpPr>
        <p:spPr bwMode="auto">
          <a:xfrm>
            <a:off x="176216" y="163516"/>
            <a:ext cx="8791575" cy="5170646"/>
          </a:xfrm>
          <a:prstGeom prst="rect">
            <a:avLst/>
          </a:prstGeom>
          <a:noFill/>
          <a:ln w="28575">
            <a:noFill/>
            <a:miter lim="800000"/>
            <a:headEnd/>
            <a:tailEnd/>
          </a:ln>
        </p:spPr>
        <p:txBody>
          <a:bodyPr wrap="square">
            <a:spAutoFit/>
          </a:bodyPr>
          <a:lstStyle/>
          <a:p>
            <a:pPr algn="ctr">
              <a:spcBef>
                <a:spcPts val="600"/>
              </a:spcBef>
              <a:spcAft>
                <a:spcPts val="6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Zechariah 14:16-18 (NASB)</a:t>
            </a:r>
          </a:p>
          <a:p>
            <a:pPr algn="just">
              <a:spcBef>
                <a:spcPts val="600"/>
              </a:spcBef>
              <a:spcAft>
                <a:spcPts val="600"/>
              </a:spcAft>
            </a:pPr>
            <a:r>
              <a:rPr lang="en-US" sz="2700" dirty="0">
                <a:latin typeface="Calibri" panose="020F0502020204030204" pitchFamily="34" charset="0"/>
                <a:cs typeface="Calibri" panose="020F0502020204030204" pitchFamily="34" charset="0"/>
              </a:rPr>
              <a:t>“Then it will come about that any who are left of all the nations that went against </a:t>
            </a:r>
            <a:r>
              <a:rPr lang="en-US" sz="2700" b="1" u="sng" dirty="0">
                <a:solidFill>
                  <a:srgbClr val="FFFFCC"/>
                </a:solidFill>
                <a:latin typeface="Calibri" panose="020F0502020204030204" pitchFamily="34" charset="0"/>
                <a:cs typeface="Calibri" panose="020F0502020204030204" pitchFamily="34" charset="0"/>
              </a:rPr>
              <a:t>Jerusalem</a:t>
            </a:r>
            <a:r>
              <a:rPr lang="en-US" sz="2700" dirty="0">
                <a:latin typeface="Calibri" panose="020F0502020204030204" pitchFamily="34" charset="0"/>
                <a:cs typeface="Calibri" panose="020F0502020204030204" pitchFamily="34" charset="0"/>
              </a:rPr>
              <a:t> will go up from year to year to worship the King, the </a:t>
            </a:r>
            <a:r>
              <a:rPr lang="en-US" sz="2700" cap="small" dirty="0">
                <a:latin typeface="Calibri" panose="020F0502020204030204" pitchFamily="34" charset="0"/>
                <a:cs typeface="Calibri" panose="020F0502020204030204" pitchFamily="34" charset="0"/>
              </a:rPr>
              <a:t>Lord</a:t>
            </a:r>
            <a:r>
              <a:rPr lang="en-US" sz="2700" dirty="0">
                <a:latin typeface="Calibri" panose="020F0502020204030204" pitchFamily="34" charset="0"/>
                <a:cs typeface="Calibri" panose="020F0502020204030204" pitchFamily="34" charset="0"/>
              </a:rPr>
              <a:t> of hosts, and to celebrate the Feast of Booths. </a:t>
            </a:r>
            <a:r>
              <a:rPr lang="en-US" sz="2700" baseline="30000" dirty="0">
                <a:latin typeface="Calibri" panose="020F0502020204030204" pitchFamily="34" charset="0"/>
                <a:cs typeface="Calibri" panose="020F0502020204030204" pitchFamily="34" charset="0"/>
              </a:rPr>
              <a:t>17 </a:t>
            </a:r>
            <a:r>
              <a:rPr lang="en-US" sz="2700" dirty="0">
                <a:latin typeface="Calibri" panose="020F0502020204030204" pitchFamily="34" charset="0"/>
                <a:cs typeface="Calibri" panose="020F0502020204030204" pitchFamily="34" charset="0"/>
              </a:rPr>
              <a:t>And it will be that whichever of the families of the earth does not go up to </a:t>
            </a:r>
            <a:r>
              <a:rPr lang="en-US" sz="2700" b="1" u="sng" dirty="0">
                <a:solidFill>
                  <a:srgbClr val="FFFFCC"/>
                </a:solidFill>
                <a:latin typeface="Calibri" panose="020F0502020204030204" pitchFamily="34" charset="0"/>
                <a:cs typeface="Calibri" panose="020F0502020204030204" pitchFamily="34" charset="0"/>
              </a:rPr>
              <a:t>Jerusalem</a:t>
            </a:r>
            <a:r>
              <a:rPr lang="en-US" sz="2700" dirty="0">
                <a:latin typeface="Calibri" panose="020F0502020204030204" pitchFamily="34" charset="0"/>
                <a:cs typeface="Calibri" panose="020F0502020204030204" pitchFamily="34" charset="0"/>
              </a:rPr>
              <a:t> to worship the King, the </a:t>
            </a:r>
            <a:r>
              <a:rPr lang="en-US" sz="2700" cap="small" dirty="0">
                <a:latin typeface="Calibri" panose="020F0502020204030204" pitchFamily="34" charset="0"/>
                <a:cs typeface="Calibri" panose="020F0502020204030204" pitchFamily="34" charset="0"/>
              </a:rPr>
              <a:t>Lord</a:t>
            </a:r>
            <a:r>
              <a:rPr lang="en-US" sz="2700" dirty="0">
                <a:latin typeface="Calibri" panose="020F0502020204030204" pitchFamily="34" charset="0"/>
                <a:cs typeface="Calibri" panose="020F0502020204030204" pitchFamily="34" charset="0"/>
              </a:rPr>
              <a:t> of hosts, there will be no rain on them. </a:t>
            </a:r>
            <a:r>
              <a:rPr lang="en-US" sz="2700" baseline="30000" dirty="0">
                <a:latin typeface="Calibri" panose="020F0502020204030204" pitchFamily="34" charset="0"/>
                <a:cs typeface="Calibri" panose="020F0502020204030204" pitchFamily="34" charset="0"/>
              </a:rPr>
              <a:t>18 </a:t>
            </a:r>
            <a:r>
              <a:rPr lang="en-US" sz="2700" dirty="0">
                <a:latin typeface="Calibri" panose="020F0502020204030204" pitchFamily="34" charset="0"/>
                <a:cs typeface="Calibri" panose="020F0502020204030204" pitchFamily="34" charset="0"/>
              </a:rPr>
              <a:t>If the family of Egypt does not go up or enter, then no </a:t>
            </a:r>
            <a:r>
              <a:rPr lang="en-US" sz="2700" i="1" dirty="0">
                <a:latin typeface="Calibri" panose="020F0502020204030204" pitchFamily="34" charset="0"/>
                <a:cs typeface="Calibri" panose="020F0502020204030204" pitchFamily="34" charset="0"/>
              </a:rPr>
              <a:t>rain will fall</a:t>
            </a:r>
            <a:r>
              <a:rPr lang="en-US" sz="2700" dirty="0">
                <a:latin typeface="Calibri" panose="020F0502020204030204" pitchFamily="34" charset="0"/>
                <a:cs typeface="Calibri" panose="020F0502020204030204" pitchFamily="34" charset="0"/>
              </a:rPr>
              <a:t> on them; it will be the plague with which the </a:t>
            </a:r>
            <a:r>
              <a:rPr lang="en-US" sz="2700" cap="small" dirty="0">
                <a:latin typeface="Calibri" panose="020F0502020204030204" pitchFamily="34" charset="0"/>
                <a:cs typeface="Calibri" panose="020F0502020204030204" pitchFamily="34" charset="0"/>
              </a:rPr>
              <a:t>Lord</a:t>
            </a:r>
            <a:r>
              <a:rPr lang="en-US" sz="2700" dirty="0">
                <a:latin typeface="Calibri" panose="020F0502020204030204" pitchFamily="34" charset="0"/>
                <a:cs typeface="Calibri" panose="020F0502020204030204" pitchFamily="34" charset="0"/>
              </a:rPr>
              <a:t> smites the nations who do not go up to celebrate the Feast of Booths</a:t>
            </a:r>
            <a:r>
              <a:rPr lang="en-US" sz="27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27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6771651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idx="4294967295"/>
          </p:nvPr>
        </p:nvSpPr>
        <p:spPr>
          <a:xfrm>
            <a:off x="2209800" y="228600"/>
            <a:ext cx="4724400" cy="1143000"/>
          </a:xfrm>
        </p:spPr>
        <p:txBody>
          <a:bodyPr/>
          <a:lstStyle/>
          <a:p>
            <a:pPr algn="ctr"/>
            <a:r>
              <a:rPr lang="en-US" sz="3600" dirty="0">
                <a:effectLst>
                  <a:outerShdw blurRad="38100" dist="38100" dir="2700000" algn="tl">
                    <a:srgbClr val="000000">
                      <a:alpha val="43137"/>
                    </a:srgbClr>
                  </a:outerShdw>
                </a:effectLst>
              </a:rPr>
              <a:t>Robert Thomas</a:t>
            </a:r>
            <a:br>
              <a:rPr lang="en-US" sz="3600" dirty="0">
                <a:effectLst>
                  <a:outerShdw blurRad="38100" dist="38100" dir="2700000" algn="tl">
                    <a:srgbClr val="000000">
                      <a:alpha val="43137"/>
                    </a:srgbClr>
                  </a:outerShdw>
                </a:effectLst>
              </a:rPr>
            </a:br>
            <a:r>
              <a:rPr lang="en-US" sz="2000" dirty="0">
                <a:effectLst>
                  <a:outerShdw blurRad="38100" dist="38100" dir="2700000" algn="tl">
                    <a:srgbClr val="000000">
                      <a:alpha val="43137"/>
                    </a:srgbClr>
                  </a:outerShdw>
                </a:effectLst>
              </a:rPr>
              <a:t> </a:t>
            </a:r>
            <a:r>
              <a:rPr lang="en-US" sz="1800" i="1" dirty="0">
                <a:solidFill>
                  <a:schemeClr val="tx1"/>
                </a:solidFill>
                <a:effectLst>
                  <a:outerShdw blurRad="38100" dist="38100" dir="2700000" algn="tl">
                    <a:srgbClr val="000000">
                      <a:alpha val="43137"/>
                    </a:srgbClr>
                  </a:outerShdw>
                </a:effectLst>
              </a:rPr>
              <a:t>Four Views on the Book of Revelation</a:t>
            </a:r>
            <a:r>
              <a:rPr lang="en-US" sz="1800" dirty="0">
                <a:solidFill>
                  <a:schemeClr val="tx1"/>
                </a:solidFill>
                <a:effectLst>
                  <a:outerShdw blurRad="38100" dist="38100" dir="2700000" algn="tl">
                    <a:srgbClr val="000000">
                      <a:alpha val="43137"/>
                    </a:srgbClr>
                  </a:outerShdw>
                </a:effectLst>
              </a:rPr>
              <a:t>, page 207.</a:t>
            </a:r>
            <a:endParaRPr lang="en-US" sz="2000" dirty="0">
              <a:solidFill>
                <a:schemeClr val="tx1"/>
              </a:solidFill>
              <a:effectLst>
                <a:outerShdw blurRad="38100" dist="38100" dir="2700000" algn="tl">
                  <a:srgbClr val="000000">
                    <a:alpha val="43137"/>
                  </a:srgbClr>
                </a:outerShdw>
              </a:effectLst>
            </a:endParaRPr>
          </a:p>
        </p:txBody>
      </p:sp>
      <p:sp>
        <p:nvSpPr>
          <p:cNvPr id="18435" name="Rectangle 3"/>
          <p:cNvSpPr>
            <a:spLocks noGrp="1" noChangeArrowheads="1"/>
          </p:cNvSpPr>
          <p:nvPr>
            <p:ph type="body" idx="4294967295"/>
          </p:nvPr>
        </p:nvSpPr>
        <p:spPr>
          <a:xfrm>
            <a:off x="3276600" y="2286000"/>
            <a:ext cx="5638800" cy="2590800"/>
          </a:xfrm>
        </p:spPr>
        <p:txBody>
          <a:bodyPr lIns="92075" tIns="46038" rIns="92075" bIns="46038"/>
          <a:lstStyle/>
          <a:p>
            <a:pPr marL="0" indent="0" algn="just">
              <a:buFont typeface="Wingdings" pitchFamily="2" charset="2"/>
              <a:buNone/>
              <a:defRPr/>
            </a:pPr>
            <a:r>
              <a:rPr lang="en-US" i="1" dirty="0">
                <a:effectLst>
                  <a:outerShdw blurRad="38100" dist="38100" dir="2700000" algn="tl">
                    <a:srgbClr val="000000">
                      <a:alpha val="43137"/>
                    </a:srgbClr>
                  </a:outerShdw>
                </a:effectLst>
              </a:rPr>
              <a:t>“At the end of the Millennium that city will be Satan’s prime objective with his rebel army, because Israel will be a leader among the nations.”</a:t>
            </a:r>
          </a:p>
        </p:txBody>
      </p:sp>
      <p:pic>
        <p:nvPicPr>
          <p:cNvPr id="48132" name="Picture 4" descr="SY01462_"/>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28600" y="1676400"/>
            <a:ext cx="2888534" cy="3200400"/>
          </a:xfrm>
          <a:prstGeom prst="rect">
            <a:avLst/>
          </a:prstGeom>
          <a:noFill/>
          <a:ln w="9525">
            <a:noFill/>
            <a:miter lim="800000"/>
            <a:headEnd/>
            <a:tailEnd/>
          </a:ln>
        </p:spPr>
      </p:pic>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5" y="152400"/>
            <a:ext cx="976491" cy="1371600"/>
          </a:xfrm>
          <a:prstGeom prst="rect">
            <a:avLst/>
          </a:prstGeom>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2019300" y="228600"/>
            <a:ext cx="5105400" cy="1066800"/>
          </a:xfrm>
        </p:spPr>
        <p:txBody>
          <a:bodyPr/>
          <a:lstStyle/>
          <a:p>
            <a:pPr algn="ctr">
              <a:defRPr/>
            </a:pPr>
            <a:r>
              <a:rPr lang="en-US" sz="3600" dirty="0">
                <a:effectLst>
                  <a:outerShdw blurRad="38100" dist="38100" dir="2700000" algn="tl">
                    <a:srgbClr val="000000">
                      <a:alpha val="43137"/>
                    </a:srgbClr>
                  </a:outerShdw>
                </a:effectLst>
              </a:rPr>
              <a:t>John </a:t>
            </a:r>
            <a:r>
              <a:rPr lang="en-US" sz="3600" dirty="0" err="1">
                <a:effectLst>
                  <a:outerShdw blurRad="38100" dist="38100" dir="2700000" algn="tl">
                    <a:srgbClr val="000000">
                      <a:alpha val="43137"/>
                    </a:srgbClr>
                  </a:outerShdw>
                </a:effectLst>
              </a:rPr>
              <a:t>Walvoord</a:t>
            </a:r>
            <a:br>
              <a:rPr lang="en-US" sz="2000" dirty="0">
                <a:effectLst>
                  <a:outerShdw blurRad="38100" dist="38100" dir="2700000" algn="tl">
                    <a:srgbClr val="000000">
                      <a:alpha val="43137"/>
                    </a:srgbClr>
                  </a:outerShdw>
                </a:effectLst>
                <a:latin typeface="Calibri" panose="020F0502020204030204" pitchFamily="34" charset="0"/>
              </a:rPr>
            </a:br>
            <a:r>
              <a:rPr lang="en-US" sz="1800" i="1" dirty="0">
                <a:solidFill>
                  <a:schemeClr val="tx1"/>
                </a:solidFill>
                <a:effectLst>
                  <a:outerShdw blurRad="38100" dist="38100" dir="2700000" algn="tl">
                    <a:srgbClr val="000000">
                      <a:alpha val="43137"/>
                    </a:srgbClr>
                  </a:outerShdw>
                </a:effectLst>
              </a:rPr>
              <a:t>Israel in Prophecy, Page 26</a:t>
            </a:r>
          </a:p>
        </p:txBody>
      </p:sp>
      <p:sp>
        <p:nvSpPr>
          <p:cNvPr id="16387" name="Rectangle 3"/>
          <p:cNvSpPr>
            <a:spLocks noGrp="1" noChangeArrowheads="1"/>
          </p:cNvSpPr>
          <p:nvPr>
            <p:ph type="body" idx="1"/>
          </p:nvPr>
        </p:nvSpPr>
        <p:spPr>
          <a:xfrm>
            <a:off x="2209800" y="1524000"/>
            <a:ext cx="6781800" cy="4876800"/>
          </a:xfrm>
        </p:spPr>
        <p:txBody>
          <a:bodyPr/>
          <a:lstStyle/>
          <a:p>
            <a:pPr marL="0" indent="0" algn="just">
              <a:buFontTx/>
              <a:buNone/>
              <a:defRPr/>
            </a:pPr>
            <a:r>
              <a:rPr lang="en-US" sz="3000" i="1" dirty="0">
                <a:effectLst>
                  <a:outerShdw blurRad="38100" dist="38100" dir="2700000" algn="tl">
                    <a:srgbClr val="000000">
                      <a:alpha val="43137"/>
                    </a:srgbClr>
                  </a:outerShdw>
                </a:effectLst>
                <a:latin typeface="Calibri" panose="020F0502020204030204" pitchFamily="34" charset="0"/>
              </a:rPr>
              <a:t>“</a:t>
            </a:r>
            <a:r>
              <a:rPr lang="en-US" sz="3000" dirty="0">
                <a:effectLst>
                  <a:outerShdw blurRad="38100" dist="38100" dir="2700000" algn="tl">
                    <a:srgbClr val="000000">
                      <a:alpha val="43137"/>
                    </a:srgbClr>
                  </a:outerShdw>
                </a:effectLst>
                <a:latin typeface="Calibri" panose="020F0502020204030204" pitchFamily="34" charset="0"/>
              </a:rPr>
              <a:t>Of the many peculiar phenomena which characterize the present generation, few events can claim equal </a:t>
            </a:r>
            <a:r>
              <a:rPr lang="en-US" sz="3000" b="1" u="sng" kern="120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significance</a:t>
            </a:r>
            <a:r>
              <a:rPr lang="en-US" sz="3000" dirty="0">
                <a:effectLst>
                  <a:outerShdw blurRad="38100" dist="38100" dir="2700000" algn="tl">
                    <a:srgbClr val="000000">
                      <a:alpha val="43137"/>
                    </a:srgbClr>
                  </a:outerShdw>
                </a:effectLst>
                <a:latin typeface="Calibri" panose="020F0502020204030204" pitchFamily="34" charset="0"/>
              </a:rPr>
              <a:t> as far as </a:t>
            </a:r>
            <a:r>
              <a:rPr lang="en-US" sz="3000" b="1" u="sng" kern="120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Biblical prophecy</a:t>
            </a:r>
            <a:r>
              <a:rPr lang="en-US" sz="3000" dirty="0">
                <a:effectLst>
                  <a:outerShdw blurRad="38100" dist="38100" dir="2700000" algn="tl">
                    <a:srgbClr val="000000">
                      <a:alpha val="43137"/>
                    </a:srgbClr>
                  </a:outerShdw>
                </a:effectLst>
                <a:latin typeface="Calibri" panose="020F0502020204030204" pitchFamily="34" charset="0"/>
              </a:rPr>
              <a:t> is concerned with that of the </a:t>
            </a:r>
            <a:r>
              <a:rPr lang="en-US" sz="3000" b="1" u="sng" kern="120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return of Israel to their land</a:t>
            </a:r>
            <a:r>
              <a:rPr lang="en-US" sz="3000" dirty="0">
                <a:effectLst>
                  <a:outerShdw blurRad="38100" dist="38100" dir="2700000" algn="tl">
                    <a:srgbClr val="000000">
                      <a:alpha val="43137"/>
                    </a:srgbClr>
                  </a:outerShdw>
                </a:effectLst>
                <a:latin typeface="Calibri" panose="020F0502020204030204" pitchFamily="34" charset="0"/>
              </a:rPr>
              <a:t>. It constitutes a </a:t>
            </a:r>
            <a:r>
              <a:rPr lang="en-US" sz="3000" b="1" u="sng" kern="120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preparation</a:t>
            </a:r>
            <a:r>
              <a:rPr lang="en-US" sz="3000" dirty="0">
                <a:effectLst>
                  <a:outerShdw blurRad="38100" dist="38100" dir="2700000" algn="tl">
                    <a:srgbClr val="000000">
                      <a:alpha val="43137"/>
                    </a:srgbClr>
                  </a:outerShdw>
                </a:effectLst>
                <a:latin typeface="Calibri" panose="020F0502020204030204" pitchFamily="34" charset="0"/>
              </a:rPr>
              <a:t> for the end of the age, the </a:t>
            </a:r>
            <a:r>
              <a:rPr lang="en-US" sz="3000" b="1" u="sng" kern="120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setting</a:t>
            </a:r>
            <a:r>
              <a:rPr lang="en-US" sz="3000" dirty="0">
                <a:effectLst>
                  <a:outerShdw blurRad="38100" dist="38100" dir="2700000" algn="tl">
                    <a:srgbClr val="000000">
                      <a:alpha val="43137"/>
                    </a:srgbClr>
                  </a:outerShdw>
                </a:effectLst>
                <a:latin typeface="Calibri" panose="020F0502020204030204" pitchFamily="34" charset="0"/>
              </a:rPr>
              <a:t> for the coming of the Lord for His church, and </a:t>
            </a:r>
            <a:r>
              <a:rPr lang="en-US" sz="3000" b="1" u="sng" kern="120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fulfillment of Israel’s prophetic destiny</a:t>
            </a:r>
            <a:r>
              <a:rPr lang="en-US" sz="3000" dirty="0">
                <a:effectLst>
                  <a:outerShdw blurRad="38100" dist="38100" dir="2700000" algn="tl">
                    <a:srgbClr val="000000">
                      <a:alpha val="43137"/>
                    </a:srgbClr>
                  </a:outerShdw>
                </a:effectLst>
                <a:latin typeface="Calibri" panose="020F0502020204030204" pitchFamily="34" charset="0"/>
              </a:rPr>
              <a:t>.</a:t>
            </a:r>
            <a:r>
              <a:rPr lang="en-US" sz="3000" i="1" dirty="0">
                <a:effectLst>
                  <a:outerShdw blurRad="38100" dist="38100" dir="2700000" algn="tl">
                    <a:srgbClr val="000000">
                      <a:alpha val="43137"/>
                    </a:srgbClr>
                  </a:outerShdw>
                </a:effectLst>
                <a:latin typeface="Calibri" panose="020F0502020204030204" pitchFamily="34" charset="0"/>
              </a:rPr>
              <a:t>”</a:t>
            </a:r>
          </a:p>
        </p:txBody>
      </p:sp>
      <p:pic>
        <p:nvPicPr>
          <p:cNvPr id="105474" name="Picture 2" descr="Image result for John f. walvoord"/>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399" y="1676400"/>
            <a:ext cx="1979497" cy="2362200"/>
          </a:xfrm>
          <a:prstGeom prst="rect">
            <a:avLst/>
          </a:prstGeom>
          <a:noFill/>
        </p:spPr>
      </p:pic>
    </p:spTree>
    <p:extLst>
      <p:ext uri="{BB962C8B-B14F-4D97-AF65-F5344CB8AC3E}">
        <p14:creationId xmlns:p14="http://schemas.microsoft.com/office/powerpoint/2010/main" val="53592199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43" name="Group 3"/>
          <p:cNvGraphicFramePr>
            <a:graphicFrameLocks noGrp="1"/>
          </p:cNvGraphicFramePr>
          <p:nvPr>
            <p:ph type="tbl" idx="1"/>
          </p:nvPr>
        </p:nvGraphicFramePr>
        <p:xfrm>
          <a:off x="152400" y="228598"/>
          <a:ext cx="8839200" cy="6400801"/>
        </p:xfrm>
        <a:graphic>
          <a:graphicData uri="http://schemas.openxmlformats.org/drawingml/2006/table">
            <a:tbl>
              <a:tblPr/>
              <a:tblGrid>
                <a:gridCol w="4332942">
                  <a:extLst>
                    <a:ext uri="{9D8B030D-6E8A-4147-A177-3AD203B41FA5}">
                      <a16:colId xmlns:a16="http://schemas.microsoft.com/office/drawing/2014/main" val="20000"/>
                    </a:ext>
                  </a:extLst>
                </a:gridCol>
                <a:gridCol w="4506258">
                  <a:extLst>
                    <a:ext uri="{9D8B030D-6E8A-4147-A177-3AD203B41FA5}">
                      <a16:colId xmlns:a16="http://schemas.microsoft.com/office/drawing/2014/main" val="20001"/>
                    </a:ext>
                  </a:extLst>
                </a:gridCol>
              </a:tblGrid>
              <a:tr h="852237">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4400" dirty="0">
                          <a:solidFill>
                            <a:schemeClr val="tx2"/>
                          </a:solidFill>
                          <a:latin typeface="Calibri" panose="020F0502020204030204" pitchFamily="34" charset="0"/>
                          <a:ea typeface="+mj-ea"/>
                          <a:cs typeface="Calibri" panose="020F0502020204030204" pitchFamily="34" charset="0"/>
                        </a:rPr>
                        <a:t>Israel’s Two </a:t>
                      </a:r>
                      <a:r>
                        <a:rPr lang="en-US" sz="4400" dirty="0" err="1">
                          <a:solidFill>
                            <a:schemeClr val="tx2"/>
                          </a:solidFill>
                          <a:latin typeface="Calibri" panose="020F0502020204030204" pitchFamily="34" charset="0"/>
                          <a:ea typeface="+mj-ea"/>
                          <a:cs typeface="Calibri" panose="020F0502020204030204" pitchFamily="34" charset="0"/>
                        </a:rPr>
                        <a:t>Regatherings</a:t>
                      </a:r>
                      <a:endParaRPr lang="en-US" sz="4400" dirty="0">
                        <a:solidFill>
                          <a:schemeClr val="tx2"/>
                        </a:solidFill>
                        <a:latin typeface="Calibri" panose="020F0502020204030204" pitchFamily="34" charset="0"/>
                        <a:ea typeface="+mj-ea"/>
                        <a:cs typeface="Calibri" panose="020F0502020204030204"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11359B"/>
                    </a:solidFill>
                  </a:tcPr>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24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11359B"/>
                    </a:solidFill>
                  </a:tcPr>
                </a:tc>
                <a:extLst>
                  <a:ext uri="{0D108BD9-81ED-4DB2-BD59-A6C34878D82A}">
                    <a16:rowId xmlns:a16="http://schemas.microsoft.com/office/drawing/2014/main" val="1791893809"/>
                  </a:ext>
                </a:extLst>
              </a:tr>
              <a:tr h="920416">
                <a:tc>
                  <a:txBody>
                    <a:bodyPr/>
                    <a:lstStyle/>
                    <a:p>
                      <a:pPr marL="0" marR="0" lvl="0" indent="0" algn="ctr" defTabSz="914400" rtl="0" eaLnBrk="1" fontAlgn="base" latinLnBrk="0" hangingPunct="1">
                        <a:lnSpc>
                          <a:spcPct val="100000"/>
                        </a:lnSpc>
                        <a:spcBef>
                          <a:spcPts val="0"/>
                        </a:spcBef>
                        <a:spcAft>
                          <a:spcPts val="0"/>
                        </a:spcAft>
                        <a:buClr>
                          <a:schemeClr val="tx2"/>
                        </a:buClr>
                        <a:buSzPct val="75000"/>
                        <a:buFont typeface="Wingdings" pitchFamily="2" charset="2"/>
                        <a:buNone/>
                        <a:tabLst/>
                      </a:pPr>
                      <a:r>
                        <a:rPr kumimoji="0" lang="en-US" sz="2400" b="1" i="0" u="none" strike="noStrike" cap="none" normalizeH="0" baseline="0" dirty="0">
                          <a:ln>
                            <a:noFill/>
                          </a:ln>
                          <a:solidFill>
                            <a:srgbClr val="FFFFCC"/>
                          </a:solidFill>
                          <a:effectLst>
                            <a:outerShdw blurRad="38100" dist="38100" dir="2700000" algn="tl">
                              <a:srgbClr val="000000"/>
                            </a:outerShdw>
                          </a:effectLst>
                          <a:latin typeface="Calibri" panose="020F0502020204030204" pitchFamily="34" charset="0"/>
                          <a:cs typeface="Calibri" panose="020F0502020204030204" pitchFamily="34" charset="0"/>
                        </a:rPr>
                        <a:t>THE PRESENT </a:t>
                      </a:r>
                    </a:p>
                    <a:p>
                      <a:pPr marL="0" marR="0" lvl="0" indent="0" algn="ctr" defTabSz="914400" rtl="0" eaLnBrk="1" fontAlgn="base" latinLnBrk="0" hangingPunct="1">
                        <a:lnSpc>
                          <a:spcPct val="100000"/>
                        </a:lnSpc>
                        <a:spcBef>
                          <a:spcPts val="0"/>
                        </a:spcBef>
                        <a:spcAft>
                          <a:spcPts val="0"/>
                        </a:spcAft>
                        <a:buClr>
                          <a:schemeClr val="tx2"/>
                        </a:buClr>
                        <a:buSzPct val="75000"/>
                        <a:buFont typeface="Wingdings" pitchFamily="2" charset="2"/>
                        <a:buNone/>
                        <a:tabLst/>
                      </a:pPr>
                      <a:r>
                        <a:rPr kumimoji="0" lang="en-US" sz="2400" b="1" i="0" u="none" strike="noStrike" cap="none" normalizeH="0" baseline="0" dirty="0">
                          <a:ln>
                            <a:noFill/>
                          </a:ln>
                          <a:solidFill>
                            <a:srgbClr val="FFFFCC"/>
                          </a:solidFill>
                          <a:effectLst>
                            <a:outerShdw blurRad="38100" dist="38100" dir="2700000" algn="tl">
                              <a:srgbClr val="000000"/>
                            </a:outerShdw>
                          </a:effectLst>
                          <a:latin typeface="Calibri" panose="020F0502020204030204" pitchFamily="34" charset="0"/>
                          <a:cs typeface="Calibri" panose="020F0502020204030204" pitchFamily="34" charset="0"/>
                        </a:rPr>
                        <a:t>(FIRST) REGATHERING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11359B"/>
                    </a:solidFill>
                  </a:tcPr>
                </a:tc>
                <a:tc>
                  <a:txBody>
                    <a:bodyPr/>
                    <a:lstStyle/>
                    <a:p>
                      <a:pPr marL="0" marR="0" lvl="0" indent="0" algn="ctr" defTabSz="914400" rtl="0" eaLnBrk="1" fontAlgn="base" latinLnBrk="0" hangingPunct="1">
                        <a:lnSpc>
                          <a:spcPct val="100000"/>
                        </a:lnSpc>
                        <a:spcBef>
                          <a:spcPts val="0"/>
                        </a:spcBef>
                        <a:spcAft>
                          <a:spcPts val="0"/>
                        </a:spcAft>
                        <a:buClr>
                          <a:schemeClr val="tx2"/>
                        </a:buClr>
                        <a:buSzPct val="75000"/>
                        <a:buFont typeface="Wingdings" pitchFamily="2" charset="2"/>
                        <a:buNone/>
                        <a:tabLst/>
                      </a:pPr>
                      <a:r>
                        <a:rPr kumimoji="0" lang="en-US" sz="2400" b="1" i="0" u="none" strike="noStrike" cap="none" normalizeH="0" baseline="0" dirty="0">
                          <a:ln>
                            <a:noFill/>
                          </a:ln>
                          <a:solidFill>
                            <a:srgbClr val="FFFFCC"/>
                          </a:solidFill>
                          <a:effectLst>
                            <a:outerShdw blurRad="38100" dist="38100" dir="2700000" algn="tl">
                              <a:srgbClr val="000000"/>
                            </a:outerShdw>
                          </a:effectLst>
                          <a:latin typeface="Calibri" panose="020F0502020204030204" pitchFamily="34" charset="0"/>
                          <a:cs typeface="Calibri" panose="020F0502020204030204" pitchFamily="34" charset="0"/>
                        </a:rPr>
                        <a:t>THE PERMANENT </a:t>
                      </a:r>
                    </a:p>
                    <a:p>
                      <a:pPr marL="0" marR="0" lvl="0" indent="0" algn="ctr" defTabSz="914400" rtl="0" eaLnBrk="1" fontAlgn="base" latinLnBrk="0" hangingPunct="1">
                        <a:lnSpc>
                          <a:spcPct val="100000"/>
                        </a:lnSpc>
                        <a:spcBef>
                          <a:spcPts val="0"/>
                        </a:spcBef>
                        <a:spcAft>
                          <a:spcPts val="0"/>
                        </a:spcAft>
                        <a:buClr>
                          <a:schemeClr val="tx2"/>
                        </a:buClr>
                        <a:buSzPct val="75000"/>
                        <a:buFont typeface="Wingdings" pitchFamily="2" charset="2"/>
                        <a:buNone/>
                        <a:tabLst/>
                      </a:pPr>
                      <a:r>
                        <a:rPr kumimoji="0" lang="en-US" sz="2400" b="1" i="0" u="none" strike="noStrike" cap="none" normalizeH="0" baseline="0" dirty="0">
                          <a:ln>
                            <a:noFill/>
                          </a:ln>
                          <a:solidFill>
                            <a:srgbClr val="FFFFCC"/>
                          </a:solidFill>
                          <a:effectLst>
                            <a:outerShdw blurRad="38100" dist="38100" dir="2700000" algn="tl">
                              <a:srgbClr val="000000"/>
                            </a:outerShdw>
                          </a:effectLst>
                          <a:latin typeface="Calibri" panose="020F0502020204030204" pitchFamily="34" charset="0"/>
                          <a:cs typeface="Calibri" panose="020F0502020204030204" pitchFamily="34" charset="0"/>
                        </a:rPr>
                        <a:t>(SECOND) REGATHERING</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11359B"/>
                    </a:solidFill>
                  </a:tcPr>
                </a:tc>
                <a:extLst>
                  <a:ext uri="{0D108BD9-81ED-4DB2-BD59-A6C34878D82A}">
                    <a16:rowId xmlns:a16="http://schemas.microsoft.com/office/drawing/2014/main" val="10000"/>
                  </a:ext>
                </a:extLst>
              </a:tr>
              <a:tr h="1042737">
                <a:tc>
                  <a:txBody>
                    <a:bodyPr/>
                    <a:lstStyle/>
                    <a:p>
                      <a:pPr marL="0" marR="0" lvl="0" indent="0" algn="l" defTabSz="914400" rtl="0" eaLnBrk="1" fontAlgn="base" latinLnBrk="0" hangingPunct="1">
                        <a:lnSpc>
                          <a:spcPct val="100000"/>
                        </a:lnSpc>
                        <a:spcBef>
                          <a:spcPts val="2400"/>
                        </a:spcBef>
                        <a:spcAft>
                          <a:spcPts val="2400"/>
                        </a:spcAft>
                        <a:buClr>
                          <a:schemeClr val="tx2"/>
                        </a:buClr>
                        <a:buSzPct val="75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rPr>
                        <a:t>Return to part of the land </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ts val="2400"/>
                        </a:spcBef>
                        <a:spcAft>
                          <a:spcPts val="2400"/>
                        </a:spcAft>
                        <a:buClr>
                          <a:schemeClr val="tx2"/>
                        </a:buClr>
                        <a:buSzPct val="75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rPr>
                        <a:t>Return to all the land</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42737">
                <a:tc>
                  <a:txBody>
                    <a:bodyPr/>
                    <a:lstStyle/>
                    <a:p>
                      <a:pPr marL="0" marR="0" lvl="0" indent="0" algn="l" defTabSz="914400" rtl="0" eaLnBrk="1" fontAlgn="base" latinLnBrk="0" hangingPunct="1">
                        <a:lnSpc>
                          <a:spcPct val="100000"/>
                        </a:lnSpc>
                        <a:spcBef>
                          <a:spcPts val="2400"/>
                        </a:spcBef>
                        <a:spcAft>
                          <a:spcPts val="2400"/>
                        </a:spcAft>
                        <a:buClr>
                          <a:schemeClr val="tx2"/>
                        </a:buClr>
                        <a:buSzPct val="75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rPr>
                        <a:t>Return in unbelief</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ts val="2400"/>
                        </a:spcBef>
                        <a:spcAft>
                          <a:spcPts val="2400"/>
                        </a:spcAft>
                        <a:buClr>
                          <a:schemeClr val="tx2"/>
                        </a:buClr>
                        <a:buSzPct val="75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rPr>
                        <a:t>Return in faith</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42737">
                <a:tc>
                  <a:txBody>
                    <a:bodyPr/>
                    <a:lstStyle/>
                    <a:p>
                      <a:pPr marL="0" marR="0" lvl="0" indent="0" algn="l" defTabSz="914400" rtl="0" eaLnBrk="1" fontAlgn="base" latinLnBrk="0" hangingPunct="1">
                        <a:lnSpc>
                          <a:spcPct val="100000"/>
                        </a:lnSpc>
                        <a:spcBef>
                          <a:spcPts val="2400"/>
                        </a:spcBef>
                        <a:spcAft>
                          <a:spcPts val="2400"/>
                        </a:spcAft>
                        <a:buClr>
                          <a:schemeClr val="tx2"/>
                        </a:buClr>
                        <a:buSzPct val="75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rPr>
                        <a:t>Restored to the land only</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ts val="2400"/>
                        </a:spcBef>
                        <a:spcAft>
                          <a:spcPts val="2400"/>
                        </a:spcAft>
                        <a:buClr>
                          <a:schemeClr val="tx2"/>
                        </a:buClr>
                        <a:buSzPct val="75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rPr>
                        <a:t>Restored to the land and the Lord</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042737">
                <a:tc>
                  <a:txBody>
                    <a:bodyPr/>
                    <a:lstStyle/>
                    <a:p>
                      <a:pPr marL="0" marR="0" lvl="0" indent="0" algn="l" defTabSz="914400" rtl="0" eaLnBrk="1" fontAlgn="base" latinLnBrk="0" hangingPunct="1">
                        <a:lnSpc>
                          <a:spcPct val="100000"/>
                        </a:lnSpc>
                        <a:spcBef>
                          <a:spcPts val="2400"/>
                        </a:spcBef>
                        <a:spcAft>
                          <a:spcPts val="2400"/>
                        </a:spcAft>
                        <a:buClr>
                          <a:schemeClr val="tx2"/>
                        </a:buClr>
                        <a:buSzPct val="75000"/>
                        <a:buFont typeface="Wingdings" pitchFamily="2" charset="2"/>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rPr>
                        <a:t>Sets the stage for Tribulation (discipline)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ts val="2400"/>
                        </a:spcBef>
                        <a:spcAft>
                          <a:spcPts val="2400"/>
                        </a:spcAft>
                        <a:buClr>
                          <a:schemeClr val="tx2"/>
                        </a:buClr>
                        <a:buSzPct val="75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rPr>
                        <a:t>Sets the stage for Millennium (blessing)</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57200">
                <a:tc gridSpan="2">
                  <a:txBody>
                    <a:bodyPr/>
                    <a:lstStyle/>
                    <a:p>
                      <a:pPr marL="0" marR="0" lvl="0" indent="0" algn="ctr" defTabSz="914400" rtl="0" eaLnBrk="1" fontAlgn="base" latinLnBrk="0" hangingPunct="1">
                        <a:lnSpc>
                          <a:spcPct val="100000"/>
                        </a:lnSpc>
                        <a:spcBef>
                          <a:spcPts val="0"/>
                        </a:spcBef>
                        <a:spcAft>
                          <a:spcPts val="0"/>
                        </a:spcAft>
                        <a:buClr>
                          <a:schemeClr val="tx2"/>
                        </a:buClr>
                        <a:buSzPct val="75000"/>
                        <a:buFont typeface="Wingdings" pitchFamily="2" charset="2"/>
                        <a:buNone/>
                        <a:tabLst/>
                        <a:defRPr/>
                      </a:pPr>
                      <a:r>
                        <a:rPr lang="en-US" sz="2000" dirty="0">
                          <a:latin typeface="Calibri" panose="020F0502020204030204" pitchFamily="34" charset="0"/>
                          <a:cs typeface="Calibri" panose="020F0502020204030204" pitchFamily="34" charset="0"/>
                        </a:rPr>
                        <a:t>Adapted from: Price, </a:t>
                      </a:r>
                      <a:r>
                        <a:rPr lang="en-US" sz="2000" i="1" dirty="0">
                          <a:latin typeface="Calibri" panose="020F0502020204030204" pitchFamily="34" charset="0"/>
                          <a:cs typeface="Calibri" panose="020F0502020204030204" pitchFamily="34" charset="0"/>
                        </a:rPr>
                        <a:t>Jerusalem In Prophecy, </a:t>
                      </a:r>
                      <a:r>
                        <a:rPr lang="en-US" sz="2000" dirty="0">
                          <a:latin typeface="Calibri" panose="020F0502020204030204" pitchFamily="34" charset="0"/>
                          <a:cs typeface="Calibri" panose="020F0502020204030204" pitchFamily="34" charset="0"/>
                        </a:rPr>
                        <a:t>219</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ts val="2400"/>
                        </a:spcBef>
                        <a:spcAft>
                          <a:spcPts val="2400"/>
                        </a:spcAft>
                        <a:buClr>
                          <a:schemeClr val="tx2"/>
                        </a:buClr>
                        <a:buSzPct val="75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866961291"/>
                  </a:ext>
                </a:extLst>
              </a:tr>
            </a:tbl>
          </a:graphicData>
        </a:graphic>
      </p:graphicFrame>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1"/>
          <p:cNvSpPr>
            <a:spLocks noChangeArrowheads="1"/>
          </p:cNvSpPr>
          <p:nvPr/>
        </p:nvSpPr>
        <p:spPr bwMode="auto">
          <a:xfrm>
            <a:off x="2133600" y="1638360"/>
            <a:ext cx="6858000"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eaLnBrk="1" hangingPunct="1">
              <a:spcBef>
                <a:spcPct val="0"/>
              </a:spcBef>
              <a:buClrTx/>
              <a:buSzTx/>
              <a:buFontTx/>
              <a:buNone/>
            </a:pPr>
            <a:r>
              <a:rPr lang="en-US" altLang="en-US" dirty="0">
                <a:effectLst>
                  <a:outerShdw blurRad="38100" dist="38100" dir="2700000" algn="tl">
                    <a:srgbClr val="000000">
                      <a:alpha val="43137"/>
                    </a:srgbClr>
                  </a:outerShdw>
                </a:effectLst>
                <a:cs typeface="Calibri" panose="020F0502020204030204" pitchFamily="34" charset="0"/>
              </a:rPr>
              <a:t>“</a:t>
            </a:r>
            <a:r>
              <a:rPr lang="en-US" dirty="0">
                <a:effectLst>
                  <a:outerShdw blurRad="38100" dist="38100" dir="2700000" algn="tl">
                    <a:srgbClr val="000000">
                      <a:alpha val="43137"/>
                    </a:srgbClr>
                  </a:outerShdw>
                </a:effectLst>
              </a:rPr>
              <a:t>It is true: I am not a Christian Zionist…</a:t>
            </a:r>
            <a:r>
              <a:rPr lang="en-US" b="1" u="sng" dirty="0">
                <a:solidFill>
                  <a:srgbClr val="FFFFCC"/>
                </a:solidFill>
                <a:effectLst>
                  <a:outerShdw blurRad="38100" dist="38100" dir="2700000" algn="tl">
                    <a:srgbClr val="000000">
                      <a:alpha val="43137"/>
                    </a:srgbClr>
                  </a:outerShdw>
                </a:effectLst>
              </a:rPr>
              <a:t>I do not hold to a theology asserting that the modern state of Israel represents a divinely mandated return of ancient Israel to the Promised Land</a:t>
            </a:r>
            <a:r>
              <a:rPr lang="en-US" dirty="0">
                <a:effectLst>
                  <a:outerShdw blurRad="38100" dist="38100" dir="2700000" algn="tl">
                    <a:srgbClr val="000000">
                      <a:alpha val="43137"/>
                    </a:srgbClr>
                  </a:outerShdw>
                </a:effectLst>
              </a:rPr>
              <a:t>… At the same time, I wholeheartedly support justice for the Palestinians</a:t>
            </a:r>
            <a:r>
              <a:rPr lang="en-US" dirty="0">
                <a:effectLst>
                  <a:outerShdw blurRad="38100" dist="38100" dir="2700000" algn="tl">
                    <a:srgbClr val="000000">
                      <a:alpha val="43137"/>
                    </a:srgbClr>
                  </a:outerShdw>
                </a:effectLst>
                <a:cs typeface="Calibri" panose="020F0502020204030204" pitchFamily="34" charset="0"/>
              </a:rPr>
              <a:t>.”</a:t>
            </a:r>
          </a:p>
        </p:txBody>
      </p:sp>
      <p:sp>
        <p:nvSpPr>
          <p:cNvPr id="93187" name="TextBox 2"/>
          <p:cNvSpPr txBox="1">
            <a:spLocks noChangeArrowheads="1"/>
          </p:cNvSpPr>
          <p:nvPr/>
        </p:nvSpPr>
        <p:spPr bwMode="auto">
          <a:xfrm>
            <a:off x="1905000" y="228600"/>
            <a:ext cx="5334000"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a:spcBef>
                <a:spcPct val="0"/>
              </a:spcBef>
              <a:spcAft>
                <a:spcPts val="600"/>
              </a:spcAft>
              <a:buClrTx/>
              <a:buSzTx/>
              <a:buNone/>
            </a:pPr>
            <a:r>
              <a:rPr lang="en-US" altLang="en-US" sz="3600" dirty="0">
                <a:solidFill>
                  <a:schemeClr val="tx2"/>
                </a:solidFill>
                <a:effectLst>
                  <a:outerShdw blurRad="38100" dist="38100" dir="2700000" algn="tl">
                    <a:srgbClr val="000000">
                      <a:alpha val="43137"/>
                    </a:srgbClr>
                  </a:outerShdw>
                </a:effectLst>
                <a:ea typeface="+mj-ea"/>
                <a:cs typeface="+mj-cs"/>
              </a:rPr>
              <a:t>Lynne Hybels</a:t>
            </a:r>
          </a:p>
          <a:p>
            <a:pPr eaLnBrk="1" hangingPunct="1">
              <a:spcBef>
                <a:spcPct val="0"/>
              </a:spcBef>
              <a:buClrTx/>
              <a:buSzTx/>
              <a:buFontTx/>
              <a:buNone/>
            </a:pPr>
            <a:r>
              <a:rPr lang="en-US" sz="1400" dirty="0">
                <a:effectLst>
                  <a:outerShdw blurRad="38100" dist="38100" dir="2700000" algn="tl">
                    <a:srgbClr val="000000">
                      <a:alpha val="43137"/>
                    </a:srgbClr>
                  </a:outerShdw>
                </a:effectLst>
                <a:cs typeface="Calibri" panose="020F0502020204030204" pitchFamily="34" charset="0"/>
              </a:rPr>
              <a:t>Lynne Hybels, cited in Paul R. Wilkinson, </a:t>
            </a:r>
            <a:r>
              <a:rPr lang="en-US" sz="1400" i="1" dirty="0">
                <a:effectLst>
                  <a:outerShdw blurRad="38100" dist="38100" dir="2700000" algn="tl">
                    <a:srgbClr val="000000">
                      <a:alpha val="43137"/>
                    </a:srgbClr>
                  </a:outerShdw>
                </a:effectLst>
                <a:cs typeface="Calibri" panose="020F0502020204030204" pitchFamily="34" charset="0"/>
              </a:rPr>
              <a:t>Israel Betrayed: Volume 2: The Rise of Christian Palestinianism</a:t>
            </a:r>
            <a:r>
              <a:rPr lang="en-US" sz="1400" dirty="0">
                <a:effectLst>
                  <a:outerShdw blurRad="38100" dist="38100" dir="2700000" algn="tl">
                    <a:srgbClr val="000000">
                      <a:alpha val="43137"/>
                    </a:srgbClr>
                  </a:outerShdw>
                </a:effectLst>
                <a:cs typeface="Calibri" panose="020F0502020204030204" pitchFamily="34" charset="0"/>
              </a:rPr>
              <a:t> (San Antonio, TX: Ariel, 2018), 155.</a:t>
            </a:r>
            <a:endParaRPr lang="en-US" altLang="en-US" sz="1400" dirty="0">
              <a:effectLst>
                <a:outerShdw blurRad="38100" dist="38100" dir="2700000" algn="tl">
                  <a:srgbClr val="000000">
                    <a:alpha val="43137"/>
                  </a:srgbClr>
                </a:outerShdw>
              </a:effectLst>
              <a:cs typeface="Calibri" panose="020F0502020204030204" pitchFamily="34" charset="0"/>
            </a:endParaRPr>
          </a:p>
        </p:txBody>
      </p:sp>
      <p:pic>
        <p:nvPicPr>
          <p:cNvPr id="4098" name="Picture 2" descr="Image result for lynne hybels">
            <a:extLst>
              <a:ext uri="{FF2B5EF4-FFF2-40B4-BE49-F238E27FC236}">
                <a16:creationId xmlns:a16="http://schemas.microsoft.com/office/drawing/2014/main" id="{BC883B9A-129D-4E04-9457-1410491BF6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828800"/>
            <a:ext cx="1828800"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379300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1"/>
          <p:cNvSpPr>
            <a:spLocks noChangeArrowheads="1"/>
          </p:cNvSpPr>
          <p:nvPr/>
        </p:nvSpPr>
        <p:spPr bwMode="auto">
          <a:xfrm>
            <a:off x="3429000" y="1676401"/>
            <a:ext cx="56388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eaLnBrk="1" hangingPunct="1">
              <a:spcBef>
                <a:spcPct val="0"/>
              </a:spcBef>
              <a:buClrTx/>
              <a:buSzTx/>
              <a:buFontTx/>
              <a:buNone/>
            </a:pPr>
            <a:r>
              <a:rPr lang="en-US" dirty="0">
                <a:effectLst>
                  <a:outerShdw blurRad="38100" dist="38100" dir="2700000" algn="tl">
                    <a:srgbClr val="000000">
                      <a:alpha val="43137"/>
                    </a:srgbClr>
                  </a:outerShdw>
                </a:effectLst>
              </a:rPr>
              <a:t>“…a little nation that has survived primarily because of the wealth and the war materials supplied by the U.S. government.”</a:t>
            </a:r>
          </a:p>
        </p:txBody>
      </p:sp>
      <p:sp>
        <p:nvSpPr>
          <p:cNvPr id="93187" name="TextBox 2"/>
          <p:cNvSpPr txBox="1">
            <a:spLocks noChangeArrowheads="1"/>
          </p:cNvSpPr>
          <p:nvPr/>
        </p:nvSpPr>
        <p:spPr bwMode="auto">
          <a:xfrm>
            <a:off x="1905000" y="228600"/>
            <a:ext cx="5334000"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a:spcBef>
                <a:spcPct val="0"/>
              </a:spcBef>
              <a:spcAft>
                <a:spcPts val="600"/>
              </a:spcAft>
              <a:buClrTx/>
              <a:buSzTx/>
              <a:buNone/>
            </a:pPr>
            <a:r>
              <a:rPr lang="en-US" altLang="en-US" sz="3600" dirty="0">
                <a:solidFill>
                  <a:schemeClr val="tx2"/>
                </a:solidFill>
                <a:effectLst>
                  <a:outerShdw blurRad="38100" dist="38100" dir="2700000" algn="tl">
                    <a:srgbClr val="000000">
                      <a:alpha val="43137"/>
                    </a:srgbClr>
                  </a:outerShdw>
                </a:effectLst>
                <a:ea typeface="+mj-ea"/>
                <a:cs typeface="+mj-cs"/>
              </a:rPr>
              <a:t>Tony Campolo</a:t>
            </a:r>
          </a:p>
          <a:p>
            <a:pPr eaLnBrk="1" hangingPunct="1">
              <a:spcBef>
                <a:spcPct val="0"/>
              </a:spcBef>
              <a:buClrTx/>
              <a:buSzTx/>
              <a:buFontTx/>
              <a:buNone/>
            </a:pPr>
            <a:r>
              <a:rPr lang="en-US" sz="1400" dirty="0">
                <a:effectLst>
                  <a:outerShdw blurRad="38100" dist="38100" dir="2700000" algn="tl">
                    <a:srgbClr val="000000">
                      <a:alpha val="43137"/>
                    </a:srgbClr>
                  </a:outerShdw>
                </a:effectLst>
                <a:cs typeface="Calibri" panose="020F0502020204030204" pitchFamily="34" charset="0"/>
              </a:rPr>
              <a:t>Tony </a:t>
            </a:r>
            <a:r>
              <a:rPr lang="en-US" sz="1400" dirty="0" err="1">
                <a:effectLst>
                  <a:outerShdw blurRad="38100" dist="38100" dir="2700000" algn="tl">
                    <a:srgbClr val="000000">
                      <a:alpha val="43137"/>
                    </a:srgbClr>
                  </a:outerShdw>
                </a:effectLst>
                <a:cs typeface="Calibri" panose="020F0502020204030204" pitchFamily="34" charset="0"/>
              </a:rPr>
              <a:t>Campolo</a:t>
            </a:r>
            <a:r>
              <a:rPr lang="en-US" sz="1400" dirty="0">
                <a:effectLst>
                  <a:outerShdw blurRad="38100" dist="38100" dir="2700000" algn="tl">
                    <a:srgbClr val="000000">
                      <a:alpha val="43137"/>
                    </a:srgbClr>
                  </a:outerShdw>
                </a:effectLst>
                <a:cs typeface="Calibri" panose="020F0502020204030204" pitchFamily="34" charset="0"/>
              </a:rPr>
              <a:t>, cited in Paul R. Wilkinson, </a:t>
            </a:r>
            <a:r>
              <a:rPr lang="en-US" sz="1400" i="1" dirty="0">
                <a:effectLst>
                  <a:outerShdw blurRad="38100" dist="38100" dir="2700000" algn="tl">
                    <a:srgbClr val="000000">
                      <a:alpha val="43137"/>
                    </a:srgbClr>
                  </a:outerShdw>
                </a:effectLst>
                <a:cs typeface="Calibri" panose="020F0502020204030204" pitchFamily="34" charset="0"/>
              </a:rPr>
              <a:t>Israel Betrayed: Volume 2: The Rise of Christian Palestinianism</a:t>
            </a:r>
            <a:r>
              <a:rPr lang="en-US" sz="1400" dirty="0">
                <a:effectLst>
                  <a:outerShdw blurRad="38100" dist="38100" dir="2700000" algn="tl">
                    <a:srgbClr val="000000">
                      <a:alpha val="43137"/>
                    </a:srgbClr>
                  </a:outerShdw>
                </a:effectLst>
                <a:cs typeface="Calibri" panose="020F0502020204030204" pitchFamily="34" charset="0"/>
              </a:rPr>
              <a:t> (San Antonio, TX: Ariel, 2018), 140.</a:t>
            </a:r>
            <a:endParaRPr lang="en-US" altLang="en-US" sz="1400" dirty="0">
              <a:effectLst>
                <a:outerShdw blurRad="38100" dist="38100" dir="2700000" algn="tl">
                  <a:srgbClr val="000000">
                    <a:alpha val="43137"/>
                  </a:srgbClr>
                </a:outerShdw>
              </a:effectLst>
              <a:cs typeface="Calibri" panose="020F0502020204030204" pitchFamily="34" charset="0"/>
            </a:endParaRPr>
          </a:p>
        </p:txBody>
      </p:sp>
      <p:pic>
        <p:nvPicPr>
          <p:cNvPr id="5122" name="Picture 2" descr="Image result for anthony campolo">
            <a:extLst>
              <a:ext uri="{FF2B5EF4-FFF2-40B4-BE49-F238E27FC236}">
                <a16:creationId xmlns:a16="http://schemas.microsoft.com/office/drawing/2014/main" id="{B8B19342-F2BC-4A09-9B4F-0053D185F1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857375"/>
            <a:ext cx="3002955"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90859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5"/>
          <p:cNvSpPr>
            <a:spLocks noGrp="1"/>
          </p:cNvSpPr>
          <p:nvPr>
            <p:ph type="title" idx="4294967295"/>
          </p:nvPr>
        </p:nvSpPr>
        <p:spPr>
          <a:xfrm>
            <a:off x="2190749" y="228600"/>
            <a:ext cx="4762500" cy="914400"/>
          </a:xfrm>
        </p:spPr>
        <p:txBody>
          <a:bodyPr/>
          <a:lstStyle/>
          <a:p>
            <a:pPr algn="ctr"/>
            <a:r>
              <a:rPr lang="en-US" dirty="0">
                <a:effectLst>
                  <a:outerShdw blurRad="38100" dist="38100" dir="2700000" algn="tl">
                    <a:srgbClr val="000000">
                      <a:alpha val="43137"/>
                    </a:srgbClr>
                  </a:outerShdw>
                </a:effectLst>
              </a:rPr>
              <a:t>Dominoes in a Row</a:t>
            </a:r>
          </a:p>
        </p:txBody>
      </p:sp>
      <p:pic>
        <p:nvPicPr>
          <p:cNvPr id="37891" name="Picture 2" descr="http://i.ytimg.com/vi/IeWsxuDn7NE/hqdefault.jpg"/>
          <p:cNvPicPr>
            <a:picLocks noGrp="1" noChangeAspect="1" noChangeArrowheads="1"/>
          </p:cNvPicPr>
          <p:nvPr>
            <p:ph type="tbl" idx="4294967295"/>
          </p:nvPr>
        </p:nvPicPr>
        <p:blipFill rotWithShape="1">
          <a:blip r:embed="rId2" cstate="email">
            <a:extLst>
              <a:ext uri="{28A0092B-C50C-407E-A947-70E740481C1C}">
                <a14:useLocalDpi xmlns:a14="http://schemas.microsoft.com/office/drawing/2010/main"/>
              </a:ext>
            </a:extLst>
          </a:blip>
          <a:srcRect/>
          <a:stretch/>
        </p:blipFill>
        <p:spPr>
          <a:xfrm>
            <a:off x="431802" y="1371600"/>
            <a:ext cx="8382001" cy="4572000"/>
          </a:xfrm>
          <a:prstGeom prst="roundRect">
            <a:avLst/>
          </a:prstGeom>
        </p:spPr>
      </p:pic>
    </p:spTree>
    <p:extLst>
      <p:ext uri="{BB962C8B-B14F-4D97-AF65-F5344CB8AC3E}">
        <p14:creationId xmlns:p14="http://schemas.microsoft.com/office/powerpoint/2010/main" val="96438805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8240" y="106680"/>
            <a:ext cx="8667525" cy="6675120"/>
          </a:xfrm>
          <a:prstGeom prst="rect">
            <a:avLst/>
          </a:prstGeom>
        </p:spPr>
      </p:pic>
    </p:spTree>
    <p:extLst>
      <p:ext uri="{BB962C8B-B14F-4D97-AF65-F5344CB8AC3E}">
        <p14:creationId xmlns:p14="http://schemas.microsoft.com/office/powerpoint/2010/main" val="61472458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1"/>
          <p:cNvSpPr>
            <a:spLocks noChangeArrowheads="1"/>
          </p:cNvSpPr>
          <p:nvPr/>
        </p:nvSpPr>
        <p:spPr bwMode="auto">
          <a:xfrm>
            <a:off x="13063" y="1600200"/>
            <a:ext cx="91440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eaLnBrk="1" hangingPunct="1">
              <a:spcBef>
                <a:spcPct val="0"/>
              </a:spcBef>
              <a:buClrTx/>
              <a:buSzTx/>
              <a:buFontTx/>
              <a:buNone/>
            </a:pPr>
            <a:r>
              <a:rPr lang="en-US" altLang="en-US" dirty="0">
                <a:effectLst>
                  <a:outerShdw blurRad="38100" dist="38100" dir="2700000" algn="tl">
                    <a:srgbClr val="000000">
                      <a:alpha val="43137"/>
                    </a:srgbClr>
                  </a:outerShdw>
                </a:effectLst>
                <a:cs typeface="Calibri" panose="020F0502020204030204" pitchFamily="34" charset="0"/>
              </a:rPr>
              <a:t>“</a:t>
            </a:r>
            <a:r>
              <a:rPr lang="en-US" dirty="0">
                <a:effectLst>
                  <a:outerShdw blurRad="38100" dist="38100" dir="2700000" algn="tl">
                    <a:srgbClr val="000000">
                      <a:alpha val="43137"/>
                    </a:srgbClr>
                  </a:outerShdw>
                </a:effectLst>
                <a:cs typeface="Calibri" panose="020F0502020204030204" pitchFamily="34" charset="0"/>
              </a:rPr>
              <a:t>[God] has a saving purpose for Israel.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All Israel will someday turn to the Lord Christ as a group</a:t>
            </a:r>
            <a:r>
              <a:rPr lang="en-US" dirty="0">
                <a:effectLst>
                  <a:outerShdw blurRad="38100" dist="38100" dir="2700000" algn="tl">
                    <a:srgbClr val="000000">
                      <a:alpha val="43137"/>
                    </a:srgbClr>
                  </a:outerShdw>
                </a:effectLst>
                <a:cs typeface="Calibri" panose="020F0502020204030204" pitchFamily="34" charset="0"/>
              </a:rPr>
              <a:t>. This is my deep understanding in belief of Romans 11.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The broken off branches will be grafted in one day to the people of God, the bride of Christ, His church</a:t>
            </a:r>
            <a:r>
              <a:rPr lang="en-US" dirty="0">
                <a:effectLst>
                  <a:outerShdw blurRad="38100" dist="38100" dir="2700000" algn="tl">
                    <a:srgbClr val="000000">
                      <a:alpha val="43137"/>
                    </a:srgbClr>
                  </a:outerShdw>
                </a:effectLst>
                <a:cs typeface="Calibri" panose="020F0502020204030204" pitchFamily="34" charset="0"/>
              </a:rPr>
              <a:t>.”</a:t>
            </a:r>
          </a:p>
        </p:txBody>
      </p:sp>
      <p:sp>
        <p:nvSpPr>
          <p:cNvPr id="93187" name="TextBox 2"/>
          <p:cNvSpPr txBox="1">
            <a:spLocks noChangeArrowheads="1"/>
          </p:cNvSpPr>
          <p:nvPr/>
        </p:nvSpPr>
        <p:spPr bwMode="auto">
          <a:xfrm>
            <a:off x="1905000" y="228600"/>
            <a:ext cx="5334000" cy="109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a:spcBef>
                <a:spcPct val="0"/>
              </a:spcBef>
              <a:spcAft>
                <a:spcPts val="600"/>
              </a:spcAft>
              <a:buClrTx/>
              <a:buSzTx/>
              <a:buNone/>
            </a:pPr>
            <a:r>
              <a:rPr lang="en-US" altLang="en-US" dirty="0">
                <a:solidFill>
                  <a:schemeClr val="tx2"/>
                </a:solidFill>
                <a:effectLst>
                  <a:outerShdw blurRad="38100" dist="38100" dir="2700000" algn="tl">
                    <a:srgbClr val="000000">
                      <a:alpha val="43137"/>
                    </a:srgbClr>
                  </a:outerShdw>
                </a:effectLst>
                <a:ea typeface="+mj-ea"/>
                <a:cs typeface="+mj-cs"/>
              </a:rPr>
              <a:t>John Piper</a:t>
            </a:r>
          </a:p>
          <a:p>
            <a:pPr eaLnBrk="1" hangingPunct="1">
              <a:spcBef>
                <a:spcPct val="0"/>
              </a:spcBef>
              <a:buClrTx/>
              <a:buSzTx/>
              <a:buFontTx/>
              <a:buNone/>
            </a:pPr>
            <a:r>
              <a:rPr lang="en-US" sz="1400" dirty="0">
                <a:effectLst>
                  <a:outerShdw blurRad="38100" dist="38100" dir="2700000" algn="tl">
                    <a:srgbClr val="000000">
                      <a:alpha val="43137"/>
                    </a:srgbClr>
                  </a:outerShdw>
                </a:effectLst>
                <a:cs typeface="Calibri" panose="020F0502020204030204" pitchFamily="34" charset="0"/>
              </a:rPr>
              <a:t>John Piper, cited in Paul R. Wilkinson, </a:t>
            </a:r>
            <a:r>
              <a:rPr lang="en-US" sz="1400" i="1" dirty="0">
                <a:effectLst>
                  <a:outerShdw blurRad="38100" dist="38100" dir="2700000" algn="tl">
                    <a:srgbClr val="000000">
                      <a:alpha val="43137"/>
                    </a:srgbClr>
                  </a:outerShdw>
                </a:effectLst>
                <a:cs typeface="Calibri" panose="020F0502020204030204" pitchFamily="34" charset="0"/>
              </a:rPr>
              <a:t>Israel Betrayed: Volume 2: The Rise of Christian Palestinianism</a:t>
            </a:r>
            <a:r>
              <a:rPr lang="en-US" sz="1400" dirty="0">
                <a:effectLst>
                  <a:outerShdw blurRad="38100" dist="38100" dir="2700000" algn="tl">
                    <a:srgbClr val="000000">
                      <a:alpha val="43137"/>
                    </a:srgbClr>
                  </a:outerShdw>
                </a:effectLst>
                <a:cs typeface="Calibri" panose="020F0502020204030204" pitchFamily="34" charset="0"/>
              </a:rPr>
              <a:t> (San Antonio, TX: Ariel, 2018), 331-32.</a:t>
            </a:r>
            <a:endParaRPr lang="en-US" altLang="en-US" sz="1400" dirty="0">
              <a:effectLst>
                <a:outerShdw blurRad="38100" dist="38100" dir="2700000" algn="tl">
                  <a:srgbClr val="000000">
                    <a:alpha val="43137"/>
                  </a:srgbClr>
                </a:outerShdw>
              </a:effectLst>
              <a:cs typeface="Calibri" panose="020F0502020204030204" pitchFamily="34" charset="0"/>
            </a:endParaRPr>
          </a:p>
        </p:txBody>
      </p:sp>
      <p:pic>
        <p:nvPicPr>
          <p:cNvPr id="2050" name="Picture 2" descr="Image result for john piper">
            <a:extLst>
              <a:ext uri="{FF2B5EF4-FFF2-40B4-BE49-F238E27FC236}">
                <a16:creationId xmlns:a16="http://schemas.microsoft.com/office/drawing/2014/main" id="{B5AD4EEF-934A-4EED-BC14-671F27B3932A}"/>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3614"/>
          <a:stretch/>
        </p:blipFill>
        <p:spPr bwMode="auto">
          <a:xfrm>
            <a:off x="76202" y="76200"/>
            <a:ext cx="1258120" cy="1097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182853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1"/>
          <p:cNvSpPr>
            <a:spLocks noChangeArrowheads="1"/>
          </p:cNvSpPr>
          <p:nvPr/>
        </p:nvSpPr>
        <p:spPr bwMode="auto">
          <a:xfrm>
            <a:off x="0" y="1600201"/>
            <a:ext cx="9144000"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eaLnBrk="1" hangingPunct="1">
              <a:spcBef>
                <a:spcPct val="0"/>
              </a:spcBef>
              <a:buClrTx/>
              <a:buSzTx/>
              <a:buFontTx/>
              <a:buNone/>
            </a:pPr>
            <a:r>
              <a:rPr lang="en-US" altLang="en-US" sz="3600" dirty="0">
                <a:effectLst>
                  <a:outerShdw blurRad="38100" dist="38100" dir="2700000" algn="tl">
                    <a:srgbClr val="000000">
                      <a:alpha val="43137"/>
                    </a:srgbClr>
                  </a:outerShdw>
                </a:effectLst>
                <a:cs typeface="Calibri" panose="020F0502020204030204" pitchFamily="34" charset="0"/>
              </a:rPr>
              <a:t>“</a:t>
            </a:r>
            <a:r>
              <a:rPr lang="en-US" sz="2800" b="1" u="sng" dirty="0">
                <a:solidFill>
                  <a:srgbClr val="FFFFCC"/>
                </a:solidFill>
                <a:effectLst>
                  <a:outerShdw blurRad="38100" dist="38100" dir="2700000" algn="tl">
                    <a:srgbClr val="000000">
                      <a:alpha val="43137"/>
                    </a:srgbClr>
                  </a:outerShdw>
                </a:effectLst>
              </a:rPr>
              <a:t>On the basis of this kind of statement, many in the church are being misled into believing that Piper stands with Israel, but he does not. What Piper said is </a:t>
            </a:r>
            <a:r>
              <a:rPr lang="en-US" sz="2800" b="1" i="1" u="sng" dirty="0">
                <a:solidFill>
                  <a:srgbClr val="FFFFCC"/>
                </a:solidFill>
                <a:effectLst>
                  <a:outerShdw blurRad="38100" dist="38100" dir="2700000" algn="tl">
                    <a:srgbClr val="000000">
                      <a:alpha val="43137"/>
                    </a:srgbClr>
                  </a:outerShdw>
                </a:effectLst>
              </a:rPr>
              <a:t>not</a:t>
            </a:r>
            <a:r>
              <a:rPr lang="en-US" sz="2800" b="1" u="sng" dirty="0">
                <a:solidFill>
                  <a:srgbClr val="FFFFCC"/>
                </a:solidFill>
                <a:effectLst>
                  <a:outerShdw blurRad="38100" dist="38100" dir="2700000" algn="tl">
                    <a:srgbClr val="000000">
                      <a:alpha val="43137"/>
                    </a:srgbClr>
                  </a:outerShdw>
                </a:effectLst>
              </a:rPr>
              <a:t> what Paul taught. Israel’s destiny as a nation is not one of spiritual incorporation into the church, which is the classic Reformed, Calvinistic teaching</a:t>
            </a:r>
            <a:r>
              <a:rPr lang="en-US" sz="2800" dirty="0">
                <a:effectLst>
                  <a:outerShdw blurRad="38100" dist="38100" dir="2700000" algn="tl">
                    <a:srgbClr val="000000">
                      <a:alpha val="43137"/>
                    </a:srgbClr>
                  </a:outerShdw>
                </a:effectLst>
              </a:rPr>
              <a:t>. The church comprises </a:t>
            </a:r>
            <a:r>
              <a:rPr lang="en-US" sz="2800" i="1" dirty="0">
                <a:effectLst>
                  <a:outerShdw blurRad="38100" dist="38100" dir="2700000" algn="tl">
                    <a:srgbClr val="000000">
                      <a:alpha val="43137"/>
                    </a:srgbClr>
                  </a:outerShdw>
                </a:effectLst>
              </a:rPr>
              <a:t>individual</a:t>
            </a:r>
            <a:r>
              <a:rPr lang="en-US" sz="2800" dirty="0">
                <a:effectLst>
                  <a:outerShdw blurRad="38100" dist="38100" dir="2700000" algn="tl">
                    <a:srgbClr val="000000">
                      <a:alpha val="43137"/>
                    </a:srgbClr>
                  </a:outerShdw>
                </a:effectLst>
              </a:rPr>
              <a:t> Jews and Gentiles, not ‘Israel,’ which is a distinct national entity. </a:t>
            </a:r>
            <a:r>
              <a:rPr lang="en-US" sz="2800" b="1" u="sng" dirty="0">
                <a:solidFill>
                  <a:srgbClr val="FFFFCC"/>
                </a:solidFill>
                <a:effectLst>
                  <a:outerShdw blurRad="38100" dist="38100" dir="2700000" algn="tl">
                    <a:srgbClr val="000000">
                      <a:alpha val="43137"/>
                    </a:srgbClr>
                  </a:outerShdw>
                </a:effectLst>
              </a:rPr>
              <a:t>The appointed destiny for Israel is for her to remain a </a:t>
            </a:r>
            <a:r>
              <a:rPr lang="en-US" sz="2800" b="1" i="1" u="sng" dirty="0">
                <a:solidFill>
                  <a:srgbClr val="FFFFCC"/>
                </a:solidFill>
                <a:effectLst>
                  <a:outerShdw blurRad="38100" dist="38100" dir="2700000" algn="tl">
                    <a:srgbClr val="000000">
                      <a:alpha val="43137"/>
                    </a:srgbClr>
                  </a:outerShdw>
                </a:effectLst>
              </a:rPr>
              <a:t>nation</a:t>
            </a:r>
            <a:r>
              <a:rPr lang="en-US" sz="2800" b="1" u="sng" dirty="0">
                <a:solidFill>
                  <a:srgbClr val="FFFFCC"/>
                </a:solidFill>
                <a:effectLst>
                  <a:outerShdw blurRad="38100" dist="38100" dir="2700000" algn="tl">
                    <a:srgbClr val="000000">
                      <a:alpha val="43137"/>
                    </a:srgbClr>
                  </a:outerShdw>
                </a:effectLst>
              </a:rPr>
              <a:t> in the sight of God and in the midst of all the nations, for as long as God’s ‘fixed order’ of creation endures</a:t>
            </a:r>
            <a:r>
              <a:rPr lang="en-US" sz="2800" dirty="0">
                <a:effectLst>
                  <a:outerShdw blurRad="38100" dist="38100" dir="2700000" algn="tl">
                    <a:srgbClr val="000000">
                      <a:alpha val="43137"/>
                    </a:srgbClr>
                  </a:outerShdw>
                </a:effectLst>
              </a:rPr>
              <a:t> (Jer. 31:36)</a:t>
            </a:r>
            <a:r>
              <a:rPr lang="en-US" sz="3600" dirty="0">
                <a:effectLst>
                  <a:outerShdw blurRad="38100" dist="38100" dir="2700000" algn="tl">
                    <a:srgbClr val="000000">
                      <a:alpha val="43137"/>
                    </a:srgbClr>
                  </a:outerShdw>
                </a:effectLst>
                <a:cs typeface="Calibri" panose="020F0502020204030204" pitchFamily="34" charset="0"/>
              </a:rPr>
              <a:t>.”</a:t>
            </a:r>
          </a:p>
        </p:txBody>
      </p:sp>
      <p:sp>
        <p:nvSpPr>
          <p:cNvPr id="93187" name="TextBox 2"/>
          <p:cNvSpPr txBox="1">
            <a:spLocks noChangeArrowheads="1"/>
          </p:cNvSpPr>
          <p:nvPr/>
        </p:nvSpPr>
        <p:spPr bwMode="auto">
          <a:xfrm>
            <a:off x="1905000" y="228600"/>
            <a:ext cx="5334000" cy="109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a:spcBef>
                <a:spcPct val="0"/>
              </a:spcBef>
              <a:spcAft>
                <a:spcPts val="600"/>
              </a:spcAft>
              <a:buClrTx/>
              <a:buSzTx/>
              <a:buNone/>
            </a:pPr>
            <a:r>
              <a:rPr lang="en-US" altLang="en-US" dirty="0">
                <a:solidFill>
                  <a:schemeClr val="tx2"/>
                </a:solidFill>
                <a:effectLst>
                  <a:outerShdw blurRad="38100" dist="38100" dir="2700000" algn="tl">
                    <a:srgbClr val="000000">
                      <a:alpha val="43137"/>
                    </a:srgbClr>
                  </a:outerShdw>
                </a:effectLst>
                <a:ea typeface="+mj-ea"/>
                <a:cs typeface="+mj-cs"/>
              </a:rPr>
              <a:t>Paul Wilkinson</a:t>
            </a:r>
          </a:p>
          <a:p>
            <a:pPr eaLnBrk="1" hangingPunct="1">
              <a:spcBef>
                <a:spcPct val="0"/>
              </a:spcBef>
              <a:buClrTx/>
              <a:buSzTx/>
              <a:buFontTx/>
              <a:buNone/>
            </a:pPr>
            <a:r>
              <a:rPr lang="en-US" sz="1400" dirty="0">
                <a:effectLst>
                  <a:outerShdw blurRad="38100" dist="38100" dir="2700000" algn="tl">
                    <a:srgbClr val="000000">
                      <a:alpha val="43137"/>
                    </a:srgbClr>
                  </a:outerShdw>
                </a:effectLst>
                <a:cs typeface="Calibri" panose="020F0502020204030204" pitchFamily="34" charset="0"/>
              </a:rPr>
              <a:t>Paul R. Wilkinson, </a:t>
            </a:r>
            <a:r>
              <a:rPr lang="en-US" sz="1400" i="1" dirty="0">
                <a:effectLst>
                  <a:outerShdw blurRad="38100" dist="38100" dir="2700000" algn="tl">
                    <a:srgbClr val="000000">
                      <a:alpha val="43137"/>
                    </a:srgbClr>
                  </a:outerShdw>
                </a:effectLst>
                <a:cs typeface="Calibri" panose="020F0502020204030204" pitchFamily="34" charset="0"/>
              </a:rPr>
              <a:t>Israel Betrayed: Volume 2: The Rise of Christian Palestinianism</a:t>
            </a:r>
            <a:r>
              <a:rPr lang="en-US" sz="1400" dirty="0">
                <a:effectLst>
                  <a:outerShdw blurRad="38100" dist="38100" dir="2700000" algn="tl">
                    <a:srgbClr val="000000">
                      <a:alpha val="43137"/>
                    </a:srgbClr>
                  </a:outerShdw>
                </a:effectLst>
                <a:cs typeface="Calibri" panose="020F0502020204030204" pitchFamily="34" charset="0"/>
              </a:rPr>
              <a:t> (San Antonio, TX: Ariel, 2018), 332.</a:t>
            </a:r>
            <a:endParaRPr lang="en-US" altLang="en-US" sz="1400" dirty="0">
              <a:effectLst>
                <a:outerShdw blurRad="38100" dist="38100" dir="2700000" algn="tl">
                  <a:srgbClr val="000000">
                    <a:alpha val="43137"/>
                  </a:srgbClr>
                </a:outerShdw>
              </a:effectLst>
              <a:cs typeface="Calibri" panose="020F0502020204030204" pitchFamily="34" charset="0"/>
            </a:endParaRPr>
          </a:p>
        </p:txBody>
      </p:sp>
      <p:pic>
        <p:nvPicPr>
          <p:cNvPr id="3074" name="Picture 2" descr="Image result for paul wilkinson on darby">
            <a:extLst>
              <a:ext uri="{FF2B5EF4-FFF2-40B4-BE49-F238E27FC236}">
                <a16:creationId xmlns:a16="http://schemas.microsoft.com/office/drawing/2014/main" id="{D30798D2-EDF8-48E3-A0B5-594F5572D99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835" y="76200"/>
            <a:ext cx="1463040" cy="1097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328434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p:cNvSpPr>
          <p:nvPr>
            <p:ph type="title" idx="4294967295"/>
          </p:nvPr>
        </p:nvSpPr>
        <p:spPr>
          <a:xfrm>
            <a:off x="2209800" y="152400"/>
            <a:ext cx="4724400" cy="801688"/>
          </a:xfrm>
        </p:spPr>
        <p:txBody>
          <a:bodyPr/>
          <a:lstStyle/>
          <a:p>
            <a:pPr algn="ctr"/>
            <a:r>
              <a:rPr lang="en-US" altLang="en-US" sz="3600" b="1" kern="1200" dirty="0">
                <a:cs typeface="Arial" charset="0"/>
              </a:rPr>
              <a:t>Jeremiah 31:35-37</a:t>
            </a:r>
          </a:p>
        </p:txBody>
      </p:sp>
      <p:sp>
        <p:nvSpPr>
          <p:cNvPr id="24579" name="Rectangle 3"/>
          <p:cNvSpPr>
            <a:spLocks noGrp="1"/>
          </p:cNvSpPr>
          <p:nvPr>
            <p:ph type="body" idx="4294967295"/>
          </p:nvPr>
        </p:nvSpPr>
        <p:spPr>
          <a:xfrm>
            <a:off x="76200" y="1143000"/>
            <a:ext cx="8991600" cy="4571999"/>
          </a:xfrm>
        </p:spPr>
        <p:txBody>
          <a:bodyPr/>
          <a:lstStyle/>
          <a:p>
            <a:pPr marL="0" indent="0" algn="just">
              <a:buNone/>
              <a:defRPr/>
            </a:pPr>
            <a:r>
              <a:rPr lang="en-US" sz="3000" dirty="0"/>
              <a:t>“</a:t>
            </a:r>
            <a:r>
              <a:rPr lang="en-US" sz="3000" dirty="0">
                <a:effectLst/>
              </a:rPr>
              <a:t>Thus says the </a:t>
            </a:r>
            <a:r>
              <a:rPr lang="en-US" sz="3000" cap="small" dirty="0">
                <a:effectLst/>
              </a:rPr>
              <a:t>Lord</a:t>
            </a:r>
            <a:r>
              <a:rPr lang="en-US" sz="3000" dirty="0">
                <a:effectLst/>
              </a:rPr>
              <a:t>, Who gives the sun for light by day And the fixed order of the moon and the stars for light by night, Who stirs up the sea so that its waves roar; The </a:t>
            </a:r>
            <a:r>
              <a:rPr lang="en-US" sz="3000" cap="small" dirty="0">
                <a:effectLst/>
              </a:rPr>
              <a:t>Lord</a:t>
            </a:r>
            <a:r>
              <a:rPr lang="en-US" sz="3000" dirty="0">
                <a:effectLst/>
              </a:rPr>
              <a:t> of hosts is His name:</a:t>
            </a:r>
            <a:r>
              <a:rPr lang="en-US" sz="3000" baseline="30000" dirty="0">
                <a:effectLst/>
              </a:rPr>
              <a:t>36 </a:t>
            </a:r>
            <a:r>
              <a:rPr lang="en-US" sz="3000" dirty="0">
                <a:effectLst/>
              </a:rPr>
              <a:t>“If this fixed order departs From before Me,” declares the </a:t>
            </a:r>
            <a:r>
              <a:rPr lang="en-US" sz="3000" cap="small" dirty="0">
                <a:effectLst/>
              </a:rPr>
              <a:t>Lord</a:t>
            </a:r>
            <a:r>
              <a:rPr lang="en-US" sz="3000" dirty="0">
                <a:effectLst/>
              </a:rPr>
              <a:t>, “Then the offspring of Israel also will cease From being a nation before Me forever.”</a:t>
            </a:r>
            <a:r>
              <a:rPr lang="en-US" sz="3000" baseline="30000" dirty="0">
                <a:effectLst/>
              </a:rPr>
              <a:t>37 </a:t>
            </a:r>
            <a:r>
              <a:rPr lang="en-US" sz="3000" dirty="0">
                <a:effectLst/>
              </a:rPr>
              <a:t>Thus says the </a:t>
            </a:r>
            <a:r>
              <a:rPr lang="en-US" sz="3000" cap="small" dirty="0">
                <a:effectLst/>
              </a:rPr>
              <a:t>Lord</a:t>
            </a:r>
            <a:r>
              <a:rPr lang="en-US" sz="3000" dirty="0">
                <a:effectLst/>
              </a:rPr>
              <a:t>, “If the heavens above can be measured And the foundations of the earth searched out below, Then I will also cast off all the offspring of Israel For all that they have done,” declares the </a:t>
            </a:r>
            <a:r>
              <a:rPr lang="en-US" sz="3000" cap="small" dirty="0">
                <a:effectLst/>
              </a:rPr>
              <a:t>Lord</a:t>
            </a:r>
            <a:r>
              <a:rPr lang="en-US" sz="3000" dirty="0"/>
              <a:t>.”</a:t>
            </a:r>
            <a:endParaRPr lang="en-US" sz="3000" dirty="0">
              <a:latin typeface="Arial" pitchFamily="34" charset="0"/>
              <a:cs typeface="Arial" pitchFamily="34" charset="0"/>
            </a:endParaRP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6215" y="163517"/>
            <a:ext cx="1230906" cy="914400"/>
          </a:xfrm>
          <a:prstGeom prst="rect">
            <a:avLst/>
          </a:prstGeom>
          <a:noFill/>
          <a:ln w="38100">
            <a:solidFill>
              <a:schemeClr val="bg1"/>
            </a:solidFill>
            <a:miter lim="800000"/>
            <a:headEnd/>
            <a:tailEnd/>
          </a:ln>
        </p:spPr>
      </p:pic>
    </p:spTree>
    <p:extLst>
      <p:ext uri="{BB962C8B-B14F-4D97-AF65-F5344CB8AC3E}">
        <p14:creationId xmlns:p14="http://schemas.microsoft.com/office/powerpoint/2010/main" val="2268680162"/>
      </p:ext>
    </p:extLst>
  </p:cSld>
  <p:clrMapOvr>
    <a:masterClrMapping/>
  </p:clrMapOvr>
  <p:transition spd="slow">
    <p:pull/>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type="body" idx="1"/>
          </p:nvPr>
        </p:nvSpPr>
        <p:spPr>
          <a:xfrm>
            <a:off x="0" y="2286000"/>
            <a:ext cx="9144000" cy="2514600"/>
          </a:xfrm>
        </p:spPr>
        <p:txBody>
          <a:bodyPr/>
          <a:lstStyle/>
          <a:p>
            <a:pPr marL="4763" lvl="1" indent="-4763" algn="just" eaLnBrk="1" hangingPunct="1">
              <a:buNone/>
            </a:pPr>
            <a:r>
              <a:rPr lang="en-US" dirty="0">
                <a:effectLst>
                  <a:outerShdw blurRad="38100" dist="38100" dir="2700000" algn="tl">
                    <a:srgbClr val="000000">
                      <a:alpha val="43137"/>
                    </a:srgbClr>
                  </a:outerShdw>
                </a:effectLst>
                <a:ea typeface="+mn-ea"/>
                <a:cs typeface="Calibri" panose="020F0502020204030204" pitchFamily="34" charset="0"/>
              </a:rPr>
              <a:t>“First, their synagogues should be set on fire…Secondly, their homes should likewise be broken down and destroyed…Thirdly, they should be deprived of their prayer books and </a:t>
            </a:r>
            <a:r>
              <a:rPr lang="en-US" dirty="0" err="1">
                <a:effectLst>
                  <a:outerShdw blurRad="38100" dist="38100" dir="2700000" algn="tl">
                    <a:srgbClr val="000000">
                      <a:alpha val="43137"/>
                    </a:srgbClr>
                  </a:outerShdw>
                </a:effectLst>
                <a:ea typeface="+mn-ea"/>
                <a:cs typeface="Calibri" panose="020F0502020204030204" pitchFamily="34" charset="0"/>
              </a:rPr>
              <a:t>Talmuds</a:t>
            </a:r>
            <a:r>
              <a:rPr lang="en-US" dirty="0">
                <a:effectLst>
                  <a:outerShdw blurRad="38100" dist="38100" dir="2700000" algn="tl">
                    <a:srgbClr val="000000">
                      <a:alpha val="43137"/>
                    </a:srgbClr>
                  </a:outerShdw>
                </a:effectLst>
                <a:ea typeface="+mn-ea"/>
                <a:cs typeface="Calibri" panose="020F0502020204030204" pitchFamily="34" charset="0"/>
              </a:rPr>
              <a:t>…”</a:t>
            </a:r>
          </a:p>
        </p:txBody>
      </p:sp>
      <p:pic>
        <p:nvPicPr>
          <p:cNvPr id="5" name="Picture 4">
            <a:extLst>
              <a:ext uri="{FF2B5EF4-FFF2-40B4-BE49-F238E27FC236}">
                <a16:creationId xmlns:a16="http://schemas.microsoft.com/office/drawing/2014/main" id="{4D707D87-F927-45EF-8DEB-27D25DEE8C0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18898" y="228600"/>
            <a:ext cx="6306207" cy="1828800"/>
          </a:xfrm>
          <a:prstGeom prst="rect">
            <a:avLst/>
          </a:prstGeom>
        </p:spPr>
      </p:pic>
    </p:spTree>
    <p:extLst>
      <p:ext uri="{BB962C8B-B14F-4D97-AF65-F5344CB8AC3E}">
        <p14:creationId xmlns:p14="http://schemas.microsoft.com/office/powerpoint/2010/main" val="132241490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a:xfrm>
            <a:off x="0" y="2286000"/>
            <a:ext cx="9144000" cy="2971800"/>
          </a:xfrm>
        </p:spPr>
        <p:txBody>
          <a:bodyPr/>
          <a:lstStyle/>
          <a:p>
            <a:pPr marL="0" lvl="1" indent="0" algn="just" eaLnBrk="1" hangingPunct="1">
              <a:buNone/>
            </a:pPr>
            <a:r>
              <a:rPr lang="en-US" dirty="0">
                <a:effectLst>
                  <a:outerShdw blurRad="38100" dist="38100" dir="2700000" algn="tl">
                    <a:srgbClr val="000000">
                      <a:alpha val="43137"/>
                    </a:srgbClr>
                  </a:outerShdw>
                </a:effectLst>
                <a:ea typeface="+mn-ea"/>
                <a:cs typeface="Calibri" panose="020F0502020204030204" pitchFamily="34" charset="0"/>
              </a:rPr>
              <a:t>“…Fourthly, their rabbis must be forbidden under threat of death to teach any more…Fifthly, passport and traveling privileges should be absolutely forbidden to the Jews…Sixthly, they ought to be stopped from usury (charging interest on loans…”</a:t>
            </a:r>
          </a:p>
        </p:txBody>
      </p:sp>
      <p:pic>
        <p:nvPicPr>
          <p:cNvPr id="7" name="Picture 6">
            <a:extLst>
              <a:ext uri="{FF2B5EF4-FFF2-40B4-BE49-F238E27FC236}">
                <a16:creationId xmlns:a16="http://schemas.microsoft.com/office/drawing/2014/main" id="{B2A3822C-BD86-4BB4-9B29-5812FA5D007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18898" y="228600"/>
            <a:ext cx="6306207" cy="1828800"/>
          </a:xfrm>
          <a:prstGeom prst="rect">
            <a:avLst/>
          </a:prstGeom>
        </p:spPr>
      </p:pic>
    </p:spTree>
    <p:extLst>
      <p:ext uri="{BB962C8B-B14F-4D97-AF65-F5344CB8AC3E}">
        <p14:creationId xmlns:p14="http://schemas.microsoft.com/office/powerpoint/2010/main" val="334080557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body" idx="1"/>
          </p:nvPr>
        </p:nvSpPr>
        <p:spPr>
          <a:xfrm>
            <a:off x="0" y="2286000"/>
            <a:ext cx="9144000" cy="2590800"/>
          </a:xfrm>
        </p:spPr>
        <p:txBody>
          <a:bodyPr/>
          <a:lstStyle/>
          <a:p>
            <a:pPr marL="0" lvl="1" indent="0" algn="just" eaLnBrk="1" hangingPunct="1">
              <a:buNone/>
            </a:pPr>
            <a:r>
              <a:rPr lang="en-US" dirty="0">
                <a:ea typeface="+mn-ea"/>
                <a:cs typeface="Calibri" panose="020F0502020204030204" pitchFamily="34" charset="0"/>
              </a:rPr>
              <a:t>“Seventhly, let the young and strong Jews and Jewesses be given the flail, the ax, the hoe, the spade, the distaff, and spindle, and let the earn their bread by the sweat of their noses…We ought to drive the rascally lazy bones out of our system...”</a:t>
            </a:r>
          </a:p>
        </p:txBody>
      </p:sp>
      <p:sp>
        <p:nvSpPr>
          <p:cNvPr id="6148" name="Text Box 4"/>
          <p:cNvSpPr txBox="1">
            <a:spLocks noChangeArrowheads="1"/>
          </p:cNvSpPr>
          <p:nvPr/>
        </p:nvSpPr>
        <p:spPr bwMode="auto">
          <a:xfrm>
            <a:off x="685800" y="6003926"/>
            <a:ext cx="8153400" cy="701675"/>
          </a:xfrm>
          <a:prstGeom prst="rect">
            <a:avLst/>
          </a:prstGeom>
          <a:noFill/>
          <a:ln w="9525">
            <a:noFill/>
            <a:miter lim="800000"/>
            <a:headEnd/>
            <a:tailEnd/>
          </a:ln>
        </p:spPr>
        <p:txBody>
          <a:bodyPr>
            <a:spAutoFit/>
          </a:bodyPr>
          <a:lstStyle/>
          <a:p>
            <a:pPr algn="ctr">
              <a:spcBef>
                <a:spcPct val="50000"/>
              </a:spcBef>
            </a:pPr>
            <a:r>
              <a:rPr lang="en-US" sz="2000" dirty="0">
                <a:latin typeface="Calibri" panose="020F0502020204030204" pitchFamily="34" charset="0"/>
                <a:cs typeface="Calibri" panose="020F0502020204030204" pitchFamily="34" charset="0"/>
              </a:rPr>
              <a:t>Martin Luther, </a:t>
            </a:r>
            <a:r>
              <a:rPr lang="en-US" sz="2000" i="1" dirty="0">
                <a:latin typeface="Calibri" panose="020F0502020204030204" pitchFamily="34" charset="0"/>
                <a:cs typeface="Calibri" panose="020F0502020204030204" pitchFamily="34" charset="0"/>
              </a:rPr>
              <a:t>Concerning the Jews and Their Lies</a:t>
            </a:r>
            <a:r>
              <a:rPr lang="en-US" sz="2000" dirty="0">
                <a:latin typeface="Calibri" panose="020F0502020204030204" pitchFamily="34" charset="0"/>
                <a:cs typeface="Calibri" panose="020F0502020204030204" pitchFamily="34" charset="0"/>
              </a:rPr>
              <a:t>, cited in Michael Brown’s </a:t>
            </a:r>
            <a:r>
              <a:rPr lang="en-US" sz="2000" i="1" dirty="0">
                <a:latin typeface="Calibri" panose="020F0502020204030204" pitchFamily="34" charset="0"/>
                <a:cs typeface="Calibri" panose="020F0502020204030204" pitchFamily="34" charset="0"/>
              </a:rPr>
              <a:t>Our Hands Are Stained with Blood</a:t>
            </a:r>
            <a:r>
              <a:rPr lang="en-US" sz="2000" dirty="0">
                <a:latin typeface="Calibri" panose="020F0502020204030204" pitchFamily="34" charset="0"/>
                <a:cs typeface="Calibri" panose="020F0502020204030204" pitchFamily="34" charset="0"/>
              </a:rPr>
              <a:t>, pp. 14-15.</a:t>
            </a:r>
          </a:p>
        </p:txBody>
      </p:sp>
      <p:pic>
        <p:nvPicPr>
          <p:cNvPr id="6" name="Picture 5">
            <a:extLst>
              <a:ext uri="{FF2B5EF4-FFF2-40B4-BE49-F238E27FC236}">
                <a16:creationId xmlns:a16="http://schemas.microsoft.com/office/drawing/2014/main" id="{8BEB223C-9947-4763-8490-282EA8EFD0D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18898" y="228600"/>
            <a:ext cx="6306207" cy="1828800"/>
          </a:xfrm>
          <a:prstGeom prst="rect">
            <a:avLst/>
          </a:prstGeom>
        </p:spPr>
      </p:pic>
    </p:spTree>
    <p:extLst>
      <p:ext uri="{BB962C8B-B14F-4D97-AF65-F5344CB8AC3E}">
        <p14:creationId xmlns:p14="http://schemas.microsoft.com/office/powerpoint/2010/main" val="320608508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0" y="2286000"/>
            <a:ext cx="9144000" cy="2667000"/>
          </a:xfrm>
        </p:spPr>
        <p:txBody>
          <a:bodyPr/>
          <a:lstStyle/>
          <a:p>
            <a:pPr marL="0" lvl="1" indent="0" algn="just" eaLnBrk="1" hangingPunct="1">
              <a:buNone/>
            </a:pPr>
            <a:r>
              <a:rPr lang="en-US" dirty="0">
                <a:effectLst>
                  <a:outerShdw blurRad="38100" dist="38100" dir="2700000" algn="tl">
                    <a:srgbClr val="000000">
                      <a:alpha val="43137"/>
                    </a:srgbClr>
                  </a:outerShdw>
                </a:effectLst>
                <a:ea typeface="+mn-ea"/>
                <a:cs typeface="Calibri" panose="020F0502020204030204" pitchFamily="34" charset="0"/>
              </a:rPr>
              <a:t>“…Therefore away with them… To sum up, dear princes and nobles who have Jews in your domains, if this advice of mine does not suit you, then find a better one so that you and we may all be free of this insufferable devilish burden–the Jews.”</a:t>
            </a:r>
          </a:p>
        </p:txBody>
      </p:sp>
      <p:pic>
        <p:nvPicPr>
          <p:cNvPr id="8" name="Picture 7">
            <a:extLst>
              <a:ext uri="{FF2B5EF4-FFF2-40B4-BE49-F238E27FC236}">
                <a16:creationId xmlns:a16="http://schemas.microsoft.com/office/drawing/2014/main" id="{C3C1D169-D52E-4183-A7B5-94BDDB43EBB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18898" y="228600"/>
            <a:ext cx="6306207" cy="1828800"/>
          </a:xfrm>
          <a:prstGeom prst="rect">
            <a:avLst/>
          </a:prstGeom>
        </p:spPr>
      </p:pic>
      <p:sp>
        <p:nvSpPr>
          <p:cNvPr id="9" name="Text Box 4">
            <a:extLst>
              <a:ext uri="{FF2B5EF4-FFF2-40B4-BE49-F238E27FC236}">
                <a16:creationId xmlns:a16="http://schemas.microsoft.com/office/drawing/2014/main" id="{2777B7D6-EF89-4D9B-ACF3-E0BDE9D80E64}"/>
              </a:ext>
            </a:extLst>
          </p:cNvPr>
          <p:cNvSpPr txBox="1">
            <a:spLocks noChangeArrowheads="1"/>
          </p:cNvSpPr>
          <p:nvPr/>
        </p:nvSpPr>
        <p:spPr bwMode="auto">
          <a:xfrm>
            <a:off x="685800" y="6003926"/>
            <a:ext cx="8153400" cy="701675"/>
          </a:xfrm>
          <a:prstGeom prst="rect">
            <a:avLst/>
          </a:prstGeom>
          <a:noFill/>
          <a:ln w="9525">
            <a:noFill/>
            <a:miter lim="800000"/>
            <a:headEnd/>
            <a:tailEnd/>
          </a:ln>
        </p:spPr>
        <p:txBody>
          <a:bodyPr>
            <a:spAutoFit/>
          </a:bodyPr>
          <a:lstStyle/>
          <a:p>
            <a:pPr algn="ctr">
              <a:spcBef>
                <a:spcPct val="50000"/>
              </a:spcBef>
            </a:pPr>
            <a:r>
              <a:rPr lang="en-US" sz="2000" dirty="0">
                <a:latin typeface="Calibri" panose="020F0502020204030204" pitchFamily="34" charset="0"/>
                <a:cs typeface="Calibri" panose="020F0502020204030204" pitchFamily="34" charset="0"/>
              </a:rPr>
              <a:t>Martin Luther, </a:t>
            </a:r>
            <a:r>
              <a:rPr lang="en-US" sz="2000" i="1" dirty="0">
                <a:latin typeface="Calibri" panose="020F0502020204030204" pitchFamily="34" charset="0"/>
                <a:cs typeface="Calibri" panose="020F0502020204030204" pitchFamily="34" charset="0"/>
              </a:rPr>
              <a:t>Concerning the Jews and Their Lies</a:t>
            </a:r>
            <a:r>
              <a:rPr lang="en-US" sz="2000" dirty="0">
                <a:latin typeface="Calibri" panose="020F0502020204030204" pitchFamily="34" charset="0"/>
                <a:cs typeface="Calibri" panose="020F0502020204030204" pitchFamily="34" charset="0"/>
              </a:rPr>
              <a:t>, cited in Michael Brown’s </a:t>
            </a:r>
            <a:r>
              <a:rPr lang="en-US" sz="2000" i="1" dirty="0">
                <a:latin typeface="Calibri" panose="020F0502020204030204" pitchFamily="34" charset="0"/>
                <a:cs typeface="Calibri" panose="020F0502020204030204" pitchFamily="34" charset="0"/>
              </a:rPr>
              <a:t>Our Hands Are Stained with Blood</a:t>
            </a:r>
            <a:r>
              <a:rPr lang="en-US" sz="2000" dirty="0">
                <a:latin typeface="Calibri" panose="020F0502020204030204" pitchFamily="34" charset="0"/>
                <a:cs typeface="Calibri" panose="020F0502020204030204" pitchFamily="34" charset="0"/>
              </a:rPr>
              <a:t>, pp. 14-15.</a:t>
            </a:r>
          </a:p>
        </p:txBody>
      </p:sp>
    </p:spTree>
    <p:extLst>
      <p:ext uri="{BB962C8B-B14F-4D97-AF65-F5344CB8AC3E}">
        <p14:creationId xmlns:p14="http://schemas.microsoft.com/office/powerpoint/2010/main" val="98820803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ctrTitle" sz="quarter" idx="4294967295"/>
          </p:nvPr>
        </p:nvSpPr>
        <p:spPr>
          <a:xfrm>
            <a:off x="0" y="1600200"/>
            <a:ext cx="9144000" cy="4572000"/>
          </a:xfrm>
        </p:spPr>
        <p:txBody>
          <a:bodyPr anchor="t"/>
          <a:lstStyle/>
          <a:p>
            <a:pPr lvl="1" algn="just" eaLnBrk="1" hangingPunct="1">
              <a:lnSpc>
                <a:spcPct val="100000"/>
              </a:lnSpc>
              <a:spcBef>
                <a:spcPct val="20000"/>
              </a:spcBef>
              <a:buClr>
                <a:schemeClr val="tx1"/>
              </a:buClr>
            </a:pPr>
            <a:r>
              <a:rPr lang="en-US" sz="3200" dirty="0">
                <a:solidFill>
                  <a:schemeClr val="tx1"/>
                </a:solidFill>
                <a:effectLst>
                  <a:outerShdw blurRad="38100" dist="38100" dir="2700000" algn="tl">
                    <a:srgbClr val="000000">
                      <a:alpha val="43137"/>
                    </a:srgbClr>
                  </a:outerShdw>
                </a:effectLst>
                <a:latin typeface="Calibri" panose="020F0502020204030204" pitchFamily="34" charset="0"/>
              </a:rPr>
              <a:t>“But here he [the rabbi] not only betrays his ignorance, but his utter stupidity, since God so blinded the whole people that they were like restive dogs. I have had much conversation with many Jews: I have never seen either a drop of piety or a grain of truth or ingenuousness—nay, I have never found common sense in any Jew. But this fellow, who seems so sharp and ingenious, displays his own impudence to his great disgrace.”</a:t>
            </a:r>
            <a:endParaRPr lang="en-US" altLang="en-US" sz="3200" dirty="0">
              <a:solidFill>
                <a:schemeClr val="tx1"/>
              </a:solidFill>
              <a:effectLst>
                <a:outerShdw blurRad="38100" dist="38100" dir="2700000" algn="tl">
                  <a:srgbClr val="000000">
                    <a:alpha val="43137"/>
                  </a:srgbClr>
                </a:outerShdw>
              </a:effectLst>
              <a:latin typeface="Calibri" panose="020F0502020204030204" pitchFamily="34" charset="0"/>
            </a:endParaRPr>
          </a:p>
        </p:txBody>
      </p:sp>
      <p:sp>
        <p:nvSpPr>
          <p:cNvPr id="15363" name="Rectangle 3"/>
          <p:cNvSpPr>
            <a:spLocks noGrp="1" noChangeArrowheads="1"/>
          </p:cNvSpPr>
          <p:nvPr>
            <p:ph type="subTitle" sz="quarter" idx="4294967295"/>
          </p:nvPr>
        </p:nvSpPr>
        <p:spPr>
          <a:xfrm>
            <a:off x="1676400" y="129540"/>
            <a:ext cx="5791200" cy="1295400"/>
          </a:xfrm>
        </p:spPr>
        <p:txBody>
          <a:bodyPr/>
          <a:lstStyle/>
          <a:p>
            <a:pPr marL="0" indent="0" algn="ctr" eaLnBrk="1" hangingPunct="1">
              <a:spcBef>
                <a:spcPts val="0"/>
              </a:spcBef>
              <a:buNone/>
              <a:defRPr/>
            </a:pPr>
            <a:r>
              <a:rPr lang="en-US" dirty="0">
                <a:solidFill>
                  <a:srgbClr val="00FFFF"/>
                </a:solidFill>
                <a:effectLst>
                  <a:outerShdw blurRad="38100" dist="38100" dir="2700000" algn="tl">
                    <a:srgbClr val="000000">
                      <a:alpha val="43137"/>
                    </a:srgbClr>
                  </a:outerShdw>
                </a:effectLst>
                <a:ea typeface="+mj-ea"/>
                <a:cs typeface="+mj-cs"/>
              </a:rPr>
              <a:t>John Calvin </a:t>
            </a:r>
          </a:p>
          <a:p>
            <a:pPr marL="0" indent="0" algn="ctr" eaLnBrk="1" hangingPunct="1">
              <a:buNone/>
              <a:defRPr/>
            </a:pPr>
            <a:r>
              <a:rPr lang="en-US" sz="1600" i="1" dirty="0">
                <a:effectLst>
                  <a:outerShdw blurRad="38100" dist="38100" dir="2700000" algn="tl">
                    <a:srgbClr val="000000">
                      <a:alpha val="43137"/>
                    </a:srgbClr>
                  </a:outerShdw>
                </a:effectLst>
              </a:rPr>
              <a:t>Commentary on the Prophet Daniel </a:t>
            </a:r>
            <a:r>
              <a:rPr lang="en-US" sz="1600" dirty="0">
                <a:effectLst>
                  <a:outerShdw blurRad="38100" dist="38100" dir="2700000" algn="tl">
                    <a:srgbClr val="000000">
                      <a:alpha val="43137"/>
                    </a:srgbClr>
                  </a:outerShdw>
                </a:effectLst>
              </a:rPr>
              <a:t>(Vol 1, p. 185). Bellingham, WA: Logos Bible Software. Commentary on Daniel 2:44-45. (2010).</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200" y="76200"/>
            <a:ext cx="766735" cy="1097280"/>
          </a:xfrm>
          <a:prstGeom prst="rect">
            <a:avLst/>
          </a:prstGeom>
        </p:spPr>
      </p:pic>
    </p:spTree>
    <p:extLst>
      <p:ext uri="{BB962C8B-B14F-4D97-AF65-F5344CB8AC3E}">
        <p14:creationId xmlns:p14="http://schemas.microsoft.com/office/powerpoint/2010/main" val="226701391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C9D36C7-BF49-4E1B-AE62-397AA48A64D1}"/>
              </a:ext>
            </a:extLst>
          </p:cNvPr>
          <p:cNvSpPr>
            <a:spLocks noGrp="1"/>
          </p:cNvSpPr>
          <p:nvPr>
            <p:ph idx="1"/>
          </p:nvPr>
        </p:nvSpPr>
        <p:spPr>
          <a:xfrm>
            <a:off x="114300" y="1371600"/>
            <a:ext cx="8915400" cy="5257800"/>
          </a:xfrm>
        </p:spPr>
        <p:txBody>
          <a:bodyPr/>
          <a:lstStyle/>
          <a:p>
            <a:pPr marL="514350" indent="-514350">
              <a:buSzPct val="100000"/>
              <a:buAutoNum type="arabicPeriod"/>
            </a:pPr>
            <a:r>
              <a:rPr lang="en-US" sz="2800" dirty="0">
                <a:effectLst>
                  <a:outerShdw blurRad="38100" dist="38100" dir="2700000" algn="tl">
                    <a:srgbClr val="000000">
                      <a:alpha val="43137"/>
                    </a:srgbClr>
                  </a:outerShdw>
                </a:effectLst>
              </a:rPr>
              <a:t>Loss of “pilgrim” status</a:t>
            </a:r>
          </a:p>
          <a:p>
            <a:pPr marL="514350" indent="-514350">
              <a:buSzPct val="100000"/>
              <a:buAutoNum type="arabicPeriod"/>
            </a:pPr>
            <a:r>
              <a:rPr lang="en-US" sz="2800" dirty="0">
                <a:effectLst>
                  <a:outerShdw blurRad="38100" dist="38100" dir="2700000" algn="tl">
                    <a:srgbClr val="000000">
                      <a:alpha val="43137"/>
                    </a:srgbClr>
                  </a:outerShdw>
                </a:effectLst>
              </a:rPr>
              <a:t>Social Gospel</a:t>
            </a:r>
          </a:p>
          <a:p>
            <a:pPr marL="514350" indent="-514350">
              <a:buSzPct val="100000"/>
              <a:buFont typeface="Wingdings" pitchFamily="2" charset="2"/>
              <a:buAutoNum type="arabicPeriod"/>
            </a:pPr>
            <a:r>
              <a:rPr lang="en-US" sz="2800" dirty="0">
                <a:effectLst>
                  <a:outerShdw blurRad="38100" dist="38100" dir="2700000" algn="tl">
                    <a:srgbClr val="000000">
                      <a:alpha val="43137"/>
                    </a:srgbClr>
                  </a:outerShdw>
                </a:effectLst>
              </a:rPr>
              <a:t>Ecumenical &amp; interfaith alliances</a:t>
            </a:r>
          </a:p>
          <a:p>
            <a:pPr marL="514350" indent="-514350">
              <a:buSzPct val="100000"/>
              <a:buAutoNum type="arabicPeriod"/>
            </a:pPr>
            <a:r>
              <a:rPr lang="en-US" sz="2800" dirty="0">
                <a:effectLst>
                  <a:outerShdw blurRad="38100" dist="38100" dir="2700000" algn="tl">
                    <a:srgbClr val="000000">
                      <a:alpha val="43137"/>
                    </a:srgbClr>
                  </a:outerShdw>
                </a:effectLst>
              </a:rPr>
              <a:t>Rejection or marginalization of Bible prophecy</a:t>
            </a:r>
          </a:p>
          <a:p>
            <a:pPr marL="514350" indent="-514350">
              <a:buSzPct val="100000"/>
              <a:buAutoNum type="arabicPeriod"/>
            </a:pPr>
            <a:r>
              <a:rPr lang="en-US" sz="2800" dirty="0">
                <a:effectLst>
                  <a:outerShdw blurRad="38100" dist="38100" dir="2700000" algn="tl">
                    <a:srgbClr val="000000">
                      <a:alpha val="43137"/>
                    </a:srgbClr>
                  </a:outerShdw>
                </a:effectLst>
              </a:rPr>
              <a:t>Building the wrong kingdom</a:t>
            </a:r>
          </a:p>
          <a:p>
            <a:pPr marL="514350" indent="-514350">
              <a:buSzPct val="100000"/>
              <a:buAutoNum type="arabicPeriod"/>
            </a:pPr>
            <a:r>
              <a:rPr lang="en-US" sz="2800" dirty="0">
                <a:effectLst>
                  <a:outerShdw blurRad="38100" dist="38100" dir="2700000" algn="tl">
                    <a:srgbClr val="000000">
                      <a:alpha val="43137"/>
                    </a:srgbClr>
                  </a:outerShdw>
                </a:effectLst>
              </a:rPr>
              <a:t>Charismatic theology</a:t>
            </a:r>
          </a:p>
          <a:p>
            <a:pPr marL="514350" indent="-514350">
              <a:buSzPct val="100000"/>
              <a:buAutoNum type="arabicPeriod"/>
            </a:pPr>
            <a:r>
              <a:rPr lang="en-US" sz="2800" dirty="0">
                <a:effectLst>
                  <a:outerShdw blurRad="38100" dist="38100" dir="2700000" algn="tl">
                    <a:srgbClr val="000000">
                      <a:alpha val="43137"/>
                    </a:srgbClr>
                  </a:outerShdw>
                </a:effectLst>
              </a:rPr>
              <a:t>Prosperity Gospel</a:t>
            </a:r>
          </a:p>
          <a:p>
            <a:pPr marL="514350" indent="-514350">
              <a:buSzPct val="100000"/>
              <a:buAutoNum type="arabicPeriod"/>
            </a:pPr>
            <a:r>
              <a:rPr lang="en-US" sz="2800" dirty="0">
                <a:effectLst>
                  <a:outerShdw blurRad="38100" dist="38100" dir="2700000" algn="tl">
                    <a:srgbClr val="000000">
                      <a:alpha val="43137"/>
                    </a:srgbClr>
                  </a:outerShdw>
                </a:effectLst>
              </a:rPr>
              <a:t>Anti-Israelism</a:t>
            </a:r>
          </a:p>
          <a:p>
            <a:pPr marL="514350" indent="-514350">
              <a:buSzPct val="100000"/>
              <a:buAutoNum type="arabicPeriod"/>
            </a:pPr>
            <a:r>
              <a:rPr lang="en-US" sz="2800" b="1" u="sng" dirty="0">
                <a:solidFill>
                  <a:srgbClr val="FFFFCC"/>
                </a:solidFill>
                <a:effectLst>
                  <a:outerShdw blurRad="38100" dist="38100" dir="2700000" algn="tl">
                    <a:srgbClr val="000000">
                      <a:alpha val="43137"/>
                    </a:srgbClr>
                  </a:outerShdw>
                </a:effectLst>
              </a:rPr>
              <a:t>Lordship Salvation</a:t>
            </a:r>
          </a:p>
          <a:p>
            <a:pPr marL="0" indent="0">
              <a:buSzPct val="100000"/>
              <a:buNone/>
            </a:pPr>
            <a:endParaRPr lang="en-US" sz="2800" dirty="0">
              <a:effectLst>
                <a:outerShdw blurRad="38100" dist="38100" dir="2700000" algn="tl">
                  <a:srgbClr val="000000">
                    <a:alpha val="43137"/>
                  </a:srgbClr>
                </a:outerShdw>
              </a:effectLst>
            </a:endParaRPr>
          </a:p>
          <a:p>
            <a:pPr marL="514350" indent="-514350">
              <a:buAutoNum type="arabicPeriod"/>
            </a:pPr>
            <a:endParaRPr lang="en-US" dirty="0">
              <a:effectLst>
                <a:outerShdw blurRad="38100" dist="38100" dir="2700000" algn="tl">
                  <a:srgbClr val="000000">
                    <a:alpha val="43137"/>
                  </a:srgbClr>
                </a:outerShdw>
              </a:effectLst>
            </a:endParaRPr>
          </a:p>
          <a:p>
            <a:pPr marL="514350" indent="-514350">
              <a:buAutoNum type="arabicPeriod"/>
            </a:pPr>
            <a:endParaRPr lang="en-US" dirty="0">
              <a:effectLst>
                <a:outerShdw blurRad="38100" dist="38100" dir="2700000" algn="tl">
                  <a:srgbClr val="000000">
                    <a:alpha val="43137"/>
                  </a:srgbClr>
                </a:outerShdw>
              </a:effectLst>
            </a:endParaRPr>
          </a:p>
          <a:p>
            <a:pPr marL="514350" indent="-514350">
              <a:buAutoNum type="arabicPeriod"/>
            </a:pPr>
            <a:endParaRPr lang="en-US" dirty="0">
              <a:effectLst>
                <a:outerShdw blurRad="38100" dist="38100" dir="2700000" algn="tl">
                  <a:srgbClr val="000000">
                    <a:alpha val="43137"/>
                  </a:srgbClr>
                </a:outerShdw>
              </a:effectLst>
            </a:endParaRPr>
          </a:p>
          <a:p>
            <a:pPr marL="514350" indent="-514350">
              <a:buAutoNum type="arabicPeriod"/>
            </a:pPr>
            <a:endParaRPr lang="en-US" dirty="0">
              <a:effectLst>
                <a:outerShdw blurRad="38100" dist="38100" dir="2700000" algn="tl">
                  <a:srgbClr val="000000">
                    <a:alpha val="43137"/>
                  </a:srgbClr>
                </a:outerShdw>
              </a:effectLst>
            </a:endParaRPr>
          </a:p>
          <a:p>
            <a:pPr marL="514350" indent="-514350">
              <a:buAutoNum type="arabicPeriod"/>
            </a:pPr>
            <a:endParaRPr lang="en-US" dirty="0">
              <a:effectLst>
                <a:outerShdw blurRad="38100" dist="38100" dir="2700000" algn="tl">
                  <a:srgbClr val="000000">
                    <a:alpha val="43137"/>
                  </a:srgbClr>
                </a:outerShdw>
              </a:effectLst>
            </a:endParaRPr>
          </a:p>
          <a:p>
            <a:pPr marL="514350" indent="-514350">
              <a:buAutoNum type="arabicPeriod"/>
            </a:pPr>
            <a:endParaRPr lang="en-US" dirty="0">
              <a:effectLst>
                <a:outerShdw blurRad="38100" dist="38100" dir="2700000" algn="tl">
                  <a:srgbClr val="000000">
                    <a:alpha val="43137"/>
                  </a:srgbClr>
                </a:outerShdw>
              </a:effectLst>
            </a:endParaRPr>
          </a:p>
        </p:txBody>
      </p:sp>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86EA5E1E-855E-4239-A2A3-935CB40557B1}"/>
                  </a:ext>
                </a:extLst>
              </p14:cNvPr>
              <p14:cNvContentPartPr/>
              <p14:nvPr/>
            </p14:nvContentPartPr>
            <p14:xfrm>
              <a:off x="2695267" y="1613608"/>
              <a:ext cx="6120" cy="6120"/>
            </p14:xfrm>
          </p:contentPart>
        </mc:Choice>
        <mc:Fallback xmlns="">
          <p:pic>
            <p:nvPicPr>
              <p:cNvPr id="4" name="Ink 3">
                <a:extLst>
                  <a:ext uri="{FF2B5EF4-FFF2-40B4-BE49-F238E27FC236}">
                    <a16:creationId xmlns:a16="http://schemas.microsoft.com/office/drawing/2014/main" id="{86EA5E1E-855E-4239-A2A3-935CB40557B1}"/>
                  </a:ext>
                </a:extLst>
              </p:cNvPr>
              <p:cNvPicPr/>
              <p:nvPr/>
            </p:nvPicPr>
            <p:blipFill>
              <a:blip r:embed="rId3"/>
              <a:stretch>
                <a:fillRect/>
              </a:stretch>
            </p:blipFill>
            <p:spPr>
              <a:xfrm>
                <a:off x="2693107" y="1611448"/>
                <a:ext cx="10440" cy="10440"/>
              </a:xfrm>
              <a:prstGeom prst="rect">
                <a:avLst/>
              </a:prstGeom>
            </p:spPr>
          </p:pic>
        </mc:Fallback>
      </mc:AlternateContent>
      <p:pic>
        <p:nvPicPr>
          <p:cNvPr id="5" name="Picture 4">
            <a:extLst>
              <a:ext uri="{FF2B5EF4-FFF2-40B4-BE49-F238E27FC236}">
                <a16:creationId xmlns:a16="http://schemas.microsoft.com/office/drawing/2014/main" id="{6E76D924-A5BC-4993-80BE-9839F8CDF12E}"/>
              </a:ext>
            </a:extLst>
          </p:cNvPr>
          <p:cNvPicPr>
            <a:picLocks noChangeAspect="1"/>
          </p:cNvPicPr>
          <p:nvPr/>
        </p:nvPicPr>
        <p:blipFill>
          <a:blip r:embed="rId4"/>
          <a:stretch>
            <a:fillRect/>
          </a:stretch>
        </p:blipFill>
        <p:spPr>
          <a:xfrm>
            <a:off x="5562602" y="3581400"/>
            <a:ext cx="3420535" cy="2286000"/>
          </a:xfrm>
          <a:prstGeom prst="rect">
            <a:avLst/>
          </a:prstGeom>
        </p:spPr>
      </p:pic>
      <p:sp>
        <p:nvSpPr>
          <p:cNvPr id="8" name="Title 1">
            <a:extLst>
              <a:ext uri="{FF2B5EF4-FFF2-40B4-BE49-F238E27FC236}">
                <a16:creationId xmlns:a16="http://schemas.microsoft.com/office/drawing/2014/main" id="{C8F77412-A9FF-46B6-B544-2A44CB8C6D6B}"/>
              </a:ext>
            </a:extLst>
          </p:cNvPr>
          <p:cNvSpPr>
            <a:spLocks noGrp="1"/>
          </p:cNvSpPr>
          <p:nvPr>
            <p:ph type="title"/>
          </p:nvPr>
        </p:nvSpPr>
        <p:spPr>
          <a:xfrm>
            <a:off x="1704975" y="228600"/>
            <a:ext cx="5734050" cy="1143000"/>
          </a:xfrm>
        </p:spPr>
        <p:txBody>
          <a:bodyPr/>
          <a:lstStyle/>
          <a:p>
            <a:pPr algn="ctr"/>
            <a:r>
              <a:rPr lang="en-US" sz="3200" dirty="0">
                <a:effectLst>
                  <a:outerShdw blurRad="38100" dist="38100" dir="2700000" algn="tl">
                    <a:srgbClr val="000000">
                      <a:alpha val="43137"/>
                    </a:srgbClr>
                  </a:outerShdw>
                </a:effectLst>
              </a:rPr>
              <a:t>9 Ways Kingdom Now Theology </a:t>
            </a:r>
            <a:br>
              <a:rPr lang="en-US" sz="3200" dirty="0">
                <a:effectLst>
                  <a:outerShdw blurRad="38100" dist="38100" dir="2700000" algn="tl">
                    <a:srgbClr val="000000">
                      <a:alpha val="43137"/>
                    </a:srgbClr>
                  </a:outerShdw>
                </a:effectLst>
              </a:rPr>
            </a:br>
            <a:r>
              <a:rPr lang="en-US" sz="3200" dirty="0">
                <a:effectLst>
                  <a:outerShdw blurRad="38100" dist="38100" dir="2700000" algn="tl">
                    <a:srgbClr val="000000">
                      <a:alpha val="43137"/>
                    </a:srgbClr>
                  </a:outerShdw>
                </a:effectLst>
              </a:rPr>
              <a:t>Impacts the Church</a:t>
            </a:r>
          </a:p>
        </p:txBody>
      </p:sp>
    </p:spTree>
    <p:extLst>
      <p:ext uri="{BB962C8B-B14F-4D97-AF65-F5344CB8AC3E}">
        <p14:creationId xmlns:p14="http://schemas.microsoft.com/office/powerpoint/2010/main" val="22510623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990600" y="228600"/>
            <a:ext cx="7162800" cy="685800"/>
          </a:xfrm>
        </p:spPr>
        <p:txBody>
          <a:bodyPr/>
          <a:lstStyle/>
          <a:p>
            <a:pPr algn="ctr"/>
            <a:r>
              <a:rPr lang="en-US" altLang="en-US" sz="3600" dirty="0">
                <a:solidFill>
                  <a:srgbClr val="00FFFF"/>
                </a:solidFill>
                <a:effectLst>
                  <a:outerShdw blurRad="38100" dist="38100" dir="2700000" algn="tl">
                    <a:srgbClr val="000000">
                      <a:alpha val="43137"/>
                    </a:srgbClr>
                  </a:outerShdw>
                </a:effectLst>
              </a:rPr>
              <a:t>Areas of Systematic Theology</a:t>
            </a:r>
          </a:p>
        </p:txBody>
      </p:sp>
      <p:sp>
        <p:nvSpPr>
          <p:cNvPr id="3075" name="Content Placeholder 2"/>
          <p:cNvSpPr>
            <a:spLocks noGrp="1"/>
          </p:cNvSpPr>
          <p:nvPr>
            <p:ph idx="1"/>
          </p:nvPr>
        </p:nvSpPr>
        <p:spPr>
          <a:xfrm>
            <a:off x="228600" y="1143002"/>
            <a:ext cx="7315200" cy="5562598"/>
          </a:xfrm>
        </p:spPr>
        <p:txBody>
          <a:bodyPr/>
          <a:lstStyle/>
          <a:p>
            <a:pPr>
              <a:spcBef>
                <a:spcPts val="0"/>
              </a:spcBef>
              <a:spcAft>
                <a:spcPts val="600"/>
              </a:spcAft>
            </a:pPr>
            <a:r>
              <a:rPr lang="en-US" altLang="en-US" sz="3000" dirty="0">
                <a:effectLst>
                  <a:outerShdw blurRad="38100" dist="38100" dir="2700000" algn="tl">
                    <a:srgbClr val="000000">
                      <a:alpha val="43137"/>
                    </a:srgbClr>
                  </a:outerShdw>
                </a:effectLst>
              </a:rPr>
              <a:t>Prolegomena – Introduction</a:t>
            </a:r>
          </a:p>
          <a:p>
            <a:pPr>
              <a:spcBef>
                <a:spcPts val="0"/>
              </a:spcBef>
              <a:spcAft>
                <a:spcPts val="600"/>
              </a:spcAft>
            </a:pPr>
            <a:r>
              <a:rPr lang="en-US" altLang="en-US" sz="3000" dirty="0">
                <a:effectLst>
                  <a:outerShdw blurRad="38100" dist="38100" dir="2700000" algn="tl">
                    <a:srgbClr val="000000">
                      <a:alpha val="43137"/>
                    </a:srgbClr>
                  </a:outerShdw>
                </a:effectLst>
              </a:rPr>
              <a:t>Theology – Study of God</a:t>
            </a:r>
          </a:p>
          <a:p>
            <a:pPr>
              <a:spcBef>
                <a:spcPts val="0"/>
              </a:spcBef>
              <a:spcAft>
                <a:spcPts val="600"/>
              </a:spcAft>
            </a:pPr>
            <a:r>
              <a:rPr lang="en-US" altLang="en-US" sz="3000" dirty="0">
                <a:effectLst>
                  <a:outerShdw blurRad="38100" dist="38100" dir="2700000" algn="tl">
                    <a:srgbClr val="000000">
                      <a:alpha val="43137"/>
                    </a:srgbClr>
                  </a:outerShdw>
                </a:effectLst>
              </a:rPr>
              <a:t>Christology – Study of Christ</a:t>
            </a:r>
          </a:p>
          <a:p>
            <a:pPr>
              <a:spcBef>
                <a:spcPts val="0"/>
              </a:spcBef>
              <a:spcAft>
                <a:spcPts val="600"/>
              </a:spcAft>
            </a:pPr>
            <a:r>
              <a:rPr lang="en-US" altLang="en-US" sz="3000" dirty="0">
                <a:effectLst>
                  <a:outerShdw blurRad="38100" dist="38100" dir="2700000" algn="tl">
                    <a:srgbClr val="000000">
                      <a:alpha val="43137"/>
                    </a:srgbClr>
                  </a:outerShdw>
                </a:effectLst>
              </a:rPr>
              <a:t>Pneumatology – Study of the Holy Spirit</a:t>
            </a:r>
          </a:p>
          <a:p>
            <a:pPr>
              <a:spcBef>
                <a:spcPts val="0"/>
              </a:spcBef>
              <a:spcAft>
                <a:spcPts val="600"/>
              </a:spcAft>
            </a:pPr>
            <a:r>
              <a:rPr lang="en-US" altLang="en-US" sz="3000" dirty="0">
                <a:effectLst>
                  <a:outerShdw blurRad="38100" dist="38100" dir="2700000" algn="tl">
                    <a:srgbClr val="000000">
                      <a:alpha val="43137"/>
                    </a:srgbClr>
                  </a:outerShdw>
                </a:effectLst>
              </a:rPr>
              <a:t>Anthropology – Study of Man</a:t>
            </a:r>
          </a:p>
          <a:p>
            <a:pPr>
              <a:spcBef>
                <a:spcPts val="0"/>
              </a:spcBef>
              <a:spcAft>
                <a:spcPts val="600"/>
              </a:spcAft>
            </a:pPr>
            <a:r>
              <a:rPr lang="en-US" altLang="en-US" sz="3000" dirty="0">
                <a:effectLst>
                  <a:outerShdw blurRad="38100" dist="38100" dir="2700000" algn="tl">
                    <a:srgbClr val="000000">
                      <a:alpha val="43137"/>
                    </a:srgbClr>
                  </a:outerShdw>
                </a:effectLst>
              </a:rPr>
              <a:t>Hamartiology – Study of sin</a:t>
            </a:r>
          </a:p>
          <a:p>
            <a:pPr>
              <a:spcBef>
                <a:spcPts val="0"/>
              </a:spcBef>
              <a:spcAft>
                <a:spcPts val="600"/>
              </a:spcAft>
            </a:pPr>
            <a:r>
              <a:rPr lang="en-US" altLang="en-US" sz="3000" dirty="0">
                <a:effectLst>
                  <a:outerShdw blurRad="38100" dist="38100" dir="2700000" algn="tl">
                    <a:srgbClr val="000000">
                      <a:alpha val="43137"/>
                    </a:srgbClr>
                  </a:outerShdw>
                </a:effectLst>
              </a:rPr>
              <a:t>Soteriology – Study of salvation</a:t>
            </a:r>
          </a:p>
          <a:p>
            <a:pPr>
              <a:spcBef>
                <a:spcPts val="0"/>
              </a:spcBef>
              <a:spcAft>
                <a:spcPts val="600"/>
              </a:spcAft>
            </a:pPr>
            <a:r>
              <a:rPr lang="en-US" altLang="en-US" sz="3000" dirty="0">
                <a:effectLst>
                  <a:outerShdw blurRad="38100" dist="38100" dir="2700000" algn="tl">
                    <a:srgbClr val="000000">
                      <a:alpha val="43137"/>
                    </a:srgbClr>
                  </a:outerShdw>
                </a:effectLst>
              </a:rPr>
              <a:t>Angelology – Study of angels</a:t>
            </a:r>
          </a:p>
          <a:p>
            <a:pPr>
              <a:spcBef>
                <a:spcPts val="0"/>
              </a:spcBef>
              <a:spcAft>
                <a:spcPts val="600"/>
              </a:spcAft>
            </a:pPr>
            <a:r>
              <a:rPr lang="en-US" altLang="en-US" sz="3000" b="1" u="sng" dirty="0">
                <a:solidFill>
                  <a:srgbClr val="FFFFCC"/>
                </a:solidFill>
                <a:effectLst>
                  <a:outerShdw blurRad="38100" dist="38100" dir="2700000" algn="tl">
                    <a:srgbClr val="000000">
                      <a:alpha val="43137"/>
                    </a:srgbClr>
                  </a:outerShdw>
                </a:effectLst>
              </a:rPr>
              <a:t>Ecclesiology – Study of the Church</a:t>
            </a:r>
          </a:p>
          <a:p>
            <a:pPr>
              <a:spcBef>
                <a:spcPts val="0"/>
              </a:spcBef>
              <a:spcAft>
                <a:spcPts val="600"/>
              </a:spcAft>
            </a:pPr>
            <a:r>
              <a:rPr lang="en-US" altLang="en-US" sz="3000" b="1" u="sng" dirty="0">
                <a:solidFill>
                  <a:srgbClr val="FFFFCC"/>
                </a:solidFill>
                <a:effectLst>
                  <a:outerShdw blurRad="38100" dist="38100" dir="2700000" algn="tl">
                    <a:srgbClr val="000000">
                      <a:alpha val="43137"/>
                    </a:srgbClr>
                  </a:outerShdw>
                </a:effectLst>
              </a:rPr>
              <a:t>Eschatology – Study of the end</a:t>
            </a:r>
          </a:p>
        </p:txBody>
      </p:sp>
      <p:pic>
        <p:nvPicPr>
          <p:cNvPr id="3076" name="Picture 2" descr="http://studentsofjesus.com/storage/Systematic%20Theology.jpg?__SQUARESPACE_CACHEVERSION=133843368137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19800" y="3962402"/>
            <a:ext cx="2819400"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4" descr="http://rediscoveringthebible.com/SystematicTheology.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829300" y="1143002"/>
            <a:ext cx="3009900" cy="1249363"/>
          </a:xfrm>
          <a:prstGeom prst="rect">
            <a:avLst/>
          </a:prstGeom>
          <a:solidFill>
            <a:srgbClr val="FFFFFF">
              <a:shade val="85000"/>
            </a:srgbClr>
          </a:solidFill>
          <a:ln w="952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2960991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a:xfrm>
            <a:off x="457200" y="228600"/>
            <a:ext cx="8229600" cy="944880"/>
          </a:xfrm>
        </p:spPr>
        <p:txBody>
          <a:bodyPr/>
          <a:lstStyle/>
          <a:p>
            <a:pPr algn="ctr">
              <a:defRPr/>
            </a:pPr>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Lordship Salvation Defined</a:t>
            </a:r>
          </a:p>
        </p:txBody>
      </p:sp>
      <p:sp>
        <p:nvSpPr>
          <p:cNvPr id="61443" name="Content Placeholder 2"/>
          <p:cNvSpPr>
            <a:spLocks noGrp="1"/>
          </p:cNvSpPr>
          <p:nvPr>
            <p:ph idx="1"/>
          </p:nvPr>
        </p:nvSpPr>
        <p:spPr>
          <a:xfrm>
            <a:off x="2438400" y="1600200"/>
            <a:ext cx="6629400" cy="2971800"/>
          </a:xfrm>
        </p:spPr>
        <p:txBody>
          <a:bodyPr/>
          <a:lstStyle/>
          <a:p>
            <a:pPr marL="0" indent="0" algn="just">
              <a:buNone/>
              <a:defRPr/>
            </a:pPr>
            <a:r>
              <a:rPr lang="en-US" altLang="en-US" sz="3000" dirty="0">
                <a:effectLst>
                  <a:outerShdw blurRad="38100" dist="38100" dir="2700000" algn="tl">
                    <a:srgbClr val="000000">
                      <a:alpha val="43137"/>
                    </a:srgbClr>
                  </a:outerShdw>
                </a:effectLst>
                <a:cs typeface="Calibri" panose="020F0502020204030204" pitchFamily="34" charset="0"/>
              </a:rPr>
              <a:t>“Lordship Salvation refers to the belief which says the sinner who wants to be saved must </a:t>
            </a:r>
            <a:r>
              <a:rPr lang="en-US" altLang="en-US" sz="3000" b="1" u="sng" dirty="0">
                <a:solidFill>
                  <a:srgbClr val="FFFFCC"/>
                </a:solidFill>
                <a:effectLst>
                  <a:outerShdw blurRad="38100" dist="38100" dir="2700000" algn="tl">
                    <a:srgbClr val="000000">
                      <a:alpha val="43137"/>
                    </a:srgbClr>
                  </a:outerShdw>
                </a:effectLst>
                <a:cs typeface="Calibri" panose="020F0502020204030204" pitchFamily="34" charset="0"/>
              </a:rPr>
              <a:t>not only</a:t>
            </a:r>
            <a:r>
              <a:rPr lang="en-US" altLang="en-US" sz="3000" dirty="0">
                <a:effectLst>
                  <a:outerShdw blurRad="38100" dist="38100" dir="2700000" algn="tl">
                    <a:srgbClr val="000000">
                      <a:alpha val="43137"/>
                    </a:srgbClr>
                  </a:outerShdw>
                </a:effectLst>
                <a:cs typeface="Calibri" panose="020F0502020204030204" pitchFamily="34" charset="0"/>
              </a:rPr>
              <a:t> trust Christ as his substitute for sin, but must </a:t>
            </a:r>
            <a:r>
              <a:rPr lang="en-US" altLang="en-US" sz="3000" b="1" u="sng" dirty="0">
                <a:solidFill>
                  <a:srgbClr val="FFFFCC"/>
                </a:solidFill>
                <a:effectLst>
                  <a:outerShdw blurRad="38100" dist="38100" dir="2700000" algn="tl">
                    <a:srgbClr val="000000">
                      <a:alpha val="43137"/>
                    </a:srgbClr>
                  </a:outerShdw>
                </a:effectLst>
                <a:cs typeface="Calibri" panose="020F0502020204030204" pitchFamily="34" charset="0"/>
              </a:rPr>
              <a:t>also</a:t>
            </a:r>
            <a:r>
              <a:rPr lang="en-US" altLang="en-US" sz="3000" dirty="0">
                <a:effectLst>
                  <a:outerShdw blurRad="38100" dist="38100" dir="2700000" algn="tl">
                    <a:srgbClr val="000000">
                      <a:alpha val="43137"/>
                    </a:srgbClr>
                  </a:outerShdw>
                </a:effectLst>
                <a:cs typeface="Calibri" panose="020F0502020204030204" pitchFamily="34" charset="0"/>
              </a:rPr>
              <a:t> surrender every area of his life to the complete control of Christ.”</a:t>
            </a:r>
          </a:p>
        </p:txBody>
      </p:sp>
      <p:sp>
        <p:nvSpPr>
          <p:cNvPr id="61444" name="TextBox 3"/>
          <p:cNvSpPr txBox="1">
            <a:spLocks noChangeArrowheads="1"/>
          </p:cNvSpPr>
          <p:nvPr/>
        </p:nvSpPr>
        <p:spPr bwMode="auto">
          <a:xfrm>
            <a:off x="1447800" y="6243936"/>
            <a:ext cx="6248400" cy="461665"/>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en-US" altLang="en-US" kern="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Lightner</a:t>
            </a:r>
            <a:r>
              <a:rPr lang="en-US" alt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en-US"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Sin, the Savior, and Salvation</a:t>
            </a:r>
            <a:r>
              <a:rPr lang="en-US" alt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202</a:t>
            </a:r>
          </a:p>
        </p:txBody>
      </p:sp>
      <p:pic>
        <p:nvPicPr>
          <p:cNvPr id="61445" name="Picture 4" descr="http://t1.gstatic.com/images?q=tbn:ANd9GcRVEkk3EF6aIGxY0Yz0z_uevMi3B1FPvrIm0btZT0dvwfQOys6K"/>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23825" y="76200"/>
            <a:ext cx="868867" cy="1097280"/>
          </a:xfrm>
          <a:prstGeom prst="rect">
            <a:avLst/>
          </a:prstGeom>
          <a:solidFill>
            <a:srgbClr val="FFFFFF">
              <a:shade val="85000"/>
            </a:srgbClr>
          </a:solidFill>
          <a:ln w="38100">
            <a:solidFill>
              <a:schemeClr val="tx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9814" name="Picture 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3825" y="1706880"/>
            <a:ext cx="2162175" cy="2743200"/>
          </a:xfrm>
          <a:prstGeom prst="rect">
            <a:avLst/>
          </a:prstGeom>
        </p:spPr>
      </p:pic>
    </p:spTree>
    <p:extLst>
      <p:ext uri="{BB962C8B-B14F-4D97-AF65-F5344CB8AC3E}">
        <p14:creationId xmlns:p14="http://schemas.microsoft.com/office/powerpoint/2010/main" val="249428386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147116" y="1371600"/>
            <a:ext cx="8849768" cy="2008094"/>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“Jesus is Lord of all, and the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faith</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He demands involves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unconditional</a:t>
            </a:r>
            <a:r>
              <a:rPr lang="en-US" sz="3200" b="1" u="sng"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surrender</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 does not </a:t>
            </a:r>
            <a:r>
              <a:rPr lang="en-US" sz="3200" b="1" u="sng"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bestow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eternal life</a:t>
            </a:r>
            <a:r>
              <a:rPr lang="en-US" sz="32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on those whose hearts remain set against Him.”</a:t>
            </a:r>
            <a:endParaRPr lang="en-US" altLang="zh-CN" sz="32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endParaRPr>
          </a:p>
        </p:txBody>
      </p:sp>
      <p:sp>
        <p:nvSpPr>
          <p:cNvPr id="6" name="Rectangle 2"/>
          <p:cNvSpPr>
            <a:spLocks noChangeArrowheads="1"/>
          </p:cNvSpPr>
          <p:nvPr/>
        </p:nvSpPr>
        <p:spPr bwMode="auto">
          <a:xfrm>
            <a:off x="2371725" y="238015"/>
            <a:ext cx="4400550" cy="924035"/>
          </a:xfrm>
          <a:prstGeom prst="rect">
            <a:avLst/>
          </a:prstGeom>
          <a:noFill/>
          <a:ln w="9525">
            <a:noFill/>
            <a:miter lim="800000"/>
            <a:headEnd/>
            <a:tailEnd/>
          </a:ln>
          <a:effectLst/>
        </p:spPr>
        <p:txBody>
          <a:bodyPr anchor="ctr"/>
          <a:lstStyle/>
          <a:p>
            <a:pPr algn="ctr">
              <a:defRPr/>
            </a:pPr>
            <a:r>
              <a:rPr lang="en-US" sz="3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MacArthur</a:t>
            </a:r>
          </a:p>
          <a:p>
            <a:pPr algn="ctr">
              <a:defRPr/>
            </a:pPr>
            <a:r>
              <a:rPr lang="en-US"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Faith Works</a:t>
            </a:r>
            <a:r>
              <a:rPr 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 25</a:t>
            </a:r>
          </a:p>
        </p:txBody>
      </p:sp>
      <p:pic>
        <p:nvPicPr>
          <p:cNvPr id="5" name="Picture 4">
            <a:extLst>
              <a:ext uri="{FF2B5EF4-FFF2-40B4-BE49-F238E27FC236}">
                <a16:creationId xmlns:a16="http://schemas.microsoft.com/office/drawing/2014/main" id="{C96BFA6B-513F-4678-BD14-05F0C81E4EF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05497" y="4191000"/>
            <a:ext cx="3133007" cy="1828800"/>
          </a:xfrm>
          <a:prstGeom prst="rect">
            <a:avLst/>
          </a:prstGeom>
        </p:spPr>
      </p:pic>
    </p:spTree>
    <p:extLst>
      <p:ext uri="{BB962C8B-B14F-4D97-AF65-F5344CB8AC3E}">
        <p14:creationId xmlns:p14="http://schemas.microsoft.com/office/powerpoint/2010/main" val="36968486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1484436" y="228600"/>
            <a:ext cx="6175131" cy="914400"/>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Lordship Salvation:  7 Problems</a:t>
            </a:r>
          </a:p>
        </p:txBody>
      </p:sp>
      <p:sp>
        <p:nvSpPr>
          <p:cNvPr id="62467" name="Rectangle 3"/>
          <p:cNvSpPr>
            <a:spLocks noGrp="1" noChangeArrowheads="1"/>
          </p:cNvSpPr>
          <p:nvPr>
            <p:ph idx="1"/>
          </p:nvPr>
        </p:nvSpPr>
        <p:spPr>
          <a:xfrm>
            <a:off x="2438401" y="1227933"/>
            <a:ext cx="6705599" cy="4830763"/>
          </a:xfrm>
        </p:spPr>
        <p:txBody>
          <a:bodyPr/>
          <a:lstStyle/>
          <a:p>
            <a:pPr marL="569913" indent="-533400" eaLnBrk="1" hangingPunct="1">
              <a:spcBef>
                <a:spcPts val="600"/>
              </a:spcBef>
              <a:spcAft>
                <a:spcPts val="600"/>
              </a:spcAft>
              <a:buClr>
                <a:srgbClr val="FF0000"/>
              </a:buClr>
              <a:buSzPct val="150000"/>
              <a:buFont typeface="Wingdings" panose="05000000000000000000" pitchFamily="2" charset="2"/>
              <a:buChar char="ü"/>
              <a:defRPr/>
            </a:pPr>
            <a:r>
              <a:rPr lang="en-US" altLang="en-US" sz="2800" dirty="0">
                <a:effectLst>
                  <a:outerShdw blurRad="38100" dist="38100" dir="2700000" algn="tl">
                    <a:srgbClr val="000000">
                      <a:alpha val="43137"/>
                    </a:srgbClr>
                  </a:outerShdw>
                </a:effectLst>
                <a:cs typeface="Calibri" panose="020F0502020204030204" pitchFamily="34" charset="0"/>
              </a:rPr>
              <a:t>Changes the gospel</a:t>
            </a:r>
          </a:p>
          <a:p>
            <a:pPr marL="569913" indent="-533400" eaLnBrk="1" hangingPunct="1">
              <a:spcBef>
                <a:spcPts val="600"/>
              </a:spcBef>
              <a:spcAft>
                <a:spcPts val="600"/>
              </a:spcAft>
              <a:buClr>
                <a:srgbClr val="FF0000"/>
              </a:buClr>
              <a:buSzPct val="150000"/>
              <a:buFont typeface="Wingdings" panose="05000000000000000000" pitchFamily="2" charset="2"/>
              <a:buChar char="ü"/>
              <a:defRPr/>
            </a:pPr>
            <a:r>
              <a:rPr lang="en-US" altLang="en-US" sz="2800" dirty="0">
                <a:effectLst>
                  <a:outerShdw blurRad="38100" dist="38100" dir="2700000" algn="tl">
                    <a:srgbClr val="000000">
                      <a:alpha val="43137"/>
                    </a:srgbClr>
                  </a:outerShdw>
                </a:effectLst>
                <a:cs typeface="Calibri" panose="020F0502020204030204" pitchFamily="34" charset="0"/>
              </a:rPr>
              <a:t>Places an impossible burden upon the unsaved</a:t>
            </a:r>
          </a:p>
          <a:p>
            <a:pPr marL="569913" indent="-533400" eaLnBrk="1" hangingPunct="1">
              <a:spcBef>
                <a:spcPts val="600"/>
              </a:spcBef>
              <a:spcAft>
                <a:spcPts val="600"/>
              </a:spcAft>
              <a:buClr>
                <a:srgbClr val="FF0000"/>
              </a:buClr>
              <a:buSzPct val="150000"/>
              <a:buFont typeface="Wingdings" panose="05000000000000000000" pitchFamily="2" charset="2"/>
              <a:buChar char="ü"/>
              <a:defRPr/>
            </a:pPr>
            <a:r>
              <a:rPr lang="en-US" altLang="en-US" sz="2800" dirty="0">
                <a:effectLst>
                  <a:outerShdw blurRad="38100" dist="38100" dir="2700000" algn="tl">
                    <a:srgbClr val="000000">
                      <a:alpha val="43137"/>
                    </a:srgbClr>
                  </a:outerShdw>
                </a:effectLst>
                <a:cs typeface="Calibri" panose="020F0502020204030204" pitchFamily="34" charset="0"/>
              </a:rPr>
              <a:t>Confuses justification with sanctification</a:t>
            </a:r>
          </a:p>
          <a:p>
            <a:pPr marL="569913" indent="-533400" eaLnBrk="1" hangingPunct="1">
              <a:spcBef>
                <a:spcPts val="600"/>
              </a:spcBef>
              <a:spcAft>
                <a:spcPts val="600"/>
              </a:spcAft>
              <a:buClr>
                <a:srgbClr val="FF0000"/>
              </a:buClr>
              <a:buSzPct val="150000"/>
              <a:buFont typeface="Wingdings" panose="05000000000000000000" pitchFamily="2" charset="2"/>
              <a:buChar char="ü"/>
              <a:defRPr/>
            </a:pPr>
            <a:r>
              <a:rPr lang="en-US" altLang="en-US" sz="2800" dirty="0">
                <a:effectLst>
                  <a:outerShdw blurRad="38100" dist="38100" dir="2700000" algn="tl">
                    <a:srgbClr val="000000">
                      <a:alpha val="43137"/>
                    </a:srgbClr>
                  </a:outerShdw>
                </a:effectLst>
                <a:cs typeface="Calibri" panose="020F0502020204030204" pitchFamily="34" charset="0"/>
              </a:rPr>
              <a:t>Confuses the result of with requirement for salvation</a:t>
            </a:r>
          </a:p>
          <a:p>
            <a:pPr marL="569913" indent="-533400" eaLnBrk="1" hangingPunct="1">
              <a:spcBef>
                <a:spcPts val="600"/>
              </a:spcBef>
              <a:spcAft>
                <a:spcPts val="600"/>
              </a:spcAft>
              <a:buClr>
                <a:srgbClr val="FF0000"/>
              </a:buClr>
              <a:buSzPct val="150000"/>
              <a:buFont typeface="Wingdings" panose="05000000000000000000" pitchFamily="2" charset="2"/>
              <a:buChar char="ü"/>
              <a:defRPr/>
            </a:pPr>
            <a:r>
              <a:rPr lang="en-US" altLang="en-US" sz="2800" dirty="0">
                <a:effectLst>
                  <a:outerShdw blurRad="38100" dist="38100" dir="2700000" algn="tl">
                    <a:srgbClr val="000000">
                      <a:alpha val="43137"/>
                    </a:srgbClr>
                  </a:outerShdw>
                </a:effectLst>
                <a:cs typeface="Calibri" panose="020F0502020204030204" pitchFamily="34" charset="0"/>
              </a:rPr>
              <a:t>Fails to make basic dispensational distinctions</a:t>
            </a:r>
          </a:p>
          <a:p>
            <a:pPr marL="569913" indent="-533400" eaLnBrk="1" hangingPunct="1">
              <a:spcBef>
                <a:spcPts val="600"/>
              </a:spcBef>
              <a:spcAft>
                <a:spcPts val="600"/>
              </a:spcAft>
              <a:buClr>
                <a:srgbClr val="FF0000"/>
              </a:buClr>
              <a:buSzPct val="150000"/>
              <a:buFont typeface="Wingdings" panose="05000000000000000000" pitchFamily="2" charset="2"/>
              <a:buChar char="ü"/>
              <a:defRPr/>
            </a:pPr>
            <a:r>
              <a:rPr lang="en-US" altLang="en-US" sz="2800" dirty="0">
                <a:effectLst>
                  <a:outerShdw blurRad="38100" dist="38100" dir="2700000" algn="tl">
                    <a:srgbClr val="000000">
                      <a:alpha val="43137"/>
                    </a:srgbClr>
                  </a:outerShdw>
                </a:effectLst>
                <a:cs typeface="Calibri" panose="020F0502020204030204" pitchFamily="34" charset="0"/>
              </a:rPr>
              <a:t>Ignores the reality of a carnal Christian</a:t>
            </a:r>
          </a:p>
          <a:p>
            <a:pPr marL="569913" indent="-533400" eaLnBrk="1" hangingPunct="1">
              <a:spcBef>
                <a:spcPts val="600"/>
              </a:spcBef>
              <a:spcAft>
                <a:spcPts val="600"/>
              </a:spcAft>
              <a:buClr>
                <a:srgbClr val="FF0000"/>
              </a:buClr>
              <a:buSzPct val="150000"/>
              <a:buFont typeface="Wingdings" panose="05000000000000000000" pitchFamily="2" charset="2"/>
              <a:buChar char="ü"/>
              <a:defRPr/>
            </a:pPr>
            <a:r>
              <a:rPr lang="en-US" altLang="en-US" sz="2800" dirty="0">
                <a:effectLst>
                  <a:outerShdw blurRad="38100" dist="38100" dir="2700000" algn="tl">
                    <a:srgbClr val="000000">
                      <a:alpha val="43137"/>
                    </a:srgbClr>
                  </a:outerShdw>
                </a:effectLst>
                <a:cs typeface="Calibri" panose="020F0502020204030204" pitchFamily="34" charset="0"/>
              </a:rPr>
              <a:t>Destroys the assurance of salvation</a:t>
            </a:r>
          </a:p>
        </p:txBody>
      </p:sp>
      <p:pic>
        <p:nvPicPr>
          <p:cNvPr id="120836"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1449" y="1371600"/>
            <a:ext cx="2091933" cy="3200400"/>
          </a:xfrm>
          <a:prstGeom prst="rect">
            <a:avLst/>
          </a:prstGeom>
          <a:noFill/>
          <a:ln w="38100">
            <a:solidFill>
              <a:srgbClr val="FFC000"/>
            </a:solidFill>
            <a:miter lim="800000"/>
            <a:headEnd/>
            <a:tailEnd/>
          </a:ln>
        </p:spPr>
      </p:pic>
    </p:spTree>
    <p:extLst>
      <p:ext uri="{BB962C8B-B14F-4D97-AF65-F5344CB8AC3E}">
        <p14:creationId xmlns:p14="http://schemas.microsoft.com/office/powerpoint/2010/main" val="180976487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1484436" y="228600"/>
            <a:ext cx="6175131" cy="914400"/>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Lordship Salvation:  7 Problems</a:t>
            </a:r>
          </a:p>
        </p:txBody>
      </p:sp>
      <p:sp>
        <p:nvSpPr>
          <p:cNvPr id="62467" name="Rectangle 3"/>
          <p:cNvSpPr>
            <a:spLocks noGrp="1" noChangeArrowheads="1"/>
          </p:cNvSpPr>
          <p:nvPr>
            <p:ph idx="1"/>
          </p:nvPr>
        </p:nvSpPr>
        <p:spPr>
          <a:xfrm>
            <a:off x="2438401" y="1227933"/>
            <a:ext cx="6705599" cy="4830763"/>
          </a:xfrm>
        </p:spPr>
        <p:txBody>
          <a:bodyPr/>
          <a:lstStyle/>
          <a:p>
            <a:pPr marL="569913" indent="-533400" eaLnBrk="1" hangingPunct="1">
              <a:spcBef>
                <a:spcPts val="600"/>
              </a:spcBef>
              <a:spcAft>
                <a:spcPts val="600"/>
              </a:spcAft>
              <a:buClr>
                <a:srgbClr val="FF0000"/>
              </a:buClr>
              <a:buSzPct val="150000"/>
              <a:buFont typeface="Wingdings" panose="05000000000000000000" pitchFamily="2" charset="2"/>
              <a:buChar char="ü"/>
              <a:defRPr/>
            </a:pPr>
            <a:r>
              <a:rPr lang="en-US" altLang="en-US" sz="2800" dirty="0">
                <a:effectLst>
                  <a:outerShdw blurRad="38100" dist="38100" dir="2700000" algn="tl">
                    <a:srgbClr val="000000">
                      <a:alpha val="43137"/>
                    </a:srgbClr>
                  </a:outerShdw>
                </a:effectLst>
                <a:cs typeface="Calibri" panose="020F0502020204030204" pitchFamily="34" charset="0"/>
              </a:rPr>
              <a:t>Changes the gospel</a:t>
            </a:r>
          </a:p>
          <a:p>
            <a:pPr marL="569913" indent="-533400" eaLnBrk="1" hangingPunct="1">
              <a:spcBef>
                <a:spcPts val="600"/>
              </a:spcBef>
              <a:spcAft>
                <a:spcPts val="600"/>
              </a:spcAft>
              <a:buClr>
                <a:srgbClr val="FF0000"/>
              </a:buClr>
              <a:buSzPct val="150000"/>
              <a:buFont typeface="Wingdings" panose="05000000000000000000" pitchFamily="2" charset="2"/>
              <a:buChar char="ü"/>
              <a:defRPr/>
            </a:pPr>
            <a:r>
              <a:rPr lang="en-US" altLang="en-US" sz="2800" dirty="0">
                <a:effectLst>
                  <a:outerShdw blurRad="38100" dist="38100" dir="2700000" algn="tl">
                    <a:srgbClr val="000000">
                      <a:alpha val="43137"/>
                    </a:srgbClr>
                  </a:outerShdw>
                </a:effectLst>
                <a:cs typeface="Calibri" panose="020F0502020204030204" pitchFamily="34" charset="0"/>
              </a:rPr>
              <a:t>Places an impossible burden upon the unsaved</a:t>
            </a:r>
          </a:p>
          <a:p>
            <a:pPr marL="569913" indent="-533400" eaLnBrk="1" hangingPunct="1">
              <a:spcBef>
                <a:spcPts val="600"/>
              </a:spcBef>
              <a:spcAft>
                <a:spcPts val="600"/>
              </a:spcAft>
              <a:buClr>
                <a:srgbClr val="FF0000"/>
              </a:buClr>
              <a:buSzPct val="150000"/>
              <a:buFont typeface="Wingdings" panose="05000000000000000000" pitchFamily="2" charset="2"/>
              <a:buChar char="ü"/>
              <a:defRPr/>
            </a:pPr>
            <a:r>
              <a:rPr lang="en-US" altLang="en-US" sz="2800" dirty="0">
                <a:effectLst>
                  <a:outerShdw blurRad="38100" dist="38100" dir="2700000" algn="tl">
                    <a:srgbClr val="000000">
                      <a:alpha val="43137"/>
                    </a:srgbClr>
                  </a:outerShdw>
                </a:effectLst>
                <a:cs typeface="Calibri" panose="020F0502020204030204" pitchFamily="34" charset="0"/>
              </a:rPr>
              <a:t>Confuses justification with sanctification</a:t>
            </a:r>
          </a:p>
          <a:p>
            <a:pPr marL="569913" indent="-533400" eaLnBrk="1" hangingPunct="1">
              <a:spcBef>
                <a:spcPts val="600"/>
              </a:spcBef>
              <a:spcAft>
                <a:spcPts val="600"/>
              </a:spcAft>
              <a:buClr>
                <a:srgbClr val="FF0000"/>
              </a:buClr>
              <a:buSzPct val="150000"/>
              <a:buFont typeface="Wingdings" panose="05000000000000000000" pitchFamily="2" charset="2"/>
              <a:buChar char="ü"/>
              <a:defRPr/>
            </a:pPr>
            <a:r>
              <a:rPr lang="en-US" altLang="en-US" sz="2800" dirty="0">
                <a:effectLst>
                  <a:outerShdw blurRad="38100" dist="38100" dir="2700000" algn="tl">
                    <a:srgbClr val="000000">
                      <a:alpha val="43137"/>
                    </a:srgbClr>
                  </a:outerShdw>
                </a:effectLst>
                <a:cs typeface="Calibri" panose="020F0502020204030204" pitchFamily="34" charset="0"/>
              </a:rPr>
              <a:t>Confuses the result of with requirement for salvation</a:t>
            </a:r>
          </a:p>
          <a:p>
            <a:pPr marL="569913" indent="-533400" eaLnBrk="1" hangingPunct="1">
              <a:spcBef>
                <a:spcPts val="600"/>
              </a:spcBef>
              <a:spcAft>
                <a:spcPts val="600"/>
              </a:spcAft>
              <a:buClr>
                <a:srgbClr val="FF0000"/>
              </a:buClr>
              <a:buSzPct val="150000"/>
              <a:buFont typeface="Wingdings" panose="05000000000000000000" pitchFamily="2" charset="2"/>
              <a:buChar char="ü"/>
              <a:defRPr/>
            </a:pPr>
            <a:r>
              <a:rPr lang="en-US" altLang="en-US" sz="2800" b="1" u="sng" dirty="0">
                <a:solidFill>
                  <a:srgbClr val="FFFFCC"/>
                </a:solidFill>
                <a:effectLst>
                  <a:outerShdw blurRad="38100" dist="38100" dir="2700000" algn="tl">
                    <a:srgbClr val="000000">
                      <a:alpha val="43137"/>
                    </a:srgbClr>
                  </a:outerShdw>
                </a:effectLst>
                <a:cs typeface="Calibri" panose="020F0502020204030204" pitchFamily="34" charset="0"/>
              </a:rPr>
              <a:t>Fails to make basic dispensational distinctions</a:t>
            </a:r>
          </a:p>
          <a:p>
            <a:pPr marL="569913" indent="-533400" eaLnBrk="1" hangingPunct="1">
              <a:spcBef>
                <a:spcPts val="600"/>
              </a:spcBef>
              <a:spcAft>
                <a:spcPts val="600"/>
              </a:spcAft>
              <a:buClr>
                <a:srgbClr val="FF0000"/>
              </a:buClr>
              <a:buSzPct val="150000"/>
              <a:buFont typeface="Wingdings" panose="05000000000000000000" pitchFamily="2" charset="2"/>
              <a:buChar char="ü"/>
              <a:defRPr/>
            </a:pPr>
            <a:r>
              <a:rPr lang="en-US" altLang="en-US" sz="2800" dirty="0">
                <a:effectLst>
                  <a:outerShdw blurRad="38100" dist="38100" dir="2700000" algn="tl">
                    <a:srgbClr val="000000">
                      <a:alpha val="43137"/>
                    </a:srgbClr>
                  </a:outerShdw>
                </a:effectLst>
                <a:cs typeface="Calibri" panose="020F0502020204030204" pitchFamily="34" charset="0"/>
              </a:rPr>
              <a:t>Ignores the reality of a carnal Christian</a:t>
            </a:r>
          </a:p>
          <a:p>
            <a:pPr marL="569913" indent="-533400" eaLnBrk="1" hangingPunct="1">
              <a:spcBef>
                <a:spcPts val="600"/>
              </a:spcBef>
              <a:spcAft>
                <a:spcPts val="600"/>
              </a:spcAft>
              <a:buClr>
                <a:srgbClr val="FF0000"/>
              </a:buClr>
              <a:buSzPct val="150000"/>
              <a:buFont typeface="Wingdings" panose="05000000000000000000" pitchFamily="2" charset="2"/>
              <a:buChar char="ü"/>
              <a:defRPr/>
            </a:pPr>
            <a:r>
              <a:rPr lang="en-US" altLang="en-US" sz="2800" dirty="0">
                <a:effectLst>
                  <a:outerShdw blurRad="38100" dist="38100" dir="2700000" algn="tl">
                    <a:srgbClr val="000000">
                      <a:alpha val="43137"/>
                    </a:srgbClr>
                  </a:outerShdw>
                </a:effectLst>
                <a:cs typeface="Calibri" panose="020F0502020204030204" pitchFamily="34" charset="0"/>
              </a:rPr>
              <a:t>Destroys the assurance of salvation</a:t>
            </a:r>
          </a:p>
        </p:txBody>
      </p:sp>
      <p:pic>
        <p:nvPicPr>
          <p:cNvPr id="120836"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1449" y="1371600"/>
            <a:ext cx="2091933" cy="3200400"/>
          </a:xfrm>
          <a:prstGeom prst="rect">
            <a:avLst/>
          </a:prstGeom>
          <a:noFill/>
          <a:ln w="38100">
            <a:solidFill>
              <a:srgbClr val="FFC000"/>
            </a:solidFill>
            <a:miter lim="800000"/>
            <a:headEnd/>
            <a:tailEnd/>
          </a:ln>
        </p:spPr>
      </p:pic>
    </p:spTree>
    <p:extLst>
      <p:ext uri="{BB962C8B-B14F-4D97-AF65-F5344CB8AC3E}">
        <p14:creationId xmlns:p14="http://schemas.microsoft.com/office/powerpoint/2010/main" val="245003900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70DA5D-9422-464C-8BA8-7AA9F9E6F5E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
            <a:ext cx="9144000" cy="6857998"/>
          </a:xfrm>
          <a:prstGeom prst="rect">
            <a:avLst/>
          </a:prstGeom>
        </p:spPr>
      </p:pic>
      <p:sp>
        <p:nvSpPr>
          <p:cNvPr id="13" name="Rectangle 3"/>
          <p:cNvSpPr txBox="1">
            <a:spLocks/>
          </p:cNvSpPr>
          <p:nvPr/>
        </p:nvSpPr>
        <p:spPr bwMode="auto">
          <a:xfrm>
            <a:off x="0" y="0"/>
            <a:ext cx="91440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1200"/>
              </a:spcAft>
              <a:buNone/>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 Corinthians 3:1-3 </a:t>
            </a:r>
          </a:p>
          <a:p>
            <a:pPr marL="0" indent="0" algn="just">
              <a:spcBef>
                <a:spcPts val="0"/>
              </a:spcBef>
              <a:buNone/>
            </a:pPr>
            <a:r>
              <a:rPr lang="en-US"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I, brethren, could not speak to you as to </a:t>
            </a: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spiritual</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people</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as to </a:t>
            </a: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carnal</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as to </a:t>
            </a: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babes</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Christ. </a:t>
            </a:r>
            <a:r>
              <a:rPr lang="en-US"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 fed you with milk and not with solid food; for until now you were not able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 receive it,</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even now you are still not able; </a:t>
            </a:r>
            <a:r>
              <a:rPr lang="en-US"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you are still carnal</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where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 are</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envy, strife, and divisions among you, </a:t>
            </a:r>
            <a:r>
              <a:rPr lang="en-US"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are you not carnal</a:t>
            </a:r>
            <a:r>
              <a:rPr lang="en-US"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behaving like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mere</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men</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(NKJV) </a:t>
            </a:r>
          </a:p>
        </p:txBody>
      </p:sp>
    </p:spTree>
    <p:extLst>
      <p:ext uri="{BB962C8B-B14F-4D97-AF65-F5344CB8AC3E}">
        <p14:creationId xmlns:p14="http://schemas.microsoft.com/office/powerpoint/2010/main" val="396501738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635270-8F98-43AA-AE7C-3150EA987D1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3203" y="258805"/>
            <a:ext cx="8437595" cy="6340390"/>
          </a:xfrm>
          <a:prstGeom prst="rect">
            <a:avLst/>
          </a:prstGeom>
        </p:spPr>
      </p:pic>
    </p:spTree>
    <p:extLst>
      <p:ext uri="{BB962C8B-B14F-4D97-AF65-F5344CB8AC3E}">
        <p14:creationId xmlns:p14="http://schemas.microsoft.com/office/powerpoint/2010/main" val="300010007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0" y="1524000"/>
            <a:ext cx="9144000" cy="4572000"/>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altLang="zh-CN" sz="2800" kern="0" dirty="0">
                <a:solidFill>
                  <a:prstClr val="white"/>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was raised in a dispensational environment; there’s no question… But, as I got into seminary, I began to test some of those things.  I have been perhaps aptly designated as a </a:t>
            </a:r>
            <a:r>
              <a:rPr lang="en-US" altLang="zh-CN" sz="2800" b="1" i="1" kern="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leaky dispensationalist</a:t>
            </a:r>
            <a:r>
              <a:rPr lang="en-US" altLang="zh-CN" sz="2800" kern="0" dirty="0">
                <a:solidFill>
                  <a:prstClr val="white"/>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….Here’s my dispensationalism – I’ll give it to you in one sentence: there’s a difference between the church and Israel – period!... </a:t>
            </a:r>
            <a:r>
              <a:rPr lang="en-US" altLang="zh-CN" sz="28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rPr>
              <a:t>At the same time in seminary, I began to be exposed to reading among more Reformed theologians… And over the years of exegeting the scripture, it has again yielded to me a Reformed theology….”</a:t>
            </a:r>
          </a:p>
        </p:txBody>
      </p:sp>
      <p:sp>
        <p:nvSpPr>
          <p:cNvPr id="5" name="Rectangle 2">
            <a:extLst>
              <a:ext uri="{FF2B5EF4-FFF2-40B4-BE49-F238E27FC236}">
                <a16:creationId xmlns:a16="http://schemas.microsoft.com/office/drawing/2014/main" id="{46CAC261-7981-4EED-810F-9DE8D8D4CEF5}"/>
              </a:ext>
            </a:extLst>
          </p:cNvPr>
          <p:cNvSpPr>
            <a:spLocks noChangeArrowheads="1"/>
          </p:cNvSpPr>
          <p:nvPr/>
        </p:nvSpPr>
        <p:spPr bwMode="auto">
          <a:xfrm>
            <a:off x="1834455" y="237119"/>
            <a:ext cx="5475090" cy="1139055"/>
          </a:xfrm>
          <a:prstGeom prst="rect">
            <a:avLst/>
          </a:prstGeom>
          <a:noFill/>
          <a:ln w="9525">
            <a:noFill/>
            <a:miter lim="800000"/>
            <a:headEnd/>
            <a:tailEnd/>
          </a:ln>
          <a:effectLst/>
        </p:spPr>
        <p:txBody>
          <a:bodyPr anchor="ctr"/>
          <a:lstStyle/>
          <a:p>
            <a:pPr algn="ctr">
              <a:spcAft>
                <a:spcPts val="600"/>
              </a:spcAft>
              <a:defRPr/>
            </a:pPr>
            <a:r>
              <a:rPr lang="en-US" altLang="en-US" sz="3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MacArthur</a:t>
            </a:r>
          </a:p>
        </p:txBody>
      </p:sp>
      <p:pic>
        <p:nvPicPr>
          <p:cNvPr id="6" name="Picture 5">
            <a:extLst>
              <a:ext uri="{FF2B5EF4-FFF2-40B4-BE49-F238E27FC236}">
                <a16:creationId xmlns:a16="http://schemas.microsoft.com/office/drawing/2014/main" id="{ACEB14DB-2DD3-412D-A3CE-E65F804A184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239000" y="100341"/>
            <a:ext cx="1786228" cy="1042659"/>
          </a:xfrm>
          <a:prstGeom prst="rect">
            <a:avLst/>
          </a:prstGeom>
        </p:spPr>
      </p:pic>
    </p:spTree>
    <p:extLst>
      <p:ext uri="{BB962C8B-B14F-4D97-AF65-F5344CB8AC3E}">
        <p14:creationId xmlns:p14="http://schemas.microsoft.com/office/powerpoint/2010/main" val="2571771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05" name="Rectangle 5"/>
          <p:cNvSpPr>
            <a:spLocks noChangeArrowheads="1"/>
          </p:cNvSpPr>
          <p:nvPr/>
        </p:nvSpPr>
        <p:spPr bwMode="auto">
          <a:xfrm>
            <a:off x="0" y="1528574"/>
            <a:ext cx="9144000" cy="3729226"/>
          </a:xfrm>
          <a:prstGeom prst="rect">
            <a:avLst/>
          </a:prstGeom>
          <a:noFill/>
          <a:ln w="9525">
            <a:noFill/>
            <a:miter lim="800000"/>
            <a:headEnd/>
            <a:tailEnd/>
          </a:ln>
          <a:effectLst/>
        </p:spPr>
        <p:txBody>
          <a:bodyPr wrap="square">
            <a:spAutoFit/>
          </a:bodyPr>
          <a:lstStyle/>
          <a:p>
            <a:pPr algn="just">
              <a:spcBef>
                <a:spcPts val="450"/>
              </a:spcBef>
              <a:spcAft>
                <a:spcPts val="450"/>
              </a:spcAft>
              <a:defRPr/>
            </a:pPr>
            <a:r>
              <a:rPr lang="en-US" altLang="zh-CN" sz="28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rPr>
              <a:t>“I was convinced of it (</a:t>
            </a:r>
            <a:r>
              <a:rPr lang="en-US" altLang="zh-CN" sz="2800" i="1"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rPr>
              <a:t>Reformed theology</a:t>
            </a:r>
            <a:r>
              <a:rPr lang="en-US" altLang="zh-CN" sz="28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rPr>
              <a:t>) when I started and I’m more convinced of it now as I’ve gone through the text. </a:t>
            </a:r>
            <a:r>
              <a:rPr lang="en-US" altLang="zh-CN" sz="2800" b="1" i="1" kern="0" dirty="0">
                <a:solidFill>
                  <a:srgbClr val="FFFFCC"/>
                </a:solidFill>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rPr>
              <a:t>I was convinced of it when I started because I read so many noble men who have held that view</a:t>
            </a:r>
            <a:r>
              <a:rPr lang="en-US" altLang="zh-CN" sz="28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rPr>
              <a:t> (</a:t>
            </a:r>
            <a:r>
              <a:rPr lang="en-US" altLang="zh-CN" sz="2800" i="1"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rPr>
              <a:t>Reformed Theology</a:t>
            </a:r>
            <a:r>
              <a:rPr lang="en-US" altLang="zh-CN" sz="28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rPr>
              <a:t>). It was more at that point hero worship, and now it’s become my own.” (bold mine)  </a:t>
            </a:r>
          </a:p>
          <a:p>
            <a:pPr marL="3261122" algn="just">
              <a:spcBef>
                <a:spcPts val="450"/>
              </a:spcBef>
              <a:spcAft>
                <a:spcPts val="450"/>
              </a:spcAft>
              <a:defRPr/>
            </a:pPr>
            <a:r>
              <a:rPr lang="en-US" altLang="zh-CN" sz="15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rPr>
              <a:t>Transcribed from tape, #GC 70-15, entitled "Bible Questions and Answers."  A copy of the tape can be obtained by writing, Word of Grace, P.O. Box 4000, Panorama City, CA 91412.  Copyright 1994 by John MacArthur Jr., All Rights Reserved.</a:t>
            </a:r>
          </a:p>
        </p:txBody>
      </p:sp>
      <p:sp>
        <p:nvSpPr>
          <p:cNvPr id="2" name="Rectangle 1"/>
          <p:cNvSpPr/>
          <p:nvPr/>
        </p:nvSpPr>
        <p:spPr>
          <a:xfrm>
            <a:off x="220134" y="6019800"/>
            <a:ext cx="8703733" cy="692497"/>
          </a:xfrm>
          <a:prstGeom prst="rect">
            <a:avLst/>
          </a:prstGeom>
        </p:spPr>
        <p:txBody>
          <a:bodyPr wrap="square">
            <a:spAutoFit/>
          </a:bodyPr>
          <a:lstStyle/>
          <a:p>
            <a:pPr algn="just">
              <a:spcBef>
                <a:spcPts val="450"/>
              </a:spcBef>
              <a:spcAft>
                <a:spcPts val="450"/>
              </a:spcAft>
              <a:defRPr/>
            </a:pPr>
            <a:r>
              <a:rPr lang="en-US" sz="1950" kern="0" dirty="0">
                <a:solidFill>
                  <a:prstClr val="white"/>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1950" i="1" kern="0" dirty="0">
                <a:solidFill>
                  <a:prstClr val="white"/>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My point here is only to demonstrate how John MacArthur, who claims to be a dispensationalist, has arrived at his position on Lordship salvation.</a:t>
            </a:r>
            <a:r>
              <a:rPr lang="en-US" sz="1950" kern="0" dirty="0">
                <a:solidFill>
                  <a:prstClr val="white"/>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
        <p:nvSpPr>
          <p:cNvPr id="7" name="Rectangle 2">
            <a:extLst>
              <a:ext uri="{FF2B5EF4-FFF2-40B4-BE49-F238E27FC236}">
                <a16:creationId xmlns:a16="http://schemas.microsoft.com/office/drawing/2014/main" id="{E000FAFE-9258-4183-A62A-2521F3F7181A}"/>
              </a:ext>
            </a:extLst>
          </p:cNvPr>
          <p:cNvSpPr>
            <a:spLocks noChangeArrowheads="1"/>
          </p:cNvSpPr>
          <p:nvPr/>
        </p:nvSpPr>
        <p:spPr bwMode="auto">
          <a:xfrm>
            <a:off x="1834455" y="237119"/>
            <a:ext cx="5475090" cy="1139055"/>
          </a:xfrm>
          <a:prstGeom prst="rect">
            <a:avLst/>
          </a:prstGeom>
          <a:noFill/>
          <a:ln w="9525">
            <a:noFill/>
            <a:miter lim="800000"/>
            <a:headEnd/>
            <a:tailEnd/>
          </a:ln>
          <a:effectLst/>
        </p:spPr>
        <p:txBody>
          <a:bodyPr anchor="ctr"/>
          <a:lstStyle/>
          <a:p>
            <a:pPr algn="ctr">
              <a:spcAft>
                <a:spcPts val="600"/>
              </a:spcAft>
              <a:defRPr/>
            </a:pPr>
            <a:r>
              <a:rPr lang="en-US" altLang="en-US" sz="3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MacArthur</a:t>
            </a:r>
          </a:p>
        </p:txBody>
      </p:sp>
      <p:pic>
        <p:nvPicPr>
          <p:cNvPr id="11" name="Picture 10">
            <a:extLst>
              <a:ext uri="{FF2B5EF4-FFF2-40B4-BE49-F238E27FC236}">
                <a16:creationId xmlns:a16="http://schemas.microsoft.com/office/drawing/2014/main" id="{E2A473FC-E959-441A-AF72-2D712541FE1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239000" y="100341"/>
            <a:ext cx="1786228" cy="1042659"/>
          </a:xfrm>
          <a:prstGeom prst="rect">
            <a:avLst/>
          </a:prstGeom>
        </p:spPr>
      </p:pic>
    </p:spTree>
    <p:extLst>
      <p:ext uri="{BB962C8B-B14F-4D97-AF65-F5344CB8AC3E}">
        <p14:creationId xmlns:p14="http://schemas.microsoft.com/office/powerpoint/2010/main" val="27470820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6436" name="Text Box 4"/>
          <p:cNvSpPr txBox="1">
            <a:spLocks noChangeArrowheads="1"/>
          </p:cNvSpPr>
          <p:nvPr/>
        </p:nvSpPr>
        <p:spPr bwMode="auto">
          <a:xfrm>
            <a:off x="0" y="1531312"/>
            <a:ext cx="9144000" cy="5021888"/>
          </a:xfrm>
          <a:prstGeom prst="rect">
            <a:avLst/>
          </a:prstGeom>
          <a:noFill/>
          <a:ln w="9525">
            <a:noFill/>
            <a:miter lim="800000"/>
            <a:headEnd/>
            <a:tailEnd/>
          </a:ln>
          <a:effectLst/>
        </p:spPr>
        <p:txBody>
          <a:bodyPr wrap="square">
            <a:spAutoFit/>
          </a:bodyPr>
          <a:lstStyle/>
          <a:p>
            <a:pPr>
              <a:spcBef>
                <a:spcPts val="450"/>
              </a:spcBef>
              <a:spcAft>
                <a:spcPts val="450"/>
              </a:spcAft>
              <a:defRPr/>
            </a:pPr>
            <a:r>
              <a:rPr lang="en-US" altLang="zh-CN" sz="26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rPr>
              <a:t>John MacArthur Jr. writes:</a:t>
            </a:r>
            <a:endParaRPr lang="en-US" sz="26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endParaRPr>
          </a:p>
          <a:p>
            <a:pPr algn="just">
              <a:spcBef>
                <a:spcPts val="450"/>
              </a:spcBef>
              <a:spcAft>
                <a:spcPts val="450"/>
              </a:spcAft>
              <a:defRPr/>
            </a:pPr>
            <a:r>
              <a:rPr lang="en-US" altLang="zh-CN" sz="26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rPr>
              <a:t>“There is a tendency, however, for dispensationalists to get </a:t>
            </a:r>
            <a:r>
              <a:rPr lang="en-US" altLang="zh-CN" sz="2600" b="1" i="1" kern="0" dirty="0">
                <a:solidFill>
                  <a:srgbClr val="FFFFCC"/>
                </a:solidFill>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rPr>
              <a:t>carried away</a:t>
            </a:r>
            <a:r>
              <a:rPr lang="en-US" altLang="zh-CN" sz="26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rPr>
              <a:t> with compartmentalizing truth to the point that they make </a:t>
            </a:r>
            <a:r>
              <a:rPr lang="en-US" altLang="zh-CN" sz="2600" b="1" i="1" kern="0" dirty="0">
                <a:solidFill>
                  <a:srgbClr val="FFFFCC"/>
                </a:solidFill>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rPr>
              <a:t>unbiblical differentiations</a:t>
            </a:r>
            <a:r>
              <a:rPr lang="en-US" altLang="zh-CN" sz="26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rPr>
              <a:t>. An almost </a:t>
            </a:r>
            <a:r>
              <a:rPr lang="en-US" altLang="zh-CN" sz="2600" b="1" i="1"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rPr>
              <a:t>obsessive desire</a:t>
            </a:r>
            <a:r>
              <a:rPr lang="en-US" altLang="zh-CN" sz="26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rPr>
              <a:t> to categorize and contrast related truths has carried various dispensationalist interpreters (</a:t>
            </a:r>
            <a:r>
              <a:rPr lang="en-US" altLang="zh-CN" sz="2600" i="1"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rPr>
              <a:t>Chafer, Ryrie, Hodges, etc.</a:t>
            </a:r>
            <a:r>
              <a:rPr lang="en-US" altLang="zh-CN" sz="26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rPr>
              <a:t>) far beyond the legitimate distinctions between Israel and the Church. Many would also draw </a:t>
            </a:r>
            <a:r>
              <a:rPr lang="en-US" altLang="zh-CN" sz="2600" b="1" i="1" kern="0" dirty="0">
                <a:solidFill>
                  <a:srgbClr val="FFFFCC"/>
                </a:solidFill>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rPr>
              <a:t>hard lines</a:t>
            </a:r>
            <a:r>
              <a:rPr lang="en-US" altLang="zh-CN" sz="26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rPr>
              <a:t> between salvation and discipleship (</a:t>
            </a:r>
            <a:r>
              <a:rPr lang="en-US" altLang="zh-CN" sz="2600" b="1" i="1" kern="0" dirty="0">
                <a:solidFill>
                  <a:srgbClr val="FFFFCC"/>
                </a:solidFill>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rPr>
              <a:t>justification and sanctification</a:t>
            </a:r>
            <a:r>
              <a:rPr lang="en-US" altLang="zh-CN" sz="26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rPr>
              <a:t>), </a:t>
            </a:r>
            <a:r>
              <a:rPr lang="en-US" altLang="zh-CN" sz="2600" b="1" i="1" u="sng" kern="0" dirty="0">
                <a:solidFill>
                  <a:srgbClr val="FFFFCC"/>
                </a:solidFill>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rPr>
              <a:t>the church and the kingdom</a:t>
            </a:r>
            <a:r>
              <a:rPr lang="en-US" altLang="zh-CN" sz="26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rPr>
              <a:t>, Christ's preaching and the apostolic message, faith and repentance, and the age of law and the age of grace." (bold &amp; emphasis mine)  </a:t>
            </a:r>
            <a:r>
              <a:rPr lang="en-US" altLang="zh-CN" sz="2600" i="1"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rPr>
              <a:t>“The Gospel According to Jesus,” </a:t>
            </a:r>
            <a:r>
              <a:rPr lang="en-US" altLang="zh-CN" sz="26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rPr>
              <a:t>page 31 </a:t>
            </a:r>
          </a:p>
        </p:txBody>
      </p:sp>
      <p:sp>
        <p:nvSpPr>
          <p:cNvPr id="5" name="Rectangle 2">
            <a:extLst>
              <a:ext uri="{FF2B5EF4-FFF2-40B4-BE49-F238E27FC236}">
                <a16:creationId xmlns:a16="http://schemas.microsoft.com/office/drawing/2014/main" id="{65621B6D-779D-4F60-A24E-10696060CD12}"/>
              </a:ext>
            </a:extLst>
          </p:cNvPr>
          <p:cNvSpPr>
            <a:spLocks noChangeArrowheads="1"/>
          </p:cNvSpPr>
          <p:nvPr/>
        </p:nvSpPr>
        <p:spPr bwMode="auto">
          <a:xfrm>
            <a:off x="1834455" y="237119"/>
            <a:ext cx="5475090" cy="1139055"/>
          </a:xfrm>
          <a:prstGeom prst="rect">
            <a:avLst/>
          </a:prstGeom>
          <a:noFill/>
          <a:ln w="9525">
            <a:noFill/>
            <a:miter lim="800000"/>
            <a:headEnd/>
            <a:tailEnd/>
          </a:ln>
          <a:effectLst/>
        </p:spPr>
        <p:txBody>
          <a:bodyPr anchor="ctr"/>
          <a:lstStyle/>
          <a:p>
            <a:pPr algn="ctr">
              <a:spcAft>
                <a:spcPts val="600"/>
              </a:spcAft>
              <a:defRPr/>
            </a:pPr>
            <a:r>
              <a:rPr lang="en-US" altLang="en-US" sz="3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MacArthur</a:t>
            </a:r>
          </a:p>
        </p:txBody>
      </p:sp>
      <p:pic>
        <p:nvPicPr>
          <p:cNvPr id="9" name="Picture 8">
            <a:extLst>
              <a:ext uri="{FF2B5EF4-FFF2-40B4-BE49-F238E27FC236}">
                <a16:creationId xmlns:a16="http://schemas.microsoft.com/office/drawing/2014/main" id="{D22B4127-32F9-4CB9-AF9F-6B0B952295B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39000" y="100341"/>
            <a:ext cx="1786228" cy="1042659"/>
          </a:xfrm>
          <a:prstGeom prst="rect">
            <a:avLst/>
          </a:prstGeom>
        </p:spPr>
      </p:pic>
    </p:spTree>
    <p:extLst>
      <p:ext uri="{BB962C8B-B14F-4D97-AF65-F5344CB8AC3E}">
        <p14:creationId xmlns:p14="http://schemas.microsoft.com/office/powerpoint/2010/main" val="40076503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ctrTitle" sz="quarter" idx="4294967295"/>
          </p:nvPr>
        </p:nvSpPr>
        <p:spPr>
          <a:xfrm>
            <a:off x="0" y="1600200"/>
            <a:ext cx="9144000" cy="4800600"/>
          </a:xfrm>
        </p:spPr>
        <p:txBody>
          <a:bodyPr anchor="t"/>
          <a:lstStyle/>
          <a:p>
            <a:pPr lvl="1" algn="just" eaLnBrk="1" hangingPunct="1">
              <a:lnSpc>
                <a:spcPct val="100000"/>
              </a:lnSpc>
              <a:spcBef>
                <a:spcPct val="20000"/>
              </a:spcBef>
              <a:buClr>
                <a:schemeClr val="tx1"/>
              </a:buClr>
            </a:pPr>
            <a:r>
              <a:rPr lang="en-US" sz="3000" dirty="0">
                <a:solidFill>
                  <a:schemeClr val="tx1"/>
                </a:solidFill>
                <a:effectLst>
                  <a:outerShdw blurRad="38100" dist="38100" dir="2700000" algn="tl">
                    <a:srgbClr val="000000">
                      <a:alpha val="43137"/>
                    </a:srgbClr>
                  </a:outerShdw>
                </a:effectLst>
                <a:latin typeface="Calibri" panose="020F0502020204030204" pitchFamily="34" charset="0"/>
              </a:rPr>
              <a:t>“Regrettably, some published materials written by DTS faculty members confirm my earlier concern. First there was Dr. Darrell Bock’s review of MacArthur’s The Gospel According to Jesus which showed significant confusion on the subject of assurance (see Bib Sac, Jan–Mar, 1989, pp. 21–40; see my review in the GES Journal, Spring 1989, pp. 79–83 and especially pp. 81–83). Darrell has told me both in person and in writing that his position is “soft lordship” salvation—a view that would have been rejected by the founder and first president of Dallas Seminary, Dr. Lewis Sperry Chafer.”</a:t>
            </a:r>
            <a:endParaRPr lang="en-US" altLang="en-US" sz="3000" dirty="0">
              <a:solidFill>
                <a:schemeClr val="tx1"/>
              </a:solidFill>
              <a:effectLst>
                <a:outerShdw blurRad="38100" dist="38100" dir="2700000" algn="tl">
                  <a:srgbClr val="000000">
                    <a:alpha val="43137"/>
                  </a:srgbClr>
                </a:outerShdw>
              </a:effectLst>
              <a:latin typeface="Calibri" panose="020F0502020204030204" pitchFamily="34" charset="0"/>
            </a:endParaRPr>
          </a:p>
        </p:txBody>
      </p:sp>
      <p:sp>
        <p:nvSpPr>
          <p:cNvPr id="15363" name="Rectangle 3"/>
          <p:cNvSpPr>
            <a:spLocks noGrp="1" noChangeArrowheads="1"/>
          </p:cNvSpPr>
          <p:nvPr>
            <p:ph type="subTitle" sz="quarter" idx="4294967295"/>
          </p:nvPr>
        </p:nvSpPr>
        <p:spPr>
          <a:xfrm>
            <a:off x="1028700" y="129540"/>
            <a:ext cx="7086600" cy="1295400"/>
          </a:xfrm>
        </p:spPr>
        <p:txBody>
          <a:bodyPr/>
          <a:lstStyle/>
          <a:p>
            <a:pPr marL="0" indent="0" algn="ctr" eaLnBrk="1" hangingPunct="1">
              <a:spcBef>
                <a:spcPct val="0"/>
              </a:spcBef>
              <a:spcAft>
                <a:spcPts val="600"/>
              </a:spcAft>
              <a:buNone/>
              <a:defRPr/>
            </a:pPr>
            <a:r>
              <a:rPr lang="en-US" kern="1200" dirty="0">
                <a:solidFill>
                  <a:srgbClr val="00FFFF"/>
                </a:solidFill>
                <a:effectLst>
                  <a:outerShdw blurRad="38100" dist="38100" dir="2700000" algn="tl">
                    <a:srgbClr val="000000">
                      <a:alpha val="43137"/>
                    </a:srgbClr>
                  </a:outerShdw>
                </a:effectLst>
                <a:ea typeface="+mj-ea"/>
                <a:cs typeface="Calibri" panose="020F0502020204030204" pitchFamily="34" charset="0"/>
              </a:rPr>
              <a:t>Zane Hodges</a:t>
            </a:r>
          </a:p>
          <a:p>
            <a:pPr marL="0" indent="0" algn="ctr" eaLnBrk="1" hangingPunct="1">
              <a:buNone/>
              <a:defRPr/>
            </a:pPr>
            <a:r>
              <a:rPr lang="en-US" sz="1600" dirty="0">
                <a:effectLst>
                  <a:outerShdw blurRad="38100" dist="38100" dir="2700000" algn="tl">
                    <a:srgbClr val="000000">
                      <a:alpha val="43137"/>
                    </a:srgbClr>
                  </a:outerShdw>
                </a:effectLst>
              </a:rPr>
              <a:t>Zane C. Hodges, “Assurance and Works: An Evangelical </a:t>
            </a:r>
            <a:r>
              <a:rPr lang="en-US" sz="1600" dirty="0" err="1">
                <a:effectLst>
                  <a:outerShdw blurRad="38100" dist="38100" dir="2700000" algn="tl">
                    <a:srgbClr val="000000">
                      <a:alpha val="43137"/>
                    </a:srgbClr>
                  </a:outerShdw>
                </a:effectLst>
              </a:rPr>
              <a:t>Trainwreck</a:t>
            </a:r>
            <a:r>
              <a:rPr lang="en-US" sz="1600" dirty="0">
                <a:effectLst>
                  <a:outerShdw blurRad="38100" dist="38100" dir="2700000" algn="tl">
                    <a:srgbClr val="000000">
                      <a:alpha val="43137"/>
                    </a:srgbClr>
                  </a:outerShdw>
                </a:effectLst>
              </a:rPr>
              <a:t>,” Grace in Focus (March‒April 1994), accessed April 1, 2016, http://www.faithalone.org.</a:t>
            </a:r>
          </a:p>
          <a:p>
            <a:pPr marL="0" indent="0" algn="ctr" eaLnBrk="1" hangingPunct="1">
              <a:buNone/>
              <a:defRPr/>
            </a:pPr>
            <a:endParaRPr lang="en-US" sz="1600" dirty="0">
              <a:effectLst>
                <a:outerShdw blurRad="38100" dist="38100" dir="2700000" algn="tl">
                  <a:srgbClr val="000000">
                    <a:alpha val="43137"/>
                  </a:srgbClr>
                </a:outerShdw>
              </a:effectLst>
            </a:endParaRPr>
          </a:p>
        </p:txBody>
      </p:sp>
      <p:pic>
        <p:nvPicPr>
          <p:cNvPr id="6146" name="Picture 2" descr="Image result for zane hodges">
            <a:extLst>
              <a:ext uri="{FF2B5EF4-FFF2-40B4-BE49-F238E27FC236}">
                <a16:creationId xmlns:a16="http://schemas.microsoft.com/office/drawing/2014/main" id="{FA84B61F-563F-4B4F-8F92-B86FD1AB767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5309" y="76200"/>
            <a:ext cx="782891" cy="109728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100524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a:extLst>
              <a:ext uri="{FF2B5EF4-FFF2-40B4-BE49-F238E27FC236}">
                <a16:creationId xmlns:a16="http://schemas.microsoft.com/office/drawing/2014/main" id="{5C110834-AA45-4ED8-884A-7484CE886F43}"/>
              </a:ext>
            </a:extLst>
          </p:cNvPr>
          <p:cNvSpPr>
            <a:spLocks noGrp="1" noChangeArrowheads="1"/>
          </p:cNvSpPr>
          <p:nvPr>
            <p:ph type="title"/>
          </p:nvPr>
        </p:nvSpPr>
        <p:spPr>
          <a:xfrm>
            <a:off x="628650" y="228600"/>
            <a:ext cx="7886700" cy="777874"/>
          </a:xfrm>
          <a:ln>
            <a:miter lim="800000"/>
            <a:headEnd/>
            <a:tailEnd/>
          </a:ln>
        </p:spPr>
        <p:txBody>
          <a:bodyPr>
            <a:normAutofit/>
          </a:bodyPr>
          <a:lstStyle/>
          <a:p>
            <a:pPr algn="ctr" eaLnBrk="1" hangingPunct="1">
              <a:lnSpc>
                <a:spcPct val="100000"/>
              </a:lnSpc>
              <a:defRPr/>
            </a:pPr>
            <a:r>
              <a:rPr lang="en-US" sz="4000" dirty="0">
                <a:effectLst>
                  <a:outerShdw blurRad="38100" dist="38100" dir="2700000" algn="tl">
                    <a:srgbClr val="000000">
                      <a:alpha val="43137"/>
                    </a:srgbClr>
                  </a:outerShdw>
                </a:effectLst>
              </a:rPr>
              <a:t>Dr. Robert Lightner</a:t>
            </a:r>
          </a:p>
        </p:txBody>
      </p:sp>
      <p:sp>
        <p:nvSpPr>
          <p:cNvPr id="14339" name="Rectangle 3">
            <a:extLst>
              <a:ext uri="{FF2B5EF4-FFF2-40B4-BE49-F238E27FC236}">
                <a16:creationId xmlns:a16="http://schemas.microsoft.com/office/drawing/2014/main" id="{68B7DCC6-7FF8-4283-A613-52CA565971B1}"/>
              </a:ext>
            </a:extLst>
          </p:cNvPr>
          <p:cNvSpPr>
            <a:spLocks noGrp="1" noChangeArrowheads="1"/>
          </p:cNvSpPr>
          <p:nvPr>
            <p:ph type="body" idx="1"/>
          </p:nvPr>
        </p:nvSpPr>
        <p:spPr>
          <a:xfrm>
            <a:off x="2362200" y="1295400"/>
            <a:ext cx="6761988" cy="4419600"/>
          </a:xfrm>
        </p:spPr>
        <p:txBody>
          <a:bodyPr>
            <a:noAutofit/>
          </a:bodyPr>
          <a:lstStyle/>
          <a:p>
            <a:pPr marL="0" indent="0" eaLnBrk="1" hangingPunct="1">
              <a:spcBef>
                <a:spcPts val="0"/>
              </a:spcBef>
              <a:spcAft>
                <a:spcPts val="3600"/>
              </a:spcAft>
              <a:buClr>
                <a:srgbClr val="00FFFF"/>
              </a:buClr>
              <a:buNone/>
              <a:defRPr/>
            </a:pPr>
            <a:r>
              <a:rPr lang="en-US" sz="3600" dirty="0">
                <a:solidFill>
                  <a:srgbClr val="00FFFF"/>
                </a:solidFill>
                <a:effectLst>
                  <a:outerShdw blurRad="38100" dist="38100" dir="2700000" algn="tl">
                    <a:srgbClr val="000000">
                      <a:alpha val="43137"/>
                    </a:srgbClr>
                  </a:outerShdw>
                </a:effectLst>
              </a:rPr>
              <a:t>Purposes of the Local Church</a:t>
            </a:r>
            <a:endParaRPr lang="en-US" sz="3600" dirty="0">
              <a:effectLst>
                <a:outerShdw blurRad="38100" dist="38100" dir="2700000" algn="tl">
                  <a:srgbClr val="000000">
                    <a:alpha val="43137"/>
                  </a:srgbClr>
                </a:outerShdw>
              </a:effectLst>
            </a:endParaRPr>
          </a:p>
          <a:p>
            <a:pPr marL="914400" indent="-457200" eaLnBrk="1" hangingPunct="1">
              <a:spcBef>
                <a:spcPts val="0"/>
              </a:spcBef>
              <a:spcAft>
                <a:spcPts val="3600"/>
              </a:spcAft>
              <a:buClr>
                <a:srgbClr val="00FFFF"/>
              </a:buClr>
              <a:buFont typeface="Arial" panose="020B0604020202020204" pitchFamily="34" charset="0"/>
              <a:buChar char="•"/>
              <a:defRPr/>
            </a:pPr>
            <a:r>
              <a:rPr lang="en-US" sz="3600" dirty="0">
                <a:effectLst>
                  <a:outerShdw blurRad="38100" dist="38100" dir="2700000" algn="tl">
                    <a:srgbClr val="000000">
                      <a:alpha val="43137"/>
                    </a:srgbClr>
                  </a:outerShdw>
                </a:effectLst>
              </a:rPr>
              <a:t>Glorify God (Eph 3:21)</a:t>
            </a:r>
          </a:p>
          <a:p>
            <a:pPr marL="914400" indent="-457200" eaLnBrk="1" hangingPunct="1">
              <a:spcBef>
                <a:spcPts val="0"/>
              </a:spcBef>
              <a:spcAft>
                <a:spcPts val="3600"/>
              </a:spcAft>
              <a:buClr>
                <a:srgbClr val="00FFFF"/>
              </a:buClr>
              <a:buFont typeface="Arial" panose="020B0604020202020204" pitchFamily="34" charset="0"/>
              <a:buChar char="•"/>
              <a:defRPr/>
            </a:pPr>
            <a:r>
              <a:rPr lang="en-US" sz="3600" dirty="0">
                <a:effectLst>
                  <a:outerShdw blurRad="38100" dist="38100" dir="2700000" algn="tl">
                    <a:srgbClr val="000000">
                      <a:alpha val="43137"/>
                    </a:srgbClr>
                  </a:outerShdw>
                </a:effectLst>
              </a:rPr>
              <a:t>Edify the saints (Eph 4:11-16)</a:t>
            </a:r>
          </a:p>
          <a:p>
            <a:pPr marL="914400" indent="-457200" eaLnBrk="1" hangingPunct="1">
              <a:spcBef>
                <a:spcPts val="0"/>
              </a:spcBef>
              <a:spcAft>
                <a:spcPts val="3600"/>
              </a:spcAft>
              <a:buClr>
                <a:srgbClr val="00FFFF"/>
              </a:buClr>
              <a:buFont typeface="Arial" panose="020B0604020202020204" pitchFamily="34" charset="0"/>
              <a:buChar char="•"/>
              <a:defRPr/>
            </a:pPr>
            <a:r>
              <a:rPr lang="en-US" sz="3600" dirty="0">
                <a:effectLst>
                  <a:outerShdw blurRad="38100" dist="38100" dir="2700000" algn="tl">
                    <a:srgbClr val="000000">
                      <a:alpha val="43137"/>
                    </a:srgbClr>
                  </a:outerShdw>
                </a:effectLst>
              </a:rPr>
              <a:t>Fulfill the Great Commission (Matt 28:18-20)</a:t>
            </a:r>
          </a:p>
        </p:txBody>
      </p:sp>
      <p:pic>
        <p:nvPicPr>
          <p:cNvPr id="72708" name="Picture 2" descr="https://encrypted-tbn1.gstatic.com/images?q=tbn:ANd9GcRVEkk3EF6aIGxY0Yz0z_uevMi3B1FPvrIm0btZT0dvwfQOys6K">
            <a:extLst>
              <a:ext uri="{FF2B5EF4-FFF2-40B4-BE49-F238E27FC236}">
                <a16:creationId xmlns:a16="http://schemas.microsoft.com/office/drawing/2014/main" id="{EAF4AD47-3C1A-440C-9761-C29244245D7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8600" y="1524000"/>
            <a:ext cx="1828800" cy="2286000"/>
          </a:xfrm>
          <a:prstGeom prst="rect">
            <a:avLst/>
          </a:prstGeom>
          <a:solidFill>
            <a:srgbClr val="FFFFFF">
              <a:shade val="85000"/>
            </a:srgbClr>
          </a:solidFill>
          <a:ln w="28575">
            <a:solidFill>
              <a:schemeClr val="tx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9551443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idx="4294967295"/>
          </p:nvPr>
        </p:nvSpPr>
        <p:spPr>
          <a:xfrm>
            <a:off x="685800" y="2857500"/>
            <a:ext cx="7772400" cy="1143000"/>
          </a:xfrm>
        </p:spPr>
        <p:txBody>
          <a:bodyPr/>
          <a:lstStyle/>
          <a:p>
            <a:pPr algn="ctr"/>
            <a:r>
              <a:rPr lang="en-US" altLang="en-US" sz="6000" dirty="0">
                <a:effectLst>
                  <a:outerShdw blurRad="38100" dist="38100" dir="2700000" algn="tl">
                    <a:srgbClr val="000000">
                      <a:alpha val="43137"/>
                    </a:srgbClr>
                  </a:outerShdw>
                </a:effectLst>
              </a:rPr>
              <a:t>Conclusion</a:t>
            </a:r>
          </a:p>
        </p:txBody>
      </p:sp>
    </p:spTree>
    <p:extLst>
      <p:ext uri="{BB962C8B-B14F-4D97-AF65-F5344CB8AC3E}">
        <p14:creationId xmlns:p14="http://schemas.microsoft.com/office/powerpoint/2010/main" val="1333231769"/>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C9D36C7-BF49-4E1B-AE62-397AA48A64D1}"/>
              </a:ext>
            </a:extLst>
          </p:cNvPr>
          <p:cNvSpPr>
            <a:spLocks noGrp="1"/>
          </p:cNvSpPr>
          <p:nvPr>
            <p:ph idx="1"/>
          </p:nvPr>
        </p:nvSpPr>
        <p:spPr>
          <a:xfrm>
            <a:off x="114300" y="1371600"/>
            <a:ext cx="8915400" cy="5257800"/>
          </a:xfrm>
        </p:spPr>
        <p:txBody>
          <a:bodyPr/>
          <a:lstStyle/>
          <a:p>
            <a:pPr marL="514350" indent="-514350">
              <a:buSzPct val="100000"/>
              <a:buAutoNum type="arabicPeriod"/>
            </a:pPr>
            <a:r>
              <a:rPr lang="en-US" sz="2800" dirty="0">
                <a:effectLst>
                  <a:outerShdw blurRad="38100" dist="38100" dir="2700000" algn="tl">
                    <a:srgbClr val="000000">
                      <a:alpha val="43137"/>
                    </a:srgbClr>
                  </a:outerShdw>
                </a:effectLst>
              </a:rPr>
              <a:t>Loss of “pilgrim” status</a:t>
            </a:r>
          </a:p>
          <a:p>
            <a:pPr marL="514350" indent="-514350">
              <a:buSzPct val="100000"/>
              <a:buAutoNum type="arabicPeriod"/>
            </a:pPr>
            <a:r>
              <a:rPr lang="en-US" sz="2800" dirty="0">
                <a:effectLst>
                  <a:outerShdw blurRad="38100" dist="38100" dir="2700000" algn="tl">
                    <a:srgbClr val="000000">
                      <a:alpha val="43137"/>
                    </a:srgbClr>
                  </a:outerShdw>
                </a:effectLst>
              </a:rPr>
              <a:t>Social Gospel</a:t>
            </a:r>
          </a:p>
          <a:p>
            <a:pPr marL="514350" indent="-514350">
              <a:buSzPct val="100000"/>
              <a:buFont typeface="Wingdings" pitchFamily="2" charset="2"/>
              <a:buAutoNum type="arabicPeriod"/>
            </a:pPr>
            <a:r>
              <a:rPr lang="en-US" sz="2800" dirty="0">
                <a:effectLst>
                  <a:outerShdw blurRad="38100" dist="38100" dir="2700000" algn="tl">
                    <a:srgbClr val="000000">
                      <a:alpha val="43137"/>
                    </a:srgbClr>
                  </a:outerShdw>
                </a:effectLst>
              </a:rPr>
              <a:t>Ecumenical &amp; interfaith alliances</a:t>
            </a:r>
          </a:p>
          <a:p>
            <a:pPr marL="514350" indent="-514350">
              <a:buSzPct val="100000"/>
              <a:buAutoNum type="arabicPeriod"/>
            </a:pPr>
            <a:r>
              <a:rPr lang="en-US" sz="2800" dirty="0">
                <a:effectLst>
                  <a:outerShdw blurRad="38100" dist="38100" dir="2700000" algn="tl">
                    <a:srgbClr val="000000">
                      <a:alpha val="43137"/>
                    </a:srgbClr>
                  </a:outerShdw>
                </a:effectLst>
              </a:rPr>
              <a:t>Rejection or marginalization of Bible prophecy</a:t>
            </a:r>
          </a:p>
          <a:p>
            <a:pPr marL="514350" indent="-514350">
              <a:buSzPct val="100000"/>
              <a:buAutoNum type="arabicPeriod"/>
            </a:pPr>
            <a:r>
              <a:rPr lang="en-US" sz="2800" dirty="0">
                <a:effectLst>
                  <a:outerShdw blurRad="38100" dist="38100" dir="2700000" algn="tl">
                    <a:srgbClr val="000000">
                      <a:alpha val="43137"/>
                    </a:srgbClr>
                  </a:outerShdw>
                </a:effectLst>
              </a:rPr>
              <a:t>Building the wrong kingdom</a:t>
            </a:r>
          </a:p>
          <a:p>
            <a:pPr marL="514350" indent="-514350">
              <a:buSzPct val="100000"/>
              <a:buAutoNum type="arabicPeriod"/>
            </a:pPr>
            <a:r>
              <a:rPr lang="en-US" sz="2800" dirty="0">
                <a:effectLst>
                  <a:outerShdw blurRad="38100" dist="38100" dir="2700000" algn="tl">
                    <a:srgbClr val="000000">
                      <a:alpha val="43137"/>
                    </a:srgbClr>
                  </a:outerShdw>
                </a:effectLst>
              </a:rPr>
              <a:t>Charismatic theology</a:t>
            </a:r>
          </a:p>
          <a:p>
            <a:pPr marL="514350" indent="-514350">
              <a:buSzPct val="100000"/>
              <a:buAutoNum type="arabicPeriod"/>
            </a:pPr>
            <a:r>
              <a:rPr lang="en-US" sz="2800" dirty="0">
                <a:effectLst>
                  <a:outerShdw blurRad="38100" dist="38100" dir="2700000" algn="tl">
                    <a:srgbClr val="000000">
                      <a:alpha val="43137"/>
                    </a:srgbClr>
                  </a:outerShdw>
                </a:effectLst>
              </a:rPr>
              <a:t>Prosperity Gospel</a:t>
            </a:r>
          </a:p>
          <a:p>
            <a:pPr marL="514350" indent="-514350">
              <a:buSzPct val="100000"/>
              <a:buAutoNum type="arabicPeriod"/>
            </a:pPr>
            <a:r>
              <a:rPr lang="en-US" sz="2800" dirty="0">
                <a:effectLst>
                  <a:outerShdw blurRad="38100" dist="38100" dir="2700000" algn="tl">
                    <a:srgbClr val="000000">
                      <a:alpha val="43137"/>
                    </a:srgbClr>
                  </a:outerShdw>
                </a:effectLst>
              </a:rPr>
              <a:t>Anti-Israelism</a:t>
            </a:r>
          </a:p>
          <a:p>
            <a:pPr marL="514350" indent="-514350">
              <a:buSzPct val="100000"/>
              <a:buAutoNum type="arabicPeriod"/>
            </a:pPr>
            <a:r>
              <a:rPr lang="en-US" sz="2800" dirty="0">
                <a:effectLst>
                  <a:outerShdw blurRad="38100" dist="38100" dir="2700000" algn="tl">
                    <a:srgbClr val="000000">
                      <a:alpha val="43137"/>
                    </a:srgbClr>
                  </a:outerShdw>
                </a:effectLst>
              </a:rPr>
              <a:t>Lordship Salvation</a:t>
            </a:r>
          </a:p>
          <a:p>
            <a:pPr marL="0" indent="0">
              <a:buSzPct val="100000"/>
              <a:buNone/>
            </a:pPr>
            <a:endParaRPr lang="en-US" sz="2800" dirty="0">
              <a:effectLst>
                <a:outerShdw blurRad="38100" dist="38100" dir="2700000" algn="tl">
                  <a:srgbClr val="000000">
                    <a:alpha val="43137"/>
                  </a:srgbClr>
                </a:outerShdw>
              </a:effectLst>
            </a:endParaRPr>
          </a:p>
          <a:p>
            <a:pPr marL="514350" indent="-514350">
              <a:buAutoNum type="arabicPeriod"/>
            </a:pPr>
            <a:endParaRPr lang="en-US" dirty="0">
              <a:effectLst>
                <a:outerShdw blurRad="38100" dist="38100" dir="2700000" algn="tl">
                  <a:srgbClr val="000000">
                    <a:alpha val="43137"/>
                  </a:srgbClr>
                </a:outerShdw>
              </a:effectLst>
            </a:endParaRPr>
          </a:p>
          <a:p>
            <a:pPr marL="514350" indent="-514350">
              <a:buAutoNum type="arabicPeriod"/>
            </a:pPr>
            <a:endParaRPr lang="en-US" dirty="0">
              <a:effectLst>
                <a:outerShdw blurRad="38100" dist="38100" dir="2700000" algn="tl">
                  <a:srgbClr val="000000">
                    <a:alpha val="43137"/>
                  </a:srgbClr>
                </a:outerShdw>
              </a:effectLst>
            </a:endParaRPr>
          </a:p>
          <a:p>
            <a:pPr marL="514350" indent="-514350">
              <a:buAutoNum type="arabicPeriod"/>
            </a:pPr>
            <a:endParaRPr lang="en-US" dirty="0">
              <a:effectLst>
                <a:outerShdw blurRad="38100" dist="38100" dir="2700000" algn="tl">
                  <a:srgbClr val="000000">
                    <a:alpha val="43137"/>
                  </a:srgbClr>
                </a:outerShdw>
              </a:effectLst>
            </a:endParaRPr>
          </a:p>
          <a:p>
            <a:pPr marL="514350" indent="-514350">
              <a:buAutoNum type="arabicPeriod"/>
            </a:pPr>
            <a:endParaRPr lang="en-US" dirty="0">
              <a:effectLst>
                <a:outerShdw blurRad="38100" dist="38100" dir="2700000" algn="tl">
                  <a:srgbClr val="000000">
                    <a:alpha val="43137"/>
                  </a:srgbClr>
                </a:outerShdw>
              </a:effectLst>
            </a:endParaRPr>
          </a:p>
          <a:p>
            <a:pPr marL="514350" indent="-514350">
              <a:buAutoNum type="arabicPeriod"/>
            </a:pPr>
            <a:endParaRPr lang="en-US" dirty="0">
              <a:effectLst>
                <a:outerShdw blurRad="38100" dist="38100" dir="2700000" algn="tl">
                  <a:srgbClr val="000000">
                    <a:alpha val="43137"/>
                  </a:srgbClr>
                </a:outerShdw>
              </a:effectLst>
            </a:endParaRPr>
          </a:p>
          <a:p>
            <a:pPr marL="514350" indent="-514350">
              <a:buAutoNum type="arabicPeriod"/>
            </a:pPr>
            <a:endParaRPr lang="en-US" dirty="0">
              <a:effectLst>
                <a:outerShdw blurRad="38100" dist="38100" dir="2700000" algn="tl">
                  <a:srgbClr val="000000">
                    <a:alpha val="43137"/>
                  </a:srgbClr>
                </a:outerShdw>
              </a:effectLst>
            </a:endParaRPr>
          </a:p>
        </p:txBody>
      </p:sp>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86EA5E1E-855E-4239-A2A3-935CB40557B1}"/>
                  </a:ext>
                </a:extLst>
              </p14:cNvPr>
              <p14:cNvContentPartPr/>
              <p14:nvPr/>
            </p14:nvContentPartPr>
            <p14:xfrm>
              <a:off x="2695267" y="1613608"/>
              <a:ext cx="6120" cy="6120"/>
            </p14:xfrm>
          </p:contentPart>
        </mc:Choice>
        <mc:Fallback xmlns="">
          <p:pic>
            <p:nvPicPr>
              <p:cNvPr id="4" name="Ink 3">
                <a:extLst>
                  <a:ext uri="{FF2B5EF4-FFF2-40B4-BE49-F238E27FC236}">
                    <a16:creationId xmlns:a16="http://schemas.microsoft.com/office/drawing/2014/main" id="{86EA5E1E-855E-4239-A2A3-935CB40557B1}"/>
                  </a:ext>
                </a:extLst>
              </p:cNvPr>
              <p:cNvPicPr/>
              <p:nvPr/>
            </p:nvPicPr>
            <p:blipFill>
              <a:blip r:embed="rId3"/>
              <a:stretch>
                <a:fillRect/>
              </a:stretch>
            </p:blipFill>
            <p:spPr>
              <a:xfrm>
                <a:off x="2693107" y="1611448"/>
                <a:ext cx="10440" cy="10440"/>
              </a:xfrm>
              <a:prstGeom prst="rect">
                <a:avLst/>
              </a:prstGeom>
            </p:spPr>
          </p:pic>
        </mc:Fallback>
      </mc:AlternateContent>
      <p:pic>
        <p:nvPicPr>
          <p:cNvPr id="5" name="Picture 4">
            <a:extLst>
              <a:ext uri="{FF2B5EF4-FFF2-40B4-BE49-F238E27FC236}">
                <a16:creationId xmlns:a16="http://schemas.microsoft.com/office/drawing/2014/main" id="{6E76D924-A5BC-4993-80BE-9839F8CDF12E}"/>
              </a:ext>
            </a:extLst>
          </p:cNvPr>
          <p:cNvPicPr>
            <a:picLocks noChangeAspect="1"/>
          </p:cNvPicPr>
          <p:nvPr/>
        </p:nvPicPr>
        <p:blipFill>
          <a:blip r:embed="rId4"/>
          <a:stretch>
            <a:fillRect/>
          </a:stretch>
        </p:blipFill>
        <p:spPr>
          <a:xfrm>
            <a:off x="5562602" y="3581400"/>
            <a:ext cx="3420535" cy="2286000"/>
          </a:xfrm>
          <a:prstGeom prst="rect">
            <a:avLst/>
          </a:prstGeom>
        </p:spPr>
      </p:pic>
      <p:sp>
        <p:nvSpPr>
          <p:cNvPr id="8" name="Title 1">
            <a:extLst>
              <a:ext uri="{FF2B5EF4-FFF2-40B4-BE49-F238E27FC236}">
                <a16:creationId xmlns:a16="http://schemas.microsoft.com/office/drawing/2014/main" id="{C8F77412-A9FF-46B6-B544-2A44CB8C6D6B}"/>
              </a:ext>
            </a:extLst>
          </p:cNvPr>
          <p:cNvSpPr>
            <a:spLocks noGrp="1"/>
          </p:cNvSpPr>
          <p:nvPr>
            <p:ph type="title"/>
          </p:nvPr>
        </p:nvSpPr>
        <p:spPr>
          <a:xfrm>
            <a:off x="1704975" y="228600"/>
            <a:ext cx="5734050" cy="1143000"/>
          </a:xfrm>
        </p:spPr>
        <p:txBody>
          <a:bodyPr/>
          <a:lstStyle/>
          <a:p>
            <a:pPr algn="ctr"/>
            <a:r>
              <a:rPr lang="en-US" sz="3200" dirty="0">
                <a:effectLst>
                  <a:outerShdw blurRad="38100" dist="38100" dir="2700000" algn="tl">
                    <a:srgbClr val="000000">
                      <a:alpha val="43137"/>
                    </a:srgbClr>
                  </a:outerShdw>
                </a:effectLst>
              </a:rPr>
              <a:t>9 Ways Kingdom Now Theology </a:t>
            </a:r>
            <a:br>
              <a:rPr lang="en-US" sz="3200" dirty="0">
                <a:effectLst>
                  <a:outerShdw blurRad="38100" dist="38100" dir="2700000" algn="tl">
                    <a:srgbClr val="000000">
                      <a:alpha val="43137"/>
                    </a:srgbClr>
                  </a:outerShdw>
                </a:effectLst>
              </a:rPr>
            </a:br>
            <a:r>
              <a:rPr lang="en-US" sz="3200" dirty="0">
                <a:effectLst>
                  <a:outerShdw blurRad="38100" dist="38100" dir="2700000" algn="tl">
                    <a:srgbClr val="000000">
                      <a:alpha val="43137"/>
                    </a:srgbClr>
                  </a:outerShdw>
                </a:effectLst>
              </a:rPr>
              <a:t>Impacts the Church</a:t>
            </a:r>
          </a:p>
        </p:txBody>
      </p:sp>
    </p:spTree>
    <p:extLst>
      <p:ext uri="{BB962C8B-B14F-4D97-AF65-F5344CB8AC3E}">
        <p14:creationId xmlns:p14="http://schemas.microsoft.com/office/powerpoint/2010/main" val="6584923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a:xfrm>
            <a:off x="876303" y="228314"/>
            <a:ext cx="7391399" cy="1143286"/>
          </a:xfrm>
        </p:spPr>
        <p:txBody>
          <a:bodyPr/>
          <a:lstStyle/>
          <a:p>
            <a:pPr algn="ctr" eaLnBrk="1" hangingPunct="1">
              <a:defRPr/>
            </a:pPr>
            <a:r>
              <a:rPr lang="en-US" altLang="en-US" sz="3200" dirty="0">
                <a:solidFill>
                  <a:srgbClr val="00FFFF"/>
                </a:solidFill>
                <a:effectLst>
                  <a:outerShdw blurRad="38100" dist="38100" dir="2700000" algn="tl">
                    <a:srgbClr val="000000">
                      <a:alpha val="43137"/>
                    </a:srgbClr>
                  </a:outerShdw>
                </a:effectLst>
              </a:rPr>
              <a:t>Alva J. McClain</a:t>
            </a:r>
            <a:br>
              <a:rPr lang="en-US" altLang="en-US" sz="1600" dirty="0">
                <a:solidFill>
                  <a:schemeClr val="tx1"/>
                </a:solidFill>
                <a:effectLst>
                  <a:outerShdw blurRad="38100" dist="38100" dir="2700000" algn="tl">
                    <a:srgbClr val="000000">
                      <a:alpha val="43137"/>
                    </a:srgbClr>
                  </a:outerShdw>
                </a:effectLst>
              </a:rPr>
            </a:br>
            <a:r>
              <a:rPr lang="en-US" sz="1600" dirty="0">
                <a:solidFill>
                  <a:schemeClr val="tx1"/>
                </a:solidFill>
                <a:effectLst>
                  <a:outerShdw blurRad="38100" dist="38100" dir="2700000" algn="tl">
                    <a:srgbClr val="000000">
                      <a:alpha val="43137"/>
                    </a:srgbClr>
                  </a:outerShdw>
                </a:effectLst>
              </a:rPr>
              <a:t>Alva J. McClain, </a:t>
            </a:r>
            <a:r>
              <a:rPr lang="en-US" sz="1600" i="1" dirty="0">
                <a:solidFill>
                  <a:schemeClr val="tx1"/>
                </a:solidFill>
                <a:effectLst>
                  <a:outerShdw blurRad="38100" dist="38100" dir="2700000" algn="tl">
                    <a:srgbClr val="000000">
                      <a:alpha val="43137"/>
                    </a:srgbClr>
                  </a:outerShdw>
                </a:effectLst>
              </a:rPr>
              <a:t>The Greatness of the Kingdom: An Inductive Study of the Kingdom of God as Set Forth in the Scriptures</a:t>
            </a:r>
            <a:r>
              <a:rPr lang="en-US" sz="1600" dirty="0">
                <a:solidFill>
                  <a:schemeClr val="tx1"/>
                </a:solidFill>
                <a:effectLst>
                  <a:outerShdw blurRad="38100" dist="38100" dir="2700000" algn="tl">
                    <a:srgbClr val="000000">
                      <a:alpha val="43137"/>
                    </a:srgbClr>
                  </a:outerShdw>
                </a:effectLst>
              </a:rPr>
              <a:t> (Grand Rapids: Zondervan, 1959), 438-39.</a:t>
            </a:r>
            <a:endParaRPr lang="en-US" altLang="en-US" sz="1600" dirty="0">
              <a:solidFill>
                <a:schemeClr val="tx1"/>
              </a:solidFill>
              <a:effectLst>
                <a:outerShdw blurRad="38100" dist="38100" dir="2700000" algn="tl">
                  <a:srgbClr val="000000">
                    <a:alpha val="43137"/>
                  </a:srgbClr>
                </a:outerShdw>
              </a:effectLst>
            </a:endParaRPr>
          </a:p>
        </p:txBody>
      </p:sp>
      <p:sp>
        <p:nvSpPr>
          <p:cNvPr id="57347" name="Content Placeholder 2"/>
          <p:cNvSpPr>
            <a:spLocks noGrp="1"/>
          </p:cNvSpPr>
          <p:nvPr>
            <p:ph idx="1"/>
          </p:nvPr>
        </p:nvSpPr>
        <p:spPr>
          <a:xfrm>
            <a:off x="0" y="1447514"/>
            <a:ext cx="9144000" cy="5181886"/>
          </a:xfrm>
        </p:spPr>
        <p:txBody>
          <a:bodyPr/>
          <a:lstStyle/>
          <a:p>
            <a:pPr marL="0" indent="0" algn="just" eaLnBrk="1" hangingPunct="1">
              <a:buNone/>
              <a:defRPr/>
            </a:pPr>
            <a:r>
              <a:rPr lang="en-US" sz="2400" dirty="0">
                <a:effectLst>
                  <a:outerShdw blurRad="38100" dist="38100" dir="2700000" algn="tl">
                    <a:srgbClr val="000000">
                      <a:alpha val="43137"/>
                    </a:srgbClr>
                  </a:outerShdw>
                </a:effectLst>
              </a:rPr>
              <a:t>“Theological confusion, especially in matters which have to do with the church, will inevitably produce </a:t>
            </a:r>
            <a:r>
              <a:rPr lang="en-US" sz="2400" b="1" u="sng" dirty="0">
                <a:solidFill>
                  <a:srgbClr val="FFFFCC"/>
                </a:solidFill>
                <a:effectLst>
                  <a:outerShdw blurRad="38100" dist="38100" dir="2700000" algn="tl">
                    <a:srgbClr val="000000">
                      <a:alpha val="43137"/>
                    </a:srgbClr>
                  </a:outerShdw>
                </a:effectLst>
              </a:rPr>
              <a:t>consequences</a:t>
            </a:r>
            <a:r>
              <a:rPr lang="en-US" sz="2400" dirty="0">
                <a:effectLst>
                  <a:outerShdw blurRad="38100" dist="38100" dir="2700000" algn="tl">
                    <a:srgbClr val="000000">
                      <a:alpha val="43137"/>
                    </a:srgbClr>
                  </a:outerShdw>
                </a:effectLst>
              </a:rPr>
              <a:t> which are of grave </a:t>
            </a:r>
            <a:r>
              <a:rPr lang="en-US" sz="2400" b="1" u="sng" dirty="0">
                <a:solidFill>
                  <a:srgbClr val="FFFFCC"/>
                </a:solidFill>
                <a:effectLst>
                  <a:outerShdw blurRad="38100" dist="38100" dir="2700000" algn="tl">
                    <a:srgbClr val="000000">
                      <a:alpha val="43137"/>
                    </a:srgbClr>
                  </a:outerShdw>
                </a:effectLst>
              </a:rPr>
              <a:t>practical</a:t>
            </a:r>
            <a:r>
              <a:rPr lang="en-US" sz="2400" dirty="0">
                <a:effectLst>
                  <a:outerShdw blurRad="38100" dist="38100" dir="2700000" algn="tl">
                    <a:srgbClr val="000000">
                      <a:alpha val="43137"/>
                    </a:srgbClr>
                  </a:outerShdw>
                </a:effectLst>
              </a:rPr>
              <a:t> concern. The identification of the Kingdom with the church has led historically to ecclesiastical policies and programs which, even when not positively evil, have been far removed from the original simplicity of the New Testament </a:t>
            </a:r>
            <a:r>
              <a:rPr lang="en-US" sz="2400" i="1" dirty="0" err="1">
                <a:effectLst>
                  <a:outerShdw blurRad="38100" dist="38100" dir="2700000" algn="tl">
                    <a:srgbClr val="000000">
                      <a:alpha val="43137"/>
                    </a:srgbClr>
                  </a:outerShdw>
                </a:effectLst>
              </a:rPr>
              <a:t>ekklēssia</a:t>
            </a:r>
            <a:r>
              <a:rPr lang="en-US" sz="2400" dirty="0">
                <a:effectLst>
                  <a:outerShdw blurRad="38100" dist="38100" dir="2700000" algn="tl">
                    <a:srgbClr val="000000">
                      <a:alpha val="43137"/>
                    </a:srgbClr>
                  </a:outerShdw>
                </a:effectLst>
              </a:rPr>
              <a:t>. It is easy to claim that in the ‘present kingdom of grace’ that the rule of the saints is wholly ‘spiritual,’ exerted only through moral principles and influence. But practically, once the church becomes the Kingdom in any realistic theological sense, it is impossible to draw any clear line between principles and their implementation through political and social devices. For the logical implications of a present ecclesiastical kingdom are unmistakable, and historically have always led in one direction, i.e., political control of the state by the church.”</a:t>
            </a:r>
          </a:p>
        </p:txBody>
      </p:sp>
      <mc:AlternateContent xmlns:mc="http://schemas.openxmlformats.org/markup-compatibility/2006" xmlns:p14="http://schemas.microsoft.com/office/powerpoint/2010/main">
        <mc:Choice Requires="p14">
          <p:contentPart p14:bwMode="auto" r:id="rId2">
            <p14:nvContentPartPr>
              <p14:cNvPr id="9" name="Ink 8"/>
              <p14:cNvContentPartPr/>
              <p14:nvPr/>
            </p14:nvContentPartPr>
            <p14:xfrm>
              <a:off x="3575609" y="3821322"/>
              <a:ext cx="6840" cy="20520"/>
            </p14:xfrm>
          </p:contentPart>
        </mc:Choice>
        <mc:Fallback xmlns="">
          <p:pic>
            <p:nvPicPr>
              <p:cNvPr id="9" name="Ink 8"/>
              <p:cNvPicPr/>
              <p:nvPr/>
            </p:nvPicPr>
            <p:blipFill>
              <a:blip r:embed="rId3"/>
              <a:stretch>
                <a:fillRect/>
              </a:stretch>
            </p:blipFill>
            <p:spPr>
              <a:xfrm>
                <a:off x="3571163" y="3816723"/>
                <a:ext cx="15732" cy="29719"/>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0" name="Ink 9"/>
              <p14:cNvContentPartPr/>
              <p14:nvPr/>
            </p14:nvContentPartPr>
            <p14:xfrm>
              <a:off x="3780449" y="3862362"/>
              <a:ext cx="20880" cy="7200"/>
            </p14:xfrm>
          </p:contentPart>
        </mc:Choice>
        <mc:Fallback xmlns="">
          <p:pic>
            <p:nvPicPr>
              <p:cNvPr id="10" name="Ink 9"/>
              <p:cNvPicPr/>
              <p:nvPr/>
            </p:nvPicPr>
            <p:blipFill>
              <a:blip r:embed="rId5"/>
              <a:stretch>
                <a:fillRect/>
              </a:stretch>
            </p:blipFill>
            <p:spPr>
              <a:xfrm>
                <a:off x="3776129" y="3858042"/>
                <a:ext cx="29520" cy="158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Ink 10"/>
              <p14:cNvContentPartPr/>
              <p14:nvPr/>
            </p14:nvContentPartPr>
            <p14:xfrm>
              <a:off x="3787289" y="3876042"/>
              <a:ext cx="14040" cy="360"/>
            </p14:xfrm>
          </p:contentPart>
        </mc:Choice>
        <mc:Fallback xmlns="">
          <p:pic>
            <p:nvPicPr>
              <p:cNvPr id="11" name="Ink 10"/>
              <p:cNvPicPr/>
              <p:nvPr/>
            </p:nvPicPr>
            <p:blipFill>
              <a:blip r:embed="rId7"/>
              <a:stretch>
                <a:fillRect/>
              </a:stretch>
            </p:blipFill>
            <p:spPr>
              <a:xfrm>
                <a:off x="3782969" y="3871722"/>
                <a:ext cx="22680" cy="9000"/>
              </a:xfrm>
              <a:prstGeom prst="rect">
                <a:avLst/>
              </a:prstGeom>
            </p:spPr>
          </p:pic>
        </mc:Fallback>
      </mc:AlternateContent>
      <p:pic>
        <p:nvPicPr>
          <p:cNvPr id="8" name="Picture 7">
            <a:extLst>
              <a:ext uri="{FF2B5EF4-FFF2-40B4-BE49-F238E27FC236}">
                <a16:creationId xmlns:a16="http://schemas.microsoft.com/office/drawing/2014/main" id="{3B58B209-F8B0-4C9C-A858-534E5FC67E8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6329" y="76200"/>
            <a:ext cx="741871" cy="1112806"/>
          </a:xfrm>
          <a:prstGeom prst="rect">
            <a:avLst/>
          </a:prstGeom>
          <a:ln w="28575">
            <a:solidFill>
              <a:schemeClr val="tx1"/>
            </a:solidFill>
          </a:ln>
        </p:spPr>
      </p:pic>
    </p:spTree>
    <p:extLst>
      <p:ext uri="{BB962C8B-B14F-4D97-AF65-F5344CB8AC3E}">
        <p14:creationId xmlns:p14="http://schemas.microsoft.com/office/powerpoint/2010/main" val="20579418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a:xfrm>
            <a:off x="876303" y="228314"/>
            <a:ext cx="7391399" cy="1143286"/>
          </a:xfrm>
        </p:spPr>
        <p:txBody>
          <a:bodyPr/>
          <a:lstStyle/>
          <a:p>
            <a:pPr algn="ctr" eaLnBrk="1" hangingPunct="1">
              <a:defRPr/>
            </a:pPr>
            <a:r>
              <a:rPr lang="en-US" altLang="en-US" sz="3200" dirty="0">
                <a:solidFill>
                  <a:srgbClr val="00FFFF"/>
                </a:solidFill>
                <a:effectLst>
                  <a:outerShdw blurRad="38100" dist="38100" dir="2700000" algn="tl">
                    <a:srgbClr val="000000">
                      <a:alpha val="43137"/>
                    </a:srgbClr>
                  </a:outerShdw>
                </a:effectLst>
              </a:rPr>
              <a:t>Alva J. McClain</a:t>
            </a:r>
            <a:br>
              <a:rPr lang="en-US" altLang="en-US" sz="1600" dirty="0">
                <a:solidFill>
                  <a:schemeClr val="tx1"/>
                </a:solidFill>
                <a:effectLst>
                  <a:outerShdw blurRad="38100" dist="38100" dir="2700000" algn="tl">
                    <a:srgbClr val="000000">
                      <a:alpha val="43137"/>
                    </a:srgbClr>
                  </a:outerShdw>
                </a:effectLst>
              </a:rPr>
            </a:br>
            <a:r>
              <a:rPr lang="en-US" sz="1600" dirty="0">
                <a:solidFill>
                  <a:schemeClr val="tx1"/>
                </a:solidFill>
                <a:effectLst>
                  <a:outerShdw blurRad="38100" dist="38100" dir="2700000" algn="tl">
                    <a:srgbClr val="000000">
                      <a:alpha val="43137"/>
                    </a:srgbClr>
                  </a:outerShdw>
                </a:effectLst>
              </a:rPr>
              <a:t>Alva J. McClain, </a:t>
            </a:r>
            <a:r>
              <a:rPr lang="en-US" sz="1600" i="1" dirty="0">
                <a:solidFill>
                  <a:schemeClr val="tx1"/>
                </a:solidFill>
                <a:effectLst>
                  <a:outerShdw blurRad="38100" dist="38100" dir="2700000" algn="tl">
                    <a:srgbClr val="000000">
                      <a:alpha val="43137"/>
                    </a:srgbClr>
                  </a:outerShdw>
                </a:effectLst>
              </a:rPr>
              <a:t>The Greatness of the Kingdom: An Inductive Study of the Kingdom of God as Set Forth in the Scriptures</a:t>
            </a:r>
            <a:r>
              <a:rPr lang="en-US" sz="1600" dirty="0">
                <a:solidFill>
                  <a:schemeClr val="tx1"/>
                </a:solidFill>
                <a:effectLst>
                  <a:outerShdw blurRad="38100" dist="38100" dir="2700000" algn="tl">
                    <a:srgbClr val="000000">
                      <a:alpha val="43137"/>
                    </a:srgbClr>
                  </a:outerShdw>
                </a:effectLst>
              </a:rPr>
              <a:t> (Grand Rapids: Zondervan, 1959), 438-39.</a:t>
            </a:r>
            <a:endParaRPr lang="en-US" altLang="en-US" sz="1600" dirty="0">
              <a:solidFill>
                <a:schemeClr val="tx1"/>
              </a:solidFill>
              <a:effectLst>
                <a:outerShdw blurRad="38100" dist="38100" dir="2700000" algn="tl">
                  <a:srgbClr val="000000">
                    <a:alpha val="43137"/>
                  </a:srgbClr>
                </a:outerShdw>
              </a:effectLst>
            </a:endParaRPr>
          </a:p>
        </p:txBody>
      </p:sp>
      <p:sp>
        <p:nvSpPr>
          <p:cNvPr id="57347" name="Content Placeholder 2"/>
          <p:cNvSpPr>
            <a:spLocks noGrp="1"/>
          </p:cNvSpPr>
          <p:nvPr>
            <p:ph idx="1"/>
          </p:nvPr>
        </p:nvSpPr>
        <p:spPr>
          <a:xfrm>
            <a:off x="0" y="1371600"/>
            <a:ext cx="9144000" cy="4800600"/>
          </a:xfrm>
        </p:spPr>
        <p:txBody>
          <a:bodyPr/>
          <a:lstStyle/>
          <a:p>
            <a:pPr marL="0" indent="0" algn="just" eaLnBrk="1" hangingPunct="1">
              <a:buNone/>
              <a:defRPr/>
            </a:pPr>
            <a:r>
              <a:rPr lang="en-US" sz="2350" dirty="0">
                <a:effectLst>
                  <a:outerShdw blurRad="38100" dist="38100" dir="2700000" algn="tl">
                    <a:srgbClr val="000000">
                      <a:alpha val="43137"/>
                    </a:srgbClr>
                  </a:outerShdw>
                </a:effectLst>
              </a:rPr>
              <a:t>“The distances traveled down this road by various religious movements, and the forms of control which were developed, have been widely different. The difference is very great between the Roman Catholic system and modern Protestant efforts to control the state; also between the ecclesiastical rule of Calvin in Geneva and the fanaticism of Münster and the English ‘fifth-monarchy.’ But the basic assumption is always the same: The church in some sense is the kingdom, and therefore has a divine right to rule; or it is the business of the church to ‘establish’ fully the Kingdom of God among men. Thus </a:t>
            </a:r>
            <a:r>
              <a:rPr lang="en-US" sz="2350" b="1" u="sng" dirty="0">
                <a:solidFill>
                  <a:srgbClr val="FFFFCC"/>
                </a:solidFill>
                <a:effectLst>
                  <a:outerShdw blurRad="38100" dist="38100" dir="2700000" algn="tl">
                    <a:srgbClr val="000000">
                      <a:alpha val="43137"/>
                    </a:srgbClr>
                  </a:outerShdw>
                </a:effectLst>
              </a:rPr>
              <a:t>the church loses its pilgrim character</a:t>
            </a:r>
            <a:r>
              <a:rPr lang="en-US" sz="2350" dirty="0">
                <a:effectLst>
                  <a:outerShdw blurRad="38100" dist="38100" dir="2700000" algn="tl">
                    <a:srgbClr val="000000">
                      <a:alpha val="43137"/>
                    </a:srgbClr>
                  </a:outerShdw>
                </a:effectLst>
              </a:rPr>
              <a:t> and the sharp edge of its divinely commissioned ‘witness’ is blunted. It becomes an </a:t>
            </a:r>
            <a:r>
              <a:rPr lang="en-US" sz="2350" i="1" dirty="0" err="1">
                <a:effectLst>
                  <a:outerShdw blurRad="38100" dist="38100" dir="2700000" algn="tl">
                    <a:srgbClr val="000000">
                      <a:alpha val="43137"/>
                    </a:srgbClr>
                  </a:outerShdw>
                </a:effectLst>
              </a:rPr>
              <a:t>ekklēssia</a:t>
            </a:r>
            <a:r>
              <a:rPr lang="en-US" sz="2350" dirty="0">
                <a:effectLst>
                  <a:outerShdw blurRad="38100" dist="38100" dir="2700000" algn="tl">
                    <a:srgbClr val="000000">
                      <a:alpha val="43137"/>
                    </a:srgbClr>
                  </a:outerShdw>
                </a:effectLst>
              </a:rPr>
              <a:t> which is not only in the world, but also of the world. It forgets that just as in the regeneration of the soul only God can effect the miracle, even so the ‘regeneration’ of the world can only be wrought by the intrusion of regal power from on high (Matt. 19:28).”</a:t>
            </a:r>
          </a:p>
        </p:txBody>
      </p:sp>
      <mc:AlternateContent xmlns:mc="http://schemas.openxmlformats.org/markup-compatibility/2006" xmlns:p14="http://schemas.microsoft.com/office/powerpoint/2010/main">
        <mc:Choice Requires="p14">
          <p:contentPart p14:bwMode="auto" r:id="rId2">
            <p14:nvContentPartPr>
              <p14:cNvPr id="9" name="Ink 8"/>
              <p14:cNvContentPartPr/>
              <p14:nvPr/>
            </p14:nvContentPartPr>
            <p14:xfrm>
              <a:off x="3575609" y="3821322"/>
              <a:ext cx="6840" cy="20520"/>
            </p14:xfrm>
          </p:contentPart>
        </mc:Choice>
        <mc:Fallback xmlns="">
          <p:pic>
            <p:nvPicPr>
              <p:cNvPr id="9" name="Ink 8"/>
              <p:cNvPicPr/>
              <p:nvPr/>
            </p:nvPicPr>
            <p:blipFill>
              <a:blip r:embed="rId3"/>
              <a:stretch>
                <a:fillRect/>
              </a:stretch>
            </p:blipFill>
            <p:spPr>
              <a:xfrm>
                <a:off x="3571163" y="3816723"/>
                <a:ext cx="15732" cy="29719"/>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0" name="Ink 9"/>
              <p14:cNvContentPartPr/>
              <p14:nvPr/>
            </p14:nvContentPartPr>
            <p14:xfrm>
              <a:off x="3780449" y="3862362"/>
              <a:ext cx="20880" cy="7200"/>
            </p14:xfrm>
          </p:contentPart>
        </mc:Choice>
        <mc:Fallback xmlns="">
          <p:pic>
            <p:nvPicPr>
              <p:cNvPr id="10" name="Ink 9"/>
              <p:cNvPicPr/>
              <p:nvPr/>
            </p:nvPicPr>
            <p:blipFill>
              <a:blip r:embed="rId5"/>
              <a:stretch>
                <a:fillRect/>
              </a:stretch>
            </p:blipFill>
            <p:spPr>
              <a:xfrm>
                <a:off x="3776129" y="3858042"/>
                <a:ext cx="29520" cy="158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Ink 10"/>
              <p14:cNvContentPartPr/>
              <p14:nvPr/>
            </p14:nvContentPartPr>
            <p14:xfrm>
              <a:off x="3787289" y="3876042"/>
              <a:ext cx="14040" cy="360"/>
            </p14:xfrm>
          </p:contentPart>
        </mc:Choice>
        <mc:Fallback xmlns="">
          <p:pic>
            <p:nvPicPr>
              <p:cNvPr id="11" name="Ink 10"/>
              <p:cNvPicPr/>
              <p:nvPr/>
            </p:nvPicPr>
            <p:blipFill>
              <a:blip r:embed="rId7"/>
              <a:stretch>
                <a:fillRect/>
              </a:stretch>
            </p:blipFill>
            <p:spPr>
              <a:xfrm>
                <a:off x="3782969" y="3871722"/>
                <a:ext cx="22680" cy="9000"/>
              </a:xfrm>
              <a:prstGeom prst="rect">
                <a:avLst/>
              </a:prstGeom>
            </p:spPr>
          </p:pic>
        </mc:Fallback>
      </mc:AlternateContent>
      <p:pic>
        <p:nvPicPr>
          <p:cNvPr id="8" name="Picture 7">
            <a:extLst>
              <a:ext uri="{FF2B5EF4-FFF2-40B4-BE49-F238E27FC236}">
                <a16:creationId xmlns:a16="http://schemas.microsoft.com/office/drawing/2014/main" id="{C186E5AB-B122-433D-A797-9C0738E189E0}"/>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6329" y="76200"/>
            <a:ext cx="741871" cy="1112806"/>
          </a:xfrm>
          <a:prstGeom prst="rect">
            <a:avLst/>
          </a:prstGeom>
          <a:ln w="28575">
            <a:solidFill>
              <a:schemeClr val="tx1"/>
            </a:solidFill>
          </a:ln>
        </p:spPr>
      </p:pic>
    </p:spTree>
    <p:extLst>
      <p:ext uri="{BB962C8B-B14F-4D97-AF65-F5344CB8AC3E}">
        <p14:creationId xmlns:p14="http://schemas.microsoft.com/office/powerpoint/2010/main" val="3620705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802F7-FB9D-4DC9-855F-C855C0FB5D3C}"/>
              </a:ext>
            </a:extLst>
          </p:cNvPr>
          <p:cNvSpPr>
            <a:spLocks noGrp="1"/>
          </p:cNvSpPr>
          <p:nvPr>
            <p:ph type="title"/>
          </p:nvPr>
        </p:nvSpPr>
        <p:spPr>
          <a:xfrm>
            <a:off x="1704975" y="228600"/>
            <a:ext cx="5734050" cy="1143000"/>
          </a:xfrm>
        </p:spPr>
        <p:txBody>
          <a:bodyPr/>
          <a:lstStyle/>
          <a:p>
            <a:pPr algn="ctr"/>
            <a:r>
              <a:rPr lang="en-US" sz="3200" dirty="0">
                <a:effectLst>
                  <a:outerShdw blurRad="38100" dist="38100" dir="2700000" algn="tl">
                    <a:srgbClr val="000000">
                      <a:alpha val="43137"/>
                    </a:srgbClr>
                  </a:outerShdw>
                </a:effectLst>
              </a:rPr>
              <a:t>9 Ways Kingdom Now Theology </a:t>
            </a:r>
            <a:br>
              <a:rPr lang="en-US" sz="3200" dirty="0">
                <a:effectLst>
                  <a:outerShdw blurRad="38100" dist="38100" dir="2700000" algn="tl">
                    <a:srgbClr val="000000">
                      <a:alpha val="43137"/>
                    </a:srgbClr>
                  </a:outerShdw>
                </a:effectLst>
              </a:rPr>
            </a:br>
            <a:r>
              <a:rPr lang="en-US" sz="3200" dirty="0">
                <a:effectLst>
                  <a:outerShdw blurRad="38100" dist="38100" dir="2700000" algn="tl">
                    <a:srgbClr val="000000">
                      <a:alpha val="43137"/>
                    </a:srgbClr>
                  </a:outerShdw>
                </a:effectLst>
              </a:rPr>
              <a:t>Impacts the Church</a:t>
            </a:r>
          </a:p>
        </p:txBody>
      </p:sp>
      <p:sp>
        <p:nvSpPr>
          <p:cNvPr id="3" name="Content Placeholder 2">
            <a:extLst>
              <a:ext uri="{FF2B5EF4-FFF2-40B4-BE49-F238E27FC236}">
                <a16:creationId xmlns:a16="http://schemas.microsoft.com/office/drawing/2014/main" id="{3C9D36C7-BF49-4E1B-AE62-397AA48A64D1}"/>
              </a:ext>
            </a:extLst>
          </p:cNvPr>
          <p:cNvSpPr>
            <a:spLocks noGrp="1"/>
          </p:cNvSpPr>
          <p:nvPr>
            <p:ph idx="1"/>
          </p:nvPr>
        </p:nvSpPr>
        <p:spPr>
          <a:xfrm>
            <a:off x="114300" y="1371600"/>
            <a:ext cx="8915400" cy="5257800"/>
          </a:xfrm>
        </p:spPr>
        <p:txBody>
          <a:bodyPr/>
          <a:lstStyle/>
          <a:p>
            <a:pPr marL="514350" indent="-514350">
              <a:buSzPct val="100000"/>
              <a:buAutoNum type="arabicPeriod"/>
            </a:pPr>
            <a:r>
              <a:rPr lang="en-US" sz="2800" dirty="0">
                <a:effectLst>
                  <a:outerShdw blurRad="38100" dist="38100" dir="2700000" algn="tl">
                    <a:srgbClr val="000000">
                      <a:alpha val="43137"/>
                    </a:srgbClr>
                  </a:outerShdw>
                </a:effectLst>
              </a:rPr>
              <a:t>Loss of “pilgrim” status</a:t>
            </a:r>
          </a:p>
          <a:p>
            <a:pPr marL="514350" indent="-514350">
              <a:buSzPct val="100000"/>
              <a:buAutoNum type="arabicPeriod"/>
            </a:pPr>
            <a:r>
              <a:rPr lang="en-US" sz="2800" dirty="0">
                <a:effectLst>
                  <a:outerShdw blurRad="38100" dist="38100" dir="2700000" algn="tl">
                    <a:srgbClr val="000000">
                      <a:alpha val="43137"/>
                    </a:srgbClr>
                  </a:outerShdw>
                </a:effectLst>
              </a:rPr>
              <a:t>Social Gospel</a:t>
            </a:r>
          </a:p>
          <a:p>
            <a:pPr marL="514350" indent="-514350">
              <a:buSzPct val="100000"/>
              <a:buAutoNum type="arabicPeriod"/>
            </a:pPr>
            <a:r>
              <a:rPr lang="en-US" sz="2800" dirty="0">
                <a:effectLst>
                  <a:outerShdw blurRad="38100" dist="38100" dir="2700000" algn="tl">
                    <a:srgbClr val="000000">
                      <a:alpha val="43137"/>
                    </a:srgbClr>
                  </a:outerShdw>
                </a:effectLst>
              </a:rPr>
              <a:t>Ecumenical &amp; interfaith alliances</a:t>
            </a:r>
          </a:p>
          <a:p>
            <a:pPr marL="514350" indent="-514350">
              <a:buSzPct val="100000"/>
              <a:buAutoNum type="arabicPeriod"/>
            </a:pPr>
            <a:r>
              <a:rPr lang="en-US" sz="2800" dirty="0">
                <a:effectLst>
                  <a:outerShdw blurRad="38100" dist="38100" dir="2700000" algn="tl">
                    <a:srgbClr val="000000">
                      <a:alpha val="43137"/>
                    </a:srgbClr>
                  </a:outerShdw>
                </a:effectLst>
              </a:rPr>
              <a:t>Rejection or marginalization of Bible prophecy</a:t>
            </a:r>
          </a:p>
          <a:p>
            <a:pPr marL="514350" indent="-514350">
              <a:buSzPct val="100000"/>
              <a:buAutoNum type="arabicPeriod"/>
            </a:pPr>
            <a:r>
              <a:rPr lang="en-US" sz="2800" dirty="0">
                <a:effectLst>
                  <a:outerShdw blurRad="38100" dist="38100" dir="2700000" algn="tl">
                    <a:srgbClr val="000000">
                      <a:alpha val="43137"/>
                    </a:srgbClr>
                  </a:outerShdw>
                </a:effectLst>
              </a:rPr>
              <a:t>Building the wrong kingdom</a:t>
            </a:r>
          </a:p>
          <a:p>
            <a:pPr marL="514350" indent="-514350">
              <a:buSzPct val="100000"/>
              <a:buAutoNum type="arabicPeriod"/>
            </a:pPr>
            <a:r>
              <a:rPr lang="en-US" sz="2800" dirty="0">
                <a:effectLst>
                  <a:outerShdw blurRad="38100" dist="38100" dir="2700000" algn="tl">
                    <a:srgbClr val="000000">
                      <a:alpha val="43137"/>
                    </a:srgbClr>
                  </a:outerShdw>
                </a:effectLst>
              </a:rPr>
              <a:t>Charismatic theology</a:t>
            </a:r>
          </a:p>
          <a:p>
            <a:pPr marL="514350" indent="-514350">
              <a:buSzPct val="100000"/>
              <a:buAutoNum type="arabicPeriod"/>
            </a:pPr>
            <a:r>
              <a:rPr lang="en-US" sz="2800" dirty="0">
                <a:effectLst>
                  <a:outerShdw blurRad="38100" dist="38100" dir="2700000" algn="tl">
                    <a:srgbClr val="000000">
                      <a:alpha val="43137"/>
                    </a:srgbClr>
                  </a:outerShdw>
                </a:effectLst>
              </a:rPr>
              <a:t>Prosperity Gospel</a:t>
            </a:r>
          </a:p>
          <a:p>
            <a:pPr marL="514350" indent="-514350">
              <a:buSzPct val="100000"/>
              <a:buAutoNum type="arabicPeriod"/>
            </a:pPr>
            <a:r>
              <a:rPr lang="en-US" sz="2800" dirty="0">
                <a:effectLst>
                  <a:outerShdw blurRad="38100" dist="38100" dir="2700000" algn="tl">
                    <a:srgbClr val="000000">
                      <a:alpha val="43137"/>
                    </a:srgbClr>
                  </a:outerShdw>
                </a:effectLst>
              </a:rPr>
              <a:t>Anti-Israelism</a:t>
            </a:r>
          </a:p>
          <a:p>
            <a:pPr marL="514350" indent="-514350">
              <a:buSzPct val="100000"/>
              <a:buAutoNum type="arabicPeriod"/>
            </a:pPr>
            <a:r>
              <a:rPr lang="en-US" sz="2800" dirty="0">
                <a:effectLst>
                  <a:outerShdw blurRad="38100" dist="38100" dir="2700000" algn="tl">
                    <a:srgbClr val="000000">
                      <a:alpha val="43137"/>
                    </a:srgbClr>
                  </a:outerShdw>
                </a:effectLst>
              </a:rPr>
              <a:t>Lordship Salvation</a:t>
            </a:r>
          </a:p>
          <a:p>
            <a:pPr marL="0" indent="0">
              <a:buSzPct val="100000"/>
              <a:buNone/>
            </a:pPr>
            <a:endParaRPr lang="en-US" sz="2800" dirty="0">
              <a:effectLst>
                <a:outerShdw blurRad="38100" dist="38100" dir="2700000" algn="tl">
                  <a:srgbClr val="000000">
                    <a:alpha val="43137"/>
                  </a:srgbClr>
                </a:outerShdw>
              </a:effectLst>
            </a:endParaRPr>
          </a:p>
          <a:p>
            <a:pPr marL="514350" indent="-514350">
              <a:buAutoNum type="arabicPeriod"/>
            </a:pPr>
            <a:endParaRPr lang="en-US" dirty="0">
              <a:effectLst>
                <a:outerShdw blurRad="38100" dist="38100" dir="2700000" algn="tl">
                  <a:srgbClr val="000000">
                    <a:alpha val="43137"/>
                  </a:srgbClr>
                </a:outerShdw>
              </a:effectLst>
            </a:endParaRPr>
          </a:p>
          <a:p>
            <a:pPr marL="514350" indent="-514350">
              <a:buAutoNum type="arabicPeriod"/>
            </a:pPr>
            <a:endParaRPr lang="en-US" dirty="0">
              <a:effectLst>
                <a:outerShdw blurRad="38100" dist="38100" dir="2700000" algn="tl">
                  <a:srgbClr val="000000">
                    <a:alpha val="43137"/>
                  </a:srgbClr>
                </a:outerShdw>
              </a:effectLst>
            </a:endParaRPr>
          </a:p>
          <a:p>
            <a:pPr marL="514350" indent="-514350">
              <a:buAutoNum type="arabicPeriod"/>
            </a:pPr>
            <a:endParaRPr lang="en-US" dirty="0">
              <a:effectLst>
                <a:outerShdw blurRad="38100" dist="38100" dir="2700000" algn="tl">
                  <a:srgbClr val="000000">
                    <a:alpha val="43137"/>
                  </a:srgbClr>
                </a:outerShdw>
              </a:effectLst>
            </a:endParaRPr>
          </a:p>
          <a:p>
            <a:pPr marL="514350" indent="-514350">
              <a:buAutoNum type="arabicPeriod"/>
            </a:pPr>
            <a:endParaRPr lang="en-US" dirty="0">
              <a:effectLst>
                <a:outerShdw blurRad="38100" dist="38100" dir="2700000" algn="tl">
                  <a:srgbClr val="000000">
                    <a:alpha val="43137"/>
                  </a:srgbClr>
                </a:outerShdw>
              </a:effectLst>
            </a:endParaRPr>
          </a:p>
          <a:p>
            <a:pPr marL="514350" indent="-514350">
              <a:buAutoNum type="arabicPeriod"/>
            </a:pPr>
            <a:endParaRPr lang="en-US" dirty="0">
              <a:effectLst>
                <a:outerShdw blurRad="38100" dist="38100" dir="2700000" algn="tl">
                  <a:srgbClr val="000000">
                    <a:alpha val="43137"/>
                  </a:srgbClr>
                </a:outerShdw>
              </a:effectLst>
            </a:endParaRPr>
          </a:p>
          <a:p>
            <a:pPr marL="514350" indent="-514350">
              <a:buAutoNum type="arabicPeriod"/>
            </a:pPr>
            <a:endParaRPr lang="en-US" dirty="0">
              <a:effectLst>
                <a:outerShdw blurRad="38100" dist="38100" dir="2700000" algn="tl">
                  <a:srgbClr val="000000">
                    <a:alpha val="43137"/>
                  </a:srgbClr>
                </a:outerShdw>
              </a:effectLst>
            </a:endParaRPr>
          </a:p>
        </p:txBody>
      </p:sp>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86EA5E1E-855E-4239-A2A3-935CB40557B1}"/>
                  </a:ext>
                </a:extLst>
              </p14:cNvPr>
              <p14:cNvContentPartPr/>
              <p14:nvPr/>
            </p14:nvContentPartPr>
            <p14:xfrm>
              <a:off x="2695267" y="1613608"/>
              <a:ext cx="6120" cy="6120"/>
            </p14:xfrm>
          </p:contentPart>
        </mc:Choice>
        <mc:Fallback xmlns="">
          <p:pic>
            <p:nvPicPr>
              <p:cNvPr id="4" name="Ink 3">
                <a:extLst>
                  <a:ext uri="{FF2B5EF4-FFF2-40B4-BE49-F238E27FC236}">
                    <a16:creationId xmlns:a16="http://schemas.microsoft.com/office/drawing/2014/main" id="{86EA5E1E-855E-4239-A2A3-935CB40557B1}"/>
                  </a:ext>
                </a:extLst>
              </p:cNvPr>
              <p:cNvPicPr/>
              <p:nvPr/>
            </p:nvPicPr>
            <p:blipFill>
              <a:blip r:embed="rId3"/>
              <a:stretch>
                <a:fillRect/>
              </a:stretch>
            </p:blipFill>
            <p:spPr>
              <a:xfrm>
                <a:off x="2693107" y="1611448"/>
                <a:ext cx="10440" cy="10440"/>
              </a:xfrm>
              <a:prstGeom prst="rect">
                <a:avLst/>
              </a:prstGeom>
            </p:spPr>
          </p:pic>
        </mc:Fallback>
      </mc:AlternateContent>
      <p:pic>
        <p:nvPicPr>
          <p:cNvPr id="5" name="Picture 4">
            <a:extLst>
              <a:ext uri="{FF2B5EF4-FFF2-40B4-BE49-F238E27FC236}">
                <a16:creationId xmlns:a16="http://schemas.microsoft.com/office/drawing/2014/main" id="{6E76D924-A5BC-4993-80BE-9839F8CDF12E}"/>
              </a:ext>
            </a:extLst>
          </p:cNvPr>
          <p:cNvPicPr>
            <a:picLocks noChangeAspect="1"/>
          </p:cNvPicPr>
          <p:nvPr/>
        </p:nvPicPr>
        <p:blipFill>
          <a:blip r:embed="rId4"/>
          <a:stretch>
            <a:fillRect/>
          </a:stretch>
        </p:blipFill>
        <p:spPr>
          <a:xfrm>
            <a:off x="5562602" y="3581400"/>
            <a:ext cx="3420535" cy="2286000"/>
          </a:xfrm>
          <a:prstGeom prst="rect">
            <a:avLst/>
          </a:prstGeom>
        </p:spPr>
      </p:pic>
    </p:spTree>
    <p:extLst>
      <p:ext uri="{BB962C8B-B14F-4D97-AF65-F5344CB8AC3E}">
        <p14:creationId xmlns:p14="http://schemas.microsoft.com/office/powerpoint/2010/main" val="20410348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C9D36C7-BF49-4E1B-AE62-397AA48A64D1}"/>
              </a:ext>
            </a:extLst>
          </p:cNvPr>
          <p:cNvSpPr>
            <a:spLocks noGrp="1"/>
          </p:cNvSpPr>
          <p:nvPr>
            <p:ph idx="1"/>
          </p:nvPr>
        </p:nvSpPr>
        <p:spPr>
          <a:xfrm>
            <a:off x="114300" y="1371600"/>
            <a:ext cx="8915400" cy="5257800"/>
          </a:xfrm>
        </p:spPr>
        <p:txBody>
          <a:bodyPr/>
          <a:lstStyle/>
          <a:p>
            <a:pPr marL="514350" indent="-514350">
              <a:buSzPct val="100000"/>
              <a:buAutoNum type="arabicPeriod"/>
            </a:pPr>
            <a:r>
              <a:rPr lang="en-US" sz="2800" b="1" u="sng" dirty="0">
                <a:solidFill>
                  <a:srgbClr val="FFFFCC"/>
                </a:solidFill>
                <a:effectLst>
                  <a:outerShdw blurRad="38100" dist="38100" dir="2700000" algn="tl">
                    <a:srgbClr val="000000">
                      <a:alpha val="43137"/>
                    </a:srgbClr>
                  </a:outerShdw>
                </a:effectLst>
              </a:rPr>
              <a:t>Loss of “pilgrim” status</a:t>
            </a:r>
          </a:p>
          <a:p>
            <a:pPr marL="514350" indent="-514350">
              <a:buSzPct val="100000"/>
              <a:buAutoNum type="arabicPeriod"/>
            </a:pPr>
            <a:r>
              <a:rPr lang="en-US" sz="2800" dirty="0">
                <a:effectLst>
                  <a:outerShdw blurRad="38100" dist="38100" dir="2700000" algn="tl">
                    <a:srgbClr val="000000">
                      <a:alpha val="43137"/>
                    </a:srgbClr>
                  </a:outerShdw>
                </a:effectLst>
              </a:rPr>
              <a:t>Social Gospel</a:t>
            </a:r>
          </a:p>
          <a:p>
            <a:pPr marL="514350" indent="-514350">
              <a:buSzPct val="100000"/>
              <a:buAutoNum type="arabicPeriod"/>
            </a:pPr>
            <a:r>
              <a:rPr lang="en-US" sz="2800" dirty="0">
                <a:effectLst>
                  <a:outerShdw blurRad="38100" dist="38100" dir="2700000" algn="tl">
                    <a:srgbClr val="000000">
                      <a:alpha val="43137"/>
                    </a:srgbClr>
                  </a:outerShdw>
                </a:effectLst>
              </a:rPr>
              <a:t>Ecumenical &amp; interfaith alliances</a:t>
            </a:r>
          </a:p>
          <a:p>
            <a:pPr marL="514350" indent="-514350">
              <a:buSzPct val="100000"/>
              <a:buAutoNum type="arabicPeriod"/>
            </a:pPr>
            <a:r>
              <a:rPr lang="en-US" sz="2800" dirty="0">
                <a:effectLst>
                  <a:outerShdw blurRad="38100" dist="38100" dir="2700000" algn="tl">
                    <a:srgbClr val="000000">
                      <a:alpha val="43137"/>
                    </a:srgbClr>
                  </a:outerShdw>
                </a:effectLst>
              </a:rPr>
              <a:t>Rejection or marginalization of Bible prophecy</a:t>
            </a:r>
          </a:p>
          <a:p>
            <a:pPr marL="514350" indent="-514350">
              <a:buSzPct val="100000"/>
              <a:buAutoNum type="arabicPeriod"/>
            </a:pPr>
            <a:r>
              <a:rPr lang="en-US" sz="2800" dirty="0">
                <a:effectLst>
                  <a:outerShdw blurRad="38100" dist="38100" dir="2700000" algn="tl">
                    <a:srgbClr val="000000">
                      <a:alpha val="43137"/>
                    </a:srgbClr>
                  </a:outerShdw>
                </a:effectLst>
              </a:rPr>
              <a:t>Building the wrong kingdom</a:t>
            </a:r>
          </a:p>
          <a:p>
            <a:pPr marL="514350" indent="-514350">
              <a:buSzPct val="100000"/>
              <a:buAutoNum type="arabicPeriod"/>
            </a:pPr>
            <a:r>
              <a:rPr lang="en-US" sz="2800" dirty="0">
                <a:effectLst>
                  <a:outerShdw blurRad="38100" dist="38100" dir="2700000" algn="tl">
                    <a:srgbClr val="000000">
                      <a:alpha val="43137"/>
                    </a:srgbClr>
                  </a:outerShdw>
                </a:effectLst>
              </a:rPr>
              <a:t>Charismatic theology</a:t>
            </a:r>
          </a:p>
          <a:p>
            <a:pPr marL="514350" indent="-514350">
              <a:buSzPct val="100000"/>
              <a:buAutoNum type="arabicPeriod"/>
            </a:pPr>
            <a:r>
              <a:rPr lang="en-US" sz="2800" dirty="0">
                <a:effectLst>
                  <a:outerShdw blurRad="38100" dist="38100" dir="2700000" algn="tl">
                    <a:srgbClr val="000000">
                      <a:alpha val="43137"/>
                    </a:srgbClr>
                  </a:outerShdw>
                </a:effectLst>
              </a:rPr>
              <a:t>Prosperity Gospel</a:t>
            </a:r>
          </a:p>
          <a:p>
            <a:pPr marL="514350" indent="-514350">
              <a:buSzPct val="100000"/>
              <a:buAutoNum type="arabicPeriod"/>
            </a:pPr>
            <a:r>
              <a:rPr lang="en-US" sz="2800" dirty="0">
                <a:effectLst>
                  <a:outerShdw blurRad="38100" dist="38100" dir="2700000" algn="tl">
                    <a:srgbClr val="000000">
                      <a:alpha val="43137"/>
                    </a:srgbClr>
                  </a:outerShdw>
                </a:effectLst>
              </a:rPr>
              <a:t>Anti-Israelism</a:t>
            </a:r>
          </a:p>
          <a:p>
            <a:pPr marL="514350" indent="-514350">
              <a:buSzPct val="100000"/>
              <a:buAutoNum type="arabicPeriod"/>
            </a:pPr>
            <a:r>
              <a:rPr lang="en-US" sz="2800" dirty="0">
                <a:effectLst>
                  <a:outerShdw blurRad="38100" dist="38100" dir="2700000" algn="tl">
                    <a:srgbClr val="000000">
                      <a:alpha val="43137"/>
                    </a:srgbClr>
                  </a:outerShdw>
                </a:effectLst>
              </a:rPr>
              <a:t>Lordship Salvation</a:t>
            </a:r>
          </a:p>
          <a:p>
            <a:pPr marL="0" indent="0">
              <a:buSzPct val="100000"/>
              <a:buNone/>
            </a:pPr>
            <a:endParaRPr lang="en-US" sz="2800" dirty="0">
              <a:effectLst>
                <a:outerShdw blurRad="38100" dist="38100" dir="2700000" algn="tl">
                  <a:srgbClr val="000000">
                    <a:alpha val="43137"/>
                  </a:srgbClr>
                </a:outerShdw>
              </a:effectLst>
            </a:endParaRPr>
          </a:p>
          <a:p>
            <a:pPr marL="514350" indent="-514350">
              <a:buAutoNum type="arabicPeriod"/>
            </a:pPr>
            <a:endParaRPr lang="en-US" dirty="0">
              <a:effectLst>
                <a:outerShdw blurRad="38100" dist="38100" dir="2700000" algn="tl">
                  <a:srgbClr val="000000">
                    <a:alpha val="43137"/>
                  </a:srgbClr>
                </a:outerShdw>
              </a:effectLst>
            </a:endParaRPr>
          </a:p>
          <a:p>
            <a:pPr marL="514350" indent="-514350">
              <a:buAutoNum type="arabicPeriod"/>
            </a:pPr>
            <a:endParaRPr lang="en-US" dirty="0">
              <a:effectLst>
                <a:outerShdw blurRad="38100" dist="38100" dir="2700000" algn="tl">
                  <a:srgbClr val="000000">
                    <a:alpha val="43137"/>
                  </a:srgbClr>
                </a:outerShdw>
              </a:effectLst>
            </a:endParaRPr>
          </a:p>
          <a:p>
            <a:pPr marL="514350" indent="-514350">
              <a:buAutoNum type="arabicPeriod"/>
            </a:pPr>
            <a:endParaRPr lang="en-US" dirty="0">
              <a:effectLst>
                <a:outerShdw blurRad="38100" dist="38100" dir="2700000" algn="tl">
                  <a:srgbClr val="000000">
                    <a:alpha val="43137"/>
                  </a:srgbClr>
                </a:outerShdw>
              </a:effectLst>
            </a:endParaRPr>
          </a:p>
          <a:p>
            <a:pPr marL="514350" indent="-514350">
              <a:buAutoNum type="arabicPeriod"/>
            </a:pPr>
            <a:endParaRPr lang="en-US" dirty="0">
              <a:effectLst>
                <a:outerShdw blurRad="38100" dist="38100" dir="2700000" algn="tl">
                  <a:srgbClr val="000000">
                    <a:alpha val="43137"/>
                  </a:srgbClr>
                </a:outerShdw>
              </a:effectLst>
            </a:endParaRPr>
          </a:p>
          <a:p>
            <a:pPr marL="514350" indent="-514350">
              <a:buAutoNum type="arabicPeriod"/>
            </a:pPr>
            <a:endParaRPr lang="en-US" dirty="0">
              <a:effectLst>
                <a:outerShdw blurRad="38100" dist="38100" dir="2700000" algn="tl">
                  <a:srgbClr val="000000">
                    <a:alpha val="43137"/>
                  </a:srgbClr>
                </a:outerShdw>
              </a:effectLst>
            </a:endParaRPr>
          </a:p>
          <a:p>
            <a:pPr marL="514350" indent="-514350">
              <a:buAutoNum type="arabicPeriod"/>
            </a:pPr>
            <a:endParaRPr lang="en-US" dirty="0">
              <a:effectLst>
                <a:outerShdw blurRad="38100" dist="38100" dir="2700000" algn="tl">
                  <a:srgbClr val="000000">
                    <a:alpha val="43137"/>
                  </a:srgbClr>
                </a:outerShdw>
              </a:effectLst>
            </a:endParaRPr>
          </a:p>
        </p:txBody>
      </p:sp>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86EA5E1E-855E-4239-A2A3-935CB40557B1}"/>
                  </a:ext>
                </a:extLst>
              </p14:cNvPr>
              <p14:cNvContentPartPr/>
              <p14:nvPr/>
            </p14:nvContentPartPr>
            <p14:xfrm>
              <a:off x="2695267" y="1613608"/>
              <a:ext cx="6120" cy="6120"/>
            </p14:xfrm>
          </p:contentPart>
        </mc:Choice>
        <mc:Fallback xmlns="">
          <p:pic>
            <p:nvPicPr>
              <p:cNvPr id="4" name="Ink 3">
                <a:extLst>
                  <a:ext uri="{FF2B5EF4-FFF2-40B4-BE49-F238E27FC236}">
                    <a16:creationId xmlns:a16="http://schemas.microsoft.com/office/drawing/2014/main" id="{86EA5E1E-855E-4239-A2A3-935CB40557B1}"/>
                  </a:ext>
                </a:extLst>
              </p:cNvPr>
              <p:cNvPicPr/>
              <p:nvPr/>
            </p:nvPicPr>
            <p:blipFill>
              <a:blip r:embed="rId3"/>
              <a:stretch>
                <a:fillRect/>
              </a:stretch>
            </p:blipFill>
            <p:spPr>
              <a:xfrm>
                <a:off x="2693107" y="1611448"/>
                <a:ext cx="10440" cy="10440"/>
              </a:xfrm>
              <a:prstGeom prst="rect">
                <a:avLst/>
              </a:prstGeom>
            </p:spPr>
          </p:pic>
        </mc:Fallback>
      </mc:AlternateContent>
      <p:pic>
        <p:nvPicPr>
          <p:cNvPr id="5" name="Picture 4">
            <a:extLst>
              <a:ext uri="{FF2B5EF4-FFF2-40B4-BE49-F238E27FC236}">
                <a16:creationId xmlns:a16="http://schemas.microsoft.com/office/drawing/2014/main" id="{6E76D924-A5BC-4993-80BE-9839F8CDF12E}"/>
              </a:ext>
            </a:extLst>
          </p:cNvPr>
          <p:cNvPicPr>
            <a:picLocks noChangeAspect="1"/>
          </p:cNvPicPr>
          <p:nvPr/>
        </p:nvPicPr>
        <p:blipFill>
          <a:blip r:embed="rId4"/>
          <a:stretch>
            <a:fillRect/>
          </a:stretch>
        </p:blipFill>
        <p:spPr>
          <a:xfrm>
            <a:off x="5562602" y="3581400"/>
            <a:ext cx="3420535" cy="2286000"/>
          </a:xfrm>
          <a:prstGeom prst="rect">
            <a:avLst/>
          </a:prstGeom>
        </p:spPr>
      </p:pic>
      <p:sp>
        <p:nvSpPr>
          <p:cNvPr id="8" name="Title 1">
            <a:extLst>
              <a:ext uri="{FF2B5EF4-FFF2-40B4-BE49-F238E27FC236}">
                <a16:creationId xmlns:a16="http://schemas.microsoft.com/office/drawing/2014/main" id="{F0585402-F2A1-4CAD-930C-B530902FFA54}"/>
              </a:ext>
            </a:extLst>
          </p:cNvPr>
          <p:cNvSpPr>
            <a:spLocks noGrp="1"/>
          </p:cNvSpPr>
          <p:nvPr>
            <p:ph type="title"/>
          </p:nvPr>
        </p:nvSpPr>
        <p:spPr>
          <a:xfrm>
            <a:off x="1704975" y="228600"/>
            <a:ext cx="5734050" cy="1143000"/>
          </a:xfrm>
        </p:spPr>
        <p:txBody>
          <a:bodyPr/>
          <a:lstStyle/>
          <a:p>
            <a:pPr algn="ctr"/>
            <a:r>
              <a:rPr lang="en-US" sz="3200" dirty="0">
                <a:effectLst>
                  <a:outerShdw blurRad="38100" dist="38100" dir="2700000" algn="tl">
                    <a:srgbClr val="000000">
                      <a:alpha val="43137"/>
                    </a:srgbClr>
                  </a:outerShdw>
                </a:effectLst>
              </a:rPr>
              <a:t>9 Ways Kingdom Now Theology </a:t>
            </a:r>
            <a:br>
              <a:rPr lang="en-US" sz="3200" dirty="0">
                <a:effectLst>
                  <a:outerShdw blurRad="38100" dist="38100" dir="2700000" algn="tl">
                    <a:srgbClr val="000000">
                      <a:alpha val="43137"/>
                    </a:srgbClr>
                  </a:outerShdw>
                </a:effectLst>
              </a:rPr>
            </a:br>
            <a:r>
              <a:rPr lang="en-US" sz="3200" dirty="0">
                <a:effectLst>
                  <a:outerShdw blurRad="38100" dist="38100" dir="2700000" algn="tl">
                    <a:srgbClr val="000000">
                      <a:alpha val="43137"/>
                    </a:srgbClr>
                  </a:outerShdw>
                </a:effectLst>
              </a:rPr>
              <a:t>Impacts the Church</a:t>
            </a:r>
          </a:p>
        </p:txBody>
      </p:sp>
    </p:spTree>
    <p:extLst>
      <p:ext uri="{BB962C8B-B14F-4D97-AF65-F5344CB8AC3E}">
        <p14:creationId xmlns:p14="http://schemas.microsoft.com/office/powerpoint/2010/main" val="25758240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Oval 5"/>
          <p:cNvSpPr>
            <a:spLocks noChangeArrowheads="1"/>
          </p:cNvSpPr>
          <p:nvPr/>
        </p:nvSpPr>
        <p:spPr bwMode="auto">
          <a:xfrm>
            <a:off x="152400" y="0"/>
            <a:ext cx="381000" cy="381000"/>
          </a:xfrm>
          <a:prstGeom prst="ellipse">
            <a:avLst/>
          </a:prstGeom>
          <a:noFill/>
          <a:ln w="9525" algn="ctr">
            <a:noFill/>
            <a:round/>
            <a:headEnd/>
            <a:tailEnd/>
          </a:ln>
        </p:spPr>
        <p:txBody>
          <a:bodyPr/>
          <a:lstStyle/>
          <a:p>
            <a:pPr indent="457200"/>
            <a:endParaRPr lang="en-US" dirty="0">
              <a:latin typeface="Calibri" panose="020F0502020204030204" pitchFamily="34" charset="0"/>
            </a:endParaRPr>
          </a:p>
        </p:txBody>
      </p:sp>
      <p:sp>
        <p:nvSpPr>
          <p:cNvPr id="24581" name="Oval 7"/>
          <p:cNvSpPr>
            <a:spLocks noChangeArrowheads="1"/>
          </p:cNvSpPr>
          <p:nvPr/>
        </p:nvSpPr>
        <p:spPr bwMode="auto">
          <a:xfrm>
            <a:off x="6705600" y="0"/>
            <a:ext cx="914400" cy="914400"/>
          </a:xfrm>
          <a:prstGeom prst="ellipse">
            <a:avLst/>
          </a:prstGeom>
          <a:noFill/>
          <a:ln w="9525" algn="ctr">
            <a:noFill/>
            <a:round/>
            <a:headEnd/>
            <a:tailEnd/>
          </a:ln>
        </p:spPr>
        <p:txBody>
          <a:bodyPr/>
          <a:lstStyle/>
          <a:p>
            <a:pPr indent="457200"/>
            <a:endParaRPr lang="en-US" dirty="0">
              <a:latin typeface="Calibri" panose="020F0502020204030204" pitchFamily="34" charset="0"/>
            </a:endParaRP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6403" y="164309"/>
            <a:ext cx="8791194" cy="6529382"/>
          </a:xfrm>
          <a:prstGeom prst="rect">
            <a:avLst/>
          </a:prstGeom>
        </p:spPr>
      </p:pic>
    </p:spTree>
    <p:extLst>
      <p:ext uri="{BB962C8B-B14F-4D97-AF65-F5344CB8AC3E}">
        <p14:creationId xmlns:p14="http://schemas.microsoft.com/office/powerpoint/2010/main" val="8924762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Content Placeholder 2"/>
          <p:cNvSpPr>
            <a:spLocks noGrp="1"/>
          </p:cNvSpPr>
          <p:nvPr>
            <p:ph idx="1"/>
          </p:nvPr>
        </p:nvSpPr>
        <p:spPr>
          <a:xfrm>
            <a:off x="0" y="1828802"/>
            <a:ext cx="9144000" cy="4297363"/>
          </a:xfrm>
        </p:spPr>
        <p:txBody>
          <a:bodyPr/>
          <a:lstStyle/>
          <a:p>
            <a:pPr marL="0" indent="0" algn="just" eaLnBrk="1" hangingPunct="1">
              <a:buNone/>
              <a:defRPr/>
            </a:pPr>
            <a:r>
              <a:rPr lang="en-US" dirty="0">
                <a:effectLst>
                  <a:outerShdw blurRad="38100" dist="38100" dir="2700000" algn="tl">
                    <a:srgbClr val="000000">
                      <a:alpha val="43137"/>
                    </a:srgbClr>
                  </a:outerShdw>
                </a:effectLst>
              </a:rPr>
              <a:t>“So the church was fully warned from the beginning about the nature of this age, and taught concerning her </a:t>
            </a:r>
            <a:r>
              <a:rPr lang="en-US" b="1" u="sng" dirty="0">
                <a:solidFill>
                  <a:srgbClr val="FFFFCC"/>
                </a:solidFill>
                <a:effectLst>
                  <a:outerShdw blurRad="38100" dist="38100" dir="2700000" algn="tl">
                    <a:srgbClr val="000000">
                      <a:alpha val="43137"/>
                    </a:srgbClr>
                  </a:outerShdw>
                </a:effectLst>
              </a:rPr>
              <a:t>pilgrim character</a:t>
            </a:r>
            <a:r>
              <a:rPr lang="en-US" dirty="0">
                <a:effectLst>
                  <a:outerShdw blurRad="38100" dist="38100" dir="2700000" algn="tl">
                    <a:srgbClr val="000000">
                      <a:alpha val="43137"/>
                    </a:srgbClr>
                  </a:outerShdw>
                </a:effectLst>
              </a:rPr>
              <a:t> while here and her holy calling and separateness from the ‘</a:t>
            </a:r>
            <a:r>
              <a:rPr lang="en-US" b="1" u="sng" dirty="0">
                <a:solidFill>
                  <a:srgbClr val="FFFFCC"/>
                </a:solidFill>
                <a:effectLst>
                  <a:outerShdw blurRad="38100" dist="38100" dir="2700000" algn="tl">
                    <a:srgbClr val="000000">
                      <a:alpha val="43137"/>
                    </a:srgbClr>
                  </a:outerShdw>
                </a:effectLst>
              </a:rPr>
              <a:t>evil age</a:t>
            </a:r>
            <a:r>
              <a:rPr lang="en-US" dirty="0">
                <a:effectLst>
                  <a:outerShdw blurRad="38100" dist="38100" dir="2700000" algn="tl">
                    <a:srgbClr val="000000">
                      <a:alpha val="43137"/>
                    </a:srgbClr>
                  </a:outerShdw>
                </a:effectLst>
              </a:rPr>
              <a:t>.’”</a:t>
            </a:r>
            <a:r>
              <a:rPr lang="en-US" altLang="en-US" sz="2800" dirty="0">
                <a:effectLst>
                  <a:outerShdw blurRad="38100" dist="38100" dir="2700000" algn="tl">
                    <a:srgbClr val="000000">
                      <a:alpha val="43137"/>
                    </a:srgbClr>
                  </a:outerShdw>
                </a:effectLst>
              </a:rPr>
              <a:t> </a:t>
            </a:r>
          </a:p>
        </p:txBody>
      </p:sp>
      <p:pic>
        <p:nvPicPr>
          <p:cNvPr id="4" name="Picture 2" descr="http://t1.gstatic.com/images?q=tbn:ANd9GcQxv3vyi4YqgamHAJTIgWkNJkLqWWIuAG2pkecTpX67vjz6XE96Kw"/>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202" y="228600"/>
            <a:ext cx="778499" cy="10972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F2959DAB-615C-49F5-8255-1C807C14412D}"/>
              </a:ext>
            </a:extLst>
          </p:cNvPr>
          <p:cNvPicPr>
            <a:picLocks noChangeAspect="1"/>
          </p:cNvPicPr>
          <p:nvPr/>
        </p:nvPicPr>
        <p:blipFill>
          <a:blip r:embed="rId3"/>
          <a:stretch>
            <a:fillRect/>
          </a:stretch>
        </p:blipFill>
        <p:spPr>
          <a:xfrm>
            <a:off x="2861734" y="4267200"/>
            <a:ext cx="3420535" cy="2286000"/>
          </a:xfrm>
          <a:prstGeom prst="rect">
            <a:avLst/>
          </a:prstGeom>
        </p:spPr>
      </p:pic>
      <p:sp>
        <p:nvSpPr>
          <p:cNvPr id="6" name="Rectangle 5">
            <a:extLst>
              <a:ext uri="{FF2B5EF4-FFF2-40B4-BE49-F238E27FC236}">
                <a16:creationId xmlns:a16="http://schemas.microsoft.com/office/drawing/2014/main" id="{DB9A385C-65B3-4B64-95E7-71E10AF8FDEC}"/>
              </a:ext>
            </a:extLst>
          </p:cNvPr>
          <p:cNvSpPr/>
          <p:nvPr/>
        </p:nvSpPr>
        <p:spPr>
          <a:xfrm>
            <a:off x="2095500" y="228601"/>
            <a:ext cx="4953000" cy="1354217"/>
          </a:xfrm>
          <a:prstGeom prst="rect">
            <a:avLst/>
          </a:prstGeom>
        </p:spPr>
        <p:txBody>
          <a:bodyPr wrap="square">
            <a:spAutoFit/>
          </a:bodyPr>
          <a:lstStyle/>
          <a:p>
            <a:pPr algn="ctr">
              <a:spcAft>
                <a:spcPts val="1200"/>
              </a:spcAft>
            </a:pPr>
            <a:r>
              <a:rPr lang="en-US" sz="3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Lewis Sperry Chafer</a:t>
            </a:r>
          </a:p>
          <a:p>
            <a:pPr algn="ct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vol. 5, Systematic Theology (Grand Rapids, MI: Kregel Publications, 1993), 350.</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
            <a:ext cx="9144000" cy="6857996"/>
          </a:xfrm>
          <a:prstGeom prst="rect">
            <a:avLst/>
          </a:prstGeom>
        </p:spPr>
      </p:pic>
      <p:sp>
        <p:nvSpPr>
          <p:cNvPr id="38914" name="Rectangle 3"/>
          <p:cNvSpPr>
            <a:spLocks noChangeArrowheads="1"/>
          </p:cNvSpPr>
          <p:nvPr/>
        </p:nvSpPr>
        <p:spPr bwMode="auto">
          <a:xfrm>
            <a:off x="0" y="2"/>
            <a:ext cx="91440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Galatians 1:4</a:t>
            </a:r>
            <a:endPar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“who gave Himself for our sins so that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 might rescue us from this present evil age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according to the will of our God and Father.”</a:t>
            </a:r>
          </a:p>
        </p:txBody>
      </p:sp>
    </p:spTree>
    <p:extLst>
      <p:ext uri="{BB962C8B-B14F-4D97-AF65-F5344CB8AC3E}">
        <p14:creationId xmlns:p14="http://schemas.microsoft.com/office/powerpoint/2010/main" val="17436010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
            <a:ext cx="9144000" cy="6857996"/>
          </a:xfrm>
          <a:prstGeom prst="rect">
            <a:avLst/>
          </a:prstGeom>
        </p:spPr>
      </p:pic>
      <p:sp>
        <p:nvSpPr>
          <p:cNvPr id="38914" name="Rectangle 3"/>
          <p:cNvSpPr>
            <a:spLocks noChangeArrowheads="1"/>
          </p:cNvSpPr>
          <p:nvPr/>
        </p:nvSpPr>
        <p:spPr bwMode="auto">
          <a:xfrm>
            <a:off x="0" y="2"/>
            <a:ext cx="91440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James 1:1</a:t>
            </a:r>
            <a:endPar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“James, a bond-servant of God and of the Lord Jesus Christ, To the twelve tribes who are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dispersed abroad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diaspora</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Greetings.”</a:t>
            </a:r>
          </a:p>
        </p:txBody>
      </p:sp>
    </p:spTree>
    <p:extLst>
      <p:ext uri="{BB962C8B-B14F-4D97-AF65-F5344CB8AC3E}">
        <p14:creationId xmlns:p14="http://schemas.microsoft.com/office/powerpoint/2010/main" val="18290230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
            <a:ext cx="9144000" cy="6857996"/>
          </a:xfrm>
          <a:prstGeom prst="rect">
            <a:avLst/>
          </a:prstGeom>
        </p:spPr>
      </p:pic>
      <p:sp>
        <p:nvSpPr>
          <p:cNvPr id="38914" name="Rectangle 3"/>
          <p:cNvSpPr>
            <a:spLocks noChangeArrowheads="1"/>
          </p:cNvSpPr>
          <p:nvPr/>
        </p:nvSpPr>
        <p:spPr bwMode="auto">
          <a:xfrm>
            <a:off x="0" y="2"/>
            <a:ext cx="9144000" cy="3816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 Peter 1:1; 2:11</a:t>
            </a:r>
            <a:endPar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 those who reside as aliens (</a:t>
            </a:r>
            <a:r>
              <a:rPr lang="en-US" sz="32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paraepidēmois</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scattered throughout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diaspora</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Pontus, Galatia, Cappadocia, Asia, and Bithynia, who are chosen…</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2:11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Beloved, I urge you as aliens and strangers (</a:t>
            </a:r>
            <a:r>
              <a:rPr lang="en-US" sz="32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paraepidēmois</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abstain from fleshly lusts which wage war against the soul.”</a:t>
            </a:r>
          </a:p>
        </p:txBody>
      </p:sp>
    </p:spTree>
    <p:extLst>
      <p:ext uri="{BB962C8B-B14F-4D97-AF65-F5344CB8AC3E}">
        <p14:creationId xmlns:p14="http://schemas.microsoft.com/office/powerpoint/2010/main" val="30312287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
            <a:ext cx="9144000" cy="6857996"/>
          </a:xfrm>
          <a:prstGeom prst="rect">
            <a:avLst/>
          </a:prstGeom>
        </p:spPr>
      </p:pic>
      <p:sp>
        <p:nvSpPr>
          <p:cNvPr id="38914" name="Rectangle 3"/>
          <p:cNvSpPr>
            <a:spLocks noChangeArrowheads="1"/>
          </p:cNvSpPr>
          <p:nvPr/>
        </p:nvSpPr>
        <p:spPr bwMode="auto">
          <a:xfrm>
            <a:off x="0" y="2"/>
            <a:ext cx="9144000" cy="33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Hebrews 11:13</a:t>
            </a:r>
          </a:p>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latin typeface="Calibri" panose="020F0502020204030204" pitchFamily="34" charset="0"/>
                <a:cs typeface="Calibri" panose="020F0502020204030204" pitchFamily="34" charset="0"/>
              </a:rPr>
              <a:t>13</a:t>
            </a:r>
            <a:r>
              <a:rPr lang="en-US" sz="3200" b="1" baseline="30000" dirty="0">
                <a:latin typeface="Calibri" panose="020F0502020204030204" pitchFamily="34" charset="0"/>
                <a:cs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All these died in faith, without receiving the promises, but having seen them and having welcomed them from a distance, and having confessed that they were strangers and exiles (</a:t>
            </a:r>
            <a:r>
              <a:rPr lang="en-US" sz="32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paraepidēmois</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on the earth.”</a:t>
            </a:r>
          </a:p>
        </p:txBody>
      </p:sp>
    </p:spTree>
    <p:extLst>
      <p:ext uri="{BB962C8B-B14F-4D97-AF65-F5344CB8AC3E}">
        <p14:creationId xmlns:p14="http://schemas.microsoft.com/office/powerpoint/2010/main" val="5503171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C9D36C7-BF49-4E1B-AE62-397AA48A64D1}"/>
              </a:ext>
            </a:extLst>
          </p:cNvPr>
          <p:cNvSpPr>
            <a:spLocks noGrp="1"/>
          </p:cNvSpPr>
          <p:nvPr>
            <p:ph idx="1"/>
          </p:nvPr>
        </p:nvSpPr>
        <p:spPr>
          <a:xfrm>
            <a:off x="114300" y="1371600"/>
            <a:ext cx="8915400" cy="5257800"/>
          </a:xfrm>
        </p:spPr>
        <p:txBody>
          <a:bodyPr/>
          <a:lstStyle/>
          <a:p>
            <a:pPr marL="514350" indent="-514350">
              <a:buSzPct val="100000"/>
              <a:buAutoNum type="arabicPeriod"/>
            </a:pPr>
            <a:r>
              <a:rPr lang="en-US" sz="2800" dirty="0">
                <a:effectLst>
                  <a:outerShdw blurRad="38100" dist="38100" dir="2700000" algn="tl">
                    <a:srgbClr val="000000">
                      <a:alpha val="43137"/>
                    </a:srgbClr>
                  </a:outerShdw>
                </a:effectLst>
              </a:rPr>
              <a:t>Loss of “pilgrim” status</a:t>
            </a:r>
          </a:p>
          <a:p>
            <a:pPr marL="514350" indent="-514350">
              <a:buSzPct val="100000"/>
              <a:buFont typeface="Wingdings" pitchFamily="2" charset="2"/>
              <a:buAutoNum type="arabicPeriod"/>
            </a:pPr>
            <a:r>
              <a:rPr lang="en-US" sz="2800" b="1" u="sng" dirty="0">
                <a:solidFill>
                  <a:srgbClr val="FFFFCC"/>
                </a:solidFill>
                <a:effectLst>
                  <a:outerShdw blurRad="38100" dist="38100" dir="2700000" algn="tl">
                    <a:srgbClr val="000000">
                      <a:alpha val="43137"/>
                    </a:srgbClr>
                  </a:outerShdw>
                </a:effectLst>
              </a:rPr>
              <a:t>Social Gospel</a:t>
            </a:r>
          </a:p>
          <a:p>
            <a:pPr marL="514350" indent="-514350">
              <a:buSzPct val="100000"/>
              <a:buAutoNum type="arabicPeriod"/>
            </a:pPr>
            <a:r>
              <a:rPr lang="en-US" sz="2800" dirty="0">
                <a:effectLst>
                  <a:outerShdw blurRad="38100" dist="38100" dir="2700000" algn="tl">
                    <a:srgbClr val="000000">
                      <a:alpha val="43137"/>
                    </a:srgbClr>
                  </a:outerShdw>
                </a:effectLst>
              </a:rPr>
              <a:t>Ecumenical &amp; interfaith alliances</a:t>
            </a:r>
          </a:p>
          <a:p>
            <a:pPr marL="514350" indent="-514350">
              <a:buSzPct val="100000"/>
              <a:buAutoNum type="arabicPeriod"/>
            </a:pPr>
            <a:r>
              <a:rPr lang="en-US" sz="2800" dirty="0">
                <a:effectLst>
                  <a:outerShdw blurRad="38100" dist="38100" dir="2700000" algn="tl">
                    <a:srgbClr val="000000">
                      <a:alpha val="43137"/>
                    </a:srgbClr>
                  </a:outerShdw>
                </a:effectLst>
              </a:rPr>
              <a:t>Rejection or marginalization of Bible prophecy</a:t>
            </a:r>
          </a:p>
          <a:p>
            <a:pPr marL="514350" indent="-514350">
              <a:buSzPct val="100000"/>
              <a:buAutoNum type="arabicPeriod"/>
            </a:pPr>
            <a:r>
              <a:rPr lang="en-US" sz="2800" dirty="0">
                <a:effectLst>
                  <a:outerShdw blurRad="38100" dist="38100" dir="2700000" algn="tl">
                    <a:srgbClr val="000000">
                      <a:alpha val="43137"/>
                    </a:srgbClr>
                  </a:outerShdw>
                </a:effectLst>
              </a:rPr>
              <a:t>Building the wrong kingdom</a:t>
            </a:r>
          </a:p>
          <a:p>
            <a:pPr marL="514350" indent="-514350">
              <a:buSzPct val="100000"/>
              <a:buAutoNum type="arabicPeriod"/>
            </a:pPr>
            <a:r>
              <a:rPr lang="en-US" sz="2800" dirty="0">
                <a:effectLst>
                  <a:outerShdw blurRad="38100" dist="38100" dir="2700000" algn="tl">
                    <a:srgbClr val="000000">
                      <a:alpha val="43137"/>
                    </a:srgbClr>
                  </a:outerShdw>
                </a:effectLst>
              </a:rPr>
              <a:t>Charismatic theology</a:t>
            </a:r>
          </a:p>
          <a:p>
            <a:pPr marL="514350" indent="-514350">
              <a:buSzPct val="100000"/>
              <a:buAutoNum type="arabicPeriod"/>
            </a:pPr>
            <a:r>
              <a:rPr lang="en-US" sz="2800" dirty="0">
                <a:effectLst>
                  <a:outerShdw blurRad="38100" dist="38100" dir="2700000" algn="tl">
                    <a:srgbClr val="000000">
                      <a:alpha val="43137"/>
                    </a:srgbClr>
                  </a:outerShdw>
                </a:effectLst>
              </a:rPr>
              <a:t>Prosperity Gospel</a:t>
            </a:r>
          </a:p>
          <a:p>
            <a:pPr marL="514350" indent="-514350">
              <a:buSzPct val="100000"/>
              <a:buAutoNum type="arabicPeriod"/>
            </a:pPr>
            <a:r>
              <a:rPr lang="en-US" sz="2800" dirty="0">
                <a:effectLst>
                  <a:outerShdw blurRad="38100" dist="38100" dir="2700000" algn="tl">
                    <a:srgbClr val="000000">
                      <a:alpha val="43137"/>
                    </a:srgbClr>
                  </a:outerShdw>
                </a:effectLst>
              </a:rPr>
              <a:t>Anti-Israelism</a:t>
            </a:r>
          </a:p>
          <a:p>
            <a:pPr marL="514350" indent="-514350">
              <a:buSzPct val="100000"/>
              <a:buAutoNum type="arabicPeriod"/>
            </a:pPr>
            <a:r>
              <a:rPr lang="en-US" sz="2800" dirty="0">
                <a:effectLst>
                  <a:outerShdw blurRad="38100" dist="38100" dir="2700000" algn="tl">
                    <a:srgbClr val="000000">
                      <a:alpha val="43137"/>
                    </a:srgbClr>
                  </a:outerShdw>
                </a:effectLst>
              </a:rPr>
              <a:t>Lordship Salvation</a:t>
            </a:r>
          </a:p>
          <a:p>
            <a:pPr marL="0" indent="0">
              <a:buSzPct val="100000"/>
              <a:buNone/>
            </a:pPr>
            <a:endParaRPr lang="en-US" sz="2800" dirty="0">
              <a:effectLst>
                <a:outerShdw blurRad="38100" dist="38100" dir="2700000" algn="tl">
                  <a:srgbClr val="000000">
                    <a:alpha val="43137"/>
                  </a:srgbClr>
                </a:outerShdw>
              </a:effectLst>
            </a:endParaRPr>
          </a:p>
          <a:p>
            <a:pPr marL="514350" indent="-514350">
              <a:buAutoNum type="arabicPeriod"/>
            </a:pPr>
            <a:endParaRPr lang="en-US" dirty="0">
              <a:effectLst>
                <a:outerShdw blurRad="38100" dist="38100" dir="2700000" algn="tl">
                  <a:srgbClr val="000000">
                    <a:alpha val="43137"/>
                  </a:srgbClr>
                </a:outerShdw>
              </a:effectLst>
            </a:endParaRPr>
          </a:p>
          <a:p>
            <a:pPr marL="514350" indent="-514350">
              <a:buAutoNum type="arabicPeriod"/>
            </a:pPr>
            <a:endParaRPr lang="en-US" dirty="0">
              <a:effectLst>
                <a:outerShdw blurRad="38100" dist="38100" dir="2700000" algn="tl">
                  <a:srgbClr val="000000">
                    <a:alpha val="43137"/>
                  </a:srgbClr>
                </a:outerShdw>
              </a:effectLst>
            </a:endParaRPr>
          </a:p>
          <a:p>
            <a:pPr marL="514350" indent="-514350">
              <a:buAutoNum type="arabicPeriod"/>
            </a:pPr>
            <a:endParaRPr lang="en-US" dirty="0">
              <a:effectLst>
                <a:outerShdw blurRad="38100" dist="38100" dir="2700000" algn="tl">
                  <a:srgbClr val="000000">
                    <a:alpha val="43137"/>
                  </a:srgbClr>
                </a:outerShdw>
              </a:effectLst>
            </a:endParaRPr>
          </a:p>
          <a:p>
            <a:pPr marL="514350" indent="-514350">
              <a:buAutoNum type="arabicPeriod"/>
            </a:pPr>
            <a:endParaRPr lang="en-US" dirty="0">
              <a:effectLst>
                <a:outerShdw blurRad="38100" dist="38100" dir="2700000" algn="tl">
                  <a:srgbClr val="000000">
                    <a:alpha val="43137"/>
                  </a:srgbClr>
                </a:outerShdw>
              </a:effectLst>
            </a:endParaRPr>
          </a:p>
          <a:p>
            <a:pPr marL="514350" indent="-514350">
              <a:buAutoNum type="arabicPeriod"/>
            </a:pPr>
            <a:endParaRPr lang="en-US" dirty="0">
              <a:effectLst>
                <a:outerShdw blurRad="38100" dist="38100" dir="2700000" algn="tl">
                  <a:srgbClr val="000000">
                    <a:alpha val="43137"/>
                  </a:srgbClr>
                </a:outerShdw>
              </a:effectLst>
            </a:endParaRPr>
          </a:p>
          <a:p>
            <a:pPr marL="514350" indent="-514350">
              <a:buAutoNum type="arabicPeriod"/>
            </a:pPr>
            <a:endParaRPr lang="en-US" dirty="0">
              <a:effectLst>
                <a:outerShdw blurRad="38100" dist="38100" dir="2700000" algn="tl">
                  <a:srgbClr val="000000">
                    <a:alpha val="43137"/>
                  </a:srgbClr>
                </a:outerShdw>
              </a:effectLst>
            </a:endParaRPr>
          </a:p>
        </p:txBody>
      </p:sp>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86EA5E1E-855E-4239-A2A3-935CB40557B1}"/>
                  </a:ext>
                </a:extLst>
              </p14:cNvPr>
              <p14:cNvContentPartPr/>
              <p14:nvPr/>
            </p14:nvContentPartPr>
            <p14:xfrm>
              <a:off x="2695267" y="1613608"/>
              <a:ext cx="6120" cy="6120"/>
            </p14:xfrm>
          </p:contentPart>
        </mc:Choice>
        <mc:Fallback xmlns="">
          <p:pic>
            <p:nvPicPr>
              <p:cNvPr id="4" name="Ink 3">
                <a:extLst>
                  <a:ext uri="{FF2B5EF4-FFF2-40B4-BE49-F238E27FC236}">
                    <a16:creationId xmlns:a16="http://schemas.microsoft.com/office/drawing/2014/main" id="{86EA5E1E-855E-4239-A2A3-935CB40557B1}"/>
                  </a:ext>
                </a:extLst>
              </p:cNvPr>
              <p:cNvPicPr/>
              <p:nvPr/>
            </p:nvPicPr>
            <p:blipFill>
              <a:blip r:embed="rId3"/>
              <a:stretch>
                <a:fillRect/>
              </a:stretch>
            </p:blipFill>
            <p:spPr>
              <a:xfrm>
                <a:off x="2693107" y="1611448"/>
                <a:ext cx="10440" cy="10440"/>
              </a:xfrm>
              <a:prstGeom prst="rect">
                <a:avLst/>
              </a:prstGeom>
            </p:spPr>
          </p:pic>
        </mc:Fallback>
      </mc:AlternateContent>
      <p:pic>
        <p:nvPicPr>
          <p:cNvPr id="5" name="Picture 4">
            <a:extLst>
              <a:ext uri="{FF2B5EF4-FFF2-40B4-BE49-F238E27FC236}">
                <a16:creationId xmlns:a16="http://schemas.microsoft.com/office/drawing/2014/main" id="{6E76D924-A5BC-4993-80BE-9839F8CDF12E}"/>
              </a:ext>
            </a:extLst>
          </p:cNvPr>
          <p:cNvPicPr>
            <a:picLocks noChangeAspect="1"/>
          </p:cNvPicPr>
          <p:nvPr/>
        </p:nvPicPr>
        <p:blipFill>
          <a:blip r:embed="rId4"/>
          <a:stretch>
            <a:fillRect/>
          </a:stretch>
        </p:blipFill>
        <p:spPr>
          <a:xfrm>
            <a:off x="5562602" y="3581400"/>
            <a:ext cx="3420535" cy="2286000"/>
          </a:xfrm>
          <a:prstGeom prst="rect">
            <a:avLst/>
          </a:prstGeom>
        </p:spPr>
      </p:pic>
      <p:sp>
        <p:nvSpPr>
          <p:cNvPr id="8" name="Title 1">
            <a:extLst>
              <a:ext uri="{FF2B5EF4-FFF2-40B4-BE49-F238E27FC236}">
                <a16:creationId xmlns:a16="http://schemas.microsoft.com/office/drawing/2014/main" id="{A11512E7-F268-410A-8C03-4C45680D6C4F}"/>
              </a:ext>
            </a:extLst>
          </p:cNvPr>
          <p:cNvSpPr>
            <a:spLocks noGrp="1"/>
          </p:cNvSpPr>
          <p:nvPr>
            <p:ph type="title"/>
          </p:nvPr>
        </p:nvSpPr>
        <p:spPr>
          <a:xfrm>
            <a:off x="1704975" y="228600"/>
            <a:ext cx="5734050" cy="1143000"/>
          </a:xfrm>
        </p:spPr>
        <p:txBody>
          <a:bodyPr/>
          <a:lstStyle/>
          <a:p>
            <a:pPr algn="ctr"/>
            <a:r>
              <a:rPr lang="en-US" sz="3200" dirty="0">
                <a:effectLst>
                  <a:outerShdw blurRad="38100" dist="38100" dir="2700000" algn="tl">
                    <a:srgbClr val="000000">
                      <a:alpha val="43137"/>
                    </a:srgbClr>
                  </a:outerShdw>
                </a:effectLst>
              </a:rPr>
              <a:t>9 Ways Kingdom Now Theology </a:t>
            </a:r>
            <a:br>
              <a:rPr lang="en-US" sz="3200" dirty="0">
                <a:effectLst>
                  <a:outerShdw blurRad="38100" dist="38100" dir="2700000" algn="tl">
                    <a:srgbClr val="000000">
                      <a:alpha val="43137"/>
                    </a:srgbClr>
                  </a:outerShdw>
                </a:effectLst>
              </a:rPr>
            </a:br>
            <a:r>
              <a:rPr lang="en-US" sz="3200" dirty="0">
                <a:effectLst>
                  <a:outerShdw blurRad="38100" dist="38100" dir="2700000" algn="tl">
                    <a:srgbClr val="000000">
                      <a:alpha val="43137"/>
                    </a:srgbClr>
                  </a:outerShdw>
                </a:effectLst>
              </a:rPr>
              <a:t>Impacts the Church</a:t>
            </a:r>
          </a:p>
        </p:txBody>
      </p:sp>
    </p:spTree>
    <p:extLst>
      <p:ext uri="{BB962C8B-B14F-4D97-AF65-F5344CB8AC3E}">
        <p14:creationId xmlns:p14="http://schemas.microsoft.com/office/powerpoint/2010/main" val="22063823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p:cNvSpPr>
            <a:spLocks noGrp="1" noChangeArrowheads="1"/>
          </p:cNvSpPr>
          <p:nvPr>
            <p:ph type="body" idx="1"/>
          </p:nvPr>
        </p:nvSpPr>
        <p:spPr>
          <a:xfrm>
            <a:off x="1" y="1298332"/>
            <a:ext cx="9144000" cy="4873869"/>
          </a:xfrm>
        </p:spPr>
        <p:txBody>
          <a:bodyPr/>
          <a:lstStyle/>
          <a:p>
            <a:pPr marL="0" indent="0" algn="just">
              <a:spcBef>
                <a:spcPts val="0"/>
              </a:spcBef>
              <a:buNone/>
            </a:pPr>
            <a:r>
              <a:rPr lang="en-US" sz="2600" dirty="0">
                <a:effectLst>
                  <a:outerShdw blurRad="38100" dist="38100" dir="2700000" algn="tl">
                    <a:srgbClr val="000000">
                      <a:alpha val="43137"/>
                    </a:srgbClr>
                  </a:outerShdw>
                </a:effectLst>
                <a:cs typeface="Calibri" panose="020F0502020204030204" pitchFamily="34" charset="0"/>
              </a:rPr>
              <a:t>“Negative-thinking theologians looked at the doctrine of sin, salvation and repentance...through distorted glasses tinted with mortification mentality. Too many prayers of confession of sin and repentance have been destructive to the emotional health of Christians...I am not fully forgiven until I allow God to write his new dream for my life on the blackboard of my mind, and I dare to believe 'I am; therefore, I can. I am a child of God...</a:t>
            </a:r>
            <a:r>
              <a:rPr lang="en-US" sz="2600" b="1" u="sng" dirty="0">
                <a:solidFill>
                  <a:srgbClr val="FFFFCC"/>
                </a:solidFill>
                <a:effectLst>
                  <a:outerShdw blurRad="38100" dist="38100" dir="2700000" algn="tl">
                    <a:srgbClr val="000000">
                      <a:alpha val="43137"/>
                    </a:srgbClr>
                  </a:outerShdw>
                </a:effectLst>
                <a:cs typeface="Calibri" panose="020F0502020204030204" pitchFamily="34" charset="0"/>
              </a:rPr>
              <a:t>God has a great plan to redeem society</a:t>
            </a:r>
            <a:r>
              <a:rPr lang="en-US" sz="2600" dirty="0">
                <a:effectLst>
                  <a:outerShdw blurRad="38100" dist="38100" dir="2700000" algn="tl">
                    <a:srgbClr val="000000">
                      <a:alpha val="43137"/>
                    </a:srgbClr>
                  </a:outerShdw>
                </a:effectLst>
                <a:cs typeface="Calibri" panose="020F0502020204030204" pitchFamily="34" charset="0"/>
              </a:rPr>
              <a:t>...The emerging church, reformed according to the needs of self-esteem-starved-souls under the Lordship of Christ.... will help us to affirm the concept that 'While God's ideas may seem humanly impossible, he will give us these ideas which will lead to glorious, self-esteem-generating success.'"</a:t>
            </a:r>
          </a:p>
        </p:txBody>
      </p:sp>
      <p:sp>
        <p:nvSpPr>
          <p:cNvPr id="80900" name="Text Box 4"/>
          <p:cNvSpPr txBox="1">
            <a:spLocks noChangeArrowheads="1"/>
          </p:cNvSpPr>
          <p:nvPr/>
        </p:nvSpPr>
        <p:spPr bwMode="auto">
          <a:xfrm>
            <a:off x="1371600" y="6477002"/>
            <a:ext cx="64008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r>
              <a:rPr lang="en-US" sz="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Robert H. Schuller, </a:t>
            </a:r>
            <a:r>
              <a:rPr lang="en-US" sz="12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Self-Esteem: The New Reformation</a:t>
            </a:r>
            <a:r>
              <a:rPr lang="en-US" sz="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(Waco, TX: Word Books, 1982), 104-05.</a:t>
            </a:r>
            <a:endParaRPr lang="en-US" altLang="en-US" sz="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6" name="Rectangle 2">
            <a:extLst>
              <a:ext uri="{FF2B5EF4-FFF2-40B4-BE49-F238E27FC236}">
                <a16:creationId xmlns:a16="http://schemas.microsoft.com/office/drawing/2014/main" id="{CAAA40EE-C3C9-4EF3-8EDF-E5B612951F6B}"/>
              </a:ext>
            </a:extLst>
          </p:cNvPr>
          <p:cNvSpPr txBox="1">
            <a:spLocks noChangeArrowheads="1"/>
          </p:cNvSpPr>
          <p:nvPr/>
        </p:nvSpPr>
        <p:spPr bwMode="auto">
          <a:xfrm>
            <a:off x="1676400" y="228600"/>
            <a:ext cx="5791200" cy="6858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sz="3600" kern="0" dirty="0">
                <a:effectLst>
                  <a:outerShdw blurRad="38100" dist="38100" dir="2700000" algn="tl">
                    <a:srgbClr val="000000">
                      <a:alpha val="43137"/>
                    </a:srgbClr>
                  </a:outerShdw>
                </a:effectLst>
              </a:rPr>
              <a:t>Holistic Redemption? </a:t>
            </a:r>
          </a:p>
        </p:txBody>
      </p:sp>
      <p:pic>
        <p:nvPicPr>
          <p:cNvPr id="2" name="Picture 1">
            <a:extLst>
              <a:ext uri="{FF2B5EF4-FFF2-40B4-BE49-F238E27FC236}">
                <a16:creationId xmlns:a16="http://schemas.microsoft.com/office/drawing/2014/main" id="{3B37732B-021A-4F84-94A4-59C0E0ED9EC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8790" y="45720"/>
            <a:ext cx="1465210" cy="1097280"/>
          </a:xfrm>
          <a:prstGeom prst="ellipse">
            <a:avLst/>
          </a:prstGeom>
        </p:spPr>
      </p:pic>
    </p:spTree>
    <p:extLst>
      <p:ext uri="{BB962C8B-B14F-4D97-AF65-F5344CB8AC3E}">
        <p14:creationId xmlns:p14="http://schemas.microsoft.com/office/powerpoint/2010/main" val="15671643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905000" y="1905000"/>
            <a:ext cx="7144026" cy="3108543"/>
          </a:xfrm>
          <a:prstGeom prst="rect">
            <a:avLst/>
          </a:prstGeom>
        </p:spPr>
        <p:txBody>
          <a:bodyPr wrap="square">
            <a:spAutoFit/>
          </a:bodyPr>
          <a:lstStyle/>
          <a:p>
            <a:pPr algn="just"/>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“Unfortunately, present-day dispensationalists have written very little in proposing a theology of social ministry…if we as a community of Christ worked on creating our community as a model of social justice and peace, then we really would have some suggestions to make for social reform in our cities and nations.”</a:t>
            </a:r>
          </a:p>
        </p:txBody>
      </p:sp>
      <p:sp>
        <p:nvSpPr>
          <p:cNvPr id="3" name="Rectangle 2"/>
          <p:cNvSpPr/>
          <p:nvPr/>
        </p:nvSpPr>
        <p:spPr>
          <a:xfrm>
            <a:off x="1" y="228601"/>
            <a:ext cx="9144000" cy="1292662"/>
          </a:xfrm>
          <a:prstGeom prst="rect">
            <a:avLst/>
          </a:prstGeom>
        </p:spPr>
        <p:txBody>
          <a:bodyPr wrap="square">
            <a:spAutoFit/>
          </a:bodyPr>
          <a:lstStyle/>
          <a:p>
            <a:pPr algn="ctr">
              <a:spcAft>
                <a:spcPts val="1200"/>
              </a:spcAft>
            </a:pPr>
            <a:r>
              <a:rPr lang="en-US" sz="3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Progressive Dispensationalism &amp; Social Gospel</a:t>
            </a:r>
          </a:p>
          <a:p>
            <a:pPr algn="ctr"/>
            <a:r>
              <a:rPr lang="en-US" sz="12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Craig Blaising, “Dispensationalism: The Search for Definition,” in Dispensationalism, Israel and the Church, ed. Craig Blaising and Darrell Bock (Grand Rapids: Zondervan, 1992), 14, n. 3; idem, “Theological and Ministerial Issues in Progressive Dispensationalism,” in Progressive Dispensationalism, ed. Darrell Bock and Craig Blaising(Wheaton, IL: Victor, 1993), 288–89.</a:t>
            </a:r>
            <a:endParaRPr lang="en-US" sz="1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p:txBody>
      </p:sp>
      <p:pic>
        <p:nvPicPr>
          <p:cNvPr id="1026" name="Picture 2" descr="Image result for craig blaising">
            <a:extLst>
              <a:ext uri="{FF2B5EF4-FFF2-40B4-BE49-F238E27FC236}">
                <a16:creationId xmlns:a16="http://schemas.microsoft.com/office/drawing/2014/main" id="{E95ECF50-A78F-4999-A152-EBD4F4F5AF5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2400" y="1981200"/>
            <a:ext cx="1582319" cy="2215247"/>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000107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txBox="1">
            <a:spLocks noChangeArrowheads="1"/>
          </p:cNvSpPr>
          <p:nvPr/>
        </p:nvSpPr>
        <p:spPr bwMode="auto">
          <a:xfrm>
            <a:off x="0" y="1143000"/>
            <a:ext cx="9144000" cy="251460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just" eaLnBrk="1" hangingPunct="1">
              <a:buNone/>
              <a:defRPr/>
            </a:pPr>
            <a:r>
              <a:rPr lang="en-US" kern="0" dirty="0">
                <a:effectLst>
                  <a:outerShdw blurRad="38100" dist="38100" dir="2700000" algn="tl">
                    <a:srgbClr val="000000">
                      <a:alpha val="43137"/>
                    </a:srgbClr>
                  </a:outerShdw>
                </a:effectLst>
                <a:latin typeface="Calibri" panose="020F0502020204030204" pitchFamily="34" charset="0"/>
              </a:rPr>
              <a:t>“The church has been preoccupied with the question, ‘What happens to your soul after you die?’ As if the reason for Jesus coming can be summed up in, ‘Jesus is trying to get more souls into heaven as opposed to hell, after they die.’ I just think a fair reading of the Gospels blows that out of the water.”</a:t>
            </a:r>
          </a:p>
        </p:txBody>
      </p:sp>
      <p:sp>
        <p:nvSpPr>
          <p:cNvPr id="79876" name="Text Box 4"/>
          <p:cNvSpPr txBox="1">
            <a:spLocks noChangeArrowheads="1"/>
          </p:cNvSpPr>
          <p:nvPr/>
        </p:nvSpPr>
        <p:spPr bwMode="auto">
          <a:xfrm>
            <a:off x="762000" y="6248400"/>
            <a:ext cx="7620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Bef>
                <a:spcPct val="50000"/>
              </a:spcBef>
            </a:pPr>
            <a:r>
              <a:rPr lang="en-US" altLang="en-US" sz="2000" dirty="0">
                <a:latin typeface="Calibri" panose="020F0502020204030204" pitchFamily="34" charset="0"/>
                <a:cs typeface="Arial" charset="0"/>
              </a:rPr>
              <a:t>Brian McLaren, cited in Oakland, </a:t>
            </a:r>
            <a:r>
              <a:rPr lang="en-US" altLang="en-US" sz="2000" i="1" dirty="0">
                <a:latin typeface="Calibri" panose="020F0502020204030204" pitchFamily="34" charset="0"/>
                <a:cs typeface="Arial" charset="0"/>
              </a:rPr>
              <a:t>Faith Undone, </a:t>
            </a:r>
            <a:r>
              <a:rPr lang="en-US" altLang="en-US" sz="2000" dirty="0">
                <a:latin typeface="Calibri" panose="020F0502020204030204" pitchFamily="34" charset="0"/>
                <a:cs typeface="Arial" charset="0"/>
              </a:rPr>
              <a:t>203.</a:t>
            </a:r>
          </a:p>
        </p:txBody>
      </p:sp>
      <p:sp>
        <p:nvSpPr>
          <p:cNvPr id="8" name="Rectangle 2"/>
          <p:cNvSpPr>
            <a:spLocks noGrp="1" noChangeArrowheads="1"/>
          </p:cNvSpPr>
          <p:nvPr>
            <p:ph type="title" idx="4294967295"/>
          </p:nvPr>
        </p:nvSpPr>
        <p:spPr>
          <a:xfrm>
            <a:off x="1295400" y="228600"/>
            <a:ext cx="6553200" cy="685800"/>
          </a:xfrm>
        </p:spPr>
        <p:txBody>
          <a:bodyPr/>
          <a:lstStyle/>
          <a:p>
            <a:pPr algn="ctr" eaLnBrk="1" hangingPunct="1"/>
            <a:r>
              <a:rPr lang="en-US" sz="3600" dirty="0"/>
              <a:t>Emergent Church &amp; the Kingdom</a:t>
            </a:r>
          </a:p>
        </p:txBody>
      </p:sp>
      <p:pic>
        <p:nvPicPr>
          <p:cNvPr id="9" name="Picture 2" descr="http://3.bp.blogspot.com/-QEkPt30fRNQ/US-EfJsZfRI/AAAAAAAASK4/JnP_SUUHRas/s1600/a.jpg">
            <a:extLst>
              <a:ext uri="{FF2B5EF4-FFF2-40B4-BE49-F238E27FC236}">
                <a16:creationId xmlns:a16="http://schemas.microsoft.com/office/drawing/2014/main" id="{89D60A7F-7E32-4E81-8743-0BD443D01E5B}"/>
              </a:ext>
            </a:extLst>
          </p:cNvPr>
          <p:cNvPicPr>
            <a:picLocks noChangeAspect="1" noChangeArrowheads="1"/>
          </p:cNvPicPr>
          <p:nvPr/>
        </p:nvPicPr>
        <p:blipFill>
          <a:blip r:embed="rId2" cstate="print"/>
          <a:srcRect/>
          <a:stretch>
            <a:fillRect/>
          </a:stretch>
        </p:blipFill>
        <p:spPr bwMode="auto">
          <a:xfrm>
            <a:off x="3285331" y="4295777"/>
            <a:ext cx="2573338" cy="1724025"/>
          </a:xfrm>
          <a:prstGeom prst="rect">
            <a:avLst/>
          </a:prstGeom>
          <a:noFill/>
          <a:ln w="9525">
            <a:noFill/>
            <a:miter lim="800000"/>
            <a:headEnd/>
            <a:tailEnd/>
          </a:ln>
        </p:spPr>
      </p:pic>
    </p:spTree>
    <p:extLst>
      <p:ext uri="{BB962C8B-B14F-4D97-AF65-F5344CB8AC3E}">
        <p14:creationId xmlns:p14="http://schemas.microsoft.com/office/powerpoint/2010/main" val="10532444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0" y="1600200"/>
            <a:ext cx="9144000" cy="2133600"/>
          </a:xfrm>
        </p:spPr>
        <p:txBody>
          <a:bodyPr/>
          <a:lstStyle/>
          <a:p>
            <a:pPr marL="0" indent="0" algn="just">
              <a:buNone/>
              <a:defRPr/>
            </a:pPr>
            <a:r>
              <a:rPr lang="en-US" sz="2800" i="1"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Holistic redemption can easily lead to placing unbalanced, if not wrong, priorities on political action, social agendas, and improving the structures of society</a:t>
            </a:r>
            <a:r>
              <a:rPr lang="en-US" sz="2800" i="1" dirty="0">
                <a:effectLst>
                  <a:outerShdw blurRad="38100" dist="38100" dir="2700000" algn="tl">
                    <a:srgbClr val="000000">
                      <a:alpha val="43137"/>
                    </a:srgbClr>
                  </a:outerShdw>
                </a:effectLst>
              </a:rPr>
              <a:t>.”</a:t>
            </a:r>
          </a:p>
        </p:txBody>
      </p:sp>
      <p:pic>
        <p:nvPicPr>
          <p:cNvPr id="29700"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98438" y="152400"/>
            <a:ext cx="906780" cy="1097280"/>
          </a:xfrm>
          <a:prstGeom prst="rect">
            <a:avLst/>
          </a:prstGeom>
          <a:noFill/>
          <a:ln w="19050">
            <a:solidFill>
              <a:schemeClr val="tx1"/>
            </a:solidFill>
            <a:miter lim="800000"/>
            <a:headEnd/>
            <a:tailEnd/>
          </a:ln>
        </p:spPr>
      </p:pic>
      <p:pic>
        <p:nvPicPr>
          <p:cNvPr id="6" name="Picture 2" descr="http://3.bp.blogspot.com/-QEkPt30fRNQ/US-EfJsZfRI/AAAAAAAASK4/JnP_SUUHRas/s1600/a.jpg">
            <a:extLst>
              <a:ext uri="{FF2B5EF4-FFF2-40B4-BE49-F238E27FC236}">
                <a16:creationId xmlns:a16="http://schemas.microsoft.com/office/drawing/2014/main" id="{984709ED-32B8-459C-9A25-DBAF6E9745A5}"/>
              </a:ext>
            </a:extLst>
          </p:cNvPr>
          <p:cNvPicPr>
            <a:picLocks noChangeAspect="1" noChangeArrowheads="1"/>
          </p:cNvPicPr>
          <p:nvPr/>
        </p:nvPicPr>
        <p:blipFill>
          <a:blip r:embed="rId3" cstate="print"/>
          <a:srcRect/>
          <a:stretch>
            <a:fillRect/>
          </a:stretch>
        </p:blipFill>
        <p:spPr bwMode="auto">
          <a:xfrm>
            <a:off x="3285331" y="4295777"/>
            <a:ext cx="2573338" cy="1724025"/>
          </a:xfrm>
          <a:prstGeom prst="rect">
            <a:avLst/>
          </a:prstGeom>
          <a:noFill/>
          <a:ln w="9525">
            <a:noFill/>
            <a:miter lim="800000"/>
            <a:headEnd/>
            <a:tailEnd/>
          </a:ln>
        </p:spPr>
      </p:pic>
      <p:sp>
        <p:nvSpPr>
          <p:cNvPr id="8" name="Rectangle 7">
            <a:extLst>
              <a:ext uri="{FF2B5EF4-FFF2-40B4-BE49-F238E27FC236}">
                <a16:creationId xmlns:a16="http://schemas.microsoft.com/office/drawing/2014/main" id="{A69E8452-7530-40CE-B85F-DABE7E04AF3F}"/>
              </a:ext>
            </a:extLst>
          </p:cNvPr>
          <p:cNvSpPr/>
          <p:nvPr/>
        </p:nvSpPr>
        <p:spPr>
          <a:xfrm>
            <a:off x="1524000" y="238034"/>
            <a:ext cx="6096000" cy="1154162"/>
          </a:xfrm>
          <a:prstGeom prst="rect">
            <a:avLst/>
          </a:prstGeom>
        </p:spPr>
        <p:txBody>
          <a:bodyPr>
            <a:spAutoFit/>
          </a:bodyPr>
          <a:lstStyle/>
          <a:p>
            <a:pPr algn="ctr">
              <a:spcAft>
                <a:spcPts val="600"/>
              </a:spcAft>
            </a:pPr>
            <a:r>
              <a:rPr lang="fr-FR"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Charles </a:t>
            </a:r>
            <a:r>
              <a:rPr lang="fr-FR" sz="3600" dirty="0" err="1">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Ryrie</a:t>
            </a:r>
            <a:endParaRPr lang="fr-FR"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p>
            <a:pPr algn="ctr"/>
            <a:r>
              <a:rPr lang="fr-FR" sz="2800" dirty="0">
                <a:effectLst>
                  <a:outerShdw blurRad="38100" dist="38100" dir="2700000" algn="tl">
                    <a:srgbClr val="000000">
                      <a:alpha val="43137"/>
                    </a:srgbClr>
                  </a:outerShdw>
                </a:effectLst>
                <a:latin typeface="Calibri" panose="020F0502020204030204" pitchFamily="34" charset="0"/>
                <a:cs typeface="+mn-cs"/>
              </a:rPr>
              <a:t>Dispensationalism, Page 176</a:t>
            </a:r>
            <a:endParaRPr lang="en-US" sz="2800" dirty="0">
              <a:effectLst>
                <a:outerShdw blurRad="38100" dist="38100" dir="2700000" algn="tl">
                  <a:srgbClr val="000000">
                    <a:alpha val="43137"/>
                  </a:srgbClr>
                </a:outerShdw>
              </a:effectLst>
              <a:latin typeface="Calibri" panose="020F0502020204030204" pitchFamily="34" charset="0"/>
              <a:cs typeface="+mn-cs"/>
            </a:endParaRPr>
          </a:p>
        </p:txBody>
      </p:sp>
    </p:spTree>
    <p:extLst>
      <p:ext uri="{BB962C8B-B14F-4D97-AF65-F5344CB8AC3E}">
        <p14:creationId xmlns:p14="http://schemas.microsoft.com/office/powerpoint/2010/main" val="30328291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90500" y="1600200"/>
            <a:ext cx="8763000" cy="2246769"/>
          </a:xfrm>
          <a:prstGeom prst="rect">
            <a:avLst/>
          </a:prstGeom>
        </p:spPr>
        <p:txBody>
          <a:bodyPr wrap="square">
            <a:spAutoFit/>
          </a:bodyPr>
          <a:lstStyle/>
          <a:p>
            <a:pPr algn="just"/>
            <a:r>
              <a:rPr lang="en-US" sz="2800" dirty="0">
                <a:latin typeface="Calibri" panose="020F0502020204030204" pitchFamily="34" charset="0"/>
              </a:rPr>
              <a:t>Augustine wrote, “the saints reign with Christ during the same thousand years, understood in the same way, that is, of the time of His first coming” and </a:t>
            </a:r>
            <a:r>
              <a:rPr lang="en-US" sz="2800" b="1" dirty="0">
                <a:solidFill>
                  <a:srgbClr val="FFFFCC"/>
                </a:solidFill>
                <a:latin typeface="Calibri" panose="020F0502020204030204" pitchFamily="34" charset="0"/>
              </a:rPr>
              <a:t>“</a:t>
            </a:r>
            <a:r>
              <a:rPr lang="en-US" sz="2800" b="1" u="sng" dirty="0">
                <a:solidFill>
                  <a:srgbClr val="FFFFCC"/>
                </a:solidFill>
                <a:latin typeface="Calibri" panose="020F0502020204030204" pitchFamily="34" charset="0"/>
              </a:rPr>
              <a:t>Therefore the Church even now is the kingdom of Christ, and the kingdom of heaven</a:t>
            </a:r>
            <a:r>
              <a:rPr lang="en-US" sz="2800" b="1" dirty="0">
                <a:solidFill>
                  <a:srgbClr val="FFFFCC"/>
                </a:solidFill>
                <a:latin typeface="Calibri" panose="020F0502020204030204" pitchFamily="34" charset="0"/>
              </a:rPr>
              <a:t>. </a:t>
            </a:r>
            <a:r>
              <a:rPr lang="en-US" sz="2800" dirty="0">
                <a:latin typeface="Calibri" panose="020F0502020204030204" pitchFamily="34" charset="0"/>
              </a:rPr>
              <a:t>Accordingly, even now His saints reign with Him</a:t>
            </a:r>
            <a:r>
              <a:rPr lang="en-US" sz="2800" dirty="0">
                <a:latin typeface="Calibri" panose="020F0502020204030204" pitchFamily="34" charset="0"/>
                <a:cs typeface="Calibri" panose="020F0502020204030204" pitchFamily="34" charset="0"/>
              </a:rPr>
              <a:t>.”</a:t>
            </a:r>
          </a:p>
        </p:txBody>
      </p:sp>
      <p:sp>
        <p:nvSpPr>
          <p:cNvPr id="3" name="Rectangle 2"/>
          <p:cNvSpPr/>
          <p:nvPr/>
        </p:nvSpPr>
        <p:spPr>
          <a:xfrm>
            <a:off x="2057400" y="218926"/>
            <a:ext cx="5029200" cy="1215717"/>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Augustine</a:t>
            </a:r>
          </a:p>
          <a:p>
            <a:pPr algn="ctr"/>
            <a:r>
              <a:rPr lang="en-US" sz="1600" i="1" dirty="0">
                <a:solidFill>
                  <a:srgbClr val="FFFFFF"/>
                </a:solidFill>
                <a:latin typeface="Calibri" panose="020F0502020204030204" pitchFamily="34" charset="0"/>
              </a:rPr>
              <a:t>The City of God</a:t>
            </a:r>
            <a:r>
              <a:rPr lang="en-US" sz="1600" dirty="0">
                <a:solidFill>
                  <a:srgbClr val="FFFFFF"/>
                </a:solidFill>
                <a:latin typeface="Calibri" panose="020F0502020204030204" pitchFamily="34" charset="0"/>
              </a:rPr>
              <a:t>, trans., Marcus </a:t>
            </a:r>
            <a:r>
              <a:rPr lang="en-US" sz="1600" dirty="0" err="1">
                <a:solidFill>
                  <a:srgbClr val="FFFFFF"/>
                </a:solidFill>
                <a:latin typeface="Calibri" panose="020F0502020204030204" pitchFamily="34" charset="0"/>
              </a:rPr>
              <a:t>Dods</a:t>
            </a:r>
            <a:r>
              <a:rPr lang="en-US" sz="1600" dirty="0">
                <a:solidFill>
                  <a:srgbClr val="FFFFFF"/>
                </a:solidFill>
                <a:latin typeface="Calibri" panose="020F0502020204030204" pitchFamily="34" charset="0"/>
              </a:rPr>
              <a:t> (NY: Random House, 1950), Book XX, chap. 9, p. 725-26.</a:t>
            </a:r>
            <a:endParaRPr lang="en-US" sz="1600" dirty="0">
              <a:solidFill>
                <a:srgbClr val="00FFFF"/>
              </a:solidFill>
              <a:effectLst>
                <a:outerShdw blurRad="38100" dist="38100" dir="2700000" algn="tl">
                  <a:srgbClr val="000000">
                    <a:alpha val="43137"/>
                  </a:srgbClr>
                </a:outerShdw>
              </a:effectLst>
              <a:latin typeface="Calibri" panose="020F0502020204030204" pitchFamily="34" charset="0"/>
            </a:endParaRPr>
          </a:p>
        </p:txBody>
      </p:sp>
      <p:pic>
        <p:nvPicPr>
          <p:cNvPr id="6" name="Picture 5">
            <a:extLst>
              <a:ext uri="{FF2B5EF4-FFF2-40B4-BE49-F238E27FC236}">
                <a16:creationId xmlns:a16="http://schemas.microsoft.com/office/drawing/2014/main" id="{6ED0C33C-F083-49E6-94F9-A7DDB68C384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47896" y="3962400"/>
            <a:ext cx="2248209" cy="2743200"/>
          </a:xfrm>
          <a:prstGeom prst="rect">
            <a:avLst/>
          </a:prstGeom>
          <a:ln w="38100">
            <a:solidFill>
              <a:srgbClr val="C00000"/>
            </a:solidFill>
          </a:ln>
        </p:spPr>
      </p:pic>
    </p:spTree>
    <p:extLst>
      <p:ext uri="{BB962C8B-B14F-4D97-AF65-F5344CB8AC3E}">
        <p14:creationId xmlns:p14="http://schemas.microsoft.com/office/powerpoint/2010/main" val="2727011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p:cNvSpPr>
            <a:spLocks noGrp="1" noChangeArrowheads="1"/>
          </p:cNvSpPr>
          <p:nvPr>
            <p:ph type="body" idx="1"/>
          </p:nvPr>
        </p:nvSpPr>
        <p:spPr>
          <a:xfrm>
            <a:off x="2871788" y="1066800"/>
            <a:ext cx="6119812" cy="3276600"/>
          </a:xfrm>
        </p:spPr>
        <p:txBody>
          <a:bodyPr/>
          <a:lstStyle/>
          <a:p>
            <a:pPr marL="0" indent="0" algn="just" eaLnBrk="1" hangingPunct="1">
              <a:buNone/>
              <a:defRPr/>
            </a:pPr>
            <a:r>
              <a:rPr lang="en-US" sz="2800" dirty="0">
                <a:effectLst>
                  <a:outerShdw blurRad="38100" dist="38100" dir="2700000" algn="tl">
                    <a:srgbClr val="000000">
                      <a:alpha val="43137"/>
                    </a:srgbClr>
                  </a:outerShdw>
                </a:effectLst>
              </a:rPr>
              <a:t>“P.E.A.C.E. is an acronym for Promote reconciliation; Equip servant leaders; Assist the poor; Care for the sick; and Educate the next generation. Coalition members see these actions as Jesus’ antidote to five ‘global giants,’—problems that affect billions of people worldwide: spiritual emptiness, self-centered leadership, poverty, pandemic disease, and illiteracy.”</a:t>
            </a:r>
          </a:p>
        </p:txBody>
      </p:sp>
      <p:sp>
        <p:nvSpPr>
          <p:cNvPr id="80900" name="Text Box 4"/>
          <p:cNvSpPr txBox="1">
            <a:spLocks noChangeArrowheads="1"/>
          </p:cNvSpPr>
          <p:nvPr/>
        </p:nvSpPr>
        <p:spPr bwMode="auto">
          <a:xfrm>
            <a:off x="152399" y="3198674"/>
            <a:ext cx="2406133"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Bef>
                <a:spcPct val="50000"/>
              </a:spcBef>
            </a:pPr>
            <a:r>
              <a:rPr lang="en-US" sz="1800" dirty="0">
                <a:effectLst>
                  <a:outerShdw blurRad="38100" dist="38100" dir="2700000" algn="tl">
                    <a:srgbClr val="000000">
                      <a:alpha val="43137"/>
                    </a:srgbClr>
                  </a:outerShdw>
                </a:effectLst>
                <a:latin typeface="Calibri" panose="020F0502020204030204" pitchFamily="34" charset="0"/>
                <a:cs typeface="+mn-cs"/>
              </a:rPr>
              <a:t>Rick Warren and 1,700 Leaders Launch the Peace Coalition at “Purpose Driven Summit,” accessed November 15, 2014</a:t>
            </a:r>
            <a:endParaRPr lang="en-US" altLang="en-US" sz="1800" dirty="0">
              <a:effectLst>
                <a:outerShdw blurRad="38100" dist="38100" dir="2700000" algn="tl">
                  <a:srgbClr val="000000">
                    <a:alpha val="43137"/>
                  </a:srgbClr>
                </a:outerShdw>
              </a:effectLst>
              <a:latin typeface="Calibri" panose="020F0502020204030204" pitchFamily="34" charset="0"/>
              <a:cs typeface="+mn-cs"/>
            </a:endParaRPr>
          </a:p>
        </p:txBody>
      </p:sp>
      <p:sp>
        <p:nvSpPr>
          <p:cNvPr id="7" name="Rectangle 2"/>
          <p:cNvSpPr>
            <a:spLocks noGrp="1" noChangeArrowheads="1"/>
          </p:cNvSpPr>
          <p:nvPr>
            <p:ph type="title" idx="4294967295"/>
          </p:nvPr>
        </p:nvSpPr>
        <p:spPr>
          <a:xfrm>
            <a:off x="2209800" y="228600"/>
            <a:ext cx="4724400" cy="685800"/>
          </a:xfrm>
        </p:spPr>
        <p:txBody>
          <a:bodyPr/>
          <a:lstStyle/>
          <a:p>
            <a:pPr algn="ctr" eaLnBrk="1" hangingPunct="1"/>
            <a:r>
              <a:rPr lang="en-US" sz="3600" dirty="0">
                <a:effectLst>
                  <a:outerShdw blurRad="38100" dist="38100" dir="2700000" algn="tl">
                    <a:srgbClr val="000000">
                      <a:alpha val="43137"/>
                    </a:srgbClr>
                  </a:outerShdw>
                </a:effectLst>
              </a:rPr>
              <a:t>Kingdom</a:t>
            </a:r>
          </a:p>
        </p:txBody>
      </p:sp>
      <p:pic>
        <p:nvPicPr>
          <p:cNvPr id="8" name="Picture 7">
            <a:extLst>
              <a:ext uri="{FF2B5EF4-FFF2-40B4-BE49-F238E27FC236}">
                <a16:creationId xmlns:a16="http://schemas.microsoft.com/office/drawing/2014/main" id="{3549C365-2425-4990-82E7-72467AC586D6}"/>
              </a:ext>
            </a:extLst>
          </p:cNvPr>
          <p:cNvPicPr>
            <a:picLocks noChangeAspect="1"/>
          </p:cNvPicPr>
          <p:nvPr/>
        </p:nvPicPr>
        <p:blipFill>
          <a:blip r:embed="rId2" cstate="print"/>
          <a:stretch>
            <a:fillRect/>
          </a:stretch>
        </p:blipFill>
        <p:spPr>
          <a:xfrm>
            <a:off x="160565" y="1295400"/>
            <a:ext cx="2397967" cy="1828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926430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p:cNvSpPr>
            <a:spLocks noGrp="1" noChangeArrowheads="1"/>
          </p:cNvSpPr>
          <p:nvPr>
            <p:ph type="body" idx="1"/>
          </p:nvPr>
        </p:nvSpPr>
        <p:spPr>
          <a:xfrm>
            <a:off x="0" y="990600"/>
            <a:ext cx="9144000" cy="5206426"/>
          </a:xfrm>
        </p:spPr>
        <p:txBody>
          <a:bodyPr/>
          <a:lstStyle/>
          <a:p>
            <a:pPr marL="0" indent="0" algn="just" eaLnBrk="1" hangingPunct="1">
              <a:spcBef>
                <a:spcPts val="0"/>
              </a:spcBef>
              <a:spcAft>
                <a:spcPts val="1200"/>
              </a:spcAft>
              <a:buNone/>
              <a:defRPr/>
            </a:pPr>
            <a:r>
              <a:rPr lang="en-US" sz="2700" dirty="0">
                <a:effectLst>
                  <a:outerShdw blurRad="38100" dist="38100" dir="2700000" algn="tl">
                    <a:srgbClr val="000000">
                      <a:alpha val="43137"/>
                    </a:srgbClr>
                  </a:outerShdw>
                </a:effectLst>
              </a:rPr>
              <a:t>“</a:t>
            </a:r>
            <a:r>
              <a:rPr lang="en-US" sz="2700" b="1" u="sng" dirty="0">
                <a:solidFill>
                  <a:srgbClr val="FFFFCC"/>
                </a:solidFill>
                <a:effectLst>
                  <a:outerShdw blurRad="38100" dist="38100" dir="2700000" algn="tl">
                    <a:srgbClr val="000000">
                      <a:alpha val="43137"/>
                    </a:srgbClr>
                  </a:outerShdw>
                </a:effectLst>
              </a:rPr>
              <a:t>P.E.A.C.E.</a:t>
            </a:r>
            <a:r>
              <a:rPr lang="en-US" sz="2700" dirty="0">
                <a:effectLst>
                  <a:outerShdw blurRad="38100" dist="38100" dir="2700000" algn="tl">
                    <a:srgbClr val="000000">
                      <a:alpha val="43137"/>
                    </a:srgbClr>
                  </a:outerShdw>
                </a:effectLst>
              </a:rPr>
              <a:t> is an acronym for: </a:t>
            </a:r>
          </a:p>
          <a:p>
            <a:pPr marL="1257300" lvl="2" indent="-457200" algn="just">
              <a:spcBef>
                <a:spcPts val="0"/>
              </a:spcBef>
              <a:spcAft>
                <a:spcPts val="1200"/>
              </a:spcAft>
              <a:buClr>
                <a:srgbClr val="00FFFF"/>
              </a:buClr>
              <a:defRPr/>
            </a:pPr>
            <a:r>
              <a:rPr lang="en-US" sz="2700" b="1" u="sng" dirty="0">
                <a:solidFill>
                  <a:srgbClr val="FFFFCC"/>
                </a:solidFill>
                <a:effectLst>
                  <a:outerShdw blurRad="38100" dist="38100" dir="2700000" algn="tl">
                    <a:srgbClr val="000000">
                      <a:alpha val="43137"/>
                    </a:srgbClr>
                  </a:outerShdw>
                </a:effectLst>
              </a:rPr>
              <a:t>P</a:t>
            </a:r>
            <a:r>
              <a:rPr lang="en-US" sz="2700" dirty="0">
                <a:effectLst>
                  <a:outerShdw blurRad="38100" dist="38100" dir="2700000" algn="tl">
                    <a:srgbClr val="000000">
                      <a:alpha val="43137"/>
                    </a:srgbClr>
                  </a:outerShdw>
                </a:effectLst>
              </a:rPr>
              <a:t>romote reconciliation; </a:t>
            </a:r>
          </a:p>
          <a:p>
            <a:pPr marL="1257300" lvl="2" indent="-457200" algn="just">
              <a:spcBef>
                <a:spcPts val="0"/>
              </a:spcBef>
              <a:spcAft>
                <a:spcPts val="1200"/>
              </a:spcAft>
              <a:buClr>
                <a:srgbClr val="00FFFF"/>
              </a:buClr>
              <a:defRPr/>
            </a:pPr>
            <a:r>
              <a:rPr lang="en-US" sz="2700" b="1" u="sng" dirty="0">
                <a:solidFill>
                  <a:srgbClr val="FFFFCC"/>
                </a:solidFill>
                <a:effectLst>
                  <a:outerShdw blurRad="38100" dist="38100" dir="2700000" algn="tl">
                    <a:srgbClr val="000000">
                      <a:alpha val="43137"/>
                    </a:srgbClr>
                  </a:outerShdw>
                </a:effectLst>
              </a:rPr>
              <a:t>E</a:t>
            </a:r>
            <a:r>
              <a:rPr lang="en-US" sz="2700" dirty="0">
                <a:effectLst>
                  <a:outerShdw blurRad="38100" dist="38100" dir="2700000" algn="tl">
                    <a:srgbClr val="000000">
                      <a:alpha val="43137"/>
                    </a:srgbClr>
                  </a:outerShdw>
                </a:effectLst>
              </a:rPr>
              <a:t>quip servant leaders; </a:t>
            </a:r>
          </a:p>
          <a:p>
            <a:pPr marL="1257300" lvl="2" indent="-457200" algn="just">
              <a:spcBef>
                <a:spcPts val="0"/>
              </a:spcBef>
              <a:spcAft>
                <a:spcPts val="1200"/>
              </a:spcAft>
              <a:buClr>
                <a:srgbClr val="00FFFF"/>
              </a:buClr>
              <a:defRPr/>
            </a:pPr>
            <a:r>
              <a:rPr lang="en-US" sz="2700" b="1" u="sng" dirty="0">
                <a:solidFill>
                  <a:srgbClr val="FFFFCC"/>
                </a:solidFill>
                <a:effectLst>
                  <a:outerShdw blurRad="38100" dist="38100" dir="2700000" algn="tl">
                    <a:srgbClr val="000000">
                      <a:alpha val="43137"/>
                    </a:srgbClr>
                  </a:outerShdw>
                </a:effectLst>
              </a:rPr>
              <a:t>A</a:t>
            </a:r>
            <a:r>
              <a:rPr lang="en-US" sz="2700" dirty="0">
                <a:effectLst>
                  <a:outerShdw blurRad="38100" dist="38100" dir="2700000" algn="tl">
                    <a:srgbClr val="000000">
                      <a:alpha val="43137"/>
                    </a:srgbClr>
                  </a:outerShdw>
                </a:effectLst>
              </a:rPr>
              <a:t>ssist the poor; </a:t>
            </a:r>
          </a:p>
          <a:p>
            <a:pPr marL="1257300" lvl="2" indent="-457200" algn="just">
              <a:spcBef>
                <a:spcPts val="0"/>
              </a:spcBef>
              <a:spcAft>
                <a:spcPts val="1200"/>
              </a:spcAft>
              <a:buClr>
                <a:srgbClr val="00FFFF"/>
              </a:buClr>
              <a:defRPr/>
            </a:pPr>
            <a:r>
              <a:rPr lang="en-US" sz="2700" b="1" u="sng" dirty="0">
                <a:solidFill>
                  <a:srgbClr val="FFFFCC"/>
                </a:solidFill>
                <a:effectLst>
                  <a:outerShdw blurRad="38100" dist="38100" dir="2700000" algn="tl">
                    <a:srgbClr val="000000">
                      <a:alpha val="43137"/>
                    </a:srgbClr>
                  </a:outerShdw>
                </a:effectLst>
              </a:rPr>
              <a:t>C</a:t>
            </a:r>
            <a:r>
              <a:rPr lang="en-US" sz="2700" dirty="0">
                <a:effectLst>
                  <a:outerShdw blurRad="38100" dist="38100" dir="2700000" algn="tl">
                    <a:srgbClr val="000000">
                      <a:alpha val="43137"/>
                    </a:srgbClr>
                  </a:outerShdw>
                </a:effectLst>
              </a:rPr>
              <a:t>are for the sick; and </a:t>
            </a:r>
          </a:p>
          <a:p>
            <a:pPr marL="1257300" lvl="2" indent="-457200" algn="just">
              <a:spcBef>
                <a:spcPts val="0"/>
              </a:spcBef>
              <a:spcAft>
                <a:spcPts val="1200"/>
              </a:spcAft>
              <a:buClr>
                <a:srgbClr val="00FFFF"/>
              </a:buClr>
              <a:defRPr/>
            </a:pPr>
            <a:r>
              <a:rPr lang="en-US" sz="2700" b="1" u="sng" dirty="0">
                <a:solidFill>
                  <a:srgbClr val="FFFFCC"/>
                </a:solidFill>
                <a:effectLst>
                  <a:outerShdw blurRad="38100" dist="38100" dir="2700000" algn="tl">
                    <a:srgbClr val="000000">
                      <a:alpha val="43137"/>
                    </a:srgbClr>
                  </a:outerShdw>
                </a:effectLst>
              </a:rPr>
              <a:t>E</a:t>
            </a:r>
            <a:r>
              <a:rPr lang="en-US" sz="2700" dirty="0">
                <a:effectLst>
                  <a:outerShdw blurRad="38100" dist="38100" dir="2700000" algn="tl">
                    <a:srgbClr val="000000">
                      <a:alpha val="43137"/>
                    </a:srgbClr>
                  </a:outerShdw>
                </a:effectLst>
              </a:rPr>
              <a:t>ducate the next generation. </a:t>
            </a:r>
          </a:p>
          <a:p>
            <a:pPr marL="0" indent="0" algn="just" eaLnBrk="1" hangingPunct="1">
              <a:spcBef>
                <a:spcPts val="0"/>
              </a:spcBef>
              <a:spcAft>
                <a:spcPts val="0"/>
              </a:spcAft>
              <a:buNone/>
              <a:defRPr/>
            </a:pPr>
            <a:r>
              <a:rPr lang="en-US" sz="2700" dirty="0">
                <a:effectLst>
                  <a:outerShdw blurRad="38100" dist="38100" dir="2700000" algn="tl">
                    <a:srgbClr val="000000">
                      <a:alpha val="43137"/>
                    </a:srgbClr>
                  </a:outerShdw>
                </a:effectLst>
              </a:rPr>
              <a:t>Coalition members see these actions as Jesus’ antidote to five “global giants,”—problems that affect billions of people worldwide: spiritual emptiness, self-centered leadership, poverty, pandemic disease, and illiteracy.”</a:t>
            </a:r>
          </a:p>
        </p:txBody>
      </p:sp>
      <p:sp>
        <p:nvSpPr>
          <p:cNvPr id="80900" name="Text Box 4"/>
          <p:cNvSpPr txBox="1">
            <a:spLocks noChangeArrowheads="1"/>
          </p:cNvSpPr>
          <p:nvPr/>
        </p:nvSpPr>
        <p:spPr bwMode="auto">
          <a:xfrm>
            <a:off x="762003" y="6248400"/>
            <a:ext cx="761999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r>
              <a:rPr 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“Rick Warren and 1,700 Leaders Launch the Peace Coalition at Purpose Driven Summit,” accessed November 15, 2014, http://www.christiannewswire.com/news/249586720.html</a:t>
            </a:r>
            <a:endParaRPr lang="en-US" alt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841738" y="1371599"/>
            <a:ext cx="2997462" cy="2286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angle 2"/>
          <p:cNvSpPr>
            <a:spLocks noGrp="1" noChangeArrowheads="1"/>
          </p:cNvSpPr>
          <p:nvPr>
            <p:ph type="title" idx="4294967295"/>
          </p:nvPr>
        </p:nvSpPr>
        <p:spPr>
          <a:xfrm>
            <a:off x="1524000" y="228600"/>
            <a:ext cx="6096000" cy="685800"/>
          </a:xfrm>
        </p:spPr>
        <p:txBody>
          <a:bodyPr/>
          <a:lstStyle/>
          <a:p>
            <a:pPr algn="ctr" eaLnBrk="1" hangingPunct="1">
              <a:lnSpc>
                <a:spcPct val="100000"/>
              </a:lnSpc>
            </a:pPr>
            <a:r>
              <a:rPr lang="en-US" sz="3600" dirty="0">
                <a:effectLst>
                  <a:outerShdw blurRad="38100" dist="38100" dir="2700000" algn="tl">
                    <a:srgbClr val="000000">
                      <a:alpha val="43137"/>
                    </a:srgbClr>
                  </a:outerShdw>
                </a:effectLst>
              </a:rPr>
              <a:t>Social Gospel Confusion</a:t>
            </a:r>
          </a:p>
        </p:txBody>
      </p:sp>
    </p:spTree>
    <p:extLst>
      <p:ext uri="{BB962C8B-B14F-4D97-AF65-F5344CB8AC3E}">
        <p14:creationId xmlns:p14="http://schemas.microsoft.com/office/powerpoint/2010/main" val="33943068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AEB2FFC3-4B00-4FB1-B7ED-CB24AEC755C7}"/>
              </a:ext>
            </a:extLst>
          </p:cNvPr>
          <p:cNvSpPr>
            <a:spLocks noGrp="1" noChangeArrowheads="1"/>
          </p:cNvSpPr>
          <p:nvPr>
            <p:ph type="title"/>
          </p:nvPr>
        </p:nvSpPr>
        <p:spPr>
          <a:xfrm>
            <a:off x="609600" y="228600"/>
            <a:ext cx="7772400" cy="914400"/>
          </a:xfrm>
        </p:spPr>
        <p:txBody>
          <a:bodyPr/>
          <a:lstStyle/>
          <a:p>
            <a:pPr algn="ctr"/>
            <a:r>
              <a:rPr lang="en-US" altLang="en-US" sz="3600" dirty="0">
                <a:effectLst>
                  <a:outerShdw blurRad="38100" dist="38100" dir="2700000" algn="tl">
                    <a:srgbClr val="000000">
                      <a:alpha val="43137"/>
                    </a:srgbClr>
                  </a:outerShdw>
                </a:effectLst>
              </a:rPr>
              <a:t>The Great Omission?</a:t>
            </a:r>
          </a:p>
        </p:txBody>
      </p:sp>
      <p:sp>
        <p:nvSpPr>
          <p:cNvPr id="27651" name="Rectangle 3">
            <a:extLst>
              <a:ext uri="{FF2B5EF4-FFF2-40B4-BE49-F238E27FC236}">
                <a16:creationId xmlns:a16="http://schemas.microsoft.com/office/drawing/2014/main" id="{516CFEED-7B2E-4207-B0C6-EF6163826E30}"/>
              </a:ext>
            </a:extLst>
          </p:cNvPr>
          <p:cNvSpPr>
            <a:spLocks noGrp="1" noChangeArrowheads="1"/>
          </p:cNvSpPr>
          <p:nvPr>
            <p:ph type="body" idx="1"/>
          </p:nvPr>
        </p:nvSpPr>
        <p:spPr>
          <a:xfrm>
            <a:off x="381000" y="1371600"/>
            <a:ext cx="8382000" cy="4419600"/>
          </a:xfrm>
        </p:spPr>
        <p:txBody>
          <a:bodyPr/>
          <a:lstStyle/>
          <a:p>
            <a:pPr marL="461963" indent="-461963">
              <a:spcBef>
                <a:spcPts val="0"/>
              </a:spcBef>
              <a:spcAft>
                <a:spcPts val="2400"/>
              </a:spcAft>
              <a:defRPr/>
            </a:pPr>
            <a:r>
              <a:rPr lang="en-US" dirty="0">
                <a:effectLst>
                  <a:outerShdw blurRad="38100" dist="38100" dir="2700000" algn="tl">
                    <a:srgbClr val="000000">
                      <a:alpha val="43137"/>
                    </a:srgbClr>
                  </a:outerShdw>
                </a:effectLst>
              </a:rPr>
              <a:t>Romans 1:16-17</a:t>
            </a:r>
          </a:p>
          <a:p>
            <a:pPr marL="461963" indent="-461963">
              <a:spcBef>
                <a:spcPts val="0"/>
              </a:spcBef>
              <a:spcAft>
                <a:spcPts val="2400"/>
              </a:spcAft>
              <a:defRPr/>
            </a:pPr>
            <a:r>
              <a:rPr lang="en-US" dirty="0">
                <a:effectLst>
                  <a:outerShdw blurRad="38100" dist="38100" dir="2700000" algn="tl">
                    <a:srgbClr val="000000">
                      <a:alpha val="43137"/>
                    </a:srgbClr>
                  </a:outerShdw>
                </a:effectLst>
              </a:rPr>
              <a:t>Matthew 28:19</a:t>
            </a:r>
          </a:p>
          <a:p>
            <a:pPr marL="461963" indent="-461963">
              <a:spcBef>
                <a:spcPts val="0"/>
              </a:spcBef>
              <a:spcAft>
                <a:spcPts val="2400"/>
              </a:spcAft>
              <a:defRPr/>
            </a:pPr>
            <a:r>
              <a:rPr lang="en-US" dirty="0">
                <a:effectLst>
                  <a:outerShdw blurRad="38100" dist="38100" dir="2700000" algn="tl">
                    <a:srgbClr val="000000">
                      <a:alpha val="43137"/>
                    </a:srgbClr>
                  </a:outerShdw>
                </a:effectLst>
              </a:rPr>
              <a:t>Mark 16:15</a:t>
            </a:r>
          </a:p>
          <a:p>
            <a:pPr marL="461963" indent="-461963">
              <a:spcBef>
                <a:spcPts val="0"/>
              </a:spcBef>
              <a:spcAft>
                <a:spcPts val="2400"/>
              </a:spcAft>
              <a:defRPr/>
            </a:pPr>
            <a:r>
              <a:rPr lang="en-US" dirty="0">
                <a:effectLst>
                  <a:outerShdw blurRad="38100" dist="38100" dir="2700000" algn="tl">
                    <a:srgbClr val="000000">
                      <a:alpha val="43137"/>
                    </a:srgbClr>
                  </a:outerShdw>
                </a:effectLst>
              </a:rPr>
              <a:t>John 20:21</a:t>
            </a:r>
          </a:p>
          <a:p>
            <a:pPr marL="461963" indent="-461963">
              <a:spcBef>
                <a:spcPts val="0"/>
              </a:spcBef>
              <a:spcAft>
                <a:spcPts val="2400"/>
              </a:spcAft>
              <a:defRPr/>
            </a:pPr>
            <a:r>
              <a:rPr lang="en-US" dirty="0">
                <a:effectLst>
                  <a:outerShdw blurRad="38100" dist="38100" dir="2700000" algn="tl">
                    <a:srgbClr val="000000">
                      <a:alpha val="43137"/>
                    </a:srgbClr>
                  </a:outerShdw>
                </a:effectLst>
              </a:rPr>
              <a:t>Luke 24:46-49</a:t>
            </a:r>
          </a:p>
          <a:p>
            <a:pPr marL="461963" indent="-461963">
              <a:spcBef>
                <a:spcPts val="0"/>
              </a:spcBef>
              <a:spcAft>
                <a:spcPts val="2400"/>
              </a:spcAft>
              <a:defRPr/>
            </a:pPr>
            <a:r>
              <a:rPr lang="en-US" dirty="0">
                <a:effectLst>
                  <a:outerShdw blurRad="38100" dist="38100" dir="2700000" algn="tl">
                    <a:srgbClr val="000000">
                      <a:alpha val="43137"/>
                    </a:srgbClr>
                  </a:outerShdw>
                </a:effectLst>
              </a:rPr>
              <a:t>Acts 1:4-8</a:t>
            </a:r>
          </a:p>
          <a:p>
            <a:pPr>
              <a:spcBef>
                <a:spcPts val="600"/>
              </a:spcBef>
              <a:spcAft>
                <a:spcPts val="600"/>
              </a:spcAft>
              <a:buNone/>
              <a:defRPr/>
            </a:pPr>
            <a:endParaRPr lang="en-US" sz="2400" dirty="0">
              <a:effectLst>
                <a:outerShdw blurRad="38100" dist="38100" dir="2700000" algn="tl">
                  <a:srgbClr val="000000">
                    <a:alpha val="43137"/>
                  </a:srgbClr>
                </a:outerShdw>
              </a:effectLst>
            </a:endParaRPr>
          </a:p>
        </p:txBody>
      </p:sp>
      <p:pic>
        <p:nvPicPr>
          <p:cNvPr id="1026" name="Picture 2" descr="Image result for the great commission">
            <a:extLst>
              <a:ext uri="{FF2B5EF4-FFF2-40B4-BE49-F238E27FC236}">
                <a16:creationId xmlns:a16="http://schemas.microsoft.com/office/drawing/2014/main" id="{66AC122A-05B0-436D-8E17-8DDF59FDB3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2248740"/>
            <a:ext cx="4191000" cy="23605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40371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C9D36C7-BF49-4E1B-AE62-397AA48A64D1}"/>
              </a:ext>
            </a:extLst>
          </p:cNvPr>
          <p:cNvSpPr>
            <a:spLocks noGrp="1"/>
          </p:cNvSpPr>
          <p:nvPr>
            <p:ph idx="1"/>
          </p:nvPr>
        </p:nvSpPr>
        <p:spPr>
          <a:xfrm>
            <a:off x="114300" y="1371600"/>
            <a:ext cx="8915400" cy="5257800"/>
          </a:xfrm>
        </p:spPr>
        <p:txBody>
          <a:bodyPr/>
          <a:lstStyle/>
          <a:p>
            <a:pPr marL="514350" indent="-514350">
              <a:buSzPct val="100000"/>
              <a:buAutoNum type="arabicPeriod"/>
            </a:pPr>
            <a:r>
              <a:rPr lang="en-US" sz="2800" dirty="0">
                <a:effectLst>
                  <a:outerShdw blurRad="38100" dist="38100" dir="2700000" algn="tl">
                    <a:srgbClr val="000000">
                      <a:alpha val="43137"/>
                    </a:srgbClr>
                  </a:outerShdw>
                </a:effectLst>
              </a:rPr>
              <a:t>Loss of “pilgrim” status</a:t>
            </a:r>
          </a:p>
          <a:p>
            <a:pPr marL="514350" indent="-514350">
              <a:buSzPct val="100000"/>
              <a:buAutoNum type="arabicPeriod"/>
            </a:pPr>
            <a:r>
              <a:rPr lang="en-US" sz="2800" dirty="0">
                <a:effectLst>
                  <a:outerShdw blurRad="38100" dist="38100" dir="2700000" algn="tl">
                    <a:srgbClr val="000000">
                      <a:alpha val="43137"/>
                    </a:srgbClr>
                  </a:outerShdw>
                </a:effectLst>
              </a:rPr>
              <a:t>Social Gospel</a:t>
            </a:r>
          </a:p>
          <a:p>
            <a:pPr marL="514350" indent="-514350">
              <a:buSzPct val="100000"/>
              <a:buFont typeface="Wingdings" pitchFamily="2" charset="2"/>
              <a:buAutoNum type="arabicPeriod"/>
            </a:pPr>
            <a:r>
              <a:rPr lang="en-US" sz="2800" b="1" u="sng" dirty="0">
                <a:solidFill>
                  <a:srgbClr val="FFFFCC"/>
                </a:solidFill>
                <a:effectLst>
                  <a:outerShdw blurRad="38100" dist="38100" dir="2700000" algn="tl">
                    <a:srgbClr val="000000">
                      <a:alpha val="43137"/>
                    </a:srgbClr>
                  </a:outerShdw>
                </a:effectLst>
              </a:rPr>
              <a:t>Ecumenical &amp; interfaith alliances</a:t>
            </a:r>
          </a:p>
          <a:p>
            <a:pPr marL="514350" indent="-514350">
              <a:buSzPct val="100000"/>
              <a:buAutoNum type="arabicPeriod"/>
            </a:pPr>
            <a:r>
              <a:rPr lang="en-US" sz="2800" dirty="0">
                <a:effectLst>
                  <a:outerShdw blurRad="38100" dist="38100" dir="2700000" algn="tl">
                    <a:srgbClr val="000000">
                      <a:alpha val="43137"/>
                    </a:srgbClr>
                  </a:outerShdw>
                </a:effectLst>
              </a:rPr>
              <a:t>Rejection or marginalization of Bible prophecy</a:t>
            </a:r>
          </a:p>
          <a:p>
            <a:pPr marL="514350" indent="-514350">
              <a:buSzPct val="100000"/>
              <a:buAutoNum type="arabicPeriod"/>
            </a:pPr>
            <a:r>
              <a:rPr lang="en-US" sz="2800" dirty="0">
                <a:effectLst>
                  <a:outerShdw blurRad="38100" dist="38100" dir="2700000" algn="tl">
                    <a:srgbClr val="000000">
                      <a:alpha val="43137"/>
                    </a:srgbClr>
                  </a:outerShdw>
                </a:effectLst>
              </a:rPr>
              <a:t>Building the wrong kingdom</a:t>
            </a:r>
          </a:p>
          <a:p>
            <a:pPr marL="514350" indent="-514350">
              <a:buSzPct val="100000"/>
              <a:buAutoNum type="arabicPeriod"/>
            </a:pPr>
            <a:r>
              <a:rPr lang="en-US" sz="2800" dirty="0">
                <a:effectLst>
                  <a:outerShdw blurRad="38100" dist="38100" dir="2700000" algn="tl">
                    <a:srgbClr val="000000">
                      <a:alpha val="43137"/>
                    </a:srgbClr>
                  </a:outerShdw>
                </a:effectLst>
              </a:rPr>
              <a:t>Charismatic theology</a:t>
            </a:r>
          </a:p>
          <a:p>
            <a:pPr marL="514350" indent="-514350">
              <a:buSzPct val="100000"/>
              <a:buAutoNum type="arabicPeriod"/>
            </a:pPr>
            <a:r>
              <a:rPr lang="en-US" sz="2800" dirty="0">
                <a:effectLst>
                  <a:outerShdw blurRad="38100" dist="38100" dir="2700000" algn="tl">
                    <a:srgbClr val="000000">
                      <a:alpha val="43137"/>
                    </a:srgbClr>
                  </a:outerShdw>
                </a:effectLst>
              </a:rPr>
              <a:t>Prosperity Gospel</a:t>
            </a:r>
          </a:p>
          <a:p>
            <a:pPr marL="514350" indent="-514350">
              <a:buSzPct val="100000"/>
              <a:buAutoNum type="arabicPeriod"/>
            </a:pPr>
            <a:r>
              <a:rPr lang="en-US" sz="2800" dirty="0">
                <a:effectLst>
                  <a:outerShdw blurRad="38100" dist="38100" dir="2700000" algn="tl">
                    <a:srgbClr val="000000">
                      <a:alpha val="43137"/>
                    </a:srgbClr>
                  </a:outerShdw>
                </a:effectLst>
              </a:rPr>
              <a:t>Anti-Israelism</a:t>
            </a:r>
          </a:p>
          <a:p>
            <a:pPr marL="514350" indent="-514350">
              <a:buSzPct val="100000"/>
              <a:buAutoNum type="arabicPeriod"/>
            </a:pPr>
            <a:r>
              <a:rPr lang="en-US" sz="2800" dirty="0">
                <a:effectLst>
                  <a:outerShdw blurRad="38100" dist="38100" dir="2700000" algn="tl">
                    <a:srgbClr val="000000">
                      <a:alpha val="43137"/>
                    </a:srgbClr>
                  </a:outerShdw>
                </a:effectLst>
              </a:rPr>
              <a:t>Lordship Salvation</a:t>
            </a:r>
          </a:p>
          <a:p>
            <a:pPr marL="0" indent="0">
              <a:buSzPct val="100000"/>
              <a:buNone/>
            </a:pPr>
            <a:endParaRPr lang="en-US" sz="2800" dirty="0">
              <a:effectLst>
                <a:outerShdw blurRad="38100" dist="38100" dir="2700000" algn="tl">
                  <a:srgbClr val="000000">
                    <a:alpha val="43137"/>
                  </a:srgbClr>
                </a:outerShdw>
              </a:effectLst>
            </a:endParaRPr>
          </a:p>
          <a:p>
            <a:pPr marL="514350" indent="-514350">
              <a:buAutoNum type="arabicPeriod"/>
            </a:pPr>
            <a:endParaRPr lang="en-US" dirty="0">
              <a:effectLst>
                <a:outerShdw blurRad="38100" dist="38100" dir="2700000" algn="tl">
                  <a:srgbClr val="000000">
                    <a:alpha val="43137"/>
                  </a:srgbClr>
                </a:outerShdw>
              </a:effectLst>
            </a:endParaRPr>
          </a:p>
          <a:p>
            <a:pPr marL="514350" indent="-514350">
              <a:buAutoNum type="arabicPeriod"/>
            </a:pPr>
            <a:endParaRPr lang="en-US" dirty="0">
              <a:effectLst>
                <a:outerShdw blurRad="38100" dist="38100" dir="2700000" algn="tl">
                  <a:srgbClr val="000000">
                    <a:alpha val="43137"/>
                  </a:srgbClr>
                </a:outerShdw>
              </a:effectLst>
            </a:endParaRPr>
          </a:p>
          <a:p>
            <a:pPr marL="514350" indent="-514350">
              <a:buAutoNum type="arabicPeriod"/>
            </a:pPr>
            <a:endParaRPr lang="en-US" dirty="0">
              <a:effectLst>
                <a:outerShdw blurRad="38100" dist="38100" dir="2700000" algn="tl">
                  <a:srgbClr val="000000">
                    <a:alpha val="43137"/>
                  </a:srgbClr>
                </a:outerShdw>
              </a:effectLst>
            </a:endParaRPr>
          </a:p>
          <a:p>
            <a:pPr marL="514350" indent="-514350">
              <a:buAutoNum type="arabicPeriod"/>
            </a:pPr>
            <a:endParaRPr lang="en-US" dirty="0">
              <a:effectLst>
                <a:outerShdw blurRad="38100" dist="38100" dir="2700000" algn="tl">
                  <a:srgbClr val="000000">
                    <a:alpha val="43137"/>
                  </a:srgbClr>
                </a:outerShdw>
              </a:effectLst>
            </a:endParaRPr>
          </a:p>
          <a:p>
            <a:pPr marL="514350" indent="-514350">
              <a:buAutoNum type="arabicPeriod"/>
            </a:pPr>
            <a:endParaRPr lang="en-US" dirty="0">
              <a:effectLst>
                <a:outerShdw blurRad="38100" dist="38100" dir="2700000" algn="tl">
                  <a:srgbClr val="000000">
                    <a:alpha val="43137"/>
                  </a:srgbClr>
                </a:outerShdw>
              </a:effectLst>
            </a:endParaRPr>
          </a:p>
          <a:p>
            <a:pPr marL="514350" indent="-514350">
              <a:buAutoNum type="arabicPeriod"/>
            </a:pPr>
            <a:endParaRPr lang="en-US" dirty="0">
              <a:effectLst>
                <a:outerShdw blurRad="38100" dist="38100" dir="2700000" algn="tl">
                  <a:srgbClr val="000000">
                    <a:alpha val="43137"/>
                  </a:srgbClr>
                </a:outerShdw>
              </a:effectLst>
            </a:endParaRPr>
          </a:p>
        </p:txBody>
      </p:sp>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86EA5E1E-855E-4239-A2A3-935CB40557B1}"/>
                  </a:ext>
                </a:extLst>
              </p14:cNvPr>
              <p14:cNvContentPartPr/>
              <p14:nvPr/>
            </p14:nvContentPartPr>
            <p14:xfrm>
              <a:off x="2695267" y="1613608"/>
              <a:ext cx="6120" cy="6120"/>
            </p14:xfrm>
          </p:contentPart>
        </mc:Choice>
        <mc:Fallback xmlns="">
          <p:pic>
            <p:nvPicPr>
              <p:cNvPr id="4" name="Ink 3">
                <a:extLst>
                  <a:ext uri="{FF2B5EF4-FFF2-40B4-BE49-F238E27FC236}">
                    <a16:creationId xmlns:a16="http://schemas.microsoft.com/office/drawing/2014/main" id="{86EA5E1E-855E-4239-A2A3-935CB40557B1}"/>
                  </a:ext>
                </a:extLst>
              </p:cNvPr>
              <p:cNvPicPr/>
              <p:nvPr/>
            </p:nvPicPr>
            <p:blipFill>
              <a:blip r:embed="rId3"/>
              <a:stretch>
                <a:fillRect/>
              </a:stretch>
            </p:blipFill>
            <p:spPr>
              <a:xfrm>
                <a:off x="2693107" y="1611448"/>
                <a:ext cx="10440" cy="10440"/>
              </a:xfrm>
              <a:prstGeom prst="rect">
                <a:avLst/>
              </a:prstGeom>
            </p:spPr>
          </p:pic>
        </mc:Fallback>
      </mc:AlternateContent>
      <p:pic>
        <p:nvPicPr>
          <p:cNvPr id="5" name="Picture 4">
            <a:extLst>
              <a:ext uri="{FF2B5EF4-FFF2-40B4-BE49-F238E27FC236}">
                <a16:creationId xmlns:a16="http://schemas.microsoft.com/office/drawing/2014/main" id="{6E76D924-A5BC-4993-80BE-9839F8CDF12E}"/>
              </a:ext>
            </a:extLst>
          </p:cNvPr>
          <p:cNvPicPr>
            <a:picLocks noChangeAspect="1"/>
          </p:cNvPicPr>
          <p:nvPr/>
        </p:nvPicPr>
        <p:blipFill>
          <a:blip r:embed="rId4"/>
          <a:stretch>
            <a:fillRect/>
          </a:stretch>
        </p:blipFill>
        <p:spPr>
          <a:xfrm>
            <a:off x="5562602" y="3581400"/>
            <a:ext cx="3420535" cy="2286000"/>
          </a:xfrm>
          <a:prstGeom prst="rect">
            <a:avLst/>
          </a:prstGeom>
        </p:spPr>
      </p:pic>
      <p:sp>
        <p:nvSpPr>
          <p:cNvPr id="8" name="Title 1">
            <a:extLst>
              <a:ext uri="{FF2B5EF4-FFF2-40B4-BE49-F238E27FC236}">
                <a16:creationId xmlns:a16="http://schemas.microsoft.com/office/drawing/2014/main" id="{C8F77412-A9FF-46B6-B544-2A44CB8C6D6B}"/>
              </a:ext>
            </a:extLst>
          </p:cNvPr>
          <p:cNvSpPr>
            <a:spLocks noGrp="1"/>
          </p:cNvSpPr>
          <p:nvPr>
            <p:ph type="title"/>
          </p:nvPr>
        </p:nvSpPr>
        <p:spPr>
          <a:xfrm>
            <a:off x="1704975" y="228600"/>
            <a:ext cx="5734050" cy="1143000"/>
          </a:xfrm>
        </p:spPr>
        <p:txBody>
          <a:bodyPr/>
          <a:lstStyle/>
          <a:p>
            <a:pPr algn="ctr"/>
            <a:r>
              <a:rPr lang="en-US" sz="3200" dirty="0">
                <a:effectLst>
                  <a:outerShdw blurRad="38100" dist="38100" dir="2700000" algn="tl">
                    <a:srgbClr val="000000">
                      <a:alpha val="43137"/>
                    </a:srgbClr>
                  </a:outerShdw>
                </a:effectLst>
              </a:rPr>
              <a:t>9 Ways Kingdom Now Theology </a:t>
            </a:r>
            <a:br>
              <a:rPr lang="en-US" sz="3200" dirty="0">
                <a:effectLst>
                  <a:outerShdw blurRad="38100" dist="38100" dir="2700000" algn="tl">
                    <a:srgbClr val="000000">
                      <a:alpha val="43137"/>
                    </a:srgbClr>
                  </a:outerShdw>
                </a:effectLst>
              </a:rPr>
            </a:br>
            <a:r>
              <a:rPr lang="en-US" sz="3200" dirty="0">
                <a:effectLst>
                  <a:outerShdw blurRad="38100" dist="38100" dir="2700000" algn="tl">
                    <a:srgbClr val="000000">
                      <a:alpha val="43137"/>
                    </a:srgbClr>
                  </a:outerShdw>
                </a:effectLst>
              </a:rPr>
              <a:t>Impacts the Church</a:t>
            </a:r>
          </a:p>
        </p:txBody>
      </p:sp>
    </p:spTree>
    <p:extLst>
      <p:ext uri="{BB962C8B-B14F-4D97-AF65-F5344CB8AC3E}">
        <p14:creationId xmlns:p14="http://schemas.microsoft.com/office/powerpoint/2010/main" val="32052626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3" name="Rectangle 3">
            <a:extLst>
              <a:ext uri="{FF2B5EF4-FFF2-40B4-BE49-F238E27FC236}">
                <a16:creationId xmlns:a16="http://schemas.microsoft.com/office/drawing/2014/main" id="{C0A45323-D854-4BFD-A203-24F25076F6C5}"/>
              </a:ext>
            </a:extLst>
          </p:cNvPr>
          <p:cNvSpPr>
            <a:spLocks noGrp="1" noChangeArrowheads="1"/>
          </p:cNvSpPr>
          <p:nvPr>
            <p:ph type="body" idx="1"/>
          </p:nvPr>
        </p:nvSpPr>
        <p:spPr>
          <a:xfrm>
            <a:off x="2286000" y="1714502"/>
            <a:ext cx="6781800" cy="4114801"/>
          </a:xfrm>
        </p:spPr>
        <p:txBody>
          <a:bodyPr/>
          <a:lstStyle/>
          <a:p>
            <a:pPr marL="0" indent="0" algn="just">
              <a:buNone/>
            </a:pPr>
            <a:r>
              <a:rPr lang="en-US" altLang="en-US" sz="2800" dirty="0">
                <a:effectLst>
                  <a:outerShdw blurRad="38100" dist="38100" dir="2700000" algn="tl">
                    <a:srgbClr val="000000">
                      <a:alpha val="43137"/>
                    </a:srgbClr>
                  </a:outerShdw>
                </a:effectLst>
                <a:cs typeface="Calibri" panose="020F0502020204030204" pitchFamily="34" charset="0"/>
              </a:rPr>
              <a:t>“</a:t>
            </a:r>
            <a:r>
              <a:rPr lang="en-US" sz="2800" dirty="0">
                <a:effectLst>
                  <a:outerShdw blurRad="38100" dist="38100" dir="2700000" algn="tl">
                    <a:srgbClr val="000000">
                      <a:alpha val="43137"/>
                    </a:srgbClr>
                  </a:outerShdw>
                </a:effectLst>
                <a:cs typeface="Calibri" panose="020F0502020204030204" pitchFamily="34" charset="0"/>
              </a:rPr>
              <a:t>The great mistake the Church has made is in appropriating to herself in this Dispensation the promises of earthly conquest and glory which belong exclusively to Israel in the ‘Millennial Age.’ As soon as the Church enters into an ‘Alliance with the World,’ and seeks the help of Parliaments, Congresses, Legislatures, Federations and Reform Societies, largely made up of ungodly men and women, she loses her spiritual power and becomes helpless as a redeeming force.</a:t>
            </a:r>
            <a:r>
              <a:rPr lang="en-US" altLang="en-US" sz="2800" b="1" dirty="0">
                <a:solidFill>
                  <a:srgbClr val="FFFFCC"/>
                </a:solidFill>
                <a:effectLst>
                  <a:outerShdw blurRad="38100" dist="38100" dir="2700000" algn="tl">
                    <a:srgbClr val="000000">
                      <a:alpha val="43137"/>
                    </a:srgbClr>
                  </a:outerShdw>
                </a:effectLst>
                <a:cs typeface="Calibri" panose="020F0502020204030204" pitchFamily="34" charset="0"/>
              </a:rPr>
              <a:t>”</a:t>
            </a:r>
            <a:endParaRPr lang="en-US" altLang="en-US" sz="2800" dirty="0">
              <a:effectLst>
                <a:outerShdw blurRad="38100" dist="38100" dir="2700000" algn="tl">
                  <a:srgbClr val="000000">
                    <a:alpha val="43137"/>
                  </a:srgbClr>
                </a:outerShdw>
              </a:effectLst>
              <a:cs typeface="Calibri" panose="020F0502020204030204" pitchFamily="34" charset="0"/>
            </a:endParaRPr>
          </a:p>
        </p:txBody>
      </p:sp>
      <p:pic>
        <p:nvPicPr>
          <p:cNvPr id="2050" name="Picture 2" descr="Image result for clarence larkin">
            <a:extLst>
              <a:ext uri="{FF2B5EF4-FFF2-40B4-BE49-F238E27FC236}">
                <a16:creationId xmlns:a16="http://schemas.microsoft.com/office/drawing/2014/main" id="{21116BD2-F98A-4BBF-A0B2-7F6E51736C4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399" y="1885949"/>
            <a:ext cx="2057401" cy="27432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888ABCC9-586B-4C17-8148-9E09E1E880C2}"/>
              </a:ext>
            </a:extLst>
          </p:cNvPr>
          <p:cNvSpPr/>
          <p:nvPr/>
        </p:nvSpPr>
        <p:spPr>
          <a:xfrm>
            <a:off x="1524000" y="235804"/>
            <a:ext cx="6096000" cy="1031051"/>
          </a:xfrm>
          <a:prstGeom prst="rect">
            <a:avLst/>
          </a:prstGeom>
        </p:spPr>
        <p:txBody>
          <a:bodyPr>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Clarence Larkin</a:t>
            </a:r>
          </a:p>
          <a:p>
            <a:pPr algn="ctr"/>
            <a:r>
              <a:rPr lang="en-US" sz="2000" i="1" dirty="0">
                <a:latin typeface="Calibri" panose="020F0502020204030204" pitchFamily="34" charset="0"/>
                <a:cs typeface="Calibri" panose="020F0502020204030204" pitchFamily="34" charset="0"/>
              </a:rPr>
              <a:t>Rightly Dividing the Word</a:t>
            </a:r>
            <a:r>
              <a:rPr lang="en-US" sz="2000" dirty="0">
                <a:latin typeface="Calibri" panose="020F0502020204030204" pitchFamily="34" charset="0"/>
                <a:cs typeface="Calibri" panose="020F0502020204030204" pitchFamily="34" charset="0"/>
              </a:rPr>
              <a:t>, 48. </a:t>
            </a:r>
          </a:p>
        </p:txBody>
      </p:sp>
    </p:spTree>
    <p:extLst>
      <p:ext uri="{BB962C8B-B14F-4D97-AF65-F5344CB8AC3E}">
        <p14:creationId xmlns:p14="http://schemas.microsoft.com/office/powerpoint/2010/main" val="34223507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2"/>
          <p:cNvSpPr>
            <a:spLocks noGrp="1"/>
          </p:cNvSpPr>
          <p:nvPr>
            <p:ph type="title"/>
          </p:nvPr>
        </p:nvSpPr>
        <p:spPr>
          <a:xfrm>
            <a:off x="762397" y="228600"/>
            <a:ext cx="7619206" cy="838200"/>
          </a:xfrm>
        </p:spPr>
        <p:txBody>
          <a:bodyPr/>
          <a:lstStyle/>
          <a:p>
            <a:pPr algn="ctr">
              <a:lnSpc>
                <a:spcPct val="100000"/>
              </a:lnSpc>
            </a:pPr>
            <a:r>
              <a:rPr lang="en-US" altLang="en-US" sz="4000" dirty="0">
                <a:effectLst>
                  <a:outerShdw blurRad="38100" dist="38100" dir="2700000" algn="tl">
                    <a:srgbClr val="000000">
                      <a:alpha val="43137"/>
                    </a:srgbClr>
                  </a:outerShdw>
                </a:effectLst>
              </a:rPr>
              <a:t>Evangelicals and Catholics Together</a:t>
            </a:r>
          </a:p>
        </p:txBody>
      </p:sp>
      <p:pic>
        <p:nvPicPr>
          <p:cNvPr id="3" name="Picture 2">
            <a:extLst>
              <a:ext uri="{FF2B5EF4-FFF2-40B4-BE49-F238E27FC236}">
                <a16:creationId xmlns:a16="http://schemas.microsoft.com/office/drawing/2014/main" id="{5443607F-475B-4226-85C1-28FE8EF92AE9}"/>
              </a:ext>
            </a:extLst>
          </p:cNvPr>
          <p:cNvPicPr>
            <a:picLocks noChangeAspect="1"/>
          </p:cNvPicPr>
          <p:nvPr/>
        </p:nvPicPr>
        <p:blipFill>
          <a:blip r:embed="rId2"/>
          <a:stretch>
            <a:fillRect/>
          </a:stretch>
        </p:blipFill>
        <p:spPr>
          <a:xfrm>
            <a:off x="561975" y="1343026"/>
            <a:ext cx="3476625" cy="5209717"/>
          </a:xfrm>
          <a:prstGeom prst="rect">
            <a:avLst/>
          </a:prstGeom>
        </p:spPr>
      </p:pic>
      <p:pic>
        <p:nvPicPr>
          <p:cNvPr id="5" name="Picture 4">
            <a:extLst>
              <a:ext uri="{FF2B5EF4-FFF2-40B4-BE49-F238E27FC236}">
                <a16:creationId xmlns:a16="http://schemas.microsoft.com/office/drawing/2014/main" id="{C443917E-6E70-445E-92CF-B30AA18AA15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76765" y="1371600"/>
            <a:ext cx="3824071" cy="2560320"/>
          </a:xfrm>
          <a:prstGeom prst="rect">
            <a:avLst/>
          </a:prstGeom>
        </p:spPr>
      </p:pic>
      <p:pic>
        <p:nvPicPr>
          <p:cNvPr id="7" name="Picture 6">
            <a:extLst>
              <a:ext uri="{FF2B5EF4-FFF2-40B4-BE49-F238E27FC236}">
                <a16:creationId xmlns:a16="http://schemas.microsoft.com/office/drawing/2014/main" id="{891A138E-BEF5-4818-B33D-A158FBB37D1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76776" y="4069080"/>
            <a:ext cx="3824072" cy="2560320"/>
          </a:xfrm>
          <a:prstGeom prst="rect">
            <a:avLst/>
          </a:prstGeom>
        </p:spPr>
      </p:pic>
    </p:spTree>
    <p:extLst>
      <p:ext uri="{BB962C8B-B14F-4D97-AF65-F5344CB8AC3E}">
        <p14:creationId xmlns:p14="http://schemas.microsoft.com/office/powerpoint/2010/main" val="30398969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p:cNvSpPr>
            <a:spLocks noGrp="1" noChangeArrowheads="1"/>
          </p:cNvSpPr>
          <p:nvPr>
            <p:ph type="body" idx="1"/>
          </p:nvPr>
        </p:nvSpPr>
        <p:spPr>
          <a:xfrm>
            <a:off x="0" y="1600200"/>
            <a:ext cx="9144000" cy="4800600"/>
          </a:xfrm>
        </p:spPr>
        <p:txBody>
          <a:bodyPr/>
          <a:lstStyle/>
          <a:p>
            <a:pPr marL="0" indent="0" algn="just" eaLnBrk="1" hangingPunct="1">
              <a:buNone/>
              <a:defRPr/>
            </a:pPr>
            <a:r>
              <a:rPr lang="en-US" sz="2700" dirty="0">
                <a:effectLst>
                  <a:outerShdw blurRad="38100" dist="38100" dir="2700000" algn="tl">
                    <a:srgbClr val="000000">
                      <a:alpha val="43137"/>
                    </a:srgbClr>
                  </a:outerShdw>
                </a:effectLst>
              </a:rPr>
              <a:t>“</a:t>
            </a:r>
            <a:r>
              <a:rPr lang="en-US" sz="2700" i="1" dirty="0">
                <a:effectLst>
                  <a:outerShdw blurRad="38100" dist="38100" dir="2700000" algn="tl">
                    <a:srgbClr val="000000">
                      <a:alpha val="43137"/>
                    </a:srgbClr>
                  </a:outerShdw>
                </a:effectLst>
              </a:rPr>
              <a:t>We have far more in common than what divides us</a:t>
            </a:r>
            <a:r>
              <a:rPr lang="en-US" sz="2700" dirty="0">
                <a:effectLst>
                  <a:outerShdw blurRad="38100" dist="38100" dir="2700000" algn="tl">
                    <a:srgbClr val="000000">
                      <a:alpha val="43137"/>
                    </a:srgbClr>
                  </a:outerShdw>
                </a:effectLst>
              </a:rPr>
              <a:t>. When you talk about Pentecostals, charismatics, evangelicals, fundamentalists, </a:t>
            </a:r>
            <a:r>
              <a:rPr lang="en-US" sz="2700" i="1" dirty="0">
                <a:effectLst>
                  <a:outerShdw blurRad="38100" dist="38100" dir="2700000" algn="tl">
                    <a:srgbClr val="000000">
                      <a:alpha val="43137"/>
                    </a:srgbClr>
                  </a:outerShdw>
                </a:effectLst>
              </a:rPr>
              <a:t>Catholics</a:t>
            </a:r>
            <a:r>
              <a:rPr lang="en-US" sz="2700" dirty="0">
                <a:effectLst>
                  <a:outerShdw blurRad="38100" dist="38100" dir="2700000" algn="tl">
                    <a:srgbClr val="000000">
                      <a:alpha val="43137"/>
                    </a:srgbClr>
                  </a:outerShdw>
                </a:effectLst>
              </a:rPr>
              <a:t>, Methodists, Baptists, Presbyterians, on and on and on and on. Well, they would all say we believe in the trinity; we believe in the Bible; we believe in the resurrection; we believe salvation is through Jesus Christ. </a:t>
            </a:r>
            <a:r>
              <a:rPr lang="en-US" sz="2700" i="1" dirty="0">
                <a:effectLst>
                  <a:outerShdw blurRad="38100" dist="38100" dir="2700000" algn="tl">
                    <a:srgbClr val="000000">
                      <a:alpha val="43137"/>
                    </a:srgbClr>
                  </a:outerShdw>
                </a:effectLst>
              </a:rPr>
              <a:t>These are the big issues</a:t>
            </a:r>
            <a:r>
              <a:rPr lang="en-US" sz="2700" dirty="0">
                <a:effectLst>
                  <a:outerShdw blurRad="38100" dist="38100" dir="2700000" algn="tl">
                    <a:srgbClr val="000000">
                      <a:alpha val="43137"/>
                    </a:srgbClr>
                  </a:outerShdw>
                </a:effectLst>
              </a:rPr>
              <a:t>. </a:t>
            </a:r>
            <a:r>
              <a:rPr lang="en-US" sz="2700" i="1" dirty="0">
                <a:effectLst>
                  <a:outerShdw blurRad="38100" dist="38100" dir="2700000" algn="tl">
                    <a:srgbClr val="000000">
                      <a:alpha val="43137"/>
                    </a:srgbClr>
                  </a:outerShdw>
                </a:effectLst>
              </a:rPr>
              <a:t>Sometimes Protestants think that Catholics worship Mary like she’s another god. But that’s not exactly catholic doctrine</a:t>
            </a:r>
            <a:r>
              <a:rPr lang="en-US" sz="2700" dirty="0">
                <a:effectLst>
                  <a:outerShdw blurRad="38100" dist="38100" dir="2700000" algn="tl">
                    <a:srgbClr val="000000">
                      <a:alpha val="43137"/>
                    </a:srgbClr>
                  </a:outerShdw>
                </a:effectLst>
              </a:rPr>
              <a:t>. . . . and people say well </a:t>
            </a:r>
            <a:r>
              <a:rPr lang="en-US" sz="2700" i="1" dirty="0">
                <a:effectLst>
                  <a:outerShdw blurRad="38100" dist="38100" dir="2700000" algn="tl">
                    <a:srgbClr val="000000">
                      <a:alpha val="43137"/>
                    </a:srgbClr>
                  </a:outerShdw>
                </a:effectLst>
              </a:rPr>
              <a:t>what are the saints all about? Why are you praying to the saints? And when you understand what they mean by what they’re saying there’s a whole lot more commonality</a:t>
            </a:r>
            <a:r>
              <a:rPr lang="en-US" sz="2700" dirty="0">
                <a:effectLst>
                  <a:outerShdw blurRad="38100" dist="38100" dir="2700000" algn="tl">
                    <a:srgbClr val="000000">
                      <a:alpha val="43137"/>
                    </a:srgbClr>
                  </a:outerShdw>
                </a:effectLst>
              </a:rPr>
              <a:t>.”</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5219" y="45720"/>
            <a:ext cx="1438781" cy="10972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5">
            <a:extLst>
              <a:ext uri="{FF2B5EF4-FFF2-40B4-BE49-F238E27FC236}">
                <a16:creationId xmlns:a16="http://schemas.microsoft.com/office/drawing/2014/main" id="{683B3E7A-DEC0-432C-9260-804C9023744C}"/>
              </a:ext>
            </a:extLst>
          </p:cNvPr>
          <p:cNvSpPr/>
          <p:nvPr/>
        </p:nvSpPr>
        <p:spPr>
          <a:xfrm>
            <a:off x="1295400" y="235803"/>
            <a:ext cx="6553200" cy="1277273"/>
          </a:xfrm>
          <a:prstGeom prst="rect">
            <a:avLst/>
          </a:prstGeom>
        </p:spPr>
        <p:txBody>
          <a:bodyPr wrap="square">
            <a:spAutoFit/>
          </a:bodyPr>
          <a:lstStyle/>
          <a:p>
            <a:pPr algn="ctr">
              <a:spcAft>
                <a:spcPts val="600"/>
              </a:spcAft>
            </a:pPr>
            <a:r>
              <a:rPr lang="en-US" sz="3600" dirty="0" err="1">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Ecumenisim</a:t>
            </a:r>
            <a:endPar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p>
            <a:pPr algn="ct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Matt Slick, </a:t>
            </a:r>
            <a:r>
              <a:rPr 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“Rick Warren’s Comments on Roman Catholicism,” </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accessed July 20, 2015, http://www.carm.org.</a:t>
            </a:r>
          </a:p>
        </p:txBody>
      </p:sp>
    </p:spTree>
    <p:extLst>
      <p:ext uri="{BB962C8B-B14F-4D97-AF65-F5344CB8AC3E}">
        <p14:creationId xmlns:p14="http://schemas.microsoft.com/office/powerpoint/2010/main" val="12528630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p:cNvSpPr>
            <a:spLocks noGrp="1" noChangeArrowheads="1"/>
          </p:cNvSpPr>
          <p:nvPr>
            <p:ph type="body" idx="1"/>
          </p:nvPr>
        </p:nvSpPr>
        <p:spPr>
          <a:xfrm>
            <a:off x="0" y="1600200"/>
            <a:ext cx="9144000" cy="4724400"/>
          </a:xfrm>
        </p:spPr>
        <p:txBody>
          <a:bodyPr/>
          <a:lstStyle/>
          <a:p>
            <a:pPr marL="0" indent="0" algn="just" eaLnBrk="1" hangingPunct="1">
              <a:buNone/>
              <a:defRPr/>
            </a:pPr>
            <a:r>
              <a:rPr lang="en-US" sz="2800" dirty="0">
                <a:effectLst>
                  <a:outerShdw blurRad="38100" dist="38100" dir="2700000" algn="tl">
                    <a:srgbClr val="000000">
                      <a:alpha val="43137"/>
                    </a:srgbClr>
                  </a:outerShdw>
                </a:effectLst>
              </a:rPr>
              <a:t>“Now there are still real differences, no doubt about that. </a:t>
            </a:r>
            <a:r>
              <a:rPr lang="en-US" sz="2800" i="1" dirty="0">
                <a:effectLst>
                  <a:outerShdw blurRad="38100" dist="38100" dir="2700000" algn="tl">
                    <a:srgbClr val="000000">
                      <a:alpha val="43137"/>
                    </a:srgbClr>
                  </a:outerShdw>
                </a:effectLst>
              </a:rPr>
              <a:t>But the most important thing is if you love Jesus, we’re on the same team</a:t>
            </a:r>
            <a:r>
              <a:rPr lang="en-US" sz="2800" dirty="0">
                <a:effectLst>
                  <a:outerShdw blurRad="38100" dist="38100" dir="2700000" algn="tl">
                    <a:srgbClr val="000000">
                      <a:alpha val="43137"/>
                    </a:srgbClr>
                  </a:outerShdw>
                </a:effectLst>
              </a:rPr>
              <a:t>. The unity that I think we would see realistically is not a structural unity but </a:t>
            </a:r>
            <a:r>
              <a:rPr lang="en-US" sz="2800" i="1" dirty="0">
                <a:effectLst>
                  <a:outerShdw blurRad="38100" dist="38100" dir="2700000" algn="tl">
                    <a:srgbClr val="000000">
                      <a:alpha val="43137"/>
                    </a:srgbClr>
                  </a:outerShdw>
                </a:effectLst>
              </a:rPr>
              <a:t>a unity of mission</a:t>
            </a:r>
            <a:r>
              <a:rPr lang="en-US" sz="2800" dirty="0">
                <a:effectLst>
                  <a:outerShdw blurRad="38100" dist="38100" dir="2700000" algn="tl">
                    <a:srgbClr val="000000">
                      <a:alpha val="43137"/>
                    </a:srgbClr>
                  </a:outerShdw>
                </a:effectLst>
              </a:rPr>
              <a:t>. And so, when it comes to the family, we are co-workers in the field on this for the protection of what we call the sanctity of life, the sanctity of sex, and the sanctity of marriage. </a:t>
            </a:r>
            <a:r>
              <a:rPr lang="en-US" sz="2800" i="1" dirty="0">
                <a:effectLst>
                  <a:outerShdw blurRad="38100" dist="38100" dir="2700000" algn="tl">
                    <a:srgbClr val="000000">
                      <a:alpha val="43137"/>
                    </a:srgbClr>
                  </a:outerShdw>
                </a:effectLst>
              </a:rPr>
              <a:t>So there’s a great commonality and there’s no division</a:t>
            </a:r>
            <a:r>
              <a:rPr lang="en-US" sz="2800" dirty="0">
                <a:effectLst>
                  <a:outerShdw blurRad="38100" dist="38100" dir="2700000" algn="tl">
                    <a:srgbClr val="000000">
                      <a:alpha val="43137"/>
                    </a:srgbClr>
                  </a:outerShdw>
                </a:effectLst>
              </a:rPr>
              <a:t> on any of those three. Many times people have been beaten down for taking a biblical stance. And they start to feel, “Well, maybe I’m out here all by yourself.” No, you’re not (italics added)”</a:t>
            </a:r>
          </a:p>
        </p:txBody>
      </p:sp>
      <p:pic>
        <p:nvPicPr>
          <p:cNvPr id="5" name="Picture 4">
            <a:extLst>
              <a:ext uri="{FF2B5EF4-FFF2-40B4-BE49-F238E27FC236}">
                <a16:creationId xmlns:a16="http://schemas.microsoft.com/office/drawing/2014/main" id="{DF05FE90-8216-4894-9F8C-9162B7615FC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5219" y="45720"/>
            <a:ext cx="1438781" cy="10972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angle 6">
            <a:extLst>
              <a:ext uri="{FF2B5EF4-FFF2-40B4-BE49-F238E27FC236}">
                <a16:creationId xmlns:a16="http://schemas.microsoft.com/office/drawing/2014/main" id="{ECC52D69-DF53-4CB2-9D1A-3D9FDA4415AC}"/>
              </a:ext>
            </a:extLst>
          </p:cNvPr>
          <p:cNvSpPr/>
          <p:nvPr/>
        </p:nvSpPr>
        <p:spPr>
          <a:xfrm>
            <a:off x="1295400" y="235803"/>
            <a:ext cx="6553200" cy="1277273"/>
          </a:xfrm>
          <a:prstGeom prst="rect">
            <a:avLst/>
          </a:prstGeom>
        </p:spPr>
        <p:txBody>
          <a:bodyPr wrap="square">
            <a:spAutoFit/>
          </a:bodyPr>
          <a:lstStyle/>
          <a:p>
            <a:pPr algn="ctr">
              <a:spcAft>
                <a:spcPts val="600"/>
              </a:spcAft>
            </a:pPr>
            <a:r>
              <a:rPr lang="en-US" sz="3600" dirty="0" err="1">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Ecumenisim</a:t>
            </a:r>
            <a:endPar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p>
            <a:pPr algn="ct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Matt Slick, </a:t>
            </a:r>
            <a:r>
              <a:rPr 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“Rick Warren’s Comments on Roman Catholicism,” </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accessed July 20, 2015, http://www.carm.org.</a:t>
            </a:r>
          </a:p>
        </p:txBody>
      </p:sp>
    </p:spTree>
    <p:extLst>
      <p:ext uri="{BB962C8B-B14F-4D97-AF65-F5344CB8AC3E}">
        <p14:creationId xmlns:p14="http://schemas.microsoft.com/office/powerpoint/2010/main" val="19493168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AEB2FFC3-4B00-4FB1-B7ED-CB24AEC755C7}"/>
              </a:ext>
            </a:extLst>
          </p:cNvPr>
          <p:cNvSpPr>
            <a:spLocks noGrp="1" noChangeArrowheads="1"/>
          </p:cNvSpPr>
          <p:nvPr>
            <p:ph type="title"/>
          </p:nvPr>
        </p:nvSpPr>
        <p:spPr>
          <a:xfrm>
            <a:off x="609600" y="228600"/>
            <a:ext cx="7772400" cy="1143000"/>
          </a:xfrm>
        </p:spPr>
        <p:txBody>
          <a:bodyPr/>
          <a:lstStyle/>
          <a:p>
            <a:pPr algn="ctr"/>
            <a:r>
              <a:rPr lang="en-US" altLang="en-US" sz="3600" dirty="0">
                <a:effectLst>
                  <a:outerShdw blurRad="38100" dist="38100" dir="2700000" algn="tl">
                    <a:srgbClr val="000000">
                      <a:alpha val="43137"/>
                    </a:srgbClr>
                  </a:outerShdw>
                </a:effectLst>
              </a:rPr>
              <a:t>The Five </a:t>
            </a:r>
            <a:r>
              <a:rPr lang="en-US" altLang="en-US" sz="3600" i="1" dirty="0" err="1">
                <a:effectLst>
                  <a:outerShdw blurRad="38100" dist="38100" dir="2700000" algn="tl">
                    <a:srgbClr val="000000">
                      <a:alpha val="43137"/>
                    </a:srgbClr>
                  </a:outerShdw>
                </a:effectLst>
              </a:rPr>
              <a:t>Solas</a:t>
            </a:r>
            <a:r>
              <a:rPr lang="en-US" altLang="en-US" sz="3600" i="1" dirty="0">
                <a:effectLst>
                  <a:outerShdw blurRad="38100" dist="38100" dir="2700000" algn="tl">
                    <a:srgbClr val="000000">
                      <a:alpha val="43137"/>
                    </a:srgbClr>
                  </a:outerShdw>
                </a:effectLst>
              </a:rPr>
              <a:t> </a:t>
            </a:r>
            <a:r>
              <a:rPr lang="en-US" altLang="en-US" sz="3600" dirty="0">
                <a:effectLst>
                  <a:outerShdw blurRad="38100" dist="38100" dir="2700000" algn="tl">
                    <a:srgbClr val="000000">
                      <a:alpha val="43137"/>
                    </a:srgbClr>
                  </a:outerShdw>
                </a:effectLst>
              </a:rPr>
              <a:t>(Alone or By Itself)</a:t>
            </a:r>
          </a:p>
        </p:txBody>
      </p:sp>
      <p:sp>
        <p:nvSpPr>
          <p:cNvPr id="27651" name="Rectangle 3">
            <a:extLst>
              <a:ext uri="{FF2B5EF4-FFF2-40B4-BE49-F238E27FC236}">
                <a16:creationId xmlns:a16="http://schemas.microsoft.com/office/drawing/2014/main" id="{516CFEED-7B2E-4207-B0C6-EF6163826E30}"/>
              </a:ext>
            </a:extLst>
          </p:cNvPr>
          <p:cNvSpPr>
            <a:spLocks noGrp="1" noChangeArrowheads="1"/>
          </p:cNvSpPr>
          <p:nvPr>
            <p:ph type="body" idx="1"/>
          </p:nvPr>
        </p:nvSpPr>
        <p:spPr>
          <a:xfrm>
            <a:off x="381000" y="1371600"/>
            <a:ext cx="8382000" cy="4419600"/>
          </a:xfrm>
        </p:spPr>
        <p:txBody>
          <a:bodyPr/>
          <a:lstStyle/>
          <a:p>
            <a:pPr marL="461963" indent="-461963">
              <a:spcBef>
                <a:spcPts val="0"/>
              </a:spcBef>
              <a:spcAft>
                <a:spcPts val="2400"/>
              </a:spcAft>
              <a:defRPr/>
            </a:pPr>
            <a:r>
              <a:rPr lang="en-US" i="1" dirty="0" err="1">
                <a:effectLst>
                  <a:outerShdw blurRad="38100" dist="38100" dir="2700000" algn="tl">
                    <a:srgbClr val="000000">
                      <a:alpha val="43137"/>
                    </a:srgbClr>
                  </a:outerShdw>
                </a:effectLst>
              </a:rPr>
              <a:t>Solus</a:t>
            </a:r>
            <a:r>
              <a:rPr lang="en-US" i="1" dirty="0">
                <a:effectLst>
                  <a:outerShdw blurRad="38100" dist="38100" dir="2700000" algn="tl">
                    <a:srgbClr val="000000">
                      <a:alpha val="43137"/>
                    </a:srgbClr>
                  </a:outerShdw>
                </a:effectLst>
              </a:rPr>
              <a:t> </a:t>
            </a:r>
            <a:r>
              <a:rPr lang="en-US" i="1" dirty="0" err="1">
                <a:effectLst>
                  <a:outerShdw blurRad="38100" dist="38100" dir="2700000" algn="tl">
                    <a:srgbClr val="000000">
                      <a:alpha val="43137"/>
                    </a:srgbClr>
                  </a:outerShdw>
                </a:effectLst>
              </a:rPr>
              <a:t>Christus</a:t>
            </a:r>
            <a:r>
              <a:rPr lang="en-US" dirty="0">
                <a:effectLst>
                  <a:outerShdw blurRad="38100" dist="38100" dir="2700000" algn="tl">
                    <a:srgbClr val="000000">
                      <a:alpha val="43137"/>
                    </a:srgbClr>
                  </a:outerShdw>
                </a:effectLst>
              </a:rPr>
              <a:t>-Christ alone</a:t>
            </a:r>
          </a:p>
          <a:p>
            <a:pPr marL="461963" indent="-461963">
              <a:spcBef>
                <a:spcPts val="0"/>
              </a:spcBef>
              <a:spcAft>
                <a:spcPts val="2400"/>
              </a:spcAft>
              <a:defRPr/>
            </a:pPr>
            <a:r>
              <a:rPr lang="en-US" i="1" dirty="0">
                <a:effectLst>
                  <a:outerShdw blurRad="38100" dist="38100" dir="2700000" algn="tl">
                    <a:srgbClr val="000000">
                      <a:alpha val="43137"/>
                    </a:srgbClr>
                  </a:outerShdw>
                </a:effectLst>
              </a:rPr>
              <a:t>Sola Fide</a:t>
            </a:r>
            <a:r>
              <a:rPr lang="en-US" dirty="0">
                <a:effectLst>
                  <a:outerShdw blurRad="38100" dist="38100" dir="2700000" algn="tl">
                    <a:srgbClr val="000000">
                      <a:alpha val="43137"/>
                    </a:srgbClr>
                  </a:outerShdw>
                </a:effectLst>
              </a:rPr>
              <a:t>-faith alone</a:t>
            </a:r>
          </a:p>
          <a:p>
            <a:pPr marL="461963" indent="-461963">
              <a:spcBef>
                <a:spcPts val="0"/>
              </a:spcBef>
              <a:spcAft>
                <a:spcPts val="2400"/>
              </a:spcAft>
              <a:defRPr/>
            </a:pPr>
            <a:r>
              <a:rPr lang="en-US" i="1" dirty="0">
                <a:effectLst>
                  <a:outerShdw blurRad="38100" dist="38100" dir="2700000" algn="tl">
                    <a:srgbClr val="000000">
                      <a:alpha val="43137"/>
                    </a:srgbClr>
                  </a:outerShdw>
                </a:effectLst>
              </a:rPr>
              <a:t>Sola Gratia</a:t>
            </a:r>
            <a:r>
              <a:rPr lang="en-US" dirty="0">
                <a:effectLst>
                  <a:outerShdw blurRad="38100" dist="38100" dir="2700000" algn="tl">
                    <a:srgbClr val="000000">
                      <a:alpha val="43137"/>
                    </a:srgbClr>
                  </a:outerShdw>
                </a:effectLst>
              </a:rPr>
              <a:t>-grace alone</a:t>
            </a:r>
          </a:p>
          <a:p>
            <a:pPr marL="461963" indent="-461963">
              <a:spcBef>
                <a:spcPts val="0"/>
              </a:spcBef>
              <a:spcAft>
                <a:spcPts val="2400"/>
              </a:spcAft>
              <a:defRPr/>
            </a:pPr>
            <a:r>
              <a:rPr lang="en-US" i="1" dirty="0">
                <a:effectLst>
                  <a:outerShdw blurRad="38100" dist="38100" dir="2700000" algn="tl">
                    <a:srgbClr val="000000">
                      <a:alpha val="43137"/>
                    </a:srgbClr>
                  </a:outerShdw>
                </a:effectLst>
              </a:rPr>
              <a:t>Sola Scriptura</a:t>
            </a:r>
            <a:r>
              <a:rPr lang="en-US" dirty="0">
                <a:effectLst>
                  <a:outerShdw blurRad="38100" dist="38100" dir="2700000" algn="tl">
                    <a:srgbClr val="000000">
                      <a:alpha val="43137"/>
                    </a:srgbClr>
                  </a:outerShdw>
                </a:effectLst>
              </a:rPr>
              <a:t>-Scripture alone</a:t>
            </a:r>
          </a:p>
          <a:p>
            <a:pPr marL="461963" indent="-461963">
              <a:spcBef>
                <a:spcPts val="0"/>
              </a:spcBef>
              <a:spcAft>
                <a:spcPts val="2400"/>
              </a:spcAft>
              <a:defRPr/>
            </a:pPr>
            <a:r>
              <a:rPr lang="en-US" i="1" dirty="0">
                <a:effectLst>
                  <a:outerShdw blurRad="38100" dist="38100" dir="2700000" algn="tl">
                    <a:srgbClr val="000000">
                      <a:alpha val="43137"/>
                    </a:srgbClr>
                  </a:outerShdw>
                </a:effectLst>
              </a:rPr>
              <a:t>Soli </a:t>
            </a:r>
            <a:r>
              <a:rPr lang="en-US" i="1" dirty="0" err="1">
                <a:effectLst>
                  <a:outerShdw blurRad="38100" dist="38100" dir="2700000" algn="tl">
                    <a:srgbClr val="000000">
                      <a:alpha val="43137"/>
                    </a:srgbClr>
                  </a:outerShdw>
                </a:effectLst>
              </a:rPr>
              <a:t>Deo</a:t>
            </a:r>
            <a:r>
              <a:rPr lang="en-US" i="1" dirty="0">
                <a:effectLst>
                  <a:outerShdw blurRad="38100" dist="38100" dir="2700000" algn="tl">
                    <a:srgbClr val="000000">
                      <a:alpha val="43137"/>
                    </a:srgbClr>
                  </a:outerShdw>
                </a:effectLst>
              </a:rPr>
              <a:t> Gloria</a:t>
            </a:r>
            <a:r>
              <a:rPr lang="en-US" dirty="0">
                <a:effectLst>
                  <a:outerShdw blurRad="38100" dist="38100" dir="2700000" algn="tl">
                    <a:srgbClr val="000000">
                      <a:alpha val="43137"/>
                    </a:srgbClr>
                  </a:outerShdw>
                </a:effectLst>
              </a:rPr>
              <a:t>-To the glory of God alone</a:t>
            </a:r>
          </a:p>
          <a:p>
            <a:pPr>
              <a:spcBef>
                <a:spcPts val="600"/>
              </a:spcBef>
              <a:spcAft>
                <a:spcPts val="600"/>
              </a:spcAft>
              <a:buNone/>
              <a:defRPr/>
            </a:pPr>
            <a:endParaRPr lang="en-US" sz="2400" dirty="0">
              <a:effectLst>
                <a:outerShdw blurRad="38100" dist="38100" dir="2700000" algn="tl">
                  <a:srgbClr val="000000">
                    <a:alpha val="43137"/>
                  </a:srgbClr>
                </a:outerShdw>
              </a:effectLst>
            </a:endParaRPr>
          </a:p>
        </p:txBody>
      </p:sp>
      <p:pic>
        <p:nvPicPr>
          <p:cNvPr id="39940" name="Picture 2" descr="http://christianfaithinamerica.com/wp-content/uploads/2014/12/The-Five-Solas-672x372.jpg">
            <a:extLst>
              <a:ext uri="{FF2B5EF4-FFF2-40B4-BE49-F238E27FC236}">
                <a16:creationId xmlns:a16="http://schemas.microsoft.com/office/drawing/2014/main" id="{46A2F610-8CE8-4A5B-8F3A-F9A10BD0A52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638800" y="2057400"/>
            <a:ext cx="3303588"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1" name="Picture 2" descr="https://encrypted-tbn2.gstatic.com/images?q=tbn:ANd9GcT6IL6hIagyIt_5Czpk46datHkKfsUhaYIQ4HEfxiQNMtYneHtDq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66877" y="1906588"/>
            <a:ext cx="5810251"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66876" y="381002"/>
            <a:ext cx="5810251" cy="1238095"/>
          </a:xfrm>
          <a:prstGeom prst="rect">
            <a:avLst/>
          </a:prstGeom>
          <a:ln w="38100">
            <a:solidFill>
              <a:srgbClr val="FF0000"/>
            </a:solidFill>
          </a:ln>
        </p:spPr>
      </p:pic>
    </p:spTree>
    <p:extLst>
      <p:ext uri="{BB962C8B-B14F-4D97-AF65-F5344CB8AC3E}">
        <p14:creationId xmlns:p14="http://schemas.microsoft.com/office/powerpoint/2010/main" val="35053109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3"/>
          <p:cNvSpPr>
            <a:spLocks noGrp="1" noChangeArrowheads="1"/>
          </p:cNvSpPr>
          <p:nvPr>
            <p:ph type="body" idx="1"/>
          </p:nvPr>
        </p:nvSpPr>
        <p:spPr>
          <a:xfrm>
            <a:off x="0" y="1143000"/>
            <a:ext cx="9144000" cy="2133600"/>
          </a:xfrm>
        </p:spPr>
        <p:txBody>
          <a:bodyPr/>
          <a:lstStyle/>
          <a:p>
            <a:pPr marL="0" indent="0" algn="just" eaLnBrk="1" hangingPunct="1">
              <a:buFont typeface="Wingdings" panose="05000000000000000000" pitchFamily="2" charset="2"/>
              <a:buNone/>
              <a:defRPr/>
            </a:pPr>
            <a:r>
              <a:rPr lang="en-US" dirty="0">
                <a:latin typeface="Calibri" panose="020F0502020204030204" pitchFamily="34" charset="0"/>
              </a:rPr>
              <a:t>“The </a:t>
            </a:r>
            <a:r>
              <a:rPr lang="en-US" b="1" i="1" u="sng" dirty="0">
                <a:solidFill>
                  <a:srgbClr val="FFFFCC"/>
                </a:solidFill>
                <a:latin typeface="Calibri" panose="020F0502020204030204" pitchFamily="34" charset="0"/>
              </a:rPr>
              <a:t>Kingdom</a:t>
            </a:r>
            <a:r>
              <a:rPr lang="en-US" dirty="0">
                <a:latin typeface="Calibri" panose="020F0502020204030204" pitchFamily="34" charset="0"/>
              </a:rPr>
              <a:t> of God is a </a:t>
            </a:r>
            <a:r>
              <a:rPr lang="en-US" b="1" i="1" u="sng" dirty="0">
                <a:solidFill>
                  <a:srgbClr val="FFFFCC"/>
                </a:solidFill>
                <a:latin typeface="Calibri" panose="020F0502020204030204" pitchFamily="34" charset="0"/>
              </a:rPr>
              <a:t>central</a:t>
            </a:r>
            <a:r>
              <a:rPr lang="en-US" dirty="0">
                <a:latin typeface="Calibri" panose="020F0502020204030204" pitchFamily="34" charset="0"/>
              </a:rPr>
              <a:t> conversation in emerging communities… And let me tell you ‘Kingdom of God’ language is </a:t>
            </a:r>
            <a:r>
              <a:rPr lang="en-US" b="1" i="1" u="sng" dirty="0">
                <a:solidFill>
                  <a:srgbClr val="FFFFCC"/>
                </a:solidFill>
                <a:latin typeface="Calibri" panose="020F0502020204030204" pitchFamily="34" charset="0"/>
              </a:rPr>
              <a:t>really big</a:t>
            </a:r>
            <a:r>
              <a:rPr lang="en-US" b="1" i="1" dirty="0">
                <a:solidFill>
                  <a:srgbClr val="FFFFCC"/>
                </a:solidFill>
                <a:latin typeface="Calibri" panose="020F0502020204030204" pitchFamily="34" charset="0"/>
              </a:rPr>
              <a:t> </a:t>
            </a:r>
            <a:r>
              <a:rPr lang="en-US" dirty="0">
                <a:latin typeface="Calibri" panose="020F0502020204030204" pitchFamily="34" charset="0"/>
              </a:rPr>
              <a:t>in the emerging church” (Italics added). </a:t>
            </a:r>
          </a:p>
        </p:txBody>
      </p:sp>
      <p:sp>
        <p:nvSpPr>
          <p:cNvPr id="78852" name="Text Box 4"/>
          <p:cNvSpPr txBox="1">
            <a:spLocks noChangeArrowheads="1"/>
          </p:cNvSpPr>
          <p:nvPr/>
        </p:nvSpPr>
        <p:spPr bwMode="auto">
          <a:xfrm>
            <a:off x="1733550" y="6381690"/>
            <a:ext cx="56769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Bef>
                <a:spcPct val="50000"/>
              </a:spcBef>
            </a:pPr>
            <a:r>
              <a:rPr lang="en-US" altLang="en-US" sz="2000" dirty="0">
                <a:latin typeface="Calibri" panose="020F0502020204030204" pitchFamily="34" charset="0"/>
                <a:cs typeface="Arial" charset="0"/>
              </a:rPr>
              <a:t>Doug </a:t>
            </a:r>
            <a:r>
              <a:rPr lang="en-US" altLang="en-US" sz="2000" dirty="0" err="1">
                <a:latin typeface="Calibri" panose="020F0502020204030204" pitchFamily="34" charset="0"/>
                <a:cs typeface="Arial" charset="0"/>
              </a:rPr>
              <a:t>Pagitt</a:t>
            </a:r>
            <a:r>
              <a:rPr lang="en-US" altLang="en-US" sz="2000" dirty="0">
                <a:latin typeface="Calibri" panose="020F0502020204030204" pitchFamily="34" charset="0"/>
                <a:cs typeface="Arial" charset="0"/>
              </a:rPr>
              <a:t>, cited in Oakland, </a:t>
            </a:r>
            <a:r>
              <a:rPr lang="en-US" altLang="en-US" sz="2000" i="1" dirty="0">
                <a:latin typeface="Calibri" panose="020F0502020204030204" pitchFamily="34" charset="0"/>
                <a:cs typeface="Arial" charset="0"/>
              </a:rPr>
              <a:t>Faith Undone</a:t>
            </a:r>
            <a:r>
              <a:rPr lang="en-US" altLang="en-US" sz="2000" dirty="0">
                <a:latin typeface="Calibri" panose="020F0502020204030204" pitchFamily="34" charset="0"/>
                <a:cs typeface="Arial" charset="0"/>
              </a:rPr>
              <a:t>, 163.</a:t>
            </a:r>
          </a:p>
        </p:txBody>
      </p:sp>
      <p:sp>
        <p:nvSpPr>
          <p:cNvPr id="8" name="Rectangle 2"/>
          <p:cNvSpPr>
            <a:spLocks noGrp="1" noChangeArrowheads="1"/>
          </p:cNvSpPr>
          <p:nvPr>
            <p:ph type="title" idx="4294967295"/>
          </p:nvPr>
        </p:nvSpPr>
        <p:spPr>
          <a:xfrm>
            <a:off x="2209800" y="228600"/>
            <a:ext cx="4724400" cy="685800"/>
          </a:xfrm>
        </p:spPr>
        <p:txBody>
          <a:bodyPr/>
          <a:lstStyle/>
          <a:p>
            <a:pPr algn="ctr" eaLnBrk="1" hangingPunct="1"/>
            <a:r>
              <a:rPr lang="en-US" sz="3600" dirty="0"/>
              <a:t>Emergent: Kingdom</a:t>
            </a:r>
          </a:p>
        </p:txBody>
      </p:sp>
      <p:pic>
        <p:nvPicPr>
          <p:cNvPr id="6" name="Picture 2" descr="http://3.bp.blogspot.com/-QEkPt30fRNQ/US-EfJsZfRI/AAAAAAAASK4/JnP_SUUHRas/s1600/a.jpg">
            <a:extLst>
              <a:ext uri="{FF2B5EF4-FFF2-40B4-BE49-F238E27FC236}">
                <a16:creationId xmlns:a16="http://schemas.microsoft.com/office/drawing/2014/main" id="{79CDDC2E-33B9-4FFD-843E-FC936FC42B70}"/>
              </a:ext>
            </a:extLst>
          </p:cNvPr>
          <p:cNvPicPr>
            <a:picLocks noChangeAspect="1" noChangeArrowheads="1"/>
          </p:cNvPicPr>
          <p:nvPr/>
        </p:nvPicPr>
        <p:blipFill>
          <a:blip r:embed="rId2" cstate="print"/>
          <a:srcRect/>
          <a:stretch>
            <a:fillRect/>
          </a:stretch>
        </p:blipFill>
        <p:spPr bwMode="auto">
          <a:xfrm>
            <a:off x="3285331" y="4676775"/>
            <a:ext cx="2573338" cy="1724025"/>
          </a:xfrm>
          <a:prstGeom prst="rect">
            <a:avLst/>
          </a:prstGeom>
          <a:noFill/>
          <a:ln w="9525">
            <a:noFill/>
            <a:miter lim="800000"/>
            <a:headEnd/>
            <a:tailEnd/>
          </a:ln>
        </p:spPr>
      </p:pic>
    </p:spTree>
    <p:extLst>
      <p:ext uri="{BB962C8B-B14F-4D97-AF65-F5344CB8AC3E}">
        <p14:creationId xmlns:p14="http://schemas.microsoft.com/office/powerpoint/2010/main" val="17920659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p:cNvSpPr>
            <a:spLocks noGrp="1" noChangeArrowheads="1"/>
          </p:cNvSpPr>
          <p:nvPr>
            <p:ph type="body" idx="1"/>
          </p:nvPr>
        </p:nvSpPr>
        <p:spPr>
          <a:xfrm>
            <a:off x="0" y="1610610"/>
            <a:ext cx="9144000" cy="4028189"/>
          </a:xfrm>
        </p:spPr>
        <p:txBody>
          <a:bodyPr/>
          <a:lstStyle/>
          <a:p>
            <a:pPr marL="0" indent="0" algn="just" eaLnBrk="1" hangingPunct="1">
              <a:buNone/>
              <a:defRPr/>
            </a:pPr>
            <a:r>
              <a:rPr lang="en-US" sz="2800" dirty="0">
                <a:effectLst>
                  <a:outerShdw blurRad="38100" dist="38100" dir="2700000" algn="tl">
                    <a:srgbClr val="000000">
                      <a:alpha val="43137"/>
                    </a:srgbClr>
                  </a:outerShdw>
                </a:effectLst>
              </a:rPr>
              <a:t>“To </a:t>
            </a:r>
            <a:r>
              <a:rPr lang="en-US" sz="2800" b="1" i="1" u="sng" dirty="0">
                <a:solidFill>
                  <a:srgbClr val="FFFFCC"/>
                </a:solidFill>
                <a:effectLst>
                  <a:outerShdw blurRad="38100" dist="38100" dir="2700000" algn="tl">
                    <a:srgbClr val="000000">
                      <a:alpha val="43137"/>
                    </a:srgbClr>
                  </a:outerShdw>
                </a:effectLst>
              </a:rPr>
              <a:t>my Islamic brother</a:t>
            </a:r>
            <a:r>
              <a:rPr lang="en-US" sz="2800" dirty="0">
                <a:effectLst>
                  <a:outerShdw blurRad="38100" dist="38100" dir="2700000" algn="tl">
                    <a:srgbClr val="000000">
                      <a:alpha val="43137"/>
                    </a:srgbClr>
                  </a:outerShdw>
                </a:effectLst>
              </a:rPr>
              <a:t> here from Italy, I would say I’m not really interested in inter-faith dialogue; I’m interested in inter-faith projects. We’ve got enough talk. So . . . a few weeks ago, at Georgetown University, we brought in three imams, we brought in three Catholic priests, we brought in three evangelical pastors, and we brought in three Rabbis and we said, ‘What can we do about AIDS?’ And we started on some common ground on those issues; what can we do that we all care about?”</a:t>
            </a:r>
          </a:p>
        </p:txBody>
      </p:sp>
      <p:pic>
        <p:nvPicPr>
          <p:cNvPr id="5" name="Picture 4">
            <a:extLst>
              <a:ext uri="{FF2B5EF4-FFF2-40B4-BE49-F238E27FC236}">
                <a16:creationId xmlns:a16="http://schemas.microsoft.com/office/drawing/2014/main" id="{3A592415-6E93-4324-940A-07F5292C200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5219" y="45720"/>
            <a:ext cx="1438781" cy="10972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angle 6">
            <a:extLst>
              <a:ext uri="{FF2B5EF4-FFF2-40B4-BE49-F238E27FC236}">
                <a16:creationId xmlns:a16="http://schemas.microsoft.com/office/drawing/2014/main" id="{65072D50-4563-4D7F-B615-BF4EC1F0EE0F}"/>
              </a:ext>
            </a:extLst>
          </p:cNvPr>
          <p:cNvSpPr/>
          <p:nvPr/>
        </p:nvSpPr>
        <p:spPr>
          <a:xfrm>
            <a:off x="1295400" y="235803"/>
            <a:ext cx="6553200" cy="1000274"/>
          </a:xfrm>
          <a:prstGeom prst="rect">
            <a:avLst/>
          </a:prstGeom>
        </p:spPr>
        <p:txBody>
          <a:bodyPr wrap="square">
            <a:spAutoFit/>
          </a:bodyPr>
          <a:lstStyle/>
          <a:p>
            <a:pPr algn="ctr">
              <a:spcAft>
                <a:spcPts val="600"/>
              </a:spcAft>
            </a:pPr>
            <a:r>
              <a:rPr lang="en-US" sz="3600" dirty="0" err="1">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Ecumenisim</a:t>
            </a:r>
            <a:endPar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p>
            <a:pPr algn="ct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http://m.youtube.com/watch?v=nu7_rtUQiE0</a:t>
            </a:r>
          </a:p>
        </p:txBody>
      </p:sp>
    </p:spTree>
    <p:extLst>
      <p:ext uri="{BB962C8B-B14F-4D97-AF65-F5344CB8AC3E}">
        <p14:creationId xmlns:p14="http://schemas.microsoft.com/office/powerpoint/2010/main" val="7053570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p:cNvSpPr>
            <a:spLocks noGrp="1" noChangeArrowheads="1"/>
          </p:cNvSpPr>
          <p:nvPr>
            <p:ph type="body" idx="1"/>
          </p:nvPr>
        </p:nvSpPr>
        <p:spPr>
          <a:xfrm>
            <a:off x="0" y="1574631"/>
            <a:ext cx="9144000" cy="2054478"/>
          </a:xfrm>
        </p:spPr>
        <p:txBody>
          <a:bodyPr/>
          <a:lstStyle/>
          <a:p>
            <a:pPr marL="0" indent="0" algn="just" eaLnBrk="1" hangingPunct="1">
              <a:buNone/>
              <a:defRPr/>
            </a:pPr>
            <a:r>
              <a:rPr lang="en-US" dirty="0">
                <a:effectLst>
                  <a:outerShdw blurRad="38100" dist="38100" dir="2700000" algn="tl">
                    <a:srgbClr val="000000">
                      <a:alpha val="43137"/>
                    </a:srgbClr>
                  </a:outerShdw>
                </a:effectLst>
              </a:rPr>
              <a:t>“I humbly ask this in the name of the one who changed my life, </a:t>
            </a:r>
            <a:r>
              <a:rPr lang="en-US" dirty="0" err="1">
                <a:effectLst>
                  <a:outerShdw blurRad="38100" dist="38100" dir="2700000" algn="tl">
                    <a:srgbClr val="000000">
                      <a:alpha val="43137"/>
                    </a:srgbClr>
                  </a:outerShdw>
                </a:effectLst>
              </a:rPr>
              <a:t>Yeshua</a:t>
            </a:r>
            <a:r>
              <a:rPr lang="en-US" dirty="0">
                <a:effectLst>
                  <a:outerShdw blurRad="38100" dist="38100" dir="2700000" algn="tl">
                    <a:srgbClr val="000000">
                      <a:alpha val="43137"/>
                    </a:srgbClr>
                  </a:outerShdw>
                </a:effectLst>
              </a:rPr>
              <a:t>, </a:t>
            </a:r>
            <a:r>
              <a:rPr lang="en-US" i="1" dirty="0">
                <a:effectLst>
                  <a:outerShdw blurRad="38100" dist="38100" dir="2700000" algn="tl">
                    <a:srgbClr val="000000">
                      <a:alpha val="43137"/>
                    </a:srgbClr>
                  </a:outerShdw>
                </a:effectLst>
              </a:rPr>
              <a:t>Isa</a:t>
            </a:r>
            <a:r>
              <a:rPr lang="en-US" dirty="0">
                <a:effectLst>
                  <a:outerShdw blurRad="38100" dist="38100" dir="2700000" algn="tl">
                    <a:srgbClr val="000000">
                      <a:alpha val="43137"/>
                    </a:srgbClr>
                  </a:outerShdw>
                </a:effectLst>
              </a:rPr>
              <a:t>, Jesus [Spanish pronunciation], Jesus, who taught us to pray.”</a:t>
            </a:r>
          </a:p>
        </p:txBody>
      </p:sp>
      <p:pic>
        <p:nvPicPr>
          <p:cNvPr id="6" name="Picture 2" descr="http://3.bp.blogspot.com/-QEkPt30fRNQ/US-EfJsZfRI/AAAAAAAASK4/JnP_SUUHRas/s1600/a.jpg">
            <a:extLst>
              <a:ext uri="{FF2B5EF4-FFF2-40B4-BE49-F238E27FC236}">
                <a16:creationId xmlns:a16="http://schemas.microsoft.com/office/drawing/2014/main" id="{381BD69F-3B73-46B4-892B-C5B983FCCD4C}"/>
              </a:ext>
            </a:extLst>
          </p:cNvPr>
          <p:cNvPicPr>
            <a:picLocks noChangeAspect="1" noChangeArrowheads="1"/>
          </p:cNvPicPr>
          <p:nvPr/>
        </p:nvPicPr>
        <p:blipFill>
          <a:blip r:embed="rId2" cstate="print"/>
          <a:srcRect/>
          <a:stretch>
            <a:fillRect/>
          </a:stretch>
        </p:blipFill>
        <p:spPr bwMode="auto">
          <a:xfrm>
            <a:off x="2332831" y="3505200"/>
            <a:ext cx="4478338" cy="3000292"/>
          </a:xfrm>
          <a:prstGeom prst="rect">
            <a:avLst/>
          </a:prstGeom>
          <a:noFill/>
          <a:ln w="9525">
            <a:noFill/>
            <a:miter lim="800000"/>
            <a:headEnd/>
            <a:tailEnd/>
          </a:ln>
        </p:spPr>
      </p:pic>
      <p:pic>
        <p:nvPicPr>
          <p:cNvPr id="7" name="Picture 6">
            <a:extLst>
              <a:ext uri="{FF2B5EF4-FFF2-40B4-BE49-F238E27FC236}">
                <a16:creationId xmlns:a16="http://schemas.microsoft.com/office/drawing/2014/main" id="{3FA29D6D-20CE-4584-B965-715D8CEE7D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5219" y="45720"/>
            <a:ext cx="1438781" cy="10972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Rectangle 9">
            <a:extLst>
              <a:ext uri="{FF2B5EF4-FFF2-40B4-BE49-F238E27FC236}">
                <a16:creationId xmlns:a16="http://schemas.microsoft.com/office/drawing/2014/main" id="{6D3B51F1-8589-4F1A-9268-20DF9054A507}"/>
              </a:ext>
            </a:extLst>
          </p:cNvPr>
          <p:cNvSpPr/>
          <p:nvPr/>
        </p:nvSpPr>
        <p:spPr>
          <a:xfrm>
            <a:off x="2133600" y="235803"/>
            <a:ext cx="4876800" cy="1277273"/>
          </a:xfrm>
          <a:prstGeom prst="rect">
            <a:avLst/>
          </a:prstGeom>
        </p:spPr>
        <p:txBody>
          <a:bodyPr wrap="square">
            <a:spAutoFit/>
          </a:bodyPr>
          <a:lstStyle/>
          <a:p>
            <a:pPr algn="ctr">
              <a:spcAft>
                <a:spcPts val="600"/>
              </a:spcAft>
            </a:pPr>
            <a:r>
              <a:rPr lang="en-US" sz="3600" dirty="0" err="1">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Ecumenisim</a:t>
            </a:r>
            <a:endPar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p>
            <a:pPr algn="ctr"/>
            <a:r>
              <a:rPr 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https://www.youtube.com/watch?feature=player_detailpage&amp;v=tJeNsPIC3vE</a:t>
            </a:r>
          </a:p>
        </p:txBody>
      </p:sp>
    </p:spTree>
    <p:extLst>
      <p:ext uri="{BB962C8B-B14F-4D97-AF65-F5344CB8AC3E}">
        <p14:creationId xmlns:p14="http://schemas.microsoft.com/office/powerpoint/2010/main" val="94334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p:cNvSpPr>
            <a:spLocks noGrp="1" noChangeArrowheads="1"/>
          </p:cNvSpPr>
          <p:nvPr>
            <p:ph type="body" idx="1"/>
          </p:nvPr>
        </p:nvSpPr>
        <p:spPr>
          <a:xfrm>
            <a:off x="0" y="2057400"/>
            <a:ext cx="9144000" cy="3352800"/>
          </a:xfrm>
        </p:spPr>
        <p:txBody>
          <a:bodyPr/>
          <a:lstStyle/>
          <a:p>
            <a:pPr marL="0" indent="0" algn="just" eaLnBrk="1" hangingPunct="1">
              <a:buNone/>
              <a:defRPr/>
            </a:pPr>
            <a:r>
              <a:rPr lang="en-US" sz="2800" dirty="0">
                <a:effectLst>
                  <a:outerShdw blurRad="38100" dist="38100" dir="2700000" algn="tl">
                    <a:srgbClr val="000000">
                      <a:alpha val="43137"/>
                    </a:srgbClr>
                  </a:outerShdw>
                </a:effectLst>
              </a:rPr>
              <a:t>“‘Isa’ in no way represents the Jesus of the Bible but is instead the false Jesus of the Qur’an (Koran) and the Muslim Hadith. ‘Isa’ (pronounced ‘</a:t>
            </a:r>
            <a:r>
              <a:rPr lang="en-US" sz="2800" dirty="0" err="1">
                <a:effectLst>
                  <a:outerShdw blurRad="38100" dist="38100" dir="2700000" algn="tl">
                    <a:srgbClr val="000000">
                      <a:alpha val="43137"/>
                    </a:srgbClr>
                  </a:outerShdw>
                </a:effectLst>
              </a:rPr>
              <a:t>eee-sa</a:t>
            </a:r>
            <a:r>
              <a:rPr lang="en-US" sz="2800" dirty="0">
                <a:effectLst>
                  <a:outerShdw blurRad="38100" dist="38100" dir="2700000" algn="tl">
                    <a:srgbClr val="000000">
                      <a:alpha val="43137"/>
                    </a:srgbClr>
                  </a:outerShdw>
                </a:effectLst>
              </a:rPr>
              <a:t>’) is the Islamic Jesus who was but a prophet and who certainly did not experience a sacrificial death on a cross let alone resurrect from the dead. In fact, in Islam the prophet Isa is actually the destroyer of Christianity—not it’s Savior. Obviously, this is simply NOT the same Jesus as is </a:t>
            </a:r>
            <a:r>
              <a:rPr lang="en-US" sz="2800" dirty="0" err="1">
                <a:effectLst>
                  <a:outerShdw blurRad="38100" dist="38100" dir="2700000" algn="tl">
                    <a:srgbClr val="000000">
                      <a:alpha val="43137"/>
                    </a:srgbClr>
                  </a:outerShdw>
                </a:effectLst>
              </a:rPr>
              <a:t>Yeshua</a:t>
            </a:r>
            <a:r>
              <a:rPr lang="en-US" sz="2800" dirty="0">
                <a:effectLst>
                  <a:outerShdw blurRad="38100" dist="38100" dir="2700000" algn="tl">
                    <a:srgbClr val="000000">
                      <a:alpha val="43137"/>
                    </a:srgbClr>
                  </a:outerShdw>
                </a:effectLst>
              </a:rPr>
              <a:t>.”</a:t>
            </a:r>
          </a:p>
        </p:txBody>
      </p:sp>
      <p:sp>
        <p:nvSpPr>
          <p:cNvPr id="8" name="Rectangle 7">
            <a:extLst>
              <a:ext uri="{FF2B5EF4-FFF2-40B4-BE49-F238E27FC236}">
                <a16:creationId xmlns:a16="http://schemas.microsoft.com/office/drawing/2014/main" id="{4CE66BB3-56AC-4897-A08F-0C5D664D22DA}"/>
              </a:ext>
            </a:extLst>
          </p:cNvPr>
          <p:cNvSpPr/>
          <p:nvPr/>
        </p:nvSpPr>
        <p:spPr>
          <a:xfrm>
            <a:off x="1371600" y="235804"/>
            <a:ext cx="6400800" cy="1554272"/>
          </a:xfrm>
          <a:prstGeom prst="rect">
            <a:avLst/>
          </a:prstGeom>
        </p:spPr>
        <p:txBody>
          <a:bodyPr wrap="square">
            <a:spAutoFit/>
          </a:bodyPr>
          <a:lstStyle/>
          <a:p>
            <a:pPr algn="ctr">
              <a:spcAft>
                <a:spcPts val="600"/>
              </a:spcAft>
            </a:pPr>
            <a:r>
              <a:rPr lang="en-US" sz="3600" dirty="0" err="1">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Ecumenisim</a:t>
            </a:r>
            <a:endPar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p>
            <a:pPr algn="ctr"/>
            <a:r>
              <a:rPr 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Eric Barger, “Rick Warren Invokes the Name of Islamic Jesus at Obama Inauguration” (January 2009), accessed January 4, 2015,</a:t>
            </a:r>
          </a:p>
          <a:p>
            <a:pPr algn="ctr"/>
            <a:r>
              <a:rPr 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http://www.ericbarger.com/emailers/2009/update1-21-2009.htm.</a:t>
            </a:r>
          </a:p>
        </p:txBody>
      </p:sp>
      <p:pic>
        <p:nvPicPr>
          <p:cNvPr id="5" name="Picture 4">
            <a:extLst>
              <a:ext uri="{FF2B5EF4-FFF2-40B4-BE49-F238E27FC236}">
                <a16:creationId xmlns:a16="http://schemas.microsoft.com/office/drawing/2014/main" id="{3A53C05D-EB0A-4053-9563-87DF6509EA7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5219" y="45720"/>
            <a:ext cx="1438781" cy="10972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711763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james white yasir qadhi beyond debate">
            <a:extLst>
              <a:ext uri="{FF2B5EF4-FFF2-40B4-BE49-F238E27FC236}">
                <a16:creationId xmlns:a16="http://schemas.microsoft.com/office/drawing/2014/main" id="{81D487EC-DB24-45BD-AF6F-6DF09A55A4C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04800" y="838200"/>
            <a:ext cx="8534400" cy="4800600"/>
          </a:xfrm>
          <a:prstGeom prst="rect">
            <a:avLst/>
          </a:prstGeom>
          <a:solidFill>
            <a:srgbClr val="FFFFFF">
              <a:shade val="85000"/>
            </a:srgbClr>
          </a:solidFill>
          <a:ln w="88900" cap="sq">
            <a:solidFill>
              <a:srgbClr val="FFFFCC"/>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882721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p:cNvSpPr>
            <a:spLocks noGrp="1" noChangeArrowheads="1"/>
          </p:cNvSpPr>
          <p:nvPr>
            <p:ph type="body" idx="1"/>
          </p:nvPr>
        </p:nvSpPr>
        <p:spPr>
          <a:xfrm>
            <a:off x="1828800" y="1382224"/>
            <a:ext cx="7173855" cy="3884002"/>
          </a:xfrm>
        </p:spPr>
        <p:txBody>
          <a:bodyPr/>
          <a:lstStyle/>
          <a:p>
            <a:pPr marL="0" indent="0" algn="just">
              <a:buNone/>
            </a:pPr>
            <a:r>
              <a:rPr lang="en-US" sz="2800" dirty="0"/>
              <a:t>The Muslim Brotherhood’s senior theoretician, </a:t>
            </a:r>
            <a:r>
              <a:rPr lang="en-US" sz="2800" i="1" dirty="0" err="1"/>
              <a:t>Seyyid</a:t>
            </a:r>
            <a:r>
              <a:rPr lang="en-US" sz="2800" i="1" dirty="0"/>
              <a:t> </a:t>
            </a:r>
            <a:r>
              <a:rPr lang="en-US" sz="2800" i="1" dirty="0" err="1"/>
              <a:t>Qutb</a:t>
            </a:r>
            <a:r>
              <a:rPr lang="en-US" sz="2800" dirty="0"/>
              <a:t>, was transparent in the true agenda behind Islamic participation in interfaith dialogue, when he wrote, </a:t>
            </a:r>
            <a:r>
              <a:rPr lang="en-US" sz="2800" dirty="0">
                <a:effectLst>
                  <a:outerShdw blurRad="38100" dist="38100" dir="2700000" algn="tl">
                    <a:srgbClr val="000000">
                      <a:alpha val="43137"/>
                    </a:srgbClr>
                  </a:outerShdw>
                </a:effectLst>
                <a:cs typeface="Calibri" panose="020F0502020204030204" pitchFamily="34" charset="0"/>
              </a:rPr>
              <a:t>“</a:t>
            </a:r>
            <a:r>
              <a:rPr lang="en-US" sz="2800" dirty="0"/>
              <a:t>The chasm between Islam and the </a:t>
            </a:r>
            <a:r>
              <a:rPr lang="en-US" sz="2800" i="1" dirty="0" err="1"/>
              <a:t>Jahiliyyah</a:t>
            </a:r>
            <a:r>
              <a:rPr lang="en-US" sz="2800" dirty="0"/>
              <a:t> [the society of unbelievers] is great, and a bridge is not to be built across it so that the people on the two sides may mix with each other, but only so that the people of the </a:t>
            </a:r>
            <a:r>
              <a:rPr lang="en-US" sz="2800" i="1" dirty="0" err="1"/>
              <a:t>Jahiliyyah</a:t>
            </a:r>
            <a:r>
              <a:rPr lang="en-US" sz="2800" dirty="0"/>
              <a:t>  [the society of unbelievers] may come over to Islam.</a:t>
            </a:r>
            <a:r>
              <a:rPr lang="en-US" sz="2800" dirty="0">
                <a:cs typeface="Calibri" panose="020F0502020204030204" pitchFamily="34" charset="0"/>
              </a:rPr>
              <a:t>"</a:t>
            </a:r>
            <a:endParaRPr lang="en-US" sz="2800" dirty="0">
              <a:effectLst>
                <a:outerShdw blurRad="38100" dist="38100" dir="2700000" algn="tl">
                  <a:srgbClr val="000000">
                    <a:alpha val="43137"/>
                  </a:srgbClr>
                </a:outerShdw>
              </a:effectLst>
              <a:cs typeface="Calibri" panose="020F0502020204030204" pitchFamily="34" charset="0"/>
            </a:endParaRPr>
          </a:p>
        </p:txBody>
      </p:sp>
      <p:sp>
        <p:nvSpPr>
          <p:cNvPr id="80900" name="Text Box 4"/>
          <p:cNvSpPr txBox="1">
            <a:spLocks noChangeArrowheads="1"/>
          </p:cNvSpPr>
          <p:nvPr/>
        </p:nvSpPr>
        <p:spPr bwMode="auto">
          <a:xfrm>
            <a:off x="2434402" y="6305076"/>
            <a:ext cx="61150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r>
              <a:rPr lang="en-US" sz="1200" dirty="0">
                <a:latin typeface="Calibri" panose="020F0502020204030204" pitchFamily="34" charset="0"/>
                <a:cs typeface="Calibri" panose="020F0502020204030204" pitchFamily="34" charset="0"/>
              </a:rPr>
              <a:t>Sayyid </a:t>
            </a:r>
            <a:r>
              <a:rPr lang="en-US" sz="1200" dirty="0" err="1">
                <a:latin typeface="Calibri" panose="020F0502020204030204" pitchFamily="34" charset="0"/>
                <a:cs typeface="Calibri" panose="020F0502020204030204" pitchFamily="34" charset="0"/>
              </a:rPr>
              <a:t>Qutb</a:t>
            </a:r>
            <a:r>
              <a:rPr lang="en-US" sz="1200" dirty="0">
                <a:latin typeface="Calibri" panose="020F0502020204030204" pitchFamily="34" charset="0"/>
                <a:cs typeface="Calibri" panose="020F0502020204030204" pitchFamily="34" charset="0"/>
              </a:rPr>
              <a:t>, Milestones, </a:t>
            </a:r>
            <a:r>
              <a:rPr lang="en-US" sz="1200" dirty="0" err="1">
                <a:latin typeface="Calibri" panose="020F0502020204030204" pitchFamily="34" charset="0"/>
                <a:cs typeface="Calibri" panose="020F0502020204030204" pitchFamily="34" charset="0"/>
              </a:rPr>
              <a:t>Salimiah</a:t>
            </a:r>
            <a:r>
              <a:rPr lang="en-US" sz="1200" dirty="0">
                <a:latin typeface="Calibri" panose="020F0502020204030204" pitchFamily="34" charset="0"/>
                <a:cs typeface="Calibri" panose="020F0502020204030204" pitchFamily="34" charset="0"/>
              </a:rPr>
              <a:t> (Kuwait: International Islamic Federation of Student Organizations, 1978 [written 1966]), 263.</a:t>
            </a:r>
          </a:p>
        </p:txBody>
      </p:sp>
      <p:sp>
        <p:nvSpPr>
          <p:cNvPr id="6" name="Rectangle 2">
            <a:extLst>
              <a:ext uri="{FF2B5EF4-FFF2-40B4-BE49-F238E27FC236}">
                <a16:creationId xmlns:a16="http://schemas.microsoft.com/office/drawing/2014/main" id="{CAAA40EE-C3C9-4EF3-8EDF-E5B612951F6B}"/>
              </a:ext>
            </a:extLst>
          </p:cNvPr>
          <p:cNvSpPr txBox="1">
            <a:spLocks noChangeArrowheads="1"/>
          </p:cNvSpPr>
          <p:nvPr/>
        </p:nvSpPr>
        <p:spPr bwMode="auto">
          <a:xfrm>
            <a:off x="2400300" y="166659"/>
            <a:ext cx="4343400" cy="514350"/>
          </a:xfrm>
          <a:prstGeom prst="rect">
            <a:avLst/>
          </a:prstGeom>
          <a:noFill/>
          <a:ln w="9525">
            <a:noFill/>
            <a:miter lim="800000"/>
            <a:headEnd/>
            <a:tailEnd/>
          </a:ln>
        </p:spPr>
        <p:txBody>
          <a:bodyPr vert="horz" wrap="square" lIns="69056" tIns="34529" rIns="69056" bIns="34529"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sz="3600" kern="0" dirty="0" err="1">
                <a:effectLst>
                  <a:outerShdw blurRad="38100" dist="38100" dir="2700000" algn="tl">
                    <a:srgbClr val="000000">
                      <a:alpha val="43137"/>
                    </a:srgbClr>
                  </a:outerShdw>
                </a:effectLst>
              </a:rPr>
              <a:t>Seyyid</a:t>
            </a:r>
            <a:r>
              <a:rPr lang="en-US" sz="3600" kern="0" dirty="0">
                <a:effectLst>
                  <a:outerShdw blurRad="38100" dist="38100" dir="2700000" algn="tl">
                    <a:srgbClr val="000000">
                      <a:alpha val="43137"/>
                    </a:srgbClr>
                  </a:outerShdw>
                </a:effectLst>
              </a:rPr>
              <a:t> </a:t>
            </a:r>
            <a:r>
              <a:rPr lang="en-US" sz="3600" kern="0" dirty="0" err="1">
                <a:effectLst>
                  <a:outerShdw blurRad="38100" dist="38100" dir="2700000" algn="tl">
                    <a:srgbClr val="000000">
                      <a:alpha val="43137"/>
                    </a:srgbClr>
                  </a:outerShdw>
                </a:effectLst>
              </a:rPr>
              <a:t>Qutb</a:t>
            </a:r>
            <a:r>
              <a:rPr lang="en-US" sz="3600" kern="0" dirty="0">
                <a:effectLst>
                  <a:outerShdw blurRad="38100" dist="38100" dir="2700000" algn="tl">
                    <a:srgbClr val="000000">
                      <a:alpha val="43137"/>
                    </a:srgbClr>
                  </a:outerShdw>
                </a:effectLst>
              </a:rPr>
              <a:t> </a:t>
            </a:r>
          </a:p>
        </p:txBody>
      </p:sp>
      <p:pic>
        <p:nvPicPr>
          <p:cNvPr id="3" name="Picture 2">
            <a:extLst>
              <a:ext uri="{FF2B5EF4-FFF2-40B4-BE49-F238E27FC236}">
                <a16:creationId xmlns:a16="http://schemas.microsoft.com/office/drawing/2014/main" id="{B42EDDFE-3CA6-4AED-AA80-08F13ABD547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1345" y="2133600"/>
            <a:ext cx="1551934" cy="2381250"/>
          </a:xfrm>
          <a:prstGeom prst="rect">
            <a:avLst/>
          </a:prstGeom>
        </p:spPr>
      </p:pic>
    </p:spTree>
    <p:extLst>
      <p:ext uri="{BB962C8B-B14F-4D97-AF65-F5344CB8AC3E}">
        <p14:creationId xmlns:p14="http://schemas.microsoft.com/office/powerpoint/2010/main" val="33530689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15A344CB-CB09-4C1E-9F40-9BA04C5EB808}"/>
              </a:ext>
            </a:extLst>
          </p:cNvPr>
          <p:cNvPicPr>
            <a:picLocks noChangeAspect="1"/>
          </p:cNvPicPr>
          <p:nvPr/>
        </p:nvPicPr>
        <p:blipFill>
          <a:blip r:embed="rId2" cstate="print"/>
          <a:srcRect/>
          <a:stretch>
            <a:fillRect/>
          </a:stretch>
        </p:blipFill>
        <p:spPr bwMode="auto">
          <a:xfrm>
            <a:off x="0" y="857250"/>
            <a:ext cx="9144000" cy="5143500"/>
          </a:xfrm>
          <a:prstGeom prst="rect">
            <a:avLst/>
          </a:prstGeom>
        </p:spPr>
      </p:pic>
      <p:sp>
        <p:nvSpPr>
          <p:cNvPr id="44034" name="Rectangle 2"/>
          <p:cNvSpPr>
            <a:spLocks noGrp="1" noChangeArrowheads="1"/>
          </p:cNvSpPr>
          <p:nvPr>
            <p:ph type="title"/>
          </p:nvPr>
        </p:nvSpPr>
        <p:spPr>
          <a:xfrm>
            <a:off x="2114550" y="1028700"/>
            <a:ext cx="4629150" cy="557213"/>
          </a:xfrm>
          <a:solidFill>
            <a:schemeClr val="accent2"/>
          </a:solidFill>
        </p:spPr>
        <p:txBody>
          <a:bodyPr/>
          <a:lstStyle/>
          <a:p>
            <a:pPr algn="ctr" eaLnBrk="1" hangingPunct="1">
              <a:lnSpc>
                <a:spcPct val="100000"/>
              </a:lnSpc>
            </a:pPr>
            <a:r>
              <a:rPr lang="en-US" sz="3000" kern="1200" dirty="0">
                <a:solidFill>
                  <a:srgbClr val="FFFFCC"/>
                </a:solidFill>
                <a:effectLst>
                  <a:outerShdw blurRad="38100" dist="38100" dir="2700000" algn="tl">
                    <a:srgbClr val="000000">
                      <a:alpha val="43137"/>
                    </a:srgbClr>
                  </a:outerShdw>
                </a:effectLst>
                <a:cs typeface="Calibri" panose="020F0502020204030204" pitchFamily="34" charset="0"/>
              </a:rPr>
              <a:t>The </a:t>
            </a:r>
            <a:r>
              <a:rPr lang="en-US" sz="3000" u="sng" kern="1200" dirty="0">
                <a:solidFill>
                  <a:srgbClr val="FFFFCC"/>
                </a:solidFill>
                <a:effectLst>
                  <a:outerShdw blurRad="38100" dist="38100" dir="2700000" algn="tl">
                    <a:srgbClr val="000000">
                      <a:alpha val="43137"/>
                    </a:srgbClr>
                  </a:outerShdw>
                </a:effectLst>
                <a:cs typeface="Calibri" panose="020F0502020204030204" pitchFamily="34" charset="0"/>
              </a:rPr>
              <a:t>First</a:t>
            </a:r>
            <a:r>
              <a:rPr lang="en-US" sz="3000" kern="1200" dirty="0">
                <a:solidFill>
                  <a:srgbClr val="FFFFCC"/>
                </a:solidFill>
                <a:effectLst>
                  <a:outerShdw blurRad="38100" dist="38100" dir="2700000" algn="tl">
                    <a:srgbClr val="000000">
                      <a:alpha val="43137"/>
                    </a:srgbClr>
                  </a:outerShdw>
                </a:effectLst>
                <a:cs typeface="Calibri" panose="020F0502020204030204" pitchFamily="34" charset="0"/>
              </a:rPr>
              <a:t> Interfaith Dialogue</a:t>
            </a:r>
          </a:p>
        </p:txBody>
      </p:sp>
      <p:sp>
        <p:nvSpPr>
          <p:cNvPr id="16387" name="Rectangle 3"/>
          <p:cNvSpPr>
            <a:spLocks noGrp="1" noChangeArrowheads="1"/>
          </p:cNvSpPr>
          <p:nvPr>
            <p:ph type="body" idx="1"/>
          </p:nvPr>
        </p:nvSpPr>
        <p:spPr>
          <a:xfrm>
            <a:off x="457200" y="1657350"/>
            <a:ext cx="8229600" cy="2857500"/>
          </a:xfrm>
          <a:noFill/>
          <a:ln w="28575">
            <a:noFill/>
            <a:miter lim="800000"/>
            <a:headEnd/>
            <a:tailEnd/>
          </a:ln>
          <a:effectLst/>
        </p:spPr>
        <p:txBody>
          <a:bodyPr vert="horz" wrap="square" lIns="51435" tIns="25718" rIns="51435" bIns="25718" numCol="1" anchor="t" anchorCtr="0" compatLnSpc="1">
            <a:prstTxWarp prst="textNoShape">
              <a:avLst/>
            </a:prstTxWarp>
          </a:bodyPr>
          <a:lstStyle/>
          <a:p>
            <a:pPr marL="0" indent="0" algn="ctr" eaLnBrk="1" hangingPunct="1">
              <a:spcBef>
                <a:spcPts val="0"/>
              </a:spcBef>
              <a:spcAft>
                <a:spcPts val="450"/>
              </a:spcAft>
              <a:buNone/>
            </a:pPr>
            <a:r>
              <a:rPr lang="en-US" sz="2400" kern="1200" dirty="0">
                <a:solidFill>
                  <a:srgbClr val="00FFFF"/>
                </a:solidFill>
                <a:effectLst>
                  <a:outerShdw blurRad="38100" dist="38100" dir="2700000" algn="tl">
                    <a:srgbClr val="000000">
                      <a:alpha val="43137"/>
                    </a:srgbClr>
                  </a:outerShdw>
                </a:effectLst>
                <a:ea typeface="+mj-ea"/>
                <a:cs typeface="Calibri" panose="020F0502020204030204" pitchFamily="34" charset="0"/>
              </a:rPr>
              <a:t>2 </a:t>
            </a:r>
            <a:r>
              <a:rPr lang="en-US" sz="2400" kern="1200" dirty="0" err="1">
                <a:solidFill>
                  <a:srgbClr val="00FFFF"/>
                </a:solidFill>
                <a:effectLst>
                  <a:outerShdw blurRad="38100" dist="38100" dir="2700000" algn="tl">
                    <a:srgbClr val="000000">
                      <a:alpha val="43137"/>
                    </a:srgbClr>
                  </a:outerShdw>
                </a:effectLst>
                <a:ea typeface="+mj-ea"/>
                <a:cs typeface="Calibri" panose="020F0502020204030204" pitchFamily="34" charset="0"/>
              </a:rPr>
              <a:t>Cor</a:t>
            </a:r>
            <a:r>
              <a:rPr lang="en-US" sz="2400" kern="1200" dirty="0">
                <a:solidFill>
                  <a:srgbClr val="00FFFF"/>
                </a:solidFill>
                <a:effectLst>
                  <a:outerShdw blurRad="38100" dist="38100" dir="2700000" algn="tl">
                    <a:srgbClr val="000000">
                      <a:alpha val="43137"/>
                    </a:srgbClr>
                  </a:outerShdw>
                </a:effectLst>
                <a:ea typeface="+mj-ea"/>
                <a:cs typeface="Calibri" panose="020F0502020204030204" pitchFamily="34" charset="0"/>
              </a:rPr>
              <a:t> 11:3</a:t>
            </a:r>
          </a:p>
          <a:p>
            <a:pPr marL="0" indent="0" algn="just" eaLnBrk="1" hangingPunct="1">
              <a:spcBef>
                <a:spcPts val="0"/>
              </a:spcBef>
              <a:buNone/>
            </a:pPr>
            <a:r>
              <a:rPr lang="en-US" sz="2250" dirty="0">
                <a:effectLst>
                  <a:outerShdw blurRad="38100" dist="38100" dir="2700000" algn="tl">
                    <a:srgbClr val="000000">
                      <a:alpha val="43137"/>
                    </a:srgbClr>
                  </a:outerShdw>
                </a:effectLst>
              </a:rPr>
              <a:t>“But I fear, lest somehow, as the </a:t>
            </a:r>
            <a:r>
              <a:rPr lang="en-US" sz="2250" b="1" i="1" u="sng" dirty="0">
                <a:solidFill>
                  <a:srgbClr val="FFFFCC"/>
                </a:solidFill>
                <a:effectLst>
                  <a:outerShdw blurRad="38100" dist="38100" dir="2700000" algn="tl">
                    <a:srgbClr val="000000">
                      <a:alpha val="43137"/>
                    </a:srgbClr>
                  </a:outerShdw>
                </a:effectLst>
              </a:rPr>
              <a:t>serpent</a:t>
            </a:r>
            <a:r>
              <a:rPr lang="en-US" sz="2250" dirty="0">
                <a:solidFill>
                  <a:schemeClr val="bg2"/>
                </a:solidFill>
                <a:effectLst>
                  <a:outerShdw blurRad="38100" dist="38100" dir="2700000" algn="tl">
                    <a:srgbClr val="000000">
                      <a:alpha val="43137"/>
                    </a:srgbClr>
                  </a:outerShdw>
                </a:effectLst>
              </a:rPr>
              <a:t> </a:t>
            </a:r>
            <a:r>
              <a:rPr lang="en-US" sz="2250" dirty="0">
                <a:effectLst>
                  <a:outerShdw blurRad="38100" dist="38100" dir="2700000" algn="tl">
                    <a:srgbClr val="000000">
                      <a:alpha val="43137"/>
                    </a:srgbClr>
                  </a:outerShdw>
                </a:effectLst>
              </a:rPr>
              <a:t>deceived Eve by his craftiness, so your minds may be corrupted by from the simplicity that is in Christ.” (Italics mine)</a:t>
            </a:r>
          </a:p>
          <a:p>
            <a:pPr marL="0" indent="0" algn="ctr" eaLnBrk="1" hangingPunct="1">
              <a:spcBef>
                <a:spcPts val="0"/>
              </a:spcBef>
              <a:spcAft>
                <a:spcPts val="450"/>
              </a:spcAft>
              <a:buNone/>
            </a:pPr>
            <a:r>
              <a:rPr lang="en-US" sz="2400" kern="1200" dirty="0">
                <a:solidFill>
                  <a:srgbClr val="00FFFF"/>
                </a:solidFill>
                <a:effectLst>
                  <a:outerShdw blurRad="38100" dist="38100" dir="2700000" algn="tl">
                    <a:srgbClr val="000000">
                      <a:alpha val="43137"/>
                    </a:srgbClr>
                  </a:outerShdw>
                </a:effectLst>
                <a:ea typeface="+mj-ea"/>
                <a:cs typeface="Calibri" panose="020F0502020204030204" pitchFamily="34" charset="0"/>
              </a:rPr>
              <a:t>Gen 3:1</a:t>
            </a:r>
          </a:p>
          <a:p>
            <a:pPr marL="0" indent="0" algn="just" eaLnBrk="1" hangingPunct="1">
              <a:spcBef>
                <a:spcPts val="0"/>
              </a:spcBef>
              <a:buNone/>
            </a:pPr>
            <a:r>
              <a:rPr lang="en-US" sz="2250" dirty="0">
                <a:effectLst>
                  <a:outerShdw blurRad="38100" dist="38100" dir="2700000" algn="tl">
                    <a:srgbClr val="000000">
                      <a:alpha val="43137"/>
                    </a:srgbClr>
                  </a:outerShdw>
                </a:effectLst>
              </a:rPr>
              <a:t>“Now the </a:t>
            </a:r>
            <a:r>
              <a:rPr lang="en-US" sz="2250" b="1" i="1" u="sng" dirty="0">
                <a:solidFill>
                  <a:srgbClr val="FFFFCC"/>
                </a:solidFill>
                <a:effectLst>
                  <a:outerShdw blurRad="38100" dist="38100" dir="2700000" algn="tl">
                    <a:srgbClr val="000000">
                      <a:alpha val="43137"/>
                    </a:srgbClr>
                  </a:outerShdw>
                </a:effectLst>
              </a:rPr>
              <a:t>serpent</a:t>
            </a:r>
            <a:r>
              <a:rPr lang="en-US" sz="2250" dirty="0">
                <a:effectLst>
                  <a:outerShdw blurRad="38100" dist="38100" dir="2700000" algn="tl">
                    <a:srgbClr val="000000">
                      <a:alpha val="43137"/>
                    </a:srgbClr>
                  </a:outerShdw>
                </a:effectLst>
              </a:rPr>
              <a:t> was more </a:t>
            </a:r>
            <a:r>
              <a:rPr lang="en-US" sz="2250" b="1" i="1" u="sng" dirty="0">
                <a:solidFill>
                  <a:srgbClr val="FFFFCC"/>
                </a:solidFill>
                <a:effectLst>
                  <a:outerShdw blurRad="38100" dist="38100" dir="2700000" algn="tl">
                    <a:srgbClr val="000000">
                      <a:alpha val="43137"/>
                    </a:srgbClr>
                  </a:outerShdw>
                </a:effectLst>
              </a:rPr>
              <a:t>crafty</a:t>
            </a:r>
            <a:r>
              <a:rPr lang="en-US" sz="2250" dirty="0">
                <a:effectLst>
                  <a:outerShdw blurRad="38100" dist="38100" dir="2700000" algn="tl">
                    <a:srgbClr val="000000">
                      <a:alpha val="43137"/>
                    </a:srgbClr>
                  </a:outerShdw>
                </a:effectLst>
              </a:rPr>
              <a:t> than any beast of the field which the Lord God had made. And </a:t>
            </a:r>
            <a:r>
              <a:rPr lang="en-US" sz="2250" b="1" i="1" u="sng" dirty="0">
                <a:solidFill>
                  <a:srgbClr val="FFFFCC"/>
                </a:solidFill>
                <a:effectLst>
                  <a:outerShdw blurRad="38100" dist="38100" dir="2700000" algn="tl">
                    <a:srgbClr val="000000">
                      <a:alpha val="43137"/>
                    </a:srgbClr>
                  </a:outerShdw>
                </a:effectLst>
              </a:rPr>
              <a:t>he said to the woman</a:t>
            </a:r>
            <a:r>
              <a:rPr lang="en-US" sz="2250" dirty="0">
                <a:effectLst>
                  <a:outerShdw blurRad="38100" dist="38100" dir="2700000" algn="tl">
                    <a:srgbClr val="000000">
                      <a:alpha val="43137"/>
                    </a:srgbClr>
                  </a:outerShdw>
                </a:effectLst>
              </a:rPr>
              <a:t>, ‘Indeed, has God said, ‘You shall not eat from any tree of the garden’?”</a:t>
            </a:r>
          </a:p>
        </p:txBody>
      </p:sp>
      <p:pic>
        <p:nvPicPr>
          <p:cNvPr id="4403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l="10001" t="27779" r="7500" b="12962"/>
          <a:stretch>
            <a:fillRect/>
          </a:stretch>
        </p:blipFill>
        <p:spPr bwMode="auto">
          <a:xfrm>
            <a:off x="578645" y="935831"/>
            <a:ext cx="848678" cy="82296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091487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C9D36C7-BF49-4E1B-AE62-397AA48A64D1}"/>
              </a:ext>
            </a:extLst>
          </p:cNvPr>
          <p:cNvSpPr>
            <a:spLocks noGrp="1"/>
          </p:cNvSpPr>
          <p:nvPr>
            <p:ph idx="1"/>
          </p:nvPr>
        </p:nvSpPr>
        <p:spPr>
          <a:xfrm>
            <a:off x="114300" y="1371600"/>
            <a:ext cx="8915400" cy="5257800"/>
          </a:xfrm>
        </p:spPr>
        <p:txBody>
          <a:bodyPr/>
          <a:lstStyle/>
          <a:p>
            <a:pPr marL="514350" indent="-514350">
              <a:buSzPct val="100000"/>
              <a:buAutoNum type="arabicPeriod"/>
            </a:pPr>
            <a:r>
              <a:rPr lang="en-US" sz="2800" dirty="0">
                <a:effectLst>
                  <a:outerShdw blurRad="38100" dist="38100" dir="2700000" algn="tl">
                    <a:srgbClr val="000000">
                      <a:alpha val="43137"/>
                    </a:srgbClr>
                  </a:outerShdw>
                </a:effectLst>
              </a:rPr>
              <a:t>Loss of “pilgrim” status</a:t>
            </a:r>
          </a:p>
          <a:p>
            <a:pPr marL="514350" indent="-514350">
              <a:buSzPct val="100000"/>
              <a:buAutoNum type="arabicPeriod"/>
            </a:pPr>
            <a:r>
              <a:rPr lang="en-US" sz="2800" dirty="0">
                <a:effectLst>
                  <a:outerShdw blurRad="38100" dist="38100" dir="2700000" algn="tl">
                    <a:srgbClr val="000000">
                      <a:alpha val="43137"/>
                    </a:srgbClr>
                  </a:outerShdw>
                </a:effectLst>
              </a:rPr>
              <a:t>Social Gospel</a:t>
            </a:r>
          </a:p>
          <a:p>
            <a:pPr marL="514350" indent="-514350">
              <a:buSzPct val="100000"/>
              <a:buFont typeface="Wingdings" pitchFamily="2" charset="2"/>
              <a:buAutoNum type="arabicPeriod"/>
            </a:pPr>
            <a:r>
              <a:rPr lang="en-US" sz="2800" dirty="0">
                <a:effectLst>
                  <a:outerShdw blurRad="38100" dist="38100" dir="2700000" algn="tl">
                    <a:srgbClr val="000000">
                      <a:alpha val="43137"/>
                    </a:srgbClr>
                  </a:outerShdw>
                </a:effectLst>
              </a:rPr>
              <a:t>Ecumenical &amp; interfaith alliances</a:t>
            </a:r>
          </a:p>
          <a:p>
            <a:pPr marL="514350" indent="-514350">
              <a:buSzPct val="100000"/>
              <a:buAutoNum type="arabicPeriod"/>
            </a:pPr>
            <a:r>
              <a:rPr lang="en-US" sz="2800" b="1" u="sng" dirty="0">
                <a:solidFill>
                  <a:srgbClr val="FFFFCC"/>
                </a:solidFill>
                <a:effectLst>
                  <a:outerShdw blurRad="38100" dist="38100" dir="2700000" algn="tl">
                    <a:srgbClr val="000000">
                      <a:alpha val="43137"/>
                    </a:srgbClr>
                  </a:outerShdw>
                </a:effectLst>
              </a:rPr>
              <a:t>Rejection or marginalization of Bible prophecy</a:t>
            </a:r>
          </a:p>
          <a:p>
            <a:pPr marL="514350" indent="-514350">
              <a:buSzPct val="100000"/>
              <a:buAutoNum type="arabicPeriod"/>
            </a:pPr>
            <a:r>
              <a:rPr lang="en-US" sz="2800" dirty="0">
                <a:effectLst>
                  <a:outerShdw blurRad="38100" dist="38100" dir="2700000" algn="tl">
                    <a:srgbClr val="000000">
                      <a:alpha val="43137"/>
                    </a:srgbClr>
                  </a:outerShdw>
                </a:effectLst>
              </a:rPr>
              <a:t>Building the wrong kingdom</a:t>
            </a:r>
          </a:p>
          <a:p>
            <a:pPr marL="514350" indent="-514350">
              <a:buSzPct val="100000"/>
              <a:buAutoNum type="arabicPeriod"/>
            </a:pPr>
            <a:r>
              <a:rPr lang="en-US" sz="2800" dirty="0">
                <a:effectLst>
                  <a:outerShdw blurRad="38100" dist="38100" dir="2700000" algn="tl">
                    <a:srgbClr val="000000">
                      <a:alpha val="43137"/>
                    </a:srgbClr>
                  </a:outerShdw>
                </a:effectLst>
              </a:rPr>
              <a:t>Charismatic theology</a:t>
            </a:r>
          </a:p>
          <a:p>
            <a:pPr marL="514350" indent="-514350">
              <a:buSzPct val="100000"/>
              <a:buAutoNum type="arabicPeriod"/>
            </a:pPr>
            <a:r>
              <a:rPr lang="en-US" sz="2800" dirty="0">
                <a:effectLst>
                  <a:outerShdw blurRad="38100" dist="38100" dir="2700000" algn="tl">
                    <a:srgbClr val="000000">
                      <a:alpha val="43137"/>
                    </a:srgbClr>
                  </a:outerShdw>
                </a:effectLst>
              </a:rPr>
              <a:t>Prosperity Gospel</a:t>
            </a:r>
          </a:p>
          <a:p>
            <a:pPr marL="514350" indent="-514350">
              <a:buSzPct val="100000"/>
              <a:buAutoNum type="arabicPeriod"/>
            </a:pPr>
            <a:r>
              <a:rPr lang="en-US" sz="2800" dirty="0">
                <a:effectLst>
                  <a:outerShdw blurRad="38100" dist="38100" dir="2700000" algn="tl">
                    <a:srgbClr val="000000">
                      <a:alpha val="43137"/>
                    </a:srgbClr>
                  </a:outerShdw>
                </a:effectLst>
              </a:rPr>
              <a:t>Anti-Israelism</a:t>
            </a:r>
          </a:p>
          <a:p>
            <a:pPr marL="514350" indent="-514350">
              <a:buSzPct val="100000"/>
              <a:buAutoNum type="arabicPeriod"/>
            </a:pPr>
            <a:r>
              <a:rPr lang="en-US" sz="2800" dirty="0">
                <a:effectLst>
                  <a:outerShdw blurRad="38100" dist="38100" dir="2700000" algn="tl">
                    <a:srgbClr val="000000">
                      <a:alpha val="43137"/>
                    </a:srgbClr>
                  </a:outerShdw>
                </a:effectLst>
              </a:rPr>
              <a:t>Lordship Salvation</a:t>
            </a:r>
          </a:p>
          <a:p>
            <a:pPr marL="0" indent="0">
              <a:buSzPct val="100000"/>
              <a:buNone/>
            </a:pPr>
            <a:endParaRPr lang="en-US" sz="2800" dirty="0">
              <a:effectLst>
                <a:outerShdw blurRad="38100" dist="38100" dir="2700000" algn="tl">
                  <a:srgbClr val="000000">
                    <a:alpha val="43137"/>
                  </a:srgbClr>
                </a:outerShdw>
              </a:effectLst>
            </a:endParaRPr>
          </a:p>
          <a:p>
            <a:pPr marL="514350" indent="-514350">
              <a:buAutoNum type="arabicPeriod"/>
            </a:pPr>
            <a:endParaRPr lang="en-US" dirty="0">
              <a:effectLst>
                <a:outerShdw blurRad="38100" dist="38100" dir="2700000" algn="tl">
                  <a:srgbClr val="000000">
                    <a:alpha val="43137"/>
                  </a:srgbClr>
                </a:outerShdw>
              </a:effectLst>
            </a:endParaRPr>
          </a:p>
          <a:p>
            <a:pPr marL="514350" indent="-514350">
              <a:buAutoNum type="arabicPeriod"/>
            </a:pPr>
            <a:endParaRPr lang="en-US" dirty="0">
              <a:effectLst>
                <a:outerShdw blurRad="38100" dist="38100" dir="2700000" algn="tl">
                  <a:srgbClr val="000000">
                    <a:alpha val="43137"/>
                  </a:srgbClr>
                </a:outerShdw>
              </a:effectLst>
            </a:endParaRPr>
          </a:p>
          <a:p>
            <a:pPr marL="514350" indent="-514350">
              <a:buAutoNum type="arabicPeriod"/>
            </a:pPr>
            <a:endParaRPr lang="en-US" dirty="0">
              <a:effectLst>
                <a:outerShdw blurRad="38100" dist="38100" dir="2700000" algn="tl">
                  <a:srgbClr val="000000">
                    <a:alpha val="43137"/>
                  </a:srgbClr>
                </a:outerShdw>
              </a:effectLst>
            </a:endParaRPr>
          </a:p>
          <a:p>
            <a:pPr marL="514350" indent="-514350">
              <a:buAutoNum type="arabicPeriod"/>
            </a:pPr>
            <a:endParaRPr lang="en-US" dirty="0">
              <a:effectLst>
                <a:outerShdw blurRad="38100" dist="38100" dir="2700000" algn="tl">
                  <a:srgbClr val="000000">
                    <a:alpha val="43137"/>
                  </a:srgbClr>
                </a:outerShdw>
              </a:effectLst>
            </a:endParaRPr>
          </a:p>
          <a:p>
            <a:pPr marL="514350" indent="-514350">
              <a:buAutoNum type="arabicPeriod"/>
            </a:pPr>
            <a:endParaRPr lang="en-US" dirty="0">
              <a:effectLst>
                <a:outerShdw blurRad="38100" dist="38100" dir="2700000" algn="tl">
                  <a:srgbClr val="000000">
                    <a:alpha val="43137"/>
                  </a:srgbClr>
                </a:outerShdw>
              </a:effectLst>
            </a:endParaRPr>
          </a:p>
          <a:p>
            <a:pPr marL="514350" indent="-514350">
              <a:buAutoNum type="arabicPeriod"/>
            </a:pPr>
            <a:endParaRPr lang="en-US" dirty="0">
              <a:effectLst>
                <a:outerShdw blurRad="38100" dist="38100" dir="2700000" algn="tl">
                  <a:srgbClr val="000000">
                    <a:alpha val="43137"/>
                  </a:srgbClr>
                </a:outerShdw>
              </a:effectLst>
            </a:endParaRPr>
          </a:p>
        </p:txBody>
      </p:sp>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86EA5E1E-855E-4239-A2A3-935CB40557B1}"/>
                  </a:ext>
                </a:extLst>
              </p14:cNvPr>
              <p14:cNvContentPartPr/>
              <p14:nvPr/>
            </p14:nvContentPartPr>
            <p14:xfrm>
              <a:off x="2695267" y="1613608"/>
              <a:ext cx="6120" cy="6120"/>
            </p14:xfrm>
          </p:contentPart>
        </mc:Choice>
        <mc:Fallback xmlns="">
          <p:pic>
            <p:nvPicPr>
              <p:cNvPr id="4" name="Ink 3">
                <a:extLst>
                  <a:ext uri="{FF2B5EF4-FFF2-40B4-BE49-F238E27FC236}">
                    <a16:creationId xmlns:a16="http://schemas.microsoft.com/office/drawing/2014/main" id="{86EA5E1E-855E-4239-A2A3-935CB40557B1}"/>
                  </a:ext>
                </a:extLst>
              </p:cNvPr>
              <p:cNvPicPr/>
              <p:nvPr/>
            </p:nvPicPr>
            <p:blipFill>
              <a:blip r:embed="rId3"/>
              <a:stretch>
                <a:fillRect/>
              </a:stretch>
            </p:blipFill>
            <p:spPr>
              <a:xfrm>
                <a:off x="2693107" y="1611448"/>
                <a:ext cx="10440" cy="10440"/>
              </a:xfrm>
              <a:prstGeom prst="rect">
                <a:avLst/>
              </a:prstGeom>
            </p:spPr>
          </p:pic>
        </mc:Fallback>
      </mc:AlternateContent>
      <p:pic>
        <p:nvPicPr>
          <p:cNvPr id="5" name="Picture 4">
            <a:extLst>
              <a:ext uri="{FF2B5EF4-FFF2-40B4-BE49-F238E27FC236}">
                <a16:creationId xmlns:a16="http://schemas.microsoft.com/office/drawing/2014/main" id="{6E76D924-A5BC-4993-80BE-9839F8CDF12E}"/>
              </a:ext>
            </a:extLst>
          </p:cNvPr>
          <p:cNvPicPr>
            <a:picLocks noChangeAspect="1"/>
          </p:cNvPicPr>
          <p:nvPr/>
        </p:nvPicPr>
        <p:blipFill>
          <a:blip r:embed="rId4"/>
          <a:stretch>
            <a:fillRect/>
          </a:stretch>
        </p:blipFill>
        <p:spPr>
          <a:xfrm>
            <a:off x="5562602" y="3581400"/>
            <a:ext cx="3420535" cy="2286000"/>
          </a:xfrm>
          <a:prstGeom prst="rect">
            <a:avLst/>
          </a:prstGeom>
        </p:spPr>
      </p:pic>
      <p:sp>
        <p:nvSpPr>
          <p:cNvPr id="8" name="Title 1">
            <a:extLst>
              <a:ext uri="{FF2B5EF4-FFF2-40B4-BE49-F238E27FC236}">
                <a16:creationId xmlns:a16="http://schemas.microsoft.com/office/drawing/2014/main" id="{C8F77412-A9FF-46B6-B544-2A44CB8C6D6B}"/>
              </a:ext>
            </a:extLst>
          </p:cNvPr>
          <p:cNvSpPr>
            <a:spLocks noGrp="1"/>
          </p:cNvSpPr>
          <p:nvPr>
            <p:ph type="title"/>
          </p:nvPr>
        </p:nvSpPr>
        <p:spPr>
          <a:xfrm>
            <a:off x="1704975" y="228600"/>
            <a:ext cx="5734050" cy="1143000"/>
          </a:xfrm>
        </p:spPr>
        <p:txBody>
          <a:bodyPr/>
          <a:lstStyle/>
          <a:p>
            <a:pPr algn="ctr"/>
            <a:r>
              <a:rPr lang="en-US" sz="3200" dirty="0">
                <a:effectLst>
                  <a:outerShdw blurRad="38100" dist="38100" dir="2700000" algn="tl">
                    <a:srgbClr val="000000">
                      <a:alpha val="43137"/>
                    </a:srgbClr>
                  </a:outerShdw>
                </a:effectLst>
              </a:rPr>
              <a:t>9 Ways Kingdom Now Theology </a:t>
            </a:r>
            <a:br>
              <a:rPr lang="en-US" sz="3200" dirty="0">
                <a:effectLst>
                  <a:outerShdw blurRad="38100" dist="38100" dir="2700000" algn="tl">
                    <a:srgbClr val="000000">
                      <a:alpha val="43137"/>
                    </a:srgbClr>
                  </a:outerShdw>
                </a:effectLst>
              </a:rPr>
            </a:br>
            <a:r>
              <a:rPr lang="en-US" sz="3200" dirty="0">
                <a:effectLst>
                  <a:outerShdw blurRad="38100" dist="38100" dir="2700000" algn="tl">
                    <a:srgbClr val="000000">
                      <a:alpha val="43137"/>
                    </a:srgbClr>
                  </a:outerShdw>
                </a:effectLst>
              </a:rPr>
              <a:t>Impacts the Church</a:t>
            </a:r>
          </a:p>
        </p:txBody>
      </p:sp>
    </p:spTree>
    <p:extLst>
      <p:ext uri="{BB962C8B-B14F-4D97-AF65-F5344CB8AC3E}">
        <p14:creationId xmlns:p14="http://schemas.microsoft.com/office/powerpoint/2010/main" val="13853879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0" y="228600"/>
            <a:ext cx="9144000" cy="914400"/>
          </a:xfrm>
        </p:spPr>
        <p:txBody>
          <a:bodyPr/>
          <a:lstStyle/>
          <a:p>
            <a:pPr algn="ctr" eaLnBrk="1" hangingPunct="1"/>
            <a:r>
              <a:rPr lang="en-US" sz="4000" dirty="0">
                <a:effectLst>
                  <a:outerShdw blurRad="38100" dist="38100" dir="2700000" algn="tl">
                    <a:srgbClr val="000000">
                      <a:alpha val="43137"/>
                    </a:srgbClr>
                  </a:outerShdw>
                </a:effectLst>
                <a:cs typeface="Calibri" panose="020F0502020204030204" pitchFamily="34" charset="0"/>
              </a:rPr>
              <a:t>Biblical Prophecy: Importance</a:t>
            </a:r>
          </a:p>
        </p:txBody>
      </p:sp>
      <p:sp>
        <p:nvSpPr>
          <p:cNvPr id="50179" name="Rectangle 3"/>
          <p:cNvSpPr>
            <a:spLocks noGrp="1" noChangeArrowheads="1"/>
          </p:cNvSpPr>
          <p:nvPr>
            <p:ph type="body" idx="1"/>
          </p:nvPr>
        </p:nvSpPr>
        <p:spPr>
          <a:xfrm>
            <a:off x="266700" y="1143001"/>
            <a:ext cx="8610600" cy="2514601"/>
          </a:xfrm>
        </p:spPr>
        <p:txBody>
          <a:bodyPr/>
          <a:lstStyle/>
          <a:p>
            <a:pPr marL="461963" indent="-461963" eaLnBrk="1" hangingPunct="1">
              <a:spcBef>
                <a:spcPts val="0"/>
              </a:spcBef>
              <a:spcAft>
                <a:spcPts val="2400"/>
              </a:spcAft>
              <a:defRPr/>
            </a:pPr>
            <a:r>
              <a:rPr lang="en-US" sz="3600" dirty="0">
                <a:effectLst>
                  <a:outerShdw blurRad="38100" dist="38100" dir="2700000" algn="tl">
                    <a:srgbClr val="000000">
                      <a:alpha val="43137"/>
                    </a:srgbClr>
                  </a:outerShdw>
                </a:effectLst>
              </a:rPr>
              <a:t>27% of Scripture was prophetic at the time it was written</a:t>
            </a:r>
          </a:p>
          <a:p>
            <a:pPr marL="461963" indent="-461963" eaLnBrk="1" hangingPunct="1">
              <a:spcBef>
                <a:spcPts val="0"/>
              </a:spcBef>
              <a:spcAft>
                <a:spcPts val="2400"/>
              </a:spcAft>
              <a:defRPr/>
            </a:pPr>
            <a:r>
              <a:rPr lang="en-US" sz="3600" dirty="0">
                <a:effectLst>
                  <a:outerShdw blurRad="38100" dist="38100" dir="2700000" algn="tl">
                    <a:srgbClr val="000000">
                      <a:alpha val="43137"/>
                    </a:srgbClr>
                  </a:outerShdw>
                </a:effectLst>
              </a:rPr>
              <a:t>2 Pet 1:19</a:t>
            </a:r>
          </a:p>
        </p:txBody>
      </p:sp>
      <p:pic>
        <p:nvPicPr>
          <p:cNvPr id="2" name="Picture 1">
            <a:extLst>
              <a:ext uri="{FF2B5EF4-FFF2-40B4-BE49-F238E27FC236}">
                <a16:creationId xmlns:a16="http://schemas.microsoft.com/office/drawing/2014/main" id="{2E576EF5-0A02-4B04-B8FB-2D1A32C4B33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39163" y="3276600"/>
            <a:ext cx="4465674" cy="3200400"/>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3"/>
          <p:cNvSpPr>
            <a:spLocks noGrp="1" noChangeArrowheads="1"/>
          </p:cNvSpPr>
          <p:nvPr>
            <p:ph type="title" idx="4294967295"/>
          </p:nvPr>
        </p:nvSpPr>
        <p:spPr>
          <a:xfrm>
            <a:off x="0" y="228600"/>
            <a:ext cx="9144000" cy="1143000"/>
          </a:xfrm>
        </p:spPr>
        <p:txBody>
          <a:bodyPr/>
          <a:lstStyle/>
          <a:p>
            <a:pPr algn="ctr"/>
            <a:r>
              <a:rPr lang="en-US" sz="3600" dirty="0">
                <a:effectLst>
                  <a:outerShdw blurRad="38100" dist="38100" dir="2700000" algn="tl">
                    <a:srgbClr val="000000">
                      <a:alpha val="43137"/>
                    </a:srgbClr>
                  </a:outerShdw>
                </a:effectLst>
              </a:rPr>
              <a:t>AUTHORITY OF SCRIPTURE</a:t>
            </a:r>
            <a:br>
              <a:rPr lang="en-US"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V. 19</a:t>
            </a:r>
            <a:endParaRPr lang="en-US" b="1" dirty="0">
              <a:solidFill>
                <a:schemeClr val="tx1"/>
              </a:solidFill>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B9190FDF-0901-4DCF-A111-2AA36BF3B1E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341" y="1892478"/>
            <a:ext cx="8925318" cy="3822523"/>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3" name="Rectangle 3">
            <a:extLst>
              <a:ext uri="{FF2B5EF4-FFF2-40B4-BE49-F238E27FC236}">
                <a16:creationId xmlns:a16="http://schemas.microsoft.com/office/drawing/2014/main" id="{C0A45323-D854-4BFD-A203-24F25076F6C5}"/>
              </a:ext>
            </a:extLst>
          </p:cNvPr>
          <p:cNvSpPr>
            <a:spLocks noGrp="1" noChangeArrowheads="1"/>
          </p:cNvSpPr>
          <p:nvPr>
            <p:ph type="body" idx="1"/>
          </p:nvPr>
        </p:nvSpPr>
        <p:spPr>
          <a:xfrm>
            <a:off x="2438400" y="1714502"/>
            <a:ext cx="6553200" cy="2552699"/>
          </a:xfrm>
        </p:spPr>
        <p:txBody>
          <a:bodyPr/>
          <a:lstStyle/>
          <a:p>
            <a:pPr marL="0" indent="0" algn="just">
              <a:buNone/>
            </a:pPr>
            <a:r>
              <a:rPr lang="en-US" altLang="en-US" dirty="0">
                <a:effectLst>
                  <a:outerShdw blurRad="38100" dist="38100" dir="2700000" algn="tl">
                    <a:srgbClr val="000000">
                      <a:alpha val="43137"/>
                    </a:srgbClr>
                  </a:outerShdw>
                </a:effectLst>
                <a:cs typeface="Calibri" panose="020F0502020204030204" pitchFamily="34" charset="0"/>
              </a:rPr>
              <a:t>“</a:t>
            </a:r>
            <a:r>
              <a:rPr lang="en-US" dirty="0">
                <a:effectLst>
                  <a:outerShdw blurRad="38100" dist="38100" dir="2700000" algn="tl">
                    <a:srgbClr val="000000">
                      <a:alpha val="43137"/>
                    </a:srgbClr>
                  </a:outerShdw>
                </a:effectLst>
              </a:rPr>
              <a:t>The ‘Kingdom Idea’ has robbed the Church of her ‘UPWARD LOOK,’ and of the ‘BLESSED HOPE.’ There cannot be any ‘Imminent Coming’ to those who are seeking to ‘Set up the Kingdom.’</a:t>
            </a:r>
            <a:r>
              <a:rPr lang="en-US" altLang="en-US" b="1" dirty="0">
                <a:solidFill>
                  <a:srgbClr val="FFFFCC"/>
                </a:solidFill>
                <a:effectLst>
                  <a:outerShdw blurRad="38100" dist="38100" dir="2700000" algn="tl">
                    <a:srgbClr val="000000">
                      <a:alpha val="43137"/>
                    </a:srgbClr>
                  </a:outerShdw>
                </a:effectLst>
                <a:cs typeface="Calibri" panose="020F0502020204030204" pitchFamily="34" charset="0"/>
              </a:rPr>
              <a:t>”</a:t>
            </a:r>
            <a:endParaRPr lang="en-US" altLang="en-US" dirty="0">
              <a:effectLst>
                <a:outerShdw blurRad="38100" dist="38100" dir="2700000" algn="tl">
                  <a:srgbClr val="000000">
                    <a:alpha val="43137"/>
                  </a:srgbClr>
                </a:outerShdw>
              </a:effectLst>
              <a:cs typeface="Calibri" panose="020F0502020204030204" pitchFamily="34" charset="0"/>
            </a:endParaRPr>
          </a:p>
        </p:txBody>
      </p:sp>
      <p:pic>
        <p:nvPicPr>
          <p:cNvPr id="5" name="Picture 4">
            <a:extLst>
              <a:ext uri="{FF2B5EF4-FFF2-40B4-BE49-F238E27FC236}">
                <a16:creationId xmlns:a16="http://schemas.microsoft.com/office/drawing/2014/main" id="{681E73EE-A287-4F46-8545-6260C098373A}"/>
              </a:ext>
            </a:extLst>
          </p:cNvPr>
          <p:cNvPicPr>
            <a:picLocks noChangeAspect="1"/>
          </p:cNvPicPr>
          <p:nvPr/>
        </p:nvPicPr>
        <p:blipFill>
          <a:blip r:embed="rId2"/>
          <a:stretch>
            <a:fillRect/>
          </a:stretch>
        </p:blipFill>
        <p:spPr>
          <a:xfrm>
            <a:off x="3203785" y="4495800"/>
            <a:ext cx="2736430" cy="1828800"/>
          </a:xfrm>
          <a:prstGeom prst="rect">
            <a:avLst/>
          </a:prstGeom>
        </p:spPr>
      </p:pic>
      <p:pic>
        <p:nvPicPr>
          <p:cNvPr id="3" name="Picture 2">
            <a:extLst>
              <a:ext uri="{FF2B5EF4-FFF2-40B4-BE49-F238E27FC236}">
                <a16:creationId xmlns:a16="http://schemas.microsoft.com/office/drawing/2014/main" id="{19105398-B818-4ADE-A1C9-12732C379AB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 y="1891230"/>
            <a:ext cx="2057399" cy="2737919"/>
          </a:xfrm>
          <a:prstGeom prst="rect">
            <a:avLst/>
          </a:prstGeom>
        </p:spPr>
      </p:pic>
      <p:sp>
        <p:nvSpPr>
          <p:cNvPr id="12" name="TextBox 11">
            <a:extLst>
              <a:ext uri="{FF2B5EF4-FFF2-40B4-BE49-F238E27FC236}">
                <a16:creationId xmlns:a16="http://schemas.microsoft.com/office/drawing/2014/main" id="{06879935-B78A-47F2-A3D5-FBEFDACDCD66}"/>
              </a:ext>
            </a:extLst>
          </p:cNvPr>
          <p:cNvSpPr txBox="1"/>
          <p:nvPr/>
        </p:nvSpPr>
        <p:spPr>
          <a:xfrm>
            <a:off x="2857502" y="228600"/>
            <a:ext cx="3428999" cy="1077218"/>
          </a:xfrm>
          <a:prstGeom prst="rect">
            <a:avLst/>
          </a:prstGeom>
          <a:noFill/>
        </p:spPr>
        <p:txBody>
          <a:bodyPr wrap="square" rtlCol="0">
            <a:spAutoFit/>
          </a:bodyPr>
          <a:lstStyle/>
          <a:p>
            <a:pPr algn="ctr">
              <a:spcAft>
                <a:spcPts val="12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Clarence Larkin</a:t>
            </a:r>
          </a:p>
          <a:p>
            <a:pPr algn="ctr"/>
            <a:r>
              <a:rPr lang="en-US" sz="1800" i="1" dirty="0">
                <a:effectLst>
                  <a:outerShdw blurRad="38100" dist="38100" dir="2700000" algn="tl">
                    <a:srgbClr val="000000">
                      <a:alpha val="43137"/>
                    </a:srgbClr>
                  </a:outerShdw>
                </a:effectLst>
                <a:latin typeface="Calibri" panose="020F0502020204030204" pitchFamily="34" charset="0"/>
                <a:cs typeface="+mn-cs"/>
              </a:rPr>
              <a:t>The Second Coming of Christ, 51. </a:t>
            </a:r>
            <a:endParaRPr lang="en-US" altLang="en-US" sz="1800" i="1" dirty="0">
              <a:effectLst>
                <a:outerShdw blurRad="38100" dist="38100" dir="2700000" algn="tl">
                  <a:srgbClr val="000000">
                    <a:alpha val="43137"/>
                  </a:srgbClr>
                </a:outerShdw>
              </a:effectLst>
              <a:latin typeface="Calibri" panose="020F0502020204030204" pitchFamily="34" charset="0"/>
              <a:cs typeface="+mn-cs"/>
            </a:endParaRPr>
          </a:p>
        </p:txBody>
      </p:sp>
    </p:spTree>
    <p:extLst>
      <p:ext uri="{BB962C8B-B14F-4D97-AF65-F5344CB8AC3E}">
        <p14:creationId xmlns:p14="http://schemas.microsoft.com/office/powerpoint/2010/main" val="38465900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idx="4294967295"/>
          </p:nvPr>
        </p:nvSpPr>
        <p:spPr>
          <a:xfrm>
            <a:off x="2628900" y="228600"/>
            <a:ext cx="3886200" cy="685800"/>
          </a:xfrm>
        </p:spPr>
        <p:txBody>
          <a:bodyPr/>
          <a:lstStyle/>
          <a:p>
            <a:pPr algn="ctr" eaLnBrk="1" hangingPunct="1"/>
            <a:r>
              <a:rPr lang="en-US" sz="3600" dirty="0"/>
              <a:t>Emergent: Kingdom</a:t>
            </a:r>
          </a:p>
        </p:txBody>
      </p:sp>
      <p:sp>
        <p:nvSpPr>
          <p:cNvPr id="38915" name="Rectangle 3"/>
          <p:cNvSpPr>
            <a:spLocks noGrp="1" noChangeArrowheads="1"/>
          </p:cNvSpPr>
          <p:nvPr>
            <p:ph type="body" idx="4294967295"/>
          </p:nvPr>
        </p:nvSpPr>
        <p:spPr>
          <a:xfrm>
            <a:off x="0" y="1133475"/>
            <a:ext cx="9144000" cy="3667126"/>
          </a:xfrm>
        </p:spPr>
        <p:txBody>
          <a:bodyPr/>
          <a:lstStyle/>
          <a:p>
            <a:pPr marL="0" indent="0" algn="just" eaLnBrk="1" hangingPunct="1">
              <a:buFont typeface="Wingdings" pitchFamily="2" charset="2"/>
              <a:buNone/>
              <a:defRPr/>
            </a:pPr>
            <a:r>
              <a:rPr lang="en-US" dirty="0"/>
              <a:t>“He selected 12 and trained them in a new way of life. He sent them to teach everyone this new way of life...Even if only a few would practice this new way, many would benefit. Oppressed people would be free. Poor people would be liberated from poverty. Minorities would be treated with respect. Sinners would be loved, not resented.”</a:t>
            </a:r>
          </a:p>
        </p:txBody>
      </p:sp>
      <p:sp>
        <p:nvSpPr>
          <p:cNvPr id="16388" name="Text Box 4"/>
          <p:cNvSpPr txBox="1">
            <a:spLocks noChangeArrowheads="1"/>
          </p:cNvSpPr>
          <p:nvPr/>
        </p:nvSpPr>
        <p:spPr bwMode="auto">
          <a:xfrm>
            <a:off x="1714500" y="6381690"/>
            <a:ext cx="5715000" cy="400110"/>
          </a:xfrm>
          <a:prstGeom prst="rect">
            <a:avLst/>
          </a:prstGeom>
          <a:noFill/>
          <a:ln w="9525">
            <a:noFill/>
            <a:miter lim="800000"/>
            <a:headEnd/>
            <a:tailEnd/>
          </a:ln>
        </p:spPr>
        <p:txBody>
          <a:bodyPr wrap="square">
            <a:spAutoFit/>
          </a:bodyPr>
          <a:lstStyle/>
          <a:p>
            <a:pPr algn="ctr">
              <a:spcBef>
                <a:spcPct val="50000"/>
              </a:spcBef>
            </a:pPr>
            <a:r>
              <a:rPr lang="en-US" sz="2000" dirty="0">
                <a:latin typeface="Calibri" panose="020F0502020204030204" pitchFamily="34" charset="0"/>
              </a:rPr>
              <a:t>Brian McLaren, </a:t>
            </a:r>
            <a:r>
              <a:rPr lang="en-US" sz="2000" i="1" dirty="0">
                <a:latin typeface="Calibri" panose="020F0502020204030204" pitchFamily="34" charset="0"/>
              </a:rPr>
              <a:t>A Generous Orthodoxy</a:t>
            </a:r>
            <a:r>
              <a:rPr lang="en-US" sz="2000" dirty="0">
                <a:latin typeface="Calibri" panose="020F0502020204030204" pitchFamily="34" charset="0"/>
              </a:rPr>
              <a:t>, 111.</a:t>
            </a:r>
          </a:p>
        </p:txBody>
      </p:sp>
      <p:pic>
        <p:nvPicPr>
          <p:cNvPr id="16389" name="Picture 2" descr="http://3.bp.blogspot.com/-QEkPt30fRNQ/US-EfJsZfRI/AAAAAAAASK4/JnP_SUUHRas/s1600/a.jpg"/>
          <p:cNvPicPr>
            <a:picLocks noChangeAspect="1" noChangeArrowheads="1"/>
          </p:cNvPicPr>
          <p:nvPr/>
        </p:nvPicPr>
        <p:blipFill>
          <a:blip r:embed="rId2" cstate="print"/>
          <a:srcRect/>
          <a:stretch>
            <a:fillRect/>
          </a:stretch>
        </p:blipFill>
        <p:spPr bwMode="auto">
          <a:xfrm>
            <a:off x="3285331" y="4676775"/>
            <a:ext cx="2573338" cy="1724025"/>
          </a:xfrm>
          <a:prstGeom prst="rect">
            <a:avLst/>
          </a:prstGeom>
          <a:noFill/>
          <a:ln w="9525">
            <a:noFill/>
            <a:miter lim="800000"/>
            <a:headEnd/>
            <a:tailEnd/>
          </a:ln>
        </p:spPr>
      </p:pic>
    </p:spTree>
    <p:extLst>
      <p:ext uri="{BB962C8B-B14F-4D97-AF65-F5344CB8AC3E}">
        <p14:creationId xmlns:p14="http://schemas.microsoft.com/office/powerpoint/2010/main" val="18221571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p:cNvSpPr>
          <p:nvPr>
            <p:ph type="title" idx="4294967295"/>
          </p:nvPr>
        </p:nvSpPr>
        <p:spPr>
          <a:xfrm>
            <a:off x="990600" y="196850"/>
            <a:ext cx="7162800" cy="1143000"/>
          </a:xfrm>
        </p:spPr>
        <p:txBody>
          <a:bodyPr/>
          <a:lstStyle/>
          <a:p>
            <a:pPr algn="ctr"/>
            <a:r>
              <a:rPr lang="en-US" sz="3000" dirty="0">
                <a:effectLst>
                  <a:outerShdw blurRad="38100" dist="38100" dir="2700000" algn="tl">
                    <a:srgbClr val="000000">
                      <a:alpha val="43137"/>
                    </a:srgbClr>
                  </a:outerShdw>
                </a:effectLst>
                <a:cs typeface="Calibri" panose="020F0502020204030204" pitchFamily="34" charset="0"/>
              </a:rPr>
              <a:t>Ante-Nicene Fathers: “Heavenly and Eschatological" Interpretation of John 14:1-4</a:t>
            </a:r>
          </a:p>
        </p:txBody>
      </p:sp>
      <p:sp>
        <p:nvSpPr>
          <p:cNvPr id="32771" name="Rectangle 3"/>
          <p:cNvSpPr>
            <a:spLocks noGrp="1"/>
          </p:cNvSpPr>
          <p:nvPr>
            <p:ph type="body" idx="4294967295"/>
          </p:nvPr>
        </p:nvSpPr>
        <p:spPr>
          <a:xfrm>
            <a:off x="0" y="1646238"/>
            <a:ext cx="9144000" cy="3687762"/>
          </a:xfrm>
        </p:spPr>
        <p:txBody>
          <a:bodyPr/>
          <a:lstStyle/>
          <a:p>
            <a:pPr marL="0" indent="0" algn="just">
              <a:buNone/>
            </a:pPr>
            <a:r>
              <a:rPr lang="en-US" sz="2800" dirty="0">
                <a:effectLst>
                  <a:outerShdw blurRad="38100" dist="38100" dir="2700000" algn="tl">
                    <a:srgbClr val="000000">
                      <a:alpha val="43137"/>
                    </a:srgbClr>
                  </a:outerShdw>
                </a:effectLst>
                <a:cs typeface="Calibri" panose="020F0502020204030204" pitchFamily="34" charset="0"/>
              </a:rPr>
              <a:t>“Interestingly, references to John 14:1-3 virtually disappear when perusing the writings of the Nicene and Post-Nicene fathers. This is a bit surprising, given the abundance of material in these later writers when compared with the Ante-</a:t>
            </a:r>
            <a:r>
              <a:rPr lang="en-US" sz="2800" dirty="0" err="1">
                <a:effectLst>
                  <a:outerShdw blurRad="38100" dist="38100" dir="2700000" algn="tl">
                    <a:srgbClr val="000000">
                      <a:alpha val="43137"/>
                    </a:srgbClr>
                  </a:outerShdw>
                </a:effectLst>
                <a:cs typeface="Calibri" panose="020F0502020204030204" pitchFamily="34" charset="0"/>
              </a:rPr>
              <a:t>Nicenes</a:t>
            </a:r>
            <a:r>
              <a:rPr lang="en-US" sz="2800" dirty="0">
                <a:effectLst>
                  <a:outerShdw blurRad="38100" dist="38100" dir="2700000" algn="tl">
                    <a:srgbClr val="000000">
                      <a:alpha val="43137"/>
                    </a:srgbClr>
                  </a:outerShdw>
                </a:effectLst>
                <a:cs typeface="Calibri" panose="020F0502020204030204" pitchFamily="34" charset="0"/>
              </a:rPr>
              <a:t>. I would assume that with the rise of Augustinian amillennialism and its optimistic interpretation regarding the present arrival of the Kingdom of God, the kind of hope held out in John 14:1-3 ceased to hold relevance.”</a:t>
            </a:r>
          </a:p>
        </p:txBody>
      </p:sp>
      <p:sp>
        <p:nvSpPr>
          <p:cNvPr id="32772" name="Text Box 4"/>
          <p:cNvSpPr txBox="1">
            <a:spLocks noChangeArrowheads="1"/>
          </p:cNvSpPr>
          <p:nvPr/>
        </p:nvSpPr>
        <p:spPr bwMode="auto">
          <a:xfrm>
            <a:off x="800100" y="6166340"/>
            <a:ext cx="7543800" cy="584775"/>
          </a:xfrm>
          <a:prstGeom prst="rect">
            <a:avLst/>
          </a:prstGeom>
          <a:noFill/>
          <a:ln w="9525">
            <a:noFill/>
            <a:miter lim="800000"/>
            <a:headEnd/>
            <a:tailEnd/>
          </a:ln>
        </p:spPr>
        <p:txBody>
          <a:bodyPr>
            <a:spAutoFit/>
          </a:bodyPr>
          <a:lstStyle/>
          <a:p>
            <a:pPr algn="ctr">
              <a:spcBef>
                <a:spcPct val="50000"/>
              </a:spcBef>
            </a:pP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George A. Gunn, “Jesus and the Rapture: John 14,” in </a:t>
            </a:r>
            <a:r>
              <a:rPr lang="en-US" sz="1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Evidence for the Rapture: A Biblical Case for </a:t>
            </a:r>
            <a:r>
              <a:rPr lang="en-US" sz="1600" i="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Pretribulationism</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ed. John F. Hart (Chicago: Moody, 2015), 119, n. 22.</a:t>
            </a:r>
          </a:p>
        </p:txBody>
      </p:sp>
      <p:pic>
        <p:nvPicPr>
          <p:cNvPr id="6" name="Picture 5">
            <a:extLst>
              <a:ext uri="{FF2B5EF4-FFF2-40B4-BE49-F238E27FC236}">
                <a16:creationId xmlns:a16="http://schemas.microsoft.com/office/drawing/2014/main" id="{D80F0F23-8203-4709-B5BD-33238291C3F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01" y="76200"/>
            <a:ext cx="890534" cy="914400"/>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p:cNvSpPr>
            <a:spLocks noGrp="1" noChangeArrowheads="1"/>
          </p:cNvSpPr>
          <p:nvPr>
            <p:ph type="body" idx="1"/>
          </p:nvPr>
        </p:nvSpPr>
        <p:spPr>
          <a:xfrm>
            <a:off x="1" y="1371600"/>
            <a:ext cx="9144000" cy="4953001"/>
          </a:xfrm>
        </p:spPr>
        <p:txBody>
          <a:bodyPr/>
          <a:lstStyle/>
          <a:p>
            <a:pPr marL="0" indent="0" algn="just" eaLnBrk="1" hangingPunct="1">
              <a:buNone/>
              <a:defRPr/>
            </a:pPr>
            <a:r>
              <a:rPr lang="en-US" sz="2700" dirty="0">
                <a:effectLst>
                  <a:outerShdw blurRad="38100" dist="38100" dir="2700000" algn="tl">
                    <a:srgbClr val="000000">
                      <a:alpha val="43137"/>
                    </a:srgbClr>
                  </a:outerShdw>
                </a:effectLst>
              </a:rPr>
              <a:t>“When the disciples wanted to talk about prophecy, Jesus quickly switched the conversation to </a:t>
            </a:r>
            <a:r>
              <a:rPr lang="en-US" sz="2700" b="1" u="sng" dirty="0">
                <a:solidFill>
                  <a:srgbClr val="FFFFCC"/>
                </a:solidFill>
                <a:effectLst>
                  <a:outerShdw blurRad="38100" dist="38100" dir="2700000" algn="tl">
                    <a:srgbClr val="000000">
                      <a:alpha val="43137"/>
                    </a:srgbClr>
                  </a:outerShdw>
                </a:effectLst>
              </a:rPr>
              <a:t>evangelism</a:t>
            </a:r>
            <a:r>
              <a:rPr lang="en-US" sz="2700" dirty="0">
                <a:effectLst>
                  <a:outerShdw blurRad="38100" dist="38100" dir="2700000" algn="tl">
                    <a:srgbClr val="000000">
                      <a:alpha val="43137"/>
                    </a:srgbClr>
                  </a:outerShdw>
                </a:effectLst>
              </a:rPr>
              <a:t>. He wanted them to concentrate on their mission in the world. He said in essence, ‘</a:t>
            </a:r>
            <a:r>
              <a:rPr lang="en-US" sz="2700" b="1" u="sng" dirty="0">
                <a:solidFill>
                  <a:srgbClr val="FFFFCC"/>
                </a:solidFill>
                <a:effectLst>
                  <a:outerShdw blurRad="38100" dist="38100" dir="2700000" algn="tl">
                    <a:srgbClr val="000000">
                      <a:alpha val="43137"/>
                    </a:srgbClr>
                  </a:outerShdw>
                </a:effectLst>
              </a:rPr>
              <a:t>The details of my return are none of your business</a:t>
            </a:r>
            <a:r>
              <a:rPr lang="en-US" sz="2700" dirty="0">
                <a:effectLst>
                  <a:outerShdw blurRad="38100" dist="38100" dir="2700000" algn="tl">
                    <a:srgbClr val="000000">
                      <a:alpha val="43137"/>
                    </a:srgbClr>
                  </a:outerShdw>
                </a:effectLst>
              </a:rPr>
              <a:t>. What is your business is the mission I have given you. Focus on that!’ If you want Jesus to come back sooner, focus on fulfilling your mission, not figuring out prophecy. </a:t>
            </a:r>
            <a:r>
              <a:rPr lang="en-US" sz="2700" b="1" u="sng" dirty="0">
                <a:solidFill>
                  <a:srgbClr val="FFFFCC"/>
                </a:solidFill>
                <a:effectLst>
                  <a:outerShdw blurRad="38100" dist="38100" dir="2700000" algn="tl">
                    <a:srgbClr val="000000">
                      <a:alpha val="43137"/>
                    </a:srgbClr>
                  </a:outerShdw>
                </a:effectLst>
              </a:rPr>
              <a:t>Speculating on the exact timing of Christ’s return</a:t>
            </a:r>
            <a:r>
              <a:rPr lang="en-US" sz="2700" dirty="0">
                <a:effectLst>
                  <a:outerShdw blurRad="38100" dist="38100" dir="2700000" algn="tl">
                    <a:srgbClr val="000000">
                      <a:alpha val="43137"/>
                    </a:srgbClr>
                  </a:outerShdw>
                </a:effectLst>
              </a:rPr>
              <a:t> is futile, because Jesus said, ‘No one knows about that day or hour, not even the angels in heaven, nor the Son, but only the Father.’ Since Jesus said He didn’t know the day or hour, why should you try to figure it out? What we do know for sure is this: Jesus will not return until everyone God wants to hear the Good News has heard it.”</a:t>
            </a:r>
          </a:p>
        </p:txBody>
      </p:sp>
      <p:sp>
        <p:nvSpPr>
          <p:cNvPr id="80900" name="Text Box 4"/>
          <p:cNvSpPr txBox="1">
            <a:spLocks noChangeArrowheads="1"/>
          </p:cNvSpPr>
          <p:nvPr/>
        </p:nvSpPr>
        <p:spPr bwMode="auto">
          <a:xfrm>
            <a:off x="2458014" y="228600"/>
            <a:ext cx="4227972"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Bef>
                <a:spcPct val="50000"/>
              </a:spcBef>
            </a:pPr>
            <a:r>
              <a:rPr lang="en-US" altLang="en-US" sz="3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Rick Warren</a:t>
            </a:r>
          </a:p>
          <a:p>
            <a:pPr algn="ctr">
              <a:spcBef>
                <a:spcPct val="50000"/>
              </a:spcBef>
            </a:pPr>
            <a:r>
              <a:rPr lang="en-US" altLang="en-US" sz="1800" dirty="0">
                <a:effectLst>
                  <a:outerShdw blurRad="38100" dist="38100" dir="2700000" algn="tl">
                    <a:srgbClr val="000000">
                      <a:alpha val="43137"/>
                    </a:srgbClr>
                  </a:outerShdw>
                </a:effectLst>
                <a:latin typeface="Calibri" panose="020F0502020204030204" pitchFamily="34" charset="0"/>
              </a:rPr>
              <a:t> </a:t>
            </a:r>
            <a:r>
              <a:rPr lang="en-US" altLang="en-US" sz="2000" i="1" dirty="0">
                <a:effectLst>
                  <a:outerShdw blurRad="38100" dist="38100" dir="2700000" algn="tl">
                    <a:srgbClr val="000000">
                      <a:alpha val="43137"/>
                    </a:srgbClr>
                  </a:outerShdw>
                </a:effectLst>
                <a:latin typeface="Calibri" panose="020F0502020204030204" pitchFamily="34" charset="0"/>
              </a:rPr>
              <a:t>Purpose Driven Life</a:t>
            </a:r>
            <a:r>
              <a:rPr lang="en-US" altLang="en-US" sz="2000" dirty="0">
                <a:effectLst>
                  <a:outerShdw blurRad="38100" dist="38100" dir="2700000" algn="tl">
                    <a:srgbClr val="000000">
                      <a:alpha val="43137"/>
                    </a:srgbClr>
                  </a:outerShdw>
                </a:effectLst>
                <a:latin typeface="Calibri" panose="020F0502020204030204" pitchFamily="34" charset="0"/>
              </a:rPr>
              <a:t>, </a:t>
            </a:r>
            <a:r>
              <a:rPr lang="en-US" altLang="en-US" sz="2000" dirty="0">
                <a:effectLst>
                  <a:outerShdw blurRad="38100" dist="38100" dir="2700000" algn="tl">
                    <a:srgbClr val="000000">
                      <a:alpha val="43137"/>
                    </a:srgbClr>
                  </a:outerShdw>
                </a:effectLst>
                <a:latin typeface="Calibri" panose="020F0502020204030204" pitchFamily="34" charset="0"/>
                <a:cs typeface="Arial" charset="0"/>
              </a:rPr>
              <a:t>285-86</a:t>
            </a:r>
            <a:r>
              <a:rPr lang="en-US" altLang="en-US" sz="2000" dirty="0">
                <a:effectLst>
                  <a:outerShdw blurRad="38100" dist="38100" dir="2700000" algn="tl">
                    <a:srgbClr val="000000">
                      <a:alpha val="43137"/>
                    </a:srgbClr>
                  </a:outerShdw>
                </a:effectLst>
                <a:latin typeface="Calibri" panose="020F0502020204030204" pitchFamily="34" charset="0"/>
              </a:rPr>
              <a:t>.</a:t>
            </a:r>
            <a:endParaRPr lang="en-US" altLang="en-US" sz="1800" dirty="0">
              <a:effectLst>
                <a:outerShdw blurRad="38100" dist="38100" dir="2700000" algn="tl">
                  <a:srgbClr val="000000">
                    <a:alpha val="43137"/>
                  </a:srgbClr>
                </a:outerShdw>
              </a:effectLst>
              <a:latin typeface="Calibri" panose="020F0502020204030204" pitchFamily="34" charset="0"/>
            </a:endParaRPr>
          </a:p>
        </p:txBody>
      </p:sp>
      <p:pic>
        <p:nvPicPr>
          <p:cNvPr id="6" name="Picture 5">
            <a:extLst>
              <a:ext uri="{FF2B5EF4-FFF2-40B4-BE49-F238E27FC236}">
                <a16:creationId xmlns:a16="http://schemas.microsoft.com/office/drawing/2014/main" id="{64933EB1-8F88-4DBB-976E-B14B524AD38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5219" y="45720"/>
            <a:ext cx="1438781" cy="10972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032336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p:cNvSpPr>
            <a:spLocks noGrp="1" noChangeArrowheads="1"/>
          </p:cNvSpPr>
          <p:nvPr>
            <p:ph type="body" idx="1"/>
          </p:nvPr>
        </p:nvSpPr>
        <p:spPr>
          <a:xfrm>
            <a:off x="0" y="1371600"/>
            <a:ext cx="9144000" cy="4279460"/>
          </a:xfrm>
        </p:spPr>
        <p:txBody>
          <a:bodyPr/>
          <a:lstStyle/>
          <a:p>
            <a:pPr marL="0" indent="0" algn="just" eaLnBrk="1" hangingPunct="1">
              <a:buNone/>
              <a:defRPr/>
            </a:pPr>
            <a:r>
              <a:rPr lang="en-US" sz="2700" dirty="0">
                <a:effectLst>
                  <a:outerShdw blurRad="38100" dist="38100" dir="2700000" algn="tl">
                    <a:srgbClr val="000000">
                      <a:alpha val="43137"/>
                    </a:srgbClr>
                  </a:outerShdw>
                </a:effectLst>
              </a:rPr>
              <a:t>“Jesus said, ‘The Good News about God’s kingdom will be preached in all the world, to every nation. Then the end will come.’ If you want Jesus to come back sooner, focus on fulfilling your mission, not figuring out prophecy. It is easy to get </a:t>
            </a:r>
            <a:r>
              <a:rPr lang="en-US" sz="2700" b="1" u="sng" dirty="0">
                <a:solidFill>
                  <a:srgbClr val="FFFFCC"/>
                </a:solidFill>
                <a:effectLst>
                  <a:outerShdw blurRad="38100" dist="38100" dir="2700000" algn="tl">
                    <a:srgbClr val="000000">
                      <a:alpha val="43137"/>
                    </a:srgbClr>
                  </a:outerShdw>
                </a:effectLst>
              </a:rPr>
              <a:t>distracted</a:t>
            </a:r>
            <a:r>
              <a:rPr lang="en-US" sz="2700" dirty="0">
                <a:effectLst>
                  <a:outerShdw blurRad="38100" dist="38100" dir="2700000" algn="tl">
                    <a:srgbClr val="000000">
                      <a:alpha val="43137"/>
                    </a:srgbClr>
                  </a:outerShdw>
                </a:effectLst>
              </a:rPr>
              <a:t> and sidetracked from your mission because </a:t>
            </a:r>
            <a:r>
              <a:rPr lang="en-US" sz="2700" b="1" u="sng" dirty="0">
                <a:solidFill>
                  <a:srgbClr val="FFFFCC"/>
                </a:solidFill>
                <a:effectLst>
                  <a:outerShdw blurRad="38100" dist="38100" dir="2700000" algn="tl">
                    <a:srgbClr val="000000">
                      <a:alpha val="43137"/>
                    </a:srgbClr>
                  </a:outerShdw>
                </a:effectLst>
              </a:rPr>
              <a:t>Satan</a:t>
            </a:r>
            <a:r>
              <a:rPr lang="en-US" sz="2700" dirty="0">
                <a:effectLst>
                  <a:outerShdw blurRad="38100" dist="38100" dir="2700000" algn="tl">
                    <a:srgbClr val="000000">
                      <a:alpha val="43137"/>
                    </a:srgbClr>
                  </a:outerShdw>
                </a:effectLst>
              </a:rPr>
              <a:t> would rather have you do anything besides sharing your faith. He will let you do all kinds of good things as long as you don’t take anyone to heaven with you. But the moment you become </a:t>
            </a:r>
            <a:r>
              <a:rPr lang="en-US" sz="2700" b="1" u="sng" dirty="0">
                <a:solidFill>
                  <a:srgbClr val="FFFFCC"/>
                </a:solidFill>
                <a:effectLst>
                  <a:outerShdw blurRad="38100" dist="38100" dir="2700000" algn="tl">
                    <a:srgbClr val="000000">
                      <a:alpha val="43137"/>
                    </a:srgbClr>
                  </a:outerShdw>
                </a:effectLst>
              </a:rPr>
              <a:t>serious about your mission,</a:t>
            </a:r>
            <a:r>
              <a:rPr lang="en-US" sz="2700" dirty="0">
                <a:effectLst>
                  <a:outerShdw blurRad="38100" dist="38100" dir="2700000" algn="tl">
                    <a:srgbClr val="000000">
                      <a:alpha val="43137"/>
                    </a:srgbClr>
                  </a:outerShdw>
                </a:effectLst>
              </a:rPr>
              <a:t> expect the Devil to throw all kinds of diversions at you. When that happens, remember the words of Jesus: ‘Anyone who lets himself be distracted from the work I plan for him is </a:t>
            </a:r>
            <a:r>
              <a:rPr lang="en-US" sz="2700" b="1" u="sng" dirty="0">
                <a:solidFill>
                  <a:srgbClr val="FFFFCC"/>
                </a:solidFill>
                <a:effectLst>
                  <a:outerShdw blurRad="38100" dist="38100" dir="2700000" algn="tl">
                    <a:srgbClr val="000000">
                      <a:alpha val="43137"/>
                    </a:srgbClr>
                  </a:outerShdw>
                </a:effectLst>
              </a:rPr>
              <a:t>not fit for the Kingdom of God</a:t>
            </a:r>
            <a:r>
              <a:rPr lang="en-US" sz="2700" dirty="0">
                <a:effectLst>
                  <a:outerShdw blurRad="38100" dist="38100" dir="2700000" algn="tl">
                    <a:srgbClr val="000000">
                      <a:alpha val="43137"/>
                    </a:srgbClr>
                  </a:outerShdw>
                </a:effectLst>
              </a:rPr>
              <a:t>.’”</a:t>
            </a:r>
          </a:p>
        </p:txBody>
      </p:sp>
      <p:sp>
        <p:nvSpPr>
          <p:cNvPr id="5" name="Text Box 4">
            <a:extLst>
              <a:ext uri="{FF2B5EF4-FFF2-40B4-BE49-F238E27FC236}">
                <a16:creationId xmlns:a16="http://schemas.microsoft.com/office/drawing/2014/main" id="{E35F516A-E6D2-4C29-BDB0-142200082B0F}"/>
              </a:ext>
            </a:extLst>
          </p:cNvPr>
          <p:cNvSpPr txBox="1">
            <a:spLocks noChangeArrowheads="1"/>
          </p:cNvSpPr>
          <p:nvPr/>
        </p:nvSpPr>
        <p:spPr bwMode="auto">
          <a:xfrm>
            <a:off x="2458014" y="228600"/>
            <a:ext cx="4227972"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Bef>
                <a:spcPct val="50000"/>
              </a:spcBef>
            </a:pPr>
            <a:r>
              <a:rPr lang="en-US" altLang="en-US" sz="3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Rick Warren</a:t>
            </a:r>
          </a:p>
          <a:p>
            <a:pPr algn="ctr">
              <a:spcBef>
                <a:spcPct val="50000"/>
              </a:spcBef>
            </a:pPr>
            <a:r>
              <a:rPr lang="en-US" altLang="en-US" sz="1800" dirty="0">
                <a:effectLst>
                  <a:outerShdw blurRad="38100" dist="38100" dir="2700000" algn="tl">
                    <a:srgbClr val="000000">
                      <a:alpha val="43137"/>
                    </a:srgbClr>
                  </a:outerShdw>
                </a:effectLst>
                <a:latin typeface="Calibri" panose="020F0502020204030204" pitchFamily="34" charset="0"/>
              </a:rPr>
              <a:t> </a:t>
            </a:r>
            <a:r>
              <a:rPr lang="en-US" altLang="en-US" sz="2000" i="1" dirty="0">
                <a:effectLst>
                  <a:outerShdw blurRad="38100" dist="38100" dir="2700000" algn="tl">
                    <a:srgbClr val="000000">
                      <a:alpha val="43137"/>
                    </a:srgbClr>
                  </a:outerShdw>
                </a:effectLst>
                <a:latin typeface="Calibri" panose="020F0502020204030204" pitchFamily="34" charset="0"/>
              </a:rPr>
              <a:t>Purpose Driven Life</a:t>
            </a:r>
            <a:r>
              <a:rPr lang="en-US" altLang="en-US" sz="2000" dirty="0">
                <a:effectLst>
                  <a:outerShdw blurRad="38100" dist="38100" dir="2700000" algn="tl">
                    <a:srgbClr val="000000">
                      <a:alpha val="43137"/>
                    </a:srgbClr>
                  </a:outerShdw>
                </a:effectLst>
                <a:latin typeface="Calibri" panose="020F0502020204030204" pitchFamily="34" charset="0"/>
              </a:rPr>
              <a:t>, </a:t>
            </a:r>
            <a:r>
              <a:rPr lang="en-US" altLang="en-US" sz="2000" dirty="0">
                <a:effectLst>
                  <a:outerShdw blurRad="38100" dist="38100" dir="2700000" algn="tl">
                    <a:srgbClr val="000000">
                      <a:alpha val="43137"/>
                    </a:srgbClr>
                  </a:outerShdw>
                </a:effectLst>
                <a:latin typeface="Calibri" panose="020F0502020204030204" pitchFamily="34" charset="0"/>
                <a:cs typeface="Arial" charset="0"/>
              </a:rPr>
              <a:t>285-86</a:t>
            </a:r>
            <a:r>
              <a:rPr lang="en-US" altLang="en-US" sz="2000" dirty="0">
                <a:effectLst>
                  <a:outerShdw blurRad="38100" dist="38100" dir="2700000" algn="tl">
                    <a:srgbClr val="000000">
                      <a:alpha val="43137"/>
                    </a:srgbClr>
                  </a:outerShdw>
                </a:effectLst>
                <a:latin typeface="Calibri" panose="020F0502020204030204" pitchFamily="34" charset="0"/>
              </a:rPr>
              <a:t>.</a:t>
            </a:r>
            <a:endParaRPr lang="en-US" altLang="en-US" sz="1800" dirty="0">
              <a:effectLst>
                <a:outerShdw blurRad="38100" dist="38100" dir="2700000" algn="tl">
                  <a:srgbClr val="000000">
                    <a:alpha val="43137"/>
                  </a:srgbClr>
                </a:outerShdw>
              </a:effectLst>
              <a:latin typeface="Calibri" panose="020F0502020204030204" pitchFamily="34" charset="0"/>
            </a:endParaRPr>
          </a:p>
        </p:txBody>
      </p:sp>
      <p:pic>
        <p:nvPicPr>
          <p:cNvPr id="7" name="Picture 6">
            <a:extLst>
              <a:ext uri="{FF2B5EF4-FFF2-40B4-BE49-F238E27FC236}">
                <a16:creationId xmlns:a16="http://schemas.microsoft.com/office/drawing/2014/main" id="{8308036F-B3D2-4272-8B4D-364127BBD6F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5219" y="45720"/>
            <a:ext cx="1438781" cy="10972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025683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685800" y="228600"/>
            <a:ext cx="7772400" cy="685800"/>
          </a:xfrm>
        </p:spPr>
        <p:txBody>
          <a:bodyPr/>
          <a:lstStyle/>
          <a:p>
            <a:pPr algn="ctr" eaLnBrk="1" hangingPunct="1">
              <a:spcBef>
                <a:spcPct val="20000"/>
              </a:spcBef>
              <a:buClr>
                <a:schemeClr val="tx2"/>
              </a:buClr>
              <a:buSzPct val="75000"/>
            </a:pPr>
            <a:r>
              <a:rPr lang="en-US" sz="3600" kern="1200" dirty="0">
                <a:effectLst>
                  <a:outerShdw blurRad="38100" dist="38100" dir="2700000" algn="tl">
                    <a:srgbClr val="000000">
                      <a:alpha val="43137"/>
                    </a:srgbClr>
                  </a:outerShdw>
                </a:effectLst>
              </a:rPr>
              <a:t>Emergent Eschatology and Genre</a:t>
            </a:r>
          </a:p>
        </p:txBody>
      </p:sp>
      <p:sp>
        <p:nvSpPr>
          <p:cNvPr id="51203" name="Rectangle 3"/>
          <p:cNvSpPr>
            <a:spLocks noGrp="1" noChangeArrowheads="1"/>
          </p:cNvSpPr>
          <p:nvPr>
            <p:ph type="body" idx="1"/>
          </p:nvPr>
        </p:nvSpPr>
        <p:spPr>
          <a:xfrm>
            <a:off x="0" y="1143000"/>
            <a:ext cx="9144000" cy="3505200"/>
          </a:xfrm>
        </p:spPr>
        <p:txBody>
          <a:bodyPr/>
          <a:lstStyle/>
          <a:p>
            <a:pPr marL="0" indent="0" algn="just" eaLnBrk="1" hangingPunct="1">
              <a:buFont typeface="Wingdings" pitchFamily="2" charset="2"/>
              <a:buNone/>
              <a:defRPr/>
            </a:pPr>
            <a:r>
              <a:rPr lang="en-US" sz="2800" dirty="0"/>
              <a:t>“The book of Revelation is an example of popular literary genre of ancient Judaism, known today as Jewish apocalyptic. Trying to read it without understanding its genre would be like watching </a:t>
            </a:r>
            <a:r>
              <a:rPr lang="en-US" sz="2800" i="1" dirty="0"/>
              <a:t>Star Trek</a:t>
            </a:r>
            <a:r>
              <a:rPr lang="en-US" sz="2800" dirty="0"/>
              <a:t> or some other science fiction show thinking it was a historical documentary…instead of being a book about the distant future, it becomes a way of talking about the challenges of the immediate present.”</a:t>
            </a:r>
          </a:p>
        </p:txBody>
      </p:sp>
      <p:sp>
        <p:nvSpPr>
          <p:cNvPr id="22532" name="Text Box 4"/>
          <p:cNvSpPr txBox="1">
            <a:spLocks noChangeArrowheads="1"/>
          </p:cNvSpPr>
          <p:nvPr/>
        </p:nvSpPr>
        <p:spPr bwMode="auto">
          <a:xfrm>
            <a:off x="838200" y="6324600"/>
            <a:ext cx="7467600" cy="369332"/>
          </a:xfrm>
          <a:prstGeom prst="rect">
            <a:avLst/>
          </a:prstGeom>
          <a:noFill/>
          <a:ln w="9525">
            <a:noFill/>
            <a:miter lim="800000"/>
            <a:headEnd/>
            <a:tailEnd/>
          </a:ln>
        </p:spPr>
        <p:txBody>
          <a:bodyPr>
            <a:spAutoFit/>
          </a:bodyPr>
          <a:lstStyle/>
          <a:p>
            <a:pPr algn="ctr">
              <a:spcBef>
                <a:spcPct val="50000"/>
              </a:spcBef>
            </a:pPr>
            <a:r>
              <a:rPr lang="en-US" sz="1800" dirty="0">
                <a:latin typeface="Calibri" panose="020F0502020204030204" pitchFamily="34" charset="0"/>
                <a:cs typeface="Calibri" panose="020F0502020204030204" pitchFamily="34" charset="0"/>
              </a:rPr>
              <a:t>Brian McLaren, </a:t>
            </a:r>
            <a:r>
              <a:rPr lang="en-US" sz="1800" i="1" dirty="0">
                <a:latin typeface="Calibri" panose="020F0502020204030204" pitchFamily="34" charset="0"/>
                <a:cs typeface="Calibri" panose="020F0502020204030204" pitchFamily="34" charset="0"/>
              </a:rPr>
              <a:t>The Secret Message of Jesus</a:t>
            </a:r>
            <a:r>
              <a:rPr lang="en-US" sz="1800" dirty="0">
                <a:latin typeface="Calibri" panose="020F0502020204030204" pitchFamily="34" charset="0"/>
                <a:cs typeface="Calibri" panose="020F0502020204030204" pitchFamily="34" charset="0"/>
              </a:rPr>
              <a:t>, 175-76</a:t>
            </a:r>
          </a:p>
        </p:txBody>
      </p:sp>
      <p:pic>
        <p:nvPicPr>
          <p:cNvPr id="6" name="Picture 2" descr="https://encrypted-tbn0.gstatic.com/images?q=tbn:ANd9GcSin4M6uzTQl0aEvpqYZdAz8qKHG4K1SEelRztzkqBmiYlfKPXN9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96920" y="4724400"/>
            <a:ext cx="2167636" cy="1554480"/>
          </a:xfrm>
          <a:prstGeom prst="rect">
            <a:avLst/>
          </a:prstGeom>
          <a:noFill/>
          <a:ln w="9525">
            <a:noFill/>
            <a:miter lim="800000"/>
            <a:headEnd/>
            <a:tailEnd/>
          </a:ln>
        </p:spPr>
      </p:pic>
    </p:spTree>
    <p:extLst>
      <p:ext uri="{BB962C8B-B14F-4D97-AF65-F5344CB8AC3E}">
        <p14:creationId xmlns:p14="http://schemas.microsoft.com/office/powerpoint/2010/main" val="10407527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1" y="1371600"/>
            <a:ext cx="9144000" cy="4592516"/>
          </a:xfrm>
        </p:spPr>
        <p:txBody>
          <a:bodyPr/>
          <a:lstStyle/>
          <a:p>
            <a:pPr marL="0" indent="0" algn="just">
              <a:buNone/>
              <a:defRPr/>
            </a:pPr>
            <a:r>
              <a:rPr lang="en-US" sz="2600" i="1" dirty="0">
                <a:effectLst>
                  <a:outerShdw blurRad="38100" dist="38100" dir="2700000" algn="tl">
                    <a:srgbClr val="000000">
                      <a:alpha val="43137"/>
                    </a:srgbClr>
                  </a:outerShdw>
                </a:effectLst>
              </a:rPr>
              <a:t>“…</a:t>
            </a:r>
            <a:r>
              <a:rPr lang="en-US" sz="2600" dirty="0">
                <a:effectLst>
                  <a:outerShdw blurRad="38100" dist="38100" dir="2700000" algn="tl">
                    <a:srgbClr val="000000">
                      <a:alpha val="43137"/>
                    </a:srgbClr>
                  </a:outerShdw>
                </a:effectLst>
              </a:rPr>
              <a:t>ignoring the great prophecy of the seventy weeks in Daniel 9:24–27. Nowhere in the progressives’ writings to date have I found any discussion of the passage, only very brief and occasional citations of the reference itself. . . . While not denying the pre-tribulation Rapture or the literal tribulation period, revisionists do not give much attention to these aspects of eschatology. </a:t>
            </a:r>
            <a:r>
              <a:rPr lang="en-US" sz="2600" dirty="0" err="1">
                <a:effectLst>
                  <a:outerShdw blurRad="38100" dist="38100" dir="2700000" algn="tl">
                    <a:srgbClr val="000000">
                      <a:alpha val="43137"/>
                    </a:srgbClr>
                  </a:outerShdw>
                </a:effectLst>
              </a:rPr>
              <a:t>Blaising</a:t>
            </a:r>
            <a:r>
              <a:rPr lang="en-US" sz="2600" dirty="0">
                <a:effectLst>
                  <a:outerShdw blurRad="38100" dist="38100" dir="2700000" algn="tl">
                    <a:srgbClr val="000000">
                      <a:alpha val="43137"/>
                    </a:srgbClr>
                  </a:outerShdw>
                </a:effectLst>
              </a:rPr>
              <a:t> and Bock do not take obvious opportunities to mention the Rapture, and in one place (discussing 1 Thessalonians 5) they say only that the rapture ‘would appear to be pre-</a:t>
            </a:r>
            <a:r>
              <a:rPr lang="en-US" sz="2600" dirty="0" err="1">
                <a:effectLst>
                  <a:outerShdw blurRad="38100" dist="38100" dir="2700000" algn="tl">
                    <a:srgbClr val="000000">
                      <a:alpha val="43137"/>
                    </a:srgbClr>
                  </a:outerShdw>
                </a:effectLst>
              </a:rPr>
              <a:t>tribulational</a:t>
            </a:r>
            <a:r>
              <a:rPr lang="en-US" sz="2600" dirty="0">
                <a:effectLst>
                  <a:outerShdw blurRad="38100" dist="38100" dir="2700000" algn="tl">
                    <a:srgbClr val="000000">
                      <a:alpha val="43137"/>
                    </a:srgbClr>
                  </a:outerShdw>
                </a:effectLst>
              </a:rPr>
              <a:t>.’ They decry (as do many of us normative dispensationalists) the sensationalism of some interpreters of prophecy. But abuse of a doctrine is no reason for playing down the truth of that doctrine</a:t>
            </a:r>
            <a:r>
              <a:rPr lang="en-US" sz="2600" i="1" dirty="0">
                <a:effectLst>
                  <a:outerShdw blurRad="38100" dist="38100" dir="2700000" algn="tl">
                    <a:srgbClr val="000000">
                      <a:alpha val="43137"/>
                    </a:srgbClr>
                  </a:outerShdw>
                </a:effectLst>
              </a:rPr>
              <a:t>.”</a:t>
            </a:r>
          </a:p>
        </p:txBody>
      </p:sp>
      <p:pic>
        <p:nvPicPr>
          <p:cNvPr id="5" name="Picture 4">
            <a:extLst>
              <a:ext uri="{FF2B5EF4-FFF2-40B4-BE49-F238E27FC236}">
                <a16:creationId xmlns:a16="http://schemas.microsoft.com/office/drawing/2014/main" id="{203F0D81-30F1-4612-8C69-FDEDB5467802}"/>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3820" y="76200"/>
            <a:ext cx="906780" cy="1097280"/>
          </a:xfrm>
          <a:prstGeom prst="rect">
            <a:avLst/>
          </a:prstGeom>
          <a:noFill/>
          <a:ln w="19050">
            <a:solidFill>
              <a:schemeClr val="tx1"/>
            </a:solidFill>
            <a:miter lim="800000"/>
            <a:headEnd/>
            <a:tailEnd/>
          </a:ln>
        </p:spPr>
      </p:pic>
      <p:sp>
        <p:nvSpPr>
          <p:cNvPr id="6" name="Rectangle 5">
            <a:extLst>
              <a:ext uri="{FF2B5EF4-FFF2-40B4-BE49-F238E27FC236}">
                <a16:creationId xmlns:a16="http://schemas.microsoft.com/office/drawing/2014/main" id="{F205FFEC-EEC7-434A-83AB-F9EB7845EBB6}"/>
              </a:ext>
            </a:extLst>
          </p:cNvPr>
          <p:cNvSpPr/>
          <p:nvPr/>
        </p:nvSpPr>
        <p:spPr>
          <a:xfrm>
            <a:off x="1524000" y="238035"/>
            <a:ext cx="6096000" cy="1092607"/>
          </a:xfrm>
          <a:prstGeom prst="rect">
            <a:avLst/>
          </a:prstGeom>
        </p:spPr>
        <p:txBody>
          <a:bodyPr>
            <a:spAutoFit/>
          </a:bodyPr>
          <a:lstStyle/>
          <a:p>
            <a:pPr algn="ctr">
              <a:spcAft>
                <a:spcPts val="600"/>
              </a:spcAft>
            </a:pPr>
            <a:r>
              <a:rPr lang="fr-FR"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Charles </a:t>
            </a:r>
            <a:r>
              <a:rPr lang="fr-FR" sz="3600" dirty="0" err="1">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Ryrie</a:t>
            </a:r>
            <a:endParaRPr lang="fr-FR"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p>
            <a:pPr algn="ctr"/>
            <a:r>
              <a:rPr lang="fr-FR" i="1" dirty="0">
                <a:effectLst>
                  <a:outerShdw blurRad="38100" dist="38100" dir="2700000" algn="tl">
                    <a:srgbClr val="000000">
                      <a:alpha val="43137"/>
                    </a:srgbClr>
                  </a:outerShdw>
                </a:effectLst>
                <a:latin typeface="Calibri" panose="020F0502020204030204" pitchFamily="34" charset="0"/>
                <a:cs typeface="+mn-cs"/>
              </a:rPr>
              <a:t>Dispensationalism, Page 176-177</a:t>
            </a:r>
            <a:endParaRPr lang="en-US" i="1" dirty="0">
              <a:effectLst>
                <a:outerShdw blurRad="38100" dist="38100" dir="2700000" algn="tl">
                  <a:srgbClr val="000000">
                    <a:alpha val="43137"/>
                  </a:srgbClr>
                </a:outerShdw>
              </a:effectLst>
              <a:latin typeface="Calibri" panose="020F0502020204030204" pitchFamily="34" charset="0"/>
              <a:cs typeface="+mn-cs"/>
            </a:endParaRPr>
          </a:p>
        </p:txBody>
      </p:sp>
    </p:spTree>
    <p:extLst>
      <p:ext uri="{BB962C8B-B14F-4D97-AF65-F5344CB8AC3E}">
        <p14:creationId xmlns:p14="http://schemas.microsoft.com/office/powerpoint/2010/main" val="2632514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0" y="1371600"/>
            <a:ext cx="9144000" cy="4876800"/>
          </a:xfrm>
        </p:spPr>
        <p:txBody>
          <a:bodyPr/>
          <a:lstStyle/>
          <a:p>
            <a:pPr marL="0" indent="0" algn="just">
              <a:buNone/>
              <a:defRPr/>
            </a:pPr>
            <a:r>
              <a:rPr lang="en-US" sz="2800" i="1" dirty="0">
                <a:effectLst>
                  <a:outerShdw blurRad="38100" dist="38100" dir="2700000" algn="tl">
                    <a:srgbClr val="000000">
                      <a:alpha val="43137"/>
                    </a:srgbClr>
                  </a:outerShdw>
                </a:effectLst>
              </a:rPr>
              <a:t>“</a:t>
            </a:r>
            <a:r>
              <a:rPr lang="en-US" sz="2800" dirty="0">
                <a:effectLst>
                  <a:outerShdw blurRad="38100" dist="38100" dir="2700000" algn="tl">
                    <a:srgbClr val="000000">
                      <a:alpha val="43137"/>
                    </a:srgbClr>
                  </a:outerShdw>
                </a:effectLst>
              </a:rPr>
              <a:t>Rather, it ought to make us more zealous to present it accurately and in a balanced fashion. Furthermore, there exists already in the writings of progressives a thrust towards positioning the Revelation as a book that is ‘difficult’ to interpret. Playing up the imagery in the book, as some revisionists do, seems to play down a plain interpretation of it. The locusts in chapter 9 and Babylon in chapters 17 and 18 are examples of such ‘literal/symbolic difficulty’ in interpreting the book</a:t>
            </a:r>
            <a:r>
              <a:rPr lang="en-US" sz="2800" i="1" dirty="0">
                <a:effectLst>
                  <a:outerShdw blurRad="38100" dist="38100" dir="2700000" algn="tl">
                    <a:srgbClr val="000000">
                      <a:alpha val="43137"/>
                    </a:srgbClr>
                  </a:outerShdw>
                </a:effectLst>
              </a:rPr>
              <a:t>.”</a:t>
            </a:r>
          </a:p>
        </p:txBody>
      </p:sp>
      <p:sp>
        <p:nvSpPr>
          <p:cNvPr id="8" name="Rectangle 7">
            <a:extLst>
              <a:ext uri="{FF2B5EF4-FFF2-40B4-BE49-F238E27FC236}">
                <a16:creationId xmlns:a16="http://schemas.microsoft.com/office/drawing/2014/main" id="{17CCDAAB-3669-4512-B6F9-76299D5B5C4F}"/>
              </a:ext>
            </a:extLst>
          </p:cNvPr>
          <p:cNvSpPr/>
          <p:nvPr/>
        </p:nvSpPr>
        <p:spPr>
          <a:xfrm>
            <a:off x="1524000" y="238035"/>
            <a:ext cx="6096000" cy="1092607"/>
          </a:xfrm>
          <a:prstGeom prst="rect">
            <a:avLst/>
          </a:prstGeom>
        </p:spPr>
        <p:txBody>
          <a:bodyPr>
            <a:spAutoFit/>
          </a:bodyPr>
          <a:lstStyle/>
          <a:p>
            <a:pPr algn="ctr">
              <a:spcAft>
                <a:spcPts val="600"/>
              </a:spcAft>
            </a:pPr>
            <a:r>
              <a:rPr lang="fr-FR"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Charles </a:t>
            </a:r>
            <a:r>
              <a:rPr lang="fr-FR" sz="3600" dirty="0" err="1">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Ryrie</a:t>
            </a:r>
            <a:endParaRPr lang="fr-FR"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p>
            <a:pPr algn="ctr"/>
            <a:r>
              <a:rPr lang="fr-FR" i="1" dirty="0">
                <a:effectLst>
                  <a:outerShdw blurRad="38100" dist="38100" dir="2700000" algn="tl">
                    <a:srgbClr val="000000">
                      <a:alpha val="43137"/>
                    </a:srgbClr>
                  </a:outerShdw>
                </a:effectLst>
                <a:latin typeface="Calibri" panose="020F0502020204030204" pitchFamily="34" charset="0"/>
                <a:cs typeface="+mn-cs"/>
              </a:rPr>
              <a:t>Dispensationalism, Page 176-177</a:t>
            </a:r>
            <a:endParaRPr lang="en-US" i="1" dirty="0">
              <a:effectLst>
                <a:outerShdw blurRad="38100" dist="38100" dir="2700000" algn="tl">
                  <a:srgbClr val="000000">
                    <a:alpha val="43137"/>
                  </a:srgbClr>
                </a:outerShdw>
              </a:effectLst>
              <a:latin typeface="Calibri" panose="020F0502020204030204" pitchFamily="34" charset="0"/>
              <a:cs typeface="+mn-cs"/>
            </a:endParaRPr>
          </a:p>
        </p:txBody>
      </p:sp>
      <p:pic>
        <p:nvPicPr>
          <p:cNvPr id="5" name="Picture 4">
            <a:extLst>
              <a:ext uri="{FF2B5EF4-FFF2-40B4-BE49-F238E27FC236}">
                <a16:creationId xmlns:a16="http://schemas.microsoft.com/office/drawing/2014/main" id="{84345C67-6380-4E8B-89D3-F06E9DF4552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3820" y="76200"/>
            <a:ext cx="906780" cy="1097280"/>
          </a:xfrm>
          <a:prstGeom prst="rect">
            <a:avLst/>
          </a:prstGeom>
          <a:noFill/>
          <a:ln w="19050">
            <a:solidFill>
              <a:schemeClr val="tx1"/>
            </a:solidFill>
            <a:miter lim="800000"/>
            <a:headEnd/>
            <a:tailEnd/>
          </a:ln>
        </p:spPr>
      </p:pic>
    </p:spTree>
    <p:extLst>
      <p:ext uri="{BB962C8B-B14F-4D97-AF65-F5344CB8AC3E}">
        <p14:creationId xmlns:p14="http://schemas.microsoft.com/office/powerpoint/2010/main" val="241727395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3"/>
          <p:cNvSpPr>
            <a:spLocks noGrp="1" noChangeArrowheads="1"/>
          </p:cNvSpPr>
          <p:nvPr>
            <p:ph type="body" idx="1"/>
          </p:nvPr>
        </p:nvSpPr>
        <p:spPr>
          <a:xfrm>
            <a:off x="2057400" y="1676400"/>
            <a:ext cx="7010400" cy="4419600"/>
          </a:xfrm>
        </p:spPr>
        <p:txBody>
          <a:bodyPr/>
          <a:lstStyle/>
          <a:p>
            <a:pPr marL="0" indent="0" algn="just" eaLnBrk="1" hangingPunct="1">
              <a:buNone/>
            </a:pPr>
            <a:r>
              <a:rPr lang="en-US" altLang="en-US" sz="3000" i="1" dirty="0">
                <a:effectLst>
                  <a:outerShdw blurRad="38100" dist="38100" dir="2700000" algn="tl">
                    <a:srgbClr val="000000">
                      <a:alpha val="43137"/>
                    </a:srgbClr>
                  </a:outerShdw>
                </a:effectLst>
              </a:rPr>
              <a:t>“</a:t>
            </a:r>
            <a:r>
              <a:rPr lang="en-US" sz="3000" dirty="0">
                <a:effectLst>
                  <a:outerShdw blurRad="38100" dist="38100" dir="2700000" algn="tl">
                    <a:srgbClr val="000000">
                      <a:alpha val="43137"/>
                    </a:srgbClr>
                  </a:outerShdw>
                </a:effectLst>
              </a:rPr>
              <a:t>Perhaps the absence of oysters large enough to produce such pearls in the absence of sufficient gold to pave such as city (do you just literally 1380 miles squared and high) is viewed as sufficient reason not to take these images as fully literal!… The preceding discussion serves to warn against a ‘hyper-literal’ approach to apocalyptic imagery…</a:t>
            </a:r>
            <a:r>
              <a:rPr lang="en-US" altLang="en-US" sz="3000" i="1" dirty="0">
                <a:effectLst>
                  <a:outerShdw blurRad="38100" dist="38100" dir="2700000" algn="tl">
                    <a:srgbClr val="000000">
                      <a:alpha val="43137"/>
                    </a:srgbClr>
                  </a:outerShdw>
                </a:effectLst>
              </a:rPr>
              <a:t>.”</a:t>
            </a:r>
          </a:p>
        </p:txBody>
      </p:sp>
      <p:sp>
        <p:nvSpPr>
          <p:cNvPr id="2" name="TextBox 1"/>
          <p:cNvSpPr txBox="1"/>
          <p:nvPr/>
        </p:nvSpPr>
        <p:spPr>
          <a:xfrm>
            <a:off x="1" y="228601"/>
            <a:ext cx="9144000" cy="1292662"/>
          </a:xfrm>
          <a:prstGeom prst="rect">
            <a:avLst/>
          </a:prstGeom>
          <a:noFill/>
        </p:spPr>
        <p:txBody>
          <a:bodyPr wrap="square" rtlCol="0">
            <a:spAutoFit/>
          </a:bodyPr>
          <a:lstStyle/>
          <a:p>
            <a:pPr algn="ctr">
              <a:spcAft>
                <a:spcPts val="12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David L. Turner</a:t>
            </a:r>
          </a:p>
          <a:p>
            <a:pPr algn="ctr"/>
            <a:r>
              <a:rPr lang="en-US" sz="1600" i="1" dirty="0">
                <a:effectLst>
                  <a:outerShdw blurRad="38100" dist="38100" dir="2700000" algn="tl">
                    <a:srgbClr val="000000">
                      <a:alpha val="43137"/>
                    </a:srgbClr>
                  </a:outerShdw>
                </a:effectLst>
                <a:latin typeface="Calibri" panose="020F0502020204030204" pitchFamily="34" charset="0"/>
                <a:cs typeface="+mn-cs"/>
              </a:rPr>
              <a:t>“The New Jerusalem in Revelation 21:1-22:5; Consummation of a Biblical Continuum,” Dispensationalism, Israel, and the Church, ed., Craig A. Blaising and Darrell L. Bock (Grand Rapids: Zondervan, 1992), 277.</a:t>
            </a:r>
            <a:endParaRPr lang="en-US" altLang="en-US" sz="1600" i="1" dirty="0">
              <a:effectLst>
                <a:outerShdw blurRad="38100" dist="38100" dir="2700000" algn="tl">
                  <a:srgbClr val="000000">
                    <a:alpha val="43137"/>
                  </a:srgbClr>
                </a:outerShdw>
              </a:effectLst>
              <a:latin typeface="Calibri" panose="020F0502020204030204" pitchFamily="34" charset="0"/>
              <a:cs typeface="+mn-cs"/>
            </a:endParaRP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6174" y="1828800"/>
            <a:ext cx="1805026" cy="2743200"/>
          </a:xfrm>
          <a:prstGeom prst="rect">
            <a:avLst/>
          </a:prstGeom>
        </p:spPr>
      </p:pic>
    </p:spTree>
    <p:extLst>
      <p:ext uri="{BB962C8B-B14F-4D97-AF65-F5344CB8AC3E}">
        <p14:creationId xmlns:p14="http://schemas.microsoft.com/office/powerpoint/2010/main" val="204846688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66B7C3C-5667-4C88-875D-81D920A6C9AA}"/>
              </a:ext>
            </a:extLst>
          </p:cNvPr>
          <p:cNvPicPr>
            <a:picLocks noChangeAspect="1"/>
          </p:cNvPicPr>
          <p:nvPr/>
        </p:nvPicPr>
        <p:blipFill>
          <a:blip r:embed="rId3"/>
          <a:stretch>
            <a:fillRect/>
          </a:stretch>
        </p:blipFill>
        <p:spPr>
          <a:xfrm>
            <a:off x="282222" y="1143000"/>
            <a:ext cx="8579556" cy="4572000"/>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9E872418-1A5B-4EB2-9CAB-EF94F84CF0B4}"/>
              </a:ext>
            </a:extLst>
          </p:cNvPr>
          <p:cNvSpPr>
            <a:spLocks noGrp="1"/>
          </p:cNvSpPr>
          <p:nvPr>
            <p:ph idx="1"/>
          </p:nvPr>
        </p:nvSpPr>
        <p:spPr>
          <a:xfrm>
            <a:off x="582216" y="1143000"/>
            <a:ext cx="7979569" cy="5486400"/>
          </a:xfrm>
        </p:spPr>
        <p:txBody>
          <a:bodyPr>
            <a:noAutofit/>
          </a:bodyPr>
          <a:lstStyle/>
          <a:p>
            <a:pPr marL="0" indent="0">
              <a:lnSpc>
                <a:spcPct val="100000"/>
              </a:lnSpc>
              <a:spcBef>
                <a:spcPts val="0"/>
              </a:spcBef>
              <a:buNone/>
            </a:pPr>
            <a:r>
              <a:rPr lang="en-US" sz="3200" dirty="0"/>
              <a:t>444 B.C.</a:t>
            </a:r>
            <a:r>
              <a:rPr lang="en-US" dirty="0"/>
              <a:t> </a:t>
            </a:r>
            <a:r>
              <a:rPr lang="en-US" sz="2800" dirty="0"/>
              <a:t>– </a:t>
            </a:r>
            <a:r>
              <a:rPr lang="en-US" sz="2800" i="1" dirty="0"/>
              <a:t>(Artaxerxes decree of Nehemiah 2)</a:t>
            </a:r>
          </a:p>
          <a:p>
            <a:pPr marL="0" indent="0">
              <a:lnSpc>
                <a:spcPct val="100000"/>
              </a:lnSpc>
              <a:spcBef>
                <a:spcPts val="0"/>
              </a:spcBef>
              <a:buNone/>
            </a:pPr>
            <a:r>
              <a:rPr lang="en-US" sz="3200" u="sng" dirty="0"/>
              <a:t>+33</a:t>
            </a:r>
            <a:r>
              <a:rPr lang="en-US" sz="3200" dirty="0"/>
              <a:t> A.D. </a:t>
            </a:r>
            <a:r>
              <a:rPr lang="en-US" sz="2800" dirty="0"/>
              <a:t>– </a:t>
            </a:r>
            <a:r>
              <a:rPr lang="en-US" sz="2800" i="1" dirty="0"/>
              <a:t>(Triumphal entry of Luke 19:28-44)</a:t>
            </a:r>
          </a:p>
          <a:p>
            <a:pPr marL="0" indent="0">
              <a:lnSpc>
                <a:spcPct val="100000"/>
              </a:lnSpc>
              <a:spcBef>
                <a:spcPts val="0"/>
              </a:spcBef>
              <a:buNone/>
            </a:pPr>
            <a:r>
              <a:rPr lang="en-US" sz="3200" b="1" dirty="0">
                <a:solidFill>
                  <a:srgbClr val="FFFFCC"/>
                </a:solidFill>
              </a:rPr>
              <a:t>= 477 years</a:t>
            </a:r>
          </a:p>
          <a:p>
            <a:pPr marL="0" indent="0">
              <a:lnSpc>
                <a:spcPct val="100000"/>
              </a:lnSpc>
              <a:spcBef>
                <a:spcPts val="0"/>
              </a:spcBef>
              <a:buNone/>
            </a:pPr>
            <a:r>
              <a:rPr lang="en-US" sz="3200" u="sng" dirty="0"/>
              <a:t>-1</a:t>
            </a:r>
            <a:r>
              <a:rPr lang="en-US" u="sng" dirty="0"/>
              <a:t> </a:t>
            </a:r>
            <a:r>
              <a:rPr lang="en-US" sz="2800" dirty="0"/>
              <a:t>– </a:t>
            </a:r>
            <a:r>
              <a:rPr lang="en-US" sz="2800" i="1" dirty="0"/>
              <a:t>(1 B.C. to A.D. 1 = 1 year, not 2 years)</a:t>
            </a:r>
          </a:p>
          <a:p>
            <a:pPr marL="0" indent="0">
              <a:lnSpc>
                <a:spcPct val="100000"/>
              </a:lnSpc>
              <a:spcBef>
                <a:spcPts val="0"/>
              </a:spcBef>
              <a:buNone/>
            </a:pPr>
            <a:r>
              <a:rPr lang="en-US" sz="3200" b="1" dirty="0">
                <a:solidFill>
                  <a:srgbClr val="FFFFCC"/>
                </a:solidFill>
              </a:rPr>
              <a:t>= 476 years</a:t>
            </a:r>
          </a:p>
          <a:p>
            <a:pPr marL="0" indent="0">
              <a:lnSpc>
                <a:spcPct val="100000"/>
              </a:lnSpc>
              <a:spcBef>
                <a:spcPts val="0"/>
              </a:spcBef>
              <a:buNone/>
            </a:pPr>
            <a:r>
              <a:rPr lang="en-US" sz="3200" u="sng" dirty="0"/>
              <a:t>x 365 days</a:t>
            </a:r>
          </a:p>
          <a:p>
            <a:pPr marL="0" indent="0">
              <a:lnSpc>
                <a:spcPct val="100000"/>
              </a:lnSpc>
              <a:spcBef>
                <a:spcPts val="0"/>
              </a:spcBef>
              <a:buNone/>
            </a:pPr>
            <a:r>
              <a:rPr lang="en-US" sz="3200" b="1" dirty="0">
                <a:solidFill>
                  <a:srgbClr val="FFFFCC"/>
                </a:solidFill>
              </a:rPr>
              <a:t>= 173, 740 days</a:t>
            </a:r>
          </a:p>
          <a:p>
            <a:pPr marL="0" indent="0">
              <a:lnSpc>
                <a:spcPct val="100000"/>
              </a:lnSpc>
              <a:spcBef>
                <a:spcPts val="0"/>
              </a:spcBef>
              <a:buNone/>
            </a:pPr>
            <a:r>
              <a:rPr lang="en-US" sz="3200" u="sng" dirty="0"/>
              <a:t>+ 25 </a:t>
            </a:r>
            <a:r>
              <a:rPr lang="en-US" sz="3200" dirty="0"/>
              <a:t>days 	 </a:t>
            </a:r>
            <a:r>
              <a:rPr lang="en-US" sz="2800" dirty="0"/>
              <a:t>– 	</a:t>
            </a:r>
            <a:r>
              <a:rPr lang="en-US" sz="2800" i="1" dirty="0"/>
              <a:t>(March 5 to March 30)</a:t>
            </a:r>
          </a:p>
          <a:p>
            <a:pPr marL="0" indent="0">
              <a:lnSpc>
                <a:spcPct val="100000"/>
              </a:lnSpc>
              <a:spcBef>
                <a:spcPts val="0"/>
              </a:spcBef>
              <a:buNone/>
            </a:pPr>
            <a:r>
              <a:rPr lang="en-US" sz="3200" b="1" dirty="0">
                <a:solidFill>
                  <a:srgbClr val="FFFFCC"/>
                </a:solidFill>
              </a:rPr>
              <a:t>= 173, 765 days</a:t>
            </a:r>
          </a:p>
          <a:p>
            <a:pPr marL="0" indent="0">
              <a:lnSpc>
                <a:spcPct val="100000"/>
              </a:lnSpc>
              <a:spcBef>
                <a:spcPts val="0"/>
              </a:spcBef>
              <a:buNone/>
            </a:pPr>
            <a:r>
              <a:rPr lang="en-US" sz="3200" u="sng" dirty="0"/>
              <a:t>+115</a:t>
            </a:r>
            <a:r>
              <a:rPr lang="en-US" sz="3200" dirty="0"/>
              <a:t> days 	 </a:t>
            </a:r>
            <a:r>
              <a:rPr lang="en-US" sz="2800" dirty="0"/>
              <a:t>– </a:t>
            </a:r>
            <a:r>
              <a:rPr lang="en-US" sz="2800" i="1" dirty="0"/>
              <a:t>(leap years)</a:t>
            </a:r>
          </a:p>
          <a:p>
            <a:pPr marL="0" indent="0">
              <a:lnSpc>
                <a:spcPct val="100000"/>
              </a:lnSpc>
              <a:spcBef>
                <a:spcPts val="0"/>
              </a:spcBef>
              <a:buNone/>
            </a:pPr>
            <a:r>
              <a:rPr lang="en-US" sz="3200" b="1" dirty="0">
                <a:solidFill>
                  <a:srgbClr val="FFFFCC"/>
                </a:solidFill>
              </a:rPr>
              <a:t>= 173, 880 days</a:t>
            </a:r>
          </a:p>
        </p:txBody>
      </p:sp>
      <p:sp>
        <p:nvSpPr>
          <p:cNvPr id="3" name="TextBox 2">
            <a:extLst>
              <a:ext uri="{FF2B5EF4-FFF2-40B4-BE49-F238E27FC236}">
                <a16:creationId xmlns:a16="http://schemas.microsoft.com/office/drawing/2014/main" id="{BFB135D3-0389-4EBD-9140-6E6D960106E6}"/>
              </a:ext>
            </a:extLst>
          </p:cNvPr>
          <p:cNvSpPr txBox="1"/>
          <p:nvPr/>
        </p:nvSpPr>
        <p:spPr>
          <a:xfrm>
            <a:off x="2181225" y="228600"/>
            <a:ext cx="4781550" cy="646331"/>
          </a:xfrm>
          <a:prstGeom prst="rect">
            <a:avLst/>
          </a:prstGeom>
          <a:noFill/>
        </p:spPr>
        <p:txBody>
          <a:bodyPr wrap="square" rtlCol="0">
            <a:spAutoFit/>
          </a:bodyPr>
          <a:lstStyle/>
          <a:p>
            <a:pPr algn="ct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BIBLICAL MATHEMATICS</a:t>
            </a:r>
          </a:p>
        </p:txBody>
      </p:sp>
      <p:pic>
        <p:nvPicPr>
          <p:cNvPr id="2" name="Picture 1">
            <a:extLst>
              <a:ext uri="{FF2B5EF4-FFF2-40B4-BE49-F238E27FC236}">
                <a16:creationId xmlns:a16="http://schemas.microsoft.com/office/drawing/2014/main" id="{86593227-A827-4406-92D7-C3C71BBA1C31}"/>
              </a:ext>
            </a:extLst>
          </p:cNvPr>
          <p:cNvPicPr>
            <a:picLocks noChangeAspect="1"/>
          </p:cNvPicPr>
          <p:nvPr/>
        </p:nvPicPr>
        <p:blipFill>
          <a:blip r:embed="rId2"/>
          <a:stretch>
            <a:fillRect/>
          </a:stretch>
        </p:blipFill>
        <p:spPr>
          <a:xfrm>
            <a:off x="6996642" y="3733800"/>
            <a:ext cx="1826476" cy="2743200"/>
          </a:xfrm>
          <a:prstGeom prst="rect">
            <a:avLst/>
          </a:prstGeom>
        </p:spPr>
      </p:pic>
    </p:spTree>
    <p:extLst>
      <p:ext uri="{BB962C8B-B14F-4D97-AF65-F5344CB8AC3E}">
        <p14:creationId xmlns:p14="http://schemas.microsoft.com/office/powerpoint/2010/main" val="36814605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3"/>
          <p:cNvSpPr>
            <a:spLocks noGrp="1" noChangeArrowheads="1"/>
          </p:cNvSpPr>
          <p:nvPr>
            <p:ph type="body" idx="1"/>
          </p:nvPr>
        </p:nvSpPr>
        <p:spPr>
          <a:xfrm>
            <a:off x="0" y="1676400"/>
            <a:ext cx="9067800" cy="2286000"/>
          </a:xfrm>
        </p:spPr>
        <p:txBody>
          <a:bodyPr/>
          <a:lstStyle/>
          <a:p>
            <a:pPr marL="0" indent="0" algn="just" eaLnBrk="1" hangingPunct="1">
              <a:buNone/>
            </a:pPr>
            <a:r>
              <a:rPr lang="en-US" dirty="0">
                <a:effectLst>
                  <a:outerShdw blurRad="38100" dist="38100" dir="2700000" algn="tl">
                    <a:srgbClr val="000000">
                      <a:alpha val="43137"/>
                    </a:srgbClr>
                  </a:outerShdw>
                </a:effectLst>
              </a:rPr>
              <a:t>The NET Bible, by contrast, denies such an interpretation even going so far as to say that the details of the text “make a messianic interpretation of the passage difficult, if not </a:t>
            </a:r>
            <a:r>
              <a:rPr lang="en-US" b="1" u="sng" dirty="0">
                <a:solidFill>
                  <a:srgbClr val="FFFFCC"/>
                </a:solidFill>
                <a:effectLst>
                  <a:outerShdw blurRad="38100" dist="38100" dir="2700000" algn="tl">
                    <a:srgbClr val="000000">
                      <a:alpha val="43137"/>
                    </a:srgbClr>
                  </a:outerShdw>
                </a:effectLst>
              </a:rPr>
              <a:t>impossible</a:t>
            </a:r>
            <a:r>
              <a:rPr lang="en-US" dirty="0">
                <a:effectLst>
                  <a:outerShdw blurRad="38100" dist="38100" dir="2700000" algn="tl">
                    <a:srgbClr val="000000">
                      <a:alpha val="43137"/>
                    </a:srgbClr>
                  </a:outerShdw>
                </a:effectLst>
              </a:rPr>
              <a:t>.”</a:t>
            </a:r>
          </a:p>
        </p:txBody>
      </p:sp>
      <p:sp>
        <p:nvSpPr>
          <p:cNvPr id="2" name="TextBox 1"/>
          <p:cNvSpPr txBox="1"/>
          <p:nvPr/>
        </p:nvSpPr>
        <p:spPr>
          <a:xfrm>
            <a:off x="1" y="228601"/>
            <a:ext cx="9144000" cy="1046440"/>
          </a:xfrm>
          <a:prstGeom prst="rect">
            <a:avLst/>
          </a:prstGeom>
          <a:noFill/>
        </p:spPr>
        <p:txBody>
          <a:bodyPr wrap="square" rtlCol="0">
            <a:spAutoFit/>
          </a:bodyPr>
          <a:lstStyle/>
          <a:p>
            <a:pPr algn="ctr">
              <a:spcAft>
                <a:spcPts val="12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The NET Bible</a:t>
            </a:r>
          </a:p>
          <a:p>
            <a:pPr algn="ctr"/>
            <a:r>
              <a:rPr lang="en-US" sz="1600" dirty="0">
                <a:effectLst>
                  <a:outerShdw blurRad="38100" dist="38100" dir="2700000" algn="tl">
                    <a:srgbClr val="000000">
                      <a:alpha val="43137"/>
                    </a:srgbClr>
                  </a:outerShdw>
                </a:effectLst>
                <a:latin typeface="Calibri" panose="020F0502020204030204" pitchFamily="34" charset="0"/>
                <a:cs typeface="+mn-cs"/>
              </a:rPr>
              <a:t>New English Translation, Beta ed. (Biblical Studies Press, 2001), 1604.</a:t>
            </a:r>
            <a:endParaRPr lang="en-US" altLang="en-US" sz="1600" dirty="0">
              <a:effectLst>
                <a:outerShdw blurRad="38100" dist="38100" dir="2700000" algn="tl">
                  <a:srgbClr val="000000">
                    <a:alpha val="43137"/>
                  </a:srgbClr>
                </a:outerShdw>
              </a:effectLst>
              <a:latin typeface="Calibri" panose="020F0502020204030204" pitchFamily="34" charset="0"/>
              <a:cs typeface="+mn-cs"/>
            </a:endParaRPr>
          </a:p>
        </p:txBody>
      </p:sp>
      <p:pic>
        <p:nvPicPr>
          <p:cNvPr id="2050" name="Picture 2" descr="Image result for the net bible">
            <a:extLst>
              <a:ext uri="{FF2B5EF4-FFF2-40B4-BE49-F238E27FC236}">
                <a16:creationId xmlns:a16="http://schemas.microsoft.com/office/drawing/2014/main" id="{531C9608-B04E-4C1B-90B5-8A7568E8C9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6672" y="4038600"/>
            <a:ext cx="2810656"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96010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idx="4294967295"/>
          </p:nvPr>
        </p:nvSpPr>
        <p:spPr>
          <a:xfrm>
            <a:off x="2209800" y="228600"/>
            <a:ext cx="4724400" cy="685800"/>
          </a:xfrm>
        </p:spPr>
        <p:txBody>
          <a:bodyPr/>
          <a:lstStyle/>
          <a:p>
            <a:pPr algn="ctr" eaLnBrk="1" hangingPunct="1"/>
            <a:r>
              <a:rPr lang="en-US" sz="3600" dirty="0"/>
              <a:t>Emergent: Kingdom</a:t>
            </a:r>
          </a:p>
        </p:txBody>
      </p:sp>
      <p:sp>
        <p:nvSpPr>
          <p:cNvPr id="38915" name="Rectangle 3"/>
          <p:cNvSpPr>
            <a:spLocks noGrp="1" noChangeArrowheads="1"/>
          </p:cNvSpPr>
          <p:nvPr>
            <p:ph type="body" idx="4294967295"/>
          </p:nvPr>
        </p:nvSpPr>
        <p:spPr>
          <a:xfrm>
            <a:off x="0" y="1143000"/>
            <a:ext cx="9144000" cy="2795588"/>
          </a:xfrm>
        </p:spPr>
        <p:txBody>
          <a:bodyPr/>
          <a:lstStyle/>
          <a:p>
            <a:pPr marL="0" indent="0" algn="just" eaLnBrk="1" hangingPunct="1">
              <a:buNone/>
              <a:defRPr/>
            </a:pPr>
            <a:r>
              <a:rPr lang="en-US" sz="3000" dirty="0"/>
              <a:t>“Industrialists would realize that God cares for sparrows and wildflowers-so their industries should respect, not rape, the environment. The homeless would be invited in for a hot meal. </a:t>
            </a:r>
            <a:r>
              <a:rPr lang="en-US" sz="3000" b="1" i="1" u="sng" dirty="0">
                <a:solidFill>
                  <a:srgbClr val="FFFFCC"/>
                </a:solidFill>
              </a:rPr>
              <a:t>The kingdom of God would come</a:t>
            </a:r>
            <a:r>
              <a:rPr lang="en-US" sz="3000" b="1" i="1" dirty="0">
                <a:solidFill>
                  <a:srgbClr val="FFFFCC"/>
                </a:solidFill>
              </a:rPr>
              <a:t> </a:t>
            </a:r>
            <a:r>
              <a:rPr lang="en-US" sz="3000" b="1" dirty="0"/>
              <a:t>– </a:t>
            </a:r>
            <a:r>
              <a:rPr lang="en-US" sz="3000" dirty="0"/>
              <a:t>not everywhere at once, not suddenly, but gradually like a seed growing in a field, </a:t>
            </a:r>
            <a:r>
              <a:rPr lang="en-US" sz="3000" dirty="0">
                <a:effectLst/>
              </a:rPr>
              <a:t>like yeast spreading in a lump of bread dough</a:t>
            </a:r>
            <a:r>
              <a:rPr lang="en-US" sz="3000" dirty="0"/>
              <a:t>, like light spreading across the sky at dawn.”</a:t>
            </a:r>
          </a:p>
        </p:txBody>
      </p:sp>
      <p:sp>
        <p:nvSpPr>
          <p:cNvPr id="16388" name="Text Box 4"/>
          <p:cNvSpPr txBox="1">
            <a:spLocks noChangeArrowheads="1"/>
          </p:cNvSpPr>
          <p:nvPr/>
        </p:nvSpPr>
        <p:spPr bwMode="auto">
          <a:xfrm>
            <a:off x="1714500" y="6381690"/>
            <a:ext cx="5715000" cy="400110"/>
          </a:xfrm>
          <a:prstGeom prst="rect">
            <a:avLst/>
          </a:prstGeom>
          <a:noFill/>
          <a:ln w="9525">
            <a:noFill/>
            <a:miter lim="800000"/>
            <a:headEnd/>
            <a:tailEnd/>
          </a:ln>
        </p:spPr>
        <p:txBody>
          <a:bodyPr wrap="square">
            <a:spAutoFit/>
          </a:bodyPr>
          <a:lstStyle/>
          <a:p>
            <a:pPr algn="ctr">
              <a:spcBef>
                <a:spcPct val="50000"/>
              </a:spcBef>
            </a:pPr>
            <a:r>
              <a:rPr lang="en-US" sz="2000" dirty="0">
                <a:latin typeface="Calibri" panose="020F0502020204030204" pitchFamily="34" charset="0"/>
              </a:rPr>
              <a:t>Brian McLaren, </a:t>
            </a:r>
            <a:r>
              <a:rPr lang="en-US" sz="2000" i="1" dirty="0">
                <a:latin typeface="Calibri" panose="020F0502020204030204" pitchFamily="34" charset="0"/>
              </a:rPr>
              <a:t>A Generous Orthodoxy</a:t>
            </a:r>
            <a:r>
              <a:rPr lang="en-US" sz="2000" dirty="0">
                <a:latin typeface="Calibri" panose="020F0502020204030204" pitchFamily="34" charset="0"/>
              </a:rPr>
              <a:t>, 111.</a:t>
            </a:r>
          </a:p>
        </p:txBody>
      </p:sp>
      <p:pic>
        <p:nvPicPr>
          <p:cNvPr id="7" name="Picture 2" descr="http://3.bp.blogspot.com/-QEkPt30fRNQ/US-EfJsZfRI/AAAAAAAASK4/JnP_SUUHRas/s1600/a.jpg">
            <a:extLst>
              <a:ext uri="{FF2B5EF4-FFF2-40B4-BE49-F238E27FC236}">
                <a16:creationId xmlns:a16="http://schemas.microsoft.com/office/drawing/2014/main" id="{4AA1FCF6-A316-4D95-BDBC-912AF937198B}"/>
              </a:ext>
            </a:extLst>
          </p:cNvPr>
          <p:cNvPicPr>
            <a:picLocks noChangeAspect="1" noChangeArrowheads="1"/>
          </p:cNvPicPr>
          <p:nvPr/>
        </p:nvPicPr>
        <p:blipFill>
          <a:blip r:embed="rId2" cstate="print"/>
          <a:srcRect/>
          <a:stretch>
            <a:fillRect/>
          </a:stretch>
        </p:blipFill>
        <p:spPr bwMode="auto">
          <a:xfrm>
            <a:off x="3285331" y="4676775"/>
            <a:ext cx="2573338" cy="1724025"/>
          </a:xfrm>
          <a:prstGeom prst="rect">
            <a:avLst/>
          </a:prstGeom>
          <a:noFill/>
          <a:ln w="9525">
            <a:noFill/>
            <a:miter lim="800000"/>
            <a:headEnd/>
            <a:tailEnd/>
          </a:ln>
        </p:spPr>
      </p:pic>
    </p:spTree>
    <p:extLst>
      <p:ext uri="{BB962C8B-B14F-4D97-AF65-F5344CB8AC3E}">
        <p14:creationId xmlns:p14="http://schemas.microsoft.com/office/powerpoint/2010/main" val="335239622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4801" y="64954"/>
            <a:ext cx="8610600" cy="6669076"/>
          </a:xfrm>
          <a:prstGeom prst="rect">
            <a:avLst/>
          </a:prstGeom>
          <a:ln>
            <a:solidFill>
              <a:schemeClr val="tx1"/>
            </a:solidFill>
          </a:ln>
        </p:spPr>
      </p:pic>
    </p:spTree>
    <p:extLst>
      <p:ext uri="{BB962C8B-B14F-4D97-AF65-F5344CB8AC3E}">
        <p14:creationId xmlns:p14="http://schemas.microsoft.com/office/powerpoint/2010/main" val="344118368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0" y="1600200"/>
            <a:ext cx="9144000" cy="4876800"/>
          </a:xfrm>
        </p:spPr>
        <p:txBody>
          <a:bodyPr/>
          <a:lstStyle/>
          <a:p>
            <a:pPr marL="0" indent="0" algn="just">
              <a:buNone/>
              <a:defRPr/>
            </a:pPr>
            <a:r>
              <a:rPr lang="en-US" sz="3000" i="1" dirty="0">
                <a:effectLst>
                  <a:outerShdw blurRad="38100" dist="38100" dir="2700000" algn="tl">
                    <a:srgbClr val="000000">
                      <a:alpha val="43137"/>
                    </a:srgbClr>
                  </a:outerShdw>
                </a:effectLst>
              </a:rPr>
              <a:t>“</a:t>
            </a:r>
            <a:r>
              <a:rPr lang="en-US" sz="3000" dirty="0">
                <a:effectLst/>
              </a:rPr>
              <a:t>does not take the sacrifices in a literal sense but views Ezekiel writing in the 6th century B.C. describing worship from his unique perspective. . . . Ezekiel in referring to the literal worship of Yahweh in the millennium would be forced to use terms and concepts with which his audience was familiar</a:t>
            </a:r>
            <a:r>
              <a:rPr lang="en-US" sz="3000" i="1" dirty="0">
                <a:effectLst>
                  <a:outerShdw blurRad="38100" dist="38100" dir="2700000" algn="tl">
                    <a:srgbClr val="000000">
                      <a:alpha val="43137"/>
                    </a:srgbClr>
                  </a:outerShdw>
                </a:effectLst>
              </a:rPr>
              <a:t>.”</a:t>
            </a:r>
            <a:r>
              <a:rPr lang="en-US" sz="3000" dirty="0">
                <a:effectLst/>
              </a:rPr>
              <a:t> Because Ezekiel’s audience would understand restoration in terms of the restoration of sacrifices, Ezekiel merely described restoration in these terms. Thus, Ezekiel’s vision must not be understood as predicting the literal restoration of sacrifices in the millennium.</a:t>
            </a:r>
            <a:endParaRPr lang="en-US" sz="3000" i="1" dirty="0">
              <a:effectLst>
                <a:outerShdw blurRad="38100" dist="38100" dir="2700000" algn="tl">
                  <a:srgbClr val="000000">
                    <a:alpha val="43137"/>
                  </a:srgbClr>
                </a:outerShdw>
              </a:effectLst>
            </a:endParaRPr>
          </a:p>
        </p:txBody>
      </p:sp>
      <p:sp>
        <p:nvSpPr>
          <p:cNvPr id="8" name="Rectangle 7">
            <a:extLst>
              <a:ext uri="{FF2B5EF4-FFF2-40B4-BE49-F238E27FC236}">
                <a16:creationId xmlns:a16="http://schemas.microsoft.com/office/drawing/2014/main" id="{17CCDAAB-3669-4512-B6F9-76299D5B5C4F}"/>
              </a:ext>
            </a:extLst>
          </p:cNvPr>
          <p:cNvSpPr/>
          <p:nvPr/>
        </p:nvSpPr>
        <p:spPr>
          <a:xfrm>
            <a:off x="1333500" y="232083"/>
            <a:ext cx="6477000" cy="1215717"/>
          </a:xfrm>
          <a:prstGeom prst="rect">
            <a:avLst/>
          </a:prstGeom>
        </p:spPr>
        <p:txBody>
          <a:bodyPr wrap="square">
            <a:spAutoFit/>
          </a:bodyPr>
          <a:lstStyle/>
          <a:p>
            <a:pPr algn="ctr">
              <a:spcAft>
                <a:spcPts val="600"/>
              </a:spcAft>
            </a:pPr>
            <a:r>
              <a:rPr lang="fr-FR"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Mark F. Rooker</a:t>
            </a:r>
          </a:p>
          <a:p>
            <a:pPr algn="ctr"/>
            <a:r>
              <a:rPr lang="en-US" sz="1600" dirty="0">
                <a:latin typeface="Calibri" panose="020F0502020204030204" pitchFamily="34" charset="0"/>
                <a:cs typeface="Calibri" panose="020F0502020204030204" pitchFamily="34" charset="0"/>
              </a:rPr>
              <a:t>Mark F. </a:t>
            </a:r>
            <a:r>
              <a:rPr lang="en-US" sz="1600" dirty="0" err="1">
                <a:latin typeface="Calibri" panose="020F0502020204030204" pitchFamily="34" charset="0"/>
                <a:cs typeface="Calibri" panose="020F0502020204030204" pitchFamily="34" charset="0"/>
              </a:rPr>
              <a:t>Rooker</a:t>
            </a:r>
            <a:r>
              <a:rPr lang="en-US" sz="1600" dirty="0">
                <a:latin typeface="Calibri" panose="020F0502020204030204" pitchFamily="34" charset="0"/>
                <a:cs typeface="Calibri" panose="020F0502020204030204" pitchFamily="34" charset="0"/>
              </a:rPr>
              <a:t>, “Evidences from Ezekiel,” in </a:t>
            </a:r>
            <a:r>
              <a:rPr lang="en-US" sz="1600" i="1" dirty="0">
                <a:latin typeface="Calibri" panose="020F0502020204030204" pitchFamily="34" charset="0"/>
                <a:cs typeface="Calibri" panose="020F0502020204030204" pitchFamily="34" charset="0"/>
              </a:rPr>
              <a:t>A Case for Premillennialism</a:t>
            </a:r>
            <a:r>
              <a:rPr lang="en-US" sz="1600" dirty="0">
                <a:latin typeface="Calibri" panose="020F0502020204030204" pitchFamily="34" charset="0"/>
                <a:cs typeface="Calibri" panose="020F0502020204030204" pitchFamily="34" charset="0"/>
              </a:rPr>
              <a:t>, ed. Donald K. Campbell and Jeffrey L. Townsend (Chicago: Moody, 1992), 133.</a:t>
            </a:r>
            <a:endPar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0134195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p:cNvSpPr>
            <a:spLocks noGrp="1" noChangeArrowheads="1"/>
          </p:cNvSpPr>
          <p:nvPr>
            <p:ph type="body" idx="1"/>
          </p:nvPr>
        </p:nvSpPr>
        <p:spPr>
          <a:xfrm>
            <a:off x="1" y="1371600"/>
            <a:ext cx="9144000" cy="4953001"/>
          </a:xfrm>
        </p:spPr>
        <p:txBody>
          <a:bodyPr/>
          <a:lstStyle/>
          <a:p>
            <a:pPr marL="0" indent="0" algn="just">
              <a:buNone/>
            </a:pPr>
            <a:r>
              <a:rPr lang="en-US" sz="2800" dirty="0">
                <a:effectLst>
                  <a:outerShdw blurRad="38100" dist="38100" dir="2700000" algn="tl">
                    <a:srgbClr val="000000">
                      <a:alpha val="43137"/>
                    </a:srgbClr>
                  </a:outerShdw>
                </a:effectLst>
              </a:rPr>
              <a:t>“Ezekiel’s vision of a Temple and a restored nation was not fulfilled in the postexilic period. How then should we expect the vision to be fulfilled? Scholars have answered this question in a variety of ways. On one end of the interpretive spectrum are those who see the vision as purely symbolic and as fulfilled in the New Testament church. On the opposite end are the hyper-literalists, who contend that the vision will be fulfilled exactly as described during the millennial age. In attempting to answer the question, one must first recognize that Ezekiel’s vision is contextualized for his sixth-century B.C. audience. He describes the reconciliation of God and his people in terms that would be meaningful to his audience.”</a:t>
            </a:r>
          </a:p>
        </p:txBody>
      </p:sp>
      <p:sp>
        <p:nvSpPr>
          <p:cNvPr id="80900" name="Text Box 4"/>
          <p:cNvSpPr txBox="1">
            <a:spLocks noChangeArrowheads="1"/>
          </p:cNvSpPr>
          <p:nvPr/>
        </p:nvSpPr>
        <p:spPr bwMode="auto">
          <a:xfrm>
            <a:off x="2458014" y="228600"/>
            <a:ext cx="4227972"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Bef>
                <a:spcPct val="50000"/>
              </a:spcBef>
            </a:pPr>
            <a:r>
              <a:rPr lang="en-US" altLang="en-US" sz="3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Robert Chisholm</a:t>
            </a:r>
          </a:p>
          <a:p>
            <a:pPr algn="ctr">
              <a:spcBef>
                <a:spcPct val="50000"/>
              </a:spcBef>
            </a:pPr>
            <a:r>
              <a:rPr lang="en-US" altLang="en-US" sz="1800" dirty="0">
                <a:effectLst>
                  <a:outerShdw blurRad="38100" dist="38100" dir="2700000" algn="tl">
                    <a:srgbClr val="000000">
                      <a:alpha val="43137"/>
                    </a:srgbClr>
                  </a:outerShdw>
                </a:effectLst>
                <a:latin typeface="Calibri" panose="020F0502020204030204" pitchFamily="34" charset="0"/>
              </a:rPr>
              <a:t> </a:t>
            </a:r>
            <a:r>
              <a:rPr lang="en-US" altLang="en-US" sz="2000" i="1" dirty="0">
                <a:effectLst>
                  <a:outerShdw blurRad="38100" dist="38100" dir="2700000" algn="tl">
                    <a:srgbClr val="000000">
                      <a:alpha val="43137"/>
                    </a:srgbClr>
                  </a:outerShdw>
                </a:effectLst>
                <a:latin typeface="Calibri" panose="020F0502020204030204" pitchFamily="34" charset="0"/>
              </a:rPr>
              <a:t>Handbook on the Prophets</a:t>
            </a:r>
            <a:r>
              <a:rPr lang="en-US" altLang="en-US" sz="2000" dirty="0">
                <a:effectLst>
                  <a:outerShdw blurRad="38100" dist="38100" dir="2700000" algn="tl">
                    <a:srgbClr val="000000">
                      <a:alpha val="43137"/>
                    </a:srgbClr>
                  </a:outerShdw>
                </a:effectLst>
                <a:latin typeface="Calibri" panose="020F0502020204030204" pitchFamily="34" charset="0"/>
              </a:rPr>
              <a:t>, </a:t>
            </a:r>
            <a:r>
              <a:rPr lang="en-US" altLang="en-US" sz="2000" dirty="0">
                <a:effectLst>
                  <a:outerShdw blurRad="38100" dist="38100" dir="2700000" algn="tl">
                    <a:srgbClr val="000000">
                      <a:alpha val="43137"/>
                    </a:srgbClr>
                  </a:outerShdw>
                </a:effectLst>
                <a:latin typeface="Calibri" panose="020F0502020204030204" pitchFamily="34" charset="0"/>
                <a:cs typeface="Arial" charset="0"/>
              </a:rPr>
              <a:t>285-86</a:t>
            </a:r>
            <a:r>
              <a:rPr lang="en-US" altLang="en-US" sz="2000" dirty="0">
                <a:effectLst>
                  <a:outerShdw blurRad="38100" dist="38100" dir="2700000" algn="tl">
                    <a:srgbClr val="000000">
                      <a:alpha val="43137"/>
                    </a:srgbClr>
                  </a:outerShdw>
                </a:effectLst>
                <a:latin typeface="Calibri" panose="020F0502020204030204" pitchFamily="34" charset="0"/>
              </a:rPr>
              <a:t>.</a:t>
            </a:r>
            <a:endParaRPr lang="en-US" altLang="en-US" sz="1800" dirty="0">
              <a:effectLst>
                <a:outerShdw blurRad="38100" dist="38100" dir="2700000" algn="tl">
                  <a:srgbClr val="000000">
                    <a:alpha val="43137"/>
                  </a:srgbClr>
                </a:outerShdw>
              </a:effectLst>
              <a:latin typeface="Calibri" panose="020F0502020204030204" pitchFamily="34" charset="0"/>
            </a:endParaRPr>
          </a:p>
        </p:txBody>
      </p:sp>
      <p:pic>
        <p:nvPicPr>
          <p:cNvPr id="3074" name="Picture 2" descr="Front Cover">
            <a:extLst>
              <a:ext uri="{FF2B5EF4-FFF2-40B4-BE49-F238E27FC236}">
                <a16:creationId xmlns:a16="http://schemas.microsoft.com/office/drawing/2014/main" id="{885CD9BE-81A4-4DA8-9725-164A56598F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04120"/>
            <a:ext cx="863600" cy="12954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Handbook on the Prophets: Isaiah, Jeremiah, Lamentations, Ezekiel, Daniel, Minor Prophets Robert B. Chisholm">
            <a:extLst>
              <a:ext uri="{FF2B5EF4-FFF2-40B4-BE49-F238E27FC236}">
                <a16:creationId xmlns:a16="http://schemas.microsoft.com/office/drawing/2014/main" id="{D5BAA068-1AFB-49D3-AC87-E670B616DB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3400" y="76200"/>
            <a:ext cx="892428" cy="1187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975130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p:cNvSpPr>
            <a:spLocks noGrp="1" noChangeArrowheads="1"/>
          </p:cNvSpPr>
          <p:nvPr>
            <p:ph type="body" idx="1"/>
          </p:nvPr>
        </p:nvSpPr>
        <p:spPr>
          <a:xfrm>
            <a:off x="1" y="1371600"/>
            <a:ext cx="9144000" cy="4953001"/>
          </a:xfrm>
        </p:spPr>
        <p:txBody>
          <a:bodyPr/>
          <a:lstStyle/>
          <a:p>
            <a:pPr marL="0" indent="0" algn="just">
              <a:buNone/>
            </a:pPr>
            <a:r>
              <a:rPr lang="en-US" sz="2700" dirty="0">
                <a:effectLst>
                  <a:outerShdw blurRad="38100" dist="38100" dir="2700000" algn="tl">
                    <a:srgbClr val="000000">
                      <a:alpha val="43137"/>
                    </a:srgbClr>
                  </a:outerShdw>
                </a:effectLst>
              </a:rPr>
              <a:t>“They would naturally conceive of such reconciliation as involving the rebuilding of the temple, the reinstitution of the sacrificial system, the renewal of the Davidic dynasty, and the return and reunification of the twelve exiled tribes. Since the fulfillment of the vision transcends these culturally conditioned boundaries, we should probably view it as idealized to some extent and look for an essential, rather than an exact fulfillment of many of its features. . . . The inclusion of so many minute details suggests that the temple described here will be a literal reality in the Jerusalem of the future. . . . However, the final sacrifice of Jesus Christ has made the Levitical system obsolete. . . . To return to this system, with its sin offerings and such, would be a serious retrogression.”</a:t>
            </a:r>
          </a:p>
        </p:txBody>
      </p:sp>
      <p:sp>
        <p:nvSpPr>
          <p:cNvPr id="80900" name="Text Box 4"/>
          <p:cNvSpPr txBox="1">
            <a:spLocks noChangeArrowheads="1"/>
          </p:cNvSpPr>
          <p:nvPr/>
        </p:nvSpPr>
        <p:spPr bwMode="auto">
          <a:xfrm>
            <a:off x="2458014" y="228600"/>
            <a:ext cx="4227972"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Bef>
                <a:spcPct val="50000"/>
              </a:spcBef>
            </a:pPr>
            <a:r>
              <a:rPr lang="en-US" altLang="en-US" sz="3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Robert Chisholm</a:t>
            </a:r>
          </a:p>
          <a:p>
            <a:pPr algn="ctr">
              <a:spcBef>
                <a:spcPct val="50000"/>
              </a:spcBef>
            </a:pPr>
            <a:r>
              <a:rPr lang="en-US" altLang="en-US" sz="1800" dirty="0">
                <a:effectLst>
                  <a:outerShdw blurRad="38100" dist="38100" dir="2700000" algn="tl">
                    <a:srgbClr val="000000">
                      <a:alpha val="43137"/>
                    </a:srgbClr>
                  </a:outerShdw>
                </a:effectLst>
                <a:latin typeface="Calibri" panose="020F0502020204030204" pitchFamily="34" charset="0"/>
              </a:rPr>
              <a:t> </a:t>
            </a:r>
            <a:r>
              <a:rPr lang="en-US" altLang="en-US" sz="2000" i="1" dirty="0">
                <a:effectLst>
                  <a:outerShdw blurRad="38100" dist="38100" dir="2700000" algn="tl">
                    <a:srgbClr val="000000">
                      <a:alpha val="43137"/>
                    </a:srgbClr>
                  </a:outerShdw>
                </a:effectLst>
                <a:latin typeface="Calibri" panose="020F0502020204030204" pitchFamily="34" charset="0"/>
              </a:rPr>
              <a:t>Handbook on the Prophets</a:t>
            </a:r>
            <a:r>
              <a:rPr lang="en-US" altLang="en-US" sz="2000" dirty="0">
                <a:effectLst>
                  <a:outerShdw blurRad="38100" dist="38100" dir="2700000" algn="tl">
                    <a:srgbClr val="000000">
                      <a:alpha val="43137"/>
                    </a:srgbClr>
                  </a:outerShdw>
                </a:effectLst>
                <a:latin typeface="Calibri" panose="020F0502020204030204" pitchFamily="34" charset="0"/>
              </a:rPr>
              <a:t>, </a:t>
            </a:r>
            <a:r>
              <a:rPr lang="en-US" altLang="en-US" sz="2000" dirty="0">
                <a:effectLst>
                  <a:outerShdw blurRad="38100" dist="38100" dir="2700000" algn="tl">
                    <a:srgbClr val="000000">
                      <a:alpha val="43137"/>
                    </a:srgbClr>
                  </a:outerShdw>
                </a:effectLst>
                <a:latin typeface="Calibri" panose="020F0502020204030204" pitchFamily="34" charset="0"/>
                <a:cs typeface="Arial" charset="0"/>
              </a:rPr>
              <a:t>285-86</a:t>
            </a:r>
            <a:r>
              <a:rPr lang="en-US" altLang="en-US" sz="2000" dirty="0">
                <a:effectLst>
                  <a:outerShdw blurRad="38100" dist="38100" dir="2700000" algn="tl">
                    <a:srgbClr val="000000">
                      <a:alpha val="43137"/>
                    </a:srgbClr>
                  </a:outerShdw>
                </a:effectLst>
                <a:latin typeface="Calibri" panose="020F0502020204030204" pitchFamily="34" charset="0"/>
              </a:rPr>
              <a:t>.</a:t>
            </a:r>
            <a:endParaRPr lang="en-US" altLang="en-US" sz="1800" dirty="0">
              <a:effectLst>
                <a:outerShdw blurRad="38100" dist="38100" dir="2700000" algn="tl">
                  <a:srgbClr val="000000">
                    <a:alpha val="43137"/>
                  </a:srgbClr>
                </a:outerShdw>
              </a:effectLst>
              <a:latin typeface="Calibri" panose="020F0502020204030204" pitchFamily="34" charset="0"/>
            </a:endParaRPr>
          </a:p>
        </p:txBody>
      </p:sp>
      <p:pic>
        <p:nvPicPr>
          <p:cNvPr id="6" name="Picture 2" descr="Front Cover">
            <a:extLst>
              <a:ext uri="{FF2B5EF4-FFF2-40B4-BE49-F238E27FC236}">
                <a16:creationId xmlns:a16="http://schemas.microsoft.com/office/drawing/2014/main" id="{1BC4C378-A0AF-4CB5-B681-AF2C6B8FB6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04120"/>
            <a:ext cx="863600" cy="12954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Image result for Handbook on the Prophets: Isaiah, Jeremiah, Lamentations, Ezekiel, Daniel, Minor Prophets Robert B. Chisholm">
            <a:extLst>
              <a:ext uri="{FF2B5EF4-FFF2-40B4-BE49-F238E27FC236}">
                <a16:creationId xmlns:a16="http://schemas.microsoft.com/office/drawing/2014/main" id="{8B73E71B-637D-4F03-A2E0-3A7AD9C0DF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3400" y="76200"/>
            <a:ext cx="892428" cy="1187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992468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p:cNvSpPr>
            <a:spLocks noGrp="1" noChangeArrowheads="1"/>
          </p:cNvSpPr>
          <p:nvPr>
            <p:ph type="body" idx="1"/>
          </p:nvPr>
        </p:nvSpPr>
        <p:spPr>
          <a:xfrm>
            <a:off x="1" y="1371600"/>
            <a:ext cx="9144000" cy="4953001"/>
          </a:xfrm>
        </p:spPr>
        <p:txBody>
          <a:bodyPr/>
          <a:lstStyle/>
          <a:p>
            <a:pPr marL="0" indent="0" algn="just">
              <a:buNone/>
            </a:pPr>
            <a:r>
              <a:rPr lang="en-US" sz="2800" dirty="0">
                <a:effectLst>
                  <a:outerShdw blurRad="38100" dist="38100" dir="2700000" algn="tl">
                    <a:srgbClr val="000000">
                      <a:alpha val="43137"/>
                    </a:srgbClr>
                  </a:outerShdw>
                </a:effectLst>
              </a:rPr>
              <a:t>“Ezekiel’s audience would have found it impossible to conceive of a restored covenant community apart from the sacrificial system. Now that the fulfillment of the vision transcends that cultural context, we can expect it to be essentially fulfilled when the Israel of the future celebrates the redemptive work of their savior in their new temple. . . . Ezekiel’s audience would have found this portrayal quite natural. However, Jesus, the one who fulfills the vision, will have no need to offer such sacrifices, nor will he institute a dynasty.”</a:t>
            </a:r>
          </a:p>
        </p:txBody>
      </p:sp>
      <p:sp>
        <p:nvSpPr>
          <p:cNvPr id="80900" name="Text Box 4"/>
          <p:cNvSpPr txBox="1">
            <a:spLocks noChangeArrowheads="1"/>
          </p:cNvSpPr>
          <p:nvPr/>
        </p:nvSpPr>
        <p:spPr bwMode="auto">
          <a:xfrm>
            <a:off x="2458014" y="228600"/>
            <a:ext cx="4227972"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Bef>
                <a:spcPct val="50000"/>
              </a:spcBef>
            </a:pPr>
            <a:r>
              <a:rPr lang="en-US" altLang="en-US" sz="3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Robert Chisholm</a:t>
            </a:r>
          </a:p>
          <a:p>
            <a:pPr algn="ctr">
              <a:spcBef>
                <a:spcPct val="50000"/>
              </a:spcBef>
            </a:pPr>
            <a:r>
              <a:rPr lang="en-US" altLang="en-US" sz="1800" dirty="0">
                <a:effectLst>
                  <a:outerShdw blurRad="38100" dist="38100" dir="2700000" algn="tl">
                    <a:srgbClr val="000000">
                      <a:alpha val="43137"/>
                    </a:srgbClr>
                  </a:outerShdw>
                </a:effectLst>
                <a:latin typeface="Calibri" panose="020F0502020204030204" pitchFamily="34" charset="0"/>
              </a:rPr>
              <a:t> </a:t>
            </a:r>
            <a:r>
              <a:rPr lang="en-US" altLang="en-US" sz="2000" i="1" dirty="0">
                <a:effectLst>
                  <a:outerShdw blurRad="38100" dist="38100" dir="2700000" algn="tl">
                    <a:srgbClr val="000000">
                      <a:alpha val="43137"/>
                    </a:srgbClr>
                  </a:outerShdw>
                </a:effectLst>
                <a:latin typeface="Calibri" panose="020F0502020204030204" pitchFamily="34" charset="0"/>
              </a:rPr>
              <a:t>Handbook on the Prophets</a:t>
            </a:r>
            <a:r>
              <a:rPr lang="en-US" altLang="en-US" sz="2000" dirty="0">
                <a:effectLst>
                  <a:outerShdw blurRad="38100" dist="38100" dir="2700000" algn="tl">
                    <a:srgbClr val="000000">
                      <a:alpha val="43137"/>
                    </a:srgbClr>
                  </a:outerShdw>
                </a:effectLst>
                <a:latin typeface="Calibri" panose="020F0502020204030204" pitchFamily="34" charset="0"/>
              </a:rPr>
              <a:t>, </a:t>
            </a:r>
            <a:r>
              <a:rPr lang="en-US" altLang="en-US" sz="2000" dirty="0">
                <a:effectLst>
                  <a:outerShdw blurRad="38100" dist="38100" dir="2700000" algn="tl">
                    <a:srgbClr val="000000">
                      <a:alpha val="43137"/>
                    </a:srgbClr>
                  </a:outerShdw>
                </a:effectLst>
                <a:latin typeface="Calibri" panose="020F0502020204030204" pitchFamily="34" charset="0"/>
                <a:cs typeface="Arial" charset="0"/>
              </a:rPr>
              <a:t>285-86</a:t>
            </a:r>
            <a:r>
              <a:rPr lang="en-US" altLang="en-US" sz="2000" dirty="0">
                <a:effectLst>
                  <a:outerShdw blurRad="38100" dist="38100" dir="2700000" algn="tl">
                    <a:srgbClr val="000000">
                      <a:alpha val="43137"/>
                    </a:srgbClr>
                  </a:outerShdw>
                </a:effectLst>
                <a:latin typeface="Calibri" panose="020F0502020204030204" pitchFamily="34" charset="0"/>
              </a:rPr>
              <a:t>.</a:t>
            </a:r>
            <a:endParaRPr lang="en-US" altLang="en-US" sz="1800" dirty="0">
              <a:effectLst>
                <a:outerShdw blurRad="38100" dist="38100" dir="2700000" algn="tl">
                  <a:srgbClr val="000000">
                    <a:alpha val="43137"/>
                  </a:srgbClr>
                </a:outerShdw>
              </a:effectLst>
              <a:latin typeface="Calibri" panose="020F0502020204030204" pitchFamily="34" charset="0"/>
            </a:endParaRPr>
          </a:p>
        </p:txBody>
      </p:sp>
      <p:pic>
        <p:nvPicPr>
          <p:cNvPr id="6" name="Picture 2" descr="Front Cover">
            <a:extLst>
              <a:ext uri="{FF2B5EF4-FFF2-40B4-BE49-F238E27FC236}">
                <a16:creationId xmlns:a16="http://schemas.microsoft.com/office/drawing/2014/main" id="{C228D4F4-DC88-42CD-978A-0AC624F5FB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04120"/>
            <a:ext cx="863600" cy="12954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Image result for Handbook on the Prophets: Isaiah, Jeremiah, Lamentations, Ezekiel, Daniel, Minor Prophets Robert B. Chisholm">
            <a:extLst>
              <a:ext uri="{FF2B5EF4-FFF2-40B4-BE49-F238E27FC236}">
                <a16:creationId xmlns:a16="http://schemas.microsoft.com/office/drawing/2014/main" id="{B21F9289-3628-4260-ABA4-1C20869C6D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3400" y="76200"/>
            <a:ext cx="892428" cy="1187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514763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ctrTitle" sz="quarter" idx="4294967295"/>
          </p:nvPr>
        </p:nvSpPr>
        <p:spPr>
          <a:xfrm>
            <a:off x="38100" y="1524000"/>
            <a:ext cx="9067800" cy="5181600"/>
          </a:xfrm>
        </p:spPr>
        <p:txBody>
          <a:bodyPr anchor="t"/>
          <a:lstStyle/>
          <a:p>
            <a:pPr algn="just">
              <a:lnSpc>
                <a:spcPct val="100000"/>
              </a:lnSpc>
            </a:pPr>
            <a:r>
              <a:rPr lang="en-US" sz="2800" b="0" dirty="0">
                <a:solidFill>
                  <a:schemeClr val="tx1"/>
                </a:solidFill>
                <a:effectLst>
                  <a:outerShdw blurRad="38100" dist="38100" dir="2700000" algn="tl">
                    <a:srgbClr val="000000">
                      <a:alpha val="43137"/>
                    </a:srgbClr>
                  </a:outerShdw>
                </a:effectLst>
              </a:rPr>
              <a:t>“This passage is explained in various ways. </a:t>
            </a:r>
            <a:r>
              <a:rPr lang="en-US" sz="2800" u="sng" dirty="0">
                <a:solidFill>
                  <a:srgbClr val="FFFFCC"/>
                </a:solidFill>
                <a:effectLst>
                  <a:outerShdw blurRad="38100" dist="38100" dir="2700000" algn="tl">
                    <a:srgbClr val="000000">
                      <a:alpha val="43137"/>
                    </a:srgbClr>
                  </a:outerShdw>
                </a:effectLst>
              </a:rPr>
              <a:t>I pass by the dreams of the Jews, who apply all passages of this kind to the temporal reign of the Messiah, which they have contrived by their own imagination</a:t>
            </a:r>
            <a:r>
              <a:rPr lang="en-US" sz="2800" b="0" dirty="0">
                <a:solidFill>
                  <a:schemeClr val="tx1"/>
                </a:solidFill>
                <a:effectLst>
                  <a:outerShdw blurRad="38100" dist="38100" dir="2700000" algn="tl">
                    <a:srgbClr val="000000">
                      <a:alpha val="43137"/>
                    </a:srgbClr>
                  </a:outerShdw>
                </a:effectLst>
              </a:rPr>
              <a:t>.... I willingly view this passage as referring to Judea, and afterwards to </a:t>
            </a:r>
            <a:r>
              <a:rPr lang="en-US" sz="2800" u="sng" dirty="0">
                <a:solidFill>
                  <a:srgbClr val="FFFFCC"/>
                </a:solidFill>
                <a:effectLst>
                  <a:outerShdw blurRad="38100" dist="38100" dir="2700000" algn="tl">
                    <a:srgbClr val="000000">
                      <a:alpha val="43137"/>
                    </a:srgbClr>
                  </a:outerShdw>
                </a:effectLst>
              </a:rPr>
              <a:t>other parts of the world</a:t>
            </a:r>
            <a:r>
              <a:rPr lang="en-US" sz="2800" b="0" dirty="0">
                <a:solidFill>
                  <a:schemeClr val="tx1"/>
                </a:solidFill>
                <a:effectLst>
                  <a:outerShdw blurRad="38100" dist="38100" dir="2700000" algn="tl">
                    <a:srgbClr val="000000">
                      <a:alpha val="43137"/>
                    </a:srgbClr>
                  </a:outerShdw>
                </a:effectLst>
              </a:rPr>
              <a:t>.... Let us now see when this prophecy was fulfilled, or shall be fulfilled. The Lord began some kind of restoration when he brought his people out of Babylon: but that was only a foretaste, and, therefore, I have no hesitation in saying that this passage, as well as others of a similar kind, must </a:t>
            </a:r>
            <a:r>
              <a:rPr lang="en-US" sz="2800" u="sng" dirty="0">
                <a:solidFill>
                  <a:srgbClr val="FFFFCC"/>
                </a:solidFill>
                <a:effectLst>
                  <a:outerShdw blurRad="38100" dist="38100" dir="2700000" algn="tl">
                    <a:srgbClr val="000000">
                      <a:alpha val="43137"/>
                    </a:srgbClr>
                  </a:outerShdw>
                </a:effectLst>
              </a:rPr>
              <a:t>refer to the kingdom of Christ</a:t>
            </a:r>
            <a:r>
              <a:rPr lang="en-US" sz="2800" b="0" dirty="0">
                <a:solidFill>
                  <a:schemeClr val="tx1"/>
                </a:solidFill>
                <a:effectLst>
                  <a:outerShdw blurRad="38100" dist="38100" dir="2700000" algn="tl">
                    <a:srgbClr val="000000">
                      <a:alpha val="43137"/>
                    </a:srgbClr>
                  </a:outerShdw>
                </a:effectLst>
              </a:rPr>
              <a:t>; and in no other light could it be viewed, if we compare it with other prophecies.”</a:t>
            </a:r>
            <a:endParaRPr lang="en-US" altLang="en-US" sz="2800" b="0" dirty="0">
              <a:solidFill>
                <a:schemeClr val="tx1"/>
              </a:solidFill>
              <a:effectLst>
                <a:outerShdw blurRad="38100" dist="38100" dir="2700000" algn="tl">
                  <a:srgbClr val="000000">
                    <a:alpha val="43137"/>
                  </a:srgbClr>
                </a:outerShdw>
              </a:effectLst>
            </a:endParaRPr>
          </a:p>
        </p:txBody>
      </p:sp>
      <p:sp>
        <p:nvSpPr>
          <p:cNvPr id="15363" name="Rectangle 3"/>
          <p:cNvSpPr>
            <a:spLocks noGrp="1" noChangeArrowheads="1"/>
          </p:cNvSpPr>
          <p:nvPr>
            <p:ph type="subTitle" sz="quarter" idx="4294967295"/>
          </p:nvPr>
        </p:nvSpPr>
        <p:spPr>
          <a:xfrm>
            <a:off x="1600200" y="38100"/>
            <a:ext cx="5943600" cy="1143000"/>
          </a:xfrm>
        </p:spPr>
        <p:txBody>
          <a:bodyPr/>
          <a:lstStyle/>
          <a:p>
            <a:pPr marL="0" indent="0" algn="ctr">
              <a:spcBef>
                <a:spcPts val="0"/>
              </a:spcBef>
              <a:spcAft>
                <a:spcPts val="0"/>
              </a:spcAft>
              <a:buNone/>
              <a:defRPr/>
            </a:pPr>
            <a:r>
              <a:rPr lang="en-US" sz="3600" kern="1200" dirty="0">
                <a:solidFill>
                  <a:srgbClr val="00FFFF"/>
                </a:solidFill>
                <a:effectLst>
                  <a:outerShdw blurRad="38100" dist="38100" dir="2700000" algn="tl">
                    <a:srgbClr val="000000">
                      <a:alpha val="43137"/>
                    </a:srgbClr>
                  </a:outerShdw>
                </a:effectLst>
              </a:rPr>
              <a:t>John Calvin</a:t>
            </a:r>
          </a:p>
          <a:p>
            <a:pPr marL="0" indent="0" algn="ctr" eaLnBrk="1" hangingPunct="1">
              <a:buNone/>
              <a:defRPr/>
            </a:pPr>
            <a:r>
              <a:rPr lang="en-US" sz="1600" dirty="0"/>
              <a:t>Commentary on Isaiah 35:1 </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 y="152400"/>
            <a:ext cx="638946" cy="914400"/>
          </a:xfrm>
          <a:prstGeom prst="rect">
            <a:avLst/>
          </a:prstGeom>
        </p:spPr>
      </p:pic>
      <p:sp>
        <p:nvSpPr>
          <p:cNvPr id="3" name="Rectangle 2">
            <a:extLst>
              <a:ext uri="{FF2B5EF4-FFF2-40B4-BE49-F238E27FC236}">
                <a16:creationId xmlns:a16="http://schemas.microsoft.com/office/drawing/2014/main" id="{B0FC088A-57D1-46BF-B6C0-BEC74ED4CFD7}"/>
              </a:ext>
            </a:extLst>
          </p:cNvPr>
          <p:cNvSpPr/>
          <p:nvPr/>
        </p:nvSpPr>
        <p:spPr>
          <a:xfrm>
            <a:off x="723900" y="1066800"/>
            <a:ext cx="7696200" cy="400110"/>
          </a:xfrm>
          <a:prstGeom prst="rect">
            <a:avLst/>
          </a:prstGeom>
        </p:spPr>
        <p:txBody>
          <a:bodyPr wrap="square">
            <a:spAutoFit/>
          </a:bodyPr>
          <a:lstStyle/>
          <a:p>
            <a:pPr algn="ctr"/>
            <a:r>
              <a:rPr lang="en-US" sz="2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Isaiah 35:1— “The wilderness and the solitary place shall be glad.”</a:t>
            </a:r>
          </a:p>
        </p:txBody>
      </p:sp>
    </p:spTree>
    <p:extLst>
      <p:ext uri="{BB962C8B-B14F-4D97-AF65-F5344CB8AC3E}">
        <p14:creationId xmlns:p14="http://schemas.microsoft.com/office/powerpoint/2010/main" val="51711627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ctrTitle" sz="quarter" idx="4294967295"/>
          </p:nvPr>
        </p:nvSpPr>
        <p:spPr>
          <a:xfrm>
            <a:off x="114300" y="2209800"/>
            <a:ext cx="8915400" cy="4073604"/>
          </a:xfrm>
        </p:spPr>
        <p:txBody>
          <a:bodyPr anchor="t"/>
          <a:lstStyle/>
          <a:p>
            <a:pPr algn="just">
              <a:lnSpc>
                <a:spcPct val="100000"/>
              </a:lnSpc>
            </a:pPr>
            <a:r>
              <a:rPr lang="en-US" sz="2400" b="0" dirty="0">
                <a:solidFill>
                  <a:schemeClr val="tx1"/>
                </a:solidFill>
                <a:effectLst>
                  <a:outerShdw blurRad="38100" dist="38100" dir="2700000" algn="tl">
                    <a:srgbClr val="000000">
                      <a:alpha val="43137"/>
                    </a:srgbClr>
                  </a:outerShdw>
                </a:effectLst>
              </a:rPr>
              <a:t>“Here the Prophet describes the felicity which shall be under the reign of Christ: and we know that whenever the Prophets set forth promises of a happy and prosperous state to God’s people, they adopt </a:t>
            </a:r>
            <a:r>
              <a:rPr lang="en-US" sz="2400" u="sng" dirty="0">
                <a:solidFill>
                  <a:srgbClr val="FFFFCC"/>
                </a:solidFill>
                <a:effectLst>
                  <a:outerShdw blurRad="38100" dist="38100" dir="2700000" algn="tl">
                    <a:srgbClr val="000000">
                      <a:alpha val="43137"/>
                    </a:srgbClr>
                  </a:outerShdw>
                </a:effectLst>
              </a:rPr>
              <a:t>metaphorical expressions</a:t>
            </a:r>
            <a:r>
              <a:rPr lang="en-US" sz="2400" b="0" dirty="0">
                <a:solidFill>
                  <a:schemeClr val="tx1"/>
                </a:solidFill>
                <a:effectLst>
                  <a:outerShdw blurRad="38100" dist="38100" dir="2700000" algn="tl">
                    <a:srgbClr val="000000">
                      <a:alpha val="43137"/>
                    </a:srgbClr>
                  </a:outerShdw>
                </a:effectLst>
              </a:rPr>
              <a:t>, and say, that abundance of all good things shall flow, that there shall be the most fruitful produce, that provisions shall be bountifully supplied; for </a:t>
            </a:r>
            <a:r>
              <a:rPr lang="en-US" sz="2400" u="sng" dirty="0">
                <a:solidFill>
                  <a:srgbClr val="FFFFCC"/>
                </a:solidFill>
                <a:effectLst>
                  <a:outerShdw blurRad="38100" dist="38100" dir="2700000" algn="tl">
                    <a:srgbClr val="000000">
                      <a:alpha val="43137"/>
                    </a:srgbClr>
                  </a:outerShdw>
                </a:effectLst>
              </a:rPr>
              <a:t>they accommodated their mode of speaking to the notions of that ancient people</a:t>
            </a:r>
            <a:r>
              <a:rPr lang="en-US" sz="2400" b="0" dirty="0">
                <a:solidFill>
                  <a:schemeClr val="tx1"/>
                </a:solidFill>
                <a:effectLst>
                  <a:outerShdw blurRad="38100" dist="38100" dir="2700000" algn="tl">
                    <a:srgbClr val="000000">
                      <a:alpha val="43137"/>
                    </a:srgbClr>
                  </a:outerShdw>
                </a:effectLst>
              </a:rPr>
              <a:t>; it is therefore no wonder if they sometimes </a:t>
            </a:r>
            <a:r>
              <a:rPr lang="en-US" sz="2400" u="sng" dirty="0">
                <a:solidFill>
                  <a:srgbClr val="FFFFCC"/>
                </a:solidFill>
                <a:effectLst>
                  <a:outerShdw blurRad="38100" dist="38100" dir="2700000" algn="tl">
                    <a:srgbClr val="000000">
                      <a:alpha val="43137"/>
                    </a:srgbClr>
                  </a:outerShdw>
                </a:effectLst>
              </a:rPr>
              <a:t>speak to them as to children</a:t>
            </a:r>
            <a:r>
              <a:rPr lang="en-US" sz="2400" b="0" dirty="0">
                <a:solidFill>
                  <a:schemeClr val="tx1"/>
                </a:solidFill>
                <a:effectLst>
                  <a:outerShdw blurRad="38100" dist="38100" dir="2700000" algn="tl">
                    <a:srgbClr val="000000">
                      <a:alpha val="43137"/>
                    </a:srgbClr>
                  </a:outerShdw>
                </a:effectLst>
              </a:rPr>
              <a:t>. At the same time, the Spirit under these </a:t>
            </a:r>
            <a:r>
              <a:rPr lang="en-US" sz="2400" u="sng" dirty="0">
                <a:solidFill>
                  <a:srgbClr val="FFFFCC"/>
                </a:solidFill>
                <a:effectLst>
                  <a:outerShdw blurRad="38100" dist="38100" dir="2700000" algn="tl">
                    <a:srgbClr val="000000">
                      <a:alpha val="43137"/>
                    </a:srgbClr>
                  </a:outerShdw>
                </a:effectLst>
              </a:rPr>
              <a:t>figurative expressions</a:t>
            </a:r>
            <a:r>
              <a:rPr lang="en-US" sz="2400" b="0" dirty="0">
                <a:solidFill>
                  <a:schemeClr val="tx1"/>
                </a:solidFill>
                <a:effectLst>
                  <a:outerShdw blurRad="38100" dist="38100" dir="2700000" algn="tl">
                    <a:srgbClr val="000000">
                      <a:alpha val="43137"/>
                    </a:srgbClr>
                  </a:outerShdw>
                </a:effectLst>
              </a:rPr>
              <a:t> declares, that the </a:t>
            </a:r>
            <a:r>
              <a:rPr lang="en-US" sz="2400" u="sng" dirty="0">
                <a:solidFill>
                  <a:srgbClr val="FFFFCC"/>
                </a:solidFill>
                <a:effectLst>
                  <a:outerShdw blurRad="38100" dist="38100" dir="2700000" algn="tl">
                    <a:srgbClr val="000000">
                      <a:alpha val="43137"/>
                    </a:srgbClr>
                  </a:outerShdw>
                </a:effectLst>
              </a:rPr>
              <a:t>kingdom of Christ</a:t>
            </a:r>
            <a:r>
              <a:rPr lang="en-US" sz="2400" b="0" dirty="0">
                <a:solidFill>
                  <a:schemeClr val="tx1"/>
                </a:solidFill>
                <a:effectLst>
                  <a:outerShdw blurRad="38100" dist="38100" dir="2700000" algn="tl">
                    <a:srgbClr val="000000">
                      <a:alpha val="43137"/>
                    </a:srgbClr>
                  </a:outerShdw>
                </a:effectLst>
              </a:rPr>
              <a:t> shall in every way be happy and blessed, or that the </a:t>
            </a:r>
            <a:r>
              <a:rPr lang="en-US" sz="2400" u="sng" dirty="0">
                <a:solidFill>
                  <a:srgbClr val="FFFFCC"/>
                </a:solidFill>
                <a:effectLst>
                  <a:outerShdw blurRad="38100" dist="38100" dir="2700000" algn="tl">
                    <a:srgbClr val="000000">
                      <a:alpha val="43137"/>
                    </a:srgbClr>
                  </a:outerShdw>
                </a:effectLst>
              </a:rPr>
              <a:t>Church of God</a:t>
            </a:r>
            <a:r>
              <a:rPr lang="en-US" sz="2400" b="0" dirty="0">
                <a:solidFill>
                  <a:schemeClr val="tx1"/>
                </a:solidFill>
                <a:effectLst>
                  <a:outerShdw blurRad="38100" dist="38100" dir="2700000" algn="tl">
                    <a:srgbClr val="000000">
                      <a:alpha val="43137"/>
                    </a:srgbClr>
                  </a:outerShdw>
                </a:effectLst>
              </a:rPr>
              <a:t>, which means </a:t>
            </a:r>
            <a:r>
              <a:rPr lang="en-US" sz="2400" u="sng" dirty="0">
                <a:solidFill>
                  <a:srgbClr val="FFFFCC"/>
                </a:solidFill>
                <a:effectLst>
                  <a:outerShdw blurRad="38100" dist="38100" dir="2700000" algn="tl">
                    <a:srgbClr val="000000">
                      <a:alpha val="43137"/>
                    </a:srgbClr>
                  </a:outerShdw>
                </a:effectLst>
              </a:rPr>
              <a:t>the same thing</a:t>
            </a:r>
            <a:r>
              <a:rPr lang="en-US" sz="2400" b="0" dirty="0">
                <a:solidFill>
                  <a:schemeClr val="tx1"/>
                </a:solidFill>
                <a:effectLst>
                  <a:outerShdw blurRad="38100" dist="38100" dir="2700000" algn="tl">
                    <a:srgbClr val="000000">
                      <a:alpha val="43137"/>
                    </a:srgbClr>
                  </a:outerShdw>
                </a:effectLst>
              </a:rPr>
              <a:t>, shall be blessed, when Christ shall begin to reign.”</a:t>
            </a:r>
            <a:endParaRPr lang="en-US" altLang="en-US" sz="2400" b="0" dirty="0">
              <a:solidFill>
                <a:schemeClr val="tx1"/>
              </a:solidFill>
              <a:effectLst>
                <a:outerShdw blurRad="38100" dist="38100" dir="2700000" algn="tl">
                  <a:srgbClr val="000000">
                    <a:alpha val="43137"/>
                  </a:srgbClr>
                </a:outerShdw>
              </a:effectLst>
            </a:endParaRPr>
          </a:p>
        </p:txBody>
      </p:sp>
      <p:sp>
        <p:nvSpPr>
          <p:cNvPr id="15363" name="Rectangle 3"/>
          <p:cNvSpPr>
            <a:spLocks noGrp="1" noChangeArrowheads="1"/>
          </p:cNvSpPr>
          <p:nvPr>
            <p:ph type="subTitle" sz="quarter" idx="4294967295"/>
          </p:nvPr>
        </p:nvSpPr>
        <p:spPr>
          <a:xfrm>
            <a:off x="1600200" y="38100"/>
            <a:ext cx="5943600" cy="876300"/>
          </a:xfrm>
        </p:spPr>
        <p:txBody>
          <a:bodyPr/>
          <a:lstStyle/>
          <a:p>
            <a:pPr marL="0" indent="0" algn="ctr">
              <a:spcBef>
                <a:spcPts val="0"/>
              </a:spcBef>
              <a:spcAft>
                <a:spcPts val="0"/>
              </a:spcAft>
              <a:buNone/>
              <a:defRPr/>
            </a:pPr>
            <a:r>
              <a:rPr lang="en-US" sz="3600" kern="1200" dirty="0">
                <a:solidFill>
                  <a:srgbClr val="00FFFF"/>
                </a:solidFill>
                <a:effectLst>
                  <a:outerShdw blurRad="38100" dist="38100" dir="2700000" algn="tl">
                    <a:srgbClr val="000000">
                      <a:alpha val="43137"/>
                    </a:srgbClr>
                  </a:outerShdw>
                </a:effectLst>
              </a:rPr>
              <a:t>John Calvin</a:t>
            </a:r>
          </a:p>
          <a:p>
            <a:pPr marL="0" indent="0" algn="ctr" eaLnBrk="1" hangingPunct="1">
              <a:buNone/>
              <a:defRPr/>
            </a:pPr>
            <a:r>
              <a:rPr lang="en-US" sz="1600" dirty="0"/>
              <a:t>Commentary on Amos 9:13</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 y="152400"/>
            <a:ext cx="638946" cy="914400"/>
          </a:xfrm>
          <a:prstGeom prst="rect">
            <a:avLst/>
          </a:prstGeom>
        </p:spPr>
      </p:pic>
      <p:sp>
        <p:nvSpPr>
          <p:cNvPr id="3" name="Rectangle 2">
            <a:extLst>
              <a:ext uri="{FF2B5EF4-FFF2-40B4-BE49-F238E27FC236}">
                <a16:creationId xmlns:a16="http://schemas.microsoft.com/office/drawing/2014/main" id="{9B24F0B2-B366-4B16-ADC7-9FE2C9B230F9}"/>
              </a:ext>
            </a:extLst>
          </p:cNvPr>
          <p:cNvSpPr/>
          <p:nvPr/>
        </p:nvSpPr>
        <p:spPr>
          <a:xfrm>
            <a:off x="228600" y="1066800"/>
            <a:ext cx="8686800" cy="1015663"/>
          </a:xfrm>
          <a:prstGeom prst="rect">
            <a:avLst/>
          </a:prstGeom>
        </p:spPr>
        <p:txBody>
          <a:bodyPr wrap="square">
            <a:spAutoFit/>
          </a:bodyPr>
          <a:lstStyle/>
          <a:p>
            <a:pPr algn="ctr"/>
            <a:r>
              <a:rPr lang="en-US" sz="2000" i="1" kern="0" dirty="0">
                <a:solidFill>
                  <a:srgbClr val="FFFFFF"/>
                </a:solidFill>
                <a:effectLst>
                  <a:outerShdw blurRad="38100" dist="38100" dir="2700000" algn="tl">
                    <a:srgbClr val="000000">
                      <a:alpha val="43137"/>
                    </a:srgbClr>
                  </a:outerShdw>
                </a:effectLst>
                <a:latin typeface="Calibri" panose="020F0502020204030204" pitchFamily="34" charset="0"/>
                <a:ea typeface="+mj-ea"/>
                <a:cs typeface="+mj-cs"/>
              </a:rPr>
              <a:t>Amos 9:13—“Behold the days come, </a:t>
            </a:r>
            <a:r>
              <a:rPr lang="en-US" sz="2000" i="1" kern="0" dirty="0" err="1">
                <a:solidFill>
                  <a:srgbClr val="FFFFFF"/>
                </a:solidFill>
                <a:effectLst>
                  <a:outerShdw blurRad="38100" dist="38100" dir="2700000" algn="tl">
                    <a:srgbClr val="000000">
                      <a:alpha val="43137"/>
                    </a:srgbClr>
                  </a:outerShdw>
                </a:effectLst>
                <a:latin typeface="Calibri" panose="020F0502020204030204" pitchFamily="34" charset="0"/>
                <a:ea typeface="+mj-ea"/>
                <a:cs typeface="+mj-cs"/>
              </a:rPr>
              <a:t>saith</a:t>
            </a:r>
            <a:r>
              <a:rPr lang="en-US" sz="2000" i="1" kern="0" dirty="0">
                <a:solidFill>
                  <a:srgbClr val="FFFFFF"/>
                </a:solidFill>
                <a:effectLst>
                  <a:outerShdw blurRad="38100" dist="38100" dir="2700000" algn="tl">
                    <a:srgbClr val="000000">
                      <a:alpha val="43137"/>
                    </a:srgbClr>
                  </a:outerShdw>
                </a:effectLst>
                <a:latin typeface="Calibri" panose="020F0502020204030204" pitchFamily="34" charset="0"/>
                <a:ea typeface="+mj-ea"/>
                <a:cs typeface="+mj-cs"/>
              </a:rPr>
              <a:t> the LORD, that the plowman shall overtake the reaper, and the </a:t>
            </a:r>
            <a:r>
              <a:rPr lang="en-US" sz="2000" i="1" kern="0" dirty="0" err="1">
                <a:solidFill>
                  <a:srgbClr val="FFFFFF"/>
                </a:solidFill>
                <a:effectLst>
                  <a:outerShdw blurRad="38100" dist="38100" dir="2700000" algn="tl">
                    <a:srgbClr val="000000">
                      <a:alpha val="43137"/>
                    </a:srgbClr>
                  </a:outerShdw>
                </a:effectLst>
                <a:latin typeface="Calibri" panose="020F0502020204030204" pitchFamily="34" charset="0"/>
                <a:ea typeface="+mj-ea"/>
                <a:cs typeface="+mj-cs"/>
              </a:rPr>
              <a:t>treader</a:t>
            </a:r>
            <a:r>
              <a:rPr lang="en-US" sz="2000" i="1" kern="0" dirty="0">
                <a:solidFill>
                  <a:srgbClr val="FFFFFF"/>
                </a:solidFill>
                <a:effectLst>
                  <a:outerShdw blurRad="38100" dist="38100" dir="2700000" algn="tl">
                    <a:srgbClr val="000000">
                      <a:alpha val="43137"/>
                    </a:srgbClr>
                  </a:outerShdw>
                </a:effectLst>
                <a:latin typeface="Calibri" panose="020F0502020204030204" pitchFamily="34" charset="0"/>
                <a:ea typeface="+mj-ea"/>
                <a:cs typeface="+mj-cs"/>
              </a:rPr>
              <a:t> of grapes him that soweth seed: and the mountains shall drop sweet wine, and all the hills shall melt.” </a:t>
            </a:r>
            <a:endParaRPr lang="en-US" sz="2000" i="1" dirty="0"/>
          </a:p>
        </p:txBody>
      </p:sp>
    </p:spTree>
    <p:extLst>
      <p:ext uri="{BB962C8B-B14F-4D97-AF65-F5344CB8AC3E}">
        <p14:creationId xmlns:p14="http://schemas.microsoft.com/office/powerpoint/2010/main" val="35991816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ctrTitle" sz="quarter" idx="4294967295"/>
          </p:nvPr>
        </p:nvSpPr>
        <p:spPr>
          <a:xfrm>
            <a:off x="190500" y="1752600"/>
            <a:ext cx="8763000" cy="4343400"/>
          </a:xfrm>
        </p:spPr>
        <p:txBody>
          <a:bodyPr anchor="t"/>
          <a:lstStyle/>
          <a:p>
            <a:pPr algn="just">
              <a:lnSpc>
                <a:spcPct val="100000"/>
              </a:lnSpc>
            </a:pPr>
            <a:r>
              <a:rPr lang="en-US" sz="2400" b="0" dirty="0">
                <a:solidFill>
                  <a:schemeClr val="tx1"/>
                </a:solidFill>
                <a:effectLst>
                  <a:outerShdw blurRad="38100" dist="38100" dir="2700000" algn="tl">
                    <a:srgbClr val="000000">
                      <a:alpha val="43137"/>
                    </a:srgbClr>
                  </a:outerShdw>
                </a:effectLst>
              </a:rPr>
              <a:t>“For as we are dull and entangled in earthly thoughts, our minds can hardly rise up to heaven, though the Lord with a clear voice invites us to himself. </a:t>
            </a:r>
            <a:r>
              <a:rPr lang="en-US" sz="2400" u="sng" dirty="0">
                <a:solidFill>
                  <a:srgbClr val="FFFFCC"/>
                </a:solidFill>
              </a:rPr>
              <a:t>The Prophet then, in order to aid our weakness, adds a vivid representation</a:t>
            </a:r>
            <a:r>
              <a:rPr lang="en-US" sz="2400" b="0" dirty="0">
                <a:solidFill>
                  <a:schemeClr val="tx1"/>
                </a:solidFill>
              </a:rPr>
              <a:t>, </a:t>
            </a:r>
            <a:r>
              <a:rPr lang="en-US" sz="2400" b="0" dirty="0">
                <a:solidFill>
                  <a:schemeClr val="tx1"/>
                </a:solidFill>
                <a:effectLst>
                  <a:outerShdw blurRad="38100" dist="38100" dir="2700000" algn="tl">
                    <a:srgbClr val="000000">
                      <a:alpha val="43137"/>
                    </a:srgbClr>
                  </a:outerShdw>
                </a:effectLst>
              </a:rPr>
              <a:t>as though God stood before their eyes. Stand, he says, shall his feet on the mount of Olives. </a:t>
            </a:r>
            <a:r>
              <a:rPr lang="en-US" sz="2400" u="sng" dirty="0">
                <a:solidFill>
                  <a:srgbClr val="FFFFCC"/>
                </a:solidFill>
              </a:rPr>
              <a:t>He does not here promise a miracle, such as even the ignorant might conceive to be literal</a:t>
            </a:r>
            <a:r>
              <a:rPr lang="en-US" sz="2400" b="0" dirty="0">
                <a:solidFill>
                  <a:schemeClr val="tx1"/>
                </a:solidFill>
              </a:rPr>
              <a:t>; </a:t>
            </a:r>
            <a:r>
              <a:rPr lang="en-US" sz="2400" b="0" dirty="0">
                <a:solidFill>
                  <a:schemeClr val="tx1"/>
                </a:solidFill>
                <a:effectLst>
                  <a:outerShdw blurRad="38100" dist="38100" dir="2700000" algn="tl">
                    <a:srgbClr val="000000">
                      <a:alpha val="43137"/>
                    </a:srgbClr>
                  </a:outerShdw>
                </a:effectLst>
              </a:rPr>
              <a:t>nor does he do this in what follows, when he says, The mount shall be rent…half…to the east and half to the west. This has never happened, that mount has never been rent: but as the Prophet could not, under those grievous trials, which might have overwhelmed the minds of the godly a hundred times, have extolled the power of God…without employing </a:t>
            </a:r>
            <a:r>
              <a:rPr lang="en-US" sz="2400" u="sng" dirty="0">
                <a:solidFill>
                  <a:srgbClr val="FFFFCC"/>
                </a:solidFill>
              </a:rPr>
              <a:t>a highly figurative language, he therefore accommodates himself, as I have said, to the capacity of our flesh.”</a:t>
            </a:r>
            <a:endParaRPr lang="en-US" altLang="en-US" sz="2400" b="0" dirty="0">
              <a:solidFill>
                <a:schemeClr val="tx1"/>
              </a:solidFill>
            </a:endParaRPr>
          </a:p>
        </p:txBody>
      </p:sp>
      <p:sp>
        <p:nvSpPr>
          <p:cNvPr id="15363" name="Rectangle 3"/>
          <p:cNvSpPr>
            <a:spLocks noGrp="1" noChangeArrowheads="1"/>
          </p:cNvSpPr>
          <p:nvPr>
            <p:ph type="subTitle" sz="quarter" idx="4294967295"/>
          </p:nvPr>
        </p:nvSpPr>
        <p:spPr>
          <a:xfrm>
            <a:off x="1600200" y="38100"/>
            <a:ext cx="5943600" cy="1143000"/>
          </a:xfrm>
        </p:spPr>
        <p:txBody>
          <a:bodyPr/>
          <a:lstStyle/>
          <a:p>
            <a:pPr marL="0" indent="0" algn="ctr">
              <a:spcBef>
                <a:spcPts val="0"/>
              </a:spcBef>
              <a:spcAft>
                <a:spcPts val="0"/>
              </a:spcAft>
              <a:buNone/>
              <a:defRPr/>
            </a:pPr>
            <a:r>
              <a:rPr lang="en-US" sz="3600" kern="1200" dirty="0">
                <a:solidFill>
                  <a:srgbClr val="00FFFF"/>
                </a:solidFill>
                <a:effectLst>
                  <a:outerShdw blurRad="38100" dist="38100" dir="2700000" algn="tl">
                    <a:srgbClr val="000000">
                      <a:alpha val="43137"/>
                    </a:srgbClr>
                  </a:outerShdw>
                </a:effectLst>
              </a:rPr>
              <a:t>John Calvin</a:t>
            </a:r>
          </a:p>
          <a:p>
            <a:pPr marL="0" indent="0" algn="ctr" eaLnBrk="1" hangingPunct="1">
              <a:buNone/>
              <a:defRPr/>
            </a:pPr>
            <a:r>
              <a:rPr lang="en-US" sz="1600" dirty="0"/>
              <a:t>Commentary on Zechariah 14:4</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 y="152400"/>
            <a:ext cx="638946" cy="914400"/>
          </a:xfrm>
          <a:prstGeom prst="rect">
            <a:avLst/>
          </a:prstGeom>
        </p:spPr>
      </p:pic>
      <p:sp>
        <p:nvSpPr>
          <p:cNvPr id="3" name="Rectangle 2">
            <a:extLst>
              <a:ext uri="{FF2B5EF4-FFF2-40B4-BE49-F238E27FC236}">
                <a16:creationId xmlns:a16="http://schemas.microsoft.com/office/drawing/2014/main" id="{1FD39645-695D-4006-8F55-C21D54EF4129}"/>
              </a:ext>
            </a:extLst>
          </p:cNvPr>
          <p:cNvSpPr/>
          <p:nvPr/>
        </p:nvSpPr>
        <p:spPr>
          <a:xfrm>
            <a:off x="342900" y="1041737"/>
            <a:ext cx="8458200" cy="646331"/>
          </a:xfrm>
          <a:prstGeom prst="rect">
            <a:avLst/>
          </a:prstGeom>
        </p:spPr>
        <p:txBody>
          <a:bodyPr wrap="square">
            <a:spAutoFit/>
          </a:bodyPr>
          <a:lstStyle/>
          <a:p>
            <a:pPr algn="ctr"/>
            <a:r>
              <a:rPr lang="en-US" sz="1800" i="1"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Zechariah 14:4—“And his feet shall stand in that day upon the mount of Olives…and the mount of Olives shall cleave in the midst thereof toward the east and toward the west….” </a:t>
            </a:r>
            <a:endParaRPr lang="en-US" sz="1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4063717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1" name="Picture 5"/>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6420"/>
                    </a14:imgEffect>
                  </a14:imgLayer>
                </a14:imgProps>
              </a:ext>
              <a:ext uri="{28A0092B-C50C-407E-A947-70E740481C1C}">
                <a14:useLocalDpi xmlns:a14="http://schemas.microsoft.com/office/drawing/2010/main"/>
              </a:ext>
            </a:extLst>
          </a:blip>
          <a:srcRect/>
          <a:stretch>
            <a:fillRect/>
          </a:stretch>
        </p:blipFill>
        <p:spPr bwMode="auto">
          <a:xfrm>
            <a:off x="182880" y="413573"/>
            <a:ext cx="8778240" cy="60308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9938" name="Rectangle 2"/>
          <p:cNvSpPr>
            <a:spLocks noGrp="1" noChangeArrowheads="1"/>
          </p:cNvSpPr>
          <p:nvPr>
            <p:ph type="title"/>
          </p:nvPr>
        </p:nvSpPr>
        <p:spPr>
          <a:xfrm>
            <a:off x="2971800" y="381000"/>
            <a:ext cx="3200400" cy="1143000"/>
          </a:xfrm>
        </p:spPr>
        <p:txBody>
          <a:bodyPr/>
          <a:lstStyle/>
          <a:p>
            <a:pPr algn="ctr"/>
            <a:r>
              <a:rPr lang="en-US" altLang="en-US" sz="4000" b="1" kern="120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outerShdw blurRad="38100" dist="38100" dir="2700000" algn="tl">
                    <a:srgbClr val="000000"/>
                  </a:outerShdw>
                </a:effectLst>
              </a:rPr>
              <a:t>Isaiah 13-14</a:t>
            </a:r>
          </a:p>
        </p:txBody>
      </p:sp>
      <p:sp>
        <p:nvSpPr>
          <p:cNvPr id="39939" name="Rectangle 3"/>
          <p:cNvSpPr>
            <a:spLocks noGrp="1" noChangeArrowheads="1"/>
          </p:cNvSpPr>
          <p:nvPr>
            <p:ph type="body" idx="1"/>
          </p:nvPr>
        </p:nvSpPr>
        <p:spPr>
          <a:xfrm>
            <a:off x="685800" y="1600200"/>
            <a:ext cx="7772400" cy="4114800"/>
          </a:xfrm>
          <a:solidFill>
            <a:schemeClr val="tx1">
              <a:alpha val="43000"/>
            </a:schemeClr>
          </a:solidFill>
        </p:spPr>
        <p:txBody>
          <a:bodyPr/>
          <a:lstStyle/>
          <a:p>
            <a:r>
              <a:rPr lang="en-US" altLang="en-US" b="1" dirty="0">
                <a:solidFill>
                  <a:schemeClr val="bg2"/>
                </a:solidFill>
                <a:effectLst/>
              </a:rPr>
              <a:t>Day of the Lord (13:6-9)</a:t>
            </a:r>
          </a:p>
          <a:p>
            <a:r>
              <a:rPr lang="en-US" altLang="en-US" b="1" dirty="0">
                <a:solidFill>
                  <a:schemeClr val="bg2"/>
                </a:solidFill>
                <a:effectLst/>
              </a:rPr>
              <a:t>Cosmic disturbances (13:10-13)</a:t>
            </a:r>
          </a:p>
          <a:p>
            <a:r>
              <a:rPr lang="en-US" altLang="en-US" b="1" dirty="0">
                <a:solidFill>
                  <a:schemeClr val="bg2"/>
                </a:solidFill>
                <a:effectLst/>
              </a:rPr>
              <a:t>Global judgment (13:11-12)</a:t>
            </a:r>
          </a:p>
          <a:p>
            <a:r>
              <a:rPr lang="en-US" altLang="en-US" b="1" dirty="0">
                <a:solidFill>
                  <a:schemeClr val="bg2"/>
                </a:solidFill>
                <a:effectLst/>
              </a:rPr>
              <a:t>Sodom and Gomorrah (13:19)</a:t>
            </a:r>
          </a:p>
          <a:p>
            <a:r>
              <a:rPr lang="en-US" altLang="en-US" b="1" u="sng" dirty="0">
                <a:solidFill>
                  <a:srgbClr val="0000FF"/>
                </a:solidFill>
                <a:effectLst/>
              </a:rPr>
              <a:t>Complete and final desolation (13:20-22)</a:t>
            </a:r>
          </a:p>
          <a:p>
            <a:r>
              <a:rPr lang="en-US" altLang="en-US" b="1" dirty="0">
                <a:solidFill>
                  <a:schemeClr val="bg2"/>
                </a:solidFill>
                <a:effectLst/>
              </a:rPr>
              <a:t>Universal peace and rest (14:5-8)</a:t>
            </a:r>
          </a:p>
          <a:p>
            <a:r>
              <a:rPr lang="en-US" altLang="en-US" b="1" dirty="0">
                <a:solidFill>
                  <a:schemeClr val="bg2"/>
                </a:solidFill>
                <a:effectLst/>
              </a:rPr>
              <a:t>Israel’s regeneration (14:1-4)</a:t>
            </a:r>
          </a:p>
        </p:txBody>
      </p:sp>
      <p:sp>
        <p:nvSpPr>
          <p:cNvPr id="39940" name="Text Box 4"/>
          <p:cNvSpPr txBox="1">
            <a:spLocks noChangeArrowheads="1"/>
          </p:cNvSpPr>
          <p:nvPr/>
        </p:nvSpPr>
        <p:spPr bwMode="auto">
          <a:xfrm>
            <a:off x="2514600" y="5867400"/>
            <a:ext cx="411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dirty="0">
                <a:latin typeface="Calibri" panose="020F0502020204030204" pitchFamily="34" charset="0"/>
                <a:cs typeface="Calibri" panose="020F0502020204030204" pitchFamily="34" charset="0"/>
              </a:rPr>
              <a:t>Morris, </a:t>
            </a:r>
            <a:r>
              <a:rPr lang="en-US" altLang="en-US" i="1" dirty="0">
                <a:latin typeface="Calibri" panose="020F0502020204030204" pitchFamily="34" charset="0"/>
                <a:cs typeface="Calibri" panose="020F0502020204030204" pitchFamily="34" charset="0"/>
              </a:rPr>
              <a:t>Revelation Record</a:t>
            </a:r>
            <a:r>
              <a:rPr lang="en-US" altLang="en-US" dirty="0">
                <a:latin typeface="Calibri" panose="020F0502020204030204" pitchFamily="34" charset="0"/>
                <a:cs typeface="Calibri" panose="020F0502020204030204" pitchFamily="34" charset="0"/>
              </a:rPr>
              <a:t>, 348. </a:t>
            </a:r>
          </a:p>
        </p:txBody>
      </p:sp>
    </p:spTree>
    <p:extLst>
      <p:ext uri="{BB962C8B-B14F-4D97-AF65-F5344CB8AC3E}">
        <p14:creationId xmlns:p14="http://schemas.microsoft.com/office/powerpoint/2010/main" val="341548981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8" name="Picture 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2880" y="381272"/>
            <a:ext cx="8778240" cy="60954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8914" name="Rectangle 2"/>
          <p:cNvSpPr>
            <a:spLocks noGrp="1" noChangeArrowheads="1"/>
          </p:cNvSpPr>
          <p:nvPr>
            <p:ph type="title"/>
          </p:nvPr>
        </p:nvSpPr>
        <p:spPr>
          <a:xfrm>
            <a:off x="685800" y="381000"/>
            <a:ext cx="7772400" cy="1143000"/>
          </a:xfrm>
        </p:spPr>
        <p:txBody>
          <a:bodyPr/>
          <a:lstStyle/>
          <a:p>
            <a:pPr algn="ctr"/>
            <a:r>
              <a:rPr lang="en-US" altLang="en-US" sz="4000" b="1" kern="120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outerShdw blurRad="38100" dist="38100" dir="2700000" algn="tl">
                    <a:srgbClr val="000000"/>
                  </a:outerShdw>
                </a:effectLst>
              </a:rPr>
              <a:t>Jeremiah 50-51</a:t>
            </a:r>
          </a:p>
        </p:txBody>
      </p:sp>
      <p:sp>
        <p:nvSpPr>
          <p:cNvPr id="38915" name="Rectangle 3"/>
          <p:cNvSpPr>
            <a:spLocks noGrp="1" noChangeArrowheads="1"/>
          </p:cNvSpPr>
          <p:nvPr>
            <p:ph type="body" idx="1"/>
          </p:nvPr>
        </p:nvSpPr>
        <p:spPr>
          <a:xfrm>
            <a:off x="609600" y="1600200"/>
            <a:ext cx="7772400" cy="3505200"/>
          </a:xfrm>
          <a:solidFill>
            <a:schemeClr val="tx1">
              <a:alpha val="40000"/>
            </a:schemeClr>
          </a:solidFill>
        </p:spPr>
        <p:txBody>
          <a:bodyPr/>
          <a:lstStyle/>
          <a:p>
            <a:r>
              <a:rPr lang="en-US" altLang="en-US" b="1" dirty="0">
                <a:solidFill>
                  <a:schemeClr val="bg2"/>
                </a:solidFill>
                <a:effectLst/>
              </a:rPr>
              <a:t>Sudden destruction (51:8)</a:t>
            </a:r>
          </a:p>
          <a:p>
            <a:r>
              <a:rPr lang="en-US" altLang="en-US" b="1" u="sng" dirty="0">
                <a:solidFill>
                  <a:srgbClr val="0000FF"/>
                </a:solidFill>
                <a:effectLst/>
              </a:rPr>
              <a:t>Complete destruction (50:3, 13, 26, 39-40; 51:29, 43, 62)</a:t>
            </a:r>
          </a:p>
          <a:p>
            <a:r>
              <a:rPr lang="en-US" altLang="en-US" b="1" dirty="0">
                <a:solidFill>
                  <a:schemeClr val="bg2"/>
                </a:solidFill>
                <a:effectLst/>
              </a:rPr>
              <a:t>No reuse of building materials (51:26)</a:t>
            </a:r>
          </a:p>
          <a:p>
            <a:r>
              <a:rPr lang="en-US" altLang="en-US" b="1" dirty="0">
                <a:solidFill>
                  <a:schemeClr val="bg2"/>
                </a:solidFill>
                <a:effectLst/>
              </a:rPr>
              <a:t>Believers flee (50:8; 51:6, 45)</a:t>
            </a:r>
          </a:p>
          <a:p>
            <a:r>
              <a:rPr lang="en-US" altLang="en-US" b="1" dirty="0">
                <a:solidFill>
                  <a:schemeClr val="bg2"/>
                </a:solidFill>
                <a:effectLst/>
              </a:rPr>
              <a:t>Israel’s regeneration (50:2, 4-5, 20; 51:50)</a:t>
            </a:r>
          </a:p>
        </p:txBody>
      </p:sp>
      <p:sp>
        <p:nvSpPr>
          <p:cNvPr id="38916" name="Text Box 4"/>
          <p:cNvSpPr txBox="1">
            <a:spLocks noChangeArrowheads="1"/>
          </p:cNvSpPr>
          <p:nvPr/>
        </p:nvSpPr>
        <p:spPr bwMode="auto">
          <a:xfrm>
            <a:off x="495300" y="6000690"/>
            <a:ext cx="81534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000" dirty="0">
                <a:latin typeface="Calibri" panose="020F0502020204030204" pitchFamily="34" charset="0"/>
                <a:cs typeface="Calibri" panose="020F0502020204030204" pitchFamily="34" charset="0"/>
              </a:rPr>
              <a:t>Dyer, "The Identity of Babylon in Revelation 17–18 (Part 2)," 443-49. </a:t>
            </a:r>
          </a:p>
        </p:txBody>
      </p:sp>
    </p:spTree>
    <p:extLst>
      <p:ext uri="{BB962C8B-B14F-4D97-AF65-F5344CB8AC3E}">
        <p14:creationId xmlns:p14="http://schemas.microsoft.com/office/powerpoint/2010/main" val="27216436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txBox="1">
            <a:spLocks noChangeArrowheads="1"/>
          </p:cNvSpPr>
          <p:nvPr/>
        </p:nvSpPr>
        <p:spPr bwMode="auto">
          <a:xfrm>
            <a:off x="0" y="1143000"/>
            <a:ext cx="9144000" cy="251460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just" eaLnBrk="1" hangingPunct="1">
              <a:buFont typeface="Wingdings" panose="05000000000000000000" pitchFamily="2" charset="2"/>
              <a:buNone/>
              <a:defRPr/>
            </a:pPr>
            <a:r>
              <a:rPr lang="en-US" kern="0" dirty="0">
                <a:latin typeface="Calibri" panose="020F0502020204030204" pitchFamily="34" charset="0"/>
              </a:rPr>
              <a:t>“If Revelation were a blueprint of the distant future, it would have been unintelligible to its original readers…In light of this, Revelation becomes a powerful book about the </a:t>
            </a:r>
            <a:r>
              <a:rPr lang="en-US" b="1" i="1" u="sng" kern="0" dirty="0">
                <a:solidFill>
                  <a:srgbClr val="FFFFCC"/>
                </a:solidFill>
                <a:latin typeface="Calibri" panose="020F0502020204030204" pitchFamily="34" charset="0"/>
              </a:rPr>
              <a:t>kingdom of God here and now</a:t>
            </a:r>
            <a:r>
              <a:rPr lang="en-US" kern="0" dirty="0">
                <a:latin typeface="Calibri" panose="020F0502020204030204" pitchFamily="34" charset="0"/>
              </a:rPr>
              <a:t>, available to all.”</a:t>
            </a:r>
          </a:p>
        </p:txBody>
      </p:sp>
      <p:sp>
        <p:nvSpPr>
          <p:cNvPr id="79876" name="Text Box 4"/>
          <p:cNvSpPr txBox="1">
            <a:spLocks noChangeArrowheads="1"/>
          </p:cNvSpPr>
          <p:nvPr/>
        </p:nvSpPr>
        <p:spPr bwMode="auto">
          <a:xfrm>
            <a:off x="838200" y="6381690"/>
            <a:ext cx="7620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Bef>
                <a:spcPct val="50000"/>
              </a:spcBef>
            </a:pPr>
            <a:r>
              <a:rPr lang="en-US" altLang="en-US" sz="2000" dirty="0">
                <a:latin typeface="Calibri" panose="020F0502020204030204" pitchFamily="34" charset="0"/>
                <a:cs typeface="Arial" charset="0"/>
              </a:rPr>
              <a:t>Brian McLaren, cited in Oakland, </a:t>
            </a:r>
            <a:r>
              <a:rPr lang="en-US" altLang="en-US" sz="2000" i="1" dirty="0">
                <a:latin typeface="Calibri" panose="020F0502020204030204" pitchFamily="34" charset="0"/>
                <a:cs typeface="Arial" charset="0"/>
              </a:rPr>
              <a:t>Faith Undone, </a:t>
            </a:r>
            <a:r>
              <a:rPr lang="en-US" altLang="en-US" sz="2000" dirty="0">
                <a:latin typeface="Calibri" panose="020F0502020204030204" pitchFamily="34" charset="0"/>
                <a:cs typeface="Arial" charset="0"/>
              </a:rPr>
              <a:t>158.</a:t>
            </a:r>
          </a:p>
        </p:txBody>
      </p:sp>
      <p:sp>
        <p:nvSpPr>
          <p:cNvPr id="8" name="Rectangle 2"/>
          <p:cNvSpPr>
            <a:spLocks noGrp="1" noChangeArrowheads="1"/>
          </p:cNvSpPr>
          <p:nvPr>
            <p:ph type="title" idx="4294967295"/>
          </p:nvPr>
        </p:nvSpPr>
        <p:spPr>
          <a:xfrm>
            <a:off x="2209800" y="228600"/>
            <a:ext cx="4724400" cy="685800"/>
          </a:xfrm>
        </p:spPr>
        <p:txBody>
          <a:bodyPr/>
          <a:lstStyle/>
          <a:p>
            <a:pPr algn="ctr" eaLnBrk="1" hangingPunct="1"/>
            <a:r>
              <a:rPr lang="en-US" sz="3600" dirty="0"/>
              <a:t>Emergent: Kingdom</a:t>
            </a:r>
          </a:p>
        </p:txBody>
      </p:sp>
      <p:pic>
        <p:nvPicPr>
          <p:cNvPr id="9" name="Picture 2" descr="http://3.bp.blogspot.com/-QEkPt30fRNQ/US-EfJsZfRI/AAAAAAAASK4/JnP_SUUHRas/s1600/a.jpg">
            <a:extLst>
              <a:ext uri="{FF2B5EF4-FFF2-40B4-BE49-F238E27FC236}">
                <a16:creationId xmlns:a16="http://schemas.microsoft.com/office/drawing/2014/main" id="{CA3A2768-B5A1-42F8-B698-8175FFCD3E34}"/>
              </a:ext>
            </a:extLst>
          </p:cNvPr>
          <p:cNvPicPr>
            <a:picLocks noChangeAspect="1" noChangeArrowheads="1"/>
          </p:cNvPicPr>
          <p:nvPr/>
        </p:nvPicPr>
        <p:blipFill>
          <a:blip r:embed="rId2" cstate="print"/>
          <a:srcRect/>
          <a:stretch>
            <a:fillRect/>
          </a:stretch>
        </p:blipFill>
        <p:spPr bwMode="auto">
          <a:xfrm>
            <a:off x="3285331" y="4676775"/>
            <a:ext cx="2573338" cy="1724025"/>
          </a:xfrm>
          <a:prstGeom prst="rect">
            <a:avLst/>
          </a:prstGeom>
          <a:noFill/>
          <a:ln w="9525">
            <a:noFill/>
            <a:miter lim="800000"/>
            <a:headEnd/>
            <a:tailEnd/>
          </a:ln>
        </p:spPr>
      </p:pic>
    </p:spTree>
    <p:extLst>
      <p:ext uri="{BB962C8B-B14F-4D97-AF65-F5344CB8AC3E}">
        <p14:creationId xmlns:p14="http://schemas.microsoft.com/office/powerpoint/2010/main" val="168921412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1371600" y="228600"/>
            <a:ext cx="6400800" cy="1143000"/>
          </a:xfrm>
        </p:spPr>
        <p:txBody>
          <a:bodyPr/>
          <a:lstStyle/>
          <a:p>
            <a:pPr algn="ctr" eaLnBrk="1" hangingPunct="1">
              <a:defRPr/>
            </a:pPr>
            <a:r>
              <a:rPr lang="en-US" sz="3200" kern="1200" dirty="0">
                <a:effectLst>
                  <a:outerShdw blurRad="38100" dist="38100" dir="2700000" algn="tl">
                    <a:srgbClr val="000000">
                      <a:alpha val="43137"/>
                    </a:srgbClr>
                  </a:outerShdw>
                </a:effectLst>
                <a:cs typeface="Calibri" panose="020F0502020204030204" pitchFamily="34" charset="0"/>
              </a:rPr>
              <a:t>Dr. John Walvoord</a:t>
            </a:r>
            <a:br>
              <a:rPr lang="en-US" sz="3600" b="1" kern="120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outerShdw blurRad="38100" dist="38100" dir="2700000" algn="tl">
                    <a:srgbClr val="000000"/>
                  </a:outerShdw>
                </a:effectLst>
              </a:rPr>
            </a:br>
            <a:r>
              <a:rPr lang="en-US" sz="1800" i="1" kern="1200" dirty="0">
                <a:solidFill>
                  <a:schemeClr val="tx1"/>
                </a:solidFill>
                <a:effectLst>
                  <a:outerShdw blurRad="38100" dist="38100" dir="2700000" algn="tl">
                    <a:srgbClr val="000000"/>
                  </a:outerShdw>
                </a:effectLst>
                <a:ea typeface="+mn-ea"/>
                <a:cs typeface="+mn-cs"/>
              </a:rPr>
              <a:t>The Nations in Prophecy, 63-64</a:t>
            </a:r>
          </a:p>
        </p:txBody>
      </p:sp>
      <p:sp>
        <p:nvSpPr>
          <p:cNvPr id="104451" name="Rectangle 3"/>
          <p:cNvSpPr>
            <a:spLocks noGrp="1" noChangeArrowheads="1"/>
          </p:cNvSpPr>
          <p:nvPr>
            <p:ph type="body" idx="1"/>
          </p:nvPr>
        </p:nvSpPr>
        <p:spPr>
          <a:xfrm>
            <a:off x="0" y="1600200"/>
            <a:ext cx="9144000" cy="4952999"/>
          </a:xfrm>
        </p:spPr>
        <p:txBody>
          <a:bodyPr/>
          <a:lstStyle/>
          <a:p>
            <a:pPr marL="0" indent="0" algn="just" eaLnBrk="1" hangingPunct="1">
              <a:buFontTx/>
              <a:buNone/>
              <a:defRPr/>
            </a:pPr>
            <a:r>
              <a:rPr lang="en-US" sz="3000" dirty="0"/>
              <a:t>“As far as the historic fulfillment is concerned, it is obvious from both Scripture and history that these verses have not been literally fulfilled. The city of Babylon continued to flourish after the Medes conquered it, and though its glory dwindled, especially after the control of the Medes and the Persians ended in 323 B.C., the city continued in some form or substance until A.D. 1000 and did not experience a sudden termination such as anticipated in this prophecy.”</a:t>
            </a: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2875" y="152400"/>
            <a:ext cx="1097280" cy="1097280"/>
          </a:xfrm>
          <a:prstGeom prst="rect">
            <a:avLst/>
          </a:prstGeom>
        </p:spPr>
      </p:pic>
    </p:spTree>
    <p:extLst>
      <p:ext uri="{BB962C8B-B14F-4D97-AF65-F5344CB8AC3E}">
        <p14:creationId xmlns:p14="http://schemas.microsoft.com/office/powerpoint/2010/main" val="405930103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5474" name="Group 2"/>
          <p:cNvGraphicFramePr>
            <a:graphicFrameLocks noGrp="1"/>
          </p:cNvGraphicFramePr>
          <p:nvPr>
            <p:ph type="tbl" idx="1"/>
          </p:nvPr>
        </p:nvGraphicFramePr>
        <p:xfrm>
          <a:off x="152401" y="173355"/>
          <a:ext cx="8839199" cy="6419850"/>
        </p:xfrm>
        <a:graphic>
          <a:graphicData uri="http://schemas.openxmlformats.org/drawingml/2006/table">
            <a:tbl>
              <a:tblPr>
                <a:tableStyleId>{D7AC3CCA-C797-4891-BE02-D94E43425B78}</a:tableStyleId>
              </a:tblPr>
              <a:tblGrid>
                <a:gridCol w="4541174">
                  <a:extLst>
                    <a:ext uri="{9D8B030D-6E8A-4147-A177-3AD203B41FA5}">
                      <a16:colId xmlns:a16="http://schemas.microsoft.com/office/drawing/2014/main" val="20000"/>
                    </a:ext>
                  </a:extLst>
                </a:gridCol>
                <a:gridCol w="1864743">
                  <a:extLst>
                    <a:ext uri="{9D8B030D-6E8A-4147-A177-3AD203B41FA5}">
                      <a16:colId xmlns:a16="http://schemas.microsoft.com/office/drawing/2014/main" val="20001"/>
                    </a:ext>
                  </a:extLst>
                </a:gridCol>
                <a:gridCol w="2433282">
                  <a:extLst>
                    <a:ext uri="{9D8B030D-6E8A-4147-A177-3AD203B41FA5}">
                      <a16:colId xmlns:a16="http://schemas.microsoft.com/office/drawing/2014/main" val="20002"/>
                    </a:ext>
                  </a:extLst>
                </a:gridCol>
              </a:tblGrid>
              <a:tr h="457200">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Parallels Between Jeremiah 50-51 &amp; Revelation 17-18</a:t>
                      </a:r>
                    </a:p>
                  </a:txBody>
                  <a:tcPr horzOverflow="overflow">
                    <a:solidFill>
                      <a:schemeClr val="tx1">
                        <a:lumMod val="85000"/>
                      </a:schemeClr>
                    </a:solid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horzOverflow="overflow">
                    <a:solidFill>
                      <a:srgbClr val="3399FF"/>
                    </a:solid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horzOverflow="overflow">
                    <a:solidFill>
                      <a:srgbClr val="3399FF"/>
                    </a:solidFill>
                  </a:tcPr>
                </a:tc>
                <a:extLst>
                  <a:ext uri="{0D108BD9-81ED-4DB2-BD59-A6C34878D82A}">
                    <a16:rowId xmlns:a16="http://schemas.microsoft.com/office/drawing/2014/main" val="2372741598"/>
                  </a:ext>
                </a:extLst>
              </a:tr>
              <a:tr h="4572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horzOverflow="overflow">
                    <a:solidFill>
                      <a:srgbClr val="3399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Jeremiah</a:t>
                      </a:r>
                      <a:endParaRPr kumimoji="0" lang="en-US" sz="2400" b="0" i="0" u="none" strike="noStrike" cap="none" normalizeH="0" baseline="0" dirty="0">
                        <a:ln>
                          <a:noFill/>
                        </a:ln>
                        <a:solidFill>
                          <a:schemeClr val="bg2"/>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horzOverflow="overflow">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Revelation</a:t>
                      </a:r>
                      <a:endParaRPr kumimoji="0" lang="en-US" sz="2400" b="0" i="0" u="none" strike="noStrike" cap="none" normalizeH="0" baseline="0" dirty="0">
                        <a:ln>
                          <a:noFill/>
                        </a:ln>
                        <a:solidFill>
                          <a:schemeClr val="bg2"/>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horzOverflow="overflow">
                    <a:solidFill>
                      <a:srgbClr val="99FF66"/>
                    </a:solidFill>
                  </a:tcPr>
                </a:tc>
                <a:extLst>
                  <a:ext uri="{0D108BD9-81ED-4DB2-BD59-A6C34878D82A}">
                    <a16:rowId xmlns:a16="http://schemas.microsoft.com/office/drawing/2014/main" val="1803650137"/>
                  </a:ext>
                </a:extLst>
              </a:tr>
              <a:tr h="4572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rPr>
                        <a:t>Associated with a Golden cup</a:t>
                      </a:r>
                      <a:endParaRPr kumimoji="0" lang="en-US" sz="2400" b="0" i="0" u="none" strike="noStrike" cap="none" normalizeH="0" baseline="0" dirty="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horzOverflow="overflow">
                    <a:solidFill>
                      <a:srgbClr val="3399FF"/>
                    </a:solidFill>
                  </a:tcPr>
                </a:tc>
                <a:tc>
                  <a:txBody>
                    <a:bodyPr/>
                    <a:lstStyle/>
                    <a:p>
                      <a:pPr marL="228600" marR="0" lvl="0" indent="0" algn="l"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a:ln>
                            <a:noFill/>
                          </a:ln>
                          <a:solidFill>
                            <a:schemeClr val="bg2"/>
                          </a:solidFill>
                          <a:effectLst/>
                          <a:latin typeface="Calibri" panose="020F0502020204030204" pitchFamily="34" charset="0"/>
                          <a:cs typeface="Calibri" panose="020F0502020204030204" pitchFamily="34" charset="0"/>
                        </a:rPr>
                        <a:t>51:7a</a:t>
                      </a:r>
                      <a:endParaRPr kumimoji="0" lang="en-US" sz="2400" b="0"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rgbClr val="FFFFCC"/>
                    </a:solidFill>
                  </a:tcPr>
                </a:tc>
                <a:tc>
                  <a:txBody>
                    <a:bodyPr/>
                    <a:lstStyle/>
                    <a:p>
                      <a:pPr marL="228600" marR="0" lvl="0" indent="0" algn="l" defTabSz="914400" rtl="0" eaLnBrk="1" fontAlgn="base" latinLnBrk="0" hangingPunct="1">
                        <a:lnSpc>
                          <a:spcPct val="100000"/>
                        </a:lnSpc>
                        <a:spcBef>
                          <a:spcPct val="2000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17:3-4; 18:6</a:t>
                      </a:r>
                    </a:p>
                  </a:txBody>
                  <a:tcPr horzOverflow="overflow">
                    <a:solidFill>
                      <a:srgbClr val="99FF66"/>
                    </a:solidFill>
                  </a:tcPr>
                </a:tc>
                <a:extLst>
                  <a:ext uri="{0D108BD9-81ED-4DB2-BD59-A6C34878D82A}">
                    <a16:rowId xmlns:a16="http://schemas.microsoft.com/office/drawing/2014/main" val="10000"/>
                  </a:ext>
                </a:extLst>
              </a:tr>
              <a:tr h="4572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rPr>
                        <a:t>Dwelling on many waters</a:t>
                      </a:r>
                      <a:endParaRPr kumimoji="0" lang="en-US" sz="2400" b="0" i="0" u="none" strike="noStrike" cap="none" normalizeH="0" baseline="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horzOverflow="overflow">
                    <a:solidFill>
                      <a:srgbClr val="3399FF"/>
                    </a:solidFill>
                  </a:tcPr>
                </a:tc>
                <a:tc>
                  <a:txBody>
                    <a:bodyPr/>
                    <a:lstStyle/>
                    <a:p>
                      <a:pPr marL="228600" marR="0" lvl="0" indent="0" algn="l" defTabSz="914400" rtl="0" eaLnBrk="1" fontAlgn="base" latinLnBrk="0" hangingPunct="1">
                        <a:lnSpc>
                          <a:spcPct val="100000"/>
                        </a:lnSpc>
                        <a:spcBef>
                          <a:spcPct val="2000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51:13</a:t>
                      </a:r>
                    </a:p>
                  </a:txBody>
                  <a:tcPr horzOverflow="overflow">
                    <a:solidFill>
                      <a:srgbClr val="FFFFCC"/>
                    </a:solidFill>
                  </a:tcPr>
                </a:tc>
                <a:tc>
                  <a:txBody>
                    <a:bodyPr/>
                    <a:lstStyle/>
                    <a:p>
                      <a:pPr marL="228600" marR="0" lvl="0" indent="0" algn="l" defTabSz="914400" rtl="0" eaLnBrk="1" fontAlgn="base" latinLnBrk="0" hangingPunct="1">
                        <a:lnSpc>
                          <a:spcPct val="100000"/>
                        </a:lnSpc>
                        <a:spcBef>
                          <a:spcPct val="2000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17:1</a:t>
                      </a:r>
                    </a:p>
                  </a:txBody>
                  <a:tcPr horzOverflow="overflow">
                    <a:solidFill>
                      <a:srgbClr val="99FF66"/>
                    </a:solidFill>
                  </a:tcPr>
                </a:tc>
                <a:extLst>
                  <a:ext uri="{0D108BD9-81ED-4DB2-BD59-A6C34878D82A}">
                    <a16:rowId xmlns:a16="http://schemas.microsoft.com/office/drawing/2014/main" val="10001"/>
                  </a:ext>
                </a:extLst>
              </a:tr>
              <a:tr h="4572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rPr>
                        <a:t>Intoxicating the nations</a:t>
                      </a:r>
                      <a:endParaRPr kumimoji="0" lang="en-US" sz="2400" b="0" i="0" u="none" strike="noStrike" cap="none" normalizeH="0" baseline="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horzOverflow="overflow">
                    <a:solidFill>
                      <a:srgbClr val="3399FF"/>
                    </a:solidFill>
                  </a:tcPr>
                </a:tc>
                <a:tc>
                  <a:txBody>
                    <a:bodyPr/>
                    <a:lstStyle/>
                    <a:p>
                      <a:pPr marL="228600" marR="0" lvl="0" indent="0" algn="l" defTabSz="914400" rtl="0" eaLnBrk="1" fontAlgn="base" latinLnBrk="0" hangingPunct="1">
                        <a:lnSpc>
                          <a:spcPct val="100000"/>
                        </a:lnSpc>
                        <a:spcBef>
                          <a:spcPct val="2000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51:7b</a:t>
                      </a:r>
                    </a:p>
                  </a:txBody>
                  <a:tcPr horzOverflow="overflow">
                    <a:solidFill>
                      <a:srgbClr val="FFFFCC"/>
                    </a:solidFill>
                  </a:tcPr>
                </a:tc>
                <a:tc>
                  <a:txBody>
                    <a:bodyPr/>
                    <a:lstStyle/>
                    <a:p>
                      <a:pPr marL="228600" marR="0" lvl="0" indent="0" algn="l" defTabSz="914400" rtl="0" eaLnBrk="1" fontAlgn="base" latinLnBrk="0" hangingPunct="1">
                        <a:lnSpc>
                          <a:spcPct val="100000"/>
                        </a:lnSpc>
                        <a:spcBef>
                          <a:spcPct val="2000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17:2</a:t>
                      </a:r>
                    </a:p>
                  </a:txBody>
                  <a:tcPr horzOverflow="overflow">
                    <a:solidFill>
                      <a:srgbClr val="99FF66"/>
                    </a:solidFill>
                  </a:tcPr>
                </a:tc>
                <a:extLst>
                  <a:ext uri="{0D108BD9-81ED-4DB2-BD59-A6C34878D82A}">
                    <a16:rowId xmlns:a16="http://schemas.microsoft.com/office/drawing/2014/main" val="10002"/>
                  </a:ext>
                </a:extLst>
              </a:tr>
              <a:tr h="381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rPr>
                        <a:t>Same name</a:t>
                      </a:r>
                      <a:endParaRPr kumimoji="0" lang="en-US" sz="2400" b="0" i="0" u="none" strike="noStrike" cap="none" normalizeH="0" baseline="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horzOverflow="overflow">
                    <a:solidFill>
                      <a:srgbClr val="3399FF"/>
                    </a:solidFill>
                  </a:tcPr>
                </a:tc>
                <a:tc>
                  <a:txBody>
                    <a:bodyPr/>
                    <a:lstStyle/>
                    <a:p>
                      <a:pPr marL="228600" marR="0" lvl="0" indent="0" algn="l" defTabSz="914400" rtl="0" eaLnBrk="1" fontAlgn="base" latinLnBrk="0" hangingPunct="1">
                        <a:lnSpc>
                          <a:spcPct val="100000"/>
                        </a:lnSpc>
                        <a:spcBef>
                          <a:spcPct val="2000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50:1</a:t>
                      </a:r>
                    </a:p>
                  </a:txBody>
                  <a:tcPr horzOverflow="overflow">
                    <a:solidFill>
                      <a:srgbClr val="FFFFCC"/>
                    </a:solidFill>
                  </a:tcPr>
                </a:tc>
                <a:tc>
                  <a:txBody>
                    <a:bodyPr/>
                    <a:lstStyle/>
                    <a:p>
                      <a:pPr marL="228600" marR="0" lvl="0" indent="0" algn="l" defTabSz="914400" rtl="0" eaLnBrk="1" fontAlgn="base" latinLnBrk="0" hangingPunct="1">
                        <a:lnSpc>
                          <a:spcPct val="100000"/>
                        </a:lnSpc>
                        <a:spcBef>
                          <a:spcPct val="2000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17:5</a:t>
                      </a:r>
                    </a:p>
                  </a:txBody>
                  <a:tcPr horzOverflow="overflow">
                    <a:solidFill>
                      <a:srgbClr val="99FF66"/>
                    </a:solidFill>
                  </a:tcPr>
                </a:tc>
                <a:extLst>
                  <a:ext uri="{0D108BD9-81ED-4DB2-BD59-A6C34878D82A}">
                    <a16:rowId xmlns:a16="http://schemas.microsoft.com/office/drawing/2014/main" val="10003"/>
                  </a:ext>
                </a:extLst>
              </a:tr>
              <a:tr h="3968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rPr>
                        <a:t>Stone sinking into Euphrates</a:t>
                      </a:r>
                      <a:endParaRPr kumimoji="0" lang="en-US" sz="2400" b="0" i="0" u="none" strike="noStrike" cap="none" normalizeH="0" baseline="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horzOverflow="overflow">
                    <a:solidFill>
                      <a:srgbClr val="3399FF"/>
                    </a:solidFill>
                  </a:tcPr>
                </a:tc>
                <a:tc>
                  <a:txBody>
                    <a:bodyPr/>
                    <a:lstStyle/>
                    <a:p>
                      <a:pPr marL="228600" marR="0" lvl="0" indent="0" algn="l" defTabSz="914400" rtl="0" eaLnBrk="1" fontAlgn="base" latinLnBrk="0" hangingPunct="1">
                        <a:lnSpc>
                          <a:spcPct val="100000"/>
                        </a:lnSpc>
                        <a:spcBef>
                          <a:spcPct val="2000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51:63-64</a:t>
                      </a:r>
                    </a:p>
                  </a:txBody>
                  <a:tcPr horzOverflow="overflow">
                    <a:solidFill>
                      <a:srgbClr val="FFFFCC"/>
                    </a:solidFill>
                  </a:tcPr>
                </a:tc>
                <a:tc>
                  <a:txBody>
                    <a:bodyPr/>
                    <a:lstStyle/>
                    <a:p>
                      <a:pPr marL="228600" marR="0" lvl="0" indent="0" algn="l" defTabSz="914400" rtl="0" eaLnBrk="1" fontAlgn="base" latinLnBrk="0" hangingPunct="1">
                        <a:lnSpc>
                          <a:spcPct val="100000"/>
                        </a:lnSpc>
                        <a:spcBef>
                          <a:spcPct val="2000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18:21</a:t>
                      </a:r>
                    </a:p>
                  </a:txBody>
                  <a:tcPr horzOverflow="overflow">
                    <a:solidFill>
                      <a:srgbClr val="99FF66"/>
                    </a:solidFill>
                  </a:tcPr>
                </a:tc>
                <a:extLst>
                  <a:ext uri="{0D108BD9-81ED-4DB2-BD59-A6C34878D82A}">
                    <a16:rowId xmlns:a16="http://schemas.microsoft.com/office/drawing/2014/main" val="10004"/>
                  </a:ext>
                </a:extLst>
              </a:tr>
              <a:tr h="4127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rPr>
                        <a:t>Sudden destruction</a:t>
                      </a:r>
                      <a:endParaRPr kumimoji="0" lang="en-US" sz="2400" b="0" i="0" u="none" strike="noStrike" cap="none" normalizeH="0" baseline="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horzOverflow="overflow">
                    <a:solidFill>
                      <a:srgbClr val="3399FF"/>
                    </a:solidFill>
                  </a:tcPr>
                </a:tc>
                <a:tc>
                  <a:txBody>
                    <a:bodyPr/>
                    <a:lstStyle/>
                    <a:p>
                      <a:pPr marL="228600" marR="0" lvl="0" indent="0" algn="l" defTabSz="914400" rtl="0" eaLnBrk="1" fontAlgn="base" latinLnBrk="0" hangingPunct="1">
                        <a:lnSpc>
                          <a:spcPct val="100000"/>
                        </a:lnSpc>
                        <a:spcBef>
                          <a:spcPct val="2000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51:8</a:t>
                      </a:r>
                    </a:p>
                  </a:txBody>
                  <a:tcPr horzOverflow="overflow">
                    <a:solidFill>
                      <a:srgbClr val="FFFFCC"/>
                    </a:solidFill>
                  </a:tcPr>
                </a:tc>
                <a:tc>
                  <a:txBody>
                    <a:bodyPr/>
                    <a:lstStyle/>
                    <a:p>
                      <a:pPr marL="228600" marR="0" lvl="0" indent="0" algn="l" defTabSz="914400" rtl="0" eaLnBrk="1" fontAlgn="base" latinLnBrk="0" hangingPunct="1">
                        <a:lnSpc>
                          <a:spcPct val="100000"/>
                        </a:lnSpc>
                        <a:spcBef>
                          <a:spcPct val="2000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18:8</a:t>
                      </a:r>
                    </a:p>
                  </a:txBody>
                  <a:tcPr horzOverflow="overflow">
                    <a:solidFill>
                      <a:srgbClr val="99FF66"/>
                    </a:solidFill>
                  </a:tcPr>
                </a:tc>
                <a:extLst>
                  <a:ext uri="{0D108BD9-81ED-4DB2-BD59-A6C34878D82A}">
                    <a16:rowId xmlns:a16="http://schemas.microsoft.com/office/drawing/2014/main" val="10005"/>
                  </a:ext>
                </a:extLst>
              </a:tr>
              <a:tr h="3524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rPr>
                        <a:t>Destroyed by fire</a:t>
                      </a:r>
                      <a:endParaRPr kumimoji="0" lang="en-US" sz="2400" b="0" i="0" u="none" strike="noStrike" cap="none" normalizeH="0" baseline="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horzOverflow="overflow">
                    <a:solidFill>
                      <a:srgbClr val="3399FF"/>
                    </a:solidFill>
                  </a:tcPr>
                </a:tc>
                <a:tc>
                  <a:txBody>
                    <a:bodyPr/>
                    <a:lstStyle/>
                    <a:p>
                      <a:pPr marL="228600" marR="0" lvl="0" indent="0" algn="l" defTabSz="914400" rtl="0" eaLnBrk="1" fontAlgn="base" latinLnBrk="0" hangingPunct="1">
                        <a:lnSpc>
                          <a:spcPct val="100000"/>
                        </a:lnSpc>
                        <a:spcBef>
                          <a:spcPct val="2000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51:30</a:t>
                      </a:r>
                    </a:p>
                  </a:txBody>
                  <a:tcPr horzOverflow="overflow">
                    <a:solidFill>
                      <a:srgbClr val="FFFFCC"/>
                    </a:solidFill>
                  </a:tcPr>
                </a:tc>
                <a:tc>
                  <a:txBody>
                    <a:bodyPr/>
                    <a:lstStyle/>
                    <a:p>
                      <a:pPr marL="228600" marR="0" lvl="0" indent="0" algn="l" defTabSz="914400" rtl="0" eaLnBrk="1" fontAlgn="base" latinLnBrk="0" hangingPunct="1">
                        <a:lnSpc>
                          <a:spcPct val="100000"/>
                        </a:lnSpc>
                        <a:spcBef>
                          <a:spcPct val="2000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17:16</a:t>
                      </a:r>
                    </a:p>
                  </a:txBody>
                  <a:tcPr horzOverflow="overflow">
                    <a:solidFill>
                      <a:srgbClr val="99FF66"/>
                    </a:solidFill>
                  </a:tcPr>
                </a:tc>
                <a:extLst>
                  <a:ext uri="{0D108BD9-81ED-4DB2-BD59-A6C34878D82A}">
                    <a16:rowId xmlns:a16="http://schemas.microsoft.com/office/drawing/2014/main" val="10006"/>
                  </a:ext>
                </a:extLst>
              </a:tr>
              <a:tr h="2921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rPr>
                        <a:t>Final, uninhabitable</a:t>
                      </a:r>
                      <a:endParaRPr kumimoji="0" lang="en-US" sz="2400" b="0" i="0" u="none" strike="noStrike" cap="none" normalizeH="0" baseline="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horzOverflow="overflow">
                    <a:solidFill>
                      <a:srgbClr val="3399FF"/>
                    </a:solidFill>
                  </a:tcPr>
                </a:tc>
                <a:tc>
                  <a:txBody>
                    <a:bodyPr/>
                    <a:lstStyle/>
                    <a:p>
                      <a:pPr marL="228600" marR="0" lvl="0" indent="0" algn="l" defTabSz="914400" rtl="0" eaLnBrk="1" fontAlgn="base" latinLnBrk="0" hangingPunct="1">
                        <a:lnSpc>
                          <a:spcPct val="100000"/>
                        </a:lnSpc>
                        <a:spcBef>
                          <a:spcPct val="2000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50:39</a:t>
                      </a:r>
                    </a:p>
                  </a:txBody>
                  <a:tcPr horzOverflow="overflow">
                    <a:solidFill>
                      <a:srgbClr val="FFFFCC"/>
                    </a:solidFill>
                  </a:tcPr>
                </a:tc>
                <a:tc>
                  <a:txBody>
                    <a:bodyPr/>
                    <a:lstStyle/>
                    <a:p>
                      <a:pPr marL="228600" marR="0" lvl="0" indent="0" algn="l" defTabSz="914400" rtl="0" eaLnBrk="1" fontAlgn="base" latinLnBrk="0" hangingPunct="1">
                        <a:lnSpc>
                          <a:spcPct val="100000"/>
                        </a:lnSpc>
                        <a:spcBef>
                          <a:spcPct val="2000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18:21</a:t>
                      </a:r>
                    </a:p>
                  </a:txBody>
                  <a:tcPr horzOverflow="overflow">
                    <a:solidFill>
                      <a:srgbClr val="99FF66"/>
                    </a:solidFill>
                  </a:tcPr>
                </a:tc>
                <a:extLst>
                  <a:ext uri="{0D108BD9-81ED-4DB2-BD59-A6C34878D82A}">
                    <a16:rowId xmlns:a16="http://schemas.microsoft.com/office/drawing/2014/main" val="10007"/>
                  </a:ext>
                </a:extLst>
              </a:tr>
              <a:tr h="307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rPr>
                        <a:t>Deserved</a:t>
                      </a:r>
                      <a:endParaRPr kumimoji="0" lang="en-US" sz="2400" b="0" i="0" u="none" strike="noStrike" cap="none" normalizeH="0" baseline="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horzOverflow="overflow">
                    <a:solidFill>
                      <a:srgbClr val="3399FF"/>
                    </a:solidFill>
                  </a:tcPr>
                </a:tc>
                <a:tc>
                  <a:txBody>
                    <a:bodyPr/>
                    <a:lstStyle/>
                    <a:p>
                      <a:pPr marL="228600" marR="0" lvl="0" indent="0" algn="l" defTabSz="914400" rtl="0" eaLnBrk="1" fontAlgn="base" latinLnBrk="0" hangingPunct="1">
                        <a:lnSpc>
                          <a:spcPct val="100000"/>
                        </a:lnSpc>
                        <a:spcBef>
                          <a:spcPct val="2000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50:29</a:t>
                      </a:r>
                    </a:p>
                  </a:txBody>
                  <a:tcPr horzOverflow="overflow">
                    <a:solidFill>
                      <a:srgbClr val="FFFFCC"/>
                    </a:solidFill>
                  </a:tcPr>
                </a:tc>
                <a:tc>
                  <a:txBody>
                    <a:bodyPr/>
                    <a:lstStyle/>
                    <a:p>
                      <a:pPr marL="228600" marR="0" lvl="0" indent="0" algn="l" defTabSz="914400" rtl="0" eaLnBrk="1" fontAlgn="base" latinLnBrk="0" hangingPunct="1">
                        <a:lnSpc>
                          <a:spcPct val="100000"/>
                        </a:lnSpc>
                        <a:spcBef>
                          <a:spcPct val="2000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18:6</a:t>
                      </a:r>
                    </a:p>
                  </a:txBody>
                  <a:tcPr horzOverflow="overflow">
                    <a:solidFill>
                      <a:srgbClr val="99FF66"/>
                    </a:solidFill>
                  </a:tcPr>
                </a:tc>
                <a:extLst>
                  <a:ext uri="{0D108BD9-81ED-4DB2-BD59-A6C34878D82A}">
                    <a16:rowId xmlns:a16="http://schemas.microsoft.com/office/drawing/2014/main" val="10008"/>
                  </a:ext>
                </a:extLst>
              </a:tr>
              <a:tr h="4762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rPr>
                        <a:t>God’s people flee</a:t>
                      </a:r>
                      <a:endParaRPr kumimoji="0" lang="en-US" sz="2400" b="0" i="0" u="none" strike="noStrike" cap="none" normalizeH="0" baseline="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horzOverflow="overflow">
                    <a:solidFill>
                      <a:srgbClr val="3399FF"/>
                    </a:solidFill>
                  </a:tcPr>
                </a:tc>
                <a:tc>
                  <a:txBody>
                    <a:bodyPr/>
                    <a:lstStyle/>
                    <a:p>
                      <a:pPr marL="228600" marR="0" lvl="0" indent="0" algn="l" defTabSz="914400" rtl="0" eaLnBrk="1" fontAlgn="base" latinLnBrk="0" hangingPunct="1">
                        <a:lnSpc>
                          <a:spcPct val="100000"/>
                        </a:lnSpc>
                        <a:spcBef>
                          <a:spcPct val="2000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51:6, 45</a:t>
                      </a:r>
                    </a:p>
                  </a:txBody>
                  <a:tcPr horzOverflow="overflow">
                    <a:solidFill>
                      <a:srgbClr val="FFFFCC"/>
                    </a:solidFill>
                  </a:tcPr>
                </a:tc>
                <a:tc>
                  <a:txBody>
                    <a:bodyPr/>
                    <a:lstStyle/>
                    <a:p>
                      <a:pPr marL="228600" marR="0" lvl="0" indent="0" algn="l" defTabSz="914400" rtl="0" eaLnBrk="1" fontAlgn="base" latinLnBrk="0" hangingPunct="1">
                        <a:lnSpc>
                          <a:spcPct val="100000"/>
                        </a:lnSpc>
                        <a:spcBef>
                          <a:spcPct val="2000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18:4</a:t>
                      </a:r>
                    </a:p>
                  </a:txBody>
                  <a:tcPr horzOverflow="overflow">
                    <a:solidFill>
                      <a:srgbClr val="99FF66"/>
                    </a:solidFill>
                  </a:tcPr>
                </a:tc>
                <a:extLst>
                  <a:ext uri="{0D108BD9-81ED-4DB2-BD59-A6C34878D82A}">
                    <a16:rowId xmlns:a16="http://schemas.microsoft.com/office/drawing/2014/main" val="10009"/>
                  </a:ext>
                </a:extLst>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rPr>
                        <a:t>Heaven rejoices</a:t>
                      </a:r>
                      <a:endParaRPr kumimoji="0" lang="en-US" sz="2400" b="0" i="0" u="none" strike="noStrike" cap="none" normalizeH="0" baseline="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horzOverflow="overflow">
                    <a:solidFill>
                      <a:srgbClr val="3399FF"/>
                    </a:solidFill>
                  </a:tcPr>
                </a:tc>
                <a:tc>
                  <a:txBody>
                    <a:bodyPr/>
                    <a:lstStyle/>
                    <a:p>
                      <a:pPr marL="228600" marR="0" lvl="0" indent="0" algn="l" defTabSz="914400" rtl="0" eaLnBrk="1" fontAlgn="base" latinLnBrk="0" hangingPunct="1">
                        <a:lnSpc>
                          <a:spcPct val="100000"/>
                        </a:lnSpc>
                        <a:spcBef>
                          <a:spcPct val="2000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51:48</a:t>
                      </a:r>
                    </a:p>
                  </a:txBody>
                  <a:tcPr horzOverflow="overflow">
                    <a:solidFill>
                      <a:srgbClr val="FFFFCC"/>
                    </a:solidFill>
                  </a:tcPr>
                </a:tc>
                <a:tc>
                  <a:txBody>
                    <a:bodyPr/>
                    <a:lstStyle/>
                    <a:p>
                      <a:pPr marL="228600" marR="0" lvl="0" indent="0" algn="l" defTabSz="914400" rtl="0" eaLnBrk="1" fontAlgn="base" latinLnBrk="0" hangingPunct="1">
                        <a:lnSpc>
                          <a:spcPct val="100000"/>
                        </a:lnSpc>
                        <a:spcBef>
                          <a:spcPct val="2000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18:20</a:t>
                      </a:r>
                    </a:p>
                  </a:txBody>
                  <a:tcPr horzOverflow="overflow">
                    <a:solidFill>
                      <a:srgbClr val="99FF66"/>
                    </a:solidFill>
                  </a:tcPr>
                </a:tc>
                <a:extLst>
                  <a:ext uri="{0D108BD9-81ED-4DB2-BD59-A6C34878D82A}">
                    <a16:rowId xmlns:a16="http://schemas.microsoft.com/office/drawing/2014/main" val="10010"/>
                  </a:ext>
                </a:extLst>
              </a:tr>
              <a:tr h="180975">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rgbClr val="FFFF00"/>
                          </a:solidFill>
                          <a:effectLst/>
                          <a:latin typeface="Calibri" panose="020F0502020204030204" pitchFamily="34" charset="0"/>
                          <a:cs typeface="Calibri" panose="020F0502020204030204" pitchFamily="34" charset="0"/>
                        </a:rPr>
                        <a:t>Dyer, "The Identity of Babylon in Revelation 17–18 (Part 2)," 441-43. </a:t>
                      </a:r>
                    </a:p>
                  </a:txBody>
                  <a:tcPr horzOverflow="overflow">
                    <a:solidFill>
                      <a:srgbClr val="3399FF"/>
                    </a:solidFill>
                  </a:tcPr>
                </a:tc>
                <a:tc hMerge="1">
                  <a:txBody>
                    <a:bodyPr/>
                    <a:lstStyle/>
                    <a:p>
                      <a:pPr marL="228600" marR="0" lvl="0" indent="0" algn="l" defTabSz="914400" rtl="0" eaLnBrk="1" fontAlgn="base" latinLnBrk="0" hangingPunct="1">
                        <a:lnSpc>
                          <a:spcPct val="100000"/>
                        </a:lnSpc>
                        <a:spcBef>
                          <a:spcPct val="20000"/>
                        </a:spcBef>
                        <a:spcAft>
                          <a:spcPct val="0"/>
                        </a:spcAft>
                        <a:buClrTx/>
                        <a:buSzTx/>
                        <a:buFontTx/>
                        <a:buNone/>
                        <a:tabLst/>
                      </a:pPr>
                      <a:endPar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endParaRPr>
                    </a:p>
                  </a:txBody>
                  <a:tcPr horzOverflow="overflow">
                    <a:solidFill>
                      <a:srgbClr val="FFFFCC"/>
                    </a:solidFill>
                  </a:tcPr>
                </a:tc>
                <a:tc hMerge="1">
                  <a:txBody>
                    <a:bodyPr/>
                    <a:lstStyle/>
                    <a:p>
                      <a:pPr marL="228600" marR="0" lvl="0" indent="0" algn="l" defTabSz="914400" rtl="0" eaLnBrk="1" fontAlgn="base" latinLnBrk="0" hangingPunct="1">
                        <a:lnSpc>
                          <a:spcPct val="100000"/>
                        </a:lnSpc>
                        <a:spcBef>
                          <a:spcPct val="20000"/>
                        </a:spcBef>
                        <a:spcAft>
                          <a:spcPct val="0"/>
                        </a:spcAft>
                        <a:buClrTx/>
                        <a:buSzTx/>
                        <a:buFontTx/>
                        <a:buNone/>
                        <a:tabLst/>
                      </a:pPr>
                      <a:endPar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endParaRPr>
                    </a:p>
                  </a:txBody>
                  <a:tcPr horzOverflow="overflow">
                    <a:solidFill>
                      <a:srgbClr val="99FF66"/>
                    </a:solidFill>
                  </a:tcPr>
                </a:tc>
                <a:extLst>
                  <a:ext uri="{0D108BD9-81ED-4DB2-BD59-A6C34878D82A}">
                    <a16:rowId xmlns:a16="http://schemas.microsoft.com/office/drawing/2014/main" val="412487966"/>
                  </a:ext>
                </a:extLst>
              </a:tr>
            </a:tbl>
          </a:graphicData>
        </a:graphic>
      </p:graphicFrame>
    </p:spTree>
    <p:extLst>
      <p:ext uri="{BB962C8B-B14F-4D97-AF65-F5344CB8AC3E}">
        <p14:creationId xmlns:p14="http://schemas.microsoft.com/office/powerpoint/2010/main" val="203538948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D2EFC223-AE86-4F96-AEF4-A22E7B501DF4}"/>
              </a:ext>
            </a:extLst>
          </p:cNvPr>
          <p:cNvSpPr>
            <a:spLocks noGrp="1" noChangeArrowheads="1"/>
          </p:cNvSpPr>
          <p:nvPr>
            <p:ph type="title"/>
          </p:nvPr>
        </p:nvSpPr>
        <p:spPr>
          <a:xfrm>
            <a:off x="685800" y="228600"/>
            <a:ext cx="7772400" cy="609600"/>
          </a:xfrm>
        </p:spPr>
        <p:txBody>
          <a:bodyPr/>
          <a:lstStyle/>
          <a:p>
            <a:pPr algn="ctr"/>
            <a:r>
              <a:rPr lang="en-US" altLang="en-US" sz="3200" dirty="0">
                <a:solidFill>
                  <a:srgbClr val="00FFFF"/>
                </a:solidFill>
                <a:effectLst>
                  <a:outerShdw blurRad="38100" dist="38100" dir="2700000" algn="tl">
                    <a:srgbClr val="000000">
                      <a:alpha val="43137"/>
                    </a:srgbClr>
                  </a:outerShdw>
                </a:effectLst>
                <a:cs typeface="Times New Roman" panose="02020603050405020304" pitchFamily="18" charset="0"/>
              </a:rPr>
              <a:t>Larkin, </a:t>
            </a:r>
            <a:r>
              <a:rPr lang="en-US" altLang="en-US" sz="3200" i="1" dirty="0">
                <a:solidFill>
                  <a:srgbClr val="00FFFF"/>
                </a:solidFill>
                <a:effectLst>
                  <a:outerShdw blurRad="38100" dist="38100" dir="2700000" algn="tl">
                    <a:srgbClr val="000000">
                      <a:alpha val="43137"/>
                    </a:srgbClr>
                  </a:outerShdw>
                </a:effectLst>
                <a:cs typeface="Times New Roman" panose="02020603050405020304" pitchFamily="18" charset="0"/>
              </a:rPr>
              <a:t>The Book of Revelation</a:t>
            </a:r>
            <a:r>
              <a:rPr lang="en-US" altLang="en-US" sz="3200" dirty="0">
                <a:solidFill>
                  <a:srgbClr val="00FFFF"/>
                </a:solidFill>
                <a:effectLst>
                  <a:outerShdw blurRad="38100" dist="38100" dir="2700000" algn="tl">
                    <a:srgbClr val="000000">
                      <a:alpha val="43137"/>
                    </a:srgbClr>
                  </a:outerShdw>
                </a:effectLst>
                <a:cs typeface="Times New Roman" panose="02020603050405020304" pitchFamily="18" charset="0"/>
              </a:rPr>
              <a:t>, 158.</a:t>
            </a:r>
            <a:r>
              <a:rPr lang="en-US" altLang="en-US" sz="3200" dirty="0">
                <a:solidFill>
                  <a:srgbClr val="00FFFF"/>
                </a:solidFill>
                <a:effectLst>
                  <a:outerShdw blurRad="38100" dist="38100" dir="2700000" algn="tl">
                    <a:srgbClr val="000000">
                      <a:alpha val="43137"/>
                    </a:srgbClr>
                  </a:outerShdw>
                </a:effectLst>
              </a:rPr>
              <a:t> </a:t>
            </a:r>
          </a:p>
        </p:txBody>
      </p:sp>
      <p:sp>
        <p:nvSpPr>
          <p:cNvPr id="92163" name="Rectangle 3">
            <a:extLst>
              <a:ext uri="{FF2B5EF4-FFF2-40B4-BE49-F238E27FC236}">
                <a16:creationId xmlns:a16="http://schemas.microsoft.com/office/drawing/2014/main" id="{C0A45323-D854-4BFD-A203-24F25076F6C5}"/>
              </a:ext>
            </a:extLst>
          </p:cNvPr>
          <p:cNvSpPr>
            <a:spLocks noGrp="1" noChangeArrowheads="1"/>
          </p:cNvSpPr>
          <p:nvPr>
            <p:ph type="body" idx="1"/>
          </p:nvPr>
        </p:nvSpPr>
        <p:spPr>
          <a:xfrm>
            <a:off x="0" y="914400"/>
            <a:ext cx="9144000" cy="4267200"/>
          </a:xfrm>
        </p:spPr>
        <p:txBody>
          <a:bodyPr/>
          <a:lstStyle/>
          <a:p>
            <a:pPr marL="0" indent="0" algn="just">
              <a:buNone/>
            </a:pPr>
            <a:r>
              <a:rPr lang="en-US" altLang="en-US" sz="2800" dirty="0">
                <a:effectLst>
                  <a:outerShdw blurRad="38100" dist="38100" dir="2700000" algn="tl">
                    <a:srgbClr val="000000">
                      <a:alpha val="43137"/>
                    </a:srgbClr>
                  </a:outerShdw>
                </a:effectLst>
                <a:cs typeface="Times New Roman" panose="02020603050405020304" pitchFamily="18" charset="0"/>
              </a:rPr>
              <a:t>“…and this is in exact harmony with the words of Isa. 13:19. </a:t>
            </a:r>
            <a:r>
              <a:rPr lang="en-US" sz="2800" dirty="0">
                <a:effectLst>
                  <a:outerShdw blurRad="38100" dist="38100" dir="2700000" algn="tl">
                    <a:srgbClr val="000000">
                      <a:alpha val="43137"/>
                    </a:srgbClr>
                  </a:outerShdw>
                </a:effectLst>
                <a:cs typeface="Times New Roman" panose="02020603050405020304" pitchFamily="18" charset="0"/>
              </a:rPr>
              <a:t>‘</a:t>
            </a:r>
            <a:r>
              <a:rPr lang="en-US" sz="2800" dirty="0">
                <a:effectLst>
                  <a:outerShdw blurRad="38100" dist="38100" dir="2700000" algn="tl">
                    <a:srgbClr val="000000">
                      <a:alpha val="43137"/>
                    </a:srgbClr>
                  </a:outerShdw>
                </a:effectLst>
              </a:rPr>
              <a:t>And Babylon, the glory of kingdoms, the beauty of the Chaldees’ excellency, shall be as when God overthrew Sodom and Gomorrah;’ and the Prophet Jeremiah makes the same statement. Jer. 50:40. The destruction of Sodom and Gomorrah was not protracted through many centuries, their glory disappeared in a few hours (Gen. 19:24–28), and </a:t>
            </a:r>
            <a:r>
              <a:rPr lang="en-US" sz="2800" b="1" u="sng" dirty="0">
                <a:solidFill>
                  <a:srgbClr val="FFFFCC"/>
                </a:solidFill>
                <a:effectLst>
                  <a:outerShdw blurRad="38100" dist="38100" dir="2700000" algn="tl">
                    <a:srgbClr val="000000">
                      <a:alpha val="43137"/>
                    </a:srgbClr>
                  </a:outerShdw>
                </a:effectLst>
                <a:cs typeface="Times New Roman" panose="02020603050405020304" pitchFamily="18" charset="0"/>
              </a:rPr>
              <a:t>as ancient Babylon was not thus destroyed, the prophecies of Isaiah and Jeremiah cannot be fulfilled unless there is to be a future Babylon that shall be thus destroyed</a:t>
            </a:r>
            <a:r>
              <a:rPr lang="en-US" sz="2800" b="1" dirty="0">
                <a:solidFill>
                  <a:srgbClr val="FFFFCC"/>
                </a:solidFill>
                <a:effectLst>
                  <a:outerShdw blurRad="38100" dist="38100" dir="2700000" algn="tl">
                    <a:srgbClr val="000000">
                      <a:alpha val="43137"/>
                    </a:srgbClr>
                  </a:outerShdw>
                </a:effectLst>
                <a:cs typeface="Times New Roman" panose="02020603050405020304" pitchFamily="18" charset="0"/>
              </a:rPr>
              <a:t>.</a:t>
            </a:r>
            <a:r>
              <a:rPr lang="en-US" sz="2800" dirty="0">
                <a:effectLst>
                  <a:outerShdw blurRad="38100" dist="38100" dir="2700000" algn="tl">
                    <a:srgbClr val="000000">
                      <a:alpha val="43137"/>
                    </a:srgbClr>
                  </a:outerShdw>
                </a:effectLst>
              </a:rPr>
              <a:t> In Rev. 16:17–19, we are told that Babylon shall be destroyed by an Earthquake, attended with most vivid and incessant lightning and awful thunder</a:t>
            </a:r>
            <a:r>
              <a:rPr lang="en-US" altLang="en-US" sz="2800" b="1" dirty="0">
                <a:effectLst>
                  <a:outerShdw blurRad="38100" dist="38100" dir="2700000" algn="tl">
                    <a:srgbClr val="000000">
                      <a:alpha val="43137"/>
                    </a:srgbClr>
                  </a:outerShdw>
                </a:effectLst>
                <a:cs typeface="Times New Roman" panose="02020603050405020304" pitchFamily="18" charset="0"/>
              </a:rPr>
              <a:t>.”</a:t>
            </a:r>
            <a:r>
              <a:rPr lang="en-US" altLang="en-US" sz="2800" dirty="0">
                <a:effectLst>
                  <a:outerShdw blurRad="38100" dist="38100" dir="2700000" algn="tl">
                    <a:srgbClr val="000000">
                      <a:alpha val="43137"/>
                    </a:srgbClr>
                  </a:outerShdw>
                </a:effectLst>
                <a:cs typeface="Times New Roman" panose="02020603050405020304" pitchFamily="18" charset="0"/>
              </a:rPr>
              <a:t> </a:t>
            </a:r>
          </a:p>
        </p:txBody>
      </p:sp>
    </p:spTree>
    <p:extLst>
      <p:ext uri="{BB962C8B-B14F-4D97-AF65-F5344CB8AC3E}">
        <p14:creationId xmlns:p14="http://schemas.microsoft.com/office/powerpoint/2010/main" val="173206392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3"/>
          <p:cNvSpPr>
            <a:spLocks noGrp="1" noChangeArrowheads="1"/>
          </p:cNvSpPr>
          <p:nvPr>
            <p:ph type="body" idx="1"/>
          </p:nvPr>
        </p:nvSpPr>
        <p:spPr>
          <a:xfrm>
            <a:off x="0" y="1568172"/>
            <a:ext cx="9144000" cy="4913293"/>
          </a:xfrm>
        </p:spPr>
        <p:txBody>
          <a:bodyPr lIns="91440" tIns="91440" bIns="91440"/>
          <a:lstStyle/>
          <a:p>
            <a:pPr marL="0" indent="0" algn="just" eaLnBrk="1" hangingPunct="1">
              <a:buFontTx/>
              <a:buNone/>
            </a:pPr>
            <a:r>
              <a:rPr lang="en-US" sz="2500" dirty="0"/>
              <a:t>A similar approach is seen in Old Testament studies. Many view Isaiah 13-14 and Jeremiah 50-51 as describing Babylon's past fall in 539 </a:t>
            </a:r>
            <a:r>
              <a:rPr lang="en-US" sz="2500" dirty="0">
                <a:effectLst/>
              </a:rPr>
              <a:t>B.C</a:t>
            </a:r>
            <a:r>
              <a:rPr lang="en-US" sz="2500" dirty="0"/>
              <a:t>. rather than her future fall. The interpretation is held in spite of the fact that the details of these texts go far beyond the historic fall of Babylon. This interpretation is justified on the grounds that Ancient Near Eastern extra biblical writings often describe the destruction of foes in hyperbolic terms. Because Isaiah and Jeremiah incorporated a similar "</a:t>
            </a:r>
            <a:r>
              <a:rPr lang="en-US" sz="2500" b="1" u="sng" dirty="0">
                <a:solidFill>
                  <a:srgbClr val="FFFFCC"/>
                </a:solidFill>
              </a:rPr>
              <a:t>destruction genre</a:t>
            </a:r>
            <a:r>
              <a:rPr lang="en-US" sz="2500" dirty="0"/>
              <a:t>" in their description of Babylon's fall, the language of Babylon's destruction in Isaiah 13-14 and Jeremiah 50-51 can be applied to her historic fall rather than her future fall</a:t>
            </a:r>
            <a:r>
              <a:rPr lang="en-US" altLang="en-US" sz="2500" i="1" dirty="0"/>
              <a:t>.</a:t>
            </a:r>
            <a:r>
              <a:rPr lang="en-US" sz="2500" dirty="0"/>
              <a:t> Chisholm calls such language “</a:t>
            </a:r>
            <a:r>
              <a:rPr lang="en-US" sz="2500" b="1" u="sng" dirty="0">
                <a:solidFill>
                  <a:srgbClr val="FFFFCC"/>
                </a:solidFill>
              </a:rPr>
              <a:t>stylized and exaggerated</a:t>
            </a:r>
            <a:r>
              <a:rPr lang="en-US" sz="2500" dirty="0"/>
              <a:t>” and therefore argues that these texts were “</a:t>
            </a:r>
            <a:r>
              <a:rPr lang="en-US" sz="2500" b="1" u="sng" dirty="0">
                <a:solidFill>
                  <a:srgbClr val="FFFFCC"/>
                </a:solidFill>
              </a:rPr>
              <a:t>essentially fulfilled</a:t>
            </a:r>
            <a:r>
              <a:rPr lang="en-US" sz="2500" dirty="0"/>
              <a:t>” with the historic defeat of Babylon.</a:t>
            </a:r>
            <a:endParaRPr lang="en-US" altLang="en-US" sz="2500" i="1" dirty="0"/>
          </a:p>
        </p:txBody>
      </p:sp>
      <p:sp>
        <p:nvSpPr>
          <p:cNvPr id="2" name="TextBox 1"/>
          <p:cNvSpPr txBox="1"/>
          <p:nvPr/>
        </p:nvSpPr>
        <p:spPr>
          <a:xfrm>
            <a:off x="10439400" y="6019800"/>
            <a:ext cx="184731" cy="461665"/>
          </a:xfrm>
          <a:prstGeom prst="rect">
            <a:avLst/>
          </a:prstGeom>
          <a:noFill/>
        </p:spPr>
        <p:txBody>
          <a:bodyPr wrap="none" rtlCol="0">
            <a:spAutoFit/>
          </a:bodyPr>
          <a:lstStyle/>
          <a:p>
            <a:endParaRPr lang="en-US" dirty="0">
              <a:latin typeface="Calibri" panose="020F0502020204030204" pitchFamily="34" charset="0"/>
              <a:cs typeface="Calibri" panose="020F0502020204030204" pitchFamily="34" charset="0"/>
            </a:endParaRPr>
          </a:p>
        </p:txBody>
      </p:sp>
      <p:sp>
        <p:nvSpPr>
          <p:cNvPr id="3" name="Rectangle 2"/>
          <p:cNvSpPr/>
          <p:nvPr/>
        </p:nvSpPr>
        <p:spPr>
          <a:xfrm>
            <a:off x="723900" y="152400"/>
            <a:ext cx="7696200" cy="1415772"/>
          </a:xfrm>
          <a:prstGeom prst="rect">
            <a:avLst/>
          </a:prstGeom>
        </p:spPr>
        <p:txBody>
          <a:bodyPr wrap="square">
            <a:spAutoFit/>
          </a:bodyPr>
          <a:lstStyle/>
          <a:p>
            <a:pPr algn="ctr"/>
            <a:r>
              <a:rPr lang="en-US" sz="3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Homer Heater</a:t>
            </a:r>
          </a:p>
          <a:p>
            <a:pPr algn="ctr"/>
            <a:r>
              <a:rPr lang="en-US" sz="1800" dirty="0">
                <a:latin typeface="Calibri" panose="020F0502020204030204" pitchFamily="34" charset="0"/>
                <a:cs typeface="Calibri" panose="020F0502020204030204" pitchFamily="34" charset="0"/>
              </a:rPr>
              <a:t> </a:t>
            </a:r>
            <a:r>
              <a:rPr lang="en-US" sz="1800" i="1" dirty="0">
                <a:effectLst>
                  <a:outerShdw blurRad="38100" dist="38100" dir="2700000" algn="tl">
                    <a:srgbClr val="000000"/>
                  </a:outerShdw>
                </a:effectLst>
                <a:latin typeface="Calibri" panose="020F0502020204030204" pitchFamily="34" charset="0"/>
                <a:cs typeface="+mn-cs"/>
              </a:rPr>
              <a:t>"Do the Prophets Teach That Babylonia Will Rebuilt in the Eschaton?," Journal of the Evangelical Theological Society 41 (March 1998): 31-36; Robert B. Chisholm, Handbook on the Prophets (Grand Rapids: Baker, 2002), 53, 213</a:t>
            </a:r>
          </a:p>
        </p:txBody>
      </p:sp>
    </p:spTree>
    <p:extLst>
      <p:ext uri="{BB962C8B-B14F-4D97-AF65-F5344CB8AC3E}">
        <p14:creationId xmlns:p14="http://schemas.microsoft.com/office/powerpoint/2010/main" val="192229625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ChangeArrowheads="1"/>
          </p:cNvSpPr>
          <p:nvPr>
            <p:ph type="title"/>
          </p:nvPr>
        </p:nvSpPr>
        <p:spPr>
          <a:xfrm>
            <a:off x="571500" y="228600"/>
            <a:ext cx="8001000" cy="685800"/>
          </a:xfrm>
        </p:spPr>
        <p:txBody>
          <a:bodyPr/>
          <a:lstStyle/>
          <a:p>
            <a:pPr algn="ctr"/>
            <a:r>
              <a:rPr lang="en-US" altLang="en-US" sz="3600" kern="1200" dirty="0">
                <a:effectLst>
                  <a:outerShdw blurRad="38100" dist="38100" dir="2700000" algn="tl">
                    <a:srgbClr val="000000">
                      <a:alpha val="43137"/>
                    </a:srgbClr>
                  </a:outerShdw>
                </a:effectLst>
                <a:cs typeface="Calibri" panose="020F0502020204030204" pitchFamily="34" charset="0"/>
              </a:rPr>
              <a:t>Reasons for Understanding 1000 Literally</a:t>
            </a:r>
          </a:p>
        </p:txBody>
      </p:sp>
      <p:sp>
        <p:nvSpPr>
          <p:cNvPr id="9219" name="Rectangle 3"/>
          <p:cNvSpPr>
            <a:spLocks noGrp="1" noChangeArrowheads="1"/>
          </p:cNvSpPr>
          <p:nvPr>
            <p:ph type="body" idx="1"/>
          </p:nvPr>
        </p:nvSpPr>
        <p:spPr>
          <a:xfrm>
            <a:off x="304800" y="1143000"/>
            <a:ext cx="8534400" cy="4953000"/>
          </a:xfrm>
        </p:spPr>
        <p:txBody>
          <a:bodyPr/>
          <a:lstStyle/>
          <a:p>
            <a:pPr>
              <a:spcBef>
                <a:spcPts val="0"/>
              </a:spcBef>
              <a:spcAft>
                <a:spcPts val="1200"/>
              </a:spcAft>
              <a:defRPr/>
            </a:pPr>
            <a:r>
              <a:rPr lang="en-US" sz="2800" dirty="0"/>
              <a:t>John’s use of indefinite concepts elsewhere</a:t>
            </a:r>
          </a:p>
          <a:p>
            <a:pPr marL="684213" lvl="1" indent="-358775">
              <a:spcBef>
                <a:spcPts val="0"/>
              </a:spcBef>
              <a:spcAft>
                <a:spcPts val="1200"/>
              </a:spcAft>
              <a:defRPr/>
            </a:pPr>
            <a:r>
              <a:rPr lang="en-US" sz="2800" dirty="0"/>
              <a:t>Revelation 20:8, 20:3</a:t>
            </a:r>
          </a:p>
          <a:p>
            <a:pPr>
              <a:spcBef>
                <a:spcPts val="0"/>
              </a:spcBef>
              <a:spcAft>
                <a:spcPts val="1200"/>
              </a:spcAft>
              <a:defRPr/>
            </a:pPr>
            <a:r>
              <a:rPr lang="en-US" sz="2800" dirty="0"/>
              <a:t>Exception to the “# of years” examples?</a:t>
            </a:r>
          </a:p>
          <a:p>
            <a:pPr>
              <a:spcBef>
                <a:spcPts val="0"/>
              </a:spcBef>
              <a:spcAft>
                <a:spcPts val="1200"/>
              </a:spcAft>
              <a:defRPr/>
            </a:pPr>
            <a:r>
              <a:rPr lang="en-US" sz="2800" dirty="0"/>
              <a:t>Other numbers are taken literally</a:t>
            </a:r>
          </a:p>
          <a:p>
            <a:pPr marL="684213" lvl="1" indent="-358775">
              <a:spcBef>
                <a:spcPts val="0"/>
              </a:spcBef>
              <a:spcAft>
                <a:spcPts val="1200"/>
              </a:spcAft>
              <a:defRPr/>
            </a:pPr>
            <a:r>
              <a:rPr lang="en-US" sz="2800" dirty="0"/>
              <a:t>Two witnesses (11:3), 7000 people (11:13), 4 Angels (7:1) 7 Angels (8:6),144,000 Jews (7:4), 42 months (11:2), 1260 days (11:3)</a:t>
            </a:r>
          </a:p>
          <a:p>
            <a:pPr>
              <a:spcBef>
                <a:spcPts val="0"/>
              </a:spcBef>
              <a:spcAft>
                <a:spcPts val="1200"/>
              </a:spcAft>
              <a:defRPr/>
            </a:pPr>
            <a:r>
              <a:rPr lang="en-US" sz="2800" dirty="0"/>
              <a:t>Not always a symbolic interpretation</a:t>
            </a:r>
          </a:p>
          <a:p>
            <a:pPr marL="684213" lvl="1" indent="-358775">
              <a:spcBef>
                <a:spcPts val="0"/>
              </a:spcBef>
              <a:spcAft>
                <a:spcPts val="1200"/>
              </a:spcAft>
              <a:defRPr/>
            </a:pPr>
            <a:r>
              <a:rPr lang="en-US" sz="2800" dirty="0"/>
              <a:t>(Rev. 17:18)</a:t>
            </a:r>
          </a:p>
        </p:txBody>
      </p:sp>
    </p:spTree>
    <p:extLst>
      <p:ext uri="{BB962C8B-B14F-4D97-AF65-F5344CB8AC3E}">
        <p14:creationId xmlns:p14="http://schemas.microsoft.com/office/powerpoint/2010/main" val="4218247504"/>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3"/>
          <p:cNvSpPr>
            <a:spLocks noGrp="1" noChangeArrowheads="1"/>
          </p:cNvSpPr>
          <p:nvPr>
            <p:ph type="body" idx="1"/>
          </p:nvPr>
        </p:nvSpPr>
        <p:spPr>
          <a:xfrm>
            <a:off x="3429000" y="1600200"/>
            <a:ext cx="5257800" cy="2514600"/>
          </a:xfrm>
        </p:spPr>
        <p:txBody>
          <a:bodyPr lIns="91440" tIns="91440" bIns="91440"/>
          <a:lstStyle/>
          <a:p>
            <a:pPr marL="0" indent="0" algn="just" eaLnBrk="1" hangingPunct="1">
              <a:buFontTx/>
              <a:buNone/>
            </a:pPr>
            <a:r>
              <a:rPr lang="en-US" altLang="en-US" dirty="0"/>
              <a:t>Robert</a:t>
            </a:r>
            <a:r>
              <a:rPr lang="en-US" altLang="en-US" i="1" dirty="0"/>
              <a:t> </a:t>
            </a:r>
            <a:r>
              <a:rPr lang="en-US" dirty="0"/>
              <a:t>Thomas observes that, "no number in Revelation is verifiably a symbolic number</a:t>
            </a:r>
            <a:r>
              <a:rPr lang="en-US" altLang="en-US" i="1" dirty="0"/>
              <a:t>.”</a:t>
            </a:r>
            <a:endParaRPr lang="en-US" altLang="en-US" sz="2000" i="1" dirty="0">
              <a:solidFill>
                <a:schemeClr val="bg1"/>
              </a:solidFill>
            </a:endParaRPr>
          </a:p>
        </p:txBody>
      </p:sp>
      <p:sp>
        <p:nvSpPr>
          <p:cNvPr id="3" name="TextBox 2"/>
          <p:cNvSpPr txBox="1"/>
          <p:nvPr/>
        </p:nvSpPr>
        <p:spPr>
          <a:xfrm>
            <a:off x="2305050" y="219670"/>
            <a:ext cx="4533900" cy="1415772"/>
          </a:xfrm>
          <a:prstGeom prst="rect">
            <a:avLst/>
          </a:prstGeom>
          <a:noFill/>
        </p:spPr>
        <p:txBody>
          <a:bodyPr wrap="square" rtlCol="0">
            <a:spAutoFit/>
          </a:bodyPr>
          <a:lstStyle/>
          <a:p>
            <a:pPr algn="ctr"/>
            <a:r>
              <a:rPr lang="en-US" altLang="en-US" sz="3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Robert Thomas</a:t>
            </a:r>
          </a:p>
          <a:p>
            <a:pPr algn="ctr"/>
            <a:r>
              <a:rPr lang="en-US" sz="1800" i="1" dirty="0">
                <a:effectLst>
                  <a:outerShdw blurRad="38100" dist="38100" dir="2700000" algn="tl">
                    <a:srgbClr val="000000"/>
                  </a:outerShdw>
                </a:effectLst>
                <a:latin typeface="Calibri" panose="020F0502020204030204" pitchFamily="34" charset="0"/>
                <a:cs typeface="+mn-cs"/>
              </a:rPr>
              <a:t>Revelation 8 to 22: An Exegetical Commentary (Chicago: Moody Press, 1992), 408.</a:t>
            </a:r>
          </a:p>
          <a:p>
            <a:pPr algn="ctr"/>
            <a:endParaRPr lang="en-US" altLang="en-US" sz="1800" i="1" dirty="0">
              <a:effectLst>
                <a:outerShdw blurRad="38100" dist="38100" dir="2700000" algn="tl">
                  <a:srgbClr val="000000"/>
                </a:outerShdw>
              </a:effectLst>
              <a:latin typeface="Calibri" panose="020F0502020204030204" pitchFamily="34" charset="0"/>
              <a:cs typeface="+mn-cs"/>
            </a:endParaRP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1000" y="1828800"/>
            <a:ext cx="2683193" cy="4114800"/>
          </a:xfrm>
          <a:prstGeom prst="rect">
            <a:avLst/>
          </a:prstGeom>
        </p:spPr>
      </p:pic>
    </p:spTree>
    <p:extLst>
      <p:ext uri="{BB962C8B-B14F-4D97-AF65-F5344CB8AC3E}">
        <p14:creationId xmlns:p14="http://schemas.microsoft.com/office/powerpoint/2010/main" val="360220675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Content Placeholder 2"/>
          <p:cNvSpPr>
            <a:spLocks noGrp="1"/>
          </p:cNvSpPr>
          <p:nvPr>
            <p:ph idx="1"/>
          </p:nvPr>
        </p:nvSpPr>
        <p:spPr>
          <a:xfrm>
            <a:off x="914400" y="2011394"/>
            <a:ext cx="7315201" cy="2789206"/>
          </a:xfrm>
        </p:spPr>
        <p:txBody>
          <a:bodyPr/>
          <a:lstStyle/>
          <a:p>
            <a:pPr marL="0" indent="0" algn="just">
              <a:buNone/>
            </a:pPr>
            <a:r>
              <a:rPr lang="en-US" dirty="0">
                <a:effectLst/>
              </a:rPr>
              <a:t>This minimization of the millennium is represented in the admission that Progressive Dispensationalism is </a:t>
            </a:r>
            <a:r>
              <a:rPr lang="en-US" b="1" u="sng" dirty="0">
                <a:solidFill>
                  <a:srgbClr val="FFFFCC"/>
                </a:solidFill>
                <a:effectLst/>
              </a:rPr>
              <a:t>less “land centered” and less “future centered</a:t>
            </a:r>
            <a:r>
              <a:rPr lang="en-US" dirty="0">
                <a:effectLst/>
              </a:rPr>
              <a:t>” than traditional Dispensationalism</a:t>
            </a:r>
            <a:r>
              <a:rPr lang="en-US" dirty="0">
                <a:effectLst>
                  <a:outerShdw blurRad="38100" dist="38100" dir="2700000" algn="tl">
                    <a:srgbClr val="000000">
                      <a:alpha val="43137"/>
                    </a:srgbClr>
                  </a:outerShdw>
                </a:effectLst>
              </a:rPr>
              <a:t>.</a:t>
            </a:r>
          </a:p>
          <a:p>
            <a:pPr marL="0" indent="0">
              <a:buNone/>
            </a:pPr>
            <a:endParaRPr lang="en-US" sz="2800" dirty="0">
              <a:effectLst>
                <a:outerShdw blurRad="38100" dist="38100" dir="2700000" algn="tl">
                  <a:srgbClr val="000000">
                    <a:alpha val="43137"/>
                  </a:srgbClr>
                </a:outerShdw>
              </a:effectLst>
            </a:endParaRPr>
          </a:p>
        </p:txBody>
      </p:sp>
      <mc:AlternateContent xmlns:mc="http://schemas.openxmlformats.org/markup-compatibility/2006" xmlns:p14="http://schemas.microsoft.com/office/powerpoint/2010/main">
        <mc:Choice Requires="p14">
          <p:contentPart p14:bwMode="auto" r:id="rId2">
            <p14:nvContentPartPr>
              <p14:cNvPr id="9" name="Ink 8"/>
              <p14:cNvContentPartPr/>
              <p14:nvPr/>
            </p14:nvContentPartPr>
            <p14:xfrm>
              <a:off x="3575609" y="3821322"/>
              <a:ext cx="6840" cy="20520"/>
            </p14:xfrm>
          </p:contentPart>
        </mc:Choice>
        <mc:Fallback xmlns="">
          <p:pic>
            <p:nvPicPr>
              <p:cNvPr id="9" name="Ink 8"/>
              <p:cNvPicPr/>
              <p:nvPr/>
            </p:nvPicPr>
            <p:blipFill>
              <a:blip r:embed="rId4"/>
              <a:stretch>
                <a:fillRect/>
              </a:stretch>
            </p:blipFill>
            <p:spPr>
              <a:xfrm>
                <a:off x="3571163" y="3816723"/>
                <a:ext cx="15732" cy="29719"/>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0" name="Ink 9"/>
              <p14:cNvContentPartPr/>
              <p14:nvPr/>
            </p14:nvContentPartPr>
            <p14:xfrm>
              <a:off x="3780449" y="3862362"/>
              <a:ext cx="20880" cy="7200"/>
            </p14:xfrm>
          </p:contentPart>
        </mc:Choice>
        <mc:Fallback xmlns="">
          <p:pic>
            <p:nvPicPr>
              <p:cNvPr id="10" name="Ink 9"/>
              <p:cNvPicPr/>
              <p:nvPr/>
            </p:nvPicPr>
            <p:blipFill>
              <a:blip r:embed="rId6"/>
              <a:stretch>
                <a:fillRect/>
              </a:stretch>
            </p:blipFill>
            <p:spPr>
              <a:xfrm>
                <a:off x="3776129" y="3858042"/>
                <a:ext cx="29520" cy="158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1" name="Ink 10"/>
              <p14:cNvContentPartPr/>
              <p14:nvPr/>
            </p14:nvContentPartPr>
            <p14:xfrm>
              <a:off x="3787289" y="3876042"/>
              <a:ext cx="14040" cy="360"/>
            </p14:xfrm>
          </p:contentPart>
        </mc:Choice>
        <mc:Fallback xmlns="">
          <p:pic>
            <p:nvPicPr>
              <p:cNvPr id="11" name="Ink 10"/>
              <p:cNvPicPr/>
              <p:nvPr/>
            </p:nvPicPr>
            <p:blipFill>
              <a:blip r:embed="rId8"/>
              <a:stretch>
                <a:fillRect/>
              </a:stretch>
            </p:blipFill>
            <p:spPr>
              <a:xfrm>
                <a:off x="3782969" y="3871722"/>
                <a:ext cx="22680" cy="9000"/>
              </a:xfrm>
              <a:prstGeom prst="rect">
                <a:avLst/>
              </a:prstGeom>
            </p:spPr>
          </p:pic>
        </mc:Fallback>
      </mc:AlternateContent>
      <p:sp>
        <p:nvSpPr>
          <p:cNvPr id="13" name="Rectangle 12">
            <a:extLst>
              <a:ext uri="{FF2B5EF4-FFF2-40B4-BE49-F238E27FC236}">
                <a16:creationId xmlns:a16="http://schemas.microsoft.com/office/drawing/2014/main" id="{03B0F2B1-854D-4A01-A544-40470566ED05}"/>
              </a:ext>
            </a:extLst>
          </p:cNvPr>
          <p:cNvSpPr/>
          <p:nvPr/>
        </p:nvSpPr>
        <p:spPr>
          <a:xfrm>
            <a:off x="1882733" y="199817"/>
            <a:ext cx="5378535" cy="1215717"/>
          </a:xfrm>
          <a:prstGeom prst="rect">
            <a:avLst/>
          </a:prstGeom>
        </p:spPr>
        <p:txBody>
          <a:bodyPr wrap="square">
            <a:spAutoFit/>
          </a:bodyPr>
          <a:lstStyle/>
          <a:p>
            <a:pPr algn="ctr">
              <a:spcAft>
                <a:spcPts val="600"/>
              </a:spcAft>
            </a:pPr>
            <a:r>
              <a:rPr lang="en-US" sz="3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Darrell Bock</a:t>
            </a:r>
          </a:p>
          <a:p>
            <a:pPr algn="ct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Darrell Bock; quoted in Ken </a:t>
            </a:r>
            <a:r>
              <a:rPr lang="en-US" sz="18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Sidey</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the Love of Zion,” Christianity Today, 9 March 1992, 50.</a:t>
            </a:r>
          </a:p>
        </p:txBody>
      </p:sp>
      <p:pic>
        <p:nvPicPr>
          <p:cNvPr id="8" name="Picture 7">
            <a:extLst>
              <a:ext uri="{FF2B5EF4-FFF2-40B4-BE49-F238E27FC236}">
                <a16:creationId xmlns:a16="http://schemas.microsoft.com/office/drawing/2014/main" id="{C1E18298-5966-4A28-B581-A18C647E036C}"/>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17505" y="101599"/>
            <a:ext cx="925495" cy="1295003"/>
          </a:xfrm>
          <a:prstGeom prst="rect">
            <a:avLst/>
          </a:prstGeom>
        </p:spPr>
      </p:pic>
    </p:spTree>
    <p:extLst>
      <p:ext uri="{BB962C8B-B14F-4D97-AF65-F5344CB8AC3E}">
        <p14:creationId xmlns:p14="http://schemas.microsoft.com/office/powerpoint/2010/main" val="404313676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219200" y="228600"/>
            <a:ext cx="6705600" cy="1371600"/>
          </a:xfrm>
        </p:spPr>
        <p:txBody>
          <a:bodyPr/>
          <a:lstStyle/>
          <a:p>
            <a:pPr algn="ctr"/>
            <a:r>
              <a:rPr lang="en-US" altLang="en-US" sz="3200" kern="1200" dirty="0">
                <a:solidFill>
                  <a:srgbClr val="00FFFF"/>
                </a:solidFill>
                <a:effectLst>
                  <a:outerShdw blurRad="38100" dist="38100" dir="2700000" algn="tl">
                    <a:srgbClr val="000000">
                      <a:alpha val="43137"/>
                    </a:srgbClr>
                  </a:outerShdw>
                </a:effectLst>
                <a:cs typeface="Calibri" panose="020F0502020204030204" pitchFamily="34" charset="0"/>
              </a:rPr>
              <a:t>Kenneth L. Gentry</a:t>
            </a:r>
            <a:br>
              <a:rPr lang="en-US" altLang="en-US" sz="2000" dirty="0"/>
            </a:br>
            <a:r>
              <a:rPr lang="en-US" altLang="en-US" sz="1800" i="1" kern="1200" dirty="0">
                <a:solidFill>
                  <a:schemeClr val="tx1"/>
                </a:solidFill>
                <a:effectLst>
                  <a:outerShdw blurRad="38100" dist="38100" dir="2700000" algn="tl">
                    <a:srgbClr val="000000"/>
                  </a:outerShdw>
                </a:effectLst>
                <a:ea typeface="+mn-ea"/>
                <a:cs typeface="+mn-cs"/>
              </a:rPr>
              <a:t>He Shall Have Dominion: A Post Millennial Eschatology (Tyler, Texas: Institute for Christian economics, 1992), page 335.</a:t>
            </a:r>
          </a:p>
        </p:txBody>
      </p:sp>
      <p:sp>
        <p:nvSpPr>
          <p:cNvPr id="14339" name="Rectangle 3"/>
          <p:cNvSpPr>
            <a:spLocks noGrp="1" noChangeArrowheads="1"/>
          </p:cNvSpPr>
          <p:nvPr>
            <p:ph type="body" idx="1"/>
          </p:nvPr>
        </p:nvSpPr>
        <p:spPr>
          <a:xfrm>
            <a:off x="3124200" y="1828800"/>
            <a:ext cx="5562600" cy="4572000"/>
          </a:xfrm>
        </p:spPr>
        <p:txBody>
          <a:bodyPr/>
          <a:lstStyle/>
          <a:p>
            <a:pPr marL="0" indent="0" algn="just">
              <a:buFontTx/>
              <a:buNone/>
              <a:defRPr/>
            </a:pPr>
            <a:r>
              <a:rPr lang="en-US" dirty="0"/>
              <a:t>“The proper understanding of the thousand-year time frame in Revelation 20 is that it is representative of a long and glorious era and is not limited to a literal 365,000 days. The figure represents a perfect cube of 10, which is the number of quantitative perfection.”</a:t>
            </a:r>
          </a:p>
        </p:txBody>
      </p:sp>
      <p:pic>
        <p:nvPicPr>
          <p:cNvPr id="23556" name="Picture 5"/>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37320" y="1981200"/>
            <a:ext cx="2382080" cy="36576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114745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D1378EE8-840D-4371-883A-868FBBCDDA10}"/>
              </a:ext>
            </a:extLst>
          </p:cNvPr>
          <p:cNvSpPr txBox="1">
            <a:spLocks noChangeArrowheads="1"/>
          </p:cNvSpPr>
          <p:nvPr/>
        </p:nvSpPr>
        <p:spPr>
          <a:xfrm>
            <a:off x="152400" y="1295400"/>
            <a:ext cx="8839200" cy="5105400"/>
          </a:xfrm>
          <a:prstGeom prst="rect">
            <a:avLst/>
          </a:prstGeom>
        </p:spPr>
        <p:txBody>
          <a:bodyPr anchor="t"/>
          <a:lstStyle>
            <a:lvl1pPr algn="l" rtl="0" eaLnBrk="0" fontAlgn="base" hangingPunct="0">
              <a:lnSpc>
                <a:spcPct val="70000"/>
              </a:lnSpc>
              <a:spcBef>
                <a:spcPct val="0"/>
              </a:spcBef>
              <a:spcAft>
                <a:spcPct val="0"/>
              </a:spcAft>
              <a:defRPr sz="4800" b="1">
                <a:solidFill>
                  <a:schemeClr val="tx2"/>
                </a:solidFill>
                <a:latin typeface="Calibri" panose="020F0502020204030204" pitchFamily="34" charset="0"/>
                <a:ea typeface="+mj-ea"/>
                <a:cs typeface="+mj-cs"/>
              </a:defRPr>
            </a:lvl1pPr>
            <a:lvl2pPr algn="l" rtl="0" eaLnBrk="0" fontAlgn="base" hangingPunct="0">
              <a:lnSpc>
                <a:spcPct val="70000"/>
              </a:lnSpc>
              <a:spcBef>
                <a:spcPct val="0"/>
              </a:spcBef>
              <a:spcAft>
                <a:spcPct val="0"/>
              </a:spcAft>
              <a:defRPr sz="4800" b="1">
                <a:solidFill>
                  <a:schemeClr val="tx2"/>
                </a:solidFill>
                <a:latin typeface="Arial Narrow" pitchFamily="34" charset="0"/>
              </a:defRPr>
            </a:lvl2pPr>
            <a:lvl3pPr algn="l" rtl="0" eaLnBrk="0" fontAlgn="base" hangingPunct="0">
              <a:lnSpc>
                <a:spcPct val="70000"/>
              </a:lnSpc>
              <a:spcBef>
                <a:spcPct val="0"/>
              </a:spcBef>
              <a:spcAft>
                <a:spcPct val="0"/>
              </a:spcAft>
              <a:defRPr sz="4800" b="1">
                <a:solidFill>
                  <a:schemeClr val="tx2"/>
                </a:solidFill>
                <a:latin typeface="Arial Narrow" pitchFamily="34" charset="0"/>
              </a:defRPr>
            </a:lvl3pPr>
            <a:lvl4pPr algn="l" rtl="0" eaLnBrk="0" fontAlgn="base" hangingPunct="0">
              <a:lnSpc>
                <a:spcPct val="70000"/>
              </a:lnSpc>
              <a:spcBef>
                <a:spcPct val="0"/>
              </a:spcBef>
              <a:spcAft>
                <a:spcPct val="0"/>
              </a:spcAft>
              <a:defRPr sz="4800" b="1">
                <a:solidFill>
                  <a:schemeClr val="tx2"/>
                </a:solidFill>
                <a:latin typeface="Arial Narrow" pitchFamily="34" charset="0"/>
              </a:defRPr>
            </a:lvl4pPr>
            <a:lvl5pPr algn="l" rtl="0" eaLnBrk="0" fontAlgn="base" hangingPunct="0">
              <a:lnSpc>
                <a:spcPct val="70000"/>
              </a:lnSpc>
              <a:spcBef>
                <a:spcPct val="0"/>
              </a:spcBef>
              <a:spcAft>
                <a:spcPct val="0"/>
              </a:spcAft>
              <a:defRPr sz="4800" b="1">
                <a:solidFill>
                  <a:schemeClr val="tx2"/>
                </a:solidFill>
                <a:latin typeface="Arial Narrow" pitchFamily="34" charset="0"/>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algn="just" eaLnBrk="1" hangingPunct="1">
              <a:lnSpc>
                <a:spcPct val="100000"/>
              </a:lnSpc>
            </a:pPr>
            <a:r>
              <a:rPr lang="en-US" sz="2600" b="0" i="1" kern="0" dirty="0">
                <a:solidFill>
                  <a:schemeClr val="tx1"/>
                </a:solidFill>
                <a:effectLst>
                  <a:outerShdw blurRad="38100" dist="38100" dir="2700000" algn="tl">
                    <a:srgbClr val="000000">
                      <a:alpha val="43137"/>
                    </a:srgbClr>
                  </a:outerShdw>
                </a:effectLst>
              </a:rPr>
              <a:t>“But Satan has not only befuddled men’s senses to make them bury with the corpses the memory of resurrection; he has also attempted to corrupt this part of the doctrine with various falsifications…Now their fiction is </a:t>
            </a:r>
            <a:r>
              <a:rPr lang="en-US" sz="2600" i="1" u="sng" kern="0" dirty="0">
                <a:solidFill>
                  <a:srgbClr val="FFFFCC"/>
                </a:solidFill>
                <a:effectLst>
                  <a:outerShdw blurRad="38100" dist="38100" dir="2700000" algn="tl">
                    <a:srgbClr val="000000">
                      <a:alpha val="43137"/>
                    </a:srgbClr>
                  </a:outerShdw>
                </a:effectLst>
              </a:rPr>
              <a:t>too childish</a:t>
            </a:r>
            <a:r>
              <a:rPr lang="en-US" sz="2600" b="0" i="1" kern="0" dirty="0">
                <a:solidFill>
                  <a:schemeClr val="tx1"/>
                </a:solidFill>
                <a:effectLst>
                  <a:outerShdw blurRad="38100" dist="38100" dir="2700000" algn="tl">
                    <a:srgbClr val="000000">
                      <a:alpha val="43137"/>
                    </a:srgbClr>
                  </a:outerShdw>
                </a:effectLst>
              </a:rPr>
              <a:t> either to need or to be worth a refutation. And the Apocalypse, from which they undoubtedly drew a pretext for their error, does not support them. For the number ‘one thousand’ [Rev. 20:4] does not apply to the eternal blessedness of the church but </a:t>
            </a:r>
            <a:r>
              <a:rPr lang="en-US" sz="2600" i="1" u="sng" kern="0" dirty="0">
                <a:solidFill>
                  <a:srgbClr val="FFFFCC"/>
                </a:solidFill>
                <a:effectLst>
                  <a:outerShdw blurRad="38100" dist="38100" dir="2700000" algn="tl">
                    <a:srgbClr val="000000">
                      <a:alpha val="43137"/>
                    </a:srgbClr>
                  </a:outerShdw>
                </a:effectLst>
              </a:rPr>
              <a:t>only to the various disturbances that awaited the church, while still toiling on earth</a:t>
            </a:r>
            <a:r>
              <a:rPr lang="en-US" sz="2600" b="0" i="1" kern="0" dirty="0">
                <a:solidFill>
                  <a:schemeClr val="tx1"/>
                </a:solidFill>
                <a:effectLst>
                  <a:outerShdw blurRad="38100" dist="38100" dir="2700000" algn="tl">
                    <a:srgbClr val="000000">
                      <a:alpha val="43137"/>
                    </a:srgbClr>
                  </a:outerShdw>
                </a:effectLst>
              </a:rPr>
              <a:t>…Those who assign the children of God a thousand years in which to enjoy the inheritance of the life to come do not realize how much </a:t>
            </a:r>
            <a:r>
              <a:rPr lang="en-US" sz="2600" i="1" u="sng" kern="0" dirty="0">
                <a:solidFill>
                  <a:srgbClr val="FFFFCC"/>
                </a:solidFill>
                <a:effectLst>
                  <a:outerShdw blurRad="38100" dist="38100" dir="2700000" algn="tl">
                    <a:srgbClr val="000000">
                      <a:alpha val="43137"/>
                    </a:srgbClr>
                  </a:outerShdw>
                </a:effectLst>
              </a:rPr>
              <a:t>reproach</a:t>
            </a:r>
            <a:r>
              <a:rPr lang="en-US" sz="2600" b="0" i="1" kern="0" dirty="0">
                <a:solidFill>
                  <a:schemeClr val="tx1"/>
                </a:solidFill>
                <a:effectLst>
                  <a:outerShdw blurRad="38100" dist="38100" dir="2700000" algn="tl">
                    <a:srgbClr val="000000">
                      <a:alpha val="43137"/>
                    </a:srgbClr>
                  </a:outerShdw>
                </a:effectLst>
              </a:rPr>
              <a:t> they are casting upon Christ and his Kingdom.”</a:t>
            </a:r>
            <a:endParaRPr lang="en-US" altLang="en-US" sz="2600" b="0" i="1" kern="0" dirty="0">
              <a:solidFill>
                <a:schemeClr val="tx1"/>
              </a:solidFill>
              <a:effectLst>
                <a:outerShdw blurRad="38100" dist="38100" dir="2700000" algn="tl">
                  <a:srgbClr val="000000">
                    <a:alpha val="43137"/>
                  </a:srgbClr>
                </a:outerShdw>
              </a:effectLst>
            </a:endParaRPr>
          </a:p>
        </p:txBody>
      </p:sp>
      <p:sp>
        <p:nvSpPr>
          <p:cNvPr id="6" name="Rectangle 3">
            <a:extLst>
              <a:ext uri="{FF2B5EF4-FFF2-40B4-BE49-F238E27FC236}">
                <a16:creationId xmlns:a16="http://schemas.microsoft.com/office/drawing/2014/main" id="{BE3C6E12-FEEE-4635-8A87-A0DFE30BDFF4}"/>
              </a:ext>
            </a:extLst>
          </p:cNvPr>
          <p:cNvSpPr txBox="1">
            <a:spLocks noChangeArrowheads="1"/>
          </p:cNvSpPr>
          <p:nvPr/>
        </p:nvSpPr>
        <p:spPr>
          <a:xfrm>
            <a:off x="1600200" y="228600"/>
            <a:ext cx="5943600" cy="1143000"/>
          </a:xfrm>
          <a:prstGeom prst="rect">
            <a:avLst/>
          </a:prstGeom>
        </p:spPr>
        <p:txBody>
          <a:bodyPr/>
          <a:lstStyle>
            <a:lvl1pPr marL="711200" indent="-711200" algn="l" rtl="0" eaLnBrk="0" fontAlgn="base" hangingPunct="0">
              <a:spcBef>
                <a:spcPct val="20000"/>
              </a:spcBef>
              <a:spcAft>
                <a:spcPct val="0"/>
              </a:spcAft>
              <a:buClr>
                <a:schemeClr val="tx1"/>
              </a:buClr>
              <a:buFont typeface="Wingdings" panose="05000000000000000000" pitchFamily="2" charset="2"/>
              <a:buAutoNum type="romanUcPeriod"/>
              <a:defRPr sz="2800">
                <a:solidFill>
                  <a:schemeClr val="tx1"/>
                </a:solidFill>
                <a:latin typeface="Calibri" panose="020F0502020204030204" pitchFamily="34" charset="0"/>
                <a:ea typeface="+mn-ea"/>
                <a:cs typeface="+mn-cs"/>
              </a:defRPr>
            </a:lvl1pPr>
            <a:lvl2pPr marL="1117600" indent="-660400" algn="l" rtl="0" eaLnBrk="0" fontAlgn="base" hangingPunct="0">
              <a:spcBef>
                <a:spcPct val="20000"/>
              </a:spcBef>
              <a:spcAft>
                <a:spcPct val="0"/>
              </a:spcAft>
              <a:buClr>
                <a:schemeClr val="tx1"/>
              </a:buClr>
              <a:buFont typeface="Wingdings" panose="05000000000000000000" pitchFamily="2" charset="2"/>
              <a:buAutoNum type="alphaUcPeriod"/>
              <a:defRPr sz="2600">
                <a:solidFill>
                  <a:schemeClr val="tx1"/>
                </a:solidFill>
                <a:latin typeface="Calibri" panose="020F0502020204030204" pitchFamily="34" charset="0"/>
              </a:defRPr>
            </a:lvl2pPr>
            <a:lvl3pPr marL="1524000" indent="-609600" algn="l" rtl="0" eaLnBrk="0" fontAlgn="base" hangingPunct="0">
              <a:spcBef>
                <a:spcPct val="20000"/>
              </a:spcBef>
              <a:spcAft>
                <a:spcPct val="0"/>
              </a:spcAft>
              <a:buClr>
                <a:schemeClr val="tx1"/>
              </a:buClr>
              <a:buFont typeface="Wingdings" panose="05000000000000000000" pitchFamily="2" charset="2"/>
              <a:buAutoNum type="arabicPeriod"/>
              <a:defRPr sz="2400">
                <a:solidFill>
                  <a:schemeClr val="tx1"/>
                </a:solidFill>
                <a:latin typeface="Calibri" panose="020F0502020204030204" pitchFamily="34" charset="0"/>
              </a:defRPr>
            </a:lvl3pPr>
            <a:lvl4pPr marL="1879600" indent="-508000" algn="l" rtl="0" eaLnBrk="0" fontAlgn="base" hangingPunct="0">
              <a:spcBef>
                <a:spcPct val="20000"/>
              </a:spcBef>
              <a:spcAft>
                <a:spcPct val="0"/>
              </a:spcAft>
              <a:buClr>
                <a:schemeClr val="tx1"/>
              </a:buClr>
              <a:buSzPct val="100000"/>
              <a:buAutoNum type="alphaLcParenR"/>
              <a:defRPr sz="2000">
                <a:solidFill>
                  <a:schemeClr val="tx1"/>
                </a:solidFill>
                <a:latin typeface="Calibri" panose="020F0502020204030204" pitchFamily="34" charset="0"/>
              </a:defRPr>
            </a:lvl4pPr>
            <a:lvl5pPr marL="2336800" indent="-508000" algn="l" rtl="0" eaLnBrk="0" fontAlgn="base" hangingPunct="0">
              <a:spcBef>
                <a:spcPct val="20000"/>
              </a:spcBef>
              <a:spcAft>
                <a:spcPct val="0"/>
              </a:spcAft>
              <a:buClr>
                <a:schemeClr val="tx1"/>
              </a:buClr>
              <a:buSzPct val="100000"/>
              <a:buAutoNum type="romanLcPeriod"/>
              <a:defRPr sz="2000">
                <a:solidFill>
                  <a:schemeClr val="tx1"/>
                </a:solidFill>
                <a:latin typeface="Calibri" panose="020F0502020204030204" pitchFamily="34" charset="0"/>
              </a:defRPr>
            </a:lvl5pPr>
            <a:lvl6pPr marL="2794000" indent="-508000" algn="l" rtl="0" fontAlgn="base">
              <a:spcBef>
                <a:spcPct val="20000"/>
              </a:spcBef>
              <a:spcAft>
                <a:spcPct val="0"/>
              </a:spcAft>
              <a:buClr>
                <a:schemeClr val="tx1"/>
              </a:buClr>
              <a:buSzPct val="100000"/>
              <a:buAutoNum type="romanLcPeriod"/>
              <a:defRPr sz="2000">
                <a:solidFill>
                  <a:schemeClr val="tx1"/>
                </a:solidFill>
                <a:latin typeface="+mn-lt"/>
              </a:defRPr>
            </a:lvl6pPr>
            <a:lvl7pPr marL="3251200" indent="-508000" algn="l" rtl="0" fontAlgn="base">
              <a:spcBef>
                <a:spcPct val="20000"/>
              </a:spcBef>
              <a:spcAft>
                <a:spcPct val="0"/>
              </a:spcAft>
              <a:buClr>
                <a:schemeClr val="tx1"/>
              </a:buClr>
              <a:buSzPct val="100000"/>
              <a:buAutoNum type="romanLcPeriod"/>
              <a:defRPr sz="2000">
                <a:solidFill>
                  <a:schemeClr val="tx1"/>
                </a:solidFill>
                <a:latin typeface="+mn-lt"/>
              </a:defRPr>
            </a:lvl7pPr>
            <a:lvl8pPr marL="3708400" indent="-508000" algn="l" rtl="0" fontAlgn="base">
              <a:spcBef>
                <a:spcPct val="20000"/>
              </a:spcBef>
              <a:spcAft>
                <a:spcPct val="0"/>
              </a:spcAft>
              <a:buClr>
                <a:schemeClr val="tx1"/>
              </a:buClr>
              <a:buSzPct val="100000"/>
              <a:buAutoNum type="romanLcPeriod"/>
              <a:defRPr sz="2000">
                <a:solidFill>
                  <a:schemeClr val="tx1"/>
                </a:solidFill>
                <a:latin typeface="+mn-lt"/>
              </a:defRPr>
            </a:lvl8pPr>
            <a:lvl9pPr marL="4165600" indent="-508000" algn="l" rtl="0" fontAlgn="base">
              <a:spcBef>
                <a:spcPct val="20000"/>
              </a:spcBef>
              <a:spcAft>
                <a:spcPct val="0"/>
              </a:spcAft>
              <a:buClr>
                <a:schemeClr val="tx1"/>
              </a:buClr>
              <a:buSzPct val="100000"/>
              <a:buAutoNum type="romanLcPeriod"/>
              <a:defRPr sz="2000">
                <a:solidFill>
                  <a:schemeClr val="tx1"/>
                </a:solidFill>
                <a:latin typeface="+mn-lt"/>
              </a:defRPr>
            </a:lvl9pPr>
          </a:lstStyle>
          <a:p>
            <a:pPr marL="0" indent="0" algn="ctr">
              <a:spcBef>
                <a:spcPct val="0"/>
              </a:spcBef>
              <a:spcAft>
                <a:spcPts val="600"/>
              </a:spcAft>
              <a:buNone/>
              <a:defRPr/>
            </a:pPr>
            <a:r>
              <a:rPr lang="en-US" sz="3600" kern="1200" dirty="0">
                <a:solidFill>
                  <a:srgbClr val="00FFFF"/>
                </a:solidFill>
                <a:effectLst>
                  <a:outerShdw blurRad="38100" dist="38100" dir="2700000" algn="tl">
                    <a:srgbClr val="000000">
                      <a:alpha val="43137"/>
                    </a:srgbClr>
                  </a:outerShdw>
                </a:effectLst>
              </a:rPr>
              <a:t>John Calvin</a:t>
            </a:r>
          </a:p>
          <a:p>
            <a:pPr marL="0" indent="0" algn="ctr" eaLnBrk="1" hangingPunct="1">
              <a:buNone/>
              <a:defRPr/>
            </a:pPr>
            <a:r>
              <a:rPr lang="en-US" sz="1600" kern="0" dirty="0">
                <a:effectLst>
                  <a:outerShdw blurRad="38100" dist="38100" dir="2700000" algn="tl">
                    <a:srgbClr val="000000">
                      <a:alpha val="43137"/>
                    </a:srgbClr>
                  </a:outerShdw>
                </a:effectLst>
              </a:rPr>
              <a:t>Institutes of the Christian Religion, III, xxv, 5. </a:t>
            </a:r>
          </a:p>
        </p:txBody>
      </p:sp>
      <p:pic>
        <p:nvPicPr>
          <p:cNvPr id="7" name="Picture 6">
            <a:extLst>
              <a:ext uri="{FF2B5EF4-FFF2-40B4-BE49-F238E27FC236}">
                <a16:creationId xmlns:a16="http://schemas.microsoft.com/office/drawing/2014/main" id="{8495427A-0A09-4CDC-A264-E6C3DBFB8F6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 y="152400"/>
            <a:ext cx="638946" cy="914400"/>
          </a:xfrm>
          <a:prstGeom prst="rect">
            <a:avLst/>
          </a:prstGeom>
        </p:spPr>
      </p:pic>
    </p:spTree>
    <p:extLst>
      <p:ext uri="{BB962C8B-B14F-4D97-AF65-F5344CB8AC3E}">
        <p14:creationId xmlns:p14="http://schemas.microsoft.com/office/powerpoint/2010/main" val="274413498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0" y="1295400"/>
            <a:ext cx="9144000" cy="4953000"/>
          </a:xfrm>
        </p:spPr>
        <p:txBody>
          <a:bodyPr/>
          <a:lstStyle/>
          <a:p>
            <a:pPr marL="0" indent="0" algn="just">
              <a:buNone/>
            </a:pPr>
            <a:r>
              <a:rPr lang="en-US" altLang="en-US" sz="2800" dirty="0">
                <a:cs typeface="Calibri" panose="020F0502020204030204" pitchFamily="34" charset="0"/>
              </a:rPr>
              <a:t>“</a:t>
            </a:r>
            <a:r>
              <a:rPr lang="en-US" sz="2800" dirty="0"/>
              <a:t>Evangelicals who spiritualize Bible prophecy cannot logically forbid liberals and modernists from spiritualizing selected areas of Christology and Soteriology. If evangelicals can spiritualize Christ's earthly kingdom, may not liberals spiritualize the earthly ministry of Christ, including His miracles and resurrection? The same hermeneutical principles used to spiritualized Bible prophecy can be used to spiritualize Christ's first advent. Christians who spiritualize parts of the Scriptures, such as it's prophetic portions, have forfeited a major element of their defense against liberalism.</a:t>
            </a:r>
            <a:r>
              <a:rPr lang="en-US" altLang="en-US" sz="2800" dirty="0">
                <a:cs typeface="Calibri" panose="020F0502020204030204" pitchFamily="34" charset="0"/>
              </a:rPr>
              <a:t>”</a:t>
            </a:r>
            <a:endParaRPr lang="en-US" altLang="en-US" sz="2800" dirty="0"/>
          </a:p>
        </p:txBody>
      </p:sp>
      <p:sp>
        <p:nvSpPr>
          <p:cNvPr id="68613" name="Text Box 5"/>
          <p:cNvSpPr txBox="1">
            <a:spLocks noChangeArrowheads="1"/>
          </p:cNvSpPr>
          <p:nvPr/>
        </p:nvSpPr>
        <p:spPr bwMode="auto">
          <a:xfrm>
            <a:off x="495300" y="219670"/>
            <a:ext cx="8153400"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3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Paul Lee Tan</a:t>
            </a:r>
          </a:p>
          <a:p>
            <a:pPr algn="ctr"/>
            <a:r>
              <a:rPr lang="en-US" altLang="en-US" sz="1800" i="1" dirty="0">
                <a:effectLst>
                  <a:outerShdw blurRad="38100" dist="38100" dir="2700000" algn="tl">
                    <a:srgbClr val="000000"/>
                  </a:outerShdw>
                </a:effectLst>
                <a:latin typeface="Calibri" panose="020F0502020204030204" pitchFamily="34" charset="0"/>
                <a:cs typeface="+mn-cs"/>
              </a:rPr>
              <a:t>The Interpretation of Prophecy, 276-77</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5494" y="121920"/>
            <a:ext cx="722706" cy="1097280"/>
          </a:xfrm>
          <a:prstGeom prst="rect">
            <a:avLst/>
          </a:prstGeom>
        </p:spPr>
      </p:pic>
    </p:spTree>
    <p:extLst>
      <p:ext uri="{BB962C8B-B14F-4D97-AF65-F5344CB8AC3E}">
        <p14:creationId xmlns:p14="http://schemas.microsoft.com/office/powerpoint/2010/main" val="40849459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3105150" y="185738"/>
            <a:ext cx="2933700" cy="609600"/>
          </a:xfrm>
        </p:spPr>
        <p:txBody>
          <a:bodyPr anchor="t"/>
          <a:lstStyle/>
          <a:p>
            <a:pPr eaLnBrk="1" hangingPunct="1">
              <a:spcAft>
                <a:spcPts val="1200"/>
              </a:spcAft>
            </a:pPr>
            <a:r>
              <a:rPr lang="en-US" altLang="en-US" sz="3600" dirty="0">
                <a:latin typeface="Calibri" panose="020F0502020204030204" pitchFamily="34" charset="0"/>
              </a:rPr>
              <a:t>Russell Moore </a:t>
            </a:r>
          </a:p>
        </p:txBody>
      </p:sp>
      <p:sp>
        <p:nvSpPr>
          <p:cNvPr id="35843" name="Rectangle 3"/>
          <p:cNvSpPr>
            <a:spLocks noGrp="1" noChangeArrowheads="1"/>
          </p:cNvSpPr>
          <p:nvPr>
            <p:ph type="body" idx="1"/>
          </p:nvPr>
        </p:nvSpPr>
        <p:spPr>
          <a:xfrm>
            <a:off x="0" y="3810000"/>
            <a:ext cx="9144000" cy="2057400"/>
          </a:xfrm>
        </p:spPr>
        <p:txBody>
          <a:bodyPr/>
          <a:lstStyle/>
          <a:p>
            <a:pPr marL="0" indent="0" algn="just" eaLnBrk="1" hangingPunct="1">
              <a:buFont typeface="Wingdings" panose="05000000000000000000" pitchFamily="2" charset="2"/>
              <a:buNone/>
              <a:defRPr/>
            </a:pPr>
            <a:r>
              <a:rPr lang="en-US" dirty="0">
                <a:latin typeface="Calibri" panose="020F0502020204030204" pitchFamily="34" charset="0"/>
              </a:rPr>
              <a:t>“The locus of the </a:t>
            </a:r>
            <a:r>
              <a:rPr lang="en-US" b="1" u="sng" dirty="0">
                <a:solidFill>
                  <a:srgbClr val="FFFFCC"/>
                </a:solidFill>
                <a:latin typeface="Calibri" panose="020F0502020204030204" pitchFamily="34" charset="0"/>
              </a:rPr>
              <a:t>kingdom of God in this age is within the church, where Jesus rules as king</a:t>
            </a:r>
            <a:r>
              <a:rPr lang="en-US" dirty="0">
                <a:latin typeface="Calibri" panose="020F0502020204030204" pitchFamily="34" charset="0"/>
              </a:rPr>
              <a:t>. As we live our lives together, we see the transforming power of the gospel and the </a:t>
            </a:r>
            <a:r>
              <a:rPr lang="en-US" b="1" u="sng" dirty="0">
                <a:solidFill>
                  <a:srgbClr val="FFFFCC"/>
                </a:solidFill>
                <a:latin typeface="Calibri" panose="020F0502020204030204" pitchFamily="34" charset="0"/>
              </a:rPr>
              <a:t>in breaking of the future kingdom</a:t>
            </a:r>
            <a:r>
              <a:rPr lang="en-US" dirty="0">
                <a:latin typeface="Calibri" panose="020F0502020204030204" pitchFamily="34" charset="0"/>
              </a:rPr>
              <a:t>.” </a:t>
            </a:r>
          </a:p>
        </p:txBody>
      </p:sp>
      <p:sp>
        <p:nvSpPr>
          <p:cNvPr id="81924" name="TextBox 5"/>
          <p:cNvSpPr txBox="1">
            <a:spLocks noChangeArrowheads="1"/>
          </p:cNvSpPr>
          <p:nvPr/>
        </p:nvSpPr>
        <p:spPr bwMode="auto">
          <a:xfrm>
            <a:off x="0" y="6381690"/>
            <a:ext cx="9144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r>
              <a:rPr lang="en-US" altLang="en-US" sz="2000" dirty="0">
                <a:latin typeface="Calibri" panose="020F0502020204030204" pitchFamily="34" charset="0"/>
              </a:rPr>
              <a:t>Justin Taylor, “An Interview with Russell Moore,” www.thegospelcoalition.org.</a:t>
            </a:r>
          </a:p>
        </p:txBody>
      </p:sp>
      <p:pic>
        <p:nvPicPr>
          <p:cNvPr id="60421" name="Picture 2" descr="http://thegospelcoalition.org/blogs/justintaylor/files/2013/03/russell_moore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76600" y="1752600"/>
            <a:ext cx="2974328" cy="1981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1"/>
          <p:cNvSpPr/>
          <p:nvPr/>
        </p:nvSpPr>
        <p:spPr>
          <a:xfrm>
            <a:off x="1981200" y="685800"/>
            <a:ext cx="5181600" cy="708025"/>
          </a:xfrm>
          <a:prstGeom prst="rect">
            <a:avLst/>
          </a:prstGeom>
        </p:spPr>
        <p:txBody>
          <a:bodyPr>
            <a:spAutoFit/>
          </a:bodyPr>
          <a:lstStyle/>
          <a:p>
            <a:pPr algn="ctr" eaLnBrk="0" hangingPunct="0">
              <a:defRPr/>
            </a:pPr>
            <a:r>
              <a:rPr lang="en-US" sz="2000" dirty="0">
                <a:effectLst>
                  <a:outerShdw blurRad="38100" dist="38100" dir="2700000" algn="tl">
                    <a:srgbClr val="000000"/>
                  </a:outerShdw>
                </a:effectLst>
                <a:latin typeface="Calibri" panose="020F0502020204030204" pitchFamily="34" charset="0"/>
                <a:cs typeface="+mn-cs"/>
              </a:rPr>
              <a:t>President: Ethics and Religious Liberties Commission of the Southern Baptist Convention</a:t>
            </a:r>
          </a:p>
        </p:txBody>
      </p:sp>
    </p:spTree>
    <p:extLst>
      <p:ext uri="{BB962C8B-B14F-4D97-AF65-F5344CB8AC3E}">
        <p14:creationId xmlns:p14="http://schemas.microsoft.com/office/powerpoint/2010/main" val="46992489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C9D36C7-BF49-4E1B-AE62-397AA48A64D1}"/>
              </a:ext>
            </a:extLst>
          </p:cNvPr>
          <p:cNvSpPr>
            <a:spLocks noGrp="1"/>
          </p:cNvSpPr>
          <p:nvPr>
            <p:ph idx="1"/>
          </p:nvPr>
        </p:nvSpPr>
        <p:spPr>
          <a:xfrm>
            <a:off x="114300" y="1371600"/>
            <a:ext cx="8915400" cy="5257800"/>
          </a:xfrm>
        </p:spPr>
        <p:txBody>
          <a:bodyPr/>
          <a:lstStyle/>
          <a:p>
            <a:pPr marL="514350" indent="-514350">
              <a:buSzPct val="100000"/>
              <a:buAutoNum type="arabicPeriod"/>
            </a:pPr>
            <a:r>
              <a:rPr lang="en-US" sz="2800" dirty="0">
                <a:effectLst>
                  <a:outerShdw blurRad="38100" dist="38100" dir="2700000" algn="tl">
                    <a:srgbClr val="000000">
                      <a:alpha val="43137"/>
                    </a:srgbClr>
                  </a:outerShdw>
                </a:effectLst>
              </a:rPr>
              <a:t>Loss of “pilgrim” status</a:t>
            </a:r>
          </a:p>
          <a:p>
            <a:pPr marL="514350" indent="-514350">
              <a:buSzPct val="100000"/>
              <a:buAutoNum type="arabicPeriod"/>
            </a:pPr>
            <a:r>
              <a:rPr lang="en-US" sz="2800" dirty="0">
                <a:effectLst>
                  <a:outerShdw blurRad="38100" dist="38100" dir="2700000" algn="tl">
                    <a:srgbClr val="000000">
                      <a:alpha val="43137"/>
                    </a:srgbClr>
                  </a:outerShdw>
                </a:effectLst>
              </a:rPr>
              <a:t>Social Gospel</a:t>
            </a:r>
          </a:p>
          <a:p>
            <a:pPr marL="514350" indent="-514350">
              <a:buSzPct val="100000"/>
              <a:buFont typeface="Wingdings" pitchFamily="2" charset="2"/>
              <a:buAutoNum type="arabicPeriod"/>
            </a:pPr>
            <a:r>
              <a:rPr lang="en-US" sz="2800" dirty="0">
                <a:effectLst>
                  <a:outerShdw blurRad="38100" dist="38100" dir="2700000" algn="tl">
                    <a:srgbClr val="000000">
                      <a:alpha val="43137"/>
                    </a:srgbClr>
                  </a:outerShdw>
                </a:effectLst>
              </a:rPr>
              <a:t>Ecumenical &amp; interfaith alliances</a:t>
            </a:r>
          </a:p>
          <a:p>
            <a:pPr marL="514350" indent="-514350">
              <a:buSzPct val="100000"/>
              <a:buAutoNum type="arabicPeriod"/>
            </a:pPr>
            <a:r>
              <a:rPr lang="en-US" sz="2800" dirty="0">
                <a:effectLst>
                  <a:outerShdw blurRad="38100" dist="38100" dir="2700000" algn="tl">
                    <a:srgbClr val="000000">
                      <a:alpha val="43137"/>
                    </a:srgbClr>
                  </a:outerShdw>
                </a:effectLst>
              </a:rPr>
              <a:t>Rejection or marginalization of Bible prophecy</a:t>
            </a:r>
          </a:p>
          <a:p>
            <a:pPr marL="514350" indent="-514350">
              <a:buSzPct val="100000"/>
              <a:buAutoNum type="arabicPeriod"/>
            </a:pPr>
            <a:r>
              <a:rPr lang="en-US" sz="2800" b="1" u="sng" dirty="0">
                <a:solidFill>
                  <a:srgbClr val="FFFFCC"/>
                </a:solidFill>
                <a:effectLst>
                  <a:outerShdw blurRad="38100" dist="38100" dir="2700000" algn="tl">
                    <a:srgbClr val="000000">
                      <a:alpha val="43137"/>
                    </a:srgbClr>
                  </a:outerShdw>
                </a:effectLst>
              </a:rPr>
              <a:t>Building the wrong kingdom</a:t>
            </a:r>
          </a:p>
          <a:p>
            <a:pPr marL="514350" indent="-514350">
              <a:buSzPct val="100000"/>
              <a:buAutoNum type="arabicPeriod"/>
            </a:pPr>
            <a:r>
              <a:rPr lang="en-US" sz="2800" dirty="0">
                <a:effectLst>
                  <a:outerShdw blurRad="38100" dist="38100" dir="2700000" algn="tl">
                    <a:srgbClr val="000000">
                      <a:alpha val="43137"/>
                    </a:srgbClr>
                  </a:outerShdw>
                </a:effectLst>
              </a:rPr>
              <a:t>Charismatic theology</a:t>
            </a:r>
          </a:p>
          <a:p>
            <a:pPr marL="514350" indent="-514350">
              <a:buSzPct val="100000"/>
              <a:buAutoNum type="arabicPeriod"/>
            </a:pPr>
            <a:r>
              <a:rPr lang="en-US" sz="2800" dirty="0">
                <a:effectLst>
                  <a:outerShdw blurRad="38100" dist="38100" dir="2700000" algn="tl">
                    <a:srgbClr val="000000">
                      <a:alpha val="43137"/>
                    </a:srgbClr>
                  </a:outerShdw>
                </a:effectLst>
              </a:rPr>
              <a:t>Prosperity Gospel</a:t>
            </a:r>
          </a:p>
          <a:p>
            <a:pPr marL="514350" indent="-514350">
              <a:buSzPct val="100000"/>
              <a:buAutoNum type="arabicPeriod"/>
            </a:pPr>
            <a:r>
              <a:rPr lang="en-US" sz="2800" dirty="0">
                <a:effectLst>
                  <a:outerShdw blurRad="38100" dist="38100" dir="2700000" algn="tl">
                    <a:srgbClr val="000000">
                      <a:alpha val="43137"/>
                    </a:srgbClr>
                  </a:outerShdw>
                </a:effectLst>
              </a:rPr>
              <a:t>Anti-Israelism</a:t>
            </a:r>
          </a:p>
          <a:p>
            <a:pPr marL="514350" indent="-514350">
              <a:buSzPct val="100000"/>
              <a:buAutoNum type="arabicPeriod"/>
            </a:pPr>
            <a:r>
              <a:rPr lang="en-US" sz="2800" dirty="0">
                <a:effectLst>
                  <a:outerShdw blurRad="38100" dist="38100" dir="2700000" algn="tl">
                    <a:srgbClr val="000000">
                      <a:alpha val="43137"/>
                    </a:srgbClr>
                  </a:outerShdw>
                </a:effectLst>
              </a:rPr>
              <a:t>Lordship Salvation</a:t>
            </a:r>
          </a:p>
          <a:p>
            <a:pPr marL="0" indent="0">
              <a:buSzPct val="100000"/>
              <a:buNone/>
            </a:pPr>
            <a:endParaRPr lang="en-US" sz="2800" dirty="0">
              <a:effectLst>
                <a:outerShdw blurRad="38100" dist="38100" dir="2700000" algn="tl">
                  <a:srgbClr val="000000">
                    <a:alpha val="43137"/>
                  </a:srgbClr>
                </a:outerShdw>
              </a:effectLst>
            </a:endParaRPr>
          </a:p>
          <a:p>
            <a:pPr marL="514350" indent="-514350">
              <a:buAutoNum type="arabicPeriod"/>
            </a:pPr>
            <a:endParaRPr lang="en-US" dirty="0">
              <a:effectLst>
                <a:outerShdw blurRad="38100" dist="38100" dir="2700000" algn="tl">
                  <a:srgbClr val="000000">
                    <a:alpha val="43137"/>
                  </a:srgbClr>
                </a:outerShdw>
              </a:effectLst>
            </a:endParaRPr>
          </a:p>
          <a:p>
            <a:pPr marL="514350" indent="-514350">
              <a:buAutoNum type="arabicPeriod"/>
            </a:pPr>
            <a:endParaRPr lang="en-US" dirty="0">
              <a:effectLst>
                <a:outerShdw blurRad="38100" dist="38100" dir="2700000" algn="tl">
                  <a:srgbClr val="000000">
                    <a:alpha val="43137"/>
                  </a:srgbClr>
                </a:outerShdw>
              </a:effectLst>
            </a:endParaRPr>
          </a:p>
          <a:p>
            <a:pPr marL="514350" indent="-514350">
              <a:buAutoNum type="arabicPeriod"/>
            </a:pPr>
            <a:endParaRPr lang="en-US" dirty="0">
              <a:effectLst>
                <a:outerShdw blurRad="38100" dist="38100" dir="2700000" algn="tl">
                  <a:srgbClr val="000000">
                    <a:alpha val="43137"/>
                  </a:srgbClr>
                </a:outerShdw>
              </a:effectLst>
            </a:endParaRPr>
          </a:p>
          <a:p>
            <a:pPr marL="514350" indent="-514350">
              <a:buAutoNum type="arabicPeriod"/>
            </a:pPr>
            <a:endParaRPr lang="en-US" dirty="0">
              <a:effectLst>
                <a:outerShdw blurRad="38100" dist="38100" dir="2700000" algn="tl">
                  <a:srgbClr val="000000">
                    <a:alpha val="43137"/>
                  </a:srgbClr>
                </a:outerShdw>
              </a:effectLst>
            </a:endParaRPr>
          </a:p>
          <a:p>
            <a:pPr marL="514350" indent="-514350">
              <a:buAutoNum type="arabicPeriod"/>
            </a:pPr>
            <a:endParaRPr lang="en-US" dirty="0">
              <a:effectLst>
                <a:outerShdw blurRad="38100" dist="38100" dir="2700000" algn="tl">
                  <a:srgbClr val="000000">
                    <a:alpha val="43137"/>
                  </a:srgbClr>
                </a:outerShdw>
              </a:effectLst>
            </a:endParaRPr>
          </a:p>
          <a:p>
            <a:pPr marL="514350" indent="-514350">
              <a:buAutoNum type="arabicPeriod"/>
            </a:pPr>
            <a:endParaRPr lang="en-US" dirty="0">
              <a:effectLst>
                <a:outerShdw blurRad="38100" dist="38100" dir="2700000" algn="tl">
                  <a:srgbClr val="000000">
                    <a:alpha val="43137"/>
                  </a:srgbClr>
                </a:outerShdw>
              </a:effectLst>
            </a:endParaRPr>
          </a:p>
        </p:txBody>
      </p:sp>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86EA5E1E-855E-4239-A2A3-935CB40557B1}"/>
                  </a:ext>
                </a:extLst>
              </p14:cNvPr>
              <p14:cNvContentPartPr/>
              <p14:nvPr/>
            </p14:nvContentPartPr>
            <p14:xfrm>
              <a:off x="2695267" y="1613608"/>
              <a:ext cx="6120" cy="6120"/>
            </p14:xfrm>
          </p:contentPart>
        </mc:Choice>
        <mc:Fallback xmlns="">
          <p:pic>
            <p:nvPicPr>
              <p:cNvPr id="4" name="Ink 3">
                <a:extLst>
                  <a:ext uri="{FF2B5EF4-FFF2-40B4-BE49-F238E27FC236}">
                    <a16:creationId xmlns:a16="http://schemas.microsoft.com/office/drawing/2014/main" id="{86EA5E1E-855E-4239-A2A3-935CB40557B1}"/>
                  </a:ext>
                </a:extLst>
              </p:cNvPr>
              <p:cNvPicPr/>
              <p:nvPr/>
            </p:nvPicPr>
            <p:blipFill>
              <a:blip r:embed="rId3"/>
              <a:stretch>
                <a:fillRect/>
              </a:stretch>
            </p:blipFill>
            <p:spPr>
              <a:xfrm>
                <a:off x="2693107" y="1611448"/>
                <a:ext cx="10440" cy="10440"/>
              </a:xfrm>
              <a:prstGeom prst="rect">
                <a:avLst/>
              </a:prstGeom>
            </p:spPr>
          </p:pic>
        </mc:Fallback>
      </mc:AlternateContent>
      <p:pic>
        <p:nvPicPr>
          <p:cNvPr id="5" name="Picture 4">
            <a:extLst>
              <a:ext uri="{FF2B5EF4-FFF2-40B4-BE49-F238E27FC236}">
                <a16:creationId xmlns:a16="http://schemas.microsoft.com/office/drawing/2014/main" id="{6E76D924-A5BC-4993-80BE-9839F8CDF12E}"/>
              </a:ext>
            </a:extLst>
          </p:cNvPr>
          <p:cNvPicPr>
            <a:picLocks noChangeAspect="1"/>
          </p:cNvPicPr>
          <p:nvPr/>
        </p:nvPicPr>
        <p:blipFill>
          <a:blip r:embed="rId4"/>
          <a:stretch>
            <a:fillRect/>
          </a:stretch>
        </p:blipFill>
        <p:spPr>
          <a:xfrm>
            <a:off x="5562602" y="3581400"/>
            <a:ext cx="3420535" cy="2286000"/>
          </a:xfrm>
          <a:prstGeom prst="rect">
            <a:avLst/>
          </a:prstGeom>
        </p:spPr>
      </p:pic>
      <p:sp>
        <p:nvSpPr>
          <p:cNvPr id="8" name="Title 1">
            <a:extLst>
              <a:ext uri="{FF2B5EF4-FFF2-40B4-BE49-F238E27FC236}">
                <a16:creationId xmlns:a16="http://schemas.microsoft.com/office/drawing/2014/main" id="{C8F77412-A9FF-46B6-B544-2A44CB8C6D6B}"/>
              </a:ext>
            </a:extLst>
          </p:cNvPr>
          <p:cNvSpPr>
            <a:spLocks noGrp="1"/>
          </p:cNvSpPr>
          <p:nvPr>
            <p:ph type="title"/>
          </p:nvPr>
        </p:nvSpPr>
        <p:spPr>
          <a:xfrm>
            <a:off x="1704975" y="228600"/>
            <a:ext cx="5734050" cy="1143000"/>
          </a:xfrm>
        </p:spPr>
        <p:txBody>
          <a:bodyPr/>
          <a:lstStyle/>
          <a:p>
            <a:pPr algn="ctr"/>
            <a:r>
              <a:rPr lang="en-US" sz="3200" dirty="0">
                <a:effectLst>
                  <a:outerShdw blurRad="38100" dist="38100" dir="2700000" algn="tl">
                    <a:srgbClr val="000000">
                      <a:alpha val="43137"/>
                    </a:srgbClr>
                  </a:outerShdw>
                </a:effectLst>
              </a:rPr>
              <a:t>9 Ways Kingdom Now Theology </a:t>
            </a:r>
            <a:br>
              <a:rPr lang="en-US" sz="3200" dirty="0">
                <a:effectLst>
                  <a:outerShdw blurRad="38100" dist="38100" dir="2700000" algn="tl">
                    <a:srgbClr val="000000">
                      <a:alpha val="43137"/>
                    </a:srgbClr>
                  </a:outerShdw>
                </a:effectLst>
              </a:rPr>
            </a:br>
            <a:r>
              <a:rPr lang="en-US" sz="3200" dirty="0">
                <a:effectLst>
                  <a:outerShdw blurRad="38100" dist="38100" dir="2700000" algn="tl">
                    <a:srgbClr val="000000">
                      <a:alpha val="43137"/>
                    </a:srgbClr>
                  </a:outerShdw>
                </a:effectLst>
              </a:rPr>
              <a:t>Impacts the Church</a:t>
            </a:r>
          </a:p>
        </p:txBody>
      </p:sp>
    </p:spTree>
    <p:extLst>
      <p:ext uri="{BB962C8B-B14F-4D97-AF65-F5344CB8AC3E}">
        <p14:creationId xmlns:p14="http://schemas.microsoft.com/office/powerpoint/2010/main" val="223429697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3" name="Rectangle 3">
            <a:extLst>
              <a:ext uri="{FF2B5EF4-FFF2-40B4-BE49-F238E27FC236}">
                <a16:creationId xmlns:a16="http://schemas.microsoft.com/office/drawing/2014/main" id="{C0A45323-D854-4BFD-A203-24F25076F6C5}"/>
              </a:ext>
            </a:extLst>
          </p:cNvPr>
          <p:cNvSpPr>
            <a:spLocks noGrp="1" noChangeArrowheads="1"/>
          </p:cNvSpPr>
          <p:nvPr>
            <p:ph type="body" idx="1"/>
          </p:nvPr>
        </p:nvSpPr>
        <p:spPr>
          <a:xfrm>
            <a:off x="2286000" y="1714502"/>
            <a:ext cx="6781800" cy="4114801"/>
          </a:xfrm>
        </p:spPr>
        <p:txBody>
          <a:bodyPr/>
          <a:lstStyle/>
          <a:p>
            <a:pPr marL="0" indent="0" algn="just">
              <a:buNone/>
            </a:pPr>
            <a:r>
              <a:rPr lang="en-US" altLang="en-US" sz="2800" dirty="0">
                <a:effectLst>
                  <a:outerShdw blurRad="38100" dist="38100" dir="2700000" algn="tl">
                    <a:srgbClr val="000000">
                      <a:alpha val="43137"/>
                    </a:srgbClr>
                  </a:outerShdw>
                </a:effectLst>
                <a:cs typeface="Calibri" panose="020F0502020204030204" pitchFamily="34" charset="0"/>
              </a:rPr>
              <a:t>“</a:t>
            </a:r>
            <a:r>
              <a:rPr lang="en-US" sz="2800" dirty="0">
                <a:effectLst>
                  <a:outerShdw blurRad="38100" dist="38100" dir="2700000" algn="tl">
                    <a:srgbClr val="000000">
                      <a:alpha val="43137"/>
                    </a:srgbClr>
                  </a:outerShdw>
                </a:effectLst>
              </a:rPr>
              <a:t>When the Church enters into an ‘Alliance with the World,’. . . the end of such an ‘Alliance’ will be a ‘Religious Political Regime’ that will pave the way for the revelation of Satan’s great ‘Religious Political Leader’ and ‘Superman’—the ANTICHRIST.</a:t>
            </a:r>
            <a:r>
              <a:rPr lang="en-US" altLang="en-US" sz="2800" b="1" dirty="0">
                <a:solidFill>
                  <a:srgbClr val="FFFFCC"/>
                </a:solidFill>
                <a:effectLst>
                  <a:outerShdw blurRad="38100" dist="38100" dir="2700000" algn="tl">
                    <a:srgbClr val="000000">
                      <a:alpha val="43137"/>
                    </a:srgbClr>
                  </a:outerShdw>
                </a:effectLst>
                <a:cs typeface="Calibri" panose="020F0502020204030204" pitchFamily="34" charset="0"/>
              </a:rPr>
              <a:t>”</a:t>
            </a:r>
            <a:endParaRPr lang="en-US" altLang="en-US" sz="2800" dirty="0">
              <a:effectLst>
                <a:outerShdw blurRad="38100" dist="38100" dir="2700000" algn="tl">
                  <a:srgbClr val="000000">
                    <a:alpha val="43137"/>
                  </a:srgbClr>
                </a:outerShdw>
              </a:effectLst>
              <a:cs typeface="Calibri" panose="020F0502020204030204" pitchFamily="34" charset="0"/>
            </a:endParaRPr>
          </a:p>
        </p:txBody>
      </p:sp>
      <p:pic>
        <p:nvPicPr>
          <p:cNvPr id="5" name="Picture 4">
            <a:extLst>
              <a:ext uri="{FF2B5EF4-FFF2-40B4-BE49-F238E27FC236}">
                <a16:creationId xmlns:a16="http://schemas.microsoft.com/office/drawing/2014/main" id="{681E73EE-A287-4F46-8545-6260C098373A}"/>
              </a:ext>
            </a:extLst>
          </p:cNvPr>
          <p:cNvPicPr>
            <a:picLocks noChangeAspect="1"/>
          </p:cNvPicPr>
          <p:nvPr/>
        </p:nvPicPr>
        <p:blipFill>
          <a:blip r:embed="rId2"/>
          <a:stretch>
            <a:fillRect/>
          </a:stretch>
        </p:blipFill>
        <p:spPr>
          <a:xfrm>
            <a:off x="3203786" y="4800600"/>
            <a:ext cx="2736428" cy="1828800"/>
          </a:xfrm>
          <a:prstGeom prst="rect">
            <a:avLst/>
          </a:prstGeom>
        </p:spPr>
      </p:pic>
      <p:pic>
        <p:nvPicPr>
          <p:cNvPr id="9" name="Picture 8">
            <a:extLst>
              <a:ext uri="{FF2B5EF4-FFF2-40B4-BE49-F238E27FC236}">
                <a16:creationId xmlns:a16="http://schemas.microsoft.com/office/drawing/2014/main" id="{37B675EF-2D89-45B2-AD37-746F3ECA964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8601" y="1891230"/>
            <a:ext cx="2057399" cy="2737919"/>
          </a:xfrm>
          <a:prstGeom prst="rect">
            <a:avLst/>
          </a:prstGeom>
        </p:spPr>
      </p:pic>
      <p:sp>
        <p:nvSpPr>
          <p:cNvPr id="10" name="TextBox 9">
            <a:extLst>
              <a:ext uri="{FF2B5EF4-FFF2-40B4-BE49-F238E27FC236}">
                <a16:creationId xmlns:a16="http://schemas.microsoft.com/office/drawing/2014/main" id="{263DC902-258C-4FD5-926D-337697C5A06A}"/>
              </a:ext>
            </a:extLst>
          </p:cNvPr>
          <p:cNvSpPr txBox="1"/>
          <p:nvPr/>
        </p:nvSpPr>
        <p:spPr>
          <a:xfrm>
            <a:off x="2857502" y="228600"/>
            <a:ext cx="3428999" cy="1077218"/>
          </a:xfrm>
          <a:prstGeom prst="rect">
            <a:avLst/>
          </a:prstGeom>
          <a:noFill/>
        </p:spPr>
        <p:txBody>
          <a:bodyPr wrap="square" rtlCol="0">
            <a:spAutoFit/>
          </a:bodyPr>
          <a:lstStyle/>
          <a:p>
            <a:pPr algn="ctr">
              <a:spcAft>
                <a:spcPts val="12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Clarence Larkin</a:t>
            </a:r>
          </a:p>
          <a:p>
            <a:pPr algn="ctr"/>
            <a:r>
              <a:rPr lang="en-US" sz="1800" i="1" dirty="0">
                <a:effectLst>
                  <a:outerShdw blurRad="38100" dist="38100" dir="2700000" algn="tl">
                    <a:srgbClr val="000000">
                      <a:alpha val="43137"/>
                    </a:srgbClr>
                  </a:outerShdw>
                </a:effectLst>
                <a:latin typeface="Calibri" panose="020F0502020204030204" pitchFamily="34" charset="0"/>
                <a:cs typeface="+mn-cs"/>
              </a:rPr>
              <a:t>The Second Coming of Christ, 51. </a:t>
            </a:r>
            <a:endParaRPr lang="en-US" altLang="en-US" sz="1800" i="1" dirty="0">
              <a:effectLst>
                <a:outerShdw blurRad="38100" dist="38100" dir="2700000" algn="tl">
                  <a:srgbClr val="000000">
                    <a:alpha val="43137"/>
                  </a:srgbClr>
                </a:outerShdw>
              </a:effectLst>
              <a:latin typeface="Calibri" panose="020F0502020204030204" pitchFamily="34" charset="0"/>
              <a:cs typeface="+mn-cs"/>
            </a:endParaRPr>
          </a:p>
        </p:txBody>
      </p:sp>
    </p:spTree>
    <p:extLst>
      <p:ext uri="{BB962C8B-B14F-4D97-AF65-F5344CB8AC3E}">
        <p14:creationId xmlns:p14="http://schemas.microsoft.com/office/powerpoint/2010/main" val="130280757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360F787-B8B5-4578-9594-CC67C1E76B31}"/>
              </a:ext>
            </a:extLst>
          </p:cNvPr>
          <p:cNvPicPr>
            <a:picLocks noChangeAspect="1"/>
          </p:cNvPicPr>
          <p:nvPr/>
        </p:nvPicPr>
        <p:blipFill>
          <a:blip r:embed="rId2"/>
          <a:stretch>
            <a:fillRect/>
          </a:stretch>
        </p:blipFill>
        <p:spPr>
          <a:xfrm>
            <a:off x="316623" y="152116"/>
            <a:ext cx="8510754" cy="6553768"/>
          </a:xfrm>
          <a:prstGeom prst="rect">
            <a:avLst/>
          </a:prstGeom>
        </p:spPr>
      </p:pic>
    </p:spTree>
    <p:extLst>
      <p:ext uri="{BB962C8B-B14F-4D97-AF65-F5344CB8AC3E}">
        <p14:creationId xmlns:p14="http://schemas.microsoft.com/office/powerpoint/2010/main" val="419431929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4" name="Picture 4" descr="4KINGS"/>
          <p:cNvPicPr>
            <a:picLocks noChangeAspect="1" noChangeArrowheads="1"/>
          </p:cNvPicPr>
          <p:nvPr/>
        </p:nvPicPr>
        <p:blipFill>
          <a:blip r:embed="rId2" cstate="email">
            <a:duotone>
              <a:schemeClr val="accent6">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685800" y="381000"/>
            <a:ext cx="7848600" cy="6096000"/>
          </a:xfrm>
          <a:prstGeom prst="rect">
            <a:avLst/>
          </a:prstGeom>
          <a:noFill/>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FF9BA11E-28E2-4B3A-A673-6773D66734D0}"/>
              </a:ext>
            </a:extLst>
          </p:cNvPr>
          <p:cNvSpPr txBox="1">
            <a:spLocks noChangeArrowheads="1"/>
          </p:cNvSpPr>
          <p:nvPr/>
        </p:nvSpPr>
        <p:spPr bwMode="auto">
          <a:xfrm>
            <a:off x="0" y="1523999"/>
            <a:ext cx="9144000" cy="5105399"/>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just">
              <a:buNone/>
            </a:pPr>
            <a:r>
              <a:rPr lang="en-US" sz="2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2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 are many factors that make up the growing apostasy and seduction of the church. One of the most alarming, least understood, and fastest spreading errors is the teaching that earth instead of heaven is the ultimate home for the church, and that her goal is to take over the world and establish the kingdom of God. Only then, it is said, can Christ return—not, however, to take us to His Father’s house as He promised His disciples in John 14, but to reign over the Kingdom which we have established for Him. . . . [I]f the real Jesus Christ is going to catch His bride up from earth to meet Him </a:t>
            </a:r>
            <a:r>
              <a:rPr lang="en-US" sz="2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the air</a:t>
            </a:r>
            <a:r>
              <a:rPr lang="en-US" sz="2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 Thess. 4:17), then those who work to build a kingdom for a ‘Christ’ whom they will meet with their feet planted on earth have been under heavy delusion indeed! They have been working for the Antichrist!”</a:t>
            </a:r>
            <a:endParaRPr lang="en-US" sz="2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1026" name="Picture 2" descr="Image result for dave hunt">
            <a:extLst>
              <a:ext uri="{FF2B5EF4-FFF2-40B4-BE49-F238E27FC236}">
                <a16:creationId xmlns:a16="http://schemas.microsoft.com/office/drawing/2014/main" id="{1AB8F9EA-B2AF-4A92-A2B2-3D8EE8722A2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221" y="76200"/>
            <a:ext cx="833742" cy="109728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9804796-FE6F-46FA-A4AC-6BC483319E2F}"/>
              </a:ext>
            </a:extLst>
          </p:cNvPr>
          <p:cNvSpPr txBox="1"/>
          <p:nvPr/>
        </p:nvSpPr>
        <p:spPr>
          <a:xfrm>
            <a:off x="647701" y="228601"/>
            <a:ext cx="7848599" cy="1292662"/>
          </a:xfrm>
          <a:prstGeom prst="rect">
            <a:avLst/>
          </a:prstGeom>
          <a:noFill/>
        </p:spPr>
        <p:txBody>
          <a:bodyPr wrap="square" rtlCol="0">
            <a:spAutoFit/>
          </a:bodyPr>
          <a:lstStyle/>
          <a:p>
            <a:pPr algn="ctr">
              <a:spcAft>
                <a:spcPts val="12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Dave Hunt</a:t>
            </a:r>
          </a:p>
          <a:p>
            <a:pPr algn="ctr"/>
            <a:r>
              <a:rPr lang="en-US" sz="1600" i="1" dirty="0">
                <a:effectLst>
                  <a:outerShdw blurRad="38100" dist="38100" dir="2700000" algn="tl">
                    <a:srgbClr val="000000">
                      <a:alpha val="43137"/>
                    </a:srgbClr>
                  </a:outerShdw>
                </a:effectLst>
                <a:latin typeface="Calibri" panose="020F0502020204030204" pitchFamily="34" charset="0"/>
                <a:cs typeface="+mn-cs"/>
              </a:rPr>
              <a:t>“Kingdom/Dominion Theology – Part 1” (February 1, 1987), accessed July 12, 2015, https://www.thebereancall.org/content/kingdomdominion-theology-part-i. </a:t>
            </a:r>
            <a:endParaRPr lang="en-US" altLang="en-US" sz="1600" i="1" dirty="0">
              <a:effectLst>
                <a:outerShdw blurRad="38100" dist="38100" dir="2700000" algn="tl">
                  <a:srgbClr val="000000">
                    <a:alpha val="43137"/>
                  </a:srgbClr>
                </a:outerShdw>
              </a:effectLst>
              <a:latin typeface="Calibri" panose="020F0502020204030204" pitchFamily="34" charset="0"/>
              <a:cs typeface="+mn-cs"/>
            </a:endParaRPr>
          </a:p>
        </p:txBody>
      </p:sp>
    </p:spTree>
    <p:extLst>
      <p:ext uri="{BB962C8B-B14F-4D97-AF65-F5344CB8AC3E}">
        <p14:creationId xmlns:p14="http://schemas.microsoft.com/office/powerpoint/2010/main" val="82816170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3"/>
          <p:cNvSpPr>
            <a:spLocks noChangeArrowheads="1"/>
          </p:cNvSpPr>
          <p:nvPr/>
        </p:nvSpPr>
        <p:spPr bwMode="auto">
          <a:xfrm>
            <a:off x="0" y="1447801"/>
            <a:ext cx="9067800" cy="3046988"/>
          </a:xfrm>
          <a:prstGeom prst="rect">
            <a:avLst/>
          </a:prstGeom>
          <a:noFill/>
          <a:ln w="9525">
            <a:noFill/>
            <a:miter lim="800000"/>
            <a:headEnd/>
            <a:tailEnd/>
          </a:ln>
        </p:spPr>
        <p:txBody>
          <a:bodyPr wrap="square">
            <a:spAutoFit/>
          </a:bodyPr>
          <a:lstStyle/>
          <a:p>
            <a:pPr algn="just"/>
            <a:r>
              <a:rPr lang="en-US" sz="3200" dirty="0">
                <a:effectLst>
                  <a:outerShdw blurRad="38100" dist="38100" dir="2700000" algn="tl">
                    <a:srgbClr val="000000">
                      <a:alpha val="43137"/>
                    </a:srgbClr>
                  </a:outerShdw>
                </a:effectLst>
                <a:latin typeface="Calibri" panose="020F0502020204030204" pitchFamily="34" charset="0"/>
              </a:rPr>
              <a:t>Bestselling author Hal Lindsey warned what could happen to the church in the last days if she began to see herself as the establisher of God's kingdom: “The last days of the church on the earth may be largely </a:t>
            </a:r>
            <a:r>
              <a:rPr lang="en-US" sz="3200" b="1" i="1" u="sng" dirty="0">
                <a:solidFill>
                  <a:srgbClr val="FFFFCC"/>
                </a:solidFill>
                <a:effectLst>
                  <a:outerShdw blurRad="38100" dist="38100" dir="2700000" algn="tl">
                    <a:srgbClr val="000000">
                      <a:alpha val="43137"/>
                    </a:srgbClr>
                  </a:outerShdw>
                </a:effectLst>
                <a:latin typeface="Calibri" panose="020F0502020204030204" pitchFamily="34" charset="0"/>
              </a:rPr>
              <a:t>wasted</a:t>
            </a:r>
            <a:r>
              <a:rPr lang="en-US" sz="3200" dirty="0">
                <a:effectLst>
                  <a:outerShdw blurRad="38100" dist="38100" dir="2700000" algn="tl">
                    <a:srgbClr val="000000">
                      <a:alpha val="43137"/>
                    </a:srgbClr>
                  </a:outerShdw>
                </a:effectLst>
                <a:latin typeface="Calibri" panose="020F0502020204030204" pitchFamily="34" charset="0"/>
              </a:rPr>
              <a:t> seeking to accomplish a task that only the LORD Himself can and will do directly.”</a:t>
            </a:r>
          </a:p>
        </p:txBody>
      </p:sp>
      <p:sp>
        <p:nvSpPr>
          <p:cNvPr id="29699" name="TextBox 4"/>
          <p:cNvSpPr txBox="1">
            <a:spLocks noChangeArrowheads="1"/>
          </p:cNvSpPr>
          <p:nvPr/>
        </p:nvSpPr>
        <p:spPr bwMode="auto">
          <a:xfrm>
            <a:off x="1683727" y="228600"/>
            <a:ext cx="5543550" cy="1015663"/>
          </a:xfrm>
          <a:prstGeom prst="rect">
            <a:avLst/>
          </a:prstGeom>
          <a:noFill/>
          <a:ln w="9525">
            <a:noFill/>
            <a:miter lim="800000"/>
            <a:headEnd/>
            <a:tailEnd/>
          </a:ln>
        </p:spPr>
        <p:txBody>
          <a:bodyPr>
            <a:spAutoFit/>
          </a:bodyPr>
          <a:lstStyle/>
          <a:p>
            <a:pPr algn="ct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Hal Lindsey</a:t>
            </a:r>
          </a:p>
          <a:p>
            <a:pPr algn="ctr"/>
            <a:r>
              <a:rPr lang="en-US" i="1" dirty="0">
                <a:effectLst>
                  <a:outerShdw blurRad="38100" dist="38100" dir="2700000" algn="tl">
                    <a:srgbClr val="000000">
                      <a:alpha val="43137"/>
                    </a:srgbClr>
                  </a:outerShdw>
                </a:effectLst>
                <a:latin typeface="Calibri" panose="020F0502020204030204" pitchFamily="34" charset="0"/>
              </a:rPr>
              <a:t>The Road to Holocaust</a:t>
            </a:r>
            <a:r>
              <a:rPr lang="en-US" dirty="0">
                <a:effectLst>
                  <a:outerShdw blurRad="38100" dist="38100" dir="2700000" algn="tl">
                    <a:srgbClr val="000000">
                      <a:alpha val="43137"/>
                    </a:srgbClr>
                  </a:outerShdw>
                </a:effectLst>
                <a:latin typeface="Calibri" panose="020F0502020204030204" pitchFamily="34" charset="0"/>
              </a:rPr>
              <a:t>,  269</a:t>
            </a:r>
          </a:p>
        </p:txBody>
      </p:sp>
      <p:pic>
        <p:nvPicPr>
          <p:cNvPr id="6" name="Picture 2"/>
          <p:cNvPicPr>
            <a:picLocks noChangeAspect="1" noChangeArrowheads="1"/>
          </p:cNvPicPr>
          <p:nvPr/>
        </p:nvPicPr>
        <p:blipFill>
          <a:blip r:embed="rId2" cstate="print"/>
          <a:srcRect/>
          <a:stretch>
            <a:fillRect/>
          </a:stretch>
        </p:blipFill>
        <p:spPr bwMode="auto">
          <a:xfrm>
            <a:off x="133033" y="121920"/>
            <a:ext cx="857567" cy="10972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1374548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C9D36C7-BF49-4E1B-AE62-397AA48A64D1}"/>
              </a:ext>
            </a:extLst>
          </p:cNvPr>
          <p:cNvSpPr>
            <a:spLocks noGrp="1"/>
          </p:cNvSpPr>
          <p:nvPr>
            <p:ph idx="1"/>
          </p:nvPr>
        </p:nvSpPr>
        <p:spPr>
          <a:xfrm>
            <a:off x="114300" y="1371600"/>
            <a:ext cx="8915400" cy="5257800"/>
          </a:xfrm>
        </p:spPr>
        <p:txBody>
          <a:bodyPr/>
          <a:lstStyle/>
          <a:p>
            <a:pPr marL="514350" indent="-514350">
              <a:buSzPct val="100000"/>
              <a:buAutoNum type="arabicPeriod"/>
            </a:pPr>
            <a:r>
              <a:rPr lang="en-US" sz="2800" dirty="0">
                <a:effectLst>
                  <a:outerShdw blurRad="38100" dist="38100" dir="2700000" algn="tl">
                    <a:srgbClr val="000000">
                      <a:alpha val="43137"/>
                    </a:srgbClr>
                  </a:outerShdw>
                </a:effectLst>
              </a:rPr>
              <a:t>Loss of “pilgrim” status</a:t>
            </a:r>
          </a:p>
          <a:p>
            <a:pPr marL="514350" indent="-514350">
              <a:buSzPct val="100000"/>
              <a:buAutoNum type="arabicPeriod"/>
            </a:pPr>
            <a:r>
              <a:rPr lang="en-US" sz="2800" dirty="0">
                <a:effectLst>
                  <a:outerShdw blurRad="38100" dist="38100" dir="2700000" algn="tl">
                    <a:srgbClr val="000000">
                      <a:alpha val="43137"/>
                    </a:srgbClr>
                  </a:outerShdw>
                </a:effectLst>
              </a:rPr>
              <a:t>Social Gospel</a:t>
            </a:r>
          </a:p>
          <a:p>
            <a:pPr marL="514350" indent="-514350">
              <a:buSzPct val="100000"/>
              <a:buFont typeface="Wingdings" pitchFamily="2" charset="2"/>
              <a:buAutoNum type="arabicPeriod"/>
            </a:pPr>
            <a:r>
              <a:rPr lang="en-US" sz="2800" dirty="0">
                <a:effectLst>
                  <a:outerShdw blurRad="38100" dist="38100" dir="2700000" algn="tl">
                    <a:srgbClr val="000000">
                      <a:alpha val="43137"/>
                    </a:srgbClr>
                  </a:outerShdw>
                </a:effectLst>
              </a:rPr>
              <a:t>Ecumenical &amp; interfaith alliances</a:t>
            </a:r>
          </a:p>
          <a:p>
            <a:pPr marL="514350" indent="-514350">
              <a:buSzPct val="100000"/>
              <a:buAutoNum type="arabicPeriod"/>
            </a:pPr>
            <a:r>
              <a:rPr lang="en-US" sz="2800" dirty="0">
                <a:effectLst>
                  <a:outerShdw blurRad="38100" dist="38100" dir="2700000" algn="tl">
                    <a:srgbClr val="000000">
                      <a:alpha val="43137"/>
                    </a:srgbClr>
                  </a:outerShdw>
                </a:effectLst>
              </a:rPr>
              <a:t>Rejection or marginalization of Bible prophecy</a:t>
            </a:r>
          </a:p>
          <a:p>
            <a:pPr marL="514350" indent="-514350">
              <a:buSzPct val="100000"/>
              <a:buAutoNum type="arabicPeriod"/>
            </a:pPr>
            <a:r>
              <a:rPr lang="en-US" sz="2800" dirty="0">
                <a:effectLst>
                  <a:outerShdw blurRad="38100" dist="38100" dir="2700000" algn="tl">
                    <a:srgbClr val="000000">
                      <a:alpha val="43137"/>
                    </a:srgbClr>
                  </a:outerShdw>
                </a:effectLst>
              </a:rPr>
              <a:t>Building the wrong kingdom</a:t>
            </a:r>
          </a:p>
          <a:p>
            <a:pPr marL="514350" indent="-514350">
              <a:buSzPct val="100000"/>
              <a:buAutoNum type="arabicPeriod"/>
            </a:pPr>
            <a:r>
              <a:rPr lang="en-US" sz="2800" b="1" u="sng" dirty="0">
                <a:solidFill>
                  <a:srgbClr val="FFFFCC"/>
                </a:solidFill>
                <a:effectLst>
                  <a:outerShdw blurRad="38100" dist="38100" dir="2700000" algn="tl">
                    <a:srgbClr val="000000">
                      <a:alpha val="43137"/>
                    </a:srgbClr>
                  </a:outerShdw>
                </a:effectLst>
              </a:rPr>
              <a:t>Charismatic theology</a:t>
            </a:r>
          </a:p>
          <a:p>
            <a:pPr marL="514350" indent="-514350">
              <a:buSzPct val="100000"/>
              <a:buAutoNum type="arabicPeriod"/>
            </a:pPr>
            <a:r>
              <a:rPr lang="en-US" sz="2800" dirty="0">
                <a:effectLst>
                  <a:outerShdw blurRad="38100" dist="38100" dir="2700000" algn="tl">
                    <a:srgbClr val="000000">
                      <a:alpha val="43137"/>
                    </a:srgbClr>
                  </a:outerShdw>
                </a:effectLst>
              </a:rPr>
              <a:t>Prosperity Gospel</a:t>
            </a:r>
          </a:p>
          <a:p>
            <a:pPr marL="514350" indent="-514350">
              <a:buSzPct val="100000"/>
              <a:buAutoNum type="arabicPeriod"/>
            </a:pPr>
            <a:r>
              <a:rPr lang="en-US" sz="2800" dirty="0">
                <a:effectLst>
                  <a:outerShdw blurRad="38100" dist="38100" dir="2700000" algn="tl">
                    <a:srgbClr val="000000">
                      <a:alpha val="43137"/>
                    </a:srgbClr>
                  </a:outerShdw>
                </a:effectLst>
              </a:rPr>
              <a:t>Anti-Israelism</a:t>
            </a:r>
          </a:p>
          <a:p>
            <a:pPr marL="514350" indent="-514350">
              <a:buSzPct val="100000"/>
              <a:buAutoNum type="arabicPeriod"/>
            </a:pPr>
            <a:r>
              <a:rPr lang="en-US" sz="2800" dirty="0">
                <a:effectLst>
                  <a:outerShdw blurRad="38100" dist="38100" dir="2700000" algn="tl">
                    <a:srgbClr val="000000">
                      <a:alpha val="43137"/>
                    </a:srgbClr>
                  </a:outerShdw>
                </a:effectLst>
              </a:rPr>
              <a:t>Lordship Salvation</a:t>
            </a:r>
          </a:p>
          <a:p>
            <a:pPr marL="0" indent="0">
              <a:buSzPct val="100000"/>
              <a:buNone/>
            </a:pPr>
            <a:endParaRPr lang="en-US" sz="2800" dirty="0">
              <a:effectLst>
                <a:outerShdw blurRad="38100" dist="38100" dir="2700000" algn="tl">
                  <a:srgbClr val="000000">
                    <a:alpha val="43137"/>
                  </a:srgbClr>
                </a:outerShdw>
              </a:effectLst>
            </a:endParaRPr>
          </a:p>
          <a:p>
            <a:pPr marL="514350" indent="-514350">
              <a:buAutoNum type="arabicPeriod"/>
            </a:pPr>
            <a:endParaRPr lang="en-US" dirty="0">
              <a:effectLst>
                <a:outerShdw blurRad="38100" dist="38100" dir="2700000" algn="tl">
                  <a:srgbClr val="000000">
                    <a:alpha val="43137"/>
                  </a:srgbClr>
                </a:outerShdw>
              </a:effectLst>
            </a:endParaRPr>
          </a:p>
          <a:p>
            <a:pPr marL="514350" indent="-514350">
              <a:buAutoNum type="arabicPeriod"/>
            </a:pPr>
            <a:endParaRPr lang="en-US" dirty="0">
              <a:effectLst>
                <a:outerShdw blurRad="38100" dist="38100" dir="2700000" algn="tl">
                  <a:srgbClr val="000000">
                    <a:alpha val="43137"/>
                  </a:srgbClr>
                </a:outerShdw>
              </a:effectLst>
            </a:endParaRPr>
          </a:p>
          <a:p>
            <a:pPr marL="514350" indent="-514350">
              <a:buAutoNum type="arabicPeriod"/>
            </a:pPr>
            <a:endParaRPr lang="en-US" dirty="0">
              <a:effectLst>
                <a:outerShdw blurRad="38100" dist="38100" dir="2700000" algn="tl">
                  <a:srgbClr val="000000">
                    <a:alpha val="43137"/>
                  </a:srgbClr>
                </a:outerShdw>
              </a:effectLst>
            </a:endParaRPr>
          </a:p>
          <a:p>
            <a:pPr marL="514350" indent="-514350">
              <a:buAutoNum type="arabicPeriod"/>
            </a:pPr>
            <a:endParaRPr lang="en-US" dirty="0">
              <a:effectLst>
                <a:outerShdw blurRad="38100" dist="38100" dir="2700000" algn="tl">
                  <a:srgbClr val="000000">
                    <a:alpha val="43137"/>
                  </a:srgbClr>
                </a:outerShdw>
              </a:effectLst>
            </a:endParaRPr>
          </a:p>
          <a:p>
            <a:pPr marL="514350" indent="-514350">
              <a:buAutoNum type="arabicPeriod"/>
            </a:pPr>
            <a:endParaRPr lang="en-US" dirty="0">
              <a:effectLst>
                <a:outerShdw blurRad="38100" dist="38100" dir="2700000" algn="tl">
                  <a:srgbClr val="000000">
                    <a:alpha val="43137"/>
                  </a:srgbClr>
                </a:outerShdw>
              </a:effectLst>
            </a:endParaRPr>
          </a:p>
          <a:p>
            <a:pPr marL="514350" indent="-514350">
              <a:buAutoNum type="arabicPeriod"/>
            </a:pPr>
            <a:endParaRPr lang="en-US" dirty="0">
              <a:effectLst>
                <a:outerShdw blurRad="38100" dist="38100" dir="2700000" algn="tl">
                  <a:srgbClr val="000000">
                    <a:alpha val="43137"/>
                  </a:srgbClr>
                </a:outerShdw>
              </a:effectLst>
            </a:endParaRPr>
          </a:p>
        </p:txBody>
      </p:sp>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86EA5E1E-855E-4239-A2A3-935CB40557B1}"/>
                  </a:ext>
                </a:extLst>
              </p14:cNvPr>
              <p14:cNvContentPartPr/>
              <p14:nvPr/>
            </p14:nvContentPartPr>
            <p14:xfrm>
              <a:off x="2695267" y="1613608"/>
              <a:ext cx="6120" cy="6120"/>
            </p14:xfrm>
          </p:contentPart>
        </mc:Choice>
        <mc:Fallback xmlns="">
          <p:pic>
            <p:nvPicPr>
              <p:cNvPr id="4" name="Ink 3">
                <a:extLst>
                  <a:ext uri="{FF2B5EF4-FFF2-40B4-BE49-F238E27FC236}">
                    <a16:creationId xmlns:a16="http://schemas.microsoft.com/office/drawing/2014/main" id="{86EA5E1E-855E-4239-A2A3-935CB40557B1}"/>
                  </a:ext>
                </a:extLst>
              </p:cNvPr>
              <p:cNvPicPr/>
              <p:nvPr/>
            </p:nvPicPr>
            <p:blipFill>
              <a:blip r:embed="rId3"/>
              <a:stretch>
                <a:fillRect/>
              </a:stretch>
            </p:blipFill>
            <p:spPr>
              <a:xfrm>
                <a:off x="2693107" y="1611448"/>
                <a:ext cx="10440" cy="10440"/>
              </a:xfrm>
              <a:prstGeom prst="rect">
                <a:avLst/>
              </a:prstGeom>
            </p:spPr>
          </p:pic>
        </mc:Fallback>
      </mc:AlternateContent>
      <p:pic>
        <p:nvPicPr>
          <p:cNvPr id="5" name="Picture 4">
            <a:extLst>
              <a:ext uri="{FF2B5EF4-FFF2-40B4-BE49-F238E27FC236}">
                <a16:creationId xmlns:a16="http://schemas.microsoft.com/office/drawing/2014/main" id="{6E76D924-A5BC-4993-80BE-9839F8CDF12E}"/>
              </a:ext>
            </a:extLst>
          </p:cNvPr>
          <p:cNvPicPr>
            <a:picLocks noChangeAspect="1"/>
          </p:cNvPicPr>
          <p:nvPr/>
        </p:nvPicPr>
        <p:blipFill>
          <a:blip r:embed="rId4"/>
          <a:stretch>
            <a:fillRect/>
          </a:stretch>
        </p:blipFill>
        <p:spPr>
          <a:xfrm>
            <a:off x="5562602" y="3581400"/>
            <a:ext cx="3420535" cy="2286000"/>
          </a:xfrm>
          <a:prstGeom prst="rect">
            <a:avLst/>
          </a:prstGeom>
        </p:spPr>
      </p:pic>
      <p:sp>
        <p:nvSpPr>
          <p:cNvPr id="8" name="Title 1">
            <a:extLst>
              <a:ext uri="{FF2B5EF4-FFF2-40B4-BE49-F238E27FC236}">
                <a16:creationId xmlns:a16="http://schemas.microsoft.com/office/drawing/2014/main" id="{C8F77412-A9FF-46B6-B544-2A44CB8C6D6B}"/>
              </a:ext>
            </a:extLst>
          </p:cNvPr>
          <p:cNvSpPr>
            <a:spLocks noGrp="1"/>
          </p:cNvSpPr>
          <p:nvPr>
            <p:ph type="title"/>
          </p:nvPr>
        </p:nvSpPr>
        <p:spPr>
          <a:xfrm>
            <a:off x="1704975" y="228600"/>
            <a:ext cx="5734050" cy="1143000"/>
          </a:xfrm>
        </p:spPr>
        <p:txBody>
          <a:bodyPr/>
          <a:lstStyle/>
          <a:p>
            <a:pPr algn="ctr"/>
            <a:r>
              <a:rPr lang="en-US" sz="3200" dirty="0">
                <a:effectLst>
                  <a:outerShdw blurRad="38100" dist="38100" dir="2700000" algn="tl">
                    <a:srgbClr val="000000">
                      <a:alpha val="43137"/>
                    </a:srgbClr>
                  </a:outerShdw>
                </a:effectLst>
              </a:rPr>
              <a:t>9 Ways Kingdom Now Theology </a:t>
            </a:r>
            <a:br>
              <a:rPr lang="en-US" sz="3200" dirty="0">
                <a:effectLst>
                  <a:outerShdw blurRad="38100" dist="38100" dir="2700000" algn="tl">
                    <a:srgbClr val="000000">
                      <a:alpha val="43137"/>
                    </a:srgbClr>
                  </a:outerShdw>
                </a:effectLst>
              </a:rPr>
            </a:br>
            <a:r>
              <a:rPr lang="en-US" sz="3200" dirty="0">
                <a:effectLst>
                  <a:outerShdw blurRad="38100" dist="38100" dir="2700000" algn="tl">
                    <a:srgbClr val="000000">
                      <a:alpha val="43137"/>
                    </a:srgbClr>
                  </a:outerShdw>
                </a:effectLst>
              </a:rPr>
              <a:t>Impacts the Church</a:t>
            </a:r>
          </a:p>
        </p:txBody>
      </p:sp>
    </p:spTree>
    <p:extLst>
      <p:ext uri="{BB962C8B-B14F-4D97-AF65-F5344CB8AC3E}">
        <p14:creationId xmlns:p14="http://schemas.microsoft.com/office/powerpoint/2010/main" val="60374086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1E979D93-D2D2-498E-8A28-89B77DF713C9}"/>
              </a:ext>
            </a:extLst>
          </p:cNvPr>
          <p:cNvSpPr>
            <a:spLocks noGrp="1" noChangeArrowheads="1"/>
          </p:cNvSpPr>
          <p:nvPr>
            <p:ph type="title" idx="4294967295"/>
          </p:nvPr>
        </p:nvSpPr>
        <p:spPr>
          <a:xfrm>
            <a:off x="685800" y="221960"/>
            <a:ext cx="7772400" cy="838200"/>
          </a:xfrm>
        </p:spPr>
        <p:txBody>
          <a:bodyPr/>
          <a:lstStyle/>
          <a:p>
            <a:pPr algn="ctr"/>
            <a:r>
              <a:rPr lang="en-US" altLang="en-US" sz="4000" dirty="0">
                <a:effectLst>
                  <a:outerShdw blurRad="38100" dist="38100" dir="2700000" algn="tl">
                    <a:srgbClr val="000000">
                      <a:alpha val="43137"/>
                    </a:srgbClr>
                  </a:outerShdw>
                </a:effectLst>
              </a:rPr>
              <a:t>The 7 Disputed Gifts</a:t>
            </a:r>
          </a:p>
        </p:txBody>
      </p:sp>
      <p:sp>
        <p:nvSpPr>
          <p:cNvPr id="5123" name="Rectangle 3">
            <a:extLst>
              <a:ext uri="{FF2B5EF4-FFF2-40B4-BE49-F238E27FC236}">
                <a16:creationId xmlns:a16="http://schemas.microsoft.com/office/drawing/2014/main" id="{E92DEF6B-AC30-4A39-A2C5-F1BDCCA83447}"/>
              </a:ext>
            </a:extLst>
          </p:cNvPr>
          <p:cNvSpPr>
            <a:spLocks noGrp="1" noChangeArrowheads="1"/>
          </p:cNvSpPr>
          <p:nvPr>
            <p:ph type="body" idx="4294967295"/>
          </p:nvPr>
        </p:nvSpPr>
        <p:spPr>
          <a:xfrm>
            <a:off x="457200" y="1025526"/>
            <a:ext cx="6199187" cy="4918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742950" indent="-742950">
              <a:spcBef>
                <a:spcPts val="0"/>
              </a:spcBef>
              <a:spcAft>
                <a:spcPts val="1800"/>
              </a:spcAft>
              <a:buSzPct val="100000"/>
              <a:buFont typeface="+mj-lt"/>
              <a:buAutoNum type="arabicPeriod"/>
            </a:pPr>
            <a:r>
              <a:rPr lang="en-US" altLang="en-US" sz="3600" dirty="0">
                <a:effectLst>
                  <a:outerShdw blurRad="38100" dist="38100" dir="2700000" algn="tl">
                    <a:srgbClr val="000000">
                      <a:alpha val="43137"/>
                    </a:srgbClr>
                  </a:outerShdw>
                </a:effectLst>
              </a:rPr>
              <a:t>Apostle</a:t>
            </a:r>
          </a:p>
          <a:p>
            <a:pPr marL="742950" indent="-742950">
              <a:spcBef>
                <a:spcPts val="0"/>
              </a:spcBef>
              <a:spcAft>
                <a:spcPts val="1800"/>
              </a:spcAft>
              <a:buSzPct val="100000"/>
              <a:buFont typeface="+mj-lt"/>
              <a:buAutoNum type="arabicPeriod"/>
            </a:pPr>
            <a:r>
              <a:rPr lang="en-US" altLang="en-US" sz="3600" dirty="0">
                <a:effectLst>
                  <a:outerShdw blurRad="38100" dist="38100" dir="2700000" algn="tl">
                    <a:srgbClr val="000000">
                      <a:alpha val="43137"/>
                    </a:srgbClr>
                  </a:outerShdw>
                </a:effectLst>
              </a:rPr>
              <a:t>Prophet</a:t>
            </a:r>
          </a:p>
          <a:p>
            <a:pPr marL="742950" indent="-742950">
              <a:spcBef>
                <a:spcPts val="0"/>
              </a:spcBef>
              <a:spcAft>
                <a:spcPts val="1800"/>
              </a:spcAft>
              <a:buSzPct val="100000"/>
              <a:buFont typeface="+mj-lt"/>
              <a:buAutoNum type="arabicPeriod"/>
            </a:pPr>
            <a:r>
              <a:rPr lang="en-US" altLang="en-US" sz="3600" dirty="0">
                <a:effectLst>
                  <a:outerShdw blurRad="38100" dist="38100" dir="2700000" algn="tl">
                    <a:srgbClr val="000000">
                      <a:alpha val="43137"/>
                    </a:srgbClr>
                  </a:outerShdw>
                </a:effectLst>
              </a:rPr>
              <a:t>Worker of Miracles</a:t>
            </a:r>
          </a:p>
          <a:p>
            <a:pPr marL="742950" indent="-742950">
              <a:spcBef>
                <a:spcPts val="0"/>
              </a:spcBef>
              <a:spcAft>
                <a:spcPts val="1800"/>
              </a:spcAft>
              <a:buSzPct val="100000"/>
              <a:buFont typeface="+mj-lt"/>
              <a:buAutoNum type="arabicPeriod"/>
            </a:pPr>
            <a:r>
              <a:rPr lang="en-US" altLang="en-US" sz="3600" dirty="0">
                <a:effectLst>
                  <a:outerShdw blurRad="38100" dist="38100" dir="2700000" algn="tl">
                    <a:srgbClr val="000000">
                      <a:alpha val="43137"/>
                    </a:srgbClr>
                  </a:outerShdw>
                </a:effectLst>
              </a:rPr>
              <a:t>Tongues</a:t>
            </a:r>
          </a:p>
          <a:p>
            <a:pPr marL="742950" indent="-742950">
              <a:spcBef>
                <a:spcPts val="0"/>
              </a:spcBef>
              <a:spcAft>
                <a:spcPts val="1800"/>
              </a:spcAft>
              <a:buSzPct val="100000"/>
              <a:buFont typeface="+mj-lt"/>
              <a:buAutoNum type="arabicPeriod"/>
            </a:pPr>
            <a:r>
              <a:rPr lang="en-US" altLang="en-US" sz="3600" dirty="0">
                <a:effectLst>
                  <a:outerShdw blurRad="38100" dist="38100" dir="2700000" algn="tl">
                    <a:srgbClr val="000000">
                      <a:alpha val="43137"/>
                    </a:srgbClr>
                  </a:outerShdw>
                </a:effectLst>
              </a:rPr>
              <a:t>Interpretation of tongues</a:t>
            </a:r>
          </a:p>
          <a:p>
            <a:pPr marL="742950" indent="-742950">
              <a:spcBef>
                <a:spcPts val="0"/>
              </a:spcBef>
              <a:spcAft>
                <a:spcPts val="1800"/>
              </a:spcAft>
              <a:buSzPct val="100000"/>
              <a:buFont typeface="+mj-lt"/>
              <a:buAutoNum type="arabicPeriod"/>
            </a:pPr>
            <a:r>
              <a:rPr lang="en-US" altLang="en-US" sz="3600" dirty="0">
                <a:effectLst>
                  <a:outerShdw blurRad="38100" dist="38100" dir="2700000" algn="tl">
                    <a:srgbClr val="000000">
                      <a:alpha val="43137"/>
                    </a:srgbClr>
                  </a:outerShdw>
                </a:effectLst>
              </a:rPr>
              <a:t>Healing</a:t>
            </a:r>
          </a:p>
          <a:p>
            <a:pPr marL="742950" indent="-742950">
              <a:spcBef>
                <a:spcPts val="0"/>
              </a:spcBef>
              <a:spcAft>
                <a:spcPts val="1800"/>
              </a:spcAft>
              <a:buSzPct val="100000"/>
              <a:buFont typeface="+mj-lt"/>
              <a:buAutoNum type="arabicPeriod"/>
            </a:pPr>
            <a:r>
              <a:rPr lang="en-US" altLang="en-US" sz="3600" dirty="0">
                <a:effectLst>
                  <a:outerShdw blurRad="38100" dist="38100" dir="2700000" algn="tl">
                    <a:srgbClr val="000000">
                      <a:alpha val="43137"/>
                    </a:srgbClr>
                  </a:outerShdw>
                </a:effectLst>
              </a:rPr>
              <a:t>Knowledge</a:t>
            </a:r>
          </a:p>
        </p:txBody>
      </p:sp>
      <p:pic>
        <p:nvPicPr>
          <p:cNvPr id="5124" name="Picture 7" descr="C:\Users\awoods\AppData\Local\Microsoft\Windows\Temporary Internet Files\Content.IE5\4YST7Z0P\MC900082279[1].wmf">
            <a:extLst>
              <a:ext uri="{FF2B5EF4-FFF2-40B4-BE49-F238E27FC236}">
                <a16:creationId xmlns:a16="http://schemas.microsoft.com/office/drawing/2014/main" id="{F4D94816-D1FB-4D9A-8D6F-2066B5190E3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715000" y="1676400"/>
            <a:ext cx="3008671"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252623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35DBB898-F084-4043-8FC6-4014783A9ACA}"/>
              </a:ext>
            </a:extLst>
          </p:cNvPr>
          <p:cNvSpPr>
            <a:spLocks noGrp="1" noChangeArrowheads="1"/>
          </p:cNvSpPr>
          <p:nvPr>
            <p:ph type="title" idx="4294967295"/>
          </p:nvPr>
        </p:nvSpPr>
        <p:spPr>
          <a:xfrm>
            <a:off x="685800" y="228600"/>
            <a:ext cx="7772400" cy="914401"/>
          </a:xfrm>
        </p:spPr>
        <p:txBody>
          <a:bodyPr/>
          <a:lstStyle/>
          <a:p>
            <a:pPr algn="ctr"/>
            <a:r>
              <a:rPr lang="en-US" altLang="en-US" sz="4000" dirty="0">
                <a:effectLst>
                  <a:outerShdw blurRad="38100" dist="38100" dir="2700000" algn="tl">
                    <a:srgbClr val="000000">
                      <a:alpha val="43137"/>
                    </a:srgbClr>
                  </a:outerShdw>
                </a:effectLst>
              </a:rPr>
              <a:t>Two Camps</a:t>
            </a:r>
          </a:p>
        </p:txBody>
      </p:sp>
      <p:sp>
        <p:nvSpPr>
          <p:cNvPr id="6147" name="Rectangle 3">
            <a:extLst>
              <a:ext uri="{FF2B5EF4-FFF2-40B4-BE49-F238E27FC236}">
                <a16:creationId xmlns:a16="http://schemas.microsoft.com/office/drawing/2014/main" id="{6610D133-84FF-4309-BDCE-7370FAB5219D}"/>
              </a:ext>
            </a:extLst>
          </p:cNvPr>
          <p:cNvSpPr>
            <a:spLocks noGrp="1" noChangeArrowheads="1"/>
          </p:cNvSpPr>
          <p:nvPr>
            <p:ph type="body" idx="4294967295"/>
          </p:nvPr>
        </p:nvSpPr>
        <p:spPr>
          <a:xfrm>
            <a:off x="457203" y="1143002"/>
            <a:ext cx="8229599" cy="259079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569913" indent="-569913">
              <a:spcBef>
                <a:spcPts val="0"/>
              </a:spcBef>
              <a:spcAft>
                <a:spcPts val="3000"/>
              </a:spcAft>
              <a:buSzPct val="100000"/>
              <a:buFont typeface="+mj-lt"/>
              <a:buAutoNum type="arabicPeriod"/>
            </a:pPr>
            <a:r>
              <a:rPr lang="en-US" altLang="en-US" b="1" u="sng" dirty="0">
                <a:solidFill>
                  <a:srgbClr val="FFFFCC"/>
                </a:solidFill>
                <a:effectLst>
                  <a:outerShdw blurRad="38100" dist="38100" dir="2700000" algn="tl">
                    <a:srgbClr val="000000">
                      <a:alpha val="43137"/>
                    </a:srgbClr>
                  </a:outerShdw>
                </a:effectLst>
              </a:rPr>
              <a:t>Charismatics</a:t>
            </a:r>
            <a:r>
              <a:rPr lang="en-US" altLang="en-US" b="1" dirty="0">
                <a:effectLst>
                  <a:outerShdw blurRad="38100" dist="38100" dir="2700000" algn="tl">
                    <a:srgbClr val="000000">
                      <a:alpha val="43137"/>
                    </a:srgbClr>
                  </a:outerShdw>
                </a:effectLst>
              </a:rPr>
              <a:t> </a:t>
            </a:r>
            <a:r>
              <a:rPr lang="en-US" altLang="en-US" dirty="0">
                <a:effectLst>
                  <a:outerShdw blurRad="38100" dist="38100" dir="2700000" algn="tl">
                    <a:srgbClr val="000000">
                      <a:alpha val="43137"/>
                    </a:srgbClr>
                  </a:outerShdw>
                </a:effectLst>
              </a:rPr>
              <a:t>– All the spiritual gifts are in operation today</a:t>
            </a:r>
          </a:p>
          <a:p>
            <a:pPr marL="569913" indent="-569913">
              <a:spcBef>
                <a:spcPts val="0"/>
              </a:spcBef>
              <a:spcAft>
                <a:spcPts val="3000"/>
              </a:spcAft>
              <a:buSzPct val="100000"/>
              <a:buFont typeface="+mj-lt"/>
              <a:buAutoNum type="arabicPeriod"/>
            </a:pPr>
            <a:r>
              <a:rPr lang="en-US" altLang="en-US" b="1" u="sng" dirty="0">
                <a:solidFill>
                  <a:srgbClr val="FFFFCC"/>
                </a:solidFill>
                <a:effectLst>
                  <a:outerShdw blurRad="38100" dist="38100" dir="2700000" algn="tl">
                    <a:srgbClr val="000000">
                      <a:alpha val="43137"/>
                    </a:srgbClr>
                  </a:outerShdw>
                </a:effectLst>
              </a:rPr>
              <a:t>Cessationists</a:t>
            </a:r>
            <a:r>
              <a:rPr lang="en-US" altLang="en-US" b="1" dirty="0">
                <a:effectLst>
                  <a:outerShdw blurRad="38100" dist="38100" dir="2700000" algn="tl">
                    <a:srgbClr val="000000">
                      <a:alpha val="43137"/>
                    </a:srgbClr>
                  </a:outerShdw>
                </a:effectLst>
              </a:rPr>
              <a:t> </a:t>
            </a:r>
            <a:r>
              <a:rPr lang="en-US" altLang="en-US" dirty="0">
                <a:effectLst>
                  <a:outerShdw blurRad="38100" dist="38100" dir="2700000" algn="tl">
                    <a:srgbClr val="000000">
                      <a:alpha val="43137"/>
                    </a:srgbClr>
                  </a:outerShdw>
                </a:effectLst>
              </a:rPr>
              <a:t>(selective)– Most of the spiritual gifts are in operation today</a:t>
            </a:r>
          </a:p>
        </p:txBody>
      </p:sp>
      <p:pic>
        <p:nvPicPr>
          <p:cNvPr id="2" name="Picture 1">
            <a:extLst>
              <a:ext uri="{FF2B5EF4-FFF2-40B4-BE49-F238E27FC236}">
                <a16:creationId xmlns:a16="http://schemas.microsoft.com/office/drawing/2014/main" id="{B7A5E713-47F4-46A8-9A4B-29AA6F4554B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19732" y="3810000"/>
            <a:ext cx="4104539" cy="274320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394905519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
            <a:ext cx="9144000" cy="6857996"/>
          </a:xfrm>
          <a:prstGeom prst="rect">
            <a:avLst/>
          </a:prstGeom>
        </p:spPr>
      </p:pic>
      <p:sp>
        <p:nvSpPr>
          <p:cNvPr id="38914" name="Rectangle 3"/>
          <p:cNvSpPr>
            <a:spLocks noChangeArrowheads="1"/>
          </p:cNvSpPr>
          <p:nvPr/>
        </p:nvSpPr>
        <p:spPr bwMode="auto">
          <a:xfrm>
            <a:off x="0" y="2"/>
            <a:ext cx="9144000"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Isaiah 35:5-6</a:t>
            </a:r>
            <a:endPar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5</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the eyes of the blind will be opened And the ears of the deaf will be unstopped.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6</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Then the lame will leap like a deer, And the tongue of the mute will shout for joy. For waters will break forth in the wilderness And streams in the Arabah.”</a:t>
            </a:r>
          </a:p>
        </p:txBody>
      </p:sp>
    </p:spTree>
    <p:extLst>
      <p:ext uri="{BB962C8B-B14F-4D97-AF65-F5344CB8AC3E}">
        <p14:creationId xmlns:p14="http://schemas.microsoft.com/office/powerpoint/2010/main" val="11610439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p:cNvSpPr>
            <a:spLocks noGrp="1" noChangeArrowheads="1"/>
          </p:cNvSpPr>
          <p:nvPr>
            <p:ph type="body" idx="1"/>
          </p:nvPr>
        </p:nvSpPr>
        <p:spPr>
          <a:xfrm>
            <a:off x="3810000" y="1066800"/>
            <a:ext cx="5105400" cy="3276600"/>
          </a:xfrm>
        </p:spPr>
        <p:txBody>
          <a:bodyPr/>
          <a:lstStyle/>
          <a:p>
            <a:pPr marL="0" indent="0" algn="just" eaLnBrk="1" hangingPunct="1">
              <a:buFont typeface="Wingdings" panose="05000000000000000000" pitchFamily="2" charset="2"/>
              <a:buNone/>
              <a:defRPr/>
            </a:pPr>
            <a:r>
              <a:rPr lang="en-US" sz="2800" dirty="0">
                <a:latin typeface="Calibri" panose="020F0502020204030204" pitchFamily="34" charset="0"/>
              </a:rPr>
              <a:t>“I stand before you confidently right now and say to you that God is going to use you to change the world...I'm looking at a stadium full of people right now who are telling God they will do </a:t>
            </a:r>
            <a:r>
              <a:rPr lang="en-US" sz="2800" b="1" i="1" u="sng" dirty="0">
                <a:solidFill>
                  <a:srgbClr val="FFFFCC"/>
                </a:solidFill>
                <a:latin typeface="Calibri" panose="020F0502020204030204" pitchFamily="34" charset="0"/>
              </a:rPr>
              <a:t>whatever it takes to establish God's Kingdom</a:t>
            </a:r>
            <a:r>
              <a:rPr lang="en-US" sz="2800" b="1" u="sng" dirty="0">
                <a:solidFill>
                  <a:srgbClr val="FFFFCC"/>
                </a:solidFill>
                <a:latin typeface="Calibri" panose="020F0502020204030204" pitchFamily="34" charset="0"/>
              </a:rPr>
              <a:t> "on earth</a:t>
            </a:r>
            <a:r>
              <a:rPr lang="en-US" sz="2800" b="1" dirty="0">
                <a:solidFill>
                  <a:srgbClr val="FFFFCC"/>
                </a:solidFill>
                <a:latin typeface="Calibri" panose="020F0502020204030204" pitchFamily="34" charset="0"/>
              </a:rPr>
              <a:t> </a:t>
            </a:r>
            <a:r>
              <a:rPr lang="en-US" sz="2800" dirty="0">
                <a:latin typeface="Calibri" panose="020F0502020204030204" pitchFamily="34" charset="0"/>
              </a:rPr>
              <a:t>as it is in heaven." What will happen if the followers of Jesus say to Him, "We are yours?" What kind of spiritual awakening will occur?”</a:t>
            </a:r>
          </a:p>
        </p:txBody>
      </p:sp>
      <p:sp>
        <p:nvSpPr>
          <p:cNvPr id="80900" name="Text Box 4"/>
          <p:cNvSpPr txBox="1">
            <a:spLocks noChangeArrowheads="1"/>
          </p:cNvSpPr>
          <p:nvPr/>
        </p:nvSpPr>
        <p:spPr bwMode="auto">
          <a:xfrm>
            <a:off x="327025" y="4038600"/>
            <a:ext cx="314801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Bef>
                <a:spcPct val="50000"/>
              </a:spcBef>
            </a:pPr>
            <a:r>
              <a:rPr lang="en-US" altLang="en-US" dirty="0">
                <a:latin typeface="Calibri" panose="020F0502020204030204" pitchFamily="34" charset="0"/>
              </a:rPr>
              <a:t>Rick Warren, cited in Oakland, </a:t>
            </a:r>
            <a:r>
              <a:rPr lang="en-US" altLang="en-US" i="1" dirty="0">
                <a:latin typeface="Calibri" panose="020F0502020204030204" pitchFamily="34" charset="0"/>
                <a:cs typeface="Arial" charset="0"/>
              </a:rPr>
              <a:t>Faith Undone, </a:t>
            </a:r>
            <a:r>
              <a:rPr lang="en-US" altLang="en-US" dirty="0">
                <a:latin typeface="Calibri" panose="020F0502020204030204" pitchFamily="34" charset="0"/>
              </a:rPr>
              <a:t>Kindle edition.</a:t>
            </a:r>
          </a:p>
        </p:txBody>
      </p:sp>
      <p:pic>
        <p:nvPicPr>
          <p:cNvPr id="2" name="Picture 1"/>
          <p:cNvPicPr>
            <a:picLocks noChangeAspect="1"/>
          </p:cNvPicPr>
          <p:nvPr/>
        </p:nvPicPr>
        <p:blipFill>
          <a:blip r:embed="rId2" cstate="print"/>
          <a:stretch>
            <a:fillRect/>
          </a:stretch>
        </p:blipFill>
        <p:spPr>
          <a:xfrm>
            <a:off x="152400" y="1273735"/>
            <a:ext cx="3497035" cy="2667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angle 2"/>
          <p:cNvSpPr>
            <a:spLocks noGrp="1" noChangeArrowheads="1"/>
          </p:cNvSpPr>
          <p:nvPr>
            <p:ph type="title" idx="4294967295"/>
          </p:nvPr>
        </p:nvSpPr>
        <p:spPr>
          <a:xfrm>
            <a:off x="2209800" y="228600"/>
            <a:ext cx="4724400" cy="685800"/>
          </a:xfrm>
        </p:spPr>
        <p:txBody>
          <a:bodyPr/>
          <a:lstStyle/>
          <a:p>
            <a:pPr algn="ctr" eaLnBrk="1" hangingPunct="1"/>
            <a:r>
              <a:rPr lang="en-US" sz="3600" dirty="0"/>
              <a:t>Kingdom</a:t>
            </a:r>
          </a:p>
        </p:txBody>
      </p:sp>
    </p:spTree>
    <p:extLst>
      <p:ext uri="{BB962C8B-B14F-4D97-AF65-F5344CB8AC3E}">
        <p14:creationId xmlns:p14="http://schemas.microsoft.com/office/powerpoint/2010/main" val="200889723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0" y="1582817"/>
            <a:ext cx="9144000" cy="3806666"/>
          </a:xfrm>
        </p:spPr>
        <p:txBody>
          <a:bodyPr/>
          <a:lstStyle/>
          <a:p>
            <a:pPr marL="0" indent="0" algn="just">
              <a:buNone/>
              <a:defRPr/>
            </a:pPr>
            <a:r>
              <a:rPr lang="en-US" i="1"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I was already acquainted with George Eldon Ladd’s writings (he was a Fuller Theological Seminary professor), but it was not until I read his book </a:t>
            </a:r>
            <a:r>
              <a:rPr lang="en-US" i="1" dirty="0">
                <a:effectLst>
                  <a:outerShdw blurRad="38100" dist="38100" dir="2700000" algn="tl">
                    <a:srgbClr val="000000">
                      <a:alpha val="43137"/>
                    </a:srgbClr>
                  </a:outerShdw>
                </a:effectLst>
              </a:rPr>
              <a:t>Jesus and the Kingdom</a:t>
            </a:r>
            <a:r>
              <a:rPr lang="en-US" dirty="0">
                <a:effectLst>
                  <a:outerShdw blurRad="38100" dist="38100" dir="2700000" algn="tl">
                    <a:srgbClr val="000000">
                      <a:alpha val="43137"/>
                    </a:srgbClr>
                  </a:outerShdw>
                </a:effectLst>
              </a:rPr>
              <a:t> that I realized how his work on the kingdom formed a theological basis for power evangelism. As I read Dr. Ladd’s works, and then read afresh the gospel accounts, I became convinced that power evangelism was for today.</a:t>
            </a:r>
            <a:r>
              <a:rPr lang="en-US" i="1" dirty="0">
                <a:effectLst>
                  <a:outerShdw blurRad="38100" dist="38100" dir="2700000" algn="tl">
                    <a:srgbClr val="000000">
                      <a:alpha val="43137"/>
                    </a:srgbClr>
                  </a:outerShdw>
                </a:effectLst>
              </a:rPr>
              <a:t>”</a:t>
            </a:r>
          </a:p>
        </p:txBody>
      </p:sp>
      <p:sp>
        <p:nvSpPr>
          <p:cNvPr id="5" name="TextBox 4">
            <a:extLst>
              <a:ext uri="{FF2B5EF4-FFF2-40B4-BE49-F238E27FC236}">
                <a16:creationId xmlns:a16="http://schemas.microsoft.com/office/drawing/2014/main" id="{7057D7CA-D4C8-473B-804F-8F9603875C13}"/>
              </a:ext>
            </a:extLst>
          </p:cNvPr>
          <p:cNvSpPr txBox="1"/>
          <p:nvPr/>
        </p:nvSpPr>
        <p:spPr>
          <a:xfrm>
            <a:off x="2057402" y="228601"/>
            <a:ext cx="5029199" cy="1292662"/>
          </a:xfrm>
          <a:prstGeom prst="rect">
            <a:avLst/>
          </a:prstGeom>
          <a:noFill/>
        </p:spPr>
        <p:txBody>
          <a:bodyPr wrap="square" rtlCol="0">
            <a:spAutoFit/>
          </a:bodyPr>
          <a:lstStyle/>
          <a:p>
            <a:pPr algn="ctr">
              <a:spcAft>
                <a:spcPts val="1200"/>
              </a:spcAft>
            </a:pPr>
            <a:r>
              <a:rPr lang="en-US" sz="3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John </a:t>
            </a:r>
            <a:r>
              <a:rPr lang="en-US" sz="3200" dirty="0" err="1">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Wimber</a:t>
            </a:r>
            <a:endParaRPr lang="en-US" sz="3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p>
            <a:pPr algn="ctr"/>
            <a:r>
              <a:rPr lang="en-US" sz="1800" i="1" dirty="0">
                <a:effectLst>
                  <a:outerShdw blurRad="38100" dist="38100" dir="2700000" algn="tl">
                    <a:srgbClr val="000000">
                      <a:alpha val="43137"/>
                    </a:srgbClr>
                  </a:outerShdw>
                </a:effectLst>
                <a:latin typeface="Calibri" panose="020F0502020204030204" pitchFamily="34" charset="0"/>
                <a:cs typeface="+mn-cs"/>
              </a:rPr>
              <a:t>John </a:t>
            </a:r>
            <a:r>
              <a:rPr lang="en-US" sz="1800" i="1" dirty="0" err="1">
                <a:effectLst>
                  <a:outerShdw blurRad="38100" dist="38100" dir="2700000" algn="tl">
                    <a:srgbClr val="000000">
                      <a:alpha val="43137"/>
                    </a:srgbClr>
                  </a:outerShdw>
                </a:effectLst>
                <a:latin typeface="Calibri" panose="020F0502020204030204" pitchFamily="34" charset="0"/>
                <a:cs typeface="+mn-cs"/>
              </a:rPr>
              <a:t>Wimber</a:t>
            </a:r>
            <a:r>
              <a:rPr lang="en-US" sz="1800" i="1" dirty="0">
                <a:effectLst>
                  <a:outerShdw blurRad="38100" dist="38100" dir="2700000" algn="tl">
                    <a:srgbClr val="000000">
                      <a:alpha val="43137"/>
                    </a:srgbClr>
                  </a:outerShdw>
                </a:effectLst>
                <a:latin typeface="Calibri" panose="020F0502020204030204" pitchFamily="34" charset="0"/>
                <a:cs typeface="+mn-cs"/>
              </a:rPr>
              <a:t> and Kevin Springer, Power Evangelism (Bloomington, MN: Chosen, 2009), 19.</a:t>
            </a:r>
            <a:endParaRPr lang="en-US" altLang="en-US" sz="1800" i="1" dirty="0">
              <a:effectLst>
                <a:outerShdw blurRad="38100" dist="38100" dir="2700000" algn="tl">
                  <a:srgbClr val="000000">
                    <a:alpha val="43137"/>
                  </a:srgbClr>
                </a:outerShdw>
              </a:effectLst>
              <a:latin typeface="Calibri" panose="020F0502020204030204" pitchFamily="34" charset="0"/>
              <a:cs typeface="+mn-cs"/>
            </a:endParaRPr>
          </a:p>
        </p:txBody>
      </p:sp>
      <p:pic>
        <p:nvPicPr>
          <p:cNvPr id="6" name="Picture 2" descr="Image result for john wimber">
            <a:extLst>
              <a:ext uri="{FF2B5EF4-FFF2-40B4-BE49-F238E27FC236}">
                <a16:creationId xmlns:a16="http://schemas.microsoft.com/office/drawing/2014/main" id="{B92CCD83-4557-4C9F-A7B7-B4D57F5617A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7380" y="76199"/>
            <a:ext cx="774445" cy="1097280"/>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091068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7381" y="1517577"/>
            <a:ext cx="8996186" cy="5035623"/>
          </a:xfrm>
        </p:spPr>
        <p:txBody>
          <a:bodyPr/>
          <a:lstStyle/>
          <a:p>
            <a:pPr marL="0" indent="0" algn="just">
              <a:buNone/>
              <a:defRPr/>
            </a:pPr>
            <a:r>
              <a:rPr lang="en-US" sz="2700" i="1" dirty="0">
                <a:effectLst>
                  <a:outerShdw blurRad="38100" dist="38100" dir="2700000" algn="tl">
                    <a:srgbClr val="000000">
                      <a:alpha val="43137"/>
                    </a:srgbClr>
                  </a:outerShdw>
                </a:effectLst>
              </a:rPr>
              <a:t>“</a:t>
            </a:r>
            <a:r>
              <a:rPr lang="en-US" sz="2700" dirty="0">
                <a:effectLst/>
              </a:rPr>
              <a:t>Commitment to the theology and practice of the </a:t>
            </a:r>
            <a:r>
              <a:rPr lang="en-US" sz="2700" i="1" dirty="0">
                <a:effectLst/>
              </a:rPr>
              <a:t>kingdom</a:t>
            </a:r>
            <a:r>
              <a:rPr lang="en-US" sz="2700" dirty="0">
                <a:effectLst/>
              </a:rPr>
              <a:t> of God is the </a:t>
            </a:r>
            <a:r>
              <a:rPr lang="en-US" sz="2700" i="1" dirty="0">
                <a:effectLst/>
              </a:rPr>
              <a:t>most fundamental core value</a:t>
            </a:r>
            <a:r>
              <a:rPr lang="en-US" sz="2700" dirty="0">
                <a:effectLst/>
              </a:rPr>
              <a:t> in the Vineyard. When the Vineyard talks about the </a:t>
            </a:r>
            <a:r>
              <a:rPr lang="en-US" sz="2700" i="1" dirty="0">
                <a:effectLst/>
              </a:rPr>
              <a:t>kingdom</a:t>
            </a:r>
            <a:r>
              <a:rPr lang="en-US" sz="2700" dirty="0">
                <a:effectLst/>
              </a:rPr>
              <a:t>, we are talking about the </a:t>
            </a:r>
            <a:r>
              <a:rPr lang="en-US" sz="2700" i="1" dirty="0">
                <a:effectLst/>
              </a:rPr>
              <a:t>kingdom</a:t>
            </a:r>
            <a:r>
              <a:rPr lang="en-US" sz="2700" dirty="0">
                <a:effectLst/>
              </a:rPr>
              <a:t> of God as a dynamic reality that is the future </a:t>
            </a:r>
            <a:r>
              <a:rPr lang="en-US" sz="2700" i="1" dirty="0">
                <a:effectLst/>
              </a:rPr>
              <a:t>reign of God breaking into the present</a:t>
            </a:r>
            <a:r>
              <a:rPr lang="en-US" sz="2700" dirty="0">
                <a:effectLst/>
              </a:rPr>
              <a:t> through the life and ministry of Jesus. We have been commissioned to proclaim the good news of the </a:t>
            </a:r>
            <a:r>
              <a:rPr lang="en-US" sz="2700" i="1" dirty="0">
                <a:effectLst/>
              </a:rPr>
              <a:t>kingdom</a:t>
            </a:r>
            <a:r>
              <a:rPr lang="en-US" sz="2700" dirty="0">
                <a:effectLst/>
              </a:rPr>
              <a:t> of God, bearing witness to the </a:t>
            </a:r>
            <a:r>
              <a:rPr lang="en-US" sz="2700" i="1" dirty="0">
                <a:effectLst/>
              </a:rPr>
              <a:t>already</a:t>
            </a:r>
            <a:r>
              <a:rPr lang="en-US" sz="2700" dirty="0">
                <a:effectLst/>
              </a:rPr>
              <a:t> and the not yet of the </a:t>
            </a:r>
            <a:r>
              <a:rPr lang="en-US" sz="2700" i="1" dirty="0">
                <a:effectLst/>
              </a:rPr>
              <a:t>kingdom</a:t>
            </a:r>
            <a:r>
              <a:rPr lang="en-US" sz="2700" dirty="0">
                <a:effectLst/>
              </a:rPr>
              <a:t> in words and deeds. This understanding of the </a:t>
            </a:r>
            <a:r>
              <a:rPr lang="en-US" sz="2700" i="1" dirty="0">
                <a:effectLst/>
              </a:rPr>
              <a:t>kingdom</a:t>
            </a:r>
            <a:r>
              <a:rPr lang="en-US" sz="2700" dirty="0">
                <a:effectLst/>
              </a:rPr>
              <a:t> of God is the </a:t>
            </a:r>
            <a:r>
              <a:rPr lang="en-US" sz="2700" i="1" dirty="0">
                <a:effectLst/>
              </a:rPr>
              <a:t>central</a:t>
            </a:r>
            <a:r>
              <a:rPr lang="en-US" sz="2700" dirty="0">
                <a:effectLst/>
              </a:rPr>
              <a:t> motif that gives both structure and definition to </a:t>
            </a:r>
            <a:r>
              <a:rPr lang="en-US" sz="2700" i="1" dirty="0">
                <a:effectLst/>
              </a:rPr>
              <a:t>all</a:t>
            </a:r>
            <a:r>
              <a:rPr lang="en-US" sz="2700" dirty="0">
                <a:effectLst/>
              </a:rPr>
              <a:t> of our theology. We view the </a:t>
            </a:r>
            <a:r>
              <a:rPr lang="en-US" sz="2700" i="1" dirty="0">
                <a:effectLst/>
              </a:rPr>
              <a:t>kingdom</a:t>
            </a:r>
            <a:r>
              <a:rPr lang="en-US" sz="2700" dirty="0">
                <a:effectLst/>
              </a:rPr>
              <a:t> of God as the </a:t>
            </a:r>
            <a:r>
              <a:rPr lang="en-US" sz="2700" i="1" dirty="0">
                <a:effectLst/>
              </a:rPr>
              <a:t>overarching and integrating theme</a:t>
            </a:r>
            <a:r>
              <a:rPr lang="en-US" sz="2700" dirty="0">
                <a:effectLst/>
              </a:rPr>
              <a:t> of the Bible (italics added)</a:t>
            </a:r>
            <a:r>
              <a:rPr lang="en-US" sz="2700" dirty="0">
                <a:effectLst>
                  <a:outerShdw blurRad="38100" dist="38100" dir="2700000" algn="tl">
                    <a:srgbClr val="000000">
                      <a:alpha val="43137"/>
                    </a:srgbClr>
                  </a:outerShdw>
                </a:effectLst>
              </a:rPr>
              <a:t>.</a:t>
            </a:r>
            <a:r>
              <a:rPr lang="en-US" sz="2700" i="1" dirty="0">
                <a:effectLst>
                  <a:outerShdw blurRad="38100" dist="38100" dir="2700000" algn="tl">
                    <a:srgbClr val="000000">
                      <a:alpha val="43137"/>
                    </a:srgbClr>
                  </a:outerShdw>
                </a:effectLst>
              </a:rPr>
              <a:t>”</a:t>
            </a:r>
          </a:p>
        </p:txBody>
      </p:sp>
      <p:pic>
        <p:nvPicPr>
          <p:cNvPr id="2050" name="Picture 2" descr="Image result for john wimber">
            <a:extLst>
              <a:ext uri="{FF2B5EF4-FFF2-40B4-BE49-F238E27FC236}">
                <a16:creationId xmlns:a16="http://schemas.microsoft.com/office/drawing/2014/main" id="{C84CD37F-BCDC-49F1-8A38-5914BD749F0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7380" y="76199"/>
            <a:ext cx="774445" cy="1097280"/>
          </a:xfrm>
          <a:prstGeom prst="rect">
            <a:avLst/>
          </a:prstGeom>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057D7CA-D4C8-473B-804F-8F9603875C13}"/>
              </a:ext>
            </a:extLst>
          </p:cNvPr>
          <p:cNvSpPr txBox="1"/>
          <p:nvPr/>
        </p:nvSpPr>
        <p:spPr>
          <a:xfrm>
            <a:off x="1066800" y="246727"/>
            <a:ext cx="7010400" cy="1215717"/>
          </a:xfrm>
          <a:prstGeom prst="rect">
            <a:avLst/>
          </a:prstGeom>
          <a:noFill/>
        </p:spPr>
        <p:txBody>
          <a:bodyPr wrap="square" rtlCol="0">
            <a:spAutoFit/>
          </a:bodyPr>
          <a:lstStyle/>
          <a:p>
            <a:pPr algn="ctr">
              <a:spcAft>
                <a:spcPts val="600"/>
              </a:spcAft>
            </a:pPr>
            <a:r>
              <a:rPr lang="en-US" sz="3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John </a:t>
            </a:r>
            <a:r>
              <a:rPr lang="en-US" sz="3200" dirty="0" err="1">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Wimber</a:t>
            </a:r>
            <a:endParaRPr lang="en-US" sz="3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p>
            <a:pPr algn="ctr"/>
            <a:r>
              <a:rPr lang="en-US" altLang="en-US" sz="1800" i="1" dirty="0">
                <a:effectLst>
                  <a:outerShdw blurRad="38100" dist="38100" dir="2700000" algn="tl">
                    <a:srgbClr val="000000">
                      <a:alpha val="43137"/>
                    </a:srgbClr>
                  </a:outerShdw>
                </a:effectLst>
                <a:latin typeface="Calibri" panose="020F0502020204030204" pitchFamily="34" charset="0"/>
                <a:cs typeface="+mn-cs"/>
              </a:rPr>
              <a:t>The Vineyard Mission Statement</a:t>
            </a:r>
          </a:p>
          <a:p>
            <a:pPr algn="ctr"/>
            <a:r>
              <a:rPr lang="en-US" sz="1800" dirty="0">
                <a:latin typeface="Calibri" panose="020F0502020204030204" pitchFamily="34" charset="0"/>
                <a:cs typeface="Calibri" panose="020F0502020204030204" pitchFamily="34" charset="0"/>
              </a:rPr>
              <a:t>http://www.vineyardusa.org/site/about/vineyard-values/kingdom-of-god</a:t>
            </a:r>
            <a:endParaRPr lang="en-US" altLang="en-US" sz="1800" i="1" dirty="0">
              <a:effectLst>
                <a:outerShdw blurRad="38100" dist="38100" dir="2700000" algn="tl">
                  <a:srgbClr val="000000">
                    <a:alpha val="43137"/>
                  </a:srgbClr>
                </a:outerShdw>
              </a:effectLst>
              <a:latin typeface="Calibri" panose="020F0502020204030204" pitchFamily="34" charset="0"/>
              <a:cs typeface="+mn-cs"/>
            </a:endParaRPr>
          </a:p>
        </p:txBody>
      </p:sp>
    </p:spTree>
    <p:extLst>
      <p:ext uri="{BB962C8B-B14F-4D97-AF65-F5344CB8AC3E}">
        <p14:creationId xmlns:p14="http://schemas.microsoft.com/office/powerpoint/2010/main" val="18912244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0" y="1524000"/>
            <a:ext cx="9144000" cy="4876800"/>
          </a:xfrm>
        </p:spPr>
        <p:txBody>
          <a:bodyPr/>
          <a:lstStyle/>
          <a:p>
            <a:pPr marL="0" indent="0" algn="just">
              <a:buNone/>
              <a:defRPr/>
            </a:pPr>
            <a:r>
              <a:rPr lang="en-US" i="1"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Non-charismatic progressive dispensationalists have not faced the question as to why signs and wonders are not characteristic of the church if in fact Christ is already on David’s throne. During our Lord’s earthly life many signs validated His claim to be the promised Davidic king for Israel. Now that He is allegedly reigning as Davidic King (according to progressives), why are there not miraculous signs happening today in the ‘already’ stage of his Davidic reign?</a:t>
            </a:r>
            <a:r>
              <a:rPr lang="en-US" i="1" dirty="0">
                <a:effectLst>
                  <a:outerShdw blurRad="38100" dist="38100" dir="2700000" algn="tl">
                    <a:srgbClr val="000000">
                      <a:alpha val="43137"/>
                    </a:srgbClr>
                  </a:outerShdw>
                </a:effectLst>
              </a:rPr>
              <a:t>”</a:t>
            </a:r>
          </a:p>
        </p:txBody>
      </p:sp>
      <p:pic>
        <p:nvPicPr>
          <p:cNvPr id="5" name="Picture 4">
            <a:extLst>
              <a:ext uri="{FF2B5EF4-FFF2-40B4-BE49-F238E27FC236}">
                <a16:creationId xmlns:a16="http://schemas.microsoft.com/office/drawing/2014/main" id="{0A083D82-6092-4518-8FB9-DECD08D3991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3820" y="76200"/>
            <a:ext cx="906780" cy="1097280"/>
          </a:xfrm>
          <a:prstGeom prst="rect">
            <a:avLst/>
          </a:prstGeom>
          <a:noFill/>
          <a:ln w="19050">
            <a:solidFill>
              <a:schemeClr val="tx1"/>
            </a:solidFill>
            <a:miter lim="800000"/>
            <a:headEnd/>
            <a:tailEnd/>
          </a:ln>
        </p:spPr>
      </p:pic>
      <p:sp>
        <p:nvSpPr>
          <p:cNvPr id="6" name="Rectangle 5">
            <a:extLst>
              <a:ext uri="{FF2B5EF4-FFF2-40B4-BE49-F238E27FC236}">
                <a16:creationId xmlns:a16="http://schemas.microsoft.com/office/drawing/2014/main" id="{F1F037DB-7935-4EF4-9475-2CA3EC532E77}"/>
              </a:ext>
            </a:extLst>
          </p:cNvPr>
          <p:cNvSpPr/>
          <p:nvPr/>
        </p:nvSpPr>
        <p:spPr>
          <a:xfrm>
            <a:off x="1524000" y="238035"/>
            <a:ext cx="6096000" cy="1031051"/>
          </a:xfrm>
          <a:prstGeom prst="rect">
            <a:avLst/>
          </a:prstGeom>
        </p:spPr>
        <p:txBody>
          <a:bodyPr>
            <a:spAutoFit/>
          </a:bodyPr>
          <a:lstStyle/>
          <a:p>
            <a:pPr algn="ctr">
              <a:spcAft>
                <a:spcPts val="600"/>
              </a:spcAft>
            </a:pPr>
            <a:r>
              <a:rPr lang="fr-FR" sz="3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Charles </a:t>
            </a:r>
            <a:r>
              <a:rPr lang="fr-FR" sz="3200" dirty="0" err="1">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Ryrie</a:t>
            </a:r>
            <a:endParaRPr lang="fr-FR" sz="3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p>
            <a:pPr algn="ctr"/>
            <a:r>
              <a:rPr lang="fr-FR" i="1" dirty="0" err="1">
                <a:effectLst>
                  <a:outerShdw blurRad="38100" dist="38100" dir="2700000" algn="tl">
                    <a:srgbClr val="000000">
                      <a:alpha val="43137"/>
                    </a:srgbClr>
                  </a:outerShdw>
                </a:effectLst>
                <a:latin typeface="Calibri" panose="020F0502020204030204" pitchFamily="34" charset="0"/>
                <a:cs typeface="+mn-cs"/>
              </a:rPr>
              <a:t>Dispensationalism</a:t>
            </a:r>
            <a:r>
              <a:rPr lang="fr-FR" i="1" dirty="0">
                <a:effectLst>
                  <a:outerShdw blurRad="38100" dist="38100" dir="2700000" algn="tl">
                    <a:srgbClr val="000000">
                      <a:alpha val="43137"/>
                    </a:srgbClr>
                  </a:outerShdw>
                </a:effectLst>
                <a:latin typeface="Calibri" panose="020F0502020204030204" pitchFamily="34" charset="0"/>
                <a:cs typeface="+mn-cs"/>
              </a:rPr>
              <a:t>, Page 177</a:t>
            </a:r>
            <a:endParaRPr lang="en-US" i="1" dirty="0">
              <a:effectLst>
                <a:outerShdw blurRad="38100" dist="38100" dir="2700000" algn="tl">
                  <a:srgbClr val="000000">
                    <a:alpha val="43137"/>
                  </a:srgbClr>
                </a:outerShdw>
              </a:effectLst>
              <a:latin typeface="Calibri" panose="020F0502020204030204" pitchFamily="34" charset="0"/>
              <a:cs typeface="+mn-cs"/>
            </a:endParaRPr>
          </a:p>
        </p:txBody>
      </p:sp>
    </p:spTree>
    <p:extLst>
      <p:ext uri="{BB962C8B-B14F-4D97-AF65-F5344CB8AC3E}">
        <p14:creationId xmlns:p14="http://schemas.microsoft.com/office/powerpoint/2010/main" val="277051651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4">
            <a:extLst>
              <a:ext uri="{FF2B5EF4-FFF2-40B4-BE49-F238E27FC236}">
                <a16:creationId xmlns:a16="http://schemas.microsoft.com/office/drawing/2014/main" id="{7B3667B5-1AF9-4420-AA2C-FE2F7AF62B8E}"/>
              </a:ext>
            </a:extLst>
          </p:cNvPr>
          <p:cNvSpPr>
            <a:spLocks noGrp="1" noChangeArrowheads="1"/>
          </p:cNvSpPr>
          <p:nvPr>
            <p:ph type="title" idx="4294967295"/>
          </p:nvPr>
        </p:nvSpPr>
        <p:spPr>
          <a:xfrm>
            <a:off x="1104900" y="228600"/>
            <a:ext cx="6934200" cy="838200"/>
          </a:xfrm>
        </p:spPr>
        <p:txBody>
          <a:bodyPr/>
          <a:lstStyle/>
          <a:p>
            <a:pPr algn="ctr"/>
            <a:r>
              <a:rPr lang="en-US" altLang="en-US" sz="4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Order of Paul’s Letters</a:t>
            </a:r>
          </a:p>
        </p:txBody>
      </p:sp>
      <p:sp>
        <p:nvSpPr>
          <p:cNvPr id="6" name="Content Placeholder 5">
            <a:extLst>
              <a:ext uri="{FF2B5EF4-FFF2-40B4-BE49-F238E27FC236}">
                <a16:creationId xmlns:a16="http://schemas.microsoft.com/office/drawing/2014/main" id="{B26729D2-66B6-4C03-8002-98465833BF64}"/>
              </a:ext>
            </a:extLst>
          </p:cNvPr>
          <p:cNvSpPr>
            <a:spLocks noGrp="1"/>
          </p:cNvSpPr>
          <p:nvPr>
            <p:ph idx="4294967295"/>
          </p:nvPr>
        </p:nvSpPr>
        <p:spPr>
          <a:xfrm>
            <a:off x="1409700" y="1219200"/>
            <a:ext cx="6324600" cy="5029200"/>
          </a:xfrm>
        </p:spPr>
        <p:txBody>
          <a:bodyPr/>
          <a:lstStyle/>
          <a:p>
            <a:pPr marL="574675" indent="-574675">
              <a:spcBef>
                <a:spcPts val="0"/>
              </a:spcBef>
              <a:spcAft>
                <a:spcPts val="1200"/>
              </a:spcAft>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Galatians (A.D. 49)</a:t>
            </a:r>
          </a:p>
          <a:p>
            <a:pPr marL="574675" indent="-574675">
              <a:spcBef>
                <a:spcPts val="0"/>
              </a:spcBef>
              <a:spcAft>
                <a:spcPts val="1200"/>
              </a:spcAft>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1‒2 Thessalonians (A.D. 51)</a:t>
            </a:r>
          </a:p>
          <a:p>
            <a:pPr marL="574675" indent="-574675">
              <a:spcBef>
                <a:spcPts val="0"/>
              </a:spcBef>
              <a:spcAft>
                <a:spcPts val="1200"/>
              </a:spcAft>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1‒2 Corinthians (A.D. 56)</a:t>
            </a:r>
          </a:p>
          <a:p>
            <a:pPr marL="574675" indent="-574675">
              <a:spcBef>
                <a:spcPts val="0"/>
              </a:spcBef>
              <a:spcAft>
                <a:spcPts val="1200"/>
              </a:spcAft>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Romans (A.D. 57)</a:t>
            </a:r>
          </a:p>
          <a:p>
            <a:pPr marL="574675" indent="-574675">
              <a:spcBef>
                <a:spcPts val="0"/>
              </a:spcBef>
              <a:spcAft>
                <a:spcPts val="1200"/>
              </a:spcAft>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Ephesians, Colossians, Philemon, Philippians (A.D. 60‒62)</a:t>
            </a:r>
          </a:p>
          <a:p>
            <a:pPr marL="574675" indent="-574675">
              <a:spcBef>
                <a:spcPts val="0"/>
              </a:spcBef>
              <a:spcAft>
                <a:spcPts val="1200"/>
              </a:spcAft>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1 Timothy, Titus (A.D. 62‒66)</a:t>
            </a:r>
          </a:p>
          <a:p>
            <a:pPr marL="574675" indent="-574675">
              <a:spcBef>
                <a:spcPts val="0"/>
              </a:spcBef>
              <a:spcAft>
                <a:spcPts val="1200"/>
              </a:spcAft>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2 Timothy (A.D. 67)</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36868" name="Picture 4" descr="j0193970">
            <a:extLst>
              <a:ext uri="{FF2B5EF4-FFF2-40B4-BE49-F238E27FC236}">
                <a16:creationId xmlns:a16="http://schemas.microsoft.com/office/drawing/2014/main" id="{0DE432F8-FEFF-4E53-914B-4FACDAE769A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49308" y="4953000"/>
            <a:ext cx="1418492"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83666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
            <a:ext cx="9144000" cy="6857998"/>
          </a:xfrm>
          <a:prstGeom prst="rect">
            <a:avLst/>
          </a:prstGeom>
        </p:spPr>
      </p:pic>
      <p:sp>
        <p:nvSpPr>
          <p:cNvPr id="38914" name="Rectangle 3"/>
          <p:cNvSpPr>
            <a:spLocks noChangeArrowheads="1"/>
          </p:cNvSpPr>
          <p:nvPr/>
        </p:nvSpPr>
        <p:spPr bwMode="auto">
          <a:xfrm>
            <a:off x="1143000" y="0"/>
            <a:ext cx="6858000" cy="1969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 Timothy 4:20</a:t>
            </a:r>
            <a:endPar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“Erastus remained at Corinth, but </a:t>
            </a:r>
            <a:r>
              <a:rPr lang="en-US" sz="36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Trophimus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 left sick at Miletus.”</a:t>
            </a:r>
          </a:p>
        </p:txBody>
      </p:sp>
      <p:pic>
        <p:nvPicPr>
          <p:cNvPr id="6" name="Picture 5">
            <a:extLst>
              <a:ext uri="{FF2B5EF4-FFF2-40B4-BE49-F238E27FC236}">
                <a16:creationId xmlns:a16="http://schemas.microsoft.com/office/drawing/2014/main" id="{6EB2E2C7-B3F4-48C2-B86D-A81679D4B9B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52244" y="2402204"/>
            <a:ext cx="2839515" cy="2011680"/>
          </a:xfrm>
          <a:prstGeom prst="rect">
            <a:avLst/>
          </a:prstGeom>
        </p:spPr>
      </p:pic>
    </p:spTree>
    <p:extLst>
      <p:ext uri="{BB962C8B-B14F-4D97-AF65-F5344CB8AC3E}">
        <p14:creationId xmlns:p14="http://schemas.microsoft.com/office/powerpoint/2010/main" val="193784893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620570"/>
            <a:ext cx="9144000" cy="3637230"/>
          </a:xfrm>
        </p:spPr>
        <p:txBody>
          <a:bodyPr/>
          <a:lstStyle/>
          <a:p>
            <a:pPr marL="0" indent="0" algn="just">
              <a:buNone/>
              <a:defRPr/>
            </a:pPr>
            <a:r>
              <a:rPr lang="en-US" dirty="0">
                <a:effectLst>
                  <a:outerShdw blurRad="38100" dist="38100" dir="2700000" algn="tl">
                    <a:srgbClr val="000000">
                      <a:alpha val="43137"/>
                    </a:srgbClr>
                  </a:outerShdw>
                </a:effectLst>
              </a:rPr>
              <a:t>“This whole place is very obscure: but the obscurity is produced by our ignorance of the facts referred to and by their cessation, being such as then used to occur but now no longer take place. And why do they not happen now? Why look now, the cause too of the obscurity has produced us again another question: namely, why did they then happen, and now do so no more?”</a:t>
            </a:r>
          </a:p>
        </p:txBody>
      </p:sp>
      <p:pic>
        <p:nvPicPr>
          <p:cNvPr id="2" name="Picture 1">
            <a:extLst>
              <a:ext uri="{FF2B5EF4-FFF2-40B4-BE49-F238E27FC236}">
                <a16:creationId xmlns:a16="http://schemas.microsoft.com/office/drawing/2014/main" id="{33B9E5A8-A49C-47E5-A382-FD542AA7A31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200" y="76200"/>
            <a:ext cx="1102757" cy="1097280"/>
          </a:xfrm>
          <a:prstGeom prst="rect">
            <a:avLst/>
          </a:prstGeom>
        </p:spPr>
      </p:pic>
      <p:sp>
        <p:nvSpPr>
          <p:cNvPr id="5" name="Rectangle 4">
            <a:extLst>
              <a:ext uri="{FF2B5EF4-FFF2-40B4-BE49-F238E27FC236}">
                <a16:creationId xmlns:a16="http://schemas.microsoft.com/office/drawing/2014/main" id="{46349028-EDE1-43BE-9A44-0B6227E020AF}"/>
              </a:ext>
            </a:extLst>
          </p:cNvPr>
          <p:cNvSpPr/>
          <p:nvPr/>
        </p:nvSpPr>
        <p:spPr>
          <a:xfrm>
            <a:off x="1524000" y="238034"/>
            <a:ext cx="6096000" cy="1215717"/>
          </a:xfrm>
          <a:prstGeom prst="rect">
            <a:avLst/>
          </a:prstGeom>
        </p:spPr>
        <p:txBody>
          <a:bodyPr>
            <a:spAutoFit/>
          </a:bodyPr>
          <a:lstStyle/>
          <a:p>
            <a:pPr algn="ctr">
              <a:spcAft>
                <a:spcPts val="600"/>
              </a:spcAft>
            </a:pPr>
            <a:r>
              <a:rPr lang="fr-FR" sz="3200" dirty="0" err="1">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Chrysostom</a:t>
            </a:r>
            <a:r>
              <a:rPr lang="fr-FR" sz="3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 (A.D. 345‒407)</a:t>
            </a:r>
          </a:p>
          <a:p>
            <a:pPr algn="ctr"/>
            <a:r>
              <a:rPr lang="en-US" sz="1800" i="1" dirty="0">
                <a:effectLst>
                  <a:outerShdw blurRad="38100" dist="38100" dir="2700000" algn="tl">
                    <a:srgbClr val="000000">
                      <a:alpha val="43137"/>
                    </a:srgbClr>
                  </a:outerShdw>
                </a:effectLst>
                <a:latin typeface="Calibri" panose="020F0502020204030204" pitchFamily="34" charset="0"/>
                <a:cs typeface="+mn-cs"/>
              </a:rPr>
              <a:t>Patriarch of Constantinople</a:t>
            </a:r>
          </a:p>
          <a:p>
            <a:pPr algn="ctr"/>
            <a:r>
              <a:rPr lang="en-US" sz="1800" i="1" dirty="0">
                <a:effectLst>
                  <a:outerShdw blurRad="38100" dist="38100" dir="2700000" algn="tl">
                    <a:srgbClr val="000000">
                      <a:alpha val="43137"/>
                    </a:srgbClr>
                  </a:outerShdw>
                </a:effectLst>
                <a:latin typeface="Calibri" panose="020F0502020204030204" pitchFamily="34" charset="0"/>
                <a:cs typeface="+mn-cs"/>
              </a:rPr>
              <a:t>Chrysostom, Homily 29 on First Corinthians. </a:t>
            </a:r>
          </a:p>
        </p:txBody>
      </p:sp>
    </p:spTree>
    <p:extLst>
      <p:ext uri="{BB962C8B-B14F-4D97-AF65-F5344CB8AC3E}">
        <p14:creationId xmlns:p14="http://schemas.microsoft.com/office/powerpoint/2010/main" val="37971574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600200"/>
            <a:ext cx="9144000" cy="4800600"/>
          </a:xfrm>
        </p:spPr>
        <p:txBody>
          <a:bodyPr/>
          <a:lstStyle/>
          <a:p>
            <a:pPr marL="0" indent="0" algn="just">
              <a:buNone/>
              <a:defRPr/>
            </a:pPr>
            <a:r>
              <a:rPr lang="en-US" sz="2800" dirty="0">
                <a:effectLst>
                  <a:outerShdw blurRad="38100" dist="38100" dir="2700000" algn="tl">
                    <a:srgbClr val="000000">
                      <a:alpha val="43137"/>
                    </a:srgbClr>
                  </a:outerShdw>
                </a:effectLst>
              </a:rPr>
              <a:t>“In the earliest times, the Holy Ghost fell upon them that believed: and they spoke with tongues, which they had not learned, as the Spirit gave them utterance. Acts 2:4 These were signs adapted to the time. For there behooved to be that betokening of the Holy Spirit in all tongues, to show that the Gospel of God was to run through all tongues over the whole earth. That thing was done for a betokening, and it passed away. . . . If then the witness of the presence of the Holy Ghost be not now given through these miracles, by what is it given, by what does one get to know that he has received the Holy Ghost?”</a:t>
            </a:r>
          </a:p>
        </p:txBody>
      </p:sp>
      <p:sp>
        <p:nvSpPr>
          <p:cNvPr id="99331" name="TextBox 3"/>
          <p:cNvSpPr txBox="1">
            <a:spLocks noChangeArrowheads="1"/>
          </p:cNvSpPr>
          <p:nvPr/>
        </p:nvSpPr>
        <p:spPr bwMode="auto">
          <a:xfrm>
            <a:off x="966787" y="245985"/>
            <a:ext cx="7210426" cy="1277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spcAft>
                <a:spcPts val="600"/>
              </a:spcAft>
            </a:pPr>
            <a:r>
              <a:rPr lang="en-US" altLang="en-US" sz="3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Augustine </a:t>
            </a:r>
            <a:r>
              <a:rPr lang="en-US" sz="3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(A.D. 354‒430)</a:t>
            </a:r>
          </a:p>
          <a:p>
            <a:pPr algn="ctr" eaLnBrk="1" hangingPunct="1">
              <a:spcAft>
                <a:spcPts val="0"/>
              </a:spcAft>
            </a:pPr>
            <a:r>
              <a:rPr lang="en-US" alt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Bishop of Hippo</a:t>
            </a:r>
          </a:p>
          <a:p>
            <a:pPr algn="ctr" eaLnBrk="1" hangingPunct="1">
              <a:spcAft>
                <a:spcPts val="0"/>
              </a:spcAft>
            </a:pPr>
            <a:r>
              <a:rPr lang="en-US" sz="2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Homily 6:10 on the First Epistle of John</a:t>
            </a: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1026" name="Picture 2" descr="Image result for augustine">
            <a:extLst>
              <a:ext uri="{FF2B5EF4-FFF2-40B4-BE49-F238E27FC236}">
                <a16:creationId xmlns:a16="http://schemas.microsoft.com/office/drawing/2014/main" id="{161B0FAD-294F-4129-9305-479AB97AE66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200" y="76200"/>
            <a:ext cx="1097280" cy="1097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053731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371600"/>
            <a:ext cx="9144000" cy="4953000"/>
          </a:xfrm>
        </p:spPr>
        <p:txBody>
          <a:bodyPr/>
          <a:lstStyle/>
          <a:p>
            <a:pPr marL="0" indent="0" algn="just">
              <a:buNone/>
              <a:defRPr/>
            </a:pPr>
            <a:r>
              <a:rPr lang="en-US" sz="2600" dirty="0">
                <a:effectLst>
                  <a:outerShdw blurRad="38100" dist="38100" dir="2700000" algn="tl">
                    <a:srgbClr val="000000">
                      <a:alpha val="43137"/>
                    </a:srgbClr>
                  </a:outerShdw>
                </a:effectLst>
              </a:rPr>
              <a:t>“We do not know how long the glossolalia, as thus described by Paul, continued. It passed away gradually with the other extraordinary or strictly supernatural gifts of the apostolic age. It is not mentioned in the Pastoral, nor in the Catholic Epistles. We have but a few allusions to it at the close of the second century. </a:t>
            </a:r>
            <a:r>
              <a:rPr lang="en-US" sz="2600" dirty="0" err="1">
                <a:effectLst>
                  <a:outerShdw blurRad="38100" dist="38100" dir="2700000" algn="tl">
                    <a:srgbClr val="000000">
                      <a:alpha val="43137"/>
                    </a:srgbClr>
                  </a:outerShdw>
                </a:effectLst>
              </a:rPr>
              <a:t>Irenæus</a:t>
            </a:r>
            <a:r>
              <a:rPr lang="en-US" sz="2600" dirty="0">
                <a:effectLst>
                  <a:outerShdw blurRad="38100" dist="38100" dir="2700000" algn="tl">
                    <a:srgbClr val="000000">
                      <a:alpha val="43137"/>
                    </a:srgbClr>
                  </a:outerShdw>
                </a:effectLst>
              </a:rPr>
              <a:t> (Adv. </a:t>
            </a:r>
            <a:r>
              <a:rPr lang="en-US" sz="2600" dirty="0" err="1">
                <a:effectLst>
                  <a:outerShdw blurRad="38100" dist="38100" dir="2700000" algn="tl">
                    <a:srgbClr val="000000">
                      <a:alpha val="43137"/>
                    </a:srgbClr>
                  </a:outerShdw>
                </a:effectLst>
              </a:rPr>
              <a:t>Haer</a:t>
            </a:r>
            <a:r>
              <a:rPr lang="en-US" sz="2600" dirty="0">
                <a:effectLst>
                  <a:outerShdw blurRad="38100" dist="38100" dir="2700000" algn="tl">
                    <a:srgbClr val="000000">
                      <a:alpha val="43137"/>
                    </a:srgbClr>
                  </a:outerShdw>
                </a:effectLst>
              </a:rPr>
              <a:t>. 1. v. c. 6 § 1,) speaks of ‘many brethren’ whom he heard in the church having the gift of prophecy and of speaking in ‘diverse tongues’ (πα</a:t>
            </a:r>
            <a:r>
              <a:rPr lang="en-US" sz="2600" dirty="0" err="1">
                <a:effectLst>
                  <a:outerShdw blurRad="38100" dist="38100" dir="2700000" algn="tl">
                    <a:srgbClr val="000000">
                      <a:alpha val="43137"/>
                    </a:srgbClr>
                  </a:outerShdw>
                </a:effectLst>
              </a:rPr>
              <a:t>ντοδ</a:t>
            </a:r>
            <a:r>
              <a:rPr lang="en-US" sz="2600" dirty="0">
                <a:effectLst>
                  <a:outerShdw blurRad="38100" dist="38100" dir="2700000" algn="tl">
                    <a:srgbClr val="000000">
                      <a:alpha val="43137"/>
                    </a:srgbClr>
                  </a:outerShdw>
                </a:effectLst>
              </a:rPr>
              <a:t>απαῖς γλώσσαις), bringing the hidden things of men (τὰ κρύφια τῶν ἀνθρώπων) to light and expounding the mysteries of God (τὰ μυστήρια τοῦ θεοῦ). It is not clear whether by the term ‘diverse,’ which does not elsewhere occur, he means a speaking in foreign languages, or in diversities of tongues altogether peculiar, like those meant by Paul.”</a:t>
            </a:r>
          </a:p>
        </p:txBody>
      </p:sp>
      <p:sp>
        <p:nvSpPr>
          <p:cNvPr id="99331" name="TextBox 3"/>
          <p:cNvSpPr txBox="1">
            <a:spLocks noChangeArrowheads="1"/>
          </p:cNvSpPr>
          <p:nvPr/>
        </p:nvSpPr>
        <p:spPr bwMode="auto">
          <a:xfrm>
            <a:off x="1962150" y="228600"/>
            <a:ext cx="5219700" cy="969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spcAft>
                <a:spcPts val="600"/>
              </a:spcAft>
            </a:pPr>
            <a:r>
              <a:rPr lang="en-US" altLang="en-US" sz="32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Philip Schaff</a:t>
            </a:r>
          </a:p>
          <a:p>
            <a:pPr algn="ctr" eaLnBrk="1" hangingPunct="1"/>
            <a:r>
              <a:rPr lang="en-US" altLang="en-US" sz="2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History of the Christian Church, vol. 1 , p. 236-37.</a:t>
            </a:r>
          </a:p>
        </p:txBody>
      </p:sp>
      <p:pic>
        <p:nvPicPr>
          <p:cNvPr id="2" name="Picture 1">
            <a:extLst>
              <a:ext uri="{FF2B5EF4-FFF2-40B4-BE49-F238E27FC236}">
                <a16:creationId xmlns:a16="http://schemas.microsoft.com/office/drawing/2014/main" id="{66237E8C-8146-47DB-A49B-BE8D3136809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326" y="45720"/>
            <a:ext cx="776874" cy="10972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2173174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371600"/>
            <a:ext cx="9144000" cy="4746532"/>
          </a:xfrm>
        </p:spPr>
        <p:txBody>
          <a:bodyPr/>
          <a:lstStyle/>
          <a:p>
            <a:pPr marL="0" indent="0" algn="just">
              <a:buNone/>
              <a:defRPr/>
            </a:pPr>
            <a:r>
              <a:rPr lang="en-US" sz="2600" dirty="0">
                <a:effectLst>
                  <a:outerShdw blurRad="38100" dist="38100" dir="2700000" algn="tl">
                    <a:srgbClr val="000000">
                      <a:alpha val="43137"/>
                    </a:srgbClr>
                  </a:outerShdw>
                </a:effectLst>
              </a:rPr>
              <a:t>“The latter is more probable. </a:t>
            </a:r>
            <a:r>
              <a:rPr lang="en-US" sz="2600" dirty="0" err="1">
                <a:effectLst>
                  <a:outerShdw blurRad="38100" dist="38100" dir="2700000" algn="tl">
                    <a:srgbClr val="000000">
                      <a:alpha val="43137"/>
                    </a:srgbClr>
                  </a:outerShdw>
                </a:effectLst>
              </a:rPr>
              <a:t>Irenæus</a:t>
            </a:r>
            <a:r>
              <a:rPr lang="en-US" sz="2600" dirty="0">
                <a:effectLst>
                  <a:outerShdw blurRad="38100" dist="38100" dir="2700000" algn="tl">
                    <a:srgbClr val="000000">
                      <a:alpha val="43137"/>
                    </a:srgbClr>
                  </a:outerShdw>
                </a:effectLst>
              </a:rPr>
              <a:t> himself had to learn the language of Gaul. Tertullian (Adv. Marc. V. 8; comp. De Anima, c. 9) obscurely speaks of the spiritual gifts, including the gift of tongues, as being still manifest among the Montanists to whom he belonged. At the time of Chrysostom it had entirely disappeared; at least he accounts for the obscurity of the gift from our ignorance of the fact. From that time on the glossolalia was usually misunderstood as a miraculous and permanent gift of foreign languages for missionary purposes. But the whole history of missions furnishes no clear example of such a gift for such a purpose.”</a:t>
            </a:r>
          </a:p>
        </p:txBody>
      </p:sp>
      <p:sp>
        <p:nvSpPr>
          <p:cNvPr id="99331" name="TextBox 3"/>
          <p:cNvSpPr txBox="1">
            <a:spLocks noChangeArrowheads="1"/>
          </p:cNvSpPr>
          <p:nvPr/>
        </p:nvSpPr>
        <p:spPr bwMode="auto">
          <a:xfrm>
            <a:off x="1466850" y="228600"/>
            <a:ext cx="6210300" cy="969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spcAft>
                <a:spcPts val="600"/>
              </a:spcAft>
            </a:pPr>
            <a:r>
              <a:rPr lang="en-US" altLang="en-US" sz="32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Philip Schaff</a:t>
            </a:r>
          </a:p>
          <a:p>
            <a:pPr lvl="0" algn="ctr" eaLnBrk="1" hangingPunct="1"/>
            <a:r>
              <a:rPr lang="en-US" altLang="en-US" sz="2000" i="1"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History of the Christian Church, vol. 1 , p. 236-37.</a:t>
            </a:r>
          </a:p>
        </p:txBody>
      </p:sp>
      <p:pic>
        <p:nvPicPr>
          <p:cNvPr id="5" name="Picture 4">
            <a:extLst>
              <a:ext uri="{FF2B5EF4-FFF2-40B4-BE49-F238E27FC236}">
                <a16:creationId xmlns:a16="http://schemas.microsoft.com/office/drawing/2014/main" id="{AD3C4C5D-905C-4724-B606-63027D14AEE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326" y="45720"/>
            <a:ext cx="776874" cy="10972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7239468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C9D36C7-BF49-4E1B-AE62-397AA48A64D1}"/>
              </a:ext>
            </a:extLst>
          </p:cNvPr>
          <p:cNvSpPr>
            <a:spLocks noGrp="1"/>
          </p:cNvSpPr>
          <p:nvPr>
            <p:ph idx="1"/>
          </p:nvPr>
        </p:nvSpPr>
        <p:spPr>
          <a:xfrm>
            <a:off x="114300" y="1371600"/>
            <a:ext cx="8915400" cy="5257800"/>
          </a:xfrm>
        </p:spPr>
        <p:txBody>
          <a:bodyPr/>
          <a:lstStyle/>
          <a:p>
            <a:pPr marL="514350" indent="-514350">
              <a:buSzPct val="100000"/>
              <a:buAutoNum type="arabicPeriod"/>
            </a:pPr>
            <a:r>
              <a:rPr lang="en-US" sz="2800" dirty="0">
                <a:effectLst>
                  <a:outerShdw blurRad="38100" dist="38100" dir="2700000" algn="tl">
                    <a:srgbClr val="000000">
                      <a:alpha val="43137"/>
                    </a:srgbClr>
                  </a:outerShdw>
                </a:effectLst>
              </a:rPr>
              <a:t>Loss of “pilgrim” status</a:t>
            </a:r>
          </a:p>
          <a:p>
            <a:pPr marL="514350" indent="-514350">
              <a:buSzPct val="100000"/>
              <a:buAutoNum type="arabicPeriod"/>
            </a:pPr>
            <a:r>
              <a:rPr lang="en-US" sz="2800" dirty="0">
                <a:effectLst>
                  <a:outerShdw blurRad="38100" dist="38100" dir="2700000" algn="tl">
                    <a:srgbClr val="000000">
                      <a:alpha val="43137"/>
                    </a:srgbClr>
                  </a:outerShdw>
                </a:effectLst>
              </a:rPr>
              <a:t>Social Gospel</a:t>
            </a:r>
          </a:p>
          <a:p>
            <a:pPr marL="514350" indent="-514350">
              <a:buSzPct val="100000"/>
              <a:buFont typeface="Wingdings" pitchFamily="2" charset="2"/>
              <a:buAutoNum type="arabicPeriod"/>
            </a:pPr>
            <a:r>
              <a:rPr lang="en-US" sz="2800" dirty="0">
                <a:effectLst>
                  <a:outerShdw blurRad="38100" dist="38100" dir="2700000" algn="tl">
                    <a:srgbClr val="000000">
                      <a:alpha val="43137"/>
                    </a:srgbClr>
                  </a:outerShdw>
                </a:effectLst>
              </a:rPr>
              <a:t>Ecumenical &amp; interfaith alliances</a:t>
            </a:r>
          </a:p>
          <a:p>
            <a:pPr marL="514350" indent="-514350">
              <a:buSzPct val="100000"/>
              <a:buAutoNum type="arabicPeriod"/>
            </a:pPr>
            <a:r>
              <a:rPr lang="en-US" sz="2800" dirty="0">
                <a:effectLst>
                  <a:outerShdw blurRad="38100" dist="38100" dir="2700000" algn="tl">
                    <a:srgbClr val="000000">
                      <a:alpha val="43137"/>
                    </a:srgbClr>
                  </a:outerShdw>
                </a:effectLst>
              </a:rPr>
              <a:t>Rejection or marginalization of Bible prophecy</a:t>
            </a:r>
          </a:p>
          <a:p>
            <a:pPr marL="514350" indent="-514350">
              <a:buSzPct val="100000"/>
              <a:buAutoNum type="arabicPeriod"/>
            </a:pPr>
            <a:r>
              <a:rPr lang="en-US" sz="2800" dirty="0">
                <a:effectLst>
                  <a:outerShdw blurRad="38100" dist="38100" dir="2700000" algn="tl">
                    <a:srgbClr val="000000">
                      <a:alpha val="43137"/>
                    </a:srgbClr>
                  </a:outerShdw>
                </a:effectLst>
              </a:rPr>
              <a:t>Building the wrong kingdom</a:t>
            </a:r>
          </a:p>
          <a:p>
            <a:pPr marL="514350" indent="-514350">
              <a:buSzPct val="100000"/>
              <a:buAutoNum type="arabicPeriod"/>
            </a:pPr>
            <a:r>
              <a:rPr lang="en-US" sz="2800" dirty="0">
                <a:effectLst>
                  <a:outerShdw blurRad="38100" dist="38100" dir="2700000" algn="tl">
                    <a:srgbClr val="000000">
                      <a:alpha val="43137"/>
                    </a:srgbClr>
                  </a:outerShdw>
                </a:effectLst>
              </a:rPr>
              <a:t>Charismatic theology</a:t>
            </a:r>
          </a:p>
          <a:p>
            <a:pPr marL="514350" indent="-514350">
              <a:buSzPct val="100000"/>
              <a:buAutoNum type="arabicPeriod"/>
            </a:pPr>
            <a:r>
              <a:rPr lang="en-US" sz="2800" b="1" u="sng" dirty="0">
                <a:solidFill>
                  <a:srgbClr val="FFFFCC"/>
                </a:solidFill>
                <a:effectLst>
                  <a:outerShdw blurRad="38100" dist="38100" dir="2700000" algn="tl">
                    <a:srgbClr val="000000">
                      <a:alpha val="43137"/>
                    </a:srgbClr>
                  </a:outerShdw>
                </a:effectLst>
              </a:rPr>
              <a:t>Prosperity Gospel</a:t>
            </a:r>
          </a:p>
          <a:p>
            <a:pPr marL="514350" indent="-514350">
              <a:buSzPct val="100000"/>
              <a:buAutoNum type="arabicPeriod"/>
            </a:pPr>
            <a:r>
              <a:rPr lang="en-US" sz="2800" dirty="0">
                <a:effectLst>
                  <a:outerShdw blurRad="38100" dist="38100" dir="2700000" algn="tl">
                    <a:srgbClr val="000000">
                      <a:alpha val="43137"/>
                    </a:srgbClr>
                  </a:outerShdw>
                </a:effectLst>
              </a:rPr>
              <a:t>Anti-Israelism</a:t>
            </a:r>
          </a:p>
          <a:p>
            <a:pPr marL="514350" indent="-514350">
              <a:buSzPct val="100000"/>
              <a:buAutoNum type="arabicPeriod"/>
            </a:pPr>
            <a:r>
              <a:rPr lang="en-US" sz="2800" dirty="0">
                <a:effectLst>
                  <a:outerShdw blurRad="38100" dist="38100" dir="2700000" algn="tl">
                    <a:srgbClr val="000000">
                      <a:alpha val="43137"/>
                    </a:srgbClr>
                  </a:outerShdw>
                </a:effectLst>
              </a:rPr>
              <a:t>Lordship Salvation</a:t>
            </a:r>
          </a:p>
          <a:p>
            <a:pPr marL="0" indent="0">
              <a:buSzPct val="100000"/>
              <a:buNone/>
            </a:pPr>
            <a:endParaRPr lang="en-US" sz="2800" dirty="0">
              <a:effectLst>
                <a:outerShdw blurRad="38100" dist="38100" dir="2700000" algn="tl">
                  <a:srgbClr val="000000">
                    <a:alpha val="43137"/>
                  </a:srgbClr>
                </a:outerShdw>
              </a:effectLst>
            </a:endParaRPr>
          </a:p>
          <a:p>
            <a:pPr marL="514350" indent="-514350">
              <a:buAutoNum type="arabicPeriod"/>
            </a:pPr>
            <a:endParaRPr lang="en-US" dirty="0">
              <a:effectLst>
                <a:outerShdw blurRad="38100" dist="38100" dir="2700000" algn="tl">
                  <a:srgbClr val="000000">
                    <a:alpha val="43137"/>
                  </a:srgbClr>
                </a:outerShdw>
              </a:effectLst>
            </a:endParaRPr>
          </a:p>
          <a:p>
            <a:pPr marL="514350" indent="-514350">
              <a:buAutoNum type="arabicPeriod"/>
            </a:pPr>
            <a:endParaRPr lang="en-US" dirty="0">
              <a:effectLst>
                <a:outerShdw blurRad="38100" dist="38100" dir="2700000" algn="tl">
                  <a:srgbClr val="000000">
                    <a:alpha val="43137"/>
                  </a:srgbClr>
                </a:outerShdw>
              </a:effectLst>
            </a:endParaRPr>
          </a:p>
          <a:p>
            <a:pPr marL="514350" indent="-514350">
              <a:buAutoNum type="arabicPeriod"/>
            </a:pPr>
            <a:endParaRPr lang="en-US" dirty="0">
              <a:effectLst>
                <a:outerShdw blurRad="38100" dist="38100" dir="2700000" algn="tl">
                  <a:srgbClr val="000000">
                    <a:alpha val="43137"/>
                  </a:srgbClr>
                </a:outerShdw>
              </a:effectLst>
            </a:endParaRPr>
          </a:p>
          <a:p>
            <a:pPr marL="514350" indent="-514350">
              <a:buAutoNum type="arabicPeriod"/>
            </a:pPr>
            <a:endParaRPr lang="en-US" dirty="0">
              <a:effectLst>
                <a:outerShdw blurRad="38100" dist="38100" dir="2700000" algn="tl">
                  <a:srgbClr val="000000">
                    <a:alpha val="43137"/>
                  </a:srgbClr>
                </a:outerShdw>
              </a:effectLst>
            </a:endParaRPr>
          </a:p>
          <a:p>
            <a:pPr marL="514350" indent="-514350">
              <a:buAutoNum type="arabicPeriod"/>
            </a:pPr>
            <a:endParaRPr lang="en-US" dirty="0">
              <a:effectLst>
                <a:outerShdw blurRad="38100" dist="38100" dir="2700000" algn="tl">
                  <a:srgbClr val="000000">
                    <a:alpha val="43137"/>
                  </a:srgbClr>
                </a:outerShdw>
              </a:effectLst>
            </a:endParaRPr>
          </a:p>
          <a:p>
            <a:pPr marL="514350" indent="-514350">
              <a:buAutoNum type="arabicPeriod"/>
            </a:pPr>
            <a:endParaRPr lang="en-US" dirty="0">
              <a:effectLst>
                <a:outerShdw blurRad="38100" dist="38100" dir="2700000" algn="tl">
                  <a:srgbClr val="000000">
                    <a:alpha val="43137"/>
                  </a:srgbClr>
                </a:outerShdw>
              </a:effectLst>
            </a:endParaRPr>
          </a:p>
        </p:txBody>
      </p:sp>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86EA5E1E-855E-4239-A2A3-935CB40557B1}"/>
                  </a:ext>
                </a:extLst>
              </p14:cNvPr>
              <p14:cNvContentPartPr/>
              <p14:nvPr/>
            </p14:nvContentPartPr>
            <p14:xfrm>
              <a:off x="2695267" y="1613608"/>
              <a:ext cx="6120" cy="6120"/>
            </p14:xfrm>
          </p:contentPart>
        </mc:Choice>
        <mc:Fallback xmlns="">
          <p:pic>
            <p:nvPicPr>
              <p:cNvPr id="4" name="Ink 3">
                <a:extLst>
                  <a:ext uri="{FF2B5EF4-FFF2-40B4-BE49-F238E27FC236}">
                    <a16:creationId xmlns:a16="http://schemas.microsoft.com/office/drawing/2014/main" id="{86EA5E1E-855E-4239-A2A3-935CB40557B1}"/>
                  </a:ext>
                </a:extLst>
              </p:cNvPr>
              <p:cNvPicPr/>
              <p:nvPr/>
            </p:nvPicPr>
            <p:blipFill>
              <a:blip r:embed="rId3"/>
              <a:stretch>
                <a:fillRect/>
              </a:stretch>
            </p:blipFill>
            <p:spPr>
              <a:xfrm>
                <a:off x="2693107" y="1611448"/>
                <a:ext cx="10440" cy="10440"/>
              </a:xfrm>
              <a:prstGeom prst="rect">
                <a:avLst/>
              </a:prstGeom>
            </p:spPr>
          </p:pic>
        </mc:Fallback>
      </mc:AlternateContent>
      <p:pic>
        <p:nvPicPr>
          <p:cNvPr id="5" name="Picture 4">
            <a:extLst>
              <a:ext uri="{FF2B5EF4-FFF2-40B4-BE49-F238E27FC236}">
                <a16:creationId xmlns:a16="http://schemas.microsoft.com/office/drawing/2014/main" id="{6E76D924-A5BC-4993-80BE-9839F8CDF12E}"/>
              </a:ext>
            </a:extLst>
          </p:cNvPr>
          <p:cNvPicPr>
            <a:picLocks noChangeAspect="1"/>
          </p:cNvPicPr>
          <p:nvPr/>
        </p:nvPicPr>
        <p:blipFill>
          <a:blip r:embed="rId4"/>
          <a:stretch>
            <a:fillRect/>
          </a:stretch>
        </p:blipFill>
        <p:spPr>
          <a:xfrm>
            <a:off x="5562602" y="3581400"/>
            <a:ext cx="3420535" cy="2286000"/>
          </a:xfrm>
          <a:prstGeom prst="rect">
            <a:avLst/>
          </a:prstGeom>
        </p:spPr>
      </p:pic>
      <p:sp>
        <p:nvSpPr>
          <p:cNvPr id="8" name="Title 1">
            <a:extLst>
              <a:ext uri="{FF2B5EF4-FFF2-40B4-BE49-F238E27FC236}">
                <a16:creationId xmlns:a16="http://schemas.microsoft.com/office/drawing/2014/main" id="{C8F77412-A9FF-46B6-B544-2A44CB8C6D6B}"/>
              </a:ext>
            </a:extLst>
          </p:cNvPr>
          <p:cNvSpPr>
            <a:spLocks noGrp="1"/>
          </p:cNvSpPr>
          <p:nvPr>
            <p:ph type="title"/>
          </p:nvPr>
        </p:nvSpPr>
        <p:spPr>
          <a:xfrm>
            <a:off x="1704975" y="228600"/>
            <a:ext cx="5734050" cy="1143000"/>
          </a:xfrm>
        </p:spPr>
        <p:txBody>
          <a:bodyPr/>
          <a:lstStyle/>
          <a:p>
            <a:pPr algn="ctr"/>
            <a:r>
              <a:rPr lang="en-US" sz="3200" dirty="0">
                <a:effectLst>
                  <a:outerShdw blurRad="38100" dist="38100" dir="2700000" algn="tl">
                    <a:srgbClr val="000000">
                      <a:alpha val="43137"/>
                    </a:srgbClr>
                  </a:outerShdw>
                </a:effectLst>
              </a:rPr>
              <a:t>9 Ways Kingdom Now Theology </a:t>
            </a:r>
            <a:br>
              <a:rPr lang="en-US" sz="3200" dirty="0">
                <a:effectLst>
                  <a:outerShdw blurRad="38100" dist="38100" dir="2700000" algn="tl">
                    <a:srgbClr val="000000">
                      <a:alpha val="43137"/>
                    </a:srgbClr>
                  </a:outerShdw>
                </a:effectLst>
              </a:rPr>
            </a:br>
            <a:r>
              <a:rPr lang="en-US" sz="3200" dirty="0">
                <a:effectLst>
                  <a:outerShdw blurRad="38100" dist="38100" dir="2700000" algn="tl">
                    <a:srgbClr val="000000">
                      <a:alpha val="43137"/>
                    </a:srgbClr>
                  </a:outerShdw>
                </a:effectLst>
              </a:rPr>
              <a:t>Impacts the Church</a:t>
            </a:r>
          </a:p>
        </p:txBody>
      </p:sp>
    </p:spTree>
    <p:extLst>
      <p:ext uri="{BB962C8B-B14F-4D97-AF65-F5344CB8AC3E}">
        <p14:creationId xmlns:p14="http://schemas.microsoft.com/office/powerpoint/2010/main" val="2716232163"/>
      </p:ext>
    </p:extLst>
  </p:cSld>
  <p:clrMapOvr>
    <a:masterClrMapping/>
  </p:clrMapOvr>
</p:sld>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18374</TotalTime>
  <Words>11200</Words>
  <Application>Microsoft Office PowerPoint</Application>
  <PresentationFormat>On-screen Show (4:3)</PresentationFormat>
  <Paragraphs>704</Paragraphs>
  <Slides>151</Slides>
  <Notes>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151</vt:i4>
      </vt:variant>
    </vt:vector>
  </HeadingPairs>
  <TitlesOfParts>
    <vt:vector size="156" baseType="lpstr">
      <vt:lpstr>Arial</vt:lpstr>
      <vt:lpstr>Calibri</vt:lpstr>
      <vt:lpstr>Times New Roman</vt:lpstr>
      <vt:lpstr>Wingdings</vt:lpstr>
      <vt:lpstr>Azure</vt:lpstr>
      <vt:lpstr>PowerPoint Presentation</vt:lpstr>
      <vt:lpstr>PowerPoint Presentation</vt:lpstr>
      <vt:lpstr>PowerPoint Presentation</vt:lpstr>
      <vt:lpstr>Emergent: Kingdom</vt:lpstr>
      <vt:lpstr>Emergent: Kingdom</vt:lpstr>
      <vt:lpstr>Emergent: Kingdom</vt:lpstr>
      <vt:lpstr>Emergent: Kingdom</vt:lpstr>
      <vt:lpstr>Russell Moore </vt:lpstr>
      <vt:lpstr>Kingdom</vt:lpstr>
      <vt:lpstr>The Coming Kingdom Chapter 22-26</vt:lpstr>
      <vt:lpstr>Kingdom Study Outline</vt:lpstr>
      <vt:lpstr>Kingdom Study Outline</vt:lpstr>
      <vt:lpstr>Dominoes in a Row</vt:lpstr>
      <vt:lpstr>Areas of Systematic Theology</vt:lpstr>
      <vt:lpstr>Dr. Robert Lightner</vt:lpstr>
      <vt:lpstr>Alva J. McClain Alva J. McClain, The Greatness of the Kingdom: An Inductive Study of the Kingdom of God as Set Forth in the Scriptures (Grand Rapids: Zondervan, 1959), 438-39.</vt:lpstr>
      <vt:lpstr>Alva J. McClain Alva J. McClain, The Greatness of the Kingdom: An Inductive Study of the Kingdom of God as Set Forth in the Scriptures (Grand Rapids: Zondervan, 1959), 438-39.</vt:lpstr>
      <vt:lpstr>9 Ways Kingdom Now Theology  Impacts the Church</vt:lpstr>
      <vt:lpstr>9 Ways Kingdom Now Theology  Impacts the Church</vt:lpstr>
      <vt:lpstr>PowerPoint Presentation</vt:lpstr>
      <vt:lpstr>PowerPoint Presentation</vt:lpstr>
      <vt:lpstr>PowerPoint Presentation</vt:lpstr>
      <vt:lpstr>PowerPoint Presentation</vt:lpstr>
      <vt:lpstr>PowerPoint Presentation</vt:lpstr>
      <vt:lpstr>9 Ways Kingdom Now Theology  Impacts the Church</vt:lpstr>
      <vt:lpstr>PowerPoint Presentation</vt:lpstr>
      <vt:lpstr>PowerPoint Presentation</vt:lpstr>
      <vt:lpstr>Emergent Church &amp; the Kingdom</vt:lpstr>
      <vt:lpstr>PowerPoint Presentation</vt:lpstr>
      <vt:lpstr>Kingdom</vt:lpstr>
      <vt:lpstr>Social Gospel Confusion</vt:lpstr>
      <vt:lpstr>The Great Omission?</vt:lpstr>
      <vt:lpstr>9 Ways Kingdom Now Theology  Impacts the Church</vt:lpstr>
      <vt:lpstr>PowerPoint Presentation</vt:lpstr>
      <vt:lpstr>Evangelicals and Catholics Together</vt:lpstr>
      <vt:lpstr>PowerPoint Presentation</vt:lpstr>
      <vt:lpstr>PowerPoint Presentation</vt:lpstr>
      <vt:lpstr>The Five Solas (Alone or By Itself)</vt:lpstr>
      <vt:lpstr>PowerPoint Presentation</vt:lpstr>
      <vt:lpstr>PowerPoint Presentation</vt:lpstr>
      <vt:lpstr>PowerPoint Presentation</vt:lpstr>
      <vt:lpstr>PowerPoint Presentation</vt:lpstr>
      <vt:lpstr>PowerPoint Presentation</vt:lpstr>
      <vt:lpstr>PowerPoint Presentation</vt:lpstr>
      <vt:lpstr>The First Interfaith Dialogue</vt:lpstr>
      <vt:lpstr>9 Ways Kingdom Now Theology  Impacts the Church</vt:lpstr>
      <vt:lpstr>Biblical Prophecy: Importance</vt:lpstr>
      <vt:lpstr>AUTHORITY OF SCRIPTURE V. 19</vt:lpstr>
      <vt:lpstr>PowerPoint Presentation</vt:lpstr>
      <vt:lpstr>Ante-Nicene Fathers: “Heavenly and Eschatological" Interpretation of John 14:1-4</vt:lpstr>
      <vt:lpstr>PowerPoint Presentation</vt:lpstr>
      <vt:lpstr>PowerPoint Presentation</vt:lpstr>
      <vt:lpstr>Emergent Eschatology and Genre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“This passage is explained in various ways. I pass by the dreams of the Jews, who apply all passages of this kind to the temporal reign of the Messiah, which they have contrived by their own imagination.... I willingly view this passage as referring to Judea, and afterwards to other parts of the world.... Let us now see when this prophecy was fulfilled, or shall be fulfilled. The Lord began some kind of restoration when he brought his people out of Babylon: but that was only a foretaste, and, therefore, I have no hesitation in saying that this passage, as well as others of a similar kind, must refer to the kingdom of Christ; and in no other light could it be viewed, if we compare it with other prophecies.”</vt:lpstr>
      <vt:lpstr>“Here the Prophet describes the felicity which shall be under the reign of Christ: and we know that whenever the Prophets set forth promises of a happy and prosperous state to God’s people, they adopt metaphorical expressions, and say, that abundance of all good things shall flow, that there shall be the most fruitful produce, that provisions shall be bountifully supplied; for they accommodated their mode of speaking to the notions of that ancient people; it is therefore no wonder if they sometimes speak to them as to children. At the same time, the Spirit under these figurative expressions declares, that the kingdom of Christ shall in every way be happy and blessed, or that the Church of God, which means the same thing, shall be blessed, when Christ shall begin to reign.”</vt:lpstr>
      <vt:lpstr>“For as we are dull and entangled in earthly thoughts, our minds can hardly rise up to heaven, though the Lord with a clear voice invites us to himself. The Prophet then, in order to aid our weakness, adds a vivid representation, as though God stood before their eyes. Stand, he says, shall his feet on the mount of Olives. He does not here promise a miracle, such as even the ignorant might conceive to be literal; nor does he do this in what follows, when he says, The mount shall be rent…half…to the east and half to the west. This has never happened, that mount has never been rent: but as the Prophet could not, under those grievous trials, which might have overwhelmed the minds of the godly a hundred times, have extolled the power of God…without employing a highly figurative language, he therefore accommodates himself, as I have said, to the capacity of our flesh.”</vt:lpstr>
      <vt:lpstr>Isaiah 13-14</vt:lpstr>
      <vt:lpstr>Jeremiah 50-51</vt:lpstr>
      <vt:lpstr>Dr. John Walvoord The Nations in Prophecy, 63-64</vt:lpstr>
      <vt:lpstr>PowerPoint Presentation</vt:lpstr>
      <vt:lpstr>Larkin, The Book of Revelation, 158. </vt:lpstr>
      <vt:lpstr>PowerPoint Presentation</vt:lpstr>
      <vt:lpstr>Reasons for Understanding 1000 Literally</vt:lpstr>
      <vt:lpstr>PowerPoint Presentation</vt:lpstr>
      <vt:lpstr>PowerPoint Presentation</vt:lpstr>
      <vt:lpstr>Kenneth L. Gentry He Shall Have Dominion: A Post Millennial Eschatology (Tyler, Texas: Institute for Christian economics, 1992), page 335.</vt:lpstr>
      <vt:lpstr>PowerPoint Presentation</vt:lpstr>
      <vt:lpstr>PowerPoint Presentation</vt:lpstr>
      <vt:lpstr>9 Ways Kingdom Now Theology  Impacts the Church</vt:lpstr>
      <vt:lpstr>PowerPoint Presentation</vt:lpstr>
      <vt:lpstr>PowerPoint Presentation</vt:lpstr>
      <vt:lpstr>PowerPoint Presentation</vt:lpstr>
      <vt:lpstr>PowerPoint Presentation</vt:lpstr>
      <vt:lpstr>PowerPoint Presentation</vt:lpstr>
      <vt:lpstr>9 Ways Kingdom Now Theology  Impacts the Church</vt:lpstr>
      <vt:lpstr>The 7 Disputed Gifts</vt:lpstr>
      <vt:lpstr>Two Camps</vt:lpstr>
      <vt:lpstr>PowerPoint Presentation</vt:lpstr>
      <vt:lpstr>PowerPoint Presentation</vt:lpstr>
      <vt:lpstr>PowerPoint Presentation</vt:lpstr>
      <vt:lpstr>PowerPoint Presentation</vt:lpstr>
      <vt:lpstr>Order of Paul’s Letters</vt:lpstr>
      <vt:lpstr>PowerPoint Presentation</vt:lpstr>
      <vt:lpstr>PowerPoint Presentation</vt:lpstr>
      <vt:lpstr>PowerPoint Presentation</vt:lpstr>
      <vt:lpstr>PowerPoint Presentation</vt:lpstr>
      <vt:lpstr>PowerPoint Presentation</vt:lpstr>
      <vt:lpstr>9 Ways Kingdom Now Theology  Impacts the Church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Order of Paul’s Letters</vt:lpstr>
      <vt:lpstr>PowerPoint Presentation</vt:lpstr>
      <vt:lpstr>PowerPoint Presentation</vt:lpstr>
      <vt:lpstr>9 Ways Kingdom Now Theology  Impacts the Church</vt:lpstr>
      <vt:lpstr>PowerPoint Presentation</vt:lpstr>
      <vt:lpstr>PowerPoint Presentation</vt:lpstr>
      <vt:lpstr>PowerPoint Presentation</vt:lpstr>
      <vt:lpstr>PowerPoint Presentation</vt:lpstr>
      <vt:lpstr>Thomas Ice Personal letter from Gary North to Peter Lalonde, April 30, 1987 on file; cited in Thomas Ice, “Answering Those Who Oppose Israel,” 1, accessed October 21, 2015, http://www.pre-trib.org.</vt:lpstr>
      <vt:lpstr>Reformed Theology’s Denial  of the Church as an Intercalation</vt:lpstr>
      <vt:lpstr>“The story of the church begins with Israel, the Old Testament people of God…The identity of the church is necessary for the mission of the church. Only as a holy nation, called out of the darkness into the light of God‘s presence, can the church discharge it’s mission…Peter affirms that the church’s right to the titles of Israel, then describes the church’s witness of praise (1 Peter 2:9–10)...This understanding of the church as the new and true Israel of Christ must inspire our mission in the contemporary world.”</vt:lpstr>
      <vt:lpstr>PowerPoint Presentation</vt:lpstr>
      <vt:lpstr>PowerPoint Presentation</vt:lpstr>
      <vt:lpstr>PowerPoint Presentation</vt:lpstr>
      <vt:lpstr>PowerPoint Presentation</vt:lpstr>
      <vt:lpstr>PowerPoint Presentation</vt:lpstr>
      <vt:lpstr>PowerPoint Presentation</vt:lpstr>
      <vt:lpstr>Robert Thomas  Four Views on the Book of Revelation, page 207.</vt:lpstr>
      <vt:lpstr>John Walvoord Israel in Prophecy, Page 26</vt:lpstr>
      <vt:lpstr>PowerPoint Presentation</vt:lpstr>
      <vt:lpstr>PowerPoint Presentation</vt:lpstr>
      <vt:lpstr>PowerPoint Presentation</vt:lpstr>
      <vt:lpstr>PowerPoint Presentation</vt:lpstr>
      <vt:lpstr>PowerPoint Presentation</vt:lpstr>
      <vt:lpstr>PowerPoint Presentation</vt:lpstr>
      <vt:lpstr>Jeremiah 31:35-37</vt:lpstr>
      <vt:lpstr>PowerPoint Presentation</vt:lpstr>
      <vt:lpstr>PowerPoint Presentation</vt:lpstr>
      <vt:lpstr>PowerPoint Presentation</vt:lpstr>
      <vt:lpstr>PowerPoint Presentation</vt:lpstr>
      <vt:lpstr>“But here he [the rabbi] not only betrays his ignorance, but his utter stupidity, since God so blinded the whole people that they were like restive dogs. I have had much conversation with many Jews: I have never seen either a drop of piety or a grain of truth or ingenuousness—nay, I have never found common sense in any Jew. But this fellow, who seems so sharp and ingenious, displays his own impudence to his great disgrace.”</vt:lpstr>
      <vt:lpstr>9 Ways Kingdom Now Theology  Impacts the Church</vt:lpstr>
      <vt:lpstr>Lordship Salvation Defined</vt:lpstr>
      <vt:lpstr>PowerPoint Presentation</vt:lpstr>
      <vt:lpstr>Lordship Salvation:  7 Problems</vt:lpstr>
      <vt:lpstr>Lordship Salvation:  7 Problems</vt:lpstr>
      <vt:lpstr>PowerPoint Presentation</vt:lpstr>
      <vt:lpstr>PowerPoint Presentation</vt:lpstr>
      <vt:lpstr>PowerPoint Presentation</vt:lpstr>
      <vt:lpstr>PowerPoint Presentation</vt:lpstr>
      <vt:lpstr>PowerPoint Presentation</vt:lpstr>
      <vt:lpstr>“Regrettably, some published materials written by DTS faculty members confirm my earlier concern. First there was Dr. Darrell Bock’s review of MacArthur’s The Gospel According to Jesus which showed significant confusion on the subject of assurance (see Bib Sac, Jan–Mar, 1989, pp. 21–40; see my review in the GES Journal, Spring 1989, pp. 79–83 and especially pp. 81–83). Darrell has told me both in person and in writing that his position is “soft lordship” salvation—a view that would have been rejected by the founder and first president of Dallas Seminary, Dr. Lewis Sperry Chafer.”</vt:lpstr>
      <vt:lpstr>Conclusion</vt:lpstr>
      <vt:lpstr>9 Ways Kingdom Now Theology  Impacts the Church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Kingdom Now Implications - 16 X 9</dc:title>
  <dc:subject>Kingdom Now Implications - 16 X 9</dc:subject>
  <dc:creator>A. Woods</dc:creator>
  <dc:description>Modified by Jim McGowan</dc:description>
  <cp:lastModifiedBy>Andy Woods</cp:lastModifiedBy>
  <cp:revision>2093</cp:revision>
  <cp:lastPrinted>2017-12-05T14:06:02Z</cp:lastPrinted>
  <dcterms:created xsi:type="dcterms:W3CDTF">2009-03-17T12:21:13Z</dcterms:created>
  <dcterms:modified xsi:type="dcterms:W3CDTF">2019-10-09T17:56:50Z</dcterms:modified>
</cp:coreProperties>
</file>