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1"/>
  </p:notesMasterIdLst>
  <p:handoutMasterIdLst>
    <p:handoutMasterId r:id="rId102"/>
  </p:handoutMasterIdLst>
  <p:sldIdLst>
    <p:sldId id="2067" r:id="rId2"/>
    <p:sldId id="322" r:id="rId3"/>
    <p:sldId id="5489" r:id="rId4"/>
    <p:sldId id="3005" r:id="rId5"/>
    <p:sldId id="5595" r:id="rId6"/>
    <p:sldId id="5490" r:id="rId7"/>
    <p:sldId id="5596" r:id="rId8"/>
    <p:sldId id="5545" r:id="rId9"/>
    <p:sldId id="5521" r:id="rId10"/>
    <p:sldId id="5550" r:id="rId11"/>
    <p:sldId id="5546" r:id="rId12"/>
    <p:sldId id="5547" r:id="rId13"/>
    <p:sldId id="5597" r:id="rId14"/>
    <p:sldId id="5591" r:id="rId15"/>
    <p:sldId id="3067" r:id="rId16"/>
    <p:sldId id="5598" r:id="rId17"/>
    <p:sldId id="3146" r:id="rId18"/>
    <p:sldId id="3048" r:id="rId19"/>
    <p:sldId id="5603" r:id="rId20"/>
    <p:sldId id="5599" r:id="rId21"/>
    <p:sldId id="5629" r:id="rId22"/>
    <p:sldId id="3119" r:id="rId23"/>
    <p:sldId id="3120" r:id="rId24"/>
    <p:sldId id="5600" r:id="rId25"/>
    <p:sldId id="3097" r:id="rId26"/>
    <p:sldId id="5558" r:id="rId27"/>
    <p:sldId id="5604" r:id="rId28"/>
    <p:sldId id="5601" r:id="rId29"/>
    <p:sldId id="5561" r:id="rId30"/>
    <p:sldId id="5619" r:id="rId31"/>
    <p:sldId id="5563" r:id="rId32"/>
    <p:sldId id="3059" r:id="rId33"/>
    <p:sldId id="3057" r:id="rId34"/>
    <p:sldId id="3118" r:id="rId35"/>
    <p:sldId id="3533" r:id="rId36"/>
    <p:sldId id="5564" r:id="rId37"/>
    <p:sldId id="5565" r:id="rId38"/>
    <p:sldId id="5562" r:id="rId39"/>
    <p:sldId id="5620" r:id="rId40"/>
    <p:sldId id="5566" r:id="rId41"/>
    <p:sldId id="5567" r:id="rId42"/>
    <p:sldId id="3147" r:id="rId43"/>
    <p:sldId id="5569" r:id="rId44"/>
    <p:sldId id="5602" r:id="rId45"/>
    <p:sldId id="5621" r:id="rId46"/>
    <p:sldId id="5622" r:id="rId47"/>
    <p:sldId id="5605" r:id="rId48"/>
    <p:sldId id="5589" r:id="rId49"/>
    <p:sldId id="5606" r:id="rId50"/>
    <p:sldId id="5523" r:id="rId51"/>
    <p:sldId id="5607" r:id="rId52"/>
    <p:sldId id="5623" r:id="rId53"/>
    <p:sldId id="5624" r:id="rId54"/>
    <p:sldId id="5570" r:id="rId55"/>
    <p:sldId id="5242" r:id="rId56"/>
    <p:sldId id="5608" r:id="rId57"/>
    <p:sldId id="5524" r:id="rId58"/>
    <p:sldId id="5609" r:id="rId59"/>
    <p:sldId id="5587" r:id="rId60"/>
    <p:sldId id="5254" r:id="rId61"/>
    <p:sldId id="3494" r:id="rId62"/>
    <p:sldId id="5255" r:id="rId63"/>
    <p:sldId id="5610" r:id="rId64"/>
    <p:sldId id="5573" r:id="rId65"/>
    <p:sldId id="5574" r:id="rId66"/>
    <p:sldId id="3076" r:id="rId67"/>
    <p:sldId id="5625" r:id="rId68"/>
    <p:sldId id="5626" r:id="rId69"/>
    <p:sldId id="3141" r:id="rId70"/>
    <p:sldId id="5294" r:id="rId71"/>
    <p:sldId id="3079" r:id="rId72"/>
    <p:sldId id="2421" r:id="rId73"/>
    <p:sldId id="5270" r:id="rId74"/>
    <p:sldId id="5611" r:id="rId75"/>
    <p:sldId id="5575" r:id="rId76"/>
    <p:sldId id="4457" r:id="rId77"/>
    <p:sldId id="5269" r:id="rId78"/>
    <p:sldId id="5248" r:id="rId79"/>
    <p:sldId id="5627" r:id="rId80"/>
    <p:sldId id="5612" r:id="rId81"/>
    <p:sldId id="5576" r:id="rId82"/>
    <p:sldId id="5577" r:id="rId83"/>
    <p:sldId id="5525" r:id="rId84"/>
    <p:sldId id="5613" r:id="rId85"/>
    <p:sldId id="5614" r:id="rId86"/>
    <p:sldId id="5579" r:id="rId87"/>
    <p:sldId id="5581" r:id="rId88"/>
    <p:sldId id="5582" r:id="rId89"/>
    <p:sldId id="5580" r:id="rId90"/>
    <p:sldId id="5615" r:id="rId91"/>
    <p:sldId id="5583" r:id="rId92"/>
    <p:sldId id="5584" r:id="rId93"/>
    <p:sldId id="5617" r:id="rId94"/>
    <p:sldId id="5585" r:id="rId95"/>
    <p:sldId id="5616" r:id="rId96"/>
    <p:sldId id="5548" r:id="rId97"/>
    <p:sldId id="2248" r:id="rId98"/>
    <p:sldId id="5628" r:id="rId99"/>
    <p:sldId id="3488" r:id="rId10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349" autoAdjust="0"/>
  </p:normalViewPr>
  <p:slideViewPr>
    <p:cSldViewPr>
      <p:cViewPr>
        <p:scale>
          <a:sx n="120" d="100"/>
          <a:sy n="120" d="100"/>
        </p:scale>
        <p:origin x="130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latin typeface="Calibri" panose="020F0502020204030204" pitchFamily="34" charset="0"/>
              </a:rPr>
              <a:t>1</a:t>
            </a:r>
          </a:p>
        </p:txBody>
      </p:sp>
      <p:sp>
        <p:nvSpPr>
          <p:cNvPr id="217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889DE9D-27CF-451D-9D1B-6EFD3BBA9B04}" type="slidenum">
              <a:rPr lang="en-US" altLang="en-US">
                <a:latin typeface="Calibri" panose="020F0502020204030204" pitchFamily="34" charset="0"/>
              </a:rPr>
              <a:pPr/>
              <a:t>33</a:t>
            </a:fld>
            <a:endParaRPr lang="en-US" altLang="en-US" dirty="0">
              <a:latin typeface="Calibri" panose="020F0502020204030204" pitchFamily="34" charset="0"/>
            </a:endParaRPr>
          </a:p>
        </p:txBody>
      </p:sp>
      <p:sp>
        <p:nvSpPr>
          <p:cNvPr id="217092" name="Rectangle 2"/>
          <p:cNvSpPr>
            <a:spLocks noGrp="1" noRot="1" noChangeAspect="1" noChangeArrowheads="1" noTextEdit="1"/>
          </p:cNvSpPr>
          <p:nvPr>
            <p:ph type="sldImg"/>
          </p:nvPr>
        </p:nvSpPr>
        <p:spPr>
          <a:xfrm>
            <a:off x="1181100" y="698500"/>
            <a:ext cx="4648200" cy="3486150"/>
          </a:xfrm>
          <a:ln/>
        </p:spPr>
      </p:sp>
      <p:sp>
        <p:nvSpPr>
          <p:cNvPr id="217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extLst>
      <p:ext uri="{BB962C8B-B14F-4D97-AF65-F5344CB8AC3E}">
        <p14:creationId xmlns:p14="http://schemas.microsoft.com/office/powerpoint/2010/main" val="5694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10/6/19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53347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10/6/19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10446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8" r:id="rId14"/>
    <p:sldLayoutId id="2147483919"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17:1</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“Then </a:t>
            </a:r>
            <a:r>
              <a:rPr lang="en-US" sz="3600" b="1" u="sng" dirty="0">
                <a:solidFill>
                  <a:srgbClr val="FFFFCC"/>
                </a:solidFill>
                <a:effectLst>
                  <a:outerShdw blurRad="38100" dist="38100" dir="2700000" algn="tl">
                    <a:srgbClr val="000000">
                      <a:alpha val="43137"/>
                    </a:srgbClr>
                  </a:outerShdw>
                </a:effectLst>
              </a:rPr>
              <a:t>one of the seven angels who had the seven bowls</a:t>
            </a:r>
            <a:r>
              <a:rPr lang="en-US" sz="3600" dirty="0">
                <a:effectLst>
                  <a:outerShdw blurRad="38100" dist="38100" dir="2700000" algn="tl">
                    <a:srgbClr val="000000">
                      <a:alpha val="43137"/>
                    </a:srgbClr>
                  </a:outerShdw>
                </a:effectLst>
              </a:rPr>
              <a:t> came and spoke with me, saying, “Come here, I will show you the judgment of the great harlot who sits on many waters.”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892525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30399287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16:13-16 – 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Tree>
    <p:extLst>
      <p:ext uri="{BB962C8B-B14F-4D97-AF65-F5344CB8AC3E}">
        <p14:creationId xmlns:p14="http://schemas.microsoft.com/office/powerpoint/2010/main" val="26991295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Her judgment (1b)</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immorality</a:t>
            </a:r>
            <a:r>
              <a:rPr lang="en-US" dirty="0">
                <a:effectLst>
                  <a:outerShdw blurRad="38100" dist="38100" dir="2700000" algn="tl">
                    <a:srgbClr val="000000">
                      <a:alpha val="43137"/>
                    </a:srgbClr>
                  </a:outerShdw>
                </a:effectLst>
                <a:latin typeface="Calibri" panose="020F0502020204030204" pitchFamily="34" charset="0"/>
              </a:rPr>
              <a:t> (2)</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influence</a:t>
            </a:r>
            <a:r>
              <a:rPr lang="en-US" dirty="0">
                <a:effectLst>
                  <a:outerShdw blurRad="38100" dist="38100" dir="2700000" algn="tl">
                    <a:srgbClr val="000000">
                      <a:alpha val="43137"/>
                    </a:srgbClr>
                  </a:outerShdw>
                </a:effectLst>
                <a:latin typeface="Calibri" panose="020F0502020204030204" pitchFamily="34" charset="0"/>
              </a:rPr>
              <a:t> (3)</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appearance (4)</a:t>
            </a:r>
            <a:endParaRPr lang="en-US" dirty="0">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1561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1718405178"/>
              </p:ext>
            </p:extLst>
          </p:nvPr>
        </p:nvGraphicFramePr>
        <p:xfrm>
          <a:off x="152400" y="213360"/>
          <a:ext cx="8839200" cy="643128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3">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FFFFCC"/>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326914736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93313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extLst>
              <p:ext uri="{D42A27DB-BD31-4B8C-83A1-F6EECF244321}">
                <p14:modId xmlns:p14="http://schemas.microsoft.com/office/powerpoint/2010/main" val="1701862797"/>
              </p:ext>
            </p:extLst>
          </p:nvPr>
        </p:nvGraphicFramePr>
        <p:xfrm>
          <a:off x="76200" y="422593"/>
          <a:ext cx="8991600" cy="6012815"/>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921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519949048"/>
                  </a:ext>
                </a:extLst>
              </a:tr>
            </a:tbl>
          </a:graphicData>
        </a:graphic>
      </p:graphicFrame>
    </p:spTree>
    <p:extLst>
      <p:ext uri="{BB962C8B-B14F-4D97-AF65-F5344CB8AC3E}">
        <p14:creationId xmlns:p14="http://schemas.microsoft.com/office/powerpoint/2010/main" val="211439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judgment (1b)</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Her immorality (2)</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influence</a:t>
            </a:r>
            <a:r>
              <a:rPr lang="en-US" dirty="0">
                <a:effectLst>
                  <a:outerShdw blurRad="38100" dist="38100" dir="2700000" algn="tl">
                    <a:srgbClr val="000000">
                      <a:alpha val="43137"/>
                    </a:srgbClr>
                  </a:outerShdw>
                </a:effectLst>
                <a:latin typeface="Calibri" panose="020F0502020204030204" pitchFamily="34" charset="0"/>
              </a:rPr>
              <a:t> (3)</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appearance (4)</a:t>
            </a:r>
            <a:endParaRPr lang="en-US" dirty="0">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78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eaLnBrk="1" hangingPunct="1">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a:t>
            </a:r>
            <a:r>
              <a:rPr lang="en-US" altLang="en-US" sz="3000" b="1" u="sng" dirty="0">
                <a:solidFill>
                  <a:srgbClr val="FFFFCC"/>
                </a:solidFill>
                <a:effectLst>
                  <a:outerShdw blurRad="38100" dist="38100" dir="2700000" algn="tl">
                    <a:srgbClr val="000000">
                      <a:alpha val="43137"/>
                    </a:srgbClr>
                  </a:outerShdw>
                </a:effectLst>
              </a:rPr>
              <a:t>east</a:t>
            </a:r>
            <a:r>
              <a:rPr lang="en-US" altLang="en-US" sz="3000" dirty="0">
                <a:effectLst>
                  <a:outerShdw blurRad="38100" dist="38100" dir="2700000" algn="tl">
                    <a:srgbClr val="000000">
                      <a:alpha val="43137"/>
                    </a:srgbClr>
                  </a:outerShdw>
                </a:effectLst>
              </a:rPr>
              <a:t>, that they found a plain in the land of </a:t>
            </a:r>
            <a:r>
              <a:rPr lang="en-US" altLang="en-US" sz="3000" b="1" u="sng" dirty="0">
                <a:solidFill>
                  <a:srgbClr val="FFFFCC"/>
                </a:solidFill>
                <a:effectLst>
                  <a:outerShdw blurRad="38100" dist="38100" dir="2700000" algn="tl">
                    <a:srgbClr val="000000">
                      <a:alpha val="43137"/>
                    </a:srgbClr>
                  </a:outerShdw>
                </a:effectLst>
              </a:rPr>
              <a:t>Shinar</a:t>
            </a:r>
            <a:r>
              <a:rPr lang="en-US" altLang="en-US" sz="3000" dirty="0">
                <a:effectLst>
                  <a:outerShdw blurRad="38100" dist="38100" dir="2700000" algn="tl">
                    <a:srgbClr val="000000">
                      <a:alpha val="43137"/>
                    </a:srgbClr>
                  </a:outerShdw>
                </a:effectLst>
              </a:rPr>
              <a:t>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76200" y="182880"/>
          <a:ext cx="8991600" cy="649224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2807051881"/>
                    </a:ext>
                  </a:extLst>
                </a:gridCol>
                <a:gridCol w="2997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400" dirty="0">
                          <a:latin typeface="Calibri" panose="020F0502020204030204" pitchFamily="34" charset="0"/>
                        </a:rPr>
                        <a:t>Alexander Hislop, </a:t>
                      </a:r>
                      <a:r>
                        <a:rPr lang="en-US" sz="2400" i="1" dirty="0">
                          <a:latin typeface="Calibri" panose="020F0502020204030204" pitchFamily="34" charset="0"/>
                        </a:rPr>
                        <a:t>Two Babylons</a:t>
                      </a: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387776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2250887321"/>
              </p:ext>
            </p:extLst>
          </p:nvPr>
        </p:nvGraphicFramePr>
        <p:xfrm>
          <a:off x="152400" y="213360"/>
          <a:ext cx="8839200" cy="643128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3">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chemeClr val="accent5">
                        <a:lumMod val="60000"/>
                        <a:lumOff val="40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FFFFCC"/>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326914736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310175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judgment (1b)</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immorality (2)</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Her influence (3)</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appearance (4)</a:t>
            </a:r>
            <a:endParaRPr lang="en-US" dirty="0">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842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4774B-D1E8-4B39-95A8-6CEC1F0B73D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76" y="228323"/>
            <a:ext cx="9047248" cy="6401355"/>
          </a:xfrm>
          <a:prstGeom prst="rect">
            <a:avLst/>
          </a:prstGeom>
        </p:spPr>
      </p:pic>
    </p:spTree>
    <p:extLst>
      <p:ext uri="{BB962C8B-B14F-4D97-AF65-F5344CB8AC3E}">
        <p14:creationId xmlns:p14="http://schemas.microsoft.com/office/powerpoint/2010/main" val="28608107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895195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421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judgment (1b)</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immorality (2)</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influence (3)</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Her appearance (4)</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811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8" name="Group 92">
            <a:extLst>
              <a:ext uri="{FF2B5EF4-FFF2-40B4-BE49-F238E27FC236}">
                <a16:creationId xmlns:a16="http://schemas.microsoft.com/office/drawing/2014/main" id="{7C87197F-3FCF-4B30-897D-5B876BD8E404}"/>
              </a:ext>
            </a:extLst>
          </p:cNvPr>
          <p:cNvGraphicFramePr>
            <a:graphicFrameLocks noGrp="1"/>
          </p:cNvGraphicFramePr>
          <p:nvPr>
            <p:ph type="tbl" idx="1"/>
            <p:extLst>
              <p:ext uri="{D42A27DB-BD31-4B8C-83A1-F6EECF244321}">
                <p14:modId xmlns:p14="http://schemas.microsoft.com/office/powerpoint/2010/main" val="238231099"/>
              </p:ext>
            </p:extLst>
          </p:nvPr>
        </p:nvGraphicFramePr>
        <p:xfrm>
          <a:off x="114300" y="266700"/>
          <a:ext cx="8915400" cy="6324600"/>
        </p:xfrm>
        <a:graphic>
          <a:graphicData uri="http://schemas.openxmlformats.org/drawingml/2006/table">
            <a:tbl>
              <a:tblPr/>
              <a:tblGrid>
                <a:gridCol w="4762500">
                  <a:extLst>
                    <a:ext uri="{9D8B030D-6E8A-4147-A177-3AD203B41FA5}">
                      <a16:colId xmlns:a16="http://schemas.microsoft.com/office/drawing/2014/main" val="2504745408"/>
                    </a:ext>
                  </a:extLst>
                </a:gridCol>
                <a:gridCol w="2076450">
                  <a:extLst>
                    <a:ext uri="{9D8B030D-6E8A-4147-A177-3AD203B41FA5}">
                      <a16:colId xmlns:a16="http://schemas.microsoft.com/office/drawing/2014/main" val="3511771351"/>
                    </a:ext>
                  </a:extLst>
                </a:gridCol>
                <a:gridCol w="2076450">
                  <a:extLst>
                    <a:ext uri="{9D8B030D-6E8A-4147-A177-3AD203B41FA5}">
                      <a16:colId xmlns:a16="http://schemas.microsoft.com/office/drawing/2014/main" val="4019618864"/>
                    </a:ext>
                  </a:extLst>
                </a:gridCol>
              </a:tblGrid>
              <a:tr h="4572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3200" b="0" i="0" u="none" strike="noStrike" cap="none" normalizeH="0" baseline="0" dirty="0">
                          <a:ln>
                            <a:noFill/>
                          </a:ln>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ONE BABYLON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526352"/>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Rev.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79104511"/>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255480875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836052879"/>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Same clothing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18:16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59616292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Holding a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8586216"/>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Fornicating with Kings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971669483"/>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Drunk with wine of immorality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154282867"/>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Persecuting believers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18:20, 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23488522"/>
                  </a:ext>
                </a:extLst>
              </a:tr>
              <a:tr h="4587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18:8,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19942958"/>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18:5,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097031480"/>
                  </a:ext>
                </a:extLst>
              </a:tr>
              <a:tr h="5334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altLang="en-US" sz="2000" b="0" dirty="0">
                          <a:solidFill>
                            <a:schemeClr val="bg2"/>
                          </a:solidFill>
                          <a:effectLst/>
                          <a:latin typeface="Calibri" panose="020F0502020204030204" pitchFamily="34" charset="0"/>
                          <a:cs typeface="Calibri" panose="020F0502020204030204" pitchFamily="34" charset="0"/>
                        </a:rPr>
                        <a:t>Dyer, "The Identity of Babylon in Revelation 17–18 (Part 1)," 311-13.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4638934"/>
                  </a:ext>
                </a:extLst>
              </a:tr>
            </a:tbl>
          </a:graphicData>
        </a:graphic>
      </p:graphicFrame>
    </p:spTree>
    <p:extLst>
      <p:ext uri="{BB962C8B-B14F-4D97-AF65-F5344CB8AC3E}">
        <p14:creationId xmlns:p14="http://schemas.microsoft.com/office/powerpoint/2010/main" val="379310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extLst>
              <p:ext uri="{D42A27DB-BD31-4B8C-83A1-F6EECF244321}">
                <p14:modId xmlns:p14="http://schemas.microsoft.com/office/powerpoint/2010/main" val="3868523143"/>
              </p:ext>
            </p:extLst>
          </p:nvPr>
        </p:nvGraphicFramePr>
        <p:xfrm>
          <a:off x="76200" y="422593"/>
          <a:ext cx="8991600" cy="6012815"/>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921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519949048"/>
                  </a:ext>
                </a:extLst>
              </a:tr>
            </a:tbl>
          </a:graphicData>
        </a:graphic>
      </p:graphicFrame>
    </p:spTree>
    <p:extLst>
      <p:ext uri="{BB962C8B-B14F-4D97-AF65-F5344CB8AC3E}">
        <p14:creationId xmlns:p14="http://schemas.microsoft.com/office/powerpoint/2010/main" val="251429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3217344012"/>
              </p:ext>
            </p:extLst>
          </p:nvPr>
        </p:nvGraphicFramePr>
        <p:xfrm>
          <a:off x="152400" y="213360"/>
          <a:ext cx="8839200" cy="643128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3">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FFFFCC"/>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chemeClr val="accent5">
                        <a:lumMod val="60000"/>
                        <a:lumOff val="40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chemeClr val="accent5">
                        <a:lumMod val="60000"/>
                        <a:lumOff val="4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326914736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3886602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judgment (1b)</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immorality (2)</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influence (3)</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appearance (4)</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361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extLst>
              <p:ext uri="{D42A27DB-BD31-4B8C-83A1-F6EECF244321}">
                <p14:modId xmlns:p14="http://schemas.microsoft.com/office/powerpoint/2010/main" val="70038280"/>
              </p:ext>
            </p:extLst>
          </p:nvPr>
        </p:nvGraphicFramePr>
        <p:xfrm>
          <a:off x="76200" y="422593"/>
          <a:ext cx="8991600" cy="6012815"/>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921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519949048"/>
                  </a:ext>
                </a:extLst>
              </a:tr>
            </a:tbl>
          </a:graphicData>
        </a:graphic>
      </p:graphicFrame>
    </p:spTree>
    <p:extLst>
      <p:ext uri="{BB962C8B-B14F-4D97-AF65-F5344CB8AC3E}">
        <p14:creationId xmlns:p14="http://schemas.microsoft.com/office/powerpoint/2010/main" val="40085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203978" y="1588889"/>
            <a:ext cx="6736045" cy="5069046"/>
          </a:xfrm>
        </p:spPr>
        <p:txBody>
          <a:bodyPr/>
          <a:lstStyle/>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0" indent="0" eaLnBrk="1" hangingPunct="1">
              <a:spcBef>
                <a:spcPts val="0"/>
              </a:spcBef>
              <a:spcAft>
                <a:spcPts val="2400"/>
              </a:spcAft>
              <a:buSzPct val="100000"/>
              <a:buNone/>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0" indent="0" eaLnBrk="1" hangingPunct="1">
              <a:spcBef>
                <a:spcPts val="0"/>
              </a:spcBef>
              <a:spcAft>
                <a:spcPts val="2400"/>
              </a:spcAft>
              <a:buSzPct val="100000"/>
              <a:buNone/>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910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0614" y="335280"/>
          <a:ext cx="8702772" cy="6187440"/>
        </p:xfrm>
        <a:graphic>
          <a:graphicData uri="http://schemas.openxmlformats.org/drawingml/2006/table">
            <a:tbl>
              <a:tblPr firstRow="1" bandRow="1">
                <a:tableStyleId>{073A0DAA-6AF3-43AB-8588-CEC1D06C72B9}</a:tableStyleId>
              </a:tblPr>
              <a:tblGrid>
                <a:gridCol w="2175693">
                  <a:extLst>
                    <a:ext uri="{9D8B030D-6E8A-4147-A177-3AD203B41FA5}">
                      <a16:colId xmlns:a16="http://schemas.microsoft.com/office/drawing/2014/main" val="693548043"/>
                    </a:ext>
                  </a:extLst>
                </a:gridCol>
                <a:gridCol w="1870893">
                  <a:extLst>
                    <a:ext uri="{9D8B030D-6E8A-4147-A177-3AD203B41FA5}">
                      <a16:colId xmlns:a16="http://schemas.microsoft.com/office/drawing/2014/main" val="3074207953"/>
                    </a:ext>
                  </a:extLst>
                </a:gridCol>
                <a:gridCol w="2480493">
                  <a:extLst>
                    <a:ext uri="{9D8B030D-6E8A-4147-A177-3AD203B41FA5}">
                      <a16:colId xmlns:a16="http://schemas.microsoft.com/office/drawing/2014/main" val="2121096268"/>
                    </a:ext>
                  </a:extLst>
                </a:gridCol>
                <a:gridCol w="2175693">
                  <a:extLst>
                    <a:ext uri="{9D8B030D-6E8A-4147-A177-3AD203B41FA5}">
                      <a16:colId xmlns:a16="http://schemas.microsoft.com/office/drawing/2014/main" val="1144338633"/>
                    </a:ext>
                  </a:extLst>
                </a:gridCol>
              </a:tblGrid>
              <a:tr h="731520">
                <a:tc gridSpan="4">
                  <a:txBody>
                    <a:bodyPr/>
                    <a:lstStyle/>
                    <a:p>
                      <a:pPr algn="ctr"/>
                      <a:r>
                        <a:rPr lang="en-US" alt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Literal Geography in Revelation</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3375767282"/>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Patmos</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1:9</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1387845450"/>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671669581"/>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11:8</a:t>
                      </a:r>
                    </a:p>
                  </a:txBody>
                  <a:tcPr anchor="ctr"/>
                </a:tc>
                <a:extLst>
                  <a:ext uri="{0D108BD9-81ED-4DB2-BD59-A6C34878D82A}">
                    <a16:rowId xmlns:a16="http://schemas.microsoft.com/office/drawing/2014/main" val="114569575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291402366"/>
                  </a:ext>
                </a:extLst>
              </a:tr>
              <a:tr h="73152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r>
                        <a:rPr 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20:9</a:t>
                      </a:r>
                    </a:p>
                  </a:txBody>
                  <a:tcPr anchor="ctr"/>
                </a:tc>
                <a:extLst>
                  <a:ext uri="{0D108BD9-81ED-4DB2-BD59-A6C34878D82A}">
                    <a16:rowId xmlns:a16="http://schemas.microsoft.com/office/drawing/2014/main" val="313627032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tc>
                  <a:txBody>
                    <a:bodyPr/>
                    <a:lstStyle/>
                    <a:p>
                      <a:pPr marL="0" algn="l" defTabSz="914400" rtl="0" eaLnBrk="1" latinLnBrk="0" hangingPunct="1"/>
                      <a:r>
                        <a:rPr lang="en-US" sz="3200" b="1" kern="1200" dirty="0">
                          <a:solidFill>
                            <a:srgbClr val="C00000"/>
                          </a:solidFill>
                          <a:latin typeface="Calibri" panose="020F0502020204030204" pitchFamily="34" charset="0"/>
                          <a:ea typeface="+mn-ea"/>
                          <a:cs typeface="Calibri" panose="020F0502020204030204" pitchFamily="34" charset="0"/>
                        </a:rPr>
                        <a:t>New 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25517586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0" y="228600"/>
            <a:ext cx="4572000" cy="1066800"/>
          </a:xfrm>
        </p:spPr>
        <p:txBody>
          <a:bodyPr/>
          <a:lstStyle/>
          <a:p>
            <a:pPr algn="ctr">
              <a:spcBef>
                <a:spcPts val="1200"/>
              </a:spcBef>
            </a:pPr>
            <a:r>
              <a:rPr lang="en-US" sz="32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John F. Walvoord, </a:t>
            </a:r>
            <a:r>
              <a:rPr lang="en-US" sz="1600" i="1" dirty="0">
                <a:solidFill>
                  <a:schemeClr val="tx1"/>
                </a:solidFill>
                <a:effectLst>
                  <a:outerShdw blurRad="38100" dist="38100" dir="2700000" algn="tl">
                    <a:srgbClr val="000000">
                      <a:alpha val="43137"/>
                    </a:srgbClr>
                  </a:outerShdw>
                </a:effectLst>
              </a:rPr>
              <a:t>The Revelation of Jesus Christ: A Commentary</a:t>
            </a:r>
            <a:r>
              <a:rPr lang="en-US" sz="1600" dirty="0">
                <a:solidFill>
                  <a:schemeClr val="tx1"/>
                </a:solidFill>
                <a:effectLst>
                  <a:outerShdw blurRad="38100" dist="38100" dir="2700000" algn="tl">
                    <a:srgbClr val="000000">
                      <a:alpha val="43137"/>
                    </a:srgbClr>
                  </a:outerShdw>
                </a:effectLst>
              </a:rPr>
              <a:t> (Chicago: Moody, 1966), 257, 263.</a:t>
            </a:r>
          </a:p>
        </p:txBody>
      </p:sp>
      <p:sp>
        <p:nvSpPr>
          <p:cNvPr id="16387" name="Rectangle 3"/>
          <p:cNvSpPr>
            <a:spLocks noGrp="1" noChangeArrowheads="1"/>
          </p:cNvSpPr>
          <p:nvPr>
            <p:ph type="body" idx="1"/>
          </p:nvPr>
        </p:nvSpPr>
        <p:spPr>
          <a:xfrm>
            <a:off x="0" y="1554480"/>
            <a:ext cx="9144000" cy="3703320"/>
          </a:xfrm>
        </p:spPr>
        <p:txBody>
          <a:bodyPr/>
          <a:lstStyle/>
          <a:p>
            <a:pPr marL="0" indent="0" algn="just">
              <a:buNone/>
              <a:defRPr/>
            </a:pPr>
            <a:r>
              <a:rPr lang="en-US" dirty="0">
                <a:effectLst>
                  <a:outerShdw blurRad="38100" dist="38100" dir="2700000" algn="tl">
                    <a:srgbClr val="000000">
                      <a:alpha val="43137"/>
                    </a:srgbClr>
                  </a:outerShdw>
                </a:effectLst>
              </a:rPr>
              <a:t>“The city here according to verse 5 is </a:t>
            </a:r>
            <a:r>
              <a:rPr lang="en-US" b="1" u="sng" dirty="0">
                <a:solidFill>
                  <a:srgbClr val="FFFFCC"/>
                </a:solidFill>
                <a:effectLst>
                  <a:outerShdw blurRad="38100" dist="38100" dir="2700000" algn="tl">
                    <a:srgbClr val="000000">
                      <a:alpha val="43137"/>
                    </a:srgbClr>
                  </a:outerShdw>
                </a:effectLst>
              </a:rPr>
              <a:t>a mystery, not a literal city</a:t>
            </a:r>
            <a:r>
              <a:rPr lang="en-US" dirty="0">
                <a:effectLst>
                  <a:outerShdw blurRad="38100" dist="38100" dir="2700000" algn="tl">
                    <a:srgbClr val="000000">
                      <a:alpha val="43137"/>
                    </a:srgbClr>
                  </a:outerShdw>
                </a:effectLst>
              </a:rPr>
              <a:t>...The ultimate decision depends upon the judgment of the expositor, but in many respects it is simpler to postulate a rebuilt Babylon as fulfilling literally the Old Testament prophecies as well as that embodied in this chapter.”</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405470719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171575" y="228600"/>
            <a:ext cx="6800850" cy="1143000"/>
          </a:xfrm>
        </p:spPr>
        <p:txBody>
          <a:bodyPr anchor="t"/>
          <a:lstStyle/>
          <a:p>
            <a:pPr algn="ctr">
              <a:spcAft>
                <a:spcPts val="600"/>
              </a:spcAft>
            </a:pPr>
            <a:r>
              <a:rPr lang="en-US" altLang="en-US" sz="3600" dirty="0">
                <a:solidFill>
                  <a:srgbClr val="00FFFF"/>
                </a:solidFill>
                <a:effectLst>
                  <a:outerShdw blurRad="38100" dist="38100" dir="2700000" algn="tl">
                    <a:srgbClr val="000000">
                      <a:alpha val="43137"/>
                    </a:srgbClr>
                  </a:outerShdw>
                </a:effectLst>
              </a:rPr>
              <a:t>F. F. Bruce</a:t>
            </a:r>
            <a:br>
              <a:rPr lang="en-US" altLang="en-US" sz="3600" kern="1200" dirty="0">
                <a:effectLst>
                  <a:outerShdw blurRad="38100" dist="38100" dir="2700000" algn="tl">
                    <a:srgbClr val="000000">
                      <a:alpha val="43137"/>
                    </a:srgbClr>
                  </a:outerShdw>
                </a:effectLst>
              </a:rPr>
            </a:br>
            <a:r>
              <a:rPr lang="en-US" altLang="en-US" sz="1600" i="1" kern="1200" dirty="0">
                <a:solidFill>
                  <a:schemeClr val="tx1"/>
                </a:solidFill>
                <a:effectLst>
                  <a:outerShdw blurRad="38100" dist="38100" dir="2700000" algn="tl">
                    <a:srgbClr val="000000">
                      <a:alpha val="43137"/>
                    </a:srgbClr>
                  </a:outerShdw>
                </a:effectLst>
                <a:ea typeface="+mn-ea"/>
                <a:cs typeface="+mn-cs"/>
              </a:rPr>
              <a:t>“Revelation,” in International Bible Commentary, 1986, p. 1621. </a:t>
            </a:r>
            <a:endParaRPr lang="en-US" altLang="en-US" sz="2800" i="1" kern="1200" dirty="0">
              <a:solidFill>
                <a:schemeClr val="tx1"/>
              </a:solidFill>
              <a:effectLst>
                <a:outerShdw blurRad="38100" dist="38100" dir="2700000" algn="tl">
                  <a:srgbClr val="000000">
                    <a:alpha val="43137"/>
                  </a:srgbClr>
                </a:outerShdw>
              </a:effectLst>
              <a:ea typeface="+mn-ea"/>
              <a:cs typeface="+mn-cs"/>
            </a:endParaRPr>
          </a:p>
        </p:txBody>
      </p:sp>
      <p:sp>
        <p:nvSpPr>
          <p:cNvPr id="94211" name="Rectangle 3"/>
          <p:cNvSpPr>
            <a:spLocks noGrp="1" noChangeArrowheads="1"/>
          </p:cNvSpPr>
          <p:nvPr>
            <p:ph type="body" idx="1"/>
          </p:nvPr>
        </p:nvSpPr>
        <p:spPr>
          <a:xfrm>
            <a:off x="2133600" y="1607321"/>
            <a:ext cx="6934200" cy="4114800"/>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“This title was written on her forehead: Mystery: ‘mystery’ indicates that the name she bears...is not to be understood literally, but allegorically: Babylon the Great is read, but ‘Rome’ is meant (cf. verses 9, 19).”</a:t>
            </a:r>
            <a:r>
              <a:rPr lang="en-US" altLang="en-US" dirty="0">
                <a:effectLst>
                  <a:outerShdw blurRad="38100" dist="38100" dir="2700000" algn="tl">
                    <a:srgbClr val="000000">
                      <a:alpha val="43137"/>
                    </a:srgbClr>
                  </a:outerShdw>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752600"/>
            <a:ext cx="1838481" cy="2743200"/>
          </a:xfrm>
          <a:prstGeom prst="rect">
            <a:avLst/>
          </a:prstGeom>
        </p:spPr>
      </p:pic>
    </p:spTree>
    <p:extLst>
      <p:ext uri="{BB962C8B-B14F-4D97-AF65-F5344CB8AC3E}">
        <p14:creationId xmlns:p14="http://schemas.microsoft.com/office/powerpoint/2010/main" val="13187336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670561"/>
          <a:ext cx="8991600" cy="5516880"/>
        </p:xfrm>
        <a:graphic>
          <a:graphicData uri="http://schemas.openxmlformats.org/drawingml/2006/table">
            <a:tbl>
              <a:tblPr firstRow="1" bandRow="1">
                <a:tableStyleId>{073A0DAA-6AF3-43AB-8588-CEC1D06C72B9}</a:tableStyleId>
              </a:tblPr>
              <a:tblGrid>
                <a:gridCol w="8991600">
                  <a:extLst>
                    <a:ext uri="{9D8B030D-6E8A-4147-A177-3AD203B41FA5}">
                      <a16:colId xmlns:a16="http://schemas.microsoft.com/office/drawing/2014/main" val="2370081405"/>
                    </a:ext>
                  </a:extLst>
                </a:gridCol>
              </a:tblGrid>
              <a:tr h="645985">
                <a:tc>
                  <a:txBody>
                    <a:bodyPr/>
                    <a:lstStyle/>
                    <a:p>
                      <a:pPr algn="ctr"/>
                      <a:r>
                        <a:rPr kumimoji="0" lang="en-US" sz="380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“MYSTERY” IN HARLOT’S TITLE? REV. 17:5 </a:t>
                      </a:r>
                      <a:endParaRPr lang="en-US" sz="3800" dirty="0">
                        <a:solidFill>
                          <a:schemeClr val="bg2"/>
                        </a:solidFill>
                        <a:effectLst/>
                        <a:latin typeface="Calibri" panose="020F0502020204030204" pitchFamily="34" charset="0"/>
                        <a:cs typeface="Calibri" panose="020F0502020204030204" pitchFamily="34" charset="0"/>
                      </a:endParaRPr>
                    </a:p>
                  </a:txBody>
                  <a:tcPr>
                    <a:solidFill>
                      <a:schemeClr val="tx2"/>
                    </a:solidFill>
                  </a:tcPr>
                </a:tc>
                <a:extLst>
                  <a:ext uri="{0D108BD9-81ED-4DB2-BD59-A6C34878D82A}">
                    <a16:rowId xmlns:a16="http://schemas.microsoft.com/office/drawing/2014/main" val="566801393"/>
                  </a:ext>
                </a:extLst>
              </a:tr>
              <a:tr h="2106471">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And on her forehead a name was written: </a:t>
                      </a:r>
                      <a:r>
                        <a:rPr kumimoji="0" lang="en-US" sz="3400" b="1" u="sng"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MYSTERY</a:t>
                      </a:r>
                      <a:r>
                        <a:rPr kumimoji="0" lang="en-US" sz="3400" b="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BABYLON THE GREAT, THE MOTHER OF HARLOTS AND OF THE ABOMINATIONS OF THE EARTH. (KJV, NIV) </a:t>
                      </a:r>
                      <a:endParaRPr kumimoji="0" lang="en-US" sz="34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526434390"/>
                  </a:ext>
                </a:extLst>
              </a:tr>
              <a:tr h="2612024">
                <a:tc>
                  <a:txBody>
                    <a:bodyPr/>
                    <a:lstStyle/>
                    <a:p>
                      <a:pPr marL="0" marR="0" lvl="0" indent="0" algn="just" defTabSz="914400" rtl="0" eaLnBrk="0" fontAlgn="base" latinLnBrk="0" hangingPunct="0">
                        <a:lnSpc>
                          <a:spcPct val="100000"/>
                        </a:lnSpc>
                        <a:spcBef>
                          <a:spcPts val="0"/>
                        </a:spcBef>
                        <a:spcAft>
                          <a:spcPct val="0"/>
                        </a:spcAft>
                        <a:buClr>
                          <a:srgbClr val="00FFFF"/>
                        </a:buClr>
                        <a:buSzPct val="75000"/>
                        <a:buFontTx/>
                        <a:buNone/>
                        <a:tabLst/>
                        <a:defRPr/>
                      </a:pPr>
                      <a:r>
                        <a:rPr kumimoji="0" lang="en-US" sz="3400" b="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and upon her forehead a name was written, a </a:t>
                      </a:r>
                      <a:r>
                        <a:rPr kumimoji="0" lang="en-US" sz="3400" b="1" u="sng"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mystery</a:t>
                      </a:r>
                      <a:r>
                        <a:rPr kumimoji="0" lang="en-US" sz="3400" b="1"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“BABYLON THE GREAT, THE MOTHER OF HARLOTS AND OF THE ABOMINATIONS OF THE EARTH.” (NASB)</a:t>
                      </a:r>
                    </a:p>
                    <a:p>
                      <a:pPr algn="just">
                        <a:spcBef>
                          <a:spcPts val="0"/>
                        </a:spcBef>
                      </a:pPr>
                      <a:endParaRPr lang="en-US" sz="3400" b="1" dirty="0">
                        <a:solidFill>
                          <a:srgbClr val="0000FF"/>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78972346"/>
                  </a:ext>
                </a:extLst>
              </a:tr>
            </a:tbl>
          </a:graphicData>
        </a:graphic>
      </p:graphicFrame>
    </p:spTree>
    <p:extLst>
      <p:ext uri="{BB962C8B-B14F-4D97-AF65-F5344CB8AC3E}">
        <p14:creationId xmlns:p14="http://schemas.microsoft.com/office/powerpoint/2010/main" val="290217251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57200" y="1143000"/>
            <a:ext cx="8229600" cy="4267200"/>
          </a:xfrm>
        </p:spPr>
        <p:txBody>
          <a:bodyPr/>
          <a:lstStyle/>
          <a:p>
            <a:pPr marL="0" indent="0" algn="just">
              <a:buNone/>
            </a:pPr>
            <a:r>
              <a:rPr lang="en-US" sz="3400" dirty="0">
                <a:effectLst>
                  <a:outerShdw blurRad="38100" dist="38100" dir="2700000" algn="tl">
                    <a:srgbClr val="000000">
                      <a:alpha val="43137"/>
                    </a:srgbClr>
                  </a:outerShdw>
                </a:effectLst>
              </a:rPr>
              <a:t>“In the N.T, it [</a:t>
            </a:r>
            <a:r>
              <a:rPr lang="en-US" sz="3400" i="1" dirty="0" err="1">
                <a:effectLst>
                  <a:outerShdw blurRad="38100" dist="38100" dir="2700000" algn="tl">
                    <a:srgbClr val="000000">
                      <a:alpha val="43137"/>
                    </a:srgbClr>
                  </a:outerShdw>
                </a:effectLst>
              </a:rPr>
              <a:t>mystērion</a:t>
            </a:r>
            <a:r>
              <a:rPr lang="en-US" sz="3400" dirty="0">
                <a:effectLst>
                  <a:outerShdw blurRad="38100" dist="38100" dir="2700000" algn="tl">
                    <a:srgbClr val="000000">
                      <a:alpha val="43137"/>
                    </a:srgbClr>
                  </a:outerShdw>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5997714"/>
            <a:ext cx="9144000" cy="707886"/>
          </a:xfrm>
          <a:prstGeom prst="rect">
            <a:avLst/>
          </a:prstGeom>
          <a:noFill/>
          <a:ln w="9525">
            <a:noFill/>
            <a:miter lim="800000"/>
            <a:headEnd/>
            <a:tailEnd/>
          </a:ln>
        </p:spPr>
        <p:txBody>
          <a:bodyPr wrap="square">
            <a:spAutoFit/>
          </a:bodyPr>
          <a:lstStyle/>
          <a:p>
            <a:pPr algn="ct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5142130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1A89AB-451C-431C-A148-A55961122D7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a:t>
            </a:r>
          </a:p>
          <a:p>
            <a:pPr algn="just">
              <a:spcBef>
                <a:spcPts val="600"/>
              </a:spcBef>
              <a:spcAft>
                <a:spcPts val="600"/>
              </a:spcAft>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that 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hidden</a:t>
            </a:r>
            <a:r>
              <a:rPr lang="en-US" sz="3600" dirty="0">
                <a:latin typeface="Calibri" panose="020F0502020204030204" pitchFamily="34" charset="0"/>
                <a:cs typeface="Calibri" panose="020F0502020204030204" pitchFamily="34" charset="0"/>
              </a:rPr>
              <a:t> from the </a:t>
            </a:r>
            <a:r>
              <a:rPr lang="en-US" sz="3600" i="1" dirty="0">
                <a:latin typeface="Calibri" panose="020F0502020204030204" pitchFamily="34" charset="0"/>
                <a:cs typeface="Calibri" panose="020F0502020204030204" pitchFamily="34" charset="0"/>
              </a:rPr>
              <a:t>past</a:t>
            </a:r>
            <a:r>
              <a:rPr lang="en-US" sz="3600" dirty="0">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3600" dirty="0">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now been manifested</a:t>
            </a:r>
            <a:r>
              <a:rPr lang="en-US" sz="3600" dirty="0">
                <a:latin typeface="Calibri" panose="020F0502020204030204" pitchFamily="34" charset="0"/>
                <a:cs typeface="Calibri" panose="020F0502020204030204" pitchFamily="34" charset="0"/>
              </a:rPr>
              <a:t> to His.”</a:t>
            </a:r>
            <a:endParaRPr lang="en-US" altLang="en-US" sz="36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0700619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006685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622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1CFB42D7-1A29-40D6-B4CC-EF1019837C08}"/>
              </a:ext>
            </a:extLst>
          </p:cNvPr>
          <p:cNvSpPr>
            <a:spLocks noGrp="1" noChangeArrowheads="1"/>
          </p:cNvSpPr>
          <p:nvPr>
            <p:ph type="body" idx="1"/>
          </p:nvPr>
        </p:nvSpPr>
        <p:spPr>
          <a:xfrm>
            <a:off x="1292" y="1693191"/>
            <a:ext cx="9144000" cy="4555209"/>
          </a:xfrm>
        </p:spPr>
        <p:txBody>
          <a:bodyPr/>
          <a:lstStyle/>
          <a:p>
            <a:pPr marL="0" indent="0" algn="just">
              <a:buNone/>
            </a:pPr>
            <a:r>
              <a:rPr lang="en-US" altLang="en-US" dirty="0">
                <a:effectLst>
                  <a:outerShdw blurRad="38100" dist="38100" dir="2700000" algn="tl">
                    <a:srgbClr val="000000">
                      <a:alpha val="43137"/>
                    </a:srgbClr>
                  </a:outerShdw>
                </a:effectLst>
                <a:cs typeface="Times New Roman" panose="02020603050405020304" pitchFamily="18" charset="0"/>
              </a:rPr>
              <a:t>“</a:t>
            </a:r>
            <a:r>
              <a:rPr lang="en-US" dirty="0">
                <a:effectLst/>
              </a:rPr>
              <a:t>We believe that the English translators have misled many by printing (on their own authority) the word ‘mystery’ in large capital letters, thus making it appear that this was a part of ‘the woman’s name. This we are assured is a mistake. </a:t>
            </a:r>
            <a:r>
              <a:rPr lang="en-US" b="1" u="sng" dirty="0">
                <a:solidFill>
                  <a:srgbClr val="FFFFCC"/>
                </a:solidFill>
                <a:effectLst/>
              </a:rPr>
              <a:t>That ‘mystery’ is connected with the ‘Woman’ herself and not with her ‘name’ is clear from v. 7, where the angel says unto John, ‘I will tell thee </a:t>
            </a:r>
            <a:r>
              <a:rPr lang="en-US" b="1" i="1" u="sng" dirty="0">
                <a:solidFill>
                  <a:srgbClr val="FFFFCC"/>
                </a:solidFill>
                <a:effectLst/>
              </a:rPr>
              <a:t>the mystery of the Woman</a:t>
            </a:r>
            <a:r>
              <a:rPr lang="en-US" b="1" u="sng" dirty="0">
                <a:solidFill>
                  <a:srgbClr val="FFFFCC"/>
                </a:solidFill>
                <a:effectLst/>
              </a:rPr>
              <a:t>, and of the beast which </a:t>
            </a:r>
            <a:r>
              <a:rPr lang="en-US" b="1" u="sng" dirty="0" err="1">
                <a:solidFill>
                  <a:srgbClr val="FFFFCC"/>
                </a:solidFill>
                <a:effectLst/>
              </a:rPr>
              <a:t>carrieth</a:t>
            </a:r>
            <a:r>
              <a:rPr lang="en-US" b="1" u="sng" dirty="0">
                <a:solidFill>
                  <a:srgbClr val="FFFFCC"/>
                </a:solidFill>
                <a:effectLst/>
              </a:rPr>
              <a:t> her.’</a:t>
            </a:r>
            <a:r>
              <a:rPr lang="en-US" altLang="en-US" dirty="0">
                <a:effectLst>
                  <a:outerShdw blurRad="38100" dist="38100" dir="2700000" algn="tl">
                    <a:srgbClr val="000000">
                      <a:alpha val="43137"/>
                    </a:srgbClr>
                  </a:outerShdw>
                </a:effectLst>
                <a:cs typeface="Times New Roman" panose="02020603050405020304" pitchFamily="18" charset="0"/>
              </a:rPr>
              <a:t>”</a:t>
            </a:r>
            <a:r>
              <a:rPr lang="en-US" altLang="en-US" sz="4000" dirty="0">
                <a:effectLst>
                  <a:outerShdw blurRad="38100" dist="38100" dir="2700000" algn="tl">
                    <a:srgbClr val="000000">
                      <a:alpha val="43137"/>
                    </a:srgbClr>
                  </a:outerShdw>
                </a:effectLst>
                <a:cs typeface="Times New Roman" panose="02020603050405020304" pitchFamily="18" charset="0"/>
              </a:rPr>
              <a:t> </a:t>
            </a:r>
          </a:p>
        </p:txBody>
      </p:sp>
      <p:pic>
        <p:nvPicPr>
          <p:cNvPr id="2" name="Picture 1">
            <a:extLst>
              <a:ext uri="{FF2B5EF4-FFF2-40B4-BE49-F238E27FC236}">
                <a16:creationId xmlns:a16="http://schemas.microsoft.com/office/drawing/2014/main" id="{33F80191-5462-4966-A82B-9F7690CFA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959" y="198120"/>
            <a:ext cx="5118082" cy="1097280"/>
          </a:xfrm>
          <a:prstGeom prst="rect">
            <a:avLst/>
          </a:prstGeom>
        </p:spPr>
      </p:pic>
      <p:sp>
        <p:nvSpPr>
          <p:cNvPr id="3" name="TextBox 2">
            <a:extLst>
              <a:ext uri="{FF2B5EF4-FFF2-40B4-BE49-F238E27FC236}">
                <a16:creationId xmlns:a16="http://schemas.microsoft.com/office/drawing/2014/main" id="{28385D16-F2E7-40A9-A072-31D1824760AF}"/>
              </a:ext>
            </a:extLst>
          </p:cNvPr>
          <p:cNvSpPr txBox="1"/>
          <p:nvPr/>
        </p:nvSpPr>
        <p:spPr>
          <a:xfrm>
            <a:off x="1395413" y="6324600"/>
            <a:ext cx="6353175" cy="400110"/>
          </a:xfrm>
          <a:prstGeom prst="rect">
            <a:avLst/>
          </a:prstGeom>
          <a:noFill/>
        </p:spPr>
        <p:txBody>
          <a:bodyPr wrap="square" rtlCol="0">
            <a:spAutoFit/>
          </a:bodyPr>
          <a:lstStyle/>
          <a:p>
            <a:pPr marL="0" indent="0" algn="ctr">
              <a:buNone/>
            </a:pPr>
            <a:r>
              <a:rPr lang="en-US" altLang="en-US" sz="2000" dirty="0">
                <a:latin typeface="Calibri" panose="020F0502020204030204" pitchFamily="34" charset="0"/>
                <a:cs typeface="+mn-cs"/>
              </a:rPr>
              <a:t>Pink, </a:t>
            </a:r>
            <a:r>
              <a:rPr lang="en-US" altLang="en-US" sz="2000" i="1" dirty="0">
                <a:latin typeface="Calibri" panose="020F0502020204030204" pitchFamily="34" charset="0"/>
                <a:cs typeface="+mn-cs"/>
              </a:rPr>
              <a:t>The Antichrist</a:t>
            </a:r>
            <a:r>
              <a:rPr lang="en-US" altLang="en-US" sz="2000" dirty="0">
                <a:latin typeface="Calibri" panose="020F0502020204030204" pitchFamily="34" charset="0"/>
                <a:cs typeface="+mn-cs"/>
              </a:rPr>
              <a:t>, 262. </a:t>
            </a:r>
          </a:p>
        </p:txBody>
      </p:sp>
    </p:spTree>
    <p:extLst>
      <p:ext uri="{BB962C8B-B14F-4D97-AF65-F5344CB8AC3E}">
        <p14:creationId xmlns:p14="http://schemas.microsoft.com/office/powerpoint/2010/main" val="244433999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5349741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(17:1-6a)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8" name="Picture 7" descr="C:\Documents and Settings\Owner\Application Data\Microsoft\Media Catalog\clip0006.BMP">
            <a:extLst>
              <a:ext uri="{FF2B5EF4-FFF2-40B4-BE49-F238E27FC236}">
                <a16:creationId xmlns:a16="http://schemas.microsoft.com/office/drawing/2014/main" id="{8EDC6CAA-095F-4CC5-8637-A12394FD09B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9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eaLnBrk="1" hangingPunct="1">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a:t>
            </a:r>
            <a:r>
              <a:rPr lang="en-US" altLang="en-US" sz="3000" b="1" u="sng" dirty="0">
                <a:solidFill>
                  <a:srgbClr val="FFFFCC"/>
                </a:solidFill>
                <a:effectLst>
                  <a:outerShdw blurRad="38100" dist="38100" dir="2700000" algn="tl">
                    <a:srgbClr val="000000">
                      <a:alpha val="43137"/>
                    </a:srgbClr>
                  </a:outerShdw>
                </a:effectLst>
              </a:rPr>
              <a:t>east</a:t>
            </a:r>
            <a:r>
              <a:rPr lang="en-US" altLang="en-US" sz="3000" dirty="0">
                <a:effectLst>
                  <a:outerShdw blurRad="38100" dist="38100" dir="2700000" algn="tl">
                    <a:srgbClr val="000000">
                      <a:alpha val="43137"/>
                    </a:srgbClr>
                  </a:outerShdw>
                </a:effectLst>
              </a:rPr>
              <a:t>, that they found a plain in the land of </a:t>
            </a:r>
            <a:r>
              <a:rPr lang="en-US" altLang="en-US" sz="3000" b="1" u="sng" dirty="0">
                <a:solidFill>
                  <a:srgbClr val="FFFFCC"/>
                </a:solidFill>
                <a:effectLst>
                  <a:outerShdw blurRad="38100" dist="38100" dir="2700000" algn="tl">
                    <a:srgbClr val="000000">
                      <a:alpha val="43137"/>
                    </a:srgbClr>
                  </a:outerShdw>
                </a:effectLst>
              </a:rPr>
              <a:t>Shinar</a:t>
            </a:r>
            <a:r>
              <a:rPr lang="en-US" altLang="en-US" sz="3000" dirty="0">
                <a:effectLst>
                  <a:outerShdw blurRad="38100" dist="38100" dir="2700000" algn="tl">
                    <a:srgbClr val="000000">
                      <a:alpha val="43137"/>
                    </a:srgbClr>
                  </a:outerShdw>
                </a:effectLst>
              </a:rPr>
              <a:t>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6529181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76200" y="182880"/>
          <a:ext cx="8991600" cy="649224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2807051881"/>
                    </a:ext>
                  </a:extLst>
                </a:gridCol>
                <a:gridCol w="2997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400" dirty="0">
                          <a:latin typeface="Calibri" panose="020F0502020204030204" pitchFamily="34" charset="0"/>
                        </a:rPr>
                        <a:t>Alexander Hislop, </a:t>
                      </a:r>
                      <a:r>
                        <a:rPr lang="en-US" sz="2400" i="1" dirty="0">
                          <a:latin typeface="Calibri" panose="020F0502020204030204" pitchFamily="34" charset="0"/>
                        </a:rPr>
                        <a:t>Two Babylons</a:t>
                      </a: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2253301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2EFC223-AE86-4F96-AEF4-A22E7B501DF4}"/>
              </a:ext>
            </a:extLst>
          </p:cNvPr>
          <p:cNvSpPr>
            <a:spLocks noGrp="1" noChangeArrowheads="1"/>
          </p:cNvSpPr>
          <p:nvPr>
            <p:ph type="title"/>
          </p:nvPr>
        </p:nvSpPr>
        <p:spPr>
          <a:xfrm>
            <a:off x="685800" y="228600"/>
            <a:ext cx="7772400" cy="609600"/>
          </a:xfrm>
        </p:spPr>
        <p:txBody>
          <a:bodyPr/>
          <a:lstStyle/>
          <a:p>
            <a:pPr algn="ctr"/>
            <a:r>
              <a:rPr lang="en-US" altLang="en-US" sz="3200" dirty="0">
                <a:solidFill>
                  <a:srgbClr val="00FFFF"/>
                </a:solidFill>
                <a:effectLst>
                  <a:outerShdw blurRad="38100" dist="38100" dir="2700000" algn="tl">
                    <a:srgbClr val="000000">
                      <a:alpha val="43137"/>
                    </a:srgbClr>
                  </a:outerShdw>
                </a:effectLst>
                <a:cs typeface="Times New Roman" panose="02020603050405020304" pitchFamily="18" charset="0"/>
              </a:rPr>
              <a:t>Larkin, </a:t>
            </a:r>
            <a:r>
              <a:rPr lang="en-US" altLang="en-US" sz="3200" i="1" dirty="0">
                <a:solidFill>
                  <a:srgbClr val="00FFFF"/>
                </a:solidFill>
                <a:effectLst>
                  <a:outerShdw blurRad="38100" dist="38100" dir="2700000" algn="tl">
                    <a:srgbClr val="000000">
                      <a:alpha val="43137"/>
                    </a:srgbClr>
                  </a:outerShdw>
                </a:effectLst>
                <a:cs typeface="Times New Roman" panose="02020603050405020304" pitchFamily="18" charset="0"/>
              </a:rPr>
              <a:t>The Book of Revelation</a:t>
            </a:r>
            <a:r>
              <a:rPr lang="en-US" altLang="en-US" sz="3200" dirty="0">
                <a:solidFill>
                  <a:srgbClr val="00FFFF"/>
                </a:solidFill>
                <a:effectLst>
                  <a:outerShdw blurRad="38100" dist="38100" dir="2700000" algn="tl">
                    <a:srgbClr val="000000">
                      <a:alpha val="43137"/>
                    </a:srgbClr>
                  </a:outerShdw>
                </a:effectLst>
                <a:cs typeface="Times New Roman" panose="02020603050405020304" pitchFamily="18" charset="0"/>
              </a:rPr>
              <a:t>, 151.</a:t>
            </a:r>
            <a:r>
              <a:rPr lang="en-US" altLang="en-US" sz="3200" dirty="0">
                <a:solidFill>
                  <a:srgbClr val="00FFFF"/>
                </a:solidFill>
                <a:effectLst>
                  <a:outerShdw blurRad="38100" dist="38100" dir="2700000" algn="tl">
                    <a:srgbClr val="000000">
                      <a:alpha val="43137"/>
                    </a:srgbClr>
                  </a:outerShdw>
                </a:effectLst>
              </a:rPr>
              <a:t> </a:t>
            </a:r>
          </a:p>
        </p:txBody>
      </p:sp>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0" y="838200"/>
            <a:ext cx="9144000" cy="4267200"/>
          </a:xfrm>
        </p:spPr>
        <p:txBody>
          <a:bodyPr/>
          <a:lstStyle/>
          <a:p>
            <a:pPr marL="0" indent="0" algn="just">
              <a:buNone/>
            </a:pPr>
            <a:r>
              <a:rPr lang="en-US" altLang="en-US" sz="2900" dirty="0">
                <a:effectLst>
                  <a:outerShdw blurRad="38100" dist="38100" dir="2700000" algn="tl">
                    <a:srgbClr val="000000">
                      <a:alpha val="43137"/>
                    </a:srgbClr>
                  </a:outerShdw>
                </a:effectLst>
                <a:cs typeface="Times New Roman" panose="02020603050405020304" pitchFamily="18" charset="0"/>
              </a:rPr>
              <a:t>“The river Euphrates, on which the city of Babylon was built, was one of the four branches into which the river that flowed through the Garden of Eden was divided, and Satan doubtless chose the site of Babylon as his headquarters from which to sally forth to tempt Adam and Eve. It was doubtless here that the Antediluvian apostasy had its source that ended in the flood. To this </a:t>
            </a:r>
            <a:r>
              <a:rPr lang="en-US" altLang="en-US" sz="2900" dirty="0" err="1">
                <a:effectLst>
                  <a:outerShdw blurRad="38100" dist="38100" dir="2700000" algn="tl">
                    <a:srgbClr val="000000">
                      <a:alpha val="43137"/>
                    </a:srgbClr>
                  </a:outerShdw>
                </a:effectLst>
                <a:cs typeface="Times New Roman" panose="02020603050405020304" pitchFamily="18" charset="0"/>
              </a:rPr>
              <a:t>centre</a:t>
            </a:r>
            <a:r>
              <a:rPr lang="en-US" altLang="en-US" sz="2900" dirty="0">
                <a:effectLst>
                  <a:outerShdw blurRad="38100" dist="38100" dir="2700000" algn="tl">
                    <a:srgbClr val="000000">
                      <a:alpha val="43137"/>
                    </a:srgbClr>
                  </a:outerShdw>
                </a:effectLst>
                <a:cs typeface="Times New Roman" panose="02020603050405020304" pitchFamily="18" charset="0"/>
              </a:rPr>
              <a:t> the ‘forces of Evil’ gravitated after the Flood, and ‘Babel’ was the result. </a:t>
            </a:r>
            <a:r>
              <a:rPr lang="en-US" altLang="en-US" sz="2900" b="1" u="sng" dirty="0">
                <a:solidFill>
                  <a:srgbClr val="FFFFCC"/>
                </a:solidFill>
                <a:effectLst>
                  <a:outerShdw blurRad="38100" dist="38100" dir="2700000" algn="tl">
                    <a:srgbClr val="000000">
                      <a:alpha val="43137"/>
                    </a:srgbClr>
                  </a:outerShdw>
                </a:effectLst>
                <a:cs typeface="Times New Roman" panose="02020603050405020304" pitchFamily="18" charset="0"/>
              </a:rPr>
              <a:t>This was the origin of the nations, but the nations were not scattered abroad over the earth until Satan had implanted in them the “Virus” of a doctrine that has been the source of every false religion the world has ever known.</a:t>
            </a:r>
            <a:r>
              <a:rPr lang="en-US" altLang="en-US" sz="2900" b="1" dirty="0">
                <a:solidFill>
                  <a:srgbClr val="FFFFCC"/>
                </a:solidFill>
                <a:effectLst>
                  <a:outerShdw blurRad="38100" dist="38100" dir="2700000" algn="tl">
                    <a:srgbClr val="000000">
                      <a:alpha val="43137"/>
                    </a:srgbClr>
                  </a:outerShdw>
                </a:effectLst>
                <a:cs typeface="Times New Roman" panose="02020603050405020304" pitchFamily="18" charset="0"/>
              </a:rPr>
              <a:t>”</a:t>
            </a:r>
            <a:r>
              <a:rPr lang="en-US" altLang="en-US" sz="2900" dirty="0">
                <a:effectLst>
                  <a:outerShdw blurRad="38100" dist="38100" dir="2700000" algn="tl">
                    <a:srgbClr val="000000">
                      <a:alpha val="43137"/>
                    </a:srgbClr>
                  </a:outerShdw>
                </a:effectLst>
                <a:cs typeface="Times New Roman" panose="02020603050405020304" pitchFamily="18" charset="0"/>
              </a:rPr>
              <a:t> </a:t>
            </a:r>
          </a:p>
        </p:txBody>
      </p:sp>
    </p:spTree>
    <p:extLst>
      <p:ext uri="{BB962C8B-B14F-4D97-AF65-F5344CB8AC3E}">
        <p14:creationId xmlns:p14="http://schemas.microsoft.com/office/powerpoint/2010/main" val="342235074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562628641"/>
              </p:ext>
            </p:extLst>
          </p:nvPr>
        </p:nvGraphicFramePr>
        <p:xfrm>
          <a:off x="76200" y="182880"/>
          <a:ext cx="8991600" cy="649224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2807051881"/>
                    </a:ext>
                  </a:extLst>
                </a:gridCol>
                <a:gridCol w="2997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u="sng" kern="1200" dirty="0">
                          <a:solidFill>
                            <a:srgbClr val="0000CC"/>
                          </a:solidFill>
                          <a:latin typeface="Calibri" panose="020F0502020204030204" pitchFamily="34" charset="0"/>
                          <a:ea typeface="+mn-ea"/>
                          <a:cs typeface="+mn-cs"/>
                        </a:rPr>
                        <a:t>Rome</a:t>
                      </a:r>
                    </a:p>
                  </a:txBody>
                  <a:tcPr horzOverflow="overflow">
                    <a:solidFill>
                      <a:srgbClr val="FFFFCC"/>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1" i="0" u="sng" strike="noStrike" cap="none" normalizeH="0" baseline="0" dirty="0">
                          <a:ln>
                            <a:noFill/>
                          </a:ln>
                          <a:solidFill>
                            <a:schemeClr val="bg2"/>
                          </a:solidFill>
                          <a:effectLst/>
                          <a:latin typeface="Calibri" panose="020F0502020204030204" pitchFamily="34" charset="0"/>
                        </a:rPr>
                        <a:t>Venus</a:t>
                      </a:r>
                    </a:p>
                  </a:txBody>
                  <a:tcPr horzOverflow="overflow">
                    <a:solidFill>
                      <a:srgbClr val="FFFFCC"/>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1" i="0" u="sng" strike="noStrike" cap="none" normalizeH="0" baseline="0" dirty="0">
                          <a:ln>
                            <a:noFill/>
                          </a:ln>
                          <a:solidFill>
                            <a:schemeClr val="bg2"/>
                          </a:solidFill>
                          <a:effectLst/>
                          <a:latin typeface="Calibri" panose="020F0502020204030204" pitchFamily="34" charset="0"/>
                        </a:rPr>
                        <a:t>Cupid</a:t>
                      </a:r>
                    </a:p>
                  </a:txBody>
                  <a:tcPr horzOverflow="overflow">
                    <a:solidFill>
                      <a:srgbClr val="FFFFCC"/>
                    </a:solidFill>
                  </a:tcPr>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400" dirty="0">
                          <a:latin typeface="Calibri" panose="020F0502020204030204" pitchFamily="34" charset="0"/>
                        </a:rPr>
                        <a:t>Alexander Hislop, </a:t>
                      </a:r>
                      <a:r>
                        <a:rPr lang="en-US" sz="2400" i="1" dirty="0">
                          <a:latin typeface="Calibri" panose="020F0502020204030204" pitchFamily="34" charset="0"/>
                        </a:rPr>
                        <a:t>Two Babylons</a:t>
                      </a: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2510057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judgment (1b)</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immorality (2)</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influence (3)</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appearance (4)</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4278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401686367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2097490211"/>
              </p:ext>
            </p:extLst>
          </p:nvPr>
        </p:nvGraphicFramePr>
        <p:xfrm>
          <a:off x="152400" y="213360"/>
          <a:ext cx="8839200" cy="643128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3">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chemeClr val="accent5">
                        <a:lumMod val="60000"/>
                        <a:lumOff val="40000"/>
                      </a:schemeClr>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chemeClr val="accent5">
                        <a:lumMod val="60000"/>
                        <a:lumOff val="40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chemeClr val="accent5">
                        <a:lumMod val="60000"/>
                        <a:lumOff val="4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FFFFCC"/>
                    </a:solidFill>
                  </a:tcPr>
                </a:tc>
                <a:extLst>
                  <a:ext uri="{0D108BD9-81ED-4DB2-BD59-A6C34878D82A}">
                    <a16:rowId xmlns:a16="http://schemas.microsoft.com/office/drawing/2014/main" val="326914736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2689130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47524965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(17:1-6a)</a:t>
            </a:r>
          </a:p>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Interpretation Concerning Babylon (16b-18)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7" descr="C:\Documents and Settings\Owner\Application Data\Microsoft\Media Catalog\clip0006.BMP">
            <a:extLst>
              <a:ext uri="{FF2B5EF4-FFF2-40B4-BE49-F238E27FC236}">
                <a16:creationId xmlns:a16="http://schemas.microsoft.com/office/drawing/2014/main" id="{692A836F-4137-49E8-89A7-35F6CA1EA75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3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Vision Concerning Babylon (17:1-6a)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7" name="Picture 7" descr="C:\Documents and Settings\Owner\Application Data\Microsoft\Media Catalog\clip0006.BMP">
            <a:extLst>
              <a:ext uri="{FF2B5EF4-FFF2-40B4-BE49-F238E27FC236}">
                <a16:creationId xmlns:a16="http://schemas.microsoft.com/office/drawing/2014/main" id="{692A836F-4137-49E8-89A7-35F6CA1EA75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26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4FC76A83-21A4-4DE5-A674-3B5B6EF4DF13}"/>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672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08C850A1-D7FD-4442-BC6D-48B4D38E21A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5826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091154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6925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1CFB42D7-1A29-40D6-B4CC-EF1019837C08}"/>
              </a:ext>
            </a:extLst>
          </p:cNvPr>
          <p:cNvSpPr>
            <a:spLocks noGrp="1" noChangeArrowheads="1"/>
          </p:cNvSpPr>
          <p:nvPr>
            <p:ph type="body" idx="1"/>
          </p:nvPr>
        </p:nvSpPr>
        <p:spPr>
          <a:xfrm>
            <a:off x="1292" y="1693191"/>
            <a:ext cx="9144000" cy="4555209"/>
          </a:xfrm>
        </p:spPr>
        <p:txBody>
          <a:bodyPr/>
          <a:lstStyle/>
          <a:p>
            <a:pPr marL="0" indent="0" algn="just">
              <a:buNone/>
            </a:pPr>
            <a:r>
              <a:rPr lang="en-US" altLang="en-US" dirty="0">
                <a:effectLst>
                  <a:outerShdw blurRad="38100" dist="38100" dir="2700000" algn="tl">
                    <a:srgbClr val="000000">
                      <a:alpha val="43137"/>
                    </a:srgbClr>
                  </a:outerShdw>
                </a:effectLst>
                <a:cs typeface="Times New Roman" panose="02020603050405020304" pitchFamily="18" charset="0"/>
              </a:rPr>
              <a:t>“</a:t>
            </a:r>
            <a:r>
              <a:rPr lang="en-US" dirty="0">
                <a:effectLst/>
              </a:rPr>
              <a:t>We believe that the English translators have misled many by printing (on their own authority) the word ‘mystery’ in large capital letters, thus making it appear that this was a part of ‘the woman’s name. This we are assured is a mistake. </a:t>
            </a:r>
            <a:r>
              <a:rPr lang="en-US" b="1" u="sng" dirty="0">
                <a:solidFill>
                  <a:srgbClr val="FFFFCC"/>
                </a:solidFill>
                <a:effectLst/>
              </a:rPr>
              <a:t>That ‘mystery’ is connected with the ‘Woman’ herself and not with her ‘name’ is clear from v. 7, where the angel says unto John, ‘I will tell thee </a:t>
            </a:r>
            <a:r>
              <a:rPr lang="en-US" b="1" i="1" u="sng" dirty="0">
                <a:solidFill>
                  <a:srgbClr val="FFFFCC"/>
                </a:solidFill>
                <a:effectLst/>
              </a:rPr>
              <a:t>the mystery of the Woman</a:t>
            </a:r>
            <a:r>
              <a:rPr lang="en-US" b="1" u="sng" dirty="0">
                <a:solidFill>
                  <a:srgbClr val="FFFFCC"/>
                </a:solidFill>
                <a:effectLst/>
              </a:rPr>
              <a:t>, and of the beast which </a:t>
            </a:r>
            <a:r>
              <a:rPr lang="en-US" b="1" u="sng" dirty="0" err="1">
                <a:solidFill>
                  <a:srgbClr val="FFFFCC"/>
                </a:solidFill>
                <a:effectLst/>
              </a:rPr>
              <a:t>carrieth</a:t>
            </a:r>
            <a:r>
              <a:rPr lang="en-US" b="1" u="sng" dirty="0">
                <a:solidFill>
                  <a:srgbClr val="FFFFCC"/>
                </a:solidFill>
                <a:effectLst/>
              </a:rPr>
              <a:t> her.’</a:t>
            </a:r>
            <a:r>
              <a:rPr lang="en-US" altLang="en-US" dirty="0">
                <a:effectLst>
                  <a:outerShdw blurRad="38100" dist="38100" dir="2700000" algn="tl">
                    <a:srgbClr val="000000">
                      <a:alpha val="43137"/>
                    </a:srgbClr>
                  </a:outerShdw>
                </a:effectLst>
                <a:cs typeface="Times New Roman" panose="02020603050405020304" pitchFamily="18" charset="0"/>
              </a:rPr>
              <a:t>”</a:t>
            </a:r>
            <a:r>
              <a:rPr lang="en-US" altLang="en-US" sz="4000" dirty="0">
                <a:effectLst>
                  <a:outerShdw blurRad="38100" dist="38100" dir="2700000" algn="tl">
                    <a:srgbClr val="000000">
                      <a:alpha val="43137"/>
                    </a:srgbClr>
                  </a:outerShdw>
                </a:effectLst>
                <a:cs typeface="Times New Roman" panose="02020603050405020304" pitchFamily="18" charset="0"/>
              </a:rPr>
              <a:t> </a:t>
            </a:r>
          </a:p>
        </p:txBody>
      </p:sp>
      <p:pic>
        <p:nvPicPr>
          <p:cNvPr id="2" name="Picture 1">
            <a:extLst>
              <a:ext uri="{FF2B5EF4-FFF2-40B4-BE49-F238E27FC236}">
                <a16:creationId xmlns:a16="http://schemas.microsoft.com/office/drawing/2014/main" id="{33F80191-5462-4966-A82B-9F7690CFA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959" y="198120"/>
            <a:ext cx="5118082" cy="1097280"/>
          </a:xfrm>
          <a:prstGeom prst="rect">
            <a:avLst/>
          </a:prstGeom>
        </p:spPr>
      </p:pic>
      <p:sp>
        <p:nvSpPr>
          <p:cNvPr id="3" name="TextBox 2">
            <a:extLst>
              <a:ext uri="{FF2B5EF4-FFF2-40B4-BE49-F238E27FC236}">
                <a16:creationId xmlns:a16="http://schemas.microsoft.com/office/drawing/2014/main" id="{28385D16-F2E7-40A9-A072-31D1824760AF}"/>
              </a:ext>
            </a:extLst>
          </p:cNvPr>
          <p:cNvSpPr txBox="1"/>
          <p:nvPr/>
        </p:nvSpPr>
        <p:spPr>
          <a:xfrm>
            <a:off x="1395413" y="6324600"/>
            <a:ext cx="6353175" cy="400110"/>
          </a:xfrm>
          <a:prstGeom prst="rect">
            <a:avLst/>
          </a:prstGeom>
          <a:noFill/>
        </p:spPr>
        <p:txBody>
          <a:bodyPr wrap="square" rtlCol="0">
            <a:spAutoFit/>
          </a:bodyPr>
          <a:lstStyle/>
          <a:p>
            <a:pPr marL="0" indent="0" algn="ctr">
              <a:buNone/>
            </a:pPr>
            <a:r>
              <a:rPr lang="en-US" altLang="en-US" sz="2000" dirty="0">
                <a:latin typeface="Calibri" panose="020F0502020204030204" pitchFamily="34" charset="0"/>
                <a:cs typeface="+mn-cs"/>
              </a:rPr>
              <a:t>Pink, </a:t>
            </a:r>
            <a:r>
              <a:rPr lang="en-US" altLang="en-US" sz="2000" i="1" dirty="0">
                <a:latin typeface="Calibri" panose="020F0502020204030204" pitchFamily="34" charset="0"/>
                <a:cs typeface="+mn-cs"/>
              </a:rPr>
              <a:t>The Antichrist</a:t>
            </a:r>
            <a:r>
              <a:rPr lang="en-US" altLang="en-US" sz="2000" dirty="0">
                <a:latin typeface="Calibri" panose="020F0502020204030204" pitchFamily="34" charset="0"/>
                <a:cs typeface="+mn-cs"/>
              </a:rPr>
              <a:t>, 262. </a:t>
            </a:r>
          </a:p>
        </p:txBody>
      </p:sp>
    </p:spTree>
    <p:extLst>
      <p:ext uri="{BB962C8B-B14F-4D97-AF65-F5344CB8AC3E}">
        <p14:creationId xmlns:p14="http://schemas.microsoft.com/office/powerpoint/2010/main" val="294069311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3276600" y="1600200"/>
            <a:ext cx="5715000" cy="4460875"/>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immediate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sz="3200" dirty="0" err="1">
                <a:effectLst>
                  <a:outerShdw blurRad="38100" dist="38100" dir="2700000" algn="tl">
                    <a:srgbClr val="000000">
                      <a:alpha val="43137"/>
                    </a:srgbClr>
                  </a:outerShdw>
                </a:effectLst>
              </a:rPr>
              <a:t>Walvoord</a:t>
            </a:r>
            <a:r>
              <a:rPr lang="en-US" sz="3200" dirty="0">
                <a:effectLst>
                  <a:outerShdw blurRad="38100" dist="38100" dir="2700000" algn="tl">
                    <a:srgbClr val="000000">
                      <a:alpha val="43137"/>
                    </a:srgbClr>
                  </a:outerShdw>
                </a:effectLst>
              </a:rPr>
              <a:t>: 26X</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remote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Old Testament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Thomas: 278 / 404 verses</a:t>
            </a:r>
          </a:p>
        </p:txBody>
      </p:sp>
      <p:pic>
        <p:nvPicPr>
          <p:cNvPr id="2" name="Picture 1"/>
          <p:cNvPicPr>
            <a:picLocks noChangeAspect="1"/>
          </p:cNvPicPr>
          <p:nvPr/>
        </p:nvPicPr>
        <p:blipFill>
          <a:blip r:embed="rId2"/>
          <a:stretch>
            <a:fillRect/>
          </a:stretch>
        </p:blipFill>
        <p:spPr>
          <a:xfrm>
            <a:off x="269875" y="1752600"/>
            <a:ext cx="2854325" cy="2854325"/>
          </a:xfrm>
          <a:prstGeom prst="rect">
            <a:avLst/>
          </a:prstGeom>
          <a:ln w="38100">
            <a:solidFill>
              <a:schemeClr val="tx1"/>
            </a:solidFill>
          </a:ln>
        </p:spPr>
      </p:pic>
    </p:spTree>
    <p:extLst>
      <p:ext uri="{BB962C8B-B14F-4D97-AF65-F5344CB8AC3E}">
        <p14:creationId xmlns:p14="http://schemas.microsoft.com/office/powerpoint/2010/main" val="42034217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08C850A1-D7FD-4442-BC6D-48B4D38E21A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22047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B.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17:8-14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Beast (8)</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Seven Heads (9-11)</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Ten Horns (12-14)</a:t>
            </a:r>
          </a:p>
        </p:txBody>
      </p:sp>
      <p:pic>
        <p:nvPicPr>
          <p:cNvPr id="6" name="Picture 7" descr="C:\Documents and Settings\Owner\Application Data\Microsoft\Media Catalog\clip0006.BMP">
            <a:extLst>
              <a:ext uri="{FF2B5EF4-FFF2-40B4-BE49-F238E27FC236}">
                <a16:creationId xmlns:a16="http://schemas.microsoft.com/office/drawing/2014/main" id="{0B6DE354-D535-40B5-8FF6-EB7FD05E10C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2659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B.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17:8-14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Beast (8)</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Seven Heads (9-11)</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Ten Horns (12-14)</a:t>
            </a:r>
          </a:p>
        </p:txBody>
      </p:sp>
      <p:pic>
        <p:nvPicPr>
          <p:cNvPr id="6" name="Picture 7" descr="C:\Documents and Settings\Owner\Application Data\Microsoft\Media Catalog\clip0006.BMP">
            <a:extLst>
              <a:ext uri="{FF2B5EF4-FFF2-40B4-BE49-F238E27FC236}">
                <a16:creationId xmlns:a16="http://schemas.microsoft.com/office/drawing/2014/main" id="{0B6DE354-D535-40B5-8FF6-EB7FD05E10C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6357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13:14</a:t>
            </a:r>
          </a:p>
          <a:p>
            <a:pPr algn="just"/>
            <a:r>
              <a:rPr lang="en-US" sz="3600" dirty="0">
                <a:effectLst>
                  <a:outerShdw blurRad="38100" dist="38100" dir="2700000" algn="tl">
                    <a:srgbClr val="000000">
                      <a:alpha val="43137"/>
                    </a:srgbClr>
                  </a:outerShdw>
                </a:effectLst>
                <a:latin typeface="Calibri" panose="020F0502020204030204" pitchFamily="34" charset="0"/>
              </a:rPr>
              <a:t>“And he deceives those who dwell on the earth because of the signs which it was given him to perform in the presence of the beast, telling those who dwell on the earth to make an image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beast</a:t>
            </a:r>
            <a:r>
              <a:rPr lang="en-US" sz="3600" dirty="0">
                <a:effectLst>
                  <a:outerShdw blurRad="38100" dist="38100" dir="2700000" algn="tl">
                    <a:srgbClr val="000000">
                      <a:alpha val="43137"/>
                    </a:srgbClr>
                  </a:outerShdw>
                </a:effectLst>
                <a:latin typeface="Calibri" panose="020F0502020204030204" pitchFamily="34" charset="0"/>
              </a:rPr>
              <a:t> who had the wound of the sword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záō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909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judgment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immorality</a:t>
            </a:r>
            <a:r>
              <a:rPr lang="en-US" dirty="0">
                <a:effectLst>
                  <a:outerShdw blurRad="38100" dist="38100" dir="2700000" algn="tl">
                    <a:srgbClr val="000000">
                      <a:alpha val="43137"/>
                    </a:srgbClr>
                  </a:outerShdw>
                </a:effectLst>
                <a:latin typeface="Calibri" panose="020F0502020204030204" pitchFamily="34" charset="0"/>
              </a:rPr>
              <a:t> (2)</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influence</a:t>
            </a:r>
            <a:r>
              <a:rPr lang="en-US" dirty="0">
                <a:effectLst>
                  <a:outerShdw blurRad="38100" dist="38100" dir="2700000" algn="tl">
                    <a:srgbClr val="000000">
                      <a:alpha val="43137"/>
                    </a:srgbClr>
                  </a:outerShdw>
                </a:effectLst>
                <a:latin typeface="Calibri" panose="020F0502020204030204" pitchFamily="34" charset="0"/>
              </a:rPr>
              <a:t> (3)</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appearance (4)</a:t>
            </a:r>
            <a:endParaRPr lang="en-US" dirty="0">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0967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2:8</a:t>
            </a:r>
          </a:p>
          <a:p>
            <a:r>
              <a:rPr lang="en-US" sz="3600" dirty="0">
                <a:effectLst>
                  <a:outerShdw blurRad="38100" dist="38100" dir="2700000" algn="tl">
                    <a:srgbClr val="000000">
                      <a:alpha val="43137"/>
                    </a:srgbClr>
                  </a:outerShdw>
                </a:effectLst>
                <a:latin typeface="Calibri" panose="020F0502020204030204" pitchFamily="34" charset="0"/>
              </a:rPr>
              <a:t>“And to the angel of the church in Smyrna write: The first and the last, who was dead,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záō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says this.”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780F592-E4FB-4C0E-B291-641B9D6297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180096077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F1B71A-DCE4-4093-93B4-22966DA967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67820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20:4-5</a:t>
            </a:r>
          </a:p>
          <a:p>
            <a:pPr algn="just">
              <a:spcBef>
                <a:spcPts val="600"/>
              </a:spcBef>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thrones, and they sat on them, and judgment was given to them. And I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came to life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rPr>
              <a:t>záō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reigned with Christ for a thousand years.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rest of the dead did not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 to life</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rPr>
              <a:t>záō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thousand years were completed. This is the first resurrection.”</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78661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2 Thessalonians 2:6-7</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do so until he is taken out of the way.”</a:t>
            </a:r>
          </a:p>
        </p:txBody>
      </p:sp>
      <p:pic>
        <p:nvPicPr>
          <p:cNvPr id="3" name="Picture 2">
            <a:extLst>
              <a:ext uri="{FF2B5EF4-FFF2-40B4-BE49-F238E27FC236}">
                <a16:creationId xmlns:a16="http://schemas.microsoft.com/office/drawing/2014/main" id="{7FD8295A-6183-48A4-8BCD-6C6C7CF47754}"/>
              </a:ext>
            </a:extLst>
          </p:cNvPr>
          <p:cNvPicPr>
            <a:picLocks noChangeAspect="1"/>
          </p:cNvPicPr>
          <p:nvPr/>
        </p:nvPicPr>
        <p:blipFill>
          <a:blip r:embed="rId3"/>
          <a:stretch>
            <a:fillRect/>
          </a:stretch>
        </p:blipFill>
        <p:spPr>
          <a:xfrm>
            <a:off x="3199315" y="2895600"/>
            <a:ext cx="2745370" cy="1828800"/>
          </a:xfrm>
          <a:prstGeom prst="rect">
            <a:avLst/>
          </a:prstGeom>
        </p:spPr>
      </p:pic>
    </p:spTree>
    <p:extLst>
      <p:ext uri="{BB962C8B-B14F-4D97-AF65-F5344CB8AC3E}">
        <p14:creationId xmlns:p14="http://schemas.microsoft.com/office/powerpoint/2010/main" val="351356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B.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17:8-14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Beast (8)</a:t>
            </a:r>
          </a:p>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Seven Heads (9-11)</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Ten Horns (12-14)</a:t>
            </a:r>
          </a:p>
        </p:txBody>
      </p:sp>
      <p:pic>
        <p:nvPicPr>
          <p:cNvPr id="6" name="Picture 7" descr="C:\Documents and Settings\Owner\Application Data\Microsoft\Media Catalog\clip0006.BMP">
            <a:extLst>
              <a:ext uri="{FF2B5EF4-FFF2-40B4-BE49-F238E27FC236}">
                <a16:creationId xmlns:a16="http://schemas.microsoft.com/office/drawing/2014/main" id="{0B6DE354-D535-40B5-8FF6-EB7FD05E10C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11481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7628206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780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C6EB4-446F-4427-BBC8-FF6E6B1A44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44958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17:9-10</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400" dirty="0">
                <a:effectLst>
                  <a:outerShdw blurRad="38100" dist="38100" dir="2700000" algn="tl">
                    <a:srgbClr val="000000">
                      <a:alpha val="43137"/>
                    </a:srgbClr>
                  </a:outerShdw>
                </a:effectLst>
              </a:rPr>
              <a:t>“Here is the mind which has wisdom. </a:t>
            </a:r>
            <a:r>
              <a:rPr lang="en-US" sz="3400" b="1" u="sng" dirty="0">
                <a:solidFill>
                  <a:srgbClr val="FFFFCC"/>
                </a:solidFill>
                <a:effectLst>
                  <a:outerShdw blurRad="38100" dist="38100" dir="2700000" algn="tl">
                    <a:srgbClr val="000000">
                      <a:alpha val="43137"/>
                    </a:srgbClr>
                  </a:outerShdw>
                </a:effectLst>
              </a:rPr>
              <a:t>The seven heads are seven mountains [</a:t>
            </a:r>
            <a:r>
              <a:rPr lang="en-US" sz="3400" b="1" i="1" u="sng" dirty="0" err="1">
                <a:solidFill>
                  <a:srgbClr val="FFFFCC"/>
                </a:solidFill>
                <a:effectLst>
                  <a:outerShdw blurRad="38100" dist="38100" dir="2700000" algn="tl">
                    <a:srgbClr val="000000">
                      <a:alpha val="43137"/>
                    </a:srgbClr>
                  </a:outerShdw>
                </a:effectLst>
              </a:rPr>
              <a:t>oros</a:t>
            </a:r>
            <a:r>
              <a:rPr lang="en-US" sz="3400" b="1" u="sng" dirty="0">
                <a:solidFill>
                  <a:srgbClr val="FFFFCC"/>
                </a:solidFill>
                <a:effectLst>
                  <a:outerShdw blurRad="38100" dist="38100" dir="2700000" algn="tl">
                    <a:srgbClr val="000000">
                      <a:alpha val="43137"/>
                    </a:srgbClr>
                  </a:outerShdw>
                </a:effectLst>
              </a:rPr>
              <a:t>]</a:t>
            </a:r>
            <a:r>
              <a:rPr lang="en-US" sz="3400" b="1" dirty="0">
                <a:solidFill>
                  <a:srgbClr val="FFFFCC"/>
                </a:solidFill>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on which the woman sits, </a:t>
            </a:r>
            <a:r>
              <a:rPr lang="en-US" sz="3400" baseline="30000" dirty="0">
                <a:effectLst>
                  <a:outerShdw blurRad="38100" dist="38100" dir="2700000" algn="tl">
                    <a:srgbClr val="000000">
                      <a:alpha val="43137"/>
                    </a:srgbClr>
                  </a:outerShdw>
                </a:effectLst>
              </a:rPr>
              <a:t>10 </a:t>
            </a:r>
            <a:r>
              <a:rPr lang="en-US" sz="3400" dirty="0">
                <a:effectLst>
                  <a:outerShdw blurRad="38100" dist="38100" dir="2700000" algn="tl">
                    <a:srgbClr val="000000">
                      <a:alpha val="43137"/>
                    </a:srgbClr>
                  </a:outerShdw>
                </a:effectLst>
              </a:rPr>
              <a:t>and </a:t>
            </a:r>
            <a:r>
              <a:rPr lang="en-US" sz="3400" b="1" u="sng" dirty="0">
                <a:solidFill>
                  <a:srgbClr val="FFFFCC"/>
                </a:solidFill>
                <a:effectLst>
                  <a:outerShdw blurRad="38100" dist="38100" dir="2700000" algn="tl">
                    <a:srgbClr val="000000">
                      <a:alpha val="43137"/>
                    </a:srgbClr>
                  </a:outerShdw>
                </a:effectLst>
              </a:rPr>
              <a:t>they are seven kings</a:t>
            </a:r>
            <a:r>
              <a:rPr lang="en-US" sz="3400" dirty="0">
                <a:effectLst>
                  <a:outerShdw blurRad="38100" dist="38100" dir="2700000" algn="tl">
                    <a:srgbClr val="000000">
                      <a:alpha val="43137"/>
                    </a:srgbClr>
                  </a:outerShdw>
                </a:effectLst>
              </a:rPr>
              <a:t>; five have fallen, one is, the other has not yet come; and when he comes, he must remain a little while.”</a:t>
            </a:r>
          </a:p>
        </p:txBody>
      </p:sp>
      <p:pic>
        <p:nvPicPr>
          <p:cNvPr id="6" name="Picture 6" descr="http://www.maggiesnotebook.com/wp-content/uploads/2011/08/Apostle_John_35.jpg">
            <a:extLst>
              <a:ext uri="{FF2B5EF4-FFF2-40B4-BE49-F238E27FC236}">
                <a16:creationId xmlns:a16="http://schemas.microsoft.com/office/drawing/2014/main" id="{4DCF3993-4005-4EBF-9561-0B7C75C8D32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6158" y="3581400"/>
            <a:ext cx="1131684" cy="13716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7794570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also their Lord was crucified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353108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C6EB4-446F-4427-BBC8-FF6E6B1A44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4495800"/>
          </a:xfrm>
        </p:spPr>
        <p:txBody>
          <a:bodyPr/>
          <a:lstStyle/>
          <a:p>
            <a:pPr marL="0" indent="0" algn="ctr">
              <a:spcBef>
                <a:spcPts val="0"/>
              </a:spcBef>
              <a:spcAft>
                <a:spcPts val="1200"/>
              </a:spcAft>
              <a:buNone/>
              <a:defRPr/>
            </a:pPr>
            <a:r>
              <a:rPr lang="en-US" altLang="en-US" sz="4000" dirty="0">
                <a:solidFill>
                  <a:schemeClr val="tx2"/>
                </a:solidFill>
                <a:effectLst>
                  <a:outerShdw blurRad="38100" dist="38100" dir="2700000" algn="tl">
                    <a:srgbClr val="000000">
                      <a:alpha val="43137"/>
                    </a:srgbClr>
                  </a:outerShdw>
                </a:effectLst>
                <a:ea typeface="+mj-ea"/>
                <a:cs typeface="+mj-cs"/>
              </a:rPr>
              <a:t>Revelation 17:9-10</a:t>
            </a:r>
            <a:endParaRPr lang="en-US" sz="40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400" dirty="0">
                <a:effectLst>
                  <a:outerShdw blurRad="38100" dist="38100" dir="2700000" algn="tl">
                    <a:srgbClr val="000000">
                      <a:alpha val="43137"/>
                    </a:srgbClr>
                  </a:outerShdw>
                </a:effectLst>
              </a:rPr>
              <a:t>“Here is the mind which has wisdom. </a:t>
            </a:r>
            <a:r>
              <a:rPr lang="en-US" sz="3400" b="1" u="sng" dirty="0">
                <a:solidFill>
                  <a:srgbClr val="FFFFCC"/>
                </a:solidFill>
                <a:effectLst>
                  <a:outerShdw blurRad="38100" dist="38100" dir="2700000" algn="tl">
                    <a:srgbClr val="000000">
                      <a:alpha val="43137"/>
                    </a:srgbClr>
                  </a:outerShdw>
                </a:effectLst>
              </a:rPr>
              <a:t>The seven heads are seven mountains [</a:t>
            </a:r>
            <a:r>
              <a:rPr lang="en-US" sz="3400" b="1" i="1" u="sng" dirty="0" err="1">
                <a:solidFill>
                  <a:srgbClr val="FFFFCC"/>
                </a:solidFill>
                <a:effectLst>
                  <a:outerShdw blurRad="38100" dist="38100" dir="2700000" algn="tl">
                    <a:srgbClr val="000000">
                      <a:alpha val="43137"/>
                    </a:srgbClr>
                  </a:outerShdw>
                </a:effectLst>
              </a:rPr>
              <a:t>oros</a:t>
            </a:r>
            <a:r>
              <a:rPr lang="en-US" sz="3400" b="1" u="sng" dirty="0">
                <a:solidFill>
                  <a:srgbClr val="FFFFCC"/>
                </a:solidFill>
                <a:effectLst>
                  <a:outerShdw blurRad="38100" dist="38100" dir="2700000" algn="tl">
                    <a:srgbClr val="000000">
                      <a:alpha val="43137"/>
                    </a:srgbClr>
                  </a:outerShdw>
                </a:effectLst>
              </a:rPr>
              <a:t>]</a:t>
            </a:r>
            <a:r>
              <a:rPr lang="en-US" sz="3400" b="1" dirty="0">
                <a:solidFill>
                  <a:srgbClr val="FFFFCC"/>
                </a:solidFill>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on which the woman sits, </a:t>
            </a:r>
            <a:r>
              <a:rPr lang="en-US" sz="3400" baseline="30000" dirty="0">
                <a:effectLst>
                  <a:outerShdw blurRad="38100" dist="38100" dir="2700000" algn="tl">
                    <a:srgbClr val="000000">
                      <a:alpha val="43137"/>
                    </a:srgbClr>
                  </a:outerShdw>
                </a:effectLst>
              </a:rPr>
              <a:t>10 </a:t>
            </a:r>
            <a:r>
              <a:rPr lang="en-US" sz="3400" dirty="0">
                <a:effectLst>
                  <a:outerShdw blurRad="38100" dist="38100" dir="2700000" algn="tl">
                    <a:srgbClr val="000000">
                      <a:alpha val="43137"/>
                    </a:srgbClr>
                  </a:outerShdw>
                </a:effectLst>
              </a:rPr>
              <a:t>and </a:t>
            </a:r>
            <a:r>
              <a:rPr lang="en-US" sz="3400" b="1" u="sng" dirty="0">
                <a:solidFill>
                  <a:srgbClr val="FFFFCC"/>
                </a:solidFill>
                <a:effectLst>
                  <a:outerShdw blurRad="38100" dist="38100" dir="2700000" algn="tl">
                    <a:srgbClr val="000000">
                      <a:alpha val="43137"/>
                    </a:srgbClr>
                  </a:outerShdw>
                </a:effectLst>
              </a:rPr>
              <a:t>they are seven kings</a:t>
            </a:r>
            <a:r>
              <a:rPr lang="en-US" sz="3400" dirty="0">
                <a:effectLst>
                  <a:outerShdw blurRad="38100" dist="38100" dir="2700000" algn="tl">
                    <a:srgbClr val="000000">
                      <a:alpha val="43137"/>
                    </a:srgbClr>
                  </a:outerShdw>
                </a:effectLst>
              </a:rPr>
              <a:t>; five have fallen, one is, the other has not yet come; and when he comes, he must remain a little while.”</a:t>
            </a:r>
          </a:p>
        </p:txBody>
      </p:sp>
      <p:pic>
        <p:nvPicPr>
          <p:cNvPr id="6" name="Picture 6" descr="http://www.maggiesnotebook.com/wp-content/uploads/2011/08/Apostle_John_35.jpg">
            <a:extLst>
              <a:ext uri="{FF2B5EF4-FFF2-40B4-BE49-F238E27FC236}">
                <a16:creationId xmlns:a16="http://schemas.microsoft.com/office/drawing/2014/main" id="{4DCF3993-4005-4EBF-9561-0B7C75C8D32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6158" y="3581400"/>
            <a:ext cx="1131684" cy="13716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6606628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10B28B-AA46-4D36-A90C-2A9618FB0B7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2:37-38</a:t>
            </a:r>
          </a:p>
          <a:p>
            <a:pPr algn="just">
              <a:spcBef>
                <a:spcPts val="0"/>
              </a:spcBef>
              <a:spcAft>
                <a:spcPts val="1000"/>
              </a:spcAft>
            </a:pPr>
            <a:r>
              <a:rPr lang="en-US" sz="3200" dirty="0">
                <a:effectLst>
                  <a:outerShdw blurRad="38100" dist="38100" dir="2700000" algn="tl">
                    <a:srgbClr val="000000">
                      <a:alpha val="43137"/>
                    </a:srgbClr>
                  </a:outerShdw>
                </a:effectLst>
                <a:latin typeface="Calibri" panose="020F0502020204030204" pitchFamily="34" charset="0"/>
              </a:rPr>
              <a:t>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 king</a:t>
            </a:r>
            <a:r>
              <a:rPr lang="en-US" sz="3200" dirty="0">
                <a:effectLst>
                  <a:outerShdw blurRad="38100" dist="38100" dir="2700000" algn="tl">
                    <a:srgbClr val="000000">
                      <a:alpha val="43137"/>
                    </a:srgbClr>
                  </a:outerShdw>
                </a:effectLst>
                <a:latin typeface="Calibri" panose="020F0502020204030204" pitchFamily="34" charset="0"/>
              </a:rPr>
              <a:t>, are the king of kings, to whom </a:t>
            </a:r>
            <a:r>
              <a:rPr lang="en-US" sz="3200" dirty="0">
                <a:effectLst>
                  <a:outerShdw blurRad="38100" dist="38100" dir="2700000" algn="tl">
                    <a:srgbClr val="000000">
                      <a:alpha val="43137"/>
                    </a:srgbClr>
                  </a:outerShdw>
                </a:effectLst>
                <a:latin typeface="Calibri" panose="020F0502020204030204" pitchFamily="34" charset="0"/>
                <a:cs typeface="+mn-cs"/>
              </a:rPr>
              <a:t>the God of heaven has given</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kingdom</a:t>
            </a:r>
            <a:r>
              <a:rPr lang="en-US" sz="3200" dirty="0">
                <a:effectLst>
                  <a:outerShdw blurRad="38100" dist="38100" dir="2700000" algn="tl">
                    <a:srgbClr val="000000">
                      <a:alpha val="43137"/>
                    </a:srgbClr>
                  </a:outerShdw>
                </a:effectLst>
                <a:latin typeface="Calibri" panose="020F0502020204030204" pitchFamily="34" charset="0"/>
              </a:rPr>
              <a:t>, the power, the strength and the glory;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and wherever the sons of men dwell, </a:t>
            </a:r>
            <a:r>
              <a:rPr lang="en-US" sz="3200" i="1" dirty="0">
                <a:effectLst>
                  <a:outerShdw blurRad="38100" dist="38100" dir="2700000" algn="tl">
                    <a:srgbClr val="000000">
                      <a:alpha val="43137"/>
                    </a:srgbClr>
                  </a:outerShdw>
                </a:effectLst>
                <a:latin typeface="Calibri" panose="020F0502020204030204" pitchFamily="34" charset="0"/>
              </a:rPr>
              <a:t>or</a:t>
            </a:r>
            <a:r>
              <a:rPr lang="en-US" sz="3200" dirty="0">
                <a:effectLst>
                  <a:outerShdw blurRad="38100" dist="38100" dir="2700000" algn="tl">
                    <a:srgbClr val="000000">
                      <a:alpha val="43137"/>
                    </a:srgbClr>
                  </a:outerShdw>
                </a:effectLst>
                <a:latin typeface="Calibri" panose="020F0502020204030204" pitchFamily="34" charset="0"/>
              </a:rPr>
              <a:t> the beasts of the field, or the birds of the sky, </a:t>
            </a:r>
            <a:r>
              <a:rPr lang="en-US" sz="3200" dirty="0">
                <a:effectLst>
                  <a:outerShdw blurRad="38100" dist="38100" dir="2700000" algn="tl">
                    <a:srgbClr val="000000">
                      <a:alpha val="43137"/>
                    </a:srgbClr>
                  </a:outerShdw>
                </a:effectLst>
                <a:latin typeface="Calibri" panose="020F0502020204030204" pitchFamily="34" charset="0"/>
                <a:cs typeface="+mn-cs"/>
              </a:rPr>
              <a:t>He has given them</a:t>
            </a:r>
            <a:r>
              <a:rPr lang="en-US" sz="3200" dirty="0">
                <a:effectLst>
                  <a:outerShdw blurRad="38100" dist="38100" dir="2700000" algn="tl">
                    <a:srgbClr val="000000">
                      <a:alpha val="43137"/>
                    </a:srgbClr>
                  </a:outerShdw>
                </a:effectLst>
                <a:latin typeface="Calibri" panose="020F0502020204030204" pitchFamily="34" charset="0"/>
              </a:rPr>
              <a:t> into your hand and </a:t>
            </a:r>
            <a:r>
              <a:rPr lang="en-US" sz="3200" dirty="0">
                <a:effectLst>
                  <a:outerShdw blurRad="38100" dist="38100" dir="2700000" algn="tl">
                    <a:srgbClr val="000000">
                      <a:alpha val="43137"/>
                    </a:srgbClr>
                  </a:outerShdw>
                </a:effectLst>
                <a:latin typeface="Calibri" panose="020F0502020204030204" pitchFamily="34" charset="0"/>
                <a:cs typeface="+mn-cs"/>
              </a:rPr>
              <a:t>has caused you</a:t>
            </a:r>
            <a:r>
              <a:rPr lang="en-US" sz="3200" dirty="0">
                <a:effectLst>
                  <a:outerShdw blurRad="38100" dist="38100" dir="2700000" algn="tl">
                    <a:srgbClr val="000000">
                      <a:alpha val="43137"/>
                    </a:srgbClr>
                  </a:outerShdw>
                </a:effectLst>
                <a:latin typeface="Calibri" panose="020F0502020204030204" pitchFamily="34" charset="0"/>
              </a:rPr>
              <a:t> to rule over them 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You are the head of gold.</a:t>
            </a:r>
          </a:p>
        </p:txBody>
      </p:sp>
      <p:pic>
        <p:nvPicPr>
          <p:cNvPr id="6" name="Picture 6" descr="http://www.maggiesnotebook.com/wp-content/uploads/2011/08/Apostle_John_35.jpg">
            <a:extLst>
              <a:ext uri="{FF2B5EF4-FFF2-40B4-BE49-F238E27FC236}">
                <a16:creationId xmlns:a16="http://schemas.microsoft.com/office/drawing/2014/main" id="{9E3667A8-384D-42BC-BB39-A0F4E42B2CE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81604" y="3764280"/>
            <a:ext cx="980792" cy="118872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606970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191418" y="198120"/>
            <a:ext cx="6761163" cy="1097280"/>
          </a:xfrm>
        </p:spPr>
        <p:txBody>
          <a:bodyPr anchor="t"/>
          <a:lstStyle/>
          <a:p>
            <a:pPr algn="ctr" eaLnBrk="1" hangingPunct="1"/>
            <a:r>
              <a:rPr lang="en-US" altLang="en-US" sz="3600" dirty="0">
                <a:effectLst>
                  <a:outerShdw blurRad="38100" dist="38100" dir="2700000" algn="tl">
                    <a:srgbClr val="000000">
                      <a:alpha val="43137"/>
                    </a:srgbClr>
                  </a:outerShdw>
                </a:effectLst>
              </a:rPr>
              <a:t>I. The Vision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17:1-6a</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914400" y="1371599"/>
            <a:ext cx="4572000" cy="4771813"/>
          </a:xfrm>
        </p:spPr>
        <p:txBody>
          <a:bodyPr/>
          <a:lstStyle/>
          <a:p>
            <a:pPr marL="514350" indent="-51435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Her introduction (1a)</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judgment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immorality</a:t>
            </a:r>
            <a:r>
              <a:rPr lang="en-US" dirty="0">
                <a:effectLst>
                  <a:outerShdw blurRad="38100" dist="38100" dir="2700000" algn="tl">
                    <a:srgbClr val="000000">
                      <a:alpha val="43137"/>
                    </a:srgbClr>
                  </a:outerShdw>
                </a:effectLst>
                <a:latin typeface="Calibri" panose="020F0502020204030204" pitchFamily="34" charset="0"/>
              </a:rPr>
              <a:t> (2)</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influence</a:t>
            </a:r>
            <a:r>
              <a:rPr lang="en-US" dirty="0">
                <a:effectLst>
                  <a:outerShdw blurRad="38100" dist="38100" dir="2700000" algn="tl">
                    <a:srgbClr val="000000">
                      <a:alpha val="43137"/>
                    </a:srgbClr>
                  </a:outerShdw>
                </a:effectLst>
                <a:latin typeface="Calibri" panose="020F0502020204030204" pitchFamily="34" charset="0"/>
              </a:rPr>
              <a:t> (3)</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appearance (4)</a:t>
            </a:r>
            <a:endParaRPr lang="en-US" dirty="0">
              <a:effectLst>
                <a:outerShdw blurRad="38100" dist="38100" dir="2700000" algn="tl">
                  <a:srgbClr val="000000">
                    <a:alpha val="43137"/>
                  </a:srgbClr>
                </a:outerShdw>
              </a:effectLst>
              <a:latin typeface="Calibri" panose="020F0502020204030204" pitchFamily="34" charset="0"/>
            </a:endParaRP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title (5)</a:t>
            </a:r>
          </a:p>
          <a:p>
            <a:pPr marL="514350" indent="-51435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Her persecution (6a)</a:t>
            </a:r>
          </a:p>
        </p:txBody>
      </p:sp>
      <p:pic>
        <p:nvPicPr>
          <p:cNvPr id="5" name="Picture 7" descr="C:\Documents and Settings\Owner\Application Data\Microsoft\Media Catalog\clip0006.BMP">
            <a:extLst>
              <a:ext uri="{FF2B5EF4-FFF2-40B4-BE49-F238E27FC236}">
                <a16:creationId xmlns:a16="http://schemas.microsoft.com/office/drawing/2014/main" id="{F98A5171-25B0-477B-A51B-0BEF46FBEB2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3130" y="1981200"/>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54614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914400" y="1540933"/>
            <a:ext cx="3276600" cy="5088467"/>
          </a:xfrm>
        </p:spPr>
        <p:txBody>
          <a:bodyPr/>
          <a:lstStyle/>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48200" y="2256366"/>
            <a:ext cx="3349264" cy="3657600"/>
          </a:xfrm>
          <a:prstGeom prst="rect">
            <a:avLst/>
          </a:prstGeom>
        </p:spPr>
      </p:pic>
    </p:spTree>
    <p:extLst>
      <p:ext uri="{BB962C8B-B14F-4D97-AF65-F5344CB8AC3E}">
        <p14:creationId xmlns:p14="http://schemas.microsoft.com/office/powerpoint/2010/main" val="147122425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2391" y="152116"/>
            <a:ext cx="8919221" cy="6553768"/>
          </a:xfrm>
          <a:prstGeom prst="rect">
            <a:avLst/>
          </a:prstGeom>
        </p:spPr>
      </p:pic>
    </p:spTree>
    <p:extLst>
      <p:ext uri="{BB962C8B-B14F-4D97-AF65-F5344CB8AC3E}">
        <p14:creationId xmlns:p14="http://schemas.microsoft.com/office/powerpoint/2010/main" val="386364597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idx="4294967295"/>
          </p:nvPr>
        </p:nvSpPr>
        <p:spPr/>
        <p:txBody>
          <a:bodyPr/>
          <a:lstStyle/>
          <a:p>
            <a:r>
              <a:rPr lang="en-US" altLang="en-US"/>
              <a:t>CHART OF NATIONS</a:t>
            </a:r>
          </a:p>
        </p:txBody>
      </p:sp>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399"/>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5280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7:12</a:t>
            </a:r>
          </a:p>
          <a:p>
            <a:pPr algn="just"/>
            <a:r>
              <a:rPr lang="en-US" sz="3600" dirty="0">
                <a:effectLst>
                  <a:outerShdw blurRad="38100" dist="38100" dir="2700000" algn="tl">
                    <a:srgbClr val="000000">
                      <a:alpha val="43137"/>
                    </a:srgbClr>
                  </a:outerShdw>
                </a:effectLst>
                <a:latin typeface="Calibri" panose="020F0502020204030204" pitchFamily="34" charset="0"/>
              </a:rPr>
              <a:t>“As for the rest of the beasts, their dominion was taken away, but an extension of life was granted to them for an appointed period of time.”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7D8061CD-F34E-45BC-ABEE-189F3787EE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64597982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B.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17:8-14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Beast (8)</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Seven Heads (9-11)</a:t>
            </a:r>
          </a:p>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Ten Horns (12-14)</a:t>
            </a:r>
          </a:p>
        </p:txBody>
      </p:sp>
      <p:pic>
        <p:nvPicPr>
          <p:cNvPr id="6" name="Picture 7" descr="C:\Documents and Settings\Owner\Application Data\Microsoft\Media Catalog\clip0006.BMP">
            <a:extLst>
              <a:ext uri="{FF2B5EF4-FFF2-40B4-BE49-F238E27FC236}">
                <a16:creationId xmlns:a16="http://schemas.microsoft.com/office/drawing/2014/main" id="{0B6DE354-D535-40B5-8FF6-EB7FD05E10C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2890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015005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2:44</a:t>
            </a:r>
          </a:p>
          <a:p>
            <a:pPr algn="just"/>
            <a:r>
              <a:rPr lang="en-US" sz="3400" dirty="0">
                <a:effectLst>
                  <a:outerShdw blurRad="38100" dist="38100" dir="2700000" algn="tl">
                    <a:srgbClr val="000000">
                      <a:alpha val="43137"/>
                    </a:srgbClr>
                  </a:outerShdw>
                </a:effectLst>
                <a:latin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In the days of those kings</a:t>
            </a:r>
            <a:r>
              <a:rPr lang="en-US" sz="3400" dirty="0">
                <a:effectLst>
                  <a:outerShdw blurRad="38100" dist="38100" dir="2700000" algn="tl">
                    <a:srgbClr val="000000">
                      <a:alpha val="43137"/>
                    </a:srgbClr>
                  </a:outerShdw>
                </a:effectLst>
                <a:latin typeface="Calibri" panose="020F0502020204030204" pitchFamily="34" charset="0"/>
              </a:rPr>
              <a:t> the God of heaven will set up a kingdom which will never be destroyed, and that kingdom will not be left for another people; it will crush and put an end to all these kingdoms, but it will itself endure forever.”</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3332C70C-5802-43D9-8CB2-1B86BEF33A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1528" y="3383280"/>
            <a:ext cx="2360944" cy="1463040"/>
          </a:xfrm>
          <a:prstGeom prst="rect">
            <a:avLst/>
          </a:prstGeom>
        </p:spPr>
      </p:pic>
    </p:spTree>
    <p:extLst>
      <p:ext uri="{BB962C8B-B14F-4D97-AF65-F5344CB8AC3E}">
        <p14:creationId xmlns:p14="http://schemas.microsoft.com/office/powerpoint/2010/main" val="5350466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7:24</a:t>
            </a:r>
          </a:p>
          <a:p>
            <a:pPr algn="just"/>
            <a:r>
              <a:rPr lang="en-US" sz="3600" dirty="0">
                <a:effectLst>
                  <a:outerShdw blurRad="38100" dist="38100" dir="2700000" algn="tl">
                    <a:srgbClr val="000000">
                      <a:alpha val="43137"/>
                    </a:srgbClr>
                  </a:outerShdw>
                </a:effectLst>
                <a:latin typeface="Calibri" panose="020F0502020204030204" pitchFamily="34" charset="0"/>
              </a:rPr>
              <a:t>“As for the ten horns, out of this kingdom ten kings will arise; and another will arise after them, and he will be different from the previous ones and will subdue three kings.”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D7DCDF83-925E-4241-A7A1-5BA817876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344703957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7:23</a:t>
            </a:r>
          </a:p>
          <a:p>
            <a:pPr algn="just"/>
            <a:r>
              <a:rPr lang="en-US" sz="3600" dirty="0">
                <a:effectLst>
                  <a:outerShdw blurRad="38100" dist="38100" dir="2700000" algn="tl">
                    <a:srgbClr val="000000">
                      <a:alpha val="43137"/>
                    </a:srgbClr>
                  </a:outerShdw>
                </a:effectLst>
                <a:latin typeface="Calibri" panose="020F0502020204030204" pitchFamily="34" charset="0"/>
              </a:rPr>
              <a:t>“Thus he said: ‘The fourth beast will be a fourth kingdom on the earth, which will be different from all the other kingdoms and will devour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whole earth</a:t>
            </a:r>
            <a:r>
              <a:rPr lang="en-US" sz="3600" dirty="0">
                <a:effectLst>
                  <a:outerShdw blurRad="38100" dist="38100" dir="2700000" algn="tl">
                    <a:srgbClr val="000000">
                      <a:alpha val="43137"/>
                    </a:srgbClr>
                  </a:outerShdw>
                </a:effectLst>
                <a:latin typeface="Calibri" panose="020F0502020204030204" pitchFamily="34" charset="0"/>
              </a:rPr>
              <a:t> and tread it down and crush it.”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A612FBF3-8319-4352-BF06-DBB3B2734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151255794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7:24</a:t>
            </a:r>
          </a:p>
          <a:p>
            <a:pPr algn="just"/>
            <a:r>
              <a:rPr lang="en-US" sz="3600" dirty="0">
                <a:effectLst>
                  <a:outerShdw blurRad="38100" dist="38100" dir="2700000" algn="tl">
                    <a:srgbClr val="000000">
                      <a:alpha val="43137"/>
                    </a:srgbClr>
                  </a:outerShdw>
                </a:effectLst>
                <a:latin typeface="Calibri" panose="020F0502020204030204" pitchFamily="34" charset="0"/>
              </a:rPr>
              <a:t>“As for the ten horns, out of this kingdom ten kings will arise; and another will arise after them, and he will be different from the previous ones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will subdue three kings</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D7DCDF83-925E-4241-A7A1-5BA817876B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96410" y="3048000"/>
            <a:ext cx="2951180" cy="1828800"/>
          </a:xfrm>
          <a:prstGeom prst="rect">
            <a:avLst/>
          </a:prstGeom>
        </p:spPr>
      </p:pic>
    </p:spTree>
    <p:extLst>
      <p:ext uri="{BB962C8B-B14F-4D97-AF65-F5344CB8AC3E}">
        <p14:creationId xmlns:p14="http://schemas.microsoft.com/office/powerpoint/2010/main" val="31059539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5375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Interpretation Concerning Babylon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17:6b-18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62050" y="1524000"/>
            <a:ext cx="6819901" cy="2514600"/>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Interpretation Promised (6b-7)</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The Beast &amp; His system (8-14)</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Babylon (15-18)</a:t>
            </a:r>
          </a:p>
        </p:txBody>
      </p:sp>
      <p:pic>
        <p:nvPicPr>
          <p:cNvPr id="6" name="Picture 7" descr="C:\Documents and Settings\Owner\Application Data\Microsoft\Media Catalog\clip0006.BMP">
            <a:extLst>
              <a:ext uri="{FF2B5EF4-FFF2-40B4-BE49-F238E27FC236}">
                <a16:creationId xmlns:a16="http://schemas.microsoft.com/office/drawing/2014/main" id="{08C850A1-D7FD-4442-BC6D-48B4D38E21A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0359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3614467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21445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C.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17:15-18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Influence (15)</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Destruction (16-17)</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Identification (18)</a:t>
            </a:r>
          </a:p>
        </p:txBody>
      </p:sp>
      <p:pic>
        <p:nvPicPr>
          <p:cNvPr id="6" name="Picture 7" descr="C:\Documents and Settings\Owner\Application Data\Microsoft\Media Catalog\clip0006.BMP">
            <a:extLst>
              <a:ext uri="{FF2B5EF4-FFF2-40B4-BE49-F238E27FC236}">
                <a16:creationId xmlns:a16="http://schemas.microsoft.com/office/drawing/2014/main" id="{9ACA6597-1B37-4A4A-83BF-861925D8E15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9221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C.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17:15-18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Her Influence (15)</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Destruction (16-17)</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Identification (18)</a:t>
            </a:r>
          </a:p>
        </p:txBody>
      </p:sp>
      <p:pic>
        <p:nvPicPr>
          <p:cNvPr id="6" name="Picture 7" descr="C:\Documents and Settings\Owner\Application Data\Microsoft\Media Catalog\clip0006.BMP">
            <a:extLst>
              <a:ext uri="{FF2B5EF4-FFF2-40B4-BE49-F238E27FC236}">
                <a16:creationId xmlns:a16="http://schemas.microsoft.com/office/drawing/2014/main" id="{9ACA6597-1B37-4A4A-83BF-861925D8E15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3684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nvPr>
        </p:nvGraphicFramePr>
        <p:xfrm>
          <a:off x="152400" y="213360"/>
          <a:ext cx="8839200" cy="643128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3">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FFFFCC"/>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326914736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18237024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nvPr>
        </p:nvGraphicFramePr>
        <p:xfrm>
          <a:off x="76200" y="422593"/>
          <a:ext cx="8991600" cy="6012815"/>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921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519949048"/>
                  </a:ext>
                </a:extLst>
              </a:tr>
            </a:tbl>
          </a:graphicData>
        </a:graphic>
      </p:graphicFrame>
    </p:spTree>
    <p:extLst>
      <p:ext uri="{BB962C8B-B14F-4D97-AF65-F5344CB8AC3E}">
        <p14:creationId xmlns:p14="http://schemas.microsoft.com/office/powerpoint/2010/main" val="1457801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eaLnBrk="1" hangingPunct="1">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a:t>
            </a:r>
            <a:r>
              <a:rPr lang="en-US" altLang="en-US" sz="3000" b="1" u="sng" dirty="0">
                <a:solidFill>
                  <a:srgbClr val="FFFFCC"/>
                </a:solidFill>
                <a:effectLst>
                  <a:outerShdw blurRad="38100" dist="38100" dir="2700000" algn="tl">
                    <a:srgbClr val="000000">
                      <a:alpha val="43137"/>
                    </a:srgbClr>
                  </a:outerShdw>
                </a:effectLst>
              </a:rPr>
              <a:t>east</a:t>
            </a:r>
            <a:r>
              <a:rPr lang="en-US" altLang="en-US" sz="3000" dirty="0">
                <a:effectLst>
                  <a:outerShdw blurRad="38100" dist="38100" dir="2700000" algn="tl">
                    <a:srgbClr val="000000">
                      <a:alpha val="43137"/>
                    </a:srgbClr>
                  </a:outerShdw>
                </a:effectLst>
              </a:rPr>
              <a:t>, that they found a plain in the land of </a:t>
            </a:r>
            <a:r>
              <a:rPr lang="en-US" altLang="en-US" sz="3000" b="1" u="sng" dirty="0">
                <a:solidFill>
                  <a:srgbClr val="FFFFCC"/>
                </a:solidFill>
                <a:effectLst>
                  <a:outerShdw blurRad="38100" dist="38100" dir="2700000" algn="tl">
                    <a:srgbClr val="000000">
                      <a:alpha val="43137"/>
                    </a:srgbClr>
                  </a:outerShdw>
                </a:effectLst>
              </a:rPr>
              <a:t>Shinar</a:t>
            </a:r>
            <a:r>
              <a:rPr lang="en-US" altLang="en-US" sz="3000" dirty="0">
                <a:effectLst>
                  <a:outerShdw blurRad="38100" dist="38100" dir="2700000" algn="tl">
                    <a:srgbClr val="000000">
                      <a:alpha val="43137"/>
                    </a:srgbClr>
                  </a:outerShdw>
                </a:effectLst>
              </a:rPr>
              <a:t>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138026710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76200" y="182880"/>
          <a:ext cx="8991600" cy="649224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2807051881"/>
                    </a:ext>
                  </a:extLst>
                </a:gridCol>
                <a:gridCol w="2997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400" dirty="0">
                          <a:latin typeface="Calibri" panose="020F0502020204030204" pitchFamily="34" charset="0"/>
                        </a:rPr>
                        <a:t>Alexander Hislop, </a:t>
                      </a:r>
                      <a:r>
                        <a:rPr lang="en-US" sz="2400" i="1" dirty="0">
                          <a:latin typeface="Calibri" panose="020F0502020204030204" pitchFamily="34" charset="0"/>
                        </a:rPr>
                        <a:t>Two Babylons</a:t>
                      </a: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39344374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38592873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16:19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city was split into three parts, and the cities of the nations fell.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Babylon the great was remembered before God, to give her the cup of the wine of His fierce wrath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4943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C.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17:15-18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Influence (15)</a:t>
            </a:r>
          </a:p>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Her Destruction (16-17)</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Identification (18)</a:t>
            </a:r>
          </a:p>
        </p:txBody>
      </p:sp>
      <p:pic>
        <p:nvPicPr>
          <p:cNvPr id="6" name="Picture 7" descr="C:\Documents and Settings\Owner\Application Data\Microsoft\Media Catalog\clip0006.BMP">
            <a:extLst>
              <a:ext uri="{FF2B5EF4-FFF2-40B4-BE49-F238E27FC236}">
                <a16:creationId xmlns:a16="http://schemas.microsoft.com/office/drawing/2014/main" id="{9ACA6597-1B37-4A4A-83BF-861925D8E15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5048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having seven heads 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2057371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928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1337535686"/>
              </p:ext>
            </p:extLst>
          </p:nvPr>
        </p:nvGraphicFramePr>
        <p:xfrm>
          <a:off x="152400" y="213360"/>
          <a:ext cx="8839200" cy="643128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3">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2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2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Associated with a Golden cup</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2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Dwelling on many waters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chemeClr val="accent5">
                        <a:lumMod val="60000"/>
                        <a:lumOff val="40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Intoxicating the nations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Persecution of the saints</a:t>
                      </a: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17:6; 18:24</a:t>
                      </a:r>
                    </a:p>
                  </a:txBody>
                  <a:tcPr horzOverflow="overflow">
                    <a:solidFill>
                      <a:srgbClr val="99FF66"/>
                    </a:solidFill>
                  </a:tcPr>
                </a:tc>
                <a:extLst>
                  <a:ext uri="{0D108BD9-81ED-4DB2-BD59-A6C34878D82A}">
                    <a16:rowId xmlns:a16="http://schemas.microsoft.com/office/drawing/2014/main" val="3269147360"/>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Stone sinking into Euphrates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Sudden destruction</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endParaRPr kumimoji="0" lang="en-US" sz="22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FFFFCC"/>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Final, uninhabitable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Deserved</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God’s people flee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Heaven rejoices</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accent5">
                        <a:lumMod val="60000"/>
                        <a:lumOff val="40000"/>
                      </a:schemeClr>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ts val="0"/>
                        </a:spcBef>
                        <a:spcAft>
                          <a:spcPct val="0"/>
                        </a:spcAft>
                        <a:buClrTx/>
                        <a:buSzTx/>
                        <a:buFontTx/>
                        <a:buNone/>
                        <a:tabLst/>
                      </a:pPr>
                      <a:r>
                        <a:rPr kumimoji="0" lang="en-US" sz="22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accent5">
                        <a:lumMod val="60000"/>
                        <a:lumOff val="40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1738857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8" name="Group 92">
            <a:extLst>
              <a:ext uri="{FF2B5EF4-FFF2-40B4-BE49-F238E27FC236}">
                <a16:creationId xmlns:a16="http://schemas.microsoft.com/office/drawing/2014/main" id="{7C87197F-3FCF-4B30-897D-5B876BD8E404}"/>
              </a:ext>
            </a:extLst>
          </p:cNvPr>
          <p:cNvGraphicFramePr>
            <a:graphicFrameLocks noGrp="1"/>
          </p:cNvGraphicFramePr>
          <p:nvPr>
            <p:ph type="tbl" idx="1"/>
            <p:extLst>
              <p:ext uri="{D42A27DB-BD31-4B8C-83A1-F6EECF244321}">
                <p14:modId xmlns:p14="http://schemas.microsoft.com/office/powerpoint/2010/main" val="2281872681"/>
              </p:ext>
            </p:extLst>
          </p:nvPr>
        </p:nvGraphicFramePr>
        <p:xfrm>
          <a:off x="114300" y="266700"/>
          <a:ext cx="8915400" cy="6324600"/>
        </p:xfrm>
        <a:graphic>
          <a:graphicData uri="http://schemas.openxmlformats.org/drawingml/2006/table">
            <a:tbl>
              <a:tblPr/>
              <a:tblGrid>
                <a:gridCol w="4762500">
                  <a:extLst>
                    <a:ext uri="{9D8B030D-6E8A-4147-A177-3AD203B41FA5}">
                      <a16:colId xmlns:a16="http://schemas.microsoft.com/office/drawing/2014/main" val="2504745408"/>
                    </a:ext>
                  </a:extLst>
                </a:gridCol>
                <a:gridCol w="2076450">
                  <a:extLst>
                    <a:ext uri="{9D8B030D-6E8A-4147-A177-3AD203B41FA5}">
                      <a16:colId xmlns:a16="http://schemas.microsoft.com/office/drawing/2014/main" val="3511771351"/>
                    </a:ext>
                  </a:extLst>
                </a:gridCol>
                <a:gridCol w="2076450">
                  <a:extLst>
                    <a:ext uri="{9D8B030D-6E8A-4147-A177-3AD203B41FA5}">
                      <a16:colId xmlns:a16="http://schemas.microsoft.com/office/drawing/2014/main" val="4019618864"/>
                    </a:ext>
                  </a:extLst>
                </a:gridCol>
              </a:tblGrid>
              <a:tr h="4572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3200" b="0" i="0" u="none" strike="noStrike" cap="none" normalizeH="0" baseline="0" dirty="0">
                          <a:ln>
                            <a:noFill/>
                          </a:ln>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ONE BABYLON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2526352"/>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Rev.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79104511"/>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255480875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City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836052879"/>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Same clothing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596162921"/>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Holding a cup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8586216"/>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Fornicating with Kings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971669483"/>
                  </a:ext>
                </a:extLst>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Drunk with wine of immorality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154282867"/>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Persecuting believers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18:20, 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323488522"/>
                  </a:ext>
                </a:extLst>
              </a:tr>
              <a:tr h="4587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fire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0000FF"/>
                          </a:solidFill>
                          <a:effectLst/>
                          <a:latin typeface="Calibri" panose="020F0502020204030204" pitchFamily="34" charset="0"/>
                          <a:cs typeface="Calibri" panose="020F0502020204030204" pitchFamily="34" charset="0"/>
                        </a:rPr>
                        <a:t>17:16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18:8, 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319942958"/>
                  </a:ext>
                </a:extLst>
              </a:tr>
              <a:tr h="5334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by God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rPr>
                        <a:t>17:17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ts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18:5,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3097031480"/>
                  </a:ext>
                </a:extLst>
              </a:tr>
              <a:tr h="53340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altLang="en-US" sz="2000" b="0" dirty="0">
                          <a:solidFill>
                            <a:schemeClr val="bg2"/>
                          </a:solidFill>
                          <a:effectLst/>
                          <a:latin typeface="Calibri" panose="020F0502020204030204" pitchFamily="34" charset="0"/>
                          <a:cs typeface="Calibri" panose="020F0502020204030204" pitchFamily="34" charset="0"/>
                        </a:rPr>
                        <a:t>Dyer, "The Identity of Babylon in Revelation 17–18 (Part 1)," 311-13.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4638934"/>
                  </a:ext>
                </a:extLst>
              </a:tr>
            </a:tbl>
          </a:graphicData>
        </a:graphic>
      </p:graphicFrame>
    </p:spTree>
    <p:extLst>
      <p:ext uri="{BB962C8B-B14F-4D97-AF65-F5344CB8AC3E}">
        <p14:creationId xmlns:p14="http://schemas.microsoft.com/office/powerpoint/2010/main" val="26534581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90500" y="198120"/>
            <a:ext cx="8336770" cy="1097280"/>
          </a:xfrm>
        </p:spPr>
        <p:txBody>
          <a:bodyPr anchor="t"/>
          <a:lstStyle/>
          <a:p>
            <a:pPr algn="ctr" eaLnBrk="1" hangingPunct="1"/>
            <a:r>
              <a:rPr lang="en-US" altLang="en-US" sz="3600" dirty="0">
                <a:effectLst>
                  <a:outerShdw blurRad="38100" dist="38100" dir="2700000" algn="tl">
                    <a:srgbClr val="000000">
                      <a:alpha val="43137"/>
                    </a:srgbClr>
                  </a:outerShdw>
                </a:effectLst>
              </a:rPr>
              <a:t>C. The Beast &amp; His System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17:15-18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095500" y="1524000"/>
            <a:ext cx="4953001" cy="2438400"/>
          </a:xfrm>
        </p:spPr>
        <p:txBody>
          <a:bodyPr/>
          <a:lstStyle/>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Influence (15)</a:t>
            </a:r>
          </a:p>
          <a:p>
            <a:pPr marL="571500" indent="-5715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 Destruction (16-17)</a:t>
            </a:r>
          </a:p>
          <a:p>
            <a:pPr marL="571500" indent="-571500">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Her Identification (18)</a:t>
            </a:r>
          </a:p>
        </p:txBody>
      </p:sp>
      <p:pic>
        <p:nvPicPr>
          <p:cNvPr id="6" name="Picture 7" descr="C:\Documents and Settings\Owner\Application Data\Microsoft\Media Catalog\clip0006.BMP">
            <a:extLst>
              <a:ext uri="{FF2B5EF4-FFF2-40B4-BE49-F238E27FC236}">
                <a16:creationId xmlns:a16="http://schemas.microsoft.com/office/drawing/2014/main" id="{9ACA6597-1B37-4A4A-83BF-861925D8E15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63806" y="3810000"/>
            <a:ext cx="181638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7548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2EFC223-AE86-4F96-AEF4-A22E7B501DF4}"/>
              </a:ext>
            </a:extLst>
          </p:cNvPr>
          <p:cNvSpPr>
            <a:spLocks noGrp="1" noChangeArrowheads="1"/>
          </p:cNvSpPr>
          <p:nvPr>
            <p:ph type="title"/>
          </p:nvPr>
        </p:nvSpPr>
        <p:spPr>
          <a:xfrm>
            <a:off x="2095500" y="228600"/>
            <a:ext cx="4953000" cy="1131376"/>
          </a:xfrm>
        </p:spPr>
        <p:txBody>
          <a:bodyPr anchor="t"/>
          <a:lstStyle/>
          <a:p>
            <a:pPr algn="ctr">
              <a:spcAft>
                <a:spcPts val="600"/>
              </a:spcAft>
            </a:pPr>
            <a:r>
              <a:rPr lang="en-US" altLang="en-US" sz="3600" dirty="0">
                <a:solidFill>
                  <a:srgbClr val="00FFFF"/>
                </a:solidFill>
                <a:effectLst>
                  <a:outerShdw blurRad="38100" dist="38100" dir="2700000" algn="tl">
                    <a:srgbClr val="000000">
                      <a:alpha val="43137"/>
                    </a:srgbClr>
                  </a:outerShdw>
                </a:effectLst>
                <a:cs typeface="Times New Roman" panose="02020603050405020304" pitchFamily="18" charset="0"/>
              </a:rPr>
              <a:t>Bullinger</a:t>
            </a:r>
            <a:br>
              <a:rPr lang="en-US" altLang="en-US" sz="3200" dirty="0">
                <a:solidFill>
                  <a:srgbClr val="00FFFF"/>
                </a:solidFill>
                <a:effectLst>
                  <a:outerShdw blurRad="38100" dist="38100" dir="2700000" algn="tl">
                    <a:srgbClr val="000000">
                      <a:alpha val="43137"/>
                    </a:srgbClr>
                  </a:outerShdw>
                </a:effectLst>
                <a:cs typeface="Times New Roman" panose="02020603050405020304" pitchFamily="18" charset="0"/>
              </a:rPr>
            </a:br>
            <a:r>
              <a:rPr lang="en-US" sz="2000" i="1" dirty="0">
                <a:solidFill>
                  <a:schemeClr val="tx1"/>
                </a:solidFill>
                <a:effectLst>
                  <a:outerShdw blurRad="38100" dist="38100" dir="2700000" algn="tl">
                    <a:srgbClr val="000000">
                      <a:alpha val="43137"/>
                    </a:srgbClr>
                  </a:outerShdw>
                </a:effectLst>
                <a:ea typeface="+mn-ea"/>
                <a:cs typeface="+mn-cs"/>
              </a:rPr>
              <a:t>The Apocalypse or “The Day of the Lord”</a:t>
            </a:r>
            <a:r>
              <a:rPr lang="en-US" altLang="en-US" sz="2000" i="1" dirty="0">
                <a:solidFill>
                  <a:schemeClr val="tx1"/>
                </a:solidFill>
                <a:effectLst>
                  <a:outerShdw blurRad="38100" dist="38100" dir="2700000" algn="tl">
                    <a:srgbClr val="000000">
                      <a:alpha val="43137"/>
                    </a:srgbClr>
                  </a:outerShdw>
                </a:effectLst>
                <a:ea typeface="+mn-ea"/>
                <a:cs typeface="+mn-cs"/>
              </a:rPr>
              <a:t>, 509</a:t>
            </a:r>
          </a:p>
        </p:txBody>
      </p:sp>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0" y="1371600"/>
            <a:ext cx="9144000" cy="4876800"/>
          </a:xfrm>
        </p:spPr>
        <p:txBody>
          <a:bodyPr/>
          <a:lstStyle/>
          <a:p>
            <a:pPr marL="0" indent="0" algn="just">
              <a:buNone/>
            </a:pPr>
            <a:r>
              <a:rPr lang="en-US" altLang="en-US" dirty="0">
                <a:effectLst>
                  <a:outerShdw blurRad="38100" dist="38100" dir="2700000" algn="tl">
                    <a:srgbClr val="000000">
                      <a:alpha val="43137"/>
                    </a:srgbClr>
                  </a:outerShdw>
                </a:effectLst>
                <a:cs typeface="Times New Roman" panose="02020603050405020304" pitchFamily="18" charset="0"/>
              </a:rPr>
              <a:t>“</a:t>
            </a:r>
            <a:r>
              <a:rPr lang="en-US" dirty="0">
                <a:effectLst>
                  <a:outerShdw blurRad="38100" dist="38100" dir="2700000" algn="tl">
                    <a:srgbClr val="000000">
                      <a:alpha val="43137"/>
                    </a:srgbClr>
                  </a:outerShdw>
                </a:effectLst>
              </a:rPr>
              <a:t>It is indeed surprising how any mistake could have been made in the identification of this woman. For the Holy Spirit first shows us her very name upon her forehead. Then, in verse 18, He tells us as plainly as words can tell anything, that ‘the woman which thou </a:t>
            </a:r>
            <a:r>
              <a:rPr lang="en-US" dirty="0" err="1">
                <a:effectLst>
                  <a:outerShdw blurRad="38100" dist="38100" dir="2700000" algn="tl">
                    <a:srgbClr val="000000">
                      <a:alpha val="43137"/>
                    </a:srgbClr>
                  </a:outerShdw>
                </a:effectLst>
              </a:rPr>
              <a:t>sawest</a:t>
            </a:r>
            <a:r>
              <a:rPr lang="en-US" dirty="0">
                <a:effectLst>
                  <a:outerShdw blurRad="38100" dist="38100" dir="2700000" algn="tl">
                    <a:srgbClr val="000000">
                      <a:alpha val="43137"/>
                    </a:srgbClr>
                  </a:outerShdw>
                </a:effectLst>
              </a:rPr>
              <a:t> is that great city, which </a:t>
            </a:r>
            <a:r>
              <a:rPr lang="en-US" dirty="0" err="1">
                <a:effectLst>
                  <a:outerShdw blurRad="38100" dist="38100" dir="2700000" algn="tl">
                    <a:srgbClr val="000000">
                      <a:alpha val="43137"/>
                    </a:srgbClr>
                  </a:outerShdw>
                </a:effectLst>
              </a:rPr>
              <a:t>reignest</a:t>
            </a:r>
            <a:r>
              <a:rPr lang="en-US" dirty="0">
                <a:effectLst>
                  <a:outerShdw blurRad="38100" dist="38100" dir="2700000" algn="tl">
                    <a:srgbClr val="000000">
                      <a:alpha val="43137"/>
                    </a:srgbClr>
                  </a:outerShdw>
                </a:effectLst>
              </a:rPr>
              <a:t> over the kings of the earth’, and chap. xvi. 19, as well as xvii. 5, identifies this city with Babylon. </a:t>
            </a:r>
            <a:r>
              <a:rPr lang="en-US" b="1" u="sng" dirty="0">
                <a:solidFill>
                  <a:srgbClr val="FFFFCC"/>
                </a:solidFill>
                <a:effectLst>
                  <a:outerShdw blurRad="38100" dist="38100" dir="2700000" algn="tl">
                    <a:srgbClr val="000000">
                      <a:alpha val="43137"/>
                    </a:srgbClr>
                  </a:outerShdw>
                </a:effectLst>
              </a:rPr>
              <a:t>God says it is a ‘city.’ He does not say </a:t>
            </a:r>
            <a:r>
              <a:rPr lang="en-US" b="1" i="1" u="sng" dirty="0">
                <a:solidFill>
                  <a:srgbClr val="FFFFCC"/>
                </a:solidFill>
                <a:effectLst>
                  <a:outerShdw blurRad="38100" dist="38100" dir="2700000" algn="tl">
                    <a:srgbClr val="000000">
                      <a:alpha val="43137"/>
                    </a:srgbClr>
                  </a:outerShdw>
                </a:effectLst>
              </a:rPr>
              <a:t>a system</a:t>
            </a:r>
            <a:r>
              <a:rPr lang="en-US" b="1" u="sng" dirty="0">
                <a:solidFill>
                  <a:srgbClr val="FFFFCC"/>
                </a:solidFill>
                <a:effectLst>
                  <a:outerShdw blurRad="38100" dist="38100" dir="2700000" algn="tl">
                    <a:srgbClr val="000000">
                      <a:alpha val="43137"/>
                    </a:srgbClr>
                  </a:outerShdw>
                </a:effectLst>
              </a:rPr>
              <a:t> or </a:t>
            </a:r>
            <a:r>
              <a:rPr lang="en-US" b="1" i="1" u="sng" dirty="0">
                <a:solidFill>
                  <a:srgbClr val="FFFFCC"/>
                </a:solidFill>
                <a:effectLst>
                  <a:outerShdw blurRad="38100" dist="38100" dir="2700000" algn="tl">
                    <a:srgbClr val="000000">
                      <a:alpha val="43137"/>
                    </a:srgbClr>
                  </a:outerShdw>
                </a:effectLst>
              </a:rPr>
              <a:t>a religion</a:t>
            </a:r>
            <a:r>
              <a:rPr lang="en-US" b="1" u="sng" dirty="0">
                <a:solidFill>
                  <a:srgbClr val="FFFFCC"/>
                </a:solidFill>
                <a:effectLst>
                  <a:outerShdw blurRad="38100" dist="38100" dir="2700000" algn="tl">
                    <a:srgbClr val="000000">
                      <a:alpha val="43137"/>
                    </a:srgbClr>
                  </a:outerShdw>
                </a:effectLst>
              </a:rPr>
              <a:t>, but a ‘CITY</a:t>
            </a:r>
            <a:r>
              <a:rPr lang="en-US" altLang="en-US" b="1" dirty="0">
                <a:solidFill>
                  <a:srgbClr val="FFFFCC"/>
                </a:solidFill>
                <a:effectLst>
                  <a:outerShdw blurRad="38100" dist="38100" dir="2700000" algn="tl">
                    <a:srgbClr val="000000">
                      <a:alpha val="43137"/>
                    </a:srgbClr>
                  </a:outerShdw>
                </a:effectLst>
                <a:cs typeface="Times New Roman" panose="02020603050405020304" pitchFamily="18" charset="0"/>
              </a:rPr>
              <a:t>.’</a:t>
            </a:r>
            <a:r>
              <a:rPr lang="en-US" altLang="en-US" b="1" dirty="0">
                <a:effectLst>
                  <a:outerShdw blurRad="38100" dist="38100" dir="2700000" algn="tl">
                    <a:srgbClr val="000000">
                      <a:alpha val="43137"/>
                    </a:srgbClr>
                  </a:outerShdw>
                </a:effectLst>
                <a:cs typeface="Times New Roman" panose="02020603050405020304" pitchFamily="18" charset="0"/>
              </a:rPr>
              <a:t>”</a:t>
            </a:r>
            <a:r>
              <a:rPr lang="en-US" altLang="en-US" dirty="0">
                <a:effectLst>
                  <a:outerShdw blurRad="38100" dist="38100" dir="2700000" algn="tl">
                    <a:srgbClr val="000000">
                      <a:alpha val="43137"/>
                    </a:srgbClr>
                  </a:outerShdw>
                </a:effectLst>
                <a:cs typeface="Times New Roman" panose="02020603050405020304" pitchFamily="18" charset="0"/>
              </a:rPr>
              <a:t> </a:t>
            </a:r>
          </a:p>
        </p:txBody>
      </p:sp>
    </p:spTree>
    <p:extLst>
      <p:ext uri="{BB962C8B-B14F-4D97-AF65-F5344CB8AC3E}">
        <p14:creationId xmlns:p14="http://schemas.microsoft.com/office/powerpoint/2010/main" val="358363590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(17:1-6a)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00065"/>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8" name="Picture 7" descr="C:\Documents and Settings\Owner\Application Data\Microsoft\Media Catalog\clip0006.BMP">
            <a:extLst>
              <a:ext uri="{FF2B5EF4-FFF2-40B4-BE49-F238E27FC236}">
                <a16:creationId xmlns:a16="http://schemas.microsoft.com/office/drawing/2014/main" id="{8EDC6CAA-095F-4CC5-8637-A12394FD09B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6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25228</TotalTime>
  <Words>3732</Words>
  <Application>Microsoft Office PowerPoint</Application>
  <PresentationFormat>On-screen Show (4:3)</PresentationFormat>
  <Paragraphs>812</Paragraphs>
  <Slides>99</Slides>
  <Notes>1</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Azure</vt:lpstr>
      <vt:lpstr>PowerPoint Presentation</vt:lpstr>
      <vt:lpstr>PowerPoint Presentation</vt:lpstr>
      <vt:lpstr>Seven Bowls  (Revelation 16)</vt:lpstr>
      <vt:lpstr>PowerPoint Presentation</vt:lpstr>
      <vt:lpstr>PowerPoint Presentation</vt:lpstr>
      <vt:lpstr>I. The Vision Concerning Babylon Revelation 17:1-6a</vt:lpstr>
      <vt:lpstr>I. The Vision Concerning Babylon Revelation 17:1-6a</vt:lpstr>
      <vt:lpstr>7. The Seventh Bowl Revelation 16:17-21</vt:lpstr>
      <vt:lpstr>PowerPoint Presentation</vt:lpstr>
      <vt:lpstr>PowerPoint Presentation</vt:lpstr>
      <vt:lpstr>PowerPoint Presentation</vt:lpstr>
      <vt:lpstr>5 Non-Chronological Parenthetical Insertions</vt:lpstr>
      <vt:lpstr>I. The Vision Concerning Babylon Revelation 17:1-6a</vt:lpstr>
      <vt:lpstr>PowerPoint Presentation</vt:lpstr>
      <vt:lpstr>PowerPoint Presentation</vt:lpstr>
      <vt:lpstr>I. The Vision Concerning Babylon Revelation 17:1-6a</vt:lpstr>
      <vt:lpstr>PowerPoint Presentation</vt:lpstr>
      <vt:lpstr>PowerPoint Presentation</vt:lpstr>
      <vt:lpstr>PowerPoint Presentation</vt:lpstr>
      <vt:lpstr>I. The Vision Concerning Babylon Revelation 17:1-6a</vt:lpstr>
      <vt:lpstr>PowerPoint Presentation</vt:lpstr>
      <vt:lpstr>PowerPoint Presentation</vt:lpstr>
      <vt:lpstr>PowerPoint Presentation</vt:lpstr>
      <vt:lpstr>I. The Vision Concerning Babylon Revelation 17:1-6a</vt:lpstr>
      <vt:lpstr>PowerPoint Presentation</vt:lpstr>
      <vt:lpstr>PowerPoint Presentation</vt:lpstr>
      <vt:lpstr>PowerPoint Presentation</vt:lpstr>
      <vt:lpstr>I. The Vision Concerning Babylon Revelation 17:1-6a</vt:lpstr>
      <vt:lpstr>PowerPoint Presentation</vt:lpstr>
      <vt:lpstr>PowerPoint Presentation</vt:lpstr>
      <vt:lpstr>John F. Walvoord John F. Walvoord, The Revelation of Jesus Christ: A Commentary (Chicago: Moody, 1966), 257, 263.</vt:lpstr>
      <vt:lpstr>F. F. Bruce “Revelation,” in International Bible Commentary, 1986, p. 1621. </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Larkin, The Book of Revelation, 151. </vt:lpstr>
      <vt:lpstr>PowerPoint Presentation</vt:lpstr>
      <vt:lpstr>I. The Vision Concerning Babylon Revelation 17:1-6a</vt:lpstr>
      <vt:lpstr>When Will the Rapture Take Place Relative to the Tribulation Period?</vt:lpstr>
      <vt:lpstr>PowerPoint Presentation</vt:lpstr>
      <vt:lpstr>PowerPoint Presentation</vt:lpstr>
      <vt:lpstr>PowerPoint Presentation</vt:lpstr>
      <vt:lpstr>PowerPoint Presentation</vt:lpstr>
      <vt:lpstr>II. The Interpretation Concerning Babylon Revelation 17:6b-18</vt:lpstr>
      <vt:lpstr>II. The Interpretation Concerning Babylon Revelation 17:6b-18</vt:lpstr>
      <vt:lpstr>PowerPoint Presentation</vt:lpstr>
      <vt:lpstr>PowerPoint Presentation</vt:lpstr>
      <vt:lpstr>PowerPoint Presentation</vt:lpstr>
      <vt:lpstr>Two Rules of Interpretation</vt:lpstr>
      <vt:lpstr>II. The Interpretation Concerning Babylon Revelation 17:6b-18</vt:lpstr>
      <vt:lpstr>B. The Beast &amp; His System Revelation 17:8-14</vt:lpstr>
      <vt:lpstr>B. The Beast &amp; His System Revelation 17:8-14</vt:lpstr>
      <vt:lpstr>PowerPoint Presentation</vt:lpstr>
      <vt:lpstr>PowerPoint Presentation</vt:lpstr>
      <vt:lpstr>PowerPoint Presentation</vt:lpstr>
      <vt:lpstr>PowerPoint Presentation</vt:lpstr>
      <vt:lpstr>B. The Beast &amp; His System Revelation 17:8-14</vt:lpstr>
      <vt:lpstr>PowerPoint Presentation</vt:lpstr>
      <vt:lpstr>PowerPoint Presentation</vt:lpstr>
      <vt:lpstr>PowerPoint Presentation</vt:lpstr>
      <vt:lpstr>PowerPoint Presentation</vt:lpstr>
      <vt:lpstr>PowerPoint Presentation</vt:lpstr>
      <vt:lpstr>PowerPoint Presentation</vt:lpstr>
      <vt:lpstr>7 Kings or Kingdoms (Dan. 2:37-38)  (Revelation 17:9-10)</vt:lpstr>
      <vt:lpstr>PowerPoint Presentation</vt:lpstr>
      <vt:lpstr>CHART OF NATIONS</vt:lpstr>
      <vt:lpstr>PowerPoint Presentation</vt:lpstr>
      <vt:lpstr>B. The Beast &amp; His System Revelation 17:8-14</vt:lpstr>
      <vt:lpstr>PowerPoint Presentation</vt:lpstr>
      <vt:lpstr>PowerPoint Presentation</vt:lpstr>
      <vt:lpstr>PowerPoint Presentation</vt:lpstr>
      <vt:lpstr>PowerPoint Presentation</vt:lpstr>
      <vt:lpstr>PowerPoint Presentation</vt:lpstr>
      <vt:lpstr>II. The Interpretation Concerning Babylon Revelation 17:6b-18</vt:lpstr>
      <vt:lpstr>PowerPoint Presentation</vt:lpstr>
      <vt:lpstr>PowerPoint Presentation</vt:lpstr>
      <vt:lpstr>C. The Beast &amp; His System Revelation 17:15-18</vt:lpstr>
      <vt:lpstr>C. The Beast &amp; His System Revelation 17:15-18</vt:lpstr>
      <vt:lpstr>PowerPoint Presentation</vt:lpstr>
      <vt:lpstr>PowerPoint Presentation</vt:lpstr>
      <vt:lpstr>PowerPoint Presentation</vt:lpstr>
      <vt:lpstr>PowerPoint Presentation</vt:lpstr>
      <vt:lpstr>PowerPoint Presentation</vt:lpstr>
      <vt:lpstr>C. The Beast &amp; His System Revelation 17:15-18</vt:lpstr>
      <vt:lpstr>PowerPoint Presentation</vt:lpstr>
      <vt:lpstr>PowerPoint Presentation</vt:lpstr>
      <vt:lpstr>PowerPoint Presentation</vt:lpstr>
      <vt:lpstr>PowerPoint Presentation</vt:lpstr>
      <vt:lpstr>C. The Beast &amp; His System Revelation 17:15-18</vt:lpstr>
      <vt:lpstr>Bullinger The Apocalypse or “The Day of the Lord”, 509</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anne woods</cp:lastModifiedBy>
  <cp:revision>2773</cp:revision>
  <cp:lastPrinted>2019-01-24T17:00:53Z</cp:lastPrinted>
  <dcterms:created xsi:type="dcterms:W3CDTF">2009-03-17T12:21:13Z</dcterms:created>
  <dcterms:modified xsi:type="dcterms:W3CDTF">2019-10-06T06:22:02Z</dcterms:modified>
</cp:coreProperties>
</file>