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7"/>
  </p:notesMasterIdLst>
  <p:handoutMasterIdLst>
    <p:handoutMasterId r:id="rId58"/>
  </p:handoutMasterIdLst>
  <p:sldIdLst>
    <p:sldId id="2781" r:id="rId2"/>
    <p:sldId id="5528" r:id="rId3"/>
    <p:sldId id="4207" r:id="rId4"/>
    <p:sldId id="5529" r:id="rId5"/>
    <p:sldId id="5562" r:id="rId6"/>
    <p:sldId id="2927" r:id="rId7"/>
    <p:sldId id="2926" r:id="rId8"/>
    <p:sldId id="4705" r:id="rId9"/>
    <p:sldId id="2924" r:id="rId10"/>
    <p:sldId id="5551" r:id="rId11"/>
    <p:sldId id="5552" r:id="rId12"/>
    <p:sldId id="873" r:id="rId13"/>
    <p:sldId id="3071" r:id="rId14"/>
    <p:sldId id="3074" r:id="rId15"/>
    <p:sldId id="5553" r:id="rId16"/>
    <p:sldId id="2931" r:id="rId17"/>
    <p:sldId id="5554" r:id="rId18"/>
    <p:sldId id="5571" r:id="rId19"/>
    <p:sldId id="4724" r:id="rId20"/>
    <p:sldId id="5572" r:id="rId21"/>
    <p:sldId id="5573" r:id="rId22"/>
    <p:sldId id="5574" r:id="rId23"/>
    <p:sldId id="891" r:id="rId24"/>
    <p:sldId id="265" r:id="rId25"/>
    <p:sldId id="263" r:id="rId26"/>
    <p:sldId id="5587" r:id="rId27"/>
    <p:sldId id="3377" r:id="rId28"/>
    <p:sldId id="5588" r:id="rId29"/>
    <p:sldId id="5589" r:id="rId30"/>
    <p:sldId id="3372" r:id="rId31"/>
    <p:sldId id="5575" r:id="rId32"/>
    <p:sldId id="5576" r:id="rId33"/>
    <p:sldId id="2930" r:id="rId34"/>
    <p:sldId id="4701" r:id="rId35"/>
    <p:sldId id="5577" r:id="rId36"/>
    <p:sldId id="4700" r:id="rId37"/>
    <p:sldId id="614" r:id="rId38"/>
    <p:sldId id="5578" r:id="rId39"/>
    <p:sldId id="5579" r:id="rId40"/>
    <p:sldId id="5580" r:id="rId41"/>
    <p:sldId id="4681" r:id="rId42"/>
    <p:sldId id="5555" r:id="rId43"/>
    <p:sldId id="5581" r:id="rId44"/>
    <p:sldId id="5582" r:id="rId45"/>
    <p:sldId id="5590" r:id="rId46"/>
    <p:sldId id="4736" r:id="rId47"/>
    <p:sldId id="5556" r:id="rId48"/>
    <p:sldId id="5559" r:id="rId49"/>
    <p:sldId id="5557" r:id="rId50"/>
    <p:sldId id="5570" r:id="rId51"/>
    <p:sldId id="5156" r:id="rId52"/>
    <p:sldId id="5563" r:id="rId53"/>
    <p:sldId id="5585" r:id="rId54"/>
    <p:sldId id="3815" r:id="rId55"/>
    <p:sldId id="3630" r:id="rId56"/>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CC"/>
    <a:srgbClr val="000099"/>
    <a:srgbClr val="008000"/>
    <a:srgbClr val="FFFF66"/>
    <a:srgbClr val="0000FF"/>
    <a:srgbClr val="000066"/>
    <a:srgbClr val="A50021"/>
    <a:srgbClr val="99009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21" autoAdjust="0"/>
    <p:restoredTop sz="96349" autoAdjust="0"/>
  </p:normalViewPr>
  <p:slideViewPr>
    <p:cSldViewPr>
      <p:cViewPr>
        <p:scale>
          <a:sx n="70" d="100"/>
          <a:sy n="70" d="100"/>
        </p:scale>
        <p:origin x="1086" y="4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91" d="100"/>
          <a:sy n="91" d="100"/>
        </p:scale>
        <p:origin x="282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3" y="0"/>
            <a:ext cx="3170764" cy="478748"/>
          </a:xfrm>
          <a:prstGeom prst="rect">
            <a:avLst/>
          </a:prstGeom>
          <a:noFill/>
          <a:ln w="9525">
            <a:noFill/>
            <a:miter lim="800000"/>
            <a:headEnd/>
            <a:tailEnd/>
          </a:ln>
        </p:spPr>
        <p:txBody>
          <a:bodyPr vert="horz" wrap="square" lIns="97364" tIns="48683" rIns="97364" bIns="48683" numCol="1" anchor="ctr" anchorCtr="0" compatLnSpc="1">
            <a:prstTxWarp prst="textNoShape">
              <a:avLst/>
            </a:prstTxWarp>
          </a:bodyPr>
          <a:lstStyle>
            <a:lvl1pP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 - The Coming Kingdom</a:t>
            </a:r>
          </a:p>
        </p:txBody>
      </p:sp>
      <p:sp>
        <p:nvSpPr>
          <p:cNvPr id="36867" name="Rectangle 3"/>
          <p:cNvSpPr>
            <a:spLocks noGrp="1" noChangeArrowheads="1"/>
          </p:cNvSpPr>
          <p:nvPr>
            <p:ph type="dt" sz="quarter" idx="1"/>
          </p:nvPr>
        </p:nvSpPr>
        <p:spPr bwMode="auto">
          <a:xfrm>
            <a:off x="4144437" y="0"/>
            <a:ext cx="3170764" cy="478748"/>
          </a:xfrm>
          <a:prstGeom prst="rect">
            <a:avLst/>
          </a:prstGeom>
          <a:noFill/>
          <a:ln w="9525">
            <a:noFill/>
            <a:miter lim="800000"/>
            <a:headEnd/>
            <a:tailEnd/>
          </a:ln>
        </p:spPr>
        <p:txBody>
          <a:bodyPr vert="horz" wrap="square" lIns="97364" tIns="48683" rIns="97364" bIns="48683" numCol="1" anchor="ctr" anchorCtr="0" compatLnSpc="1">
            <a:prstTxWarp prst="textNoShape">
              <a:avLst/>
            </a:prstTxWarp>
          </a:bodyPr>
          <a:lstStyle>
            <a:lvl1pPr algn="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9/18/2019</a:t>
            </a:r>
          </a:p>
        </p:txBody>
      </p:sp>
      <p:sp>
        <p:nvSpPr>
          <p:cNvPr id="36868" name="Rectangle 4"/>
          <p:cNvSpPr>
            <a:spLocks noGrp="1" noChangeArrowheads="1"/>
          </p:cNvSpPr>
          <p:nvPr>
            <p:ph type="ftr" sz="quarter" idx="2"/>
          </p:nvPr>
        </p:nvSpPr>
        <p:spPr bwMode="auto">
          <a:xfrm>
            <a:off x="3" y="9122452"/>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algn="r" defTabSz="920700">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07T01:28:01.514"/>
    </inkml:context>
    <inkml:brush xml:id="br0">
      <inkml:brushProperty name="width" value="0.025" units="cm"/>
      <inkml:brushProperty name="height" value="0.025" units="cm"/>
    </inkml:brush>
  </inkml:definitions>
  <inkml:trace contextRef="#ctx0" brushRef="#br0">13166 5180 3328,'0'0'1312,"25"0"-704,-25 0-160,0 0 544,0 0-256,0 0-32,0 0-128,0 0-64,0 0-256,0 0 32,0 0 128,0 0-224,0 0-96,0 0 0,0 0 0,0 0-128,0 0 32,0 0 0,0 0 0,0 0 64,0 0 96,0 0-64,0 0-64,0 0-864,-25 25-384,25-25-1600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3"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defTabSz="920700">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1" y="0"/>
            <a:ext cx="3170763"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algn="r" defTabSz="920700">
              <a:defRPr sz="1300">
                <a:latin typeface="Calibri" panose="020F0502020204030204" pitchFamily="34" charset="0"/>
                <a:cs typeface="Calibri" panose="020F0502020204030204" pitchFamily="34" charset="0"/>
              </a:defRPr>
            </a:lvl1pPr>
          </a:lstStyle>
          <a:p>
            <a:pPr>
              <a:defRPr/>
            </a:pPr>
            <a:r>
              <a:rPr lang="en-US"/>
              <a:t>5/29/2019</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09" tIns="50504" rIns="101009" bIns="50504" rtlCol="0" anchor="ctr"/>
          <a:lstStyle/>
          <a:p>
            <a:pPr lvl="0"/>
            <a:endParaRPr lang="en-US" noProof="0" dirty="0"/>
          </a:p>
        </p:txBody>
      </p:sp>
      <p:sp>
        <p:nvSpPr>
          <p:cNvPr id="5" name="Notes Placeholder 4"/>
          <p:cNvSpPr>
            <a:spLocks noGrp="1"/>
          </p:cNvSpPr>
          <p:nvPr>
            <p:ph type="body" sz="quarter" idx="3"/>
          </p:nvPr>
        </p:nvSpPr>
        <p:spPr bwMode="auto">
          <a:xfrm>
            <a:off x="732366" y="4561228"/>
            <a:ext cx="5850473" cy="4318573"/>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bwMode="auto">
          <a:xfrm>
            <a:off x="3" y="9120813"/>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defTabSz="920700">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1" y="9120813"/>
            <a:ext cx="3170763"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algn="r" defTabSz="920700">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8917">
              <a:defRPr>
                <a:solidFill>
                  <a:schemeClr val="tx1"/>
                </a:solidFill>
                <a:latin typeface="Arial" panose="020B0604020202020204" pitchFamily="34" charset="0"/>
                <a:cs typeface="Arial" panose="020B0604020202020204" pitchFamily="34" charset="0"/>
              </a:defRPr>
            </a:lvl1pPr>
            <a:lvl2pPr marL="776602" indent="-298693" defTabSz="1008917">
              <a:defRPr>
                <a:solidFill>
                  <a:schemeClr val="tx1"/>
                </a:solidFill>
                <a:latin typeface="Arial" panose="020B0604020202020204" pitchFamily="34" charset="0"/>
                <a:cs typeface="Arial" panose="020B0604020202020204" pitchFamily="34" charset="0"/>
              </a:defRPr>
            </a:lvl2pPr>
            <a:lvl3pPr marL="1194770" indent="-238953" defTabSz="1008917">
              <a:defRPr>
                <a:solidFill>
                  <a:schemeClr val="tx1"/>
                </a:solidFill>
                <a:latin typeface="Arial" panose="020B0604020202020204" pitchFamily="34" charset="0"/>
                <a:cs typeface="Arial" panose="020B0604020202020204" pitchFamily="34" charset="0"/>
              </a:defRPr>
            </a:lvl3pPr>
            <a:lvl4pPr marL="1672678" indent="-238953" defTabSz="1008917">
              <a:defRPr>
                <a:solidFill>
                  <a:schemeClr val="tx1"/>
                </a:solidFill>
                <a:latin typeface="Arial" panose="020B0604020202020204" pitchFamily="34" charset="0"/>
                <a:cs typeface="Arial" panose="020B0604020202020204" pitchFamily="34" charset="0"/>
              </a:defRPr>
            </a:lvl4pPr>
            <a:lvl5pPr marL="2150586" indent="-238953" defTabSz="1008917">
              <a:defRPr>
                <a:solidFill>
                  <a:schemeClr val="tx1"/>
                </a:solidFill>
                <a:latin typeface="Arial" panose="020B0604020202020204" pitchFamily="34" charset="0"/>
                <a:cs typeface="Arial" panose="020B0604020202020204" pitchFamily="34" charset="0"/>
              </a:defRPr>
            </a:lvl5pPr>
            <a:lvl6pPr marL="2628494"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6403"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431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222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2000">
                <a:latin typeface="Calibri" panose="020F0502020204030204" pitchFamily="34" charset="0"/>
                <a:cs typeface="Calibri" panose="020F0502020204030204" pitchFamily="34" charset="0"/>
              </a:rPr>
              <a:pPr/>
              <a:t>2</a:t>
            </a:fld>
            <a:endParaRPr lang="en-US" altLang="en-US" sz="2000" dirty="0">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4"/>
          </p:nvPr>
        </p:nvSpPr>
        <p:spPr/>
        <p:txBody>
          <a:bodyPr/>
          <a:lstStyle/>
          <a:p>
            <a:pPr defTabSz="1010307">
              <a:defRPr/>
            </a:pPr>
            <a:r>
              <a:rPr lang="en-US" sz="2000" kern="0" dirty="0">
                <a:solidFill>
                  <a:sysClr val="windowText" lastClr="000000"/>
                </a:solidFill>
                <a:cs typeface="Calibri" panose="020F0502020204030204" pitchFamily="34" charset="0"/>
              </a:rPr>
              <a:t>Sugar Land </a:t>
            </a:r>
            <a:r>
              <a:rPr lang="en-US" sz="2000" kern="0" dirty="0" err="1">
                <a:solidFill>
                  <a:sysClr val="windowText" lastClr="000000"/>
                </a:solidFill>
                <a:cs typeface="Calibri" panose="020F0502020204030204" pitchFamily="34" charset="0"/>
              </a:rPr>
              <a:t>BIble</a:t>
            </a:r>
            <a:r>
              <a:rPr lang="en-US" sz="2000" kern="0" dirty="0">
                <a:solidFill>
                  <a:sysClr val="windowText" lastClr="000000"/>
                </a:solidFill>
                <a:cs typeface="Calibri" panose="020F0502020204030204" pitchFamily="34" charset="0"/>
              </a:rPr>
              <a:t> Church</a:t>
            </a:r>
          </a:p>
        </p:txBody>
      </p:sp>
      <p:sp>
        <p:nvSpPr>
          <p:cNvPr id="3" name="Header Placeholder 2"/>
          <p:cNvSpPr>
            <a:spLocks noGrp="1"/>
          </p:cNvSpPr>
          <p:nvPr>
            <p:ph type="hdr" sz="quarter"/>
          </p:nvPr>
        </p:nvSpPr>
        <p:spPr/>
        <p:txBody>
          <a:bodyPr/>
          <a:lstStyle/>
          <a:p>
            <a:pPr defTabSz="1010307">
              <a:defRPr/>
            </a:pPr>
            <a:r>
              <a:rPr lang="en-US" sz="2000" kern="0" dirty="0">
                <a:solidFill>
                  <a:sysClr val="windowText" lastClr="000000"/>
                </a:solidFill>
              </a:rPr>
              <a:t>Dr. Andy Woods - The Coming Kingdom</a:t>
            </a:r>
          </a:p>
        </p:txBody>
      </p:sp>
      <p:sp>
        <p:nvSpPr>
          <p:cNvPr id="4" name="Date Placeholder 3"/>
          <p:cNvSpPr>
            <a:spLocks noGrp="1"/>
          </p:cNvSpPr>
          <p:nvPr>
            <p:ph type="dt" idx="10"/>
          </p:nvPr>
        </p:nvSpPr>
        <p:spPr/>
        <p:txBody>
          <a:bodyPr/>
          <a:lstStyle/>
          <a:p>
            <a:pPr>
              <a:defRPr/>
            </a:pPr>
            <a:r>
              <a:rPr lang="en-US"/>
              <a:t>5/29/2019</a:t>
            </a:r>
            <a:endParaRPr lang="en-US" dirty="0"/>
          </a:p>
        </p:txBody>
      </p:sp>
    </p:spTree>
    <p:extLst>
      <p:ext uri="{BB962C8B-B14F-4D97-AF65-F5344CB8AC3E}">
        <p14:creationId xmlns:p14="http://schemas.microsoft.com/office/powerpoint/2010/main" val="421777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9/25/2019</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38</a:t>
            </a:fld>
            <a:endParaRPr lang="en-US" altLang="en-US" dirty="0"/>
          </a:p>
        </p:txBody>
      </p:sp>
    </p:spTree>
    <p:extLst>
      <p:ext uri="{BB962C8B-B14F-4D97-AF65-F5344CB8AC3E}">
        <p14:creationId xmlns:p14="http://schemas.microsoft.com/office/powerpoint/2010/main" val="1772918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9/25/2019</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39</a:t>
            </a:fld>
            <a:endParaRPr lang="en-US" altLang="en-US" dirty="0"/>
          </a:p>
        </p:txBody>
      </p:sp>
    </p:spTree>
    <p:extLst>
      <p:ext uri="{BB962C8B-B14F-4D97-AF65-F5344CB8AC3E}">
        <p14:creationId xmlns:p14="http://schemas.microsoft.com/office/powerpoint/2010/main" val="1738182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9/25/2019</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40</a:t>
            </a:fld>
            <a:endParaRPr lang="en-US" altLang="en-US" dirty="0"/>
          </a:p>
        </p:txBody>
      </p:sp>
    </p:spTree>
    <p:extLst>
      <p:ext uri="{BB962C8B-B14F-4D97-AF65-F5344CB8AC3E}">
        <p14:creationId xmlns:p14="http://schemas.microsoft.com/office/powerpoint/2010/main" val="368776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9/25/2019</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43</a:t>
            </a:fld>
            <a:endParaRPr lang="en-US" altLang="en-US" dirty="0"/>
          </a:p>
        </p:txBody>
      </p:sp>
    </p:spTree>
    <p:extLst>
      <p:ext uri="{BB962C8B-B14F-4D97-AF65-F5344CB8AC3E}">
        <p14:creationId xmlns:p14="http://schemas.microsoft.com/office/powerpoint/2010/main" val="1934287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9/25/2019</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44</a:t>
            </a:fld>
            <a:endParaRPr lang="en-US" altLang="en-US" dirty="0"/>
          </a:p>
        </p:txBody>
      </p:sp>
    </p:spTree>
    <p:extLst>
      <p:ext uri="{BB962C8B-B14F-4D97-AF65-F5344CB8AC3E}">
        <p14:creationId xmlns:p14="http://schemas.microsoft.com/office/powerpoint/2010/main" val="1383432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9/25/2019</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18</a:t>
            </a:fld>
            <a:endParaRPr lang="en-US" altLang="en-US" dirty="0"/>
          </a:p>
        </p:txBody>
      </p:sp>
    </p:spTree>
    <p:extLst>
      <p:ext uri="{BB962C8B-B14F-4D97-AF65-F5344CB8AC3E}">
        <p14:creationId xmlns:p14="http://schemas.microsoft.com/office/powerpoint/2010/main" val="2541231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9/25/2019</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19</a:t>
            </a:fld>
            <a:endParaRPr lang="en-US" altLang="en-US" dirty="0"/>
          </a:p>
        </p:txBody>
      </p:sp>
    </p:spTree>
    <p:extLst>
      <p:ext uri="{BB962C8B-B14F-4D97-AF65-F5344CB8AC3E}">
        <p14:creationId xmlns:p14="http://schemas.microsoft.com/office/powerpoint/2010/main" val="2227184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9/25/2019</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20</a:t>
            </a:fld>
            <a:endParaRPr lang="en-US" altLang="en-US" dirty="0"/>
          </a:p>
        </p:txBody>
      </p:sp>
    </p:spTree>
    <p:extLst>
      <p:ext uri="{BB962C8B-B14F-4D97-AF65-F5344CB8AC3E}">
        <p14:creationId xmlns:p14="http://schemas.microsoft.com/office/powerpoint/2010/main" val="1110079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9/25/2019</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21</a:t>
            </a:fld>
            <a:endParaRPr lang="en-US" altLang="en-US" dirty="0"/>
          </a:p>
        </p:txBody>
      </p:sp>
    </p:spTree>
    <p:extLst>
      <p:ext uri="{BB962C8B-B14F-4D97-AF65-F5344CB8AC3E}">
        <p14:creationId xmlns:p14="http://schemas.microsoft.com/office/powerpoint/2010/main" val="152113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9/25/2019</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22</a:t>
            </a:fld>
            <a:endParaRPr lang="en-US" altLang="en-US" dirty="0"/>
          </a:p>
        </p:txBody>
      </p:sp>
    </p:spTree>
    <p:extLst>
      <p:ext uri="{BB962C8B-B14F-4D97-AF65-F5344CB8AC3E}">
        <p14:creationId xmlns:p14="http://schemas.microsoft.com/office/powerpoint/2010/main" val="4062758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9/25/2019</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31</a:t>
            </a:fld>
            <a:endParaRPr lang="en-US" altLang="en-US" dirty="0"/>
          </a:p>
        </p:txBody>
      </p:sp>
    </p:spTree>
    <p:extLst>
      <p:ext uri="{BB962C8B-B14F-4D97-AF65-F5344CB8AC3E}">
        <p14:creationId xmlns:p14="http://schemas.microsoft.com/office/powerpoint/2010/main" val="4109625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9/25/2019</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32</a:t>
            </a:fld>
            <a:endParaRPr lang="en-US" altLang="en-US" dirty="0"/>
          </a:p>
        </p:txBody>
      </p:sp>
    </p:spTree>
    <p:extLst>
      <p:ext uri="{BB962C8B-B14F-4D97-AF65-F5344CB8AC3E}">
        <p14:creationId xmlns:p14="http://schemas.microsoft.com/office/powerpoint/2010/main" val="2059298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9/25/2019</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35</a:t>
            </a:fld>
            <a:endParaRPr lang="en-US" altLang="en-US" dirty="0"/>
          </a:p>
        </p:txBody>
      </p:sp>
    </p:spTree>
    <p:extLst>
      <p:ext uri="{BB962C8B-B14F-4D97-AF65-F5344CB8AC3E}">
        <p14:creationId xmlns:p14="http://schemas.microsoft.com/office/powerpoint/2010/main" val="1892692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59"/>
          <p:cNvSpPr>
            <a:spLocks noGrp="1" noChangeArrowheads="1"/>
          </p:cNvSpPr>
          <p:nvPr>
            <p:ph type="dt" sz="half" idx="10"/>
          </p:nvPr>
        </p:nvSpPr>
        <p:spPr/>
        <p:txBody>
          <a:bodyPr/>
          <a:lstStyle>
            <a:lvl1pPr>
              <a:defRPr/>
            </a:lvl1pPr>
          </a:lstStyle>
          <a:p>
            <a:pPr>
              <a:defRPr/>
            </a:pPr>
            <a:endParaRPr lang="en-US"/>
          </a:p>
        </p:txBody>
      </p:sp>
      <p:sp>
        <p:nvSpPr>
          <p:cNvPr id="4" name="Rectangle 1060"/>
          <p:cNvSpPr>
            <a:spLocks noGrp="1" noChangeArrowheads="1"/>
          </p:cNvSpPr>
          <p:nvPr>
            <p:ph type="ftr" sz="quarter" idx="11"/>
          </p:nvPr>
        </p:nvSpPr>
        <p:spPr/>
        <p:txBody>
          <a:bodyPr/>
          <a:lstStyle>
            <a:lvl1pPr>
              <a:defRPr/>
            </a:lvl1pPr>
          </a:lstStyle>
          <a:p>
            <a:pPr>
              <a:defRPr/>
            </a:pPr>
            <a:endParaRPr lang="en-US"/>
          </a:p>
        </p:txBody>
      </p:sp>
      <p:sp>
        <p:nvSpPr>
          <p:cNvPr id="5" name="Rectangle 1061"/>
          <p:cNvSpPr>
            <a:spLocks noGrp="1" noChangeArrowheads="1"/>
          </p:cNvSpPr>
          <p:nvPr>
            <p:ph type="sldNum" sz="quarter" idx="12"/>
          </p:nvPr>
        </p:nvSpPr>
        <p:spPr/>
        <p:txBody>
          <a:bodyPr/>
          <a:lstStyle>
            <a:lvl1pPr>
              <a:defRPr smtClean="0"/>
            </a:lvl1pPr>
          </a:lstStyle>
          <a:p>
            <a:pPr>
              <a:defRPr/>
            </a:pPr>
            <a:fld id="{228044A3-C64B-439C-B7F2-9F7A50A2C066}" type="slidenum">
              <a:rPr lang="en-US" altLang="en-US"/>
              <a:pPr>
                <a:defRPr/>
              </a:pPr>
              <a:t>‹#›</a:t>
            </a:fld>
            <a:endParaRPr lang="en-US" altLang="en-US"/>
          </a:p>
        </p:txBody>
      </p:sp>
    </p:spTree>
    <p:extLst>
      <p:ext uri="{BB962C8B-B14F-4D97-AF65-F5344CB8AC3E}">
        <p14:creationId xmlns:p14="http://schemas.microsoft.com/office/powerpoint/2010/main" val="2889518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1029"/>
          <p:cNvSpPr>
            <a:spLocks noGrp="1" noChangeArrowheads="1"/>
          </p:cNvSpPr>
          <p:nvPr>
            <p:ph type="dt" sz="half" idx="10"/>
          </p:nvPr>
        </p:nvSpPr>
        <p:spPr/>
        <p:txBody>
          <a:bodyPr/>
          <a:lstStyle>
            <a:lvl1pPr>
              <a:defRPr/>
            </a:lvl1pPr>
          </a:lstStyle>
          <a:p>
            <a:pPr>
              <a:defRPr/>
            </a:pPr>
            <a:fld id="{148EE296-5872-4CBB-B4D3-58BF199D8E6D}" type="datetime1">
              <a:rPr lang="en-US"/>
              <a:pPr>
                <a:defRPr/>
              </a:pPr>
              <a:t>9/25/2019</a:t>
            </a:fld>
            <a:endParaRPr lang="en-US"/>
          </a:p>
        </p:txBody>
      </p:sp>
      <p:sp>
        <p:nvSpPr>
          <p:cNvPr id="3" name="Rectangle 1030"/>
          <p:cNvSpPr>
            <a:spLocks noGrp="1" noChangeArrowheads="1"/>
          </p:cNvSpPr>
          <p:nvPr>
            <p:ph type="ftr" sz="quarter" idx="11"/>
          </p:nvPr>
        </p:nvSpPr>
        <p:spPr/>
        <p:txBody>
          <a:bodyPr/>
          <a:lstStyle>
            <a:lvl1pPr>
              <a:defRPr/>
            </a:lvl1pPr>
          </a:lstStyle>
          <a:p>
            <a:pPr>
              <a:defRPr/>
            </a:pPr>
            <a:r>
              <a:rPr lang="en-US"/>
              <a:t>DANIEL</a:t>
            </a:r>
          </a:p>
        </p:txBody>
      </p:sp>
      <p:sp>
        <p:nvSpPr>
          <p:cNvPr id="4" name="Rectangle 1031"/>
          <p:cNvSpPr>
            <a:spLocks noGrp="1" noChangeArrowheads="1"/>
          </p:cNvSpPr>
          <p:nvPr>
            <p:ph type="sldNum" sz="quarter" idx="12"/>
          </p:nvPr>
        </p:nvSpPr>
        <p:spPr/>
        <p:txBody>
          <a:bodyPr/>
          <a:lstStyle>
            <a:lvl1pPr>
              <a:defRPr smtClean="0"/>
            </a:lvl1pPr>
          </a:lstStyle>
          <a:p>
            <a:pPr>
              <a:defRPr/>
            </a:pPr>
            <a:fld id="{A0D64A5C-8A8F-4387-99C6-161919CA7769}" type="slidenum">
              <a:rPr lang="en-US" altLang="en-US"/>
              <a:pPr>
                <a:defRPr/>
              </a:pPr>
              <a:t>‹#›</a:t>
            </a:fld>
            <a:endParaRPr lang="en-US" altLang="en-US"/>
          </a:p>
        </p:txBody>
      </p:sp>
    </p:spTree>
    <p:extLst>
      <p:ext uri="{BB962C8B-B14F-4D97-AF65-F5344CB8AC3E}">
        <p14:creationId xmlns:p14="http://schemas.microsoft.com/office/powerpoint/2010/main" val="1012412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45" r:id="rId11"/>
    <p:sldLayoutId id="2147492646" r:id="rId12"/>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15.jpeg"/><Relationship Id="rId1" Type="http://schemas.openxmlformats.org/officeDocument/2006/relationships/slideLayout" Target="../slideLayouts/slideLayout10.xml"/><Relationship Id="rId6" Type="http://schemas.openxmlformats.org/officeDocument/2006/relationships/image" Target="../media/image17.emf"/><Relationship Id="rId5" Type="http://schemas.openxmlformats.org/officeDocument/2006/relationships/customXml" Target="../ink/ink2.xml"/><Relationship Id="rId4" Type="http://schemas.openxmlformats.org/officeDocument/2006/relationships/image" Target="../media/image16.emf"/></Relationships>
</file>

<file path=ppt/slides/_rels/slide17.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customXml" Target="../ink/ink4.xml"/><Relationship Id="rId7" Type="http://schemas.openxmlformats.org/officeDocument/2006/relationships/customXml" Target="../ink/ink6.xml"/><Relationship Id="rId2" Type="http://schemas.openxmlformats.org/officeDocument/2006/relationships/image" Target="../media/image15.jpeg"/><Relationship Id="rId1" Type="http://schemas.openxmlformats.org/officeDocument/2006/relationships/slideLayout" Target="../slideLayouts/slideLayout10.xml"/><Relationship Id="rId6" Type="http://schemas.openxmlformats.org/officeDocument/2006/relationships/image" Target="../media/image17.emf"/><Relationship Id="rId5" Type="http://schemas.openxmlformats.org/officeDocument/2006/relationships/customXml" Target="../ink/ink5.xml"/><Relationship Id="rId4" Type="http://schemas.openxmlformats.org/officeDocument/2006/relationships/image" Target="../media/image16.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customXml" Target="../ink/ink7.xml"/><Relationship Id="rId7" Type="http://schemas.openxmlformats.org/officeDocument/2006/relationships/customXml" Target="../ink/ink9.xml"/><Relationship Id="rId2" Type="http://schemas.openxmlformats.org/officeDocument/2006/relationships/image" Target="../media/image15.jpeg"/><Relationship Id="rId1" Type="http://schemas.openxmlformats.org/officeDocument/2006/relationships/slideLayout" Target="../slideLayouts/slideLayout10.xml"/><Relationship Id="rId6" Type="http://schemas.openxmlformats.org/officeDocument/2006/relationships/image" Target="../media/image39.emf"/><Relationship Id="rId5" Type="http://schemas.openxmlformats.org/officeDocument/2006/relationships/customXml" Target="../ink/ink8.xml"/><Relationship Id="rId4" Type="http://schemas.openxmlformats.org/officeDocument/2006/relationships/image" Target="../media/image38.emf"/></Relationships>
</file>

<file path=ppt/slides/_rels/slide48.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customXml" Target="../ink/ink10.xml"/><Relationship Id="rId7" Type="http://schemas.openxmlformats.org/officeDocument/2006/relationships/customXml" Target="../ink/ink12.xml"/><Relationship Id="rId2" Type="http://schemas.openxmlformats.org/officeDocument/2006/relationships/image" Target="../media/image15.jpeg"/><Relationship Id="rId1" Type="http://schemas.openxmlformats.org/officeDocument/2006/relationships/slideLayout" Target="../slideLayouts/slideLayout10.xml"/><Relationship Id="rId6" Type="http://schemas.openxmlformats.org/officeDocument/2006/relationships/image" Target="../media/image39.emf"/><Relationship Id="rId5" Type="http://schemas.openxmlformats.org/officeDocument/2006/relationships/customXml" Target="../ink/ink11.xml"/><Relationship Id="rId4" Type="http://schemas.openxmlformats.org/officeDocument/2006/relationships/image" Target="../media/image38.emf"/></Relationships>
</file>

<file path=ppt/slides/_rels/slide49.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customXml" Target="../ink/ink13.xml"/><Relationship Id="rId7" Type="http://schemas.openxmlformats.org/officeDocument/2006/relationships/customXml" Target="../ink/ink15.xml"/><Relationship Id="rId2" Type="http://schemas.openxmlformats.org/officeDocument/2006/relationships/image" Target="../media/image15.jpeg"/><Relationship Id="rId1" Type="http://schemas.openxmlformats.org/officeDocument/2006/relationships/slideLayout" Target="../slideLayouts/slideLayout10.xml"/><Relationship Id="rId6" Type="http://schemas.openxmlformats.org/officeDocument/2006/relationships/image" Target="../media/image39.emf"/><Relationship Id="rId5" Type="http://schemas.openxmlformats.org/officeDocument/2006/relationships/customXml" Target="../ink/ink14.xml"/><Relationship Id="rId4" Type="http://schemas.openxmlformats.org/officeDocument/2006/relationships/image" Target="../media/image38.emf"/></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customXml" Target="../ink/ink16.xml"/><Relationship Id="rId7" Type="http://schemas.openxmlformats.org/officeDocument/2006/relationships/customXml" Target="../ink/ink18.xml"/><Relationship Id="rId2" Type="http://schemas.openxmlformats.org/officeDocument/2006/relationships/image" Target="../media/image15.jpeg"/><Relationship Id="rId1" Type="http://schemas.openxmlformats.org/officeDocument/2006/relationships/slideLayout" Target="../slideLayouts/slideLayout10.xml"/><Relationship Id="rId6" Type="http://schemas.openxmlformats.org/officeDocument/2006/relationships/image" Target="NULL"/><Relationship Id="rId5" Type="http://schemas.openxmlformats.org/officeDocument/2006/relationships/customXml" Target="../ink/ink17.xml"/><Relationship Id="rId4" Type="http://schemas.openxmlformats.org/officeDocument/2006/relationships/image" Target="NUL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customXml" Target="../ink/ink19.xml"/><Relationship Id="rId1" Type="http://schemas.openxmlformats.org/officeDocument/2006/relationships/slideLayout" Target="../slideLayouts/slideLayout10.xml"/><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images-na.ssl-images-amazon.com/images/I/51ICPeSz%2BKL._SX331_BO1,204,203,200_.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76488" y="140752"/>
            <a:ext cx="4391025" cy="657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95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11927" y="1498010"/>
            <a:ext cx="9144000" cy="4293190"/>
          </a:xfrm>
        </p:spPr>
        <p:txBody>
          <a:bodyPr/>
          <a:lstStyle/>
          <a:p>
            <a:pPr marL="0" indent="0" algn="just">
              <a:buFontTx/>
              <a:buNone/>
              <a:defRPr/>
            </a:pPr>
            <a:r>
              <a:rPr lang="en-US" i="1"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But clearly Jesus did not set up a natural theocratic kingdom with Himself as the king ruling from Jerusalem on earth before His resurrection. So, what happened to the kingdom He promised? It was postponed, many NT interpreters suggest. . . . But if the premillennial view just espoused is true, that leaves the question concerning the present ministry of Christ. </a:t>
            </a:r>
            <a:r>
              <a:rPr lang="en-US" b="1" u="sng" dirty="0">
                <a:solidFill>
                  <a:srgbClr val="FFFFCC"/>
                </a:solidFill>
                <a:effectLst>
                  <a:outerShdw blurRad="38100" dist="38100" dir="2700000" algn="tl">
                    <a:srgbClr val="000000">
                      <a:alpha val="43137"/>
                    </a:srgbClr>
                  </a:outerShdw>
                </a:effectLst>
              </a:rPr>
              <a:t>What is He doing right now</a:t>
            </a:r>
            <a:r>
              <a:rPr lang="en-US" dirty="0">
                <a:effectLst>
                  <a:outerShdw blurRad="38100" dist="38100" dir="2700000" algn="tl">
                    <a:srgbClr val="000000">
                      <a:alpha val="43137"/>
                    </a:srgbClr>
                  </a:outerShdw>
                </a:effectLst>
              </a:rPr>
              <a:t>?</a:t>
            </a:r>
            <a:r>
              <a:rPr lang="en-US" i="1" dirty="0">
                <a:effectLst>
                  <a:outerShdw blurRad="38100" dist="38100" dir="2700000" algn="tl">
                    <a:srgbClr val="000000">
                      <a:alpha val="43137"/>
                    </a:srgbClr>
                  </a:outerShdw>
                </a:effectLst>
              </a:rPr>
              <a:t>”</a:t>
            </a:r>
          </a:p>
        </p:txBody>
      </p:sp>
      <p:pic>
        <p:nvPicPr>
          <p:cNvPr id="3074" name="Picture 2" descr="Image result for dave anderson grace school of">
            <a:extLst>
              <a:ext uri="{FF2B5EF4-FFF2-40B4-BE49-F238E27FC236}">
                <a16:creationId xmlns:a16="http://schemas.microsoft.com/office/drawing/2014/main" id="{FF4F724A-EFD0-4C03-9E7E-68FD82EB0F7C}"/>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6200" y="76200"/>
            <a:ext cx="1097281" cy="109728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8A685669-92DA-4862-AF9F-0A1B9CEAA28D}"/>
              </a:ext>
            </a:extLst>
          </p:cNvPr>
          <p:cNvSpPr/>
          <p:nvPr/>
        </p:nvSpPr>
        <p:spPr>
          <a:xfrm>
            <a:off x="1362075" y="232827"/>
            <a:ext cx="6419850" cy="938719"/>
          </a:xfrm>
          <a:prstGeom prst="rect">
            <a:avLst/>
          </a:prstGeom>
        </p:spPr>
        <p:txBody>
          <a:bodyPr wrap="square">
            <a:spAutoFit/>
          </a:bodyPr>
          <a:lstStyle/>
          <a:p>
            <a:pPr algn="ctr">
              <a:spcAft>
                <a:spcPts val="600"/>
              </a:spcAft>
            </a:pPr>
            <a:r>
              <a:rPr lang="en-US" sz="32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Dave Anderson</a:t>
            </a:r>
          </a:p>
          <a:p>
            <a:pPr algn="ctr"/>
            <a:r>
              <a:rPr lang="en-US" sz="1800" i="1" dirty="0">
                <a:effectLst>
                  <a:outerShdw blurRad="38100" dist="38100" dir="2700000" algn="tl">
                    <a:srgbClr val="000000">
                      <a:alpha val="43137"/>
                    </a:srgbClr>
                  </a:outerShdw>
                </a:effectLst>
                <a:latin typeface="Calibri" panose="020F0502020204030204" pitchFamily="34" charset="0"/>
                <a:cs typeface="+mn-cs"/>
              </a:rPr>
              <a:t>The King-Priest of Psalm 110 in Hebrews </a:t>
            </a:r>
            <a:r>
              <a:rPr lang="en-US" sz="1800" dirty="0">
                <a:effectLst>
                  <a:outerShdw blurRad="38100" dist="38100" dir="2700000" algn="tl">
                    <a:srgbClr val="000000">
                      <a:alpha val="43137"/>
                    </a:srgbClr>
                  </a:outerShdw>
                </a:effectLst>
                <a:latin typeface="Calibri" panose="020F0502020204030204" pitchFamily="34" charset="0"/>
                <a:cs typeface="+mn-cs"/>
              </a:rPr>
              <a:t>(New York: Lang, 2001), 2.</a:t>
            </a:r>
          </a:p>
        </p:txBody>
      </p:sp>
    </p:spTree>
    <p:extLst>
      <p:ext uri="{BB962C8B-B14F-4D97-AF65-F5344CB8AC3E}">
        <p14:creationId xmlns:p14="http://schemas.microsoft.com/office/powerpoint/2010/main" val="224456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524000"/>
            <a:ext cx="9144000" cy="4876800"/>
          </a:xfrm>
        </p:spPr>
        <p:txBody>
          <a:bodyPr/>
          <a:lstStyle/>
          <a:p>
            <a:pPr marL="0" indent="0" algn="just">
              <a:buFontTx/>
              <a:buNone/>
              <a:defRPr/>
            </a:pPr>
            <a:r>
              <a:rPr lang="en-US" i="1"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But classical or revised dispensationalists should also recognize the </a:t>
            </a:r>
            <a:r>
              <a:rPr lang="en-US" i="1" dirty="0">
                <a:effectLst>
                  <a:outerShdw blurRad="38100" dist="38100" dir="2700000" algn="tl">
                    <a:srgbClr val="000000">
                      <a:alpha val="43137"/>
                    </a:srgbClr>
                  </a:outerShdw>
                </a:effectLst>
              </a:rPr>
              <a:t>already</a:t>
            </a:r>
            <a:r>
              <a:rPr lang="en-US" dirty="0">
                <a:effectLst>
                  <a:outerShdw blurRad="38100" dist="38100" dir="2700000" algn="tl">
                    <a:srgbClr val="000000">
                      <a:alpha val="43137"/>
                    </a:srgbClr>
                  </a:outerShdw>
                </a:effectLst>
              </a:rPr>
              <a:t> eschatology of Hebrews. </a:t>
            </a:r>
            <a:r>
              <a:rPr lang="en-US" b="1" u="sng" dirty="0">
                <a:solidFill>
                  <a:srgbClr val="FFFFCC"/>
                </a:solidFill>
                <a:effectLst>
                  <a:outerShdw blurRad="38100" dist="38100" dir="2700000" algn="tl">
                    <a:srgbClr val="000000">
                      <a:alpha val="43137"/>
                    </a:srgbClr>
                  </a:outerShdw>
                </a:effectLst>
              </a:rPr>
              <a:t>Christ is not passive on the throne</a:t>
            </a:r>
            <a:r>
              <a:rPr lang="en-US" dirty="0">
                <a:effectLst>
                  <a:outerShdw blurRad="38100" dist="38100" dir="2700000" algn="tl">
                    <a:srgbClr val="000000">
                      <a:alpha val="43137"/>
                    </a:srgbClr>
                  </a:outerShdw>
                </a:effectLst>
              </a:rPr>
              <a:t>. He is reigning. He has subjects. And because He is the forerunner, there are many present blessings which belong to the eschatological age which can be enjoyed now because the Davidic Covenant with some of its blessings has been inaugurated.</a:t>
            </a:r>
            <a:r>
              <a:rPr lang="en-US" i="1" dirty="0">
                <a:effectLst>
                  <a:outerShdw blurRad="38100" dist="38100" dir="2700000" algn="tl">
                    <a:srgbClr val="000000">
                      <a:alpha val="43137"/>
                    </a:srgbClr>
                  </a:outerShdw>
                </a:effectLst>
              </a:rPr>
              <a:t>”</a:t>
            </a:r>
          </a:p>
        </p:txBody>
      </p:sp>
      <p:pic>
        <p:nvPicPr>
          <p:cNvPr id="5" name="Picture 2" descr="Image result for dave anderson grace school of">
            <a:extLst>
              <a:ext uri="{FF2B5EF4-FFF2-40B4-BE49-F238E27FC236}">
                <a16:creationId xmlns:a16="http://schemas.microsoft.com/office/drawing/2014/main" id="{E38BF40C-E6F6-4EB6-9838-2BF0828EF24C}"/>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6200" y="76200"/>
            <a:ext cx="1097281" cy="10972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585E8E5F-D8FD-4E4C-AE84-5C0CC1D3326A}"/>
              </a:ext>
            </a:extLst>
          </p:cNvPr>
          <p:cNvSpPr/>
          <p:nvPr/>
        </p:nvSpPr>
        <p:spPr>
          <a:xfrm>
            <a:off x="1252538" y="232827"/>
            <a:ext cx="6638925" cy="938719"/>
          </a:xfrm>
          <a:prstGeom prst="rect">
            <a:avLst/>
          </a:prstGeom>
        </p:spPr>
        <p:txBody>
          <a:bodyPr wrap="square">
            <a:spAutoFit/>
          </a:bodyPr>
          <a:lstStyle/>
          <a:p>
            <a:pPr algn="ctr">
              <a:spcAft>
                <a:spcPts val="600"/>
              </a:spcAft>
            </a:pPr>
            <a:r>
              <a:rPr lang="en-US" sz="32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Dave Anderson</a:t>
            </a:r>
          </a:p>
          <a:p>
            <a:pPr algn="ctr"/>
            <a:r>
              <a:rPr lang="en-US" sz="1800" i="1" dirty="0">
                <a:effectLst>
                  <a:outerShdw blurRad="38100" dist="38100" dir="2700000" algn="tl">
                    <a:srgbClr val="000000">
                      <a:alpha val="43137"/>
                    </a:srgbClr>
                  </a:outerShdw>
                </a:effectLst>
                <a:latin typeface="Calibri" panose="020F0502020204030204" pitchFamily="34" charset="0"/>
                <a:cs typeface="+mn-cs"/>
              </a:rPr>
              <a:t>The King-Priest of Psalm 110 in Hebrews </a:t>
            </a:r>
            <a:r>
              <a:rPr lang="en-US" sz="1800" dirty="0">
                <a:effectLst>
                  <a:outerShdw blurRad="38100" dist="38100" dir="2700000" algn="tl">
                    <a:srgbClr val="000000">
                      <a:alpha val="43137"/>
                    </a:srgbClr>
                  </a:outerShdw>
                </a:effectLst>
                <a:latin typeface="Calibri" panose="020F0502020204030204" pitchFamily="34" charset="0"/>
                <a:cs typeface="+mn-cs"/>
              </a:rPr>
              <a:t>(New York: Lang, 2001), 296.</a:t>
            </a:r>
          </a:p>
        </p:txBody>
      </p:sp>
    </p:spTree>
    <p:extLst>
      <p:ext uri="{BB962C8B-B14F-4D97-AF65-F5344CB8AC3E}">
        <p14:creationId xmlns:p14="http://schemas.microsoft.com/office/powerpoint/2010/main" val="1993291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 y="914400"/>
            <a:ext cx="8365067" cy="4705350"/>
          </a:xfrm>
          <a:prstGeom prst="rect">
            <a:avLst/>
          </a:prstGeom>
          <a:ln w="76200">
            <a:solidFill>
              <a:srgbClr val="FF0000"/>
            </a:solidFill>
          </a:ln>
        </p:spPr>
      </p:pic>
    </p:spTree>
    <p:extLst>
      <p:ext uri="{BB962C8B-B14F-4D97-AF65-F5344CB8AC3E}">
        <p14:creationId xmlns:p14="http://schemas.microsoft.com/office/powerpoint/2010/main" val="1758627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4"/>
          <p:cNvSpPr>
            <a:spLocks noGrp="1"/>
          </p:cNvSpPr>
          <p:nvPr>
            <p:ph type="title" idx="4294967295"/>
          </p:nvPr>
        </p:nvSpPr>
        <p:spPr>
          <a:xfrm>
            <a:off x="1676400" y="228600"/>
            <a:ext cx="5791200" cy="838200"/>
          </a:xfrm>
        </p:spPr>
        <p:txBody>
          <a:bodyPr/>
          <a:lstStyle/>
          <a:p>
            <a:pPr algn="ctr"/>
            <a:r>
              <a:rPr lang="en-US" altLang="en-US" sz="4000" dirty="0">
                <a:effectLst>
                  <a:outerShdw blurRad="38100" dist="38100" dir="2700000" algn="tl">
                    <a:srgbClr val="000000">
                      <a:alpha val="43137"/>
                    </a:srgbClr>
                  </a:outerShdw>
                </a:effectLst>
              </a:rPr>
              <a:t>Christ’s Three Offices</a:t>
            </a:r>
          </a:p>
        </p:txBody>
      </p:sp>
      <p:sp>
        <p:nvSpPr>
          <p:cNvPr id="6" name="Content Placeholder 5"/>
          <p:cNvSpPr>
            <a:spLocks noGrp="1"/>
          </p:cNvSpPr>
          <p:nvPr>
            <p:ph idx="4294967295"/>
          </p:nvPr>
        </p:nvSpPr>
        <p:spPr>
          <a:xfrm>
            <a:off x="228600" y="1143000"/>
            <a:ext cx="8686800" cy="2895600"/>
          </a:xfrm>
        </p:spPr>
        <p:txBody>
          <a:bodyPr/>
          <a:lstStyle/>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Prophet – 1</a:t>
            </a:r>
            <a:r>
              <a:rPr lang="en-US" sz="3600" baseline="30000" dirty="0">
                <a:effectLst>
                  <a:outerShdw blurRad="38100" dist="38100" dir="2700000" algn="tl">
                    <a:srgbClr val="000000">
                      <a:alpha val="43137"/>
                    </a:srgbClr>
                  </a:outerShdw>
                </a:effectLst>
              </a:rPr>
              <a:t>st</a:t>
            </a:r>
            <a:r>
              <a:rPr lang="en-US" sz="3600" dirty="0">
                <a:effectLst>
                  <a:outerShdw blurRad="38100" dist="38100" dir="2700000" algn="tl">
                    <a:srgbClr val="000000">
                      <a:alpha val="43137"/>
                    </a:srgbClr>
                  </a:outerShdw>
                </a:effectLst>
              </a:rPr>
              <a:t> Coming (Matt. 4:17)</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Priest – Present Session (Heb. 4:15)</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King – 2</a:t>
            </a:r>
            <a:r>
              <a:rPr lang="en-US" sz="3600" baseline="30000" dirty="0">
                <a:effectLst>
                  <a:outerShdw blurRad="38100" dist="38100" dir="2700000" algn="tl">
                    <a:srgbClr val="000000">
                      <a:alpha val="43137"/>
                    </a:srgbClr>
                  </a:outerShdw>
                </a:effectLst>
              </a:rPr>
              <a:t>nd</a:t>
            </a:r>
            <a:r>
              <a:rPr lang="en-US" sz="3600" dirty="0">
                <a:effectLst>
                  <a:outerShdw blurRad="38100" dist="38100" dir="2700000" algn="tl">
                    <a:srgbClr val="000000">
                      <a:alpha val="43137"/>
                    </a:srgbClr>
                  </a:outerShdw>
                </a:effectLst>
              </a:rPr>
              <a:t> Coming (Isa. 9:6-7; Matt. 25:31)</a:t>
            </a:r>
          </a:p>
        </p:txBody>
      </p:sp>
      <p:pic>
        <p:nvPicPr>
          <p:cNvPr id="5" name="Picture 4" descr="King_of_Kings[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65814" y="3962400"/>
            <a:ext cx="2025786" cy="2743200"/>
          </a:xfrm>
          <a:prstGeom prst="rect">
            <a:avLst/>
          </a:prstGeom>
          <a:noFill/>
          <a:ln w="9525">
            <a:noFill/>
            <a:miter lim="800000"/>
            <a:headEnd/>
            <a:tailEnd/>
          </a:ln>
          <a:effectLst/>
        </p:spPr>
      </p:pic>
    </p:spTree>
    <p:extLst>
      <p:ext uri="{BB962C8B-B14F-4D97-AF65-F5344CB8AC3E}">
        <p14:creationId xmlns:p14="http://schemas.microsoft.com/office/powerpoint/2010/main" val="1120214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4"/>
          <p:cNvSpPr>
            <a:spLocks noGrp="1"/>
          </p:cNvSpPr>
          <p:nvPr>
            <p:ph type="title" idx="4294967295"/>
          </p:nvPr>
        </p:nvSpPr>
        <p:spPr>
          <a:xfrm>
            <a:off x="1676400" y="228600"/>
            <a:ext cx="5791200" cy="838200"/>
          </a:xfrm>
        </p:spPr>
        <p:txBody>
          <a:bodyPr/>
          <a:lstStyle/>
          <a:p>
            <a:pPr algn="ctr"/>
            <a:r>
              <a:rPr lang="en-US" altLang="en-US" sz="4000" dirty="0">
                <a:effectLst>
                  <a:outerShdw blurRad="38100" dist="38100" dir="2700000" algn="tl">
                    <a:srgbClr val="000000">
                      <a:alpha val="43137"/>
                    </a:srgbClr>
                  </a:outerShdw>
                </a:effectLst>
              </a:rPr>
              <a:t>Christ’s Three Offices</a:t>
            </a:r>
          </a:p>
        </p:txBody>
      </p:sp>
      <p:sp>
        <p:nvSpPr>
          <p:cNvPr id="6" name="Content Placeholder 5"/>
          <p:cNvSpPr>
            <a:spLocks noGrp="1"/>
          </p:cNvSpPr>
          <p:nvPr>
            <p:ph idx="4294967295"/>
          </p:nvPr>
        </p:nvSpPr>
        <p:spPr>
          <a:xfrm>
            <a:off x="228600" y="1143000"/>
            <a:ext cx="8686800" cy="2895600"/>
          </a:xfrm>
        </p:spPr>
        <p:txBody>
          <a:bodyPr/>
          <a:lstStyle/>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Prophet – 1</a:t>
            </a:r>
            <a:r>
              <a:rPr lang="en-US" sz="3600" baseline="30000" dirty="0">
                <a:effectLst>
                  <a:outerShdw blurRad="38100" dist="38100" dir="2700000" algn="tl">
                    <a:srgbClr val="000000">
                      <a:alpha val="43137"/>
                    </a:srgbClr>
                  </a:outerShdw>
                </a:effectLst>
              </a:rPr>
              <a:t>st</a:t>
            </a:r>
            <a:r>
              <a:rPr lang="en-US" sz="3600" dirty="0">
                <a:effectLst>
                  <a:outerShdw blurRad="38100" dist="38100" dir="2700000" algn="tl">
                    <a:srgbClr val="000000">
                      <a:alpha val="43137"/>
                    </a:srgbClr>
                  </a:outerShdw>
                </a:effectLst>
              </a:rPr>
              <a:t> Coming (Matt. 4:17)</a:t>
            </a:r>
          </a:p>
          <a:p>
            <a:pPr marL="463550" indent="-463550" eaLnBrk="1" hangingPunct="1">
              <a:spcBef>
                <a:spcPts val="0"/>
              </a:spcBef>
              <a:spcAft>
                <a:spcPts val="3600"/>
              </a:spcAft>
              <a:buSzPct val="100000"/>
              <a:buFont typeface="+mj-lt"/>
              <a:buAutoNum type="arabicPeriod"/>
              <a:defRPr/>
            </a:pPr>
            <a:r>
              <a:rPr lang="en-US" sz="3600" b="1" dirty="0">
                <a:solidFill>
                  <a:srgbClr val="FFFFCC"/>
                </a:solidFill>
                <a:effectLst>
                  <a:outerShdw blurRad="38100" dist="38100" dir="2700000" algn="tl">
                    <a:srgbClr val="000000">
                      <a:alpha val="43137"/>
                    </a:srgbClr>
                  </a:outerShdw>
                </a:effectLst>
              </a:rPr>
              <a:t>Priest – Present Session (Heb. 4:15)</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King – 2</a:t>
            </a:r>
            <a:r>
              <a:rPr lang="en-US" sz="3600" baseline="30000" dirty="0">
                <a:effectLst>
                  <a:outerShdw blurRad="38100" dist="38100" dir="2700000" algn="tl">
                    <a:srgbClr val="000000">
                      <a:alpha val="43137"/>
                    </a:srgbClr>
                  </a:outerShdw>
                </a:effectLst>
              </a:rPr>
              <a:t>nd</a:t>
            </a:r>
            <a:r>
              <a:rPr lang="en-US" sz="3600" dirty="0">
                <a:effectLst>
                  <a:outerShdw blurRad="38100" dist="38100" dir="2700000" algn="tl">
                    <a:srgbClr val="000000">
                      <a:alpha val="43137"/>
                    </a:srgbClr>
                  </a:outerShdw>
                </a:effectLst>
              </a:rPr>
              <a:t> Coming (Isa. 9:6-7; Matt. 25:31)</a:t>
            </a:r>
          </a:p>
        </p:txBody>
      </p:sp>
      <p:pic>
        <p:nvPicPr>
          <p:cNvPr id="5" name="Picture 4" descr="King_of_Kings[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65814" y="3962400"/>
            <a:ext cx="2025786" cy="2743200"/>
          </a:xfrm>
          <a:prstGeom prst="rect">
            <a:avLst/>
          </a:prstGeom>
          <a:noFill/>
          <a:ln w="9525">
            <a:noFill/>
            <a:miter lim="800000"/>
            <a:headEnd/>
            <a:tailEnd/>
          </a:ln>
          <a:effectLst/>
        </p:spPr>
      </p:pic>
    </p:spTree>
    <p:extLst>
      <p:ext uri="{BB962C8B-B14F-4D97-AF65-F5344CB8AC3E}">
        <p14:creationId xmlns:p14="http://schemas.microsoft.com/office/powerpoint/2010/main" val="691798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199"/>
            <a:ext cx="9144000" cy="4560979"/>
          </a:xfrm>
        </p:spPr>
        <p:txBody>
          <a:bodyPr/>
          <a:lstStyle/>
          <a:p>
            <a:pPr marL="0" indent="0" algn="just">
              <a:buFontTx/>
              <a:buNone/>
              <a:defRPr/>
            </a:pPr>
            <a:r>
              <a:rPr lang="en-US" i="1"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The Bible teaches that Christ is now at the right hand of God in glory (Acts 7:56; Col 3:1; Heb. 1:3; 8:1; 12:2). He is not in the least inactive.”</a:t>
            </a:r>
          </a:p>
        </p:txBody>
      </p:sp>
      <p:pic>
        <p:nvPicPr>
          <p:cNvPr id="6146" name="Picture 2" descr="Image result for steven waterhouse">
            <a:extLst>
              <a:ext uri="{FF2B5EF4-FFF2-40B4-BE49-F238E27FC236}">
                <a16:creationId xmlns:a16="http://schemas.microsoft.com/office/drawing/2014/main" id="{9D20DEEE-3BB0-4F1E-AD30-F60D35884F6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102190"/>
            <a:ext cx="861365" cy="10972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A33BC38B-C70C-4502-A7DE-D9A5E4B8AD0F}"/>
              </a:ext>
            </a:extLst>
          </p:cNvPr>
          <p:cNvSpPr/>
          <p:nvPr/>
        </p:nvSpPr>
        <p:spPr>
          <a:xfrm>
            <a:off x="1197769" y="204281"/>
            <a:ext cx="6748462" cy="938719"/>
          </a:xfrm>
          <a:prstGeom prst="rect">
            <a:avLst/>
          </a:prstGeom>
        </p:spPr>
        <p:txBody>
          <a:bodyPr wrap="square">
            <a:spAutoFit/>
          </a:bodyPr>
          <a:lstStyle/>
          <a:p>
            <a:pPr algn="ctr">
              <a:spcAft>
                <a:spcPts val="600"/>
              </a:spcAft>
            </a:pPr>
            <a:r>
              <a:rPr lang="en-US" sz="32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Steven Waterhouse</a:t>
            </a:r>
          </a:p>
          <a:p>
            <a:pPr algn="ctr"/>
            <a:r>
              <a:rPr lang="en-US" sz="1800" i="1" dirty="0">
                <a:effectLst>
                  <a:outerShdw blurRad="38100" dist="38100" dir="2700000" algn="tl">
                    <a:srgbClr val="000000">
                      <a:alpha val="43137"/>
                    </a:srgbClr>
                  </a:outerShdw>
                </a:effectLst>
                <a:latin typeface="Calibri" panose="020F0502020204030204" pitchFamily="34" charset="0"/>
                <a:cs typeface="+mn-cs"/>
              </a:rPr>
              <a:t>Not by Bread Alone (Amarillo, TX: Westcliff, 2007), 97.</a:t>
            </a:r>
            <a:endParaRPr lang="en-US" sz="1800" dirty="0">
              <a:effectLst>
                <a:outerShdw blurRad="38100" dist="38100" dir="2700000" algn="tl">
                  <a:srgbClr val="000000">
                    <a:alpha val="43137"/>
                  </a:srgbClr>
                </a:outerShdw>
              </a:effectLst>
              <a:latin typeface="Calibri" panose="020F0502020204030204" pitchFamily="34" charset="0"/>
              <a:cs typeface="+mn-cs"/>
            </a:endParaRPr>
          </a:p>
        </p:txBody>
      </p:sp>
      <p:pic>
        <p:nvPicPr>
          <p:cNvPr id="9" name="Picture 8">
            <a:extLst>
              <a:ext uri="{FF2B5EF4-FFF2-40B4-BE49-F238E27FC236}">
                <a16:creationId xmlns:a16="http://schemas.microsoft.com/office/drawing/2014/main" id="{7D8C9C9B-8972-4330-BED1-54EB50FFA3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65437" y="4114800"/>
            <a:ext cx="3413126" cy="2286000"/>
          </a:xfrm>
          <a:prstGeom prst="rect">
            <a:avLst/>
          </a:prstGeom>
        </p:spPr>
      </p:pic>
    </p:spTree>
    <p:extLst>
      <p:ext uri="{BB962C8B-B14F-4D97-AF65-F5344CB8AC3E}">
        <p14:creationId xmlns:p14="http://schemas.microsoft.com/office/powerpoint/2010/main" val="100347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447799"/>
            <a:ext cx="9144000" cy="5145851"/>
          </a:xfrm>
        </p:spPr>
        <p:txBody>
          <a:bodyPr/>
          <a:lstStyle/>
          <a:p>
            <a:pPr marL="0" indent="0" algn="just" eaLnBrk="1" hangingPunct="1">
              <a:buFont typeface="Arial" panose="020B0604020202020204" pitchFamily="34" charset="0"/>
              <a:buNone/>
              <a:defRPr/>
            </a:pPr>
            <a:r>
              <a:rPr lang="en-US" sz="2800" dirty="0">
                <a:effectLst>
                  <a:outerShdw blurRad="38100" dist="38100" dir="2700000" algn="tl">
                    <a:srgbClr val="000000">
                      <a:alpha val="43137"/>
                    </a:srgbClr>
                  </a:outerShdw>
                </a:effectLst>
              </a:rPr>
              <a:t>“The present ministry of Christ in heaven, known as His session, is far-reaching both in consequence and import. </a:t>
            </a:r>
            <a:r>
              <a:rPr lang="en-US" sz="2800" b="1" u="sng" dirty="0">
                <a:solidFill>
                  <a:srgbClr val="FFFFCC"/>
                </a:solidFill>
                <a:effectLst>
                  <a:outerShdw blurRad="38100" dist="38100" dir="2700000" algn="tl">
                    <a:srgbClr val="000000">
                      <a:alpha val="43137"/>
                    </a:srgbClr>
                  </a:outerShdw>
                </a:effectLst>
              </a:rPr>
              <a:t>It too, has not been treated even with a passing consideration</a:t>
            </a:r>
            <a:r>
              <a:rPr lang="en-US" sz="2800" dirty="0">
                <a:effectLst>
                  <a:outerShdw blurRad="38100" dist="38100" dir="2700000" algn="tl">
                    <a:srgbClr val="000000">
                      <a:alpha val="43137"/>
                    </a:srgbClr>
                  </a:outerShdw>
                </a:effectLst>
              </a:rPr>
              <a:t> </a:t>
            </a:r>
            <a:r>
              <a:rPr lang="en-US" sz="2800" b="1" u="sng" dirty="0">
                <a:solidFill>
                  <a:srgbClr val="FFFFCC"/>
                </a:solidFill>
                <a:effectLst>
                  <a:outerShdw blurRad="38100" dist="38100" dir="2700000" algn="tl">
                    <a:srgbClr val="000000">
                      <a:alpha val="43137"/>
                    </a:srgbClr>
                  </a:outerShdw>
                </a:effectLst>
              </a:rPr>
              <a:t>by Covenant theologians</a:t>
            </a:r>
            <a:r>
              <a:rPr lang="en-US" sz="2800" dirty="0">
                <a:effectLst>
                  <a:outerShdw blurRad="38100" dist="38100" dir="2700000" algn="tl">
                    <a:srgbClr val="000000">
                      <a:alpha val="43137"/>
                    </a:srgbClr>
                  </a:outerShdw>
                </a:effectLst>
              </a:rPr>
              <a:t>, doubtless due to their inability—because of being confronted with their one covenant theory—to introduce features and ministries which indicate a new divine purpose in the Church and by so much tend to disrupt the unity of a supposed immutable purpose and covenant of God’s. Since, as will be seen, certain vital ministries of Christ in heaven provide completely for the believer’s security, </a:t>
            </a:r>
            <a:r>
              <a:rPr lang="en-US" sz="2800" b="1" u="sng" dirty="0">
                <a:solidFill>
                  <a:srgbClr val="FFFFCC"/>
                </a:solidFill>
                <a:effectLst>
                  <a:outerShdw blurRad="38100" dist="38100" dir="2700000" algn="tl">
                    <a:srgbClr val="000000">
                      <a:alpha val="43137"/>
                    </a:srgbClr>
                  </a:outerShdw>
                </a:effectLst>
              </a:rPr>
              <a:t>the present session of Christ has been eschewed by </a:t>
            </a:r>
            <a:r>
              <a:rPr lang="en-US" sz="2800" b="1" u="sng" dirty="0" err="1">
                <a:solidFill>
                  <a:srgbClr val="FFFFCC"/>
                </a:solidFill>
                <a:effectLst>
                  <a:outerShdw blurRad="38100" dist="38100" dir="2700000" algn="tl">
                    <a:srgbClr val="000000">
                      <a:alpha val="43137"/>
                    </a:srgbClr>
                  </a:outerShdw>
                </a:effectLst>
              </a:rPr>
              <a:t>Arminians</a:t>
            </a:r>
            <a:r>
              <a:rPr lang="en-US" sz="2800" b="1" u="sng" dirty="0">
                <a:solidFill>
                  <a:srgbClr val="FFFFCC"/>
                </a:solidFill>
                <a:effectLst>
                  <a:outerShdw blurRad="38100" dist="38100" dir="2700000" algn="tl">
                    <a:srgbClr val="000000">
                      <a:alpha val="43137"/>
                    </a:srgbClr>
                  </a:outerShdw>
                </a:effectLst>
              </a:rPr>
              <a:t> in a manner equally unpardonable</a:t>
            </a:r>
            <a:r>
              <a:rPr lang="en-US" sz="2800" dirty="0">
                <a:effectLst>
                  <a:outerShdw blurRad="38100" dist="38100" dir="2700000" algn="tl">
                    <a:srgbClr val="000000">
                      <a:alpha val="43137"/>
                    </a:srgbClr>
                  </a:outerShdw>
                </a:effectLst>
              </a:rPr>
              <a:t>...</a:t>
            </a:r>
          </a:p>
        </p:txBody>
      </p:sp>
      <p:pic>
        <p:nvPicPr>
          <p:cNvPr id="4" name="Picture 2" descr="http://t1.gstatic.com/images?q=tbn:ANd9GcQxv3vyi4YqgamHAJTIgWkNJkLqWWIuAG2pkecTpX67vjz6XE96K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2" name="Rectangle 1">
            <a:extLst>
              <a:ext uri="{FF2B5EF4-FFF2-40B4-BE49-F238E27FC236}">
                <a16:creationId xmlns:a16="http://schemas.microsoft.com/office/drawing/2014/main" id="{CA05C907-3C10-4584-ABB7-A2004B3A19AF}"/>
              </a:ext>
            </a:extLst>
          </p:cNvPr>
          <p:cNvSpPr/>
          <p:nvPr/>
        </p:nvSpPr>
        <p:spPr>
          <a:xfrm>
            <a:off x="762000" y="264349"/>
            <a:ext cx="7620000" cy="1031051"/>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Lewis Sperry Chafer</a:t>
            </a:r>
          </a:p>
          <a:p>
            <a:pPr algn="ctr"/>
            <a:r>
              <a:rPr lang="en-US" dirty="0">
                <a:effectLst>
                  <a:outerShdw blurRad="38100" dist="38100" dir="2700000" algn="tl">
                    <a:srgbClr val="000000">
                      <a:alpha val="43137"/>
                    </a:srgbClr>
                  </a:outerShdw>
                </a:effectLst>
              </a:rPr>
              <a:t> </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vol. 5, Systematic Theology (Grand Rapids, MI: Kregel Publications, 1993), 273-74.</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45650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447799"/>
            <a:ext cx="9144000" cy="5145851"/>
          </a:xfrm>
        </p:spPr>
        <p:txBody>
          <a:bodyPr/>
          <a:lstStyle/>
          <a:p>
            <a:pPr marL="0" indent="0" algn="just" eaLnBrk="1" hangingPunct="1">
              <a:buFont typeface="Arial" panose="020B0604020202020204" pitchFamily="34" charset="0"/>
              <a:buNone/>
              <a:defRPr/>
            </a:pPr>
            <a:r>
              <a:rPr lang="en-US" sz="2800" dirty="0">
                <a:effectLst>
                  <a:outerShdw blurRad="38100" dist="38100" dir="2700000" algn="tl">
                    <a:srgbClr val="000000">
                      <a:alpha val="43137"/>
                    </a:srgbClr>
                  </a:outerShdw>
                </a:effectLst>
              </a:rPr>
              <a:t>…This neglect accounts very well for the emphasis of their pulpit ministrations. The Christian public, because deprived of the knowledge of Christ’s present ministry, are unaware of its vast realities, though they are able from childhood itself to relate the mere historical facts and activities of Christ during His three and one-half years of service on earth. </a:t>
            </a:r>
            <a:r>
              <a:rPr lang="en-US" sz="2800" b="1" u="sng" dirty="0">
                <a:solidFill>
                  <a:srgbClr val="FFFFCC"/>
                </a:solidFill>
                <a:effectLst>
                  <a:outerShdw blurRad="38100" dist="38100" dir="2700000" algn="tl">
                    <a:srgbClr val="000000">
                      <a:alpha val="43137"/>
                    </a:srgbClr>
                  </a:outerShdw>
                </a:effectLst>
              </a:rPr>
              <a:t>That Christ is doing anything now is not recognized by Christians generally and for this part-truth kind of preaching is wholly responsible. It yet remains true, whether neglected by one or the other kind of theologian</a:t>
            </a:r>
            <a:r>
              <a:rPr lang="en-US" sz="2800" dirty="0">
                <a:effectLst>
                  <a:outerShdw blurRad="38100" dist="38100" dir="2700000" algn="tl">
                    <a:srgbClr val="000000">
                      <a:alpha val="43137"/>
                    </a:srgbClr>
                  </a:outerShdw>
                </a:effectLst>
              </a:rPr>
              <a:t>, that Christ is now engaged in ministry which determines the service and destiny of all those who have put their trust in Him.”</a:t>
            </a:r>
          </a:p>
        </p:txBody>
      </p:sp>
      <p:pic>
        <p:nvPicPr>
          <p:cNvPr id="4" name="Picture 2" descr="http://t1.gstatic.com/images?q=tbn:ANd9GcQxv3vyi4YqgamHAJTIgWkNJkLqWWIuAG2pkecTpX67vjz6XE96K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2" name="Rectangle 1">
            <a:extLst>
              <a:ext uri="{FF2B5EF4-FFF2-40B4-BE49-F238E27FC236}">
                <a16:creationId xmlns:a16="http://schemas.microsoft.com/office/drawing/2014/main" id="{CA05C907-3C10-4584-ABB7-A2004B3A19AF}"/>
              </a:ext>
            </a:extLst>
          </p:cNvPr>
          <p:cNvSpPr/>
          <p:nvPr/>
        </p:nvSpPr>
        <p:spPr>
          <a:xfrm>
            <a:off x="762000" y="264349"/>
            <a:ext cx="7620000" cy="1031051"/>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Lewis Sperry Chafer</a:t>
            </a:r>
          </a:p>
          <a:p>
            <a:pPr algn="ctr"/>
            <a:r>
              <a:rPr lang="en-US" dirty="0">
                <a:effectLst>
                  <a:outerShdw blurRad="38100" dist="38100" dir="2700000" algn="tl">
                    <a:srgbClr val="000000">
                      <a:alpha val="43137"/>
                    </a:srgbClr>
                  </a:outerShdw>
                </a:effectLst>
              </a:rPr>
              <a:t> </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vol. 5, Systematic Theology (Grand Rapids, MI: Kregel Publications, 1993), 273-74.</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61930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914400"/>
          </a:xfrm>
        </p:spPr>
        <p:txBody>
          <a:bodyPr/>
          <a:lstStyle/>
          <a:p>
            <a:pPr algn="ctr" eaLnBrk="1" hangingPunct="1"/>
            <a:r>
              <a:rPr lang="en-US" altLang="en-US" sz="3200" kern="1200" dirty="0">
                <a:effectLst>
                  <a:outerShdw blurRad="38100" dist="38100" dir="2700000" algn="tl">
                    <a:srgbClr val="000000">
                      <a:alpha val="43137"/>
                    </a:srgbClr>
                  </a:outerShdw>
                </a:effectLst>
                <a:cs typeface="Calibri" panose="020F0502020204030204" pitchFamily="34" charset="0"/>
              </a:rPr>
              <a:t>Christ’s High Priestly Activities </a:t>
            </a:r>
            <a:br>
              <a:rPr lang="en-US" altLang="en-US" sz="3200" kern="1200" dirty="0">
                <a:effectLst>
                  <a:outerShdw blurRad="38100" dist="38100" dir="2700000" algn="tl">
                    <a:srgbClr val="000000">
                      <a:alpha val="43137"/>
                    </a:srgbClr>
                  </a:outerShdw>
                </a:effectLst>
                <a:cs typeface="Calibri" panose="020F0502020204030204" pitchFamily="34" charset="0"/>
              </a:rPr>
            </a:br>
            <a:r>
              <a:rPr lang="en-US" altLang="en-US" sz="3200" kern="1200" dirty="0">
                <a:effectLst>
                  <a:outerShdw blurRad="38100" dist="38100" dir="2700000" algn="tl">
                    <a:srgbClr val="000000">
                      <a:alpha val="43137"/>
                    </a:srgbClr>
                  </a:outerShdw>
                </a:effectLst>
                <a:cs typeface="Calibri" panose="020F0502020204030204" pitchFamily="34" charset="0"/>
              </a:rPr>
              <a:t>in His Present Session </a:t>
            </a:r>
            <a:endParaRPr lang="en-US" alt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152400" y="1219200"/>
            <a:ext cx="8686800" cy="5486400"/>
          </a:xfrm>
        </p:spPr>
        <p:txBody>
          <a:bodyPr/>
          <a:lstStyle/>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Sustains creation (Col. 1:16-17)</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Head over the Church (Eph. 1:22-23)</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Groom of the Church (Eph. 5:22-33)</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Building the Church (Matt. 16:18; Acts 2:41; 4:4) </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Bestowal of Spiritual Gifts (Eph. 4:7-12)</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Melchizedekian High Priestly role (Heb. 6:20)</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Keeps the Saints (John 10:27-29; 1 Pet. 1:5)</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Intercedes for the Saints (Rom. 8:34; Heb. 7:25)</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Advocate for the Saints (Heb. 9:24; 1 John 2:1)</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Restores broken fellowship (1 John 1:9)</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Disciplines His children (Heb. 12:5-13)</a:t>
            </a:r>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92160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914400"/>
          </a:xfrm>
        </p:spPr>
        <p:txBody>
          <a:bodyPr/>
          <a:lstStyle/>
          <a:p>
            <a:pPr algn="ctr" eaLnBrk="1" hangingPunct="1"/>
            <a:r>
              <a:rPr lang="en-US" altLang="en-US" sz="3200" kern="1200" dirty="0">
                <a:effectLst>
                  <a:outerShdw blurRad="38100" dist="38100" dir="2700000" algn="tl">
                    <a:srgbClr val="000000">
                      <a:alpha val="43137"/>
                    </a:srgbClr>
                  </a:outerShdw>
                </a:effectLst>
                <a:cs typeface="Calibri" panose="020F0502020204030204" pitchFamily="34" charset="0"/>
              </a:rPr>
              <a:t>Christ’s High Priestly Activities </a:t>
            </a:r>
            <a:br>
              <a:rPr lang="en-US" altLang="en-US" sz="3200" kern="1200" dirty="0">
                <a:effectLst>
                  <a:outerShdw blurRad="38100" dist="38100" dir="2700000" algn="tl">
                    <a:srgbClr val="000000">
                      <a:alpha val="43137"/>
                    </a:srgbClr>
                  </a:outerShdw>
                </a:effectLst>
                <a:cs typeface="Calibri" panose="020F0502020204030204" pitchFamily="34" charset="0"/>
              </a:rPr>
            </a:br>
            <a:r>
              <a:rPr lang="en-US" altLang="en-US" sz="3200" kern="1200" dirty="0">
                <a:effectLst>
                  <a:outerShdw blurRad="38100" dist="38100" dir="2700000" algn="tl">
                    <a:srgbClr val="000000">
                      <a:alpha val="43137"/>
                    </a:srgbClr>
                  </a:outerShdw>
                </a:effectLst>
                <a:cs typeface="Calibri" panose="020F0502020204030204" pitchFamily="34" charset="0"/>
              </a:rPr>
              <a:t>in His Present Session </a:t>
            </a:r>
            <a:endParaRPr lang="en-US" alt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152400" y="1219200"/>
            <a:ext cx="8686800" cy="5486400"/>
          </a:xfrm>
        </p:spPr>
        <p:txBody>
          <a:bodyPr/>
          <a:lstStyle/>
          <a:p>
            <a:pPr marL="514350" indent="-514350" eaLnBrk="1" hangingPunct="1">
              <a:spcBef>
                <a:spcPts val="0"/>
              </a:spcBef>
              <a:spcAft>
                <a:spcPts val="6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Sustains creation (Col. 1:16-17)</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Head over the Church (Eph. 1:22-23)</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Groom of the Church (Eph. 5:22-33)</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Building the Church (Matt. 16:18; Acts 2:41; 4:4) </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Bestowal of Spiritual Gifts (Eph. 4:7-12)</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Melchizedekian High Priestly role (Heb. 6:20)</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Keeps the Saints (John 10:27-29; 1 Pet. 1:5)</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Intercedes for the Saints (Rom. 8:34; Heb. 7:25)</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Advocate for the Saints (Heb. 9:24; 1 John 2:1)</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Restores broken fellowship (1 John 1:9)</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Disciplines His children (Heb. 12:5-13)</a:t>
            </a:r>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49818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1562100" y="594359"/>
            <a:ext cx="6019800" cy="1371600"/>
          </a:xfrm>
        </p:spPr>
        <p:txBody>
          <a:bodyPr/>
          <a:lstStyle/>
          <a:p>
            <a:pPr algn="ctr" eaLnBrk="1" hangingPunct="1">
              <a:defRPr/>
            </a:pPr>
            <a:r>
              <a:rPr lang="en-US" altLang="en-US" dirty="0">
                <a:solidFill>
                  <a:srgbClr val="00FFFF"/>
                </a:solidFill>
                <a:effectLst>
                  <a:outerShdw blurRad="38100" dist="38100" dir="2700000" algn="tl">
                    <a:srgbClr val="000000">
                      <a:alpha val="43137"/>
                    </a:srgbClr>
                  </a:outerShdw>
                </a:effectLst>
                <a:cs typeface="Calibri" panose="020F0502020204030204" pitchFamily="34" charset="0"/>
              </a:rPr>
              <a:t>The Coming Kingdom</a:t>
            </a:r>
            <a:br>
              <a:rPr lang="en-US" altLang="en-US" b="1"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2800" dirty="0">
                <a:solidFill>
                  <a:srgbClr val="00FFFF"/>
                </a:solidFill>
                <a:effectLst>
                  <a:outerShdw blurRad="38100" dist="38100" dir="2700000" algn="tl">
                    <a:srgbClr val="000000">
                      <a:alpha val="43137"/>
                    </a:srgbClr>
                  </a:outerShdw>
                </a:effectLst>
                <a:cs typeface="Calibri" panose="020F0502020204030204" pitchFamily="34" charset="0"/>
              </a:rPr>
              <a:t>Chapter 21</a:t>
            </a:r>
            <a:endParaRPr lang="en-US" altLang="en-US"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6147" name="Subtitle 2"/>
          <p:cNvSpPr>
            <a:spLocks noGrp="1"/>
          </p:cNvSpPr>
          <p:nvPr>
            <p:ph type="subTitle" idx="4294967295"/>
          </p:nvPr>
        </p:nvSpPr>
        <p:spPr>
          <a:xfrm>
            <a:off x="990600" y="4572001"/>
            <a:ext cx="7467600" cy="1752600"/>
          </a:xfrm>
        </p:spPr>
        <p:txBody>
          <a:bodyPr/>
          <a:lstStyle/>
          <a:p>
            <a:pPr marL="0" indent="0" algn="ctr" eaLnBrk="1" hangingPunct="1">
              <a:buNone/>
            </a:pPr>
            <a:r>
              <a:rPr lang="en-US" altLang="en-US" dirty="0">
                <a:effectLst>
                  <a:outerShdw blurRad="38100" dist="38100" dir="2700000" algn="tl">
                    <a:srgbClr val="000000">
                      <a:alpha val="43137"/>
                    </a:srgbClr>
                  </a:outerShdw>
                </a:effectLst>
                <a:cs typeface="Calibri" panose="020F0502020204030204" pitchFamily="34" charset="0"/>
              </a:rPr>
              <a:t>Dr. </a:t>
            </a:r>
            <a:r>
              <a:rPr lang="en-US" altLang="en-US">
                <a:effectLst>
                  <a:outerShdw blurRad="38100" dist="38100" dir="2700000" algn="tl">
                    <a:srgbClr val="000000">
                      <a:alpha val="43137"/>
                    </a:srgbClr>
                  </a:outerShdw>
                </a:effectLst>
                <a:cs typeface="Calibri" panose="020F0502020204030204" pitchFamily="34" charset="0"/>
              </a:rPr>
              <a:t>Andy Woods</a:t>
            </a:r>
            <a:endParaRPr lang="en-US" altLang="en-US" dirty="0">
              <a:effectLst>
                <a:outerShdw blurRad="38100" dist="38100" dir="2700000" algn="tl">
                  <a:srgbClr val="000000">
                    <a:alpha val="43137"/>
                  </a:srgbClr>
                </a:outerShdw>
              </a:effectLst>
              <a:cs typeface="Calibri" panose="020F0502020204030204" pitchFamily="34" charset="0"/>
            </a:endParaRPr>
          </a:p>
          <a:p>
            <a:pPr eaLnBrk="1" hangingPunct="1"/>
            <a:endParaRPr lang="en-US" altLang="en-US" sz="2000" dirty="0">
              <a:effectLst>
                <a:outerShdw blurRad="38100" dist="38100" dir="2700000" algn="tl">
                  <a:srgbClr val="000000">
                    <a:alpha val="43137"/>
                  </a:srgbClr>
                </a:outerShdw>
              </a:effectLst>
              <a:cs typeface="Calibri" panose="020F0502020204030204" pitchFamily="34" charset="0"/>
            </a:endParaRP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Senior Pastor – Sugar Land Bible Church</a:t>
            </a: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President – Chafer Theological Seminary</a:t>
            </a:r>
            <a:r>
              <a:rPr lang="en-US" altLang="en-US" sz="2000" dirty="0">
                <a:solidFill>
                  <a:schemeClr val="bg1"/>
                </a:solidFill>
                <a:effectLst>
                  <a:outerShdw blurRad="38100" dist="38100" dir="2700000" algn="tl">
                    <a:srgbClr val="000000">
                      <a:alpha val="43137"/>
                    </a:srgbClr>
                  </a:outerShdw>
                </a:effectLst>
                <a:cs typeface="Calibri" panose="020F0502020204030204" pitchFamily="34" charset="0"/>
              </a:rPr>
              <a:t>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536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914400"/>
          </a:xfrm>
        </p:spPr>
        <p:txBody>
          <a:bodyPr/>
          <a:lstStyle/>
          <a:p>
            <a:pPr algn="ctr" eaLnBrk="1" hangingPunct="1"/>
            <a:r>
              <a:rPr lang="en-US" altLang="en-US" sz="3200" kern="1200" dirty="0">
                <a:effectLst>
                  <a:outerShdw blurRad="38100" dist="38100" dir="2700000" algn="tl">
                    <a:srgbClr val="000000">
                      <a:alpha val="43137"/>
                    </a:srgbClr>
                  </a:outerShdw>
                </a:effectLst>
                <a:cs typeface="Calibri" panose="020F0502020204030204" pitchFamily="34" charset="0"/>
              </a:rPr>
              <a:t>Christ’s High Priestly Activities </a:t>
            </a:r>
            <a:br>
              <a:rPr lang="en-US" altLang="en-US" sz="3200" kern="1200" dirty="0">
                <a:effectLst>
                  <a:outerShdw blurRad="38100" dist="38100" dir="2700000" algn="tl">
                    <a:srgbClr val="000000">
                      <a:alpha val="43137"/>
                    </a:srgbClr>
                  </a:outerShdw>
                </a:effectLst>
                <a:cs typeface="Calibri" panose="020F0502020204030204" pitchFamily="34" charset="0"/>
              </a:rPr>
            </a:br>
            <a:r>
              <a:rPr lang="en-US" altLang="en-US" sz="3200" kern="1200" dirty="0">
                <a:effectLst>
                  <a:outerShdw blurRad="38100" dist="38100" dir="2700000" algn="tl">
                    <a:srgbClr val="000000">
                      <a:alpha val="43137"/>
                    </a:srgbClr>
                  </a:outerShdw>
                </a:effectLst>
                <a:cs typeface="Calibri" panose="020F0502020204030204" pitchFamily="34" charset="0"/>
              </a:rPr>
              <a:t>in His Present Session </a:t>
            </a:r>
            <a:endParaRPr lang="en-US" alt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152400" y="1219200"/>
            <a:ext cx="8686800" cy="5486400"/>
          </a:xfrm>
        </p:spPr>
        <p:txBody>
          <a:bodyPr/>
          <a:lstStyle/>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Sustains creation (Col. 1:16-17)</a:t>
            </a:r>
          </a:p>
          <a:p>
            <a:pPr marL="514350" indent="-514350" eaLnBrk="1" hangingPunct="1">
              <a:spcBef>
                <a:spcPts val="0"/>
              </a:spcBef>
              <a:spcAft>
                <a:spcPts val="6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Head over the Church (Eph. 1:22-23)</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Groom of the Church (Eph. 5:22-33)</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Building the Church (Matt. 16:18; Acts 2:41; 4:4) </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Bestowal of Spiritual Gifts (Eph. 4:7-12)</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Melchizedekian High Priestly role (Heb. 6:20)</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Keeps the Saints (John 10:27-29; 1 Pet. 1:5)</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Intercedes for the Saints (Rom. 8:34; Heb. 7:25)</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Advocate for the Saints (Heb. 9:24; 1 John 2:1)</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Restores broken fellowship (1 John 1:9)</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Disciplines His children (Heb. 12:5-13)</a:t>
            </a:r>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05208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914400"/>
          </a:xfrm>
        </p:spPr>
        <p:txBody>
          <a:bodyPr/>
          <a:lstStyle/>
          <a:p>
            <a:pPr algn="ctr" eaLnBrk="1" hangingPunct="1"/>
            <a:r>
              <a:rPr lang="en-US" altLang="en-US" sz="3200" kern="1200" dirty="0">
                <a:effectLst>
                  <a:outerShdw blurRad="38100" dist="38100" dir="2700000" algn="tl">
                    <a:srgbClr val="000000">
                      <a:alpha val="43137"/>
                    </a:srgbClr>
                  </a:outerShdw>
                </a:effectLst>
                <a:cs typeface="Calibri" panose="020F0502020204030204" pitchFamily="34" charset="0"/>
              </a:rPr>
              <a:t>Christ’s High Priestly Activities </a:t>
            </a:r>
            <a:br>
              <a:rPr lang="en-US" altLang="en-US" sz="3200" kern="1200" dirty="0">
                <a:effectLst>
                  <a:outerShdw blurRad="38100" dist="38100" dir="2700000" algn="tl">
                    <a:srgbClr val="000000">
                      <a:alpha val="43137"/>
                    </a:srgbClr>
                  </a:outerShdw>
                </a:effectLst>
                <a:cs typeface="Calibri" panose="020F0502020204030204" pitchFamily="34" charset="0"/>
              </a:rPr>
            </a:br>
            <a:r>
              <a:rPr lang="en-US" altLang="en-US" sz="3200" kern="1200" dirty="0">
                <a:effectLst>
                  <a:outerShdw blurRad="38100" dist="38100" dir="2700000" algn="tl">
                    <a:srgbClr val="000000">
                      <a:alpha val="43137"/>
                    </a:srgbClr>
                  </a:outerShdw>
                </a:effectLst>
                <a:cs typeface="Calibri" panose="020F0502020204030204" pitchFamily="34" charset="0"/>
              </a:rPr>
              <a:t>in His Present Session </a:t>
            </a:r>
            <a:endParaRPr lang="en-US" alt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152400" y="1219200"/>
            <a:ext cx="8686800" cy="5486400"/>
          </a:xfrm>
        </p:spPr>
        <p:txBody>
          <a:bodyPr/>
          <a:lstStyle/>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Sustains creation (Col. 1:16-17)</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Head over the Church (Eph. 1:22-23)</a:t>
            </a:r>
          </a:p>
          <a:p>
            <a:pPr marL="514350" indent="-514350" eaLnBrk="1" hangingPunct="1">
              <a:spcBef>
                <a:spcPts val="0"/>
              </a:spcBef>
              <a:spcAft>
                <a:spcPts val="6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Groom of the Church (Eph. 5:22-33)</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Building the Church (Matt. 16:18; Acts 2:41; 4:4) </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Bestowal of Spiritual Gifts (Eph. 4:7-12)</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Melchizedekian High Priestly role (Heb. 6:20)</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Keeps the Saints (John 10:27-29; 1 Pet. 1:5)</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Intercedes for the Saints (Rom. 8:34; Heb. 7:25)</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Advocate for the Saints (Heb. 9:24; 1 John 2:1)</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Restores broken fellowship (1 John 1:9)</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Disciplines His children (Heb. 12:5-13)</a:t>
            </a:r>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59370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914400"/>
          </a:xfrm>
        </p:spPr>
        <p:txBody>
          <a:bodyPr/>
          <a:lstStyle/>
          <a:p>
            <a:pPr algn="ctr" eaLnBrk="1" hangingPunct="1"/>
            <a:r>
              <a:rPr lang="en-US" altLang="en-US" sz="3200" kern="1200" dirty="0">
                <a:effectLst>
                  <a:outerShdw blurRad="38100" dist="38100" dir="2700000" algn="tl">
                    <a:srgbClr val="000000">
                      <a:alpha val="43137"/>
                    </a:srgbClr>
                  </a:outerShdw>
                </a:effectLst>
                <a:cs typeface="Calibri" panose="020F0502020204030204" pitchFamily="34" charset="0"/>
              </a:rPr>
              <a:t>Christ’s High Priestly Activities </a:t>
            </a:r>
            <a:br>
              <a:rPr lang="en-US" altLang="en-US" sz="3200" kern="1200" dirty="0">
                <a:effectLst>
                  <a:outerShdw blurRad="38100" dist="38100" dir="2700000" algn="tl">
                    <a:srgbClr val="000000">
                      <a:alpha val="43137"/>
                    </a:srgbClr>
                  </a:outerShdw>
                </a:effectLst>
                <a:cs typeface="Calibri" panose="020F0502020204030204" pitchFamily="34" charset="0"/>
              </a:rPr>
            </a:br>
            <a:r>
              <a:rPr lang="en-US" altLang="en-US" sz="3200" kern="1200" dirty="0">
                <a:effectLst>
                  <a:outerShdw blurRad="38100" dist="38100" dir="2700000" algn="tl">
                    <a:srgbClr val="000000">
                      <a:alpha val="43137"/>
                    </a:srgbClr>
                  </a:outerShdw>
                </a:effectLst>
                <a:cs typeface="Calibri" panose="020F0502020204030204" pitchFamily="34" charset="0"/>
              </a:rPr>
              <a:t>in His Present Session </a:t>
            </a:r>
            <a:endParaRPr lang="en-US" alt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152400" y="1219200"/>
            <a:ext cx="8686800" cy="5486400"/>
          </a:xfrm>
        </p:spPr>
        <p:txBody>
          <a:bodyPr/>
          <a:lstStyle/>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Sustains creation (Col. 1:16-17)</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Head over the Church (Eph. 1:22-23)</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Groom of the Church (Eph. 5:22-33)</a:t>
            </a:r>
          </a:p>
          <a:p>
            <a:pPr marL="514350" indent="-514350" eaLnBrk="1" hangingPunct="1">
              <a:spcBef>
                <a:spcPts val="0"/>
              </a:spcBef>
              <a:spcAft>
                <a:spcPts val="6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Building the Church (Matt. 16:18; Acts 2:41; 4:4) </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Bestowal of Spiritual Gifts (Eph. 4:7-12)</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Melchizedekian High Priestly role (Heb. 6:20)</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Keeps the Saints (John 10:27-29; 1 Pet. 1:5)</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Intercedes for the Saints (Rom. 8:34; Heb. 7:25)</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Advocate for the Saints (Heb. 9:24; 1 John 2:1)</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Restores broken fellowship (1 John 1:9)</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Disciplines His children (Heb. 12:5-13)</a:t>
            </a:r>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49589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F9A5134-1DDE-4303-A330-EB5AFF5862F4}"/>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2477601"/>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16:18</a:t>
            </a:r>
          </a:p>
          <a:p>
            <a:pPr algn="just">
              <a:spcBef>
                <a:spcPts val="0"/>
              </a:spcBef>
              <a:spcAft>
                <a:spcPts val="0"/>
              </a:spcAft>
            </a:pP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also say to you that you are Peter, and upon this rock I will build [</a:t>
            </a:r>
            <a:r>
              <a:rPr lang="en-US" sz="35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oikodomeō</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5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 church; and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gates of Hades</a:t>
            </a:r>
            <a:r>
              <a:rPr lang="en-US" sz="35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 NOT</a:t>
            </a:r>
            <a:r>
              <a:rPr lang="en-US" sz="35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overpower it</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5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2" descr="Image result for evangelism">
            <a:extLst>
              <a:ext uri="{FF2B5EF4-FFF2-40B4-BE49-F238E27FC236}">
                <a16:creationId xmlns:a16="http://schemas.microsoft.com/office/drawing/2014/main" id="{600F2214-F371-4487-A8FE-6AFB26A428E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17523" y="2971800"/>
            <a:ext cx="4308955"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351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7737A87A-539D-4FEF-83DE-AAF46A435CA2}"/>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Acts’ Purpose</a:t>
            </a:r>
          </a:p>
        </p:txBody>
      </p:sp>
      <p:sp>
        <p:nvSpPr>
          <p:cNvPr id="11267" name="Rectangle 3">
            <a:extLst>
              <a:ext uri="{FF2B5EF4-FFF2-40B4-BE49-F238E27FC236}">
                <a16:creationId xmlns:a16="http://schemas.microsoft.com/office/drawing/2014/main" id="{E8732209-8A4A-4309-9398-74EB6117558C}"/>
              </a:ext>
            </a:extLst>
          </p:cNvPr>
          <p:cNvSpPr>
            <a:spLocks noGrp="1" noChangeArrowheads="1"/>
          </p:cNvSpPr>
          <p:nvPr>
            <p:ph type="body" idx="1"/>
          </p:nvPr>
        </p:nvSpPr>
        <p:spPr>
          <a:xfrm>
            <a:off x="152400" y="1143000"/>
            <a:ext cx="8763000" cy="2438400"/>
          </a:xfrm>
        </p:spPr>
        <p:txBody>
          <a:bodyPr/>
          <a:lstStyle/>
          <a:p>
            <a:pPr marL="457200" indent="-457200" algn="just" eaLnBrk="1" hangingPunct="1">
              <a:spcBef>
                <a:spcPts val="0"/>
              </a:spcBef>
              <a:spcAft>
                <a:spcPts val="0"/>
              </a:spcAft>
              <a:defRPr/>
            </a:pPr>
            <a:r>
              <a:rPr lang="en-US" sz="3600" dirty="0">
                <a:effectLst>
                  <a:outerShdw blurRad="38100" dist="38100" dir="2700000" algn="tl">
                    <a:srgbClr val="000000">
                      <a:alpha val="43137"/>
                    </a:srgbClr>
                  </a:outerShdw>
                </a:effectLst>
              </a:rPr>
              <a:t>To present Theophilus with an orderly account of the birth and growth of the church so as to affirm him in what he has believed</a:t>
            </a:r>
          </a:p>
        </p:txBody>
      </p:sp>
      <p:pic>
        <p:nvPicPr>
          <p:cNvPr id="2" name="Picture 1">
            <a:extLst>
              <a:ext uri="{FF2B5EF4-FFF2-40B4-BE49-F238E27FC236}">
                <a16:creationId xmlns:a16="http://schemas.microsoft.com/office/drawing/2014/main" id="{4790973D-D169-4B1C-9FCD-E7495725DB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43200" y="3657600"/>
            <a:ext cx="3657600" cy="27432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104AE9E7-6A5A-494C-8C64-90547E80E11B}"/>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t>Acts’ Message</a:t>
            </a:r>
          </a:p>
        </p:txBody>
      </p:sp>
      <p:sp>
        <p:nvSpPr>
          <p:cNvPr id="9219" name="Rectangle 3">
            <a:extLst>
              <a:ext uri="{FF2B5EF4-FFF2-40B4-BE49-F238E27FC236}">
                <a16:creationId xmlns:a16="http://schemas.microsoft.com/office/drawing/2014/main" id="{153F439F-3400-41DB-8893-019337EC5A6F}"/>
              </a:ext>
            </a:extLst>
          </p:cNvPr>
          <p:cNvSpPr>
            <a:spLocks noGrp="1" noChangeArrowheads="1"/>
          </p:cNvSpPr>
          <p:nvPr>
            <p:ph type="body" idx="1"/>
          </p:nvPr>
        </p:nvSpPr>
        <p:spPr>
          <a:xfrm>
            <a:off x="152400" y="1143000"/>
            <a:ext cx="8763000" cy="4419600"/>
          </a:xfrm>
        </p:spPr>
        <p:txBody>
          <a:bodyPr/>
          <a:lstStyle/>
          <a:p>
            <a:pPr marL="457200" indent="-457200" algn="just" eaLnBrk="1" hangingPunct="1">
              <a:spcBef>
                <a:spcPts val="0"/>
              </a:spcBef>
              <a:spcAft>
                <a:spcPts val="1200"/>
              </a:spcAft>
              <a:defRPr/>
            </a:pPr>
            <a:r>
              <a:rPr lang="en-US" sz="3600" dirty="0"/>
              <a:t>Birth and growth of the church is depicted numerically, geographically, ethnically</a:t>
            </a:r>
          </a:p>
          <a:p>
            <a:pPr marL="457200" indent="-457200" algn="just" eaLnBrk="1" hangingPunct="1">
              <a:spcBef>
                <a:spcPts val="0"/>
              </a:spcBef>
              <a:spcAft>
                <a:spcPts val="1200"/>
              </a:spcAft>
              <a:defRPr/>
            </a:pPr>
            <a:r>
              <a:rPr lang="en-US" sz="3600" dirty="0"/>
              <a:t>Components</a:t>
            </a:r>
          </a:p>
          <a:p>
            <a:pPr marL="914400" lvl="1" indent="-457200" eaLnBrk="1" hangingPunct="1">
              <a:spcBef>
                <a:spcPts val="0"/>
              </a:spcBef>
              <a:spcAft>
                <a:spcPts val="1800"/>
              </a:spcAft>
              <a:defRPr/>
            </a:pPr>
            <a:r>
              <a:rPr lang="en-US" dirty="0"/>
              <a:t>Numerically (progress reports)</a:t>
            </a:r>
          </a:p>
          <a:p>
            <a:pPr marL="914400" lvl="1" indent="-457200" eaLnBrk="1" hangingPunct="1">
              <a:spcBef>
                <a:spcPts val="0"/>
              </a:spcBef>
              <a:spcAft>
                <a:spcPts val="1800"/>
              </a:spcAft>
              <a:defRPr/>
            </a:pPr>
            <a:r>
              <a:rPr lang="en-US" dirty="0"/>
              <a:t>Geographically (from Jerusalem to Rome)</a:t>
            </a:r>
          </a:p>
          <a:p>
            <a:pPr marL="914400" lvl="1" indent="-457200" eaLnBrk="1" hangingPunct="1">
              <a:spcBef>
                <a:spcPts val="0"/>
              </a:spcBef>
              <a:spcAft>
                <a:spcPts val="1800"/>
              </a:spcAft>
              <a:defRPr/>
            </a:pPr>
            <a:r>
              <a:rPr lang="en-US" dirty="0"/>
              <a:t>Ethnically (from Judaism to Gentile domination)</a:t>
            </a:r>
          </a:p>
        </p:txBody>
      </p:sp>
      <p:pic>
        <p:nvPicPr>
          <p:cNvPr id="2" name="Picture 1">
            <a:extLst>
              <a:ext uri="{FF2B5EF4-FFF2-40B4-BE49-F238E27FC236}">
                <a16:creationId xmlns:a16="http://schemas.microsoft.com/office/drawing/2014/main" id="{B5AFF837-BD8F-4839-91D2-750CA947D5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1219200" cy="9144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104AE9E7-6A5A-494C-8C64-90547E80E11B}"/>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t>Acts’ Message</a:t>
            </a:r>
          </a:p>
        </p:txBody>
      </p:sp>
      <p:sp>
        <p:nvSpPr>
          <p:cNvPr id="9219" name="Rectangle 3">
            <a:extLst>
              <a:ext uri="{FF2B5EF4-FFF2-40B4-BE49-F238E27FC236}">
                <a16:creationId xmlns:a16="http://schemas.microsoft.com/office/drawing/2014/main" id="{153F439F-3400-41DB-8893-019337EC5A6F}"/>
              </a:ext>
            </a:extLst>
          </p:cNvPr>
          <p:cNvSpPr>
            <a:spLocks noGrp="1" noChangeArrowheads="1"/>
          </p:cNvSpPr>
          <p:nvPr>
            <p:ph type="body" idx="1"/>
          </p:nvPr>
        </p:nvSpPr>
        <p:spPr>
          <a:xfrm>
            <a:off x="152400" y="1143000"/>
            <a:ext cx="8763000" cy="4419600"/>
          </a:xfrm>
        </p:spPr>
        <p:txBody>
          <a:bodyPr/>
          <a:lstStyle/>
          <a:p>
            <a:pPr marL="457200" indent="-457200" algn="just" eaLnBrk="1" hangingPunct="1">
              <a:spcBef>
                <a:spcPts val="0"/>
              </a:spcBef>
              <a:spcAft>
                <a:spcPts val="1200"/>
              </a:spcAft>
              <a:defRPr/>
            </a:pPr>
            <a:r>
              <a:rPr lang="en-US" sz="3600" dirty="0"/>
              <a:t>Birth and growth of the church is depicted numerically, geographically, ethnically</a:t>
            </a:r>
          </a:p>
          <a:p>
            <a:pPr marL="457200" indent="-457200" algn="just" eaLnBrk="1" hangingPunct="1">
              <a:spcBef>
                <a:spcPts val="0"/>
              </a:spcBef>
              <a:spcAft>
                <a:spcPts val="1200"/>
              </a:spcAft>
              <a:defRPr/>
            </a:pPr>
            <a:r>
              <a:rPr lang="en-US" sz="3600" dirty="0"/>
              <a:t>Components</a:t>
            </a:r>
          </a:p>
          <a:p>
            <a:pPr marL="914400" lvl="1" indent="-457200" eaLnBrk="1" hangingPunct="1">
              <a:spcBef>
                <a:spcPts val="0"/>
              </a:spcBef>
              <a:spcAft>
                <a:spcPts val="1800"/>
              </a:spcAft>
              <a:defRPr/>
            </a:pPr>
            <a:r>
              <a:rPr lang="en-US" b="1" u="sng" dirty="0">
                <a:solidFill>
                  <a:srgbClr val="FFFFCC"/>
                </a:solidFill>
              </a:rPr>
              <a:t>Numerically (progress reports)</a:t>
            </a:r>
          </a:p>
          <a:p>
            <a:pPr marL="914400" lvl="1" indent="-457200" eaLnBrk="1" hangingPunct="1">
              <a:spcBef>
                <a:spcPts val="0"/>
              </a:spcBef>
              <a:spcAft>
                <a:spcPts val="1800"/>
              </a:spcAft>
              <a:defRPr/>
            </a:pPr>
            <a:r>
              <a:rPr lang="en-US" dirty="0"/>
              <a:t>Geographically (from Jerusalem to Rome)</a:t>
            </a:r>
          </a:p>
          <a:p>
            <a:pPr marL="914400" lvl="1" indent="-457200" eaLnBrk="1" hangingPunct="1">
              <a:spcBef>
                <a:spcPts val="0"/>
              </a:spcBef>
              <a:spcAft>
                <a:spcPts val="1800"/>
              </a:spcAft>
              <a:defRPr/>
            </a:pPr>
            <a:r>
              <a:rPr lang="en-US" dirty="0"/>
              <a:t>Ethnically (from Judaism to Gentile domination)</a:t>
            </a:r>
          </a:p>
        </p:txBody>
      </p:sp>
      <p:pic>
        <p:nvPicPr>
          <p:cNvPr id="4" name="Picture 3">
            <a:extLst>
              <a:ext uri="{FF2B5EF4-FFF2-40B4-BE49-F238E27FC236}">
                <a16:creationId xmlns:a16="http://schemas.microsoft.com/office/drawing/2014/main" id="{F8D84D54-B823-4DCA-BD13-CCC19E083AE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1219200" cy="914400"/>
          </a:xfrm>
          <a:prstGeom prst="rect">
            <a:avLst/>
          </a:prstGeom>
        </p:spPr>
      </p:pic>
    </p:spTree>
    <p:extLst>
      <p:ext uri="{BB962C8B-B14F-4D97-AF65-F5344CB8AC3E}">
        <p14:creationId xmlns:p14="http://schemas.microsoft.com/office/powerpoint/2010/main" val="364977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D70EAEC7-1CA8-41B0-AA8C-55BC56029829}"/>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Progress Reports in Acts</a:t>
            </a:r>
          </a:p>
        </p:txBody>
      </p:sp>
      <p:sp>
        <p:nvSpPr>
          <p:cNvPr id="10243" name="Rectangle 3">
            <a:extLst>
              <a:ext uri="{FF2B5EF4-FFF2-40B4-BE49-F238E27FC236}">
                <a16:creationId xmlns:a16="http://schemas.microsoft.com/office/drawing/2014/main" id="{2EC539B8-2C0F-45BF-8789-DFFC99DA887B}"/>
              </a:ext>
            </a:extLst>
          </p:cNvPr>
          <p:cNvSpPr>
            <a:spLocks noGrp="1" noChangeArrowheads="1"/>
          </p:cNvSpPr>
          <p:nvPr>
            <p:ph type="body" idx="1"/>
          </p:nvPr>
        </p:nvSpPr>
        <p:spPr>
          <a:xfrm>
            <a:off x="152400" y="1143000"/>
            <a:ext cx="8534400" cy="2819401"/>
          </a:xfrm>
        </p:spPr>
        <p:txBody>
          <a:bodyPr/>
          <a:lstStyle/>
          <a:p>
            <a:pPr marL="457200" indent="-457200" algn="just" eaLnBrk="1" hangingPunct="1">
              <a:spcBef>
                <a:spcPts val="0"/>
              </a:spcBef>
              <a:spcAft>
                <a:spcPts val="2400"/>
              </a:spcAft>
              <a:defRPr/>
            </a:pPr>
            <a:r>
              <a:rPr lang="en-US" sz="3600" dirty="0"/>
              <a:t>Clearest: Acts 2:47; 6:7; 9:31; 12:24; 16:5; 19:20; 28:30-31</a:t>
            </a:r>
          </a:p>
          <a:p>
            <a:pPr marL="457200" indent="-457200" algn="just" eaLnBrk="1" hangingPunct="1">
              <a:spcBef>
                <a:spcPts val="0"/>
              </a:spcBef>
              <a:spcAft>
                <a:spcPts val="2400"/>
              </a:spcAft>
              <a:defRPr/>
            </a:pPr>
            <a:r>
              <a:rPr lang="en-US" sz="3600" dirty="0"/>
              <a:t>Less clear: Acts 1:15; 2:41; 4:4, 31; 5:14, 42; 8:25, 40; 11:21; 13:49; 17:6</a:t>
            </a:r>
          </a:p>
        </p:txBody>
      </p:sp>
      <p:pic>
        <p:nvPicPr>
          <p:cNvPr id="2" name="Picture 1">
            <a:extLst>
              <a:ext uri="{FF2B5EF4-FFF2-40B4-BE49-F238E27FC236}">
                <a16:creationId xmlns:a16="http://schemas.microsoft.com/office/drawing/2014/main" id="{375C47CF-6AF7-44CC-86FB-B194014E96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43042" y="3810000"/>
            <a:ext cx="3657917" cy="2743438"/>
          </a:xfrm>
          <a:prstGeom prst="rect">
            <a:avLst/>
          </a:prstGeom>
        </p:spPr>
      </p:pic>
    </p:spTree>
    <p:extLst>
      <p:ext uri="{BB962C8B-B14F-4D97-AF65-F5344CB8AC3E}">
        <p14:creationId xmlns:p14="http://schemas.microsoft.com/office/powerpoint/2010/main" val="28158233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D70EAEC7-1CA8-41B0-AA8C-55BC56029829}"/>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Progress Reports in Acts</a:t>
            </a:r>
          </a:p>
        </p:txBody>
      </p:sp>
      <p:sp>
        <p:nvSpPr>
          <p:cNvPr id="10243" name="Rectangle 3">
            <a:extLst>
              <a:ext uri="{FF2B5EF4-FFF2-40B4-BE49-F238E27FC236}">
                <a16:creationId xmlns:a16="http://schemas.microsoft.com/office/drawing/2014/main" id="{2EC539B8-2C0F-45BF-8789-DFFC99DA887B}"/>
              </a:ext>
            </a:extLst>
          </p:cNvPr>
          <p:cNvSpPr>
            <a:spLocks noGrp="1" noChangeArrowheads="1"/>
          </p:cNvSpPr>
          <p:nvPr>
            <p:ph type="body" idx="1"/>
          </p:nvPr>
        </p:nvSpPr>
        <p:spPr>
          <a:xfrm>
            <a:off x="152400" y="1143000"/>
            <a:ext cx="8534400" cy="2819401"/>
          </a:xfrm>
        </p:spPr>
        <p:txBody>
          <a:bodyPr/>
          <a:lstStyle/>
          <a:p>
            <a:pPr marL="457200" indent="-457200" algn="just" eaLnBrk="1" hangingPunct="1">
              <a:spcBef>
                <a:spcPts val="0"/>
              </a:spcBef>
              <a:spcAft>
                <a:spcPts val="2400"/>
              </a:spcAft>
              <a:defRPr/>
            </a:pPr>
            <a:r>
              <a:rPr lang="en-US" sz="3600" b="1" u="sng" dirty="0">
                <a:solidFill>
                  <a:srgbClr val="FFFFCC"/>
                </a:solidFill>
                <a:effectLst>
                  <a:outerShdw blurRad="38100" dist="38100" dir="2700000" algn="tl">
                    <a:srgbClr val="000000">
                      <a:alpha val="43137"/>
                    </a:srgbClr>
                  </a:outerShdw>
                </a:effectLst>
              </a:rPr>
              <a:t>Clearest</a:t>
            </a:r>
            <a:r>
              <a:rPr lang="en-US" sz="3600" b="1" dirty="0">
                <a:solidFill>
                  <a:srgbClr val="FFFFCC"/>
                </a:solidFill>
                <a:effectLst>
                  <a:outerShdw blurRad="38100" dist="38100" dir="2700000" algn="tl">
                    <a:srgbClr val="000000">
                      <a:alpha val="43137"/>
                    </a:srgbClr>
                  </a:outerShdw>
                </a:effectLst>
              </a:rPr>
              <a:t>:</a:t>
            </a:r>
            <a:r>
              <a:rPr lang="en-US" sz="3600" dirty="0"/>
              <a:t> Acts 2:47; 6:7; 9:31; 12:24; 16:5; 19:20; 28:30-31</a:t>
            </a:r>
          </a:p>
          <a:p>
            <a:pPr marL="457200" indent="-457200" algn="just" eaLnBrk="1" hangingPunct="1">
              <a:spcBef>
                <a:spcPts val="0"/>
              </a:spcBef>
              <a:spcAft>
                <a:spcPts val="2400"/>
              </a:spcAft>
              <a:defRPr/>
            </a:pPr>
            <a:r>
              <a:rPr lang="en-US" sz="3600" dirty="0"/>
              <a:t>Less clear: Acts 1:15; 2:41; 4:4, 31; 5:14, 42; 8:25, 40; 11:21; 13:49; 17:6</a:t>
            </a:r>
          </a:p>
        </p:txBody>
      </p:sp>
      <p:pic>
        <p:nvPicPr>
          <p:cNvPr id="4" name="Picture 3">
            <a:extLst>
              <a:ext uri="{FF2B5EF4-FFF2-40B4-BE49-F238E27FC236}">
                <a16:creationId xmlns:a16="http://schemas.microsoft.com/office/drawing/2014/main" id="{20FF6C02-2C7D-427F-B25C-36D53DAEED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43042" y="3810000"/>
            <a:ext cx="3657917" cy="2743438"/>
          </a:xfrm>
          <a:prstGeom prst="rect">
            <a:avLst/>
          </a:prstGeom>
        </p:spPr>
      </p:pic>
    </p:spTree>
    <p:extLst>
      <p:ext uri="{BB962C8B-B14F-4D97-AF65-F5344CB8AC3E}">
        <p14:creationId xmlns:p14="http://schemas.microsoft.com/office/powerpoint/2010/main" val="40505268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D70EAEC7-1CA8-41B0-AA8C-55BC56029829}"/>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Progress Reports in Acts</a:t>
            </a:r>
          </a:p>
        </p:txBody>
      </p:sp>
      <p:sp>
        <p:nvSpPr>
          <p:cNvPr id="10243" name="Rectangle 3">
            <a:extLst>
              <a:ext uri="{FF2B5EF4-FFF2-40B4-BE49-F238E27FC236}">
                <a16:creationId xmlns:a16="http://schemas.microsoft.com/office/drawing/2014/main" id="{2EC539B8-2C0F-45BF-8789-DFFC99DA887B}"/>
              </a:ext>
            </a:extLst>
          </p:cNvPr>
          <p:cNvSpPr>
            <a:spLocks noGrp="1" noChangeArrowheads="1"/>
          </p:cNvSpPr>
          <p:nvPr>
            <p:ph type="body" idx="1"/>
          </p:nvPr>
        </p:nvSpPr>
        <p:spPr>
          <a:xfrm>
            <a:off x="152400" y="1143000"/>
            <a:ext cx="8534400" cy="2819401"/>
          </a:xfrm>
        </p:spPr>
        <p:txBody>
          <a:bodyPr/>
          <a:lstStyle/>
          <a:p>
            <a:pPr marL="457200" indent="-457200" algn="just" eaLnBrk="1" hangingPunct="1">
              <a:spcBef>
                <a:spcPts val="0"/>
              </a:spcBef>
              <a:spcAft>
                <a:spcPts val="2400"/>
              </a:spcAft>
              <a:defRPr/>
            </a:pPr>
            <a:r>
              <a:rPr lang="en-US" sz="3600" dirty="0"/>
              <a:t>Clearest: Acts 2:47; 6:7; 9:31; 12:24; 16:5; 19:20; 28:30-31</a:t>
            </a:r>
          </a:p>
          <a:p>
            <a:pPr marL="457200" indent="-457200" algn="just" eaLnBrk="1" hangingPunct="1">
              <a:spcBef>
                <a:spcPts val="0"/>
              </a:spcBef>
              <a:spcAft>
                <a:spcPts val="2400"/>
              </a:spcAft>
              <a:defRPr/>
            </a:pPr>
            <a:r>
              <a:rPr lang="en-US" sz="3600" b="1" u="sng" dirty="0">
                <a:solidFill>
                  <a:srgbClr val="FFFFCC"/>
                </a:solidFill>
                <a:effectLst>
                  <a:outerShdw blurRad="38100" dist="38100" dir="2700000" algn="tl">
                    <a:srgbClr val="000000">
                      <a:alpha val="43137"/>
                    </a:srgbClr>
                  </a:outerShdw>
                </a:effectLst>
              </a:rPr>
              <a:t>Less clear</a:t>
            </a:r>
            <a:r>
              <a:rPr lang="en-US" sz="3600" b="1" dirty="0">
                <a:solidFill>
                  <a:srgbClr val="FFFFCC"/>
                </a:solidFill>
                <a:effectLst>
                  <a:outerShdw blurRad="38100" dist="38100" dir="2700000" algn="tl">
                    <a:srgbClr val="000000">
                      <a:alpha val="43137"/>
                    </a:srgbClr>
                  </a:outerShdw>
                </a:effectLst>
              </a:rPr>
              <a:t>:</a:t>
            </a:r>
            <a:r>
              <a:rPr lang="en-US" sz="3600" dirty="0"/>
              <a:t> Acts 1:15; 2:41; 4:4, 31; 5:14, 42; 8:25, 40; 11:21; 13:49; 17:6</a:t>
            </a:r>
          </a:p>
        </p:txBody>
      </p:sp>
      <p:pic>
        <p:nvPicPr>
          <p:cNvPr id="4" name="Picture 3">
            <a:extLst>
              <a:ext uri="{FF2B5EF4-FFF2-40B4-BE49-F238E27FC236}">
                <a16:creationId xmlns:a16="http://schemas.microsoft.com/office/drawing/2014/main" id="{4E9C7181-2D27-4D8B-A5DD-5FEEE468FB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43042" y="3810000"/>
            <a:ext cx="3657917" cy="2743438"/>
          </a:xfrm>
          <a:prstGeom prst="rect">
            <a:avLst/>
          </a:prstGeom>
        </p:spPr>
      </p:pic>
    </p:spTree>
    <p:extLst>
      <p:ext uri="{BB962C8B-B14F-4D97-AF65-F5344CB8AC3E}">
        <p14:creationId xmlns:p14="http://schemas.microsoft.com/office/powerpoint/2010/main" val="3083606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7620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143000"/>
            <a:ext cx="6672241" cy="44196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What does the </a:t>
            </a:r>
            <a:r>
              <a:rPr lang="en-US" altLang="en-US">
                <a:effectLst>
                  <a:outerShdw blurRad="38100" dist="38100" dir="2700000" algn="tl">
                    <a:srgbClr val="000000">
                      <a:alpha val="43137"/>
                    </a:srgbClr>
                  </a:outerShdw>
                </a:effectLst>
              </a:rPr>
              <a:t>Bible Say </a:t>
            </a:r>
            <a:r>
              <a:rPr lang="en-US" altLang="en-US" dirty="0">
                <a:effectLst>
                  <a:outerShdw blurRad="38100" dist="38100" dir="2700000" algn="tl">
                    <a:srgbClr val="000000">
                      <a:alpha val="43137"/>
                    </a:srgbClr>
                  </a:outerShdw>
                </a:effectLst>
              </a:rPr>
              <a:t>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7" name="Picture 4" descr="C:\Documents and Settings\Owner\Application Data\Microsoft\Media Catalog\Downloaded Clips\cl0\SY01462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pic>
        <p:nvPicPr>
          <p:cNvPr id="8" name="Picture 2" descr="http://3.bp.blogspot.com/-QEkPt30fRNQ/US-EfJsZfRI/AAAAAAAASK4/JnP_SUUHRas/s1600/a.jpg">
            <a:extLst>
              <a:ext uri="{FF2B5EF4-FFF2-40B4-BE49-F238E27FC236}">
                <a16:creationId xmlns:a16="http://schemas.microsoft.com/office/drawing/2014/main" id="{2E8192B3-0D50-4A94-AF06-092F24ABAD82}"/>
              </a:ext>
            </a:extLst>
          </p:cNvPr>
          <p:cNvPicPr>
            <a:picLocks noChangeAspect="1" noChangeArrowheads="1"/>
          </p:cNvPicPr>
          <p:nvPr/>
        </p:nvPicPr>
        <p:blipFill>
          <a:blip r:embed="rId3"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28988475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15:14</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“Simeon has related how God first concerned Himself about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taking from among the Gentiles a people for His name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57815EB3-2F28-43F5-8B54-1DA78A9B73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6026" y="2590800"/>
            <a:ext cx="2671948" cy="2286000"/>
          </a:xfrm>
          <a:prstGeom prst="rect">
            <a:avLst/>
          </a:prstGeom>
        </p:spPr>
      </p:pic>
    </p:spTree>
    <p:extLst>
      <p:ext uri="{BB962C8B-B14F-4D97-AF65-F5344CB8AC3E}">
        <p14:creationId xmlns:p14="http://schemas.microsoft.com/office/powerpoint/2010/main" val="26059745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914400"/>
          </a:xfrm>
        </p:spPr>
        <p:txBody>
          <a:bodyPr/>
          <a:lstStyle/>
          <a:p>
            <a:pPr algn="ctr" eaLnBrk="1" hangingPunct="1"/>
            <a:r>
              <a:rPr lang="en-US" altLang="en-US" sz="3200" kern="1200" dirty="0">
                <a:effectLst>
                  <a:outerShdw blurRad="38100" dist="38100" dir="2700000" algn="tl">
                    <a:srgbClr val="000000">
                      <a:alpha val="43137"/>
                    </a:srgbClr>
                  </a:outerShdw>
                </a:effectLst>
                <a:cs typeface="Calibri" panose="020F0502020204030204" pitchFamily="34" charset="0"/>
              </a:rPr>
              <a:t>Christ’s High Priestly Activities </a:t>
            </a:r>
            <a:br>
              <a:rPr lang="en-US" altLang="en-US" sz="3200" kern="1200" dirty="0">
                <a:effectLst>
                  <a:outerShdw blurRad="38100" dist="38100" dir="2700000" algn="tl">
                    <a:srgbClr val="000000">
                      <a:alpha val="43137"/>
                    </a:srgbClr>
                  </a:outerShdw>
                </a:effectLst>
                <a:cs typeface="Calibri" panose="020F0502020204030204" pitchFamily="34" charset="0"/>
              </a:rPr>
            </a:br>
            <a:r>
              <a:rPr lang="en-US" altLang="en-US" sz="3200" kern="1200" dirty="0">
                <a:effectLst>
                  <a:outerShdw blurRad="38100" dist="38100" dir="2700000" algn="tl">
                    <a:srgbClr val="000000">
                      <a:alpha val="43137"/>
                    </a:srgbClr>
                  </a:outerShdw>
                </a:effectLst>
                <a:cs typeface="Calibri" panose="020F0502020204030204" pitchFamily="34" charset="0"/>
              </a:rPr>
              <a:t>in His Present Session </a:t>
            </a:r>
            <a:endParaRPr lang="en-US" alt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152400" y="1219200"/>
            <a:ext cx="8686800" cy="5486400"/>
          </a:xfrm>
        </p:spPr>
        <p:txBody>
          <a:bodyPr/>
          <a:lstStyle/>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Sustains creation (Col. 1:16-17)</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Head over the Church (Eph. 1:22-23)</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Groom of the Church (Eph. 5:22-33)</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Building the Church (Matt. 16:18; Acts 2:41; 4:4) </a:t>
            </a:r>
          </a:p>
          <a:p>
            <a:pPr marL="514350" indent="-514350" eaLnBrk="1" hangingPunct="1">
              <a:spcBef>
                <a:spcPts val="0"/>
              </a:spcBef>
              <a:spcAft>
                <a:spcPts val="6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Bestowal of Spiritual Gifts (Eph. 4:7-12)</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Melchizedekian High Priestly role (Heb. 6:20)</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Keeps the Saints (John 10:27-29; 1 Pet. 1:5)</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Intercedes for the Saints (Rom. 8:34; Heb. 7:25)</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Advocate for the Saints (Heb. 9:24; 1 John 2:1)</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Restores broken fellowship (1 John 1:9)</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Disciplines His children (Heb. 12:5-13)</a:t>
            </a:r>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464550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914400"/>
          </a:xfrm>
        </p:spPr>
        <p:txBody>
          <a:bodyPr/>
          <a:lstStyle/>
          <a:p>
            <a:pPr algn="ctr" eaLnBrk="1" hangingPunct="1"/>
            <a:r>
              <a:rPr lang="en-US" altLang="en-US" sz="3200" kern="1200" dirty="0">
                <a:effectLst>
                  <a:outerShdw blurRad="38100" dist="38100" dir="2700000" algn="tl">
                    <a:srgbClr val="000000">
                      <a:alpha val="43137"/>
                    </a:srgbClr>
                  </a:outerShdw>
                </a:effectLst>
                <a:cs typeface="Calibri" panose="020F0502020204030204" pitchFamily="34" charset="0"/>
              </a:rPr>
              <a:t>Christ’s High Priestly Activities </a:t>
            </a:r>
            <a:br>
              <a:rPr lang="en-US" altLang="en-US" sz="3200" kern="1200" dirty="0">
                <a:effectLst>
                  <a:outerShdw blurRad="38100" dist="38100" dir="2700000" algn="tl">
                    <a:srgbClr val="000000">
                      <a:alpha val="43137"/>
                    </a:srgbClr>
                  </a:outerShdw>
                </a:effectLst>
                <a:cs typeface="Calibri" panose="020F0502020204030204" pitchFamily="34" charset="0"/>
              </a:rPr>
            </a:br>
            <a:r>
              <a:rPr lang="en-US" altLang="en-US" sz="3200" kern="1200" dirty="0">
                <a:effectLst>
                  <a:outerShdw blurRad="38100" dist="38100" dir="2700000" algn="tl">
                    <a:srgbClr val="000000">
                      <a:alpha val="43137"/>
                    </a:srgbClr>
                  </a:outerShdw>
                </a:effectLst>
                <a:cs typeface="Calibri" panose="020F0502020204030204" pitchFamily="34" charset="0"/>
              </a:rPr>
              <a:t>in His Present Session </a:t>
            </a:r>
            <a:endParaRPr lang="en-US" alt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152400" y="1219200"/>
            <a:ext cx="8686800" cy="5486400"/>
          </a:xfrm>
        </p:spPr>
        <p:txBody>
          <a:bodyPr/>
          <a:lstStyle/>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Sustains creation (Col. 1:16-17)</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Head over the Church (Eph. 1:22-23)</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Groom of the Church (Eph. 5:22-33)</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Building the Church (Matt. 16:18; Acts 2:41; 4:4) </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Bestowal of Spiritual Gifts (Eph. 4:7-12)</a:t>
            </a:r>
          </a:p>
          <a:p>
            <a:pPr marL="514350" indent="-514350" eaLnBrk="1" hangingPunct="1">
              <a:spcBef>
                <a:spcPts val="0"/>
              </a:spcBef>
              <a:spcAft>
                <a:spcPts val="6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Melchizedekian High Priestly role (Heb. 6:20)</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Keeps the Saints (John 10:27-29; 1 Pet. 1:5)</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Intercedes for the Saints (Rom. 8:34; Heb. 7:25)</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Advocate for the Saints (Heb. 9:24; 1 John 2:1)</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Restores broken fellowship (1 John 1:9)</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Disciplines His children (Heb. 12:5-13)</a:t>
            </a:r>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010304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Hebrews 7:3</a:t>
            </a:r>
          </a:p>
          <a:p>
            <a:pPr algn="just">
              <a:spcBef>
                <a:spcPts val="0"/>
              </a:spcBef>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“Without father, without mother, without genealogy, having neither beginning of days nor end of life, but made like the Son of God, he remains a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priest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perpetually.”</a:t>
            </a:r>
          </a:p>
        </p:txBody>
      </p:sp>
      <p:pic>
        <p:nvPicPr>
          <p:cNvPr id="3" name="Picture 2">
            <a:extLst>
              <a:ext uri="{FF2B5EF4-FFF2-40B4-BE49-F238E27FC236}">
                <a16:creationId xmlns:a16="http://schemas.microsoft.com/office/drawing/2014/main" id="{4C1AD8AE-2A4F-4E05-B623-C0ADF2DC335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15866" y="3048000"/>
            <a:ext cx="2512268" cy="1828800"/>
          </a:xfrm>
          <a:prstGeom prst="rect">
            <a:avLst/>
          </a:prstGeom>
        </p:spPr>
      </p:pic>
    </p:spTree>
    <p:extLst>
      <p:ext uri="{BB962C8B-B14F-4D97-AF65-F5344CB8AC3E}">
        <p14:creationId xmlns:p14="http://schemas.microsoft.com/office/powerpoint/2010/main" val="18650772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EA13FC-C69E-498E-8CF5-C673B8DAAC5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Hebrews 6:20</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“where Jesus has entered as a forerunner for us, having become a high priest forever according to the order of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Melchizedek</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C49C5DFE-81E6-47F9-AD55-F37BC3F8517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15866" y="3048000"/>
            <a:ext cx="2512268" cy="1828800"/>
          </a:xfrm>
          <a:prstGeom prst="rect">
            <a:avLst/>
          </a:prstGeom>
        </p:spPr>
      </p:pic>
    </p:spTree>
    <p:extLst>
      <p:ext uri="{BB962C8B-B14F-4D97-AF65-F5344CB8AC3E}">
        <p14:creationId xmlns:p14="http://schemas.microsoft.com/office/powerpoint/2010/main" val="23334454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914400"/>
          </a:xfrm>
        </p:spPr>
        <p:txBody>
          <a:bodyPr/>
          <a:lstStyle/>
          <a:p>
            <a:pPr algn="ctr" eaLnBrk="1" hangingPunct="1"/>
            <a:r>
              <a:rPr lang="en-US" altLang="en-US" sz="3200" kern="1200" dirty="0">
                <a:effectLst>
                  <a:outerShdw blurRad="38100" dist="38100" dir="2700000" algn="tl">
                    <a:srgbClr val="000000">
                      <a:alpha val="43137"/>
                    </a:srgbClr>
                  </a:outerShdw>
                </a:effectLst>
                <a:cs typeface="Calibri" panose="020F0502020204030204" pitchFamily="34" charset="0"/>
              </a:rPr>
              <a:t>Christ’s High Priestly Activities </a:t>
            </a:r>
            <a:br>
              <a:rPr lang="en-US" altLang="en-US" sz="3200" kern="1200" dirty="0">
                <a:effectLst>
                  <a:outerShdw blurRad="38100" dist="38100" dir="2700000" algn="tl">
                    <a:srgbClr val="000000">
                      <a:alpha val="43137"/>
                    </a:srgbClr>
                  </a:outerShdw>
                </a:effectLst>
                <a:cs typeface="Calibri" panose="020F0502020204030204" pitchFamily="34" charset="0"/>
              </a:rPr>
            </a:br>
            <a:r>
              <a:rPr lang="en-US" altLang="en-US" sz="3200" kern="1200" dirty="0">
                <a:effectLst>
                  <a:outerShdw blurRad="38100" dist="38100" dir="2700000" algn="tl">
                    <a:srgbClr val="000000">
                      <a:alpha val="43137"/>
                    </a:srgbClr>
                  </a:outerShdw>
                </a:effectLst>
                <a:cs typeface="Calibri" panose="020F0502020204030204" pitchFamily="34" charset="0"/>
              </a:rPr>
              <a:t>in His Present Session </a:t>
            </a:r>
            <a:endParaRPr lang="en-US" alt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152400" y="1219200"/>
            <a:ext cx="8686800" cy="5486400"/>
          </a:xfrm>
        </p:spPr>
        <p:txBody>
          <a:bodyPr/>
          <a:lstStyle/>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Sustains creation (Col. 1:16-17)</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Head over the Church (Eph. 1:22-23)</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Groom of the Church (Eph. 5:22-33)</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Building the Church (Matt. 16:18; Acts 2:41; 4:4) </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Bestowal of Spiritual Gifts (Eph. 4:7-12)</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Melchizedekian High Priestly role (Heb. 6:20)</a:t>
            </a:r>
          </a:p>
          <a:p>
            <a:pPr marL="514350" indent="-514350" eaLnBrk="1" hangingPunct="1">
              <a:spcBef>
                <a:spcPts val="0"/>
              </a:spcBef>
              <a:spcAft>
                <a:spcPts val="6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Keeps the Saints (John 10:27-29; 1 Pet. 1:5)</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Intercedes for the Saints (Rom. 8:34; Heb. 7:25)</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Advocate for the Saints (Heb. 9:24; 1 John 2:1)</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Restores broken fellowship (1 John 1:9)</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Disciplines His children (Heb. 12:5-13)</a:t>
            </a:r>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756722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DAD9A7-EE3A-4321-AACB-8D8493C72D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98659" name="Rectangle 1"/>
          <p:cNvSpPr>
            <a:spLocks noChangeArrowheads="1"/>
          </p:cNvSpPr>
          <p:nvPr/>
        </p:nvSpPr>
        <p:spPr bwMode="auto">
          <a:xfrm>
            <a:off x="0" y="0"/>
            <a:ext cx="9144000" cy="3631763"/>
          </a:xfrm>
          <a:prstGeom prst="rect">
            <a:avLst/>
          </a:prstGeom>
          <a:noFill/>
          <a:ln w="28575">
            <a:noFill/>
            <a:miter lim="800000"/>
            <a:headEnd/>
            <a:tailEnd/>
          </a:ln>
        </p:spPr>
        <p:txBody>
          <a:bodyPr wrap="square">
            <a:spAutoFit/>
          </a:bodyPr>
          <a:lstStyle/>
          <a:p>
            <a:pPr algn="ctr" fontAlgn="auto">
              <a:spcBef>
                <a:spcPts val="0"/>
              </a:spcBef>
              <a:spcAft>
                <a:spcPts val="12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10:27-29</a:t>
            </a:r>
          </a:p>
          <a:p>
            <a:pPr algn="just">
              <a:spcBef>
                <a:spcPts val="0"/>
              </a:spcBef>
              <a:spcAft>
                <a:spcPts val="0"/>
              </a:spcAft>
            </a:pPr>
            <a:r>
              <a:rPr lang="en-US" altLang="en-US" sz="3000" dirty="0">
                <a:effectLst>
                  <a:outerShdw blurRad="38100" dist="38100" dir="2700000" algn="tl">
                    <a:srgbClr val="000000">
                      <a:alpha val="43137"/>
                    </a:srgbClr>
                  </a:outerShdw>
                </a:effectLst>
                <a:latin typeface="Calibri" panose="020F0502020204030204" pitchFamily="34" charset="0"/>
              </a:rPr>
              <a:t>“</a:t>
            </a:r>
            <a:r>
              <a:rPr lang="en-US" altLang="en-US" sz="3000" baseline="30000" dirty="0">
                <a:effectLst>
                  <a:outerShdw blurRad="38100" dist="38100" dir="2700000" algn="tl">
                    <a:srgbClr val="000000">
                      <a:alpha val="43137"/>
                    </a:srgbClr>
                  </a:outerShdw>
                </a:effectLst>
                <a:latin typeface="Calibri" panose="020F0502020204030204" pitchFamily="34" charset="0"/>
              </a:rPr>
              <a:t>27</a:t>
            </a:r>
            <a:r>
              <a:rPr lang="en-US" altLang="en-US" sz="3000" dirty="0">
                <a:effectLst>
                  <a:outerShdw blurRad="38100" dist="38100" dir="2700000" algn="tl">
                    <a:srgbClr val="000000">
                      <a:alpha val="43137"/>
                    </a:srgbClr>
                  </a:outerShdw>
                </a:effectLst>
                <a:latin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rPr>
              <a:t>My sheep hear My voice, and I know them, and they follow Me; </a:t>
            </a:r>
            <a:r>
              <a:rPr lang="en-US" sz="3000" baseline="30000" dirty="0">
                <a:effectLst>
                  <a:outerShdw blurRad="38100" dist="38100" dir="2700000" algn="tl">
                    <a:srgbClr val="000000">
                      <a:alpha val="43137"/>
                    </a:srgbClr>
                  </a:outerShdw>
                </a:effectLst>
                <a:latin typeface="Calibri" panose="020F0502020204030204" pitchFamily="34" charset="0"/>
              </a:rPr>
              <a:t>28 </a:t>
            </a:r>
            <a:r>
              <a:rPr lang="en-US" sz="3000" dirty="0">
                <a:effectLst>
                  <a:outerShdw blurRad="38100" dist="38100" dir="2700000" algn="tl">
                    <a:srgbClr val="000000">
                      <a:alpha val="43137"/>
                    </a:srgbClr>
                  </a:outerShdw>
                </a:effectLst>
                <a:latin typeface="Calibri" panose="020F0502020204030204" pitchFamily="34" charset="0"/>
              </a:rPr>
              <a:t>and I give eternal life to them, and they will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never perish</a:t>
            </a:r>
            <a:r>
              <a:rPr lang="en-US" sz="30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3000" b="1" dirty="0">
                <a:solidFill>
                  <a:srgbClr val="66FFFF"/>
                </a:solidFill>
                <a:effectLst>
                  <a:outerShdw blurRad="38100" dist="38100" dir="2700000" algn="tl">
                    <a:srgbClr val="000000">
                      <a:alpha val="43137"/>
                    </a:srgbClr>
                  </a:outerShdw>
                </a:effectLst>
                <a:latin typeface="Calibri" panose="020F0502020204030204" pitchFamily="34" charset="0"/>
              </a:rPr>
              <a:t>[</a:t>
            </a:r>
            <a:r>
              <a:rPr lang="en-US" sz="3000" b="1" i="1" dirty="0" err="1">
                <a:solidFill>
                  <a:srgbClr val="66FFFF"/>
                </a:solidFill>
                <a:effectLst>
                  <a:outerShdw blurRad="38100" dist="38100" dir="2700000" algn="tl">
                    <a:srgbClr val="000000">
                      <a:alpha val="43137"/>
                    </a:srgbClr>
                  </a:outerShdw>
                </a:effectLst>
                <a:latin typeface="Calibri" panose="020F0502020204030204" pitchFamily="34" charset="0"/>
              </a:rPr>
              <a:t>ou</a:t>
            </a:r>
            <a:r>
              <a:rPr lang="en-US" sz="3000" b="1" i="1" dirty="0">
                <a:solidFill>
                  <a:srgbClr val="66FFFF"/>
                </a:solidFill>
                <a:effectLst>
                  <a:outerShdw blurRad="38100" dist="38100" dir="2700000" algn="tl">
                    <a:srgbClr val="000000">
                      <a:alpha val="43137"/>
                    </a:srgbClr>
                  </a:outerShdw>
                </a:effectLst>
                <a:latin typeface="Calibri" panose="020F0502020204030204" pitchFamily="34" charset="0"/>
              </a:rPr>
              <a:t> </a:t>
            </a:r>
            <a:r>
              <a:rPr lang="en-US" sz="3000" b="1" i="1" dirty="0" err="1">
                <a:solidFill>
                  <a:srgbClr val="66FFFF"/>
                </a:solidFill>
                <a:effectLst>
                  <a:outerShdw blurRad="38100" dist="38100" dir="2700000" algn="tl">
                    <a:srgbClr val="000000">
                      <a:alpha val="43137"/>
                    </a:srgbClr>
                  </a:outerShdw>
                </a:effectLst>
                <a:latin typeface="Calibri" panose="020F0502020204030204" pitchFamily="34" charset="0"/>
              </a:rPr>
              <a:t>mē</a:t>
            </a:r>
            <a:r>
              <a:rPr lang="en-US" sz="3000" b="1" dirty="0">
                <a:solidFill>
                  <a:srgbClr val="66FFFF"/>
                </a:solidFill>
                <a:effectLst>
                  <a:outerShdw blurRad="38100" dist="38100" dir="2700000" algn="tl">
                    <a:srgbClr val="000000">
                      <a:alpha val="43137"/>
                    </a:srgbClr>
                  </a:outerShdw>
                </a:effectLst>
                <a:latin typeface="Calibri" panose="020F0502020204030204" pitchFamily="34" charset="0"/>
              </a:rPr>
              <a:t>; </a:t>
            </a:r>
            <a:r>
              <a:rPr lang="en-US" sz="3000" b="1" i="1" dirty="0" err="1">
                <a:solidFill>
                  <a:srgbClr val="66FFFF"/>
                </a:solidFill>
                <a:effectLst>
                  <a:outerShdw blurRad="38100" dist="38100" dir="2700000" algn="tl">
                    <a:srgbClr val="000000">
                      <a:alpha val="43137"/>
                    </a:srgbClr>
                  </a:outerShdw>
                </a:effectLst>
                <a:latin typeface="Calibri" panose="020F0502020204030204" pitchFamily="34" charset="0"/>
              </a:rPr>
              <a:t>aiōnia</a:t>
            </a:r>
            <a:r>
              <a:rPr lang="en-US" sz="3000" dirty="0">
                <a:effectLst>
                  <a:outerShdw blurRad="38100" dist="38100" dir="2700000" algn="tl">
                    <a:srgbClr val="000000">
                      <a:alpha val="43137"/>
                    </a:srgbClr>
                  </a:outerShdw>
                </a:effectLst>
                <a:latin typeface="Calibri" panose="020F0502020204030204" pitchFamily="34" charset="0"/>
              </a:rPr>
              <a:t>]; and no one will snatch them out of My hand. </a:t>
            </a:r>
            <a:r>
              <a:rPr lang="en-US" sz="3000" baseline="30000" dirty="0">
                <a:effectLst>
                  <a:outerShdw blurRad="38100" dist="38100" dir="2700000" algn="tl">
                    <a:srgbClr val="000000">
                      <a:alpha val="43137"/>
                    </a:srgbClr>
                  </a:outerShdw>
                </a:effectLst>
                <a:latin typeface="Calibri" panose="020F0502020204030204" pitchFamily="34" charset="0"/>
              </a:rPr>
              <a:t>29</a:t>
            </a:r>
            <a:r>
              <a:rPr lang="en-US" sz="3000" dirty="0">
                <a:effectLst>
                  <a:outerShdw blurRad="38100" dist="38100" dir="2700000" algn="tl">
                    <a:srgbClr val="000000">
                      <a:alpha val="43137"/>
                    </a:srgbClr>
                  </a:outerShdw>
                </a:effectLst>
                <a:latin typeface="Calibri" panose="020F0502020204030204" pitchFamily="34" charset="0"/>
              </a:rPr>
              <a:t> My Father, who has given them to Me, is greater than all; and</a:t>
            </a:r>
            <a:r>
              <a:rPr lang="en-US" sz="30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no one is able to snatch </a:t>
            </a:r>
            <a:r>
              <a:rPr lang="en-US" sz="3000" b="1" i="1" u="sng" dirty="0">
                <a:solidFill>
                  <a:srgbClr val="FFFFCC"/>
                </a:solidFill>
                <a:effectLst>
                  <a:outerShdw blurRad="38100" dist="38100" dir="2700000" algn="tl">
                    <a:srgbClr val="000000">
                      <a:alpha val="43137"/>
                    </a:srgbClr>
                  </a:outerShdw>
                </a:effectLst>
                <a:latin typeface="Calibri" panose="020F0502020204030204" pitchFamily="34" charset="0"/>
              </a:rPr>
              <a:t>them</a:t>
            </a: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rPr>
              <a:t>out of the Father’s hand.”</a:t>
            </a:r>
            <a:endParaRPr lang="en-US" altLang="en-US" sz="3000" dirty="0">
              <a:effectLst>
                <a:outerShdw blurRad="38100" dist="38100" dir="2700000" algn="tl">
                  <a:srgbClr val="000000">
                    <a:alpha val="43137"/>
                  </a:srgbClr>
                </a:outerShdw>
              </a:effectLst>
              <a:latin typeface="Calibri" panose="020F0502020204030204" pitchFamily="34" charset="0"/>
            </a:endParaRPr>
          </a:p>
        </p:txBody>
      </p:sp>
      <p:pic>
        <p:nvPicPr>
          <p:cNvPr id="3" name="Picture 2">
            <a:extLst>
              <a:ext uri="{FF2B5EF4-FFF2-40B4-BE49-F238E27FC236}">
                <a16:creationId xmlns:a16="http://schemas.microsoft.com/office/drawing/2014/main" id="{A70F06C5-0759-44F1-8FDD-E91F4D3191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7546" y="3581400"/>
            <a:ext cx="1728908" cy="1371600"/>
          </a:xfrm>
          <a:prstGeom prst="ellipse">
            <a:avLst/>
          </a:prstGeom>
        </p:spPr>
      </p:pic>
    </p:spTree>
    <p:extLst>
      <p:ext uri="{BB962C8B-B14F-4D97-AF65-F5344CB8AC3E}">
        <p14:creationId xmlns:p14="http://schemas.microsoft.com/office/powerpoint/2010/main" val="35430509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222C92-7C60-47B4-BC5E-127F7D34CA4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Rectangle 2"/>
          <p:cNvSpPr/>
          <p:nvPr/>
        </p:nvSpPr>
        <p:spPr>
          <a:xfrm>
            <a:off x="0" y="0"/>
            <a:ext cx="9144000" cy="3477875"/>
          </a:xfrm>
          <a:prstGeom prst="rect">
            <a:avLst/>
          </a:prstGeom>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Peter 1:4–5</a:t>
            </a:r>
            <a:endPar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spcAft>
                <a:spcPts val="1000"/>
              </a:spcAft>
            </a:pPr>
            <a:r>
              <a:rPr lang="en-US" sz="3400" dirty="0">
                <a:effectLst>
                  <a:outerShdw blurRad="38100" dist="38100" dir="2700000" algn="tl">
                    <a:srgbClr val="000000">
                      <a:alpha val="43137"/>
                    </a:srgbClr>
                  </a:outerShdw>
                </a:effectLst>
                <a:latin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rPr>
              <a:t>4 </a:t>
            </a:r>
            <a:r>
              <a:rPr lang="en-US" sz="3400" dirty="0">
                <a:effectLst>
                  <a:outerShdw blurRad="38100" dist="38100" dir="2700000" algn="tl">
                    <a:srgbClr val="000000">
                      <a:alpha val="43137"/>
                    </a:srgbClr>
                  </a:outerShdw>
                </a:effectLst>
                <a:latin typeface="Calibri" panose="020F0502020204030204" pitchFamily="34" charset="0"/>
              </a:rPr>
              <a:t>to </a:t>
            </a:r>
            <a:r>
              <a:rPr lang="en-US" sz="3400" i="1" dirty="0">
                <a:effectLst>
                  <a:outerShdw blurRad="38100" dist="38100" dir="2700000" algn="tl">
                    <a:srgbClr val="000000">
                      <a:alpha val="43137"/>
                    </a:srgbClr>
                  </a:outerShdw>
                </a:effectLst>
                <a:latin typeface="Calibri" panose="020F0502020204030204" pitchFamily="34" charset="0"/>
              </a:rPr>
              <a:t>obtain</a:t>
            </a:r>
            <a:r>
              <a:rPr lang="en-US" sz="3400" dirty="0">
                <a:effectLst>
                  <a:outerShdw blurRad="38100" dist="38100" dir="2700000" algn="tl">
                    <a:srgbClr val="000000">
                      <a:alpha val="43137"/>
                    </a:srgbClr>
                  </a:outerShdw>
                </a:effectLst>
                <a:latin typeface="Calibri" panose="020F0502020204030204" pitchFamily="34" charset="0"/>
              </a:rPr>
              <a:t> an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inheritance</a:t>
            </a:r>
            <a:r>
              <a:rPr lang="en-US" sz="3400" dirty="0">
                <a:effectLst>
                  <a:outerShdw blurRad="38100" dist="38100" dir="2700000" algn="tl">
                    <a:srgbClr val="000000">
                      <a:alpha val="43137"/>
                    </a:srgbClr>
                  </a:outerShdw>
                </a:effectLst>
                <a:latin typeface="Calibri" panose="020F0502020204030204" pitchFamily="34" charset="0"/>
              </a:rPr>
              <a:t> </a:t>
            </a:r>
            <a:r>
              <a:rPr lang="en-US" sz="3400" i="1" dirty="0">
                <a:effectLst>
                  <a:outerShdw blurRad="38100" dist="38100" dir="2700000" algn="tl">
                    <a:srgbClr val="000000">
                      <a:alpha val="43137"/>
                    </a:srgbClr>
                  </a:outerShdw>
                </a:effectLst>
                <a:latin typeface="Calibri" panose="020F0502020204030204" pitchFamily="34" charset="0"/>
              </a:rPr>
              <a:t>which is</a:t>
            </a:r>
            <a:r>
              <a:rPr lang="en-US" sz="3400" dirty="0">
                <a:effectLst>
                  <a:outerShdw blurRad="38100" dist="38100" dir="2700000" algn="tl">
                    <a:srgbClr val="000000">
                      <a:alpha val="43137"/>
                    </a:srgbClr>
                  </a:outerShdw>
                </a:effectLst>
                <a:latin typeface="Calibri" panose="020F0502020204030204" pitchFamily="34" charset="0"/>
              </a:rPr>
              <a:t> imperishable and undefiled and will not fade away,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reserved</a:t>
            </a:r>
            <a:r>
              <a:rPr lang="en-US" sz="3400" dirty="0">
                <a:effectLst>
                  <a:outerShdw blurRad="38100" dist="38100" dir="2700000" algn="tl">
                    <a:srgbClr val="000000">
                      <a:alpha val="43137"/>
                    </a:srgbClr>
                  </a:outerShdw>
                </a:effectLst>
                <a:latin typeface="Calibri" panose="020F0502020204030204" pitchFamily="34" charset="0"/>
              </a:rPr>
              <a:t> in heaven for you, </a:t>
            </a:r>
            <a:r>
              <a:rPr lang="en-US" sz="3400" baseline="30000" dirty="0">
                <a:effectLst>
                  <a:outerShdw blurRad="38100" dist="38100" dir="2700000" algn="tl">
                    <a:srgbClr val="000000">
                      <a:alpha val="43137"/>
                    </a:srgbClr>
                  </a:outerShdw>
                </a:effectLst>
                <a:latin typeface="Calibri" panose="020F0502020204030204" pitchFamily="34" charset="0"/>
              </a:rPr>
              <a:t>5 </a:t>
            </a:r>
            <a:r>
              <a:rPr lang="en-US" sz="3400" dirty="0">
                <a:effectLst>
                  <a:outerShdw blurRad="38100" dist="38100" dir="2700000" algn="tl">
                    <a:srgbClr val="000000">
                      <a:alpha val="43137"/>
                    </a:srgbClr>
                  </a:outerShdw>
                </a:effectLst>
                <a:latin typeface="Calibri" panose="020F0502020204030204" pitchFamily="34" charset="0"/>
              </a:rPr>
              <a:t>who are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protected by the power of God</a:t>
            </a:r>
            <a:r>
              <a:rPr lang="en-US" sz="3400" dirty="0">
                <a:effectLst>
                  <a:outerShdw blurRad="38100" dist="38100" dir="2700000" algn="tl">
                    <a:srgbClr val="000000">
                      <a:alpha val="43137"/>
                    </a:srgbClr>
                  </a:outerShdw>
                </a:effectLst>
                <a:latin typeface="Calibri" panose="020F0502020204030204" pitchFamily="34" charset="0"/>
              </a:rPr>
              <a:t> through faith for a salvation ready to be revealed in the last time.”</a:t>
            </a:r>
          </a:p>
        </p:txBody>
      </p:sp>
      <p:pic>
        <p:nvPicPr>
          <p:cNvPr id="2" name="Picture 1">
            <a:extLst>
              <a:ext uri="{FF2B5EF4-FFF2-40B4-BE49-F238E27FC236}">
                <a16:creationId xmlns:a16="http://schemas.microsoft.com/office/drawing/2014/main" id="{3BC34AA4-D290-477F-9499-2BA74E564C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96640" y="3413760"/>
            <a:ext cx="1950720" cy="1463040"/>
          </a:xfrm>
          <a:prstGeom prst="rect">
            <a:avLst/>
          </a:prstGeom>
        </p:spPr>
      </p:pic>
    </p:spTree>
    <p:extLst>
      <p:ext uri="{BB962C8B-B14F-4D97-AF65-F5344CB8AC3E}">
        <p14:creationId xmlns:p14="http://schemas.microsoft.com/office/powerpoint/2010/main" val="3195005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914400"/>
          </a:xfrm>
        </p:spPr>
        <p:txBody>
          <a:bodyPr/>
          <a:lstStyle/>
          <a:p>
            <a:pPr algn="ctr" eaLnBrk="1" hangingPunct="1"/>
            <a:r>
              <a:rPr lang="en-US" altLang="en-US" sz="3200" kern="1200" dirty="0">
                <a:effectLst>
                  <a:outerShdw blurRad="38100" dist="38100" dir="2700000" algn="tl">
                    <a:srgbClr val="000000">
                      <a:alpha val="43137"/>
                    </a:srgbClr>
                  </a:outerShdw>
                </a:effectLst>
                <a:cs typeface="Calibri" panose="020F0502020204030204" pitchFamily="34" charset="0"/>
              </a:rPr>
              <a:t>Christ’s High Priestly Activities </a:t>
            </a:r>
            <a:br>
              <a:rPr lang="en-US" altLang="en-US" sz="3200" kern="1200" dirty="0">
                <a:effectLst>
                  <a:outerShdw blurRad="38100" dist="38100" dir="2700000" algn="tl">
                    <a:srgbClr val="000000">
                      <a:alpha val="43137"/>
                    </a:srgbClr>
                  </a:outerShdw>
                </a:effectLst>
                <a:cs typeface="Calibri" panose="020F0502020204030204" pitchFamily="34" charset="0"/>
              </a:rPr>
            </a:br>
            <a:r>
              <a:rPr lang="en-US" altLang="en-US" sz="3200" kern="1200" dirty="0">
                <a:effectLst>
                  <a:outerShdw blurRad="38100" dist="38100" dir="2700000" algn="tl">
                    <a:srgbClr val="000000">
                      <a:alpha val="43137"/>
                    </a:srgbClr>
                  </a:outerShdw>
                </a:effectLst>
                <a:cs typeface="Calibri" panose="020F0502020204030204" pitchFamily="34" charset="0"/>
              </a:rPr>
              <a:t>in His Present Session </a:t>
            </a:r>
            <a:endParaRPr lang="en-US" alt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152400" y="1219200"/>
            <a:ext cx="8686800" cy="5486400"/>
          </a:xfrm>
        </p:spPr>
        <p:txBody>
          <a:bodyPr/>
          <a:lstStyle/>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Sustains creation (Col. 1:16-17)</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Head over the Church (Eph. 1:22-23)</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Groom of the Church (Eph. 5:22-33)</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Building the Church (Matt. 16:18; Acts 2:41; 4:4) </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Bestowal of Spiritual Gifts (Eph. 4:7-12)</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Melchizedekian High Priestly role (Heb. 6:20)</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Keeps the Saints (John 10:27-29; 1 Pet. 1:5)</a:t>
            </a:r>
          </a:p>
          <a:p>
            <a:pPr marL="514350" indent="-514350" eaLnBrk="1" hangingPunct="1">
              <a:spcBef>
                <a:spcPts val="0"/>
              </a:spcBef>
              <a:spcAft>
                <a:spcPts val="6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Intercedes for the Saints (Rom. 8:34; Heb. 7:25)</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Advocate for the Saints (Heb. 9:24; 1 John 2:1)</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Restores broken fellowship (1 John 1:9)</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Disciplines His children (Heb. 12:5-13)</a:t>
            </a:r>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094064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914400"/>
          </a:xfrm>
        </p:spPr>
        <p:txBody>
          <a:bodyPr/>
          <a:lstStyle/>
          <a:p>
            <a:pPr algn="ctr" eaLnBrk="1" hangingPunct="1"/>
            <a:r>
              <a:rPr lang="en-US" altLang="en-US" sz="3200" kern="1200" dirty="0">
                <a:effectLst>
                  <a:outerShdw blurRad="38100" dist="38100" dir="2700000" algn="tl">
                    <a:srgbClr val="000000">
                      <a:alpha val="43137"/>
                    </a:srgbClr>
                  </a:outerShdw>
                </a:effectLst>
                <a:cs typeface="Calibri" panose="020F0502020204030204" pitchFamily="34" charset="0"/>
              </a:rPr>
              <a:t>Christ’s High Priestly Activities </a:t>
            </a:r>
            <a:br>
              <a:rPr lang="en-US" altLang="en-US" sz="3200" kern="1200" dirty="0">
                <a:effectLst>
                  <a:outerShdw blurRad="38100" dist="38100" dir="2700000" algn="tl">
                    <a:srgbClr val="000000">
                      <a:alpha val="43137"/>
                    </a:srgbClr>
                  </a:outerShdw>
                </a:effectLst>
                <a:cs typeface="Calibri" panose="020F0502020204030204" pitchFamily="34" charset="0"/>
              </a:rPr>
            </a:br>
            <a:r>
              <a:rPr lang="en-US" altLang="en-US" sz="3200" kern="1200" dirty="0">
                <a:effectLst>
                  <a:outerShdw blurRad="38100" dist="38100" dir="2700000" algn="tl">
                    <a:srgbClr val="000000">
                      <a:alpha val="43137"/>
                    </a:srgbClr>
                  </a:outerShdw>
                </a:effectLst>
                <a:cs typeface="Calibri" panose="020F0502020204030204" pitchFamily="34" charset="0"/>
              </a:rPr>
              <a:t>in His Present Session </a:t>
            </a:r>
            <a:endParaRPr lang="en-US" alt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152400" y="1219200"/>
            <a:ext cx="8686800" cy="5486400"/>
          </a:xfrm>
        </p:spPr>
        <p:txBody>
          <a:bodyPr/>
          <a:lstStyle/>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Sustains creation (Col. 1:16-17)</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Head over the Church (Eph. 1:22-23)</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Groom of the Church (Eph. 5:22-33)</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Building the Church (Matt. 16:18; Acts 2:41; 4:4) </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Bestowal of Spiritual Gifts (Eph. 4:7-12)</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Melchizedekian High Priestly role (Heb. 6:20)</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Keeps the Saints (John 10:27-29; 1 Pet. 1:5)</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Intercedes for the Saints (Rom. 8:34; Heb. 7:25)</a:t>
            </a:r>
          </a:p>
          <a:p>
            <a:pPr marL="514350" indent="-514350" eaLnBrk="1" hangingPunct="1">
              <a:spcBef>
                <a:spcPts val="0"/>
              </a:spcBef>
              <a:spcAft>
                <a:spcPts val="6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Advocate for the Saints (Heb. 9:24; 1 John 2:1)</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Restores broken fellowship (1 John 1:9)</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Disciplines His children (Heb. 12:5-13)</a:t>
            </a:r>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70007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762000" y="228600"/>
            <a:ext cx="7620000" cy="1182528"/>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Three Miscellaneous Arguments Advanced by  “Kingdom Now Theology”</a:t>
            </a:r>
          </a:p>
        </p:txBody>
      </p:sp>
      <p:sp>
        <p:nvSpPr>
          <p:cNvPr id="14339" name="Content Placeholder 2"/>
          <p:cNvSpPr>
            <a:spLocks noGrp="1"/>
          </p:cNvSpPr>
          <p:nvPr>
            <p:ph idx="1"/>
          </p:nvPr>
        </p:nvSpPr>
        <p:spPr>
          <a:xfrm>
            <a:off x="419100" y="1600200"/>
            <a:ext cx="8305800" cy="2476500"/>
          </a:xfrm>
        </p:spPr>
        <p:txBody>
          <a:bodyPr/>
          <a:lstStyle/>
          <a:p>
            <a:pPr marL="457200" indent="-457200">
              <a:spcBef>
                <a:spcPct val="0"/>
              </a:spcBef>
              <a:spcAft>
                <a:spcPts val="24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Alleged NT silence on a future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New Testament’s focus on the Eternal State</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Jesus Christ’s alleged present inactivity</a:t>
            </a:r>
          </a:p>
        </p:txBody>
      </p:sp>
      <p:pic>
        <p:nvPicPr>
          <p:cNvPr id="5" name="Picture 4">
            <a:extLst>
              <a:ext uri="{FF2B5EF4-FFF2-40B4-BE49-F238E27FC236}">
                <a16:creationId xmlns:a16="http://schemas.microsoft.com/office/drawing/2014/main" id="{252A39F4-8CFB-48A4-999A-A988511622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65437" y="4114800"/>
            <a:ext cx="3413126" cy="2286000"/>
          </a:xfrm>
          <a:prstGeom prst="rect">
            <a:avLst/>
          </a:prstGeom>
        </p:spPr>
      </p:pic>
    </p:spTree>
    <p:extLst>
      <p:ext uri="{BB962C8B-B14F-4D97-AF65-F5344CB8AC3E}">
        <p14:creationId xmlns:p14="http://schemas.microsoft.com/office/powerpoint/2010/main" val="28026563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914400"/>
          </a:xfrm>
        </p:spPr>
        <p:txBody>
          <a:bodyPr/>
          <a:lstStyle/>
          <a:p>
            <a:pPr algn="ctr" eaLnBrk="1" hangingPunct="1"/>
            <a:r>
              <a:rPr lang="en-US" altLang="en-US" sz="3200" kern="1200" dirty="0">
                <a:effectLst>
                  <a:outerShdw blurRad="38100" dist="38100" dir="2700000" algn="tl">
                    <a:srgbClr val="000000">
                      <a:alpha val="43137"/>
                    </a:srgbClr>
                  </a:outerShdw>
                </a:effectLst>
                <a:cs typeface="Calibri" panose="020F0502020204030204" pitchFamily="34" charset="0"/>
              </a:rPr>
              <a:t>Christ’s High Priestly Activities </a:t>
            </a:r>
            <a:br>
              <a:rPr lang="en-US" altLang="en-US" sz="3200" kern="1200" dirty="0">
                <a:effectLst>
                  <a:outerShdw blurRad="38100" dist="38100" dir="2700000" algn="tl">
                    <a:srgbClr val="000000">
                      <a:alpha val="43137"/>
                    </a:srgbClr>
                  </a:outerShdw>
                </a:effectLst>
                <a:cs typeface="Calibri" panose="020F0502020204030204" pitchFamily="34" charset="0"/>
              </a:rPr>
            </a:br>
            <a:r>
              <a:rPr lang="en-US" altLang="en-US" sz="3200" kern="1200" dirty="0">
                <a:effectLst>
                  <a:outerShdw blurRad="38100" dist="38100" dir="2700000" algn="tl">
                    <a:srgbClr val="000000">
                      <a:alpha val="43137"/>
                    </a:srgbClr>
                  </a:outerShdw>
                </a:effectLst>
                <a:cs typeface="Calibri" panose="020F0502020204030204" pitchFamily="34" charset="0"/>
              </a:rPr>
              <a:t>in His Present Session </a:t>
            </a:r>
            <a:endParaRPr lang="en-US" alt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152400" y="1219200"/>
            <a:ext cx="8686800" cy="5486400"/>
          </a:xfrm>
        </p:spPr>
        <p:txBody>
          <a:bodyPr/>
          <a:lstStyle/>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Sustains creation (Col. 1:16-17)</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Head over the Church (Eph. 1:22-23)</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Groom of the Church (Eph. 5:22-33)</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Building the Church (Matt. 16:18; Acts 2:41; 4:4) </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Bestowal of Spiritual Gifts (Eph. 4:7-12)</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Melchizedekian High Priestly role (Heb. 6:20)</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Keeps the Saints (John 10:27-29; 1 Pet. 1:5)</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Intercedes for the Saints (Rom. 8:34; Heb. 7:25)</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Advocate for the Saints (Heb. 9:24; 1 John 2:1)</a:t>
            </a:r>
          </a:p>
          <a:p>
            <a:pPr marL="514350" indent="-514350" eaLnBrk="1" hangingPunct="1">
              <a:spcBef>
                <a:spcPts val="0"/>
              </a:spcBef>
              <a:spcAft>
                <a:spcPts val="6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Restores broken fellowship (1 John 1:9)</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Disciplines His children (Heb. 12:5-13)</a:t>
            </a:r>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289815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0" y="0"/>
            <a:ext cx="9144000" cy="2600712"/>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John 1:9</a:t>
            </a:r>
          </a:p>
          <a:p>
            <a:pPr algn="just" eaLnBrk="1" fontAlgn="auto" hangingPunct="1">
              <a:spcBef>
                <a:spcPts val="600"/>
              </a:spcBef>
              <a:spcAft>
                <a:spcPts val="60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we confess our sins, He is faithful and righteous to forgive us our sins and to cleanse us from all unrighteousness.”</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D2DEFE9B-DC97-4800-848B-8FD989E6B7C8}"/>
              </a:ext>
            </a:extLst>
          </p:cNvPr>
          <p:cNvPicPr>
            <a:picLocks noChangeAspect="1"/>
          </p:cNvPicPr>
          <p:nvPr/>
        </p:nvPicPr>
        <p:blipFill>
          <a:blip r:embed="rId3"/>
          <a:stretch>
            <a:fillRect/>
          </a:stretch>
        </p:blipFill>
        <p:spPr>
          <a:xfrm>
            <a:off x="2857500" y="2590800"/>
            <a:ext cx="3429000" cy="2286000"/>
          </a:xfrm>
          <a:prstGeom prst="rect">
            <a:avLst/>
          </a:prstGeom>
        </p:spPr>
      </p:pic>
    </p:spTree>
    <p:extLst>
      <p:ext uri="{BB962C8B-B14F-4D97-AF65-F5344CB8AC3E}">
        <p14:creationId xmlns:p14="http://schemas.microsoft.com/office/powerpoint/2010/main" val="26734439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600200"/>
            <a:ext cx="9144000" cy="3124200"/>
          </a:xfrm>
        </p:spPr>
        <p:txBody>
          <a:bodyPr/>
          <a:lstStyle/>
          <a:p>
            <a:pPr marL="0" indent="0" algn="just" eaLnBrk="1" hangingPunct="1">
              <a:buFont typeface="Arial" panose="020B0604020202020204" pitchFamily="34" charset="0"/>
              <a:buNone/>
              <a:defRPr/>
            </a:pPr>
            <a:r>
              <a:rPr lang="en-US" dirty="0">
                <a:effectLst>
                  <a:outerShdw blurRad="38100" dist="38100" dir="2700000" algn="tl">
                    <a:srgbClr val="000000">
                      <a:alpha val="43137"/>
                    </a:srgbClr>
                  </a:outerShdw>
                </a:effectLst>
              </a:rPr>
              <a:t>“The effect of the Christian’s sin upon himself is that he loses his fellowship with God, his joy, his peace, and his power. On the other hand, these experiences are restored in infinite grace on the sole ground that he confesses his sin (1 John 1:9).”</a:t>
            </a:r>
          </a:p>
        </p:txBody>
      </p:sp>
      <p:pic>
        <p:nvPicPr>
          <p:cNvPr id="4" name="Picture 2" descr="http://t1.gstatic.com/images?q=tbn:ANd9GcQxv3vyi4YqgamHAJTIgWkNJkLqWWIuAG2pkecTpX67vjz6XE96K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a:extLst>
              <a:ext uri="{FF2B5EF4-FFF2-40B4-BE49-F238E27FC236}">
                <a16:creationId xmlns:a16="http://schemas.microsoft.com/office/drawing/2014/main" id="{CA05C907-3C10-4584-ABB7-A2004B3A19AF}"/>
              </a:ext>
            </a:extLst>
          </p:cNvPr>
          <p:cNvSpPr/>
          <p:nvPr/>
        </p:nvSpPr>
        <p:spPr>
          <a:xfrm>
            <a:off x="762000" y="188149"/>
            <a:ext cx="7620000" cy="1031051"/>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Lewis Sperry Chafer</a:t>
            </a:r>
          </a:p>
          <a:p>
            <a:pPr algn="ctr"/>
            <a:r>
              <a:rPr lang="en-US" dirty="0">
                <a:effectLst>
                  <a:outerShdw blurRad="38100" dist="38100" dir="2700000" algn="tl">
                    <a:srgbClr val="000000">
                      <a:alpha val="43137"/>
                    </a:srgbClr>
                  </a:outerShdw>
                </a:effectLst>
              </a:rPr>
              <a:t> </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vol. 5, Systematic Theology (Grand Rapids, MI: Kregel Publications, 1993), 277.</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530905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914400"/>
          </a:xfrm>
        </p:spPr>
        <p:txBody>
          <a:bodyPr/>
          <a:lstStyle/>
          <a:p>
            <a:pPr algn="ctr" eaLnBrk="1" hangingPunct="1"/>
            <a:r>
              <a:rPr lang="en-US" altLang="en-US" sz="3200" kern="1200" dirty="0">
                <a:effectLst>
                  <a:outerShdw blurRad="38100" dist="38100" dir="2700000" algn="tl">
                    <a:srgbClr val="000000">
                      <a:alpha val="43137"/>
                    </a:srgbClr>
                  </a:outerShdw>
                </a:effectLst>
                <a:cs typeface="Calibri" panose="020F0502020204030204" pitchFamily="34" charset="0"/>
              </a:rPr>
              <a:t>Christ’s High Priestly Activities </a:t>
            </a:r>
            <a:br>
              <a:rPr lang="en-US" altLang="en-US" sz="3200" kern="1200" dirty="0">
                <a:effectLst>
                  <a:outerShdw blurRad="38100" dist="38100" dir="2700000" algn="tl">
                    <a:srgbClr val="000000">
                      <a:alpha val="43137"/>
                    </a:srgbClr>
                  </a:outerShdw>
                </a:effectLst>
                <a:cs typeface="Calibri" panose="020F0502020204030204" pitchFamily="34" charset="0"/>
              </a:rPr>
            </a:br>
            <a:r>
              <a:rPr lang="en-US" altLang="en-US" sz="3200" kern="1200" dirty="0">
                <a:effectLst>
                  <a:outerShdw blurRad="38100" dist="38100" dir="2700000" algn="tl">
                    <a:srgbClr val="000000">
                      <a:alpha val="43137"/>
                    </a:srgbClr>
                  </a:outerShdw>
                </a:effectLst>
                <a:cs typeface="Calibri" panose="020F0502020204030204" pitchFamily="34" charset="0"/>
              </a:rPr>
              <a:t>in His Present Session </a:t>
            </a:r>
            <a:endParaRPr lang="en-US" alt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152400" y="1219200"/>
            <a:ext cx="8686800" cy="5486400"/>
          </a:xfrm>
        </p:spPr>
        <p:txBody>
          <a:bodyPr/>
          <a:lstStyle/>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Sustains creation (Col. 1:16-17)</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Head over the Church (Eph. 1:22-23)</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Groom of the Church (Eph. 5:22-33)</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Building the Church (Matt. 16:18; Acts 2:41; 4:4) </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Bestowal of Spiritual Gifts (Eph. 4:7-12)</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Melchizedekian High Priestly role (Heb. 6:20)</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Keeps the Saints (John 10:27-29; 1 Pet. 1:5)</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Intercedes for the Saints (Rom. 8:34; Heb. 7:25)</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Advocate for the Saints (Heb. 9:24; 1 John 2:1)</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Restores broken fellowship (1 John 1:9)</a:t>
            </a:r>
          </a:p>
          <a:p>
            <a:pPr marL="514350" indent="-514350" eaLnBrk="1" hangingPunct="1">
              <a:spcBef>
                <a:spcPts val="0"/>
              </a:spcBef>
              <a:spcAft>
                <a:spcPts val="6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Disciplines His children (Heb. 12:5-13)</a:t>
            </a:r>
          </a:p>
        </p:txBody>
      </p:sp>
    </p:spTree>
    <p:extLst>
      <p:ext uri="{BB962C8B-B14F-4D97-AF65-F5344CB8AC3E}">
        <p14:creationId xmlns:p14="http://schemas.microsoft.com/office/powerpoint/2010/main" val="41529545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914400"/>
          </a:xfrm>
        </p:spPr>
        <p:txBody>
          <a:bodyPr/>
          <a:lstStyle/>
          <a:p>
            <a:pPr algn="ctr" eaLnBrk="1" hangingPunct="1"/>
            <a:r>
              <a:rPr lang="en-US" altLang="en-US" sz="3200" kern="1200" dirty="0">
                <a:effectLst>
                  <a:outerShdw blurRad="38100" dist="38100" dir="2700000" algn="tl">
                    <a:srgbClr val="000000">
                      <a:alpha val="43137"/>
                    </a:srgbClr>
                  </a:outerShdw>
                </a:effectLst>
                <a:cs typeface="Calibri" panose="020F0502020204030204" pitchFamily="34" charset="0"/>
              </a:rPr>
              <a:t>Christ’s High Priestly Activities </a:t>
            </a:r>
            <a:br>
              <a:rPr lang="en-US" altLang="en-US" sz="3200" kern="1200" dirty="0">
                <a:effectLst>
                  <a:outerShdw blurRad="38100" dist="38100" dir="2700000" algn="tl">
                    <a:srgbClr val="000000">
                      <a:alpha val="43137"/>
                    </a:srgbClr>
                  </a:outerShdw>
                </a:effectLst>
                <a:cs typeface="Calibri" panose="020F0502020204030204" pitchFamily="34" charset="0"/>
              </a:rPr>
            </a:br>
            <a:r>
              <a:rPr lang="en-US" altLang="en-US" sz="3200" kern="1200" dirty="0">
                <a:effectLst>
                  <a:outerShdw blurRad="38100" dist="38100" dir="2700000" algn="tl">
                    <a:srgbClr val="000000">
                      <a:alpha val="43137"/>
                    </a:srgbClr>
                  </a:outerShdw>
                </a:effectLst>
                <a:cs typeface="Calibri" panose="020F0502020204030204" pitchFamily="34" charset="0"/>
              </a:rPr>
              <a:t>in His Present Session </a:t>
            </a:r>
            <a:endParaRPr lang="en-US" alt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152400" y="1219200"/>
            <a:ext cx="8686800" cy="5486400"/>
          </a:xfrm>
        </p:spPr>
        <p:txBody>
          <a:bodyPr/>
          <a:lstStyle/>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Sustains creation (Col. 1:16-17)</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Head over the Church (Eph. 1:22-23)</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Groom of the Church (Eph. 5:22-33)</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Building the Church (Matt. 16:18; Acts 2:41; 4:4) </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Bestowal of Spiritual Gifts (Eph. 4:7-12)</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Melchizedekian High Priestly role (Heb. 6:20)</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Keeps the Saints (John 10:27-29; 1 Pet. 1:5)</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Intercedes for the Saints (Rom. 8:34; Heb. 7:25)</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Advocate for the Saints (Heb. 9:24; 1 John 2:1)</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Restores broken fellowship (1 John 1:9)</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Disciplines His children (Heb. 12:5-13)</a:t>
            </a:r>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003447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0" y="0"/>
            <a:ext cx="9144000" cy="4385816"/>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14:1-4</a:t>
            </a:r>
          </a:p>
          <a:p>
            <a:pPr algn="just" eaLnBrk="1" fontAlgn="auto" hangingPunct="1">
              <a:spcBef>
                <a:spcPts val="600"/>
              </a:spcBef>
              <a:spcAft>
                <a:spcPts val="600"/>
              </a:spcAft>
              <a:defRPr/>
            </a:pPr>
            <a:r>
              <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Do not let your heart be troubled; believe in God, believe also in Me. </a:t>
            </a:r>
            <a:r>
              <a:rPr lang="en-US" sz="3200" b="1" baseline="30000" dirty="0">
                <a:latin typeface="Calibri" panose="020F0502020204030204" pitchFamily="34" charset="0"/>
                <a:cs typeface="Calibri" panose="020F0502020204030204" pitchFamily="34" charset="0"/>
              </a:rPr>
              <a:t>2 </a:t>
            </a:r>
            <a:r>
              <a:rPr lang="en-US" sz="3200" dirty="0">
                <a:latin typeface="Calibri" panose="020F0502020204030204" pitchFamily="34" charset="0"/>
                <a:cs typeface="Calibri" panose="020F0502020204030204" pitchFamily="34" charset="0"/>
              </a:rPr>
              <a:t>In My Father’s house are many dwelling places; if it were not so, I would have told you; for </a:t>
            </a:r>
            <a:r>
              <a:rPr lang="en-US" sz="3200" b="1" u="sng" dirty="0">
                <a:solidFill>
                  <a:srgbClr val="FFFFCC"/>
                </a:solidFill>
                <a:latin typeface="Calibri" panose="020F0502020204030204" pitchFamily="34" charset="0"/>
                <a:cs typeface="Calibri" panose="020F0502020204030204" pitchFamily="34" charset="0"/>
              </a:rPr>
              <a:t>I go to prepare a place for you. </a:t>
            </a:r>
            <a:r>
              <a:rPr lang="en-US" sz="3200" b="1" u="sng" baseline="30000" dirty="0">
                <a:solidFill>
                  <a:srgbClr val="FFFFCC"/>
                </a:solidFill>
                <a:latin typeface="Calibri" panose="020F0502020204030204" pitchFamily="34" charset="0"/>
                <a:cs typeface="Calibri" panose="020F0502020204030204" pitchFamily="34" charset="0"/>
              </a:rPr>
              <a:t>3 </a:t>
            </a:r>
            <a:r>
              <a:rPr lang="en-US" sz="3200" b="1" u="sng" dirty="0">
                <a:solidFill>
                  <a:srgbClr val="FFFFCC"/>
                </a:solidFill>
                <a:latin typeface="Calibri" panose="020F0502020204030204" pitchFamily="34" charset="0"/>
                <a:cs typeface="Calibri" panose="020F0502020204030204" pitchFamily="34" charset="0"/>
              </a:rPr>
              <a:t>If I go and prepare a place for you</a:t>
            </a:r>
            <a:r>
              <a:rPr lang="en-US" sz="3200" dirty="0">
                <a:latin typeface="Calibri" panose="020F0502020204030204" pitchFamily="34" charset="0"/>
                <a:cs typeface="Calibri" panose="020F0502020204030204" pitchFamily="34" charset="0"/>
              </a:rPr>
              <a:t>, I will come again and receive you to Myself, that where I am, </a:t>
            </a:r>
            <a:r>
              <a:rPr lang="en-US" sz="3200" i="1" dirty="0">
                <a:latin typeface="Calibri" panose="020F0502020204030204" pitchFamily="34" charset="0"/>
                <a:cs typeface="Calibri" panose="020F0502020204030204" pitchFamily="34" charset="0"/>
              </a:rPr>
              <a:t>there</a:t>
            </a:r>
            <a:r>
              <a:rPr lang="en-US" sz="3200" dirty="0">
                <a:latin typeface="Calibri" panose="020F0502020204030204" pitchFamily="34" charset="0"/>
                <a:cs typeface="Calibri" panose="020F0502020204030204" pitchFamily="34" charset="0"/>
              </a:rPr>
              <a:t> you may be also. </a:t>
            </a:r>
            <a:r>
              <a:rPr lang="en-US" sz="3200" b="1" baseline="30000" dirty="0">
                <a:latin typeface="Calibri" panose="020F0502020204030204" pitchFamily="34" charset="0"/>
                <a:cs typeface="Calibri" panose="020F0502020204030204" pitchFamily="34" charset="0"/>
              </a:rPr>
              <a:t>4 </a:t>
            </a:r>
            <a:r>
              <a:rPr lang="en-US" sz="3200" dirty="0">
                <a:latin typeface="Calibri" panose="020F0502020204030204" pitchFamily="34" charset="0"/>
                <a:cs typeface="Calibri" panose="020F0502020204030204" pitchFamily="34" charset="0"/>
              </a:rPr>
              <a:t>And you know the way where I am going</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823145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3200400" y="1562099"/>
            <a:ext cx="5715000" cy="3977501"/>
          </a:xfrm>
        </p:spPr>
        <p:txBody>
          <a:bodyPr/>
          <a:lstStyle/>
          <a:p>
            <a:pPr marL="0" indent="0" algn="just">
              <a:spcBef>
                <a:spcPts val="0"/>
              </a:spcBef>
              <a:buFontTx/>
              <a:buNone/>
              <a:defRPr/>
            </a:pPr>
            <a:r>
              <a:rPr lang="en-US" i="1"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If Christ inaugurated His Davidic reign at His Ascension, </a:t>
            </a:r>
            <a:r>
              <a:rPr lang="en-US" b="1" u="sng" dirty="0">
                <a:solidFill>
                  <a:srgbClr val="FFFFCC"/>
                </a:solidFill>
                <a:effectLst>
                  <a:outerShdw blurRad="38100" dist="38100" dir="2700000" algn="tl">
                    <a:srgbClr val="000000">
                      <a:alpha val="43137"/>
                    </a:srgbClr>
                  </a:outerShdw>
                </a:effectLst>
              </a:rPr>
              <a:t>does it not seem incongruous</a:t>
            </a:r>
            <a:r>
              <a:rPr lang="en-US" dirty="0">
                <a:effectLst>
                  <a:outerShdw blurRad="38100" dist="38100" dir="2700000" algn="tl">
                    <a:srgbClr val="000000">
                      <a:alpha val="43137"/>
                    </a:srgbClr>
                  </a:outerShdw>
                </a:effectLst>
              </a:rPr>
              <a:t> that His first act as reigning Davidic king was the sending of the Holy Spirit (Acts 2:33), something not included in the promises of the Davidic Covenant?</a:t>
            </a:r>
            <a:r>
              <a:rPr lang="en-US" i="1" dirty="0">
                <a:effectLst>
                  <a:outerShdw blurRad="38100" dist="38100" dir="2700000" algn="tl">
                    <a:srgbClr val="000000">
                      <a:alpha val="43137"/>
                    </a:srgbClr>
                  </a:outerShdw>
                </a:effectLst>
              </a:rPr>
              <a:t>”</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06780" cy="1097280"/>
          </a:xfrm>
          <a:prstGeom prst="rect">
            <a:avLst/>
          </a:prstGeom>
          <a:noFill/>
          <a:ln w="9525">
            <a:noFill/>
            <a:miter lim="800000"/>
            <a:headEnd/>
            <a:tailEnd/>
          </a:ln>
        </p:spPr>
      </p:pic>
      <p:sp>
        <p:nvSpPr>
          <p:cNvPr id="4" name="Rectangle 3">
            <a:extLst>
              <a:ext uri="{FF2B5EF4-FFF2-40B4-BE49-F238E27FC236}">
                <a16:creationId xmlns:a16="http://schemas.microsoft.com/office/drawing/2014/main" id="{DDED8C29-5312-47D5-972D-3ABE15909AE2}"/>
              </a:ext>
            </a:extLst>
          </p:cNvPr>
          <p:cNvSpPr/>
          <p:nvPr/>
        </p:nvSpPr>
        <p:spPr>
          <a:xfrm>
            <a:off x="1971675" y="204281"/>
            <a:ext cx="5200650" cy="938719"/>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Ryrie</a:t>
            </a:r>
          </a:p>
          <a:p>
            <a:pPr algn="ctr"/>
            <a:r>
              <a:rPr lang="en-US" sz="1800" dirty="0">
                <a:effectLst>
                  <a:outerShdw blurRad="38100" dist="38100" dir="2700000" algn="tl">
                    <a:srgbClr val="000000">
                      <a:alpha val="43137"/>
                    </a:srgbClr>
                  </a:outerShdw>
                </a:effectLst>
                <a:latin typeface="Calibri" panose="020F0502020204030204" pitchFamily="34" charset="0"/>
              </a:rPr>
              <a:t>Ryrie, </a:t>
            </a:r>
            <a:r>
              <a:rPr lang="en-US" sz="1800" i="1" dirty="0">
                <a:effectLst>
                  <a:outerShdw blurRad="38100" dist="38100" dir="2700000" algn="tl">
                    <a:srgbClr val="000000">
                      <a:alpha val="43137"/>
                    </a:srgbClr>
                  </a:outerShdw>
                </a:effectLst>
                <a:latin typeface="Calibri" panose="020F0502020204030204" pitchFamily="34" charset="0"/>
              </a:rPr>
              <a:t>Dispensationalism</a:t>
            </a:r>
            <a:r>
              <a:rPr lang="en-US" sz="1800" dirty="0">
                <a:effectLst>
                  <a:outerShdw blurRad="38100" dist="38100" dir="2700000" algn="tl">
                    <a:srgbClr val="000000">
                      <a:alpha val="43137"/>
                    </a:srgbClr>
                  </a:outerShdw>
                </a:effectLst>
                <a:latin typeface="Calibri" panose="020F0502020204030204" pitchFamily="34" charset="0"/>
              </a:rPr>
              <a:t>, 169</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CFF8EC4B-2C71-4698-ACA8-67D1013912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4637" y="1752600"/>
            <a:ext cx="2620963" cy="3977501"/>
          </a:xfrm>
          <a:prstGeom prst="rect">
            <a:avLst/>
          </a:prstGeom>
        </p:spPr>
      </p:pic>
    </p:spTree>
    <p:extLst>
      <p:ext uri="{BB962C8B-B14F-4D97-AF65-F5344CB8AC3E}">
        <p14:creationId xmlns:p14="http://schemas.microsoft.com/office/powerpoint/2010/main" val="28954334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331149"/>
            <a:ext cx="9144000" cy="5338702"/>
          </a:xfrm>
        </p:spPr>
        <p:txBody>
          <a:bodyPr/>
          <a:lstStyle/>
          <a:p>
            <a:pPr marL="0" indent="0" algn="just" eaLnBrk="1" hangingPunct="1">
              <a:buFont typeface="Arial" panose="020B0604020202020204" pitchFamily="34" charset="0"/>
              <a:buNone/>
              <a:defRPr/>
            </a:pPr>
            <a:r>
              <a:rPr lang="en-US" sz="2950" dirty="0">
                <a:effectLst>
                  <a:outerShdw blurRad="38100" dist="38100" dir="2700000" algn="tl">
                    <a:srgbClr val="000000">
                      <a:alpha val="43137"/>
                    </a:srgbClr>
                  </a:outerShdw>
                </a:effectLst>
              </a:rPr>
              <a:t>“Over and above all the stupendous present ministry of the resurrected, exalted Savior already noted is the attitude which He is said to maintain toward the day when, coming back to the earth, He will defeat all enemies and take the throne to reign. Important, indeed, is the revelation which discloses the fact that Christ is now in the attitude of expectation toward the oncoming day when, returning on the clouds of heaven, He will vanquish every foe....Hebrews 10:13 records His expectation, which reads: ‘From henceforth expecting till His enemies be made His footstool….</a:t>
            </a:r>
            <a:r>
              <a:rPr lang="en-US" sz="2950" dirty="0">
                <a:effectLst>
                  <a:outerShdw blurRad="38100" dist="38100" dir="2700000" algn="tl">
                    <a:srgbClr val="000000">
                      <a:alpha val="43137"/>
                    </a:srgbClr>
                  </a:outerShdw>
                </a:effectLst>
                <a:cs typeface="Calibri" panose="020F0502020204030204" pitchFamily="34" charset="0"/>
              </a:rPr>
              <a:t> As High Priest over the true tabernacle on high, the Lord Jesus Christ has entered into heaven . . .</a:t>
            </a:r>
            <a:endParaRPr lang="en-US" sz="2950" dirty="0">
              <a:effectLst>
                <a:outerShdw blurRad="38100" dist="38100" dir="2700000" algn="tl">
                  <a:srgbClr val="000000">
                    <a:alpha val="43137"/>
                  </a:srgbClr>
                </a:outerShdw>
              </a:effectLst>
            </a:endParaRPr>
          </a:p>
        </p:txBody>
      </p:sp>
      <p:pic>
        <p:nvPicPr>
          <p:cNvPr id="4" name="Picture 2" descr="http://t1.gstatic.com/images?q=tbn:ANd9GcQxv3vyi4YqgamHAJTIgWkNJkLqWWIuAG2pkecTpX67vjz6XE96K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2" name="Rectangle 1">
            <a:extLst>
              <a:ext uri="{FF2B5EF4-FFF2-40B4-BE49-F238E27FC236}">
                <a16:creationId xmlns:a16="http://schemas.microsoft.com/office/drawing/2014/main" id="{CA05C907-3C10-4584-ABB7-A2004B3A19AF}"/>
              </a:ext>
            </a:extLst>
          </p:cNvPr>
          <p:cNvSpPr/>
          <p:nvPr/>
        </p:nvSpPr>
        <p:spPr>
          <a:xfrm>
            <a:off x="762000" y="188149"/>
            <a:ext cx="7620000" cy="1031051"/>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Lewis Sperry Chafer</a:t>
            </a:r>
          </a:p>
          <a:p>
            <a:pPr algn="ctr"/>
            <a:r>
              <a:rPr lang="en-US" dirty="0">
                <a:effectLst>
                  <a:outerShdw blurRad="38100" dist="38100" dir="2700000" algn="tl">
                    <a:srgbClr val="000000">
                      <a:alpha val="43137"/>
                    </a:srgbClr>
                  </a:outerShdw>
                </a:effectLst>
              </a:rPr>
              <a:t> </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vol. 5, Systematic Theology (Grand Rapids, MI: Kregel Publications, 1993), 278-79.</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02995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295399"/>
            <a:ext cx="9144000" cy="5374451"/>
          </a:xfrm>
        </p:spPr>
        <p:txBody>
          <a:bodyPr/>
          <a:lstStyle/>
          <a:p>
            <a:pPr marL="0" indent="0" algn="just">
              <a:buNone/>
            </a:pPr>
            <a:r>
              <a:rPr lang="en-US" sz="2950" dirty="0">
                <a:effectLst>
                  <a:outerShdw blurRad="38100" dist="38100" dir="2700000" algn="tl">
                    <a:srgbClr val="000000">
                      <a:alpha val="43137"/>
                    </a:srgbClr>
                  </a:outerShdw>
                </a:effectLst>
                <a:cs typeface="Calibri" panose="020F0502020204030204" pitchFamily="34" charset="0"/>
              </a:rPr>
              <a:t>…itself there to minister as priest in behalf of those who are His own in the world (Heb. 8:1–2). . . . The fact that </a:t>
            </a:r>
            <a:r>
              <a:rPr lang="en-US" sz="2950" b="1" u="sng" dirty="0">
                <a:solidFill>
                  <a:srgbClr val="FFFFCC"/>
                </a:solidFill>
                <a:effectLst>
                  <a:outerShdw blurRad="38100" dist="38100" dir="2700000" algn="tl">
                    <a:srgbClr val="000000">
                      <a:alpha val="43137"/>
                    </a:srgbClr>
                  </a:outerShdw>
                </a:effectLst>
                <a:cs typeface="Calibri" panose="020F0502020204030204" pitchFamily="34" charset="0"/>
              </a:rPr>
              <a:t>He sat down on His Father’s throne and not on His own throne</a:t>
            </a:r>
            <a:r>
              <a:rPr lang="en-US" sz="2950" dirty="0">
                <a:effectLst>
                  <a:outerShdw blurRad="38100" dist="38100" dir="2700000" algn="tl">
                    <a:srgbClr val="000000">
                      <a:alpha val="43137"/>
                    </a:srgbClr>
                  </a:outerShdw>
                </a:effectLst>
                <a:cs typeface="Calibri" panose="020F0502020204030204" pitchFamily="34" charset="0"/>
              </a:rPr>
              <a:t> reveals the truth, so constantly and consistently taught in the Scriptures, that He did not set up a kingdom on the earth at His first advent into the world, but that He is now ‘expecting’ until the time when His kingdom shall come in the earth and the divine will shall be done on earth as it is done in heaven. ‘The kingdoms of this world’ are yet to become ‘the kingdoms of our Lord, and of His Christ; and He shall reign forever and ever’ (Rev. 11:15), </a:t>
            </a:r>
            <a:r>
              <a:rPr lang="en-US" dirty="0"/>
              <a:t>and the kingly Son will yet ask of His Father </a:t>
            </a:r>
            <a:r>
              <a:rPr lang="en-US" sz="2950" dirty="0">
                <a:effectLst>
                  <a:outerShdw blurRad="38100" dist="38100" dir="2700000" algn="tl">
                    <a:srgbClr val="000000">
                      <a:alpha val="43137"/>
                    </a:srgbClr>
                  </a:outerShdw>
                </a:effectLst>
                <a:cs typeface="Calibri" panose="020F0502020204030204" pitchFamily="34" charset="0"/>
              </a:rPr>
              <a:t>and He…</a:t>
            </a:r>
          </a:p>
        </p:txBody>
      </p:sp>
      <p:pic>
        <p:nvPicPr>
          <p:cNvPr id="4" name="Picture 2" descr="http://t1.gstatic.com/images?q=tbn:ANd9GcQxv3vyi4YqgamHAJTIgWkNJkLqWWIuAG2pkecTpX67vjz6XE96K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2" name="Rectangle 1">
            <a:extLst>
              <a:ext uri="{FF2B5EF4-FFF2-40B4-BE49-F238E27FC236}">
                <a16:creationId xmlns:a16="http://schemas.microsoft.com/office/drawing/2014/main" id="{CA05C907-3C10-4584-ABB7-A2004B3A19AF}"/>
              </a:ext>
            </a:extLst>
          </p:cNvPr>
          <p:cNvSpPr/>
          <p:nvPr/>
        </p:nvSpPr>
        <p:spPr>
          <a:xfrm>
            <a:off x="762000" y="188149"/>
            <a:ext cx="7620000" cy="1031051"/>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Lewis Sperry Chafer</a:t>
            </a:r>
          </a:p>
          <a:p>
            <a:pPr algn="ct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vol. 5, Systematic Theology (Grand Rapids, MI: Kregel Publications, 1993), 278-79.</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06369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295400"/>
            <a:ext cx="9144000" cy="4114800"/>
          </a:xfrm>
        </p:spPr>
        <p:txBody>
          <a:bodyPr/>
          <a:lstStyle/>
          <a:p>
            <a:pPr marL="0" indent="0" algn="just" eaLnBrk="1" hangingPunct="1">
              <a:buNone/>
              <a:defRPr/>
            </a:pPr>
            <a:r>
              <a:rPr lang="en-US" sz="2950" dirty="0">
                <a:effectLst>
                  <a:outerShdw blurRad="38100" dist="38100" dir="2700000" algn="tl">
                    <a:srgbClr val="000000">
                      <a:alpha val="43137"/>
                    </a:srgbClr>
                  </a:outerShdw>
                </a:effectLst>
                <a:cs typeface="Calibri" panose="020F0502020204030204" pitchFamily="34" charset="0"/>
              </a:rPr>
              <a:t>…will give Him the nations for His inheritance and the uttermost parts of the earth for His possession (Ps. 2:8). However, Scripture clearly indicates too that He is not now establishing that kingdom rule in the earth (Matt. 25:31–46), but that rather He is calling out from both the Jews and Gentiles a heavenly people who are related to Him as His Body and Bride. </a:t>
            </a:r>
            <a:r>
              <a:rPr lang="en-US" sz="2950" dirty="0">
                <a:effectLst/>
              </a:rPr>
              <a:t>After the present purpose is accomplished, He will return and ‘build again the tabernacle of David, which is falling down’ (Acts 15:13–18). Though He is a King-Priest according to the Melchizedek type (Hebrews 5:10; 7:1–3), He is now serving as Priest and not as King</a:t>
            </a:r>
            <a:r>
              <a:rPr lang="en-US" sz="2950" dirty="0">
                <a:effectLst>
                  <a:outerShdw blurRad="38100" dist="38100" dir="2700000" algn="tl">
                    <a:srgbClr val="000000">
                      <a:alpha val="43137"/>
                    </a:srgbClr>
                  </a:outerShdw>
                </a:effectLst>
              </a:rPr>
              <a:t>.”</a:t>
            </a:r>
            <a:endParaRPr lang="en-US" sz="2950" dirty="0">
              <a:effectLst>
                <a:outerShdw blurRad="38100" dist="38100" dir="2700000" algn="tl">
                  <a:srgbClr val="000000">
                    <a:alpha val="43137"/>
                  </a:srgbClr>
                </a:outerShdw>
              </a:effectLst>
              <a:cs typeface="Calibri" panose="020F0502020204030204" pitchFamily="34" charset="0"/>
            </a:endParaRPr>
          </a:p>
        </p:txBody>
      </p:sp>
      <p:pic>
        <p:nvPicPr>
          <p:cNvPr id="4" name="Picture 2" descr="http://t1.gstatic.com/images?q=tbn:ANd9GcQxv3vyi4YqgamHAJTIgWkNJkLqWWIuAG2pkecTpX67vjz6XE96K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2" name="Rectangle 1">
            <a:extLst>
              <a:ext uri="{FF2B5EF4-FFF2-40B4-BE49-F238E27FC236}">
                <a16:creationId xmlns:a16="http://schemas.microsoft.com/office/drawing/2014/main" id="{CA05C907-3C10-4584-ABB7-A2004B3A19AF}"/>
              </a:ext>
            </a:extLst>
          </p:cNvPr>
          <p:cNvSpPr/>
          <p:nvPr/>
        </p:nvSpPr>
        <p:spPr>
          <a:xfrm>
            <a:off x="762000" y="188149"/>
            <a:ext cx="7620000" cy="1031051"/>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Lewis Sperry Chafer</a:t>
            </a:r>
          </a:p>
          <a:p>
            <a:pPr algn="ct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vol. 5, Systematic Theology (Grand Rapids, MI: Kregel Publications, 1993), 278-79.</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75137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762000" y="228600"/>
            <a:ext cx="7620000" cy="1182528"/>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Three Miscellaneous Arguments Advanced by  “Kingdom Now Theology”</a:t>
            </a:r>
          </a:p>
        </p:txBody>
      </p:sp>
      <p:sp>
        <p:nvSpPr>
          <p:cNvPr id="14339" name="Content Placeholder 2"/>
          <p:cNvSpPr>
            <a:spLocks noGrp="1"/>
          </p:cNvSpPr>
          <p:nvPr>
            <p:ph idx="1"/>
          </p:nvPr>
        </p:nvSpPr>
        <p:spPr>
          <a:xfrm>
            <a:off x="419100" y="1600200"/>
            <a:ext cx="8305800" cy="2476500"/>
          </a:xfrm>
        </p:spPr>
        <p:txBody>
          <a:bodyPr/>
          <a:lstStyle/>
          <a:p>
            <a:pPr marL="457200" indent="-457200">
              <a:spcBef>
                <a:spcPct val="0"/>
              </a:spcBef>
              <a:spcAft>
                <a:spcPts val="24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Alleged NT silence on a future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New Testament’s focus on the Eternal State</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Jesus Christ’s alleged present inactivity</a:t>
            </a:r>
          </a:p>
        </p:txBody>
      </p:sp>
      <p:pic>
        <p:nvPicPr>
          <p:cNvPr id="5" name="Picture 4">
            <a:extLst>
              <a:ext uri="{FF2B5EF4-FFF2-40B4-BE49-F238E27FC236}">
                <a16:creationId xmlns:a16="http://schemas.microsoft.com/office/drawing/2014/main" id="{252A39F4-8CFB-48A4-999A-A988511622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65437" y="4114800"/>
            <a:ext cx="3413126" cy="2286000"/>
          </a:xfrm>
          <a:prstGeom prst="rect">
            <a:avLst/>
          </a:prstGeom>
        </p:spPr>
      </p:pic>
    </p:spTree>
    <p:extLst>
      <p:ext uri="{BB962C8B-B14F-4D97-AF65-F5344CB8AC3E}">
        <p14:creationId xmlns:p14="http://schemas.microsoft.com/office/powerpoint/2010/main" val="15754057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447800"/>
            <a:ext cx="9144000" cy="4114800"/>
          </a:xfrm>
        </p:spPr>
        <p:txBody>
          <a:bodyPr/>
          <a:lstStyle/>
          <a:p>
            <a:pPr marL="0" indent="0" algn="just" eaLnBrk="1" hangingPunct="1">
              <a:buFont typeface="Arial" panose="020B0604020202020204" pitchFamily="34" charset="0"/>
              <a:buNone/>
              <a:defRPr/>
            </a:pPr>
            <a:r>
              <a:rPr lang="en-US" sz="3000" dirty="0">
                <a:effectLst>
                  <a:outerShdw blurRad="38100" dist="38100" dir="2700000" algn="tl">
                    <a:srgbClr val="000000">
                      <a:alpha val="43137"/>
                    </a:srgbClr>
                  </a:outerShdw>
                </a:effectLst>
              </a:rPr>
              <a:t>“Similarly, the earthly kingdom that according to the Scriptures had its origin in the covenant made to David, which is mundane and literal in its original form and equally as mundane and literal in uncounted references to it in all subsequent Scriptures which trace it on to its consummation, </a:t>
            </a:r>
            <a:r>
              <a:rPr lang="en-US" sz="3000" b="1" u="sng" dirty="0">
                <a:solidFill>
                  <a:srgbClr val="FFFFCC"/>
                </a:solidFill>
                <a:effectLst>
                  <a:outerShdw blurRad="38100" dist="38100" dir="2700000" algn="tl">
                    <a:srgbClr val="000000">
                      <a:alpha val="43137"/>
                    </a:srgbClr>
                  </a:outerShdw>
                </a:effectLst>
              </a:rPr>
              <a:t>is by theological legerdemain (trickery, deception) metamorphosed into a spiritual monstrosity</a:t>
            </a:r>
            <a:r>
              <a:rPr lang="en-US" sz="3000" dirty="0">
                <a:effectLst>
                  <a:outerShdw blurRad="38100" dist="38100" dir="2700000" algn="tl">
                    <a:srgbClr val="000000">
                      <a:alpha val="43137"/>
                    </a:srgbClr>
                  </a:outerShdw>
                </a:effectLst>
              </a:rPr>
              <a:t> in which an absent King seated on His Father’s throne in heaven is accepted in lieu of the theocratic monarch of David’s line seated on David’s throne in Jerusalem.”</a:t>
            </a:r>
          </a:p>
        </p:txBody>
      </p:sp>
      <p:pic>
        <p:nvPicPr>
          <p:cNvPr id="4" name="Picture 2" descr="http://t1.gstatic.com/images?q=tbn:ANd9GcQxv3vyi4YqgamHAJTIgWkNJkLqWWIuAG2pkecTpX67vjz6XE96K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2" name="Rectangle 1">
            <a:extLst>
              <a:ext uri="{FF2B5EF4-FFF2-40B4-BE49-F238E27FC236}">
                <a16:creationId xmlns:a16="http://schemas.microsoft.com/office/drawing/2014/main" id="{CA05C907-3C10-4584-ABB7-A2004B3A19AF}"/>
              </a:ext>
            </a:extLst>
          </p:cNvPr>
          <p:cNvSpPr/>
          <p:nvPr/>
        </p:nvSpPr>
        <p:spPr>
          <a:xfrm>
            <a:off x="762000" y="188149"/>
            <a:ext cx="7620000" cy="1031051"/>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Lewis Sperry Chafer</a:t>
            </a:r>
          </a:p>
          <a:p>
            <a:pPr algn="ctr"/>
            <a:r>
              <a:rPr lang="en-US" dirty="0">
                <a:effectLst>
                  <a:outerShdw blurRad="38100" dist="38100" dir="2700000" algn="tl">
                    <a:srgbClr val="000000">
                      <a:alpha val="43137"/>
                    </a:srgbClr>
                  </a:outerShdw>
                </a:effectLst>
              </a:rPr>
              <a:t> </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vol. 5, Systematic Theology (Grand Rapids, MI: Kregel Publications, 1993), 315.</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85694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221D5-8896-46A3-B445-B7807A4F35A4}"/>
              </a:ext>
            </a:extLst>
          </p:cNvPr>
          <p:cNvSpPr txBox="1">
            <a:spLocks/>
          </p:cNvSpPr>
          <p:nvPr/>
        </p:nvSpPr>
        <p:spPr>
          <a:xfrm>
            <a:off x="226219" y="2807494"/>
            <a:ext cx="8691562" cy="1243012"/>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sz="4800"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28623755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762000" y="228600"/>
            <a:ext cx="7620000" cy="1182528"/>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Three Miscellaneous Arguments Advanced by  “Kingdom Now Theology”</a:t>
            </a:r>
          </a:p>
        </p:txBody>
      </p:sp>
      <p:sp>
        <p:nvSpPr>
          <p:cNvPr id="14339" name="Content Placeholder 2"/>
          <p:cNvSpPr>
            <a:spLocks noGrp="1"/>
          </p:cNvSpPr>
          <p:nvPr>
            <p:ph idx="1"/>
          </p:nvPr>
        </p:nvSpPr>
        <p:spPr>
          <a:xfrm>
            <a:off x="419100" y="1600200"/>
            <a:ext cx="8305800" cy="2476500"/>
          </a:xfrm>
        </p:spPr>
        <p:txBody>
          <a:bodyPr/>
          <a:lstStyle/>
          <a:p>
            <a:pPr marL="457200" indent="-457200">
              <a:spcBef>
                <a:spcPct val="0"/>
              </a:spcBef>
              <a:spcAft>
                <a:spcPts val="24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Alleged NT silence on a future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New Testament’s focus on the Eternal State</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Jesus Christ’s alleged present inactivity</a:t>
            </a:r>
          </a:p>
        </p:txBody>
      </p:sp>
      <p:pic>
        <p:nvPicPr>
          <p:cNvPr id="5" name="Picture 4">
            <a:extLst>
              <a:ext uri="{FF2B5EF4-FFF2-40B4-BE49-F238E27FC236}">
                <a16:creationId xmlns:a16="http://schemas.microsoft.com/office/drawing/2014/main" id="{252A39F4-8CFB-48A4-999A-A988511622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65437" y="4114800"/>
            <a:ext cx="3413126" cy="2286000"/>
          </a:xfrm>
          <a:prstGeom prst="rect">
            <a:avLst/>
          </a:prstGeom>
        </p:spPr>
      </p:pic>
    </p:spTree>
    <p:extLst>
      <p:ext uri="{BB962C8B-B14F-4D97-AF65-F5344CB8AC3E}">
        <p14:creationId xmlns:p14="http://schemas.microsoft.com/office/powerpoint/2010/main" val="22648759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7620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143000"/>
            <a:ext cx="6672241" cy="44196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Why does it matter?</a:t>
            </a:r>
          </a:p>
        </p:txBody>
      </p:sp>
      <p:pic>
        <p:nvPicPr>
          <p:cNvPr id="7" name="Picture 4" descr="C:\Documents and Settings\Owner\Application Data\Microsoft\Media Catalog\Downloaded Clips\cl0\SY01462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pic>
        <p:nvPicPr>
          <p:cNvPr id="8" name="Picture 2" descr="http://3.bp.blogspot.com/-QEkPt30fRNQ/US-EfJsZfRI/AAAAAAAASK4/JnP_SUUHRas/s1600/a.jpg">
            <a:extLst>
              <a:ext uri="{FF2B5EF4-FFF2-40B4-BE49-F238E27FC236}">
                <a16:creationId xmlns:a16="http://schemas.microsoft.com/office/drawing/2014/main" id="{2E8192B3-0D50-4A94-AF06-092F24ABAD82}"/>
              </a:ext>
            </a:extLst>
          </p:cNvPr>
          <p:cNvPicPr>
            <a:picLocks noChangeAspect="1" noChangeArrowheads="1"/>
          </p:cNvPicPr>
          <p:nvPr/>
        </p:nvPicPr>
        <p:blipFill>
          <a:blip r:embed="rId3"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33026131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5"/>
          <p:cNvSpPr>
            <a:spLocks noGrp="1"/>
          </p:cNvSpPr>
          <p:nvPr>
            <p:ph type="title" idx="4294967295"/>
          </p:nvPr>
        </p:nvSpPr>
        <p:spPr>
          <a:xfrm>
            <a:off x="1981200" y="152400"/>
            <a:ext cx="4833938" cy="685800"/>
          </a:xfrm>
        </p:spPr>
        <p:txBody>
          <a:bodyPr/>
          <a:lstStyle/>
          <a:p>
            <a:pPr algn="ctr"/>
            <a:r>
              <a:rPr lang="en-US" dirty="0">
                <a:effectLst>
                  <a:outerShdw blurRad="38100" dist="38100" dir="2700000" algn="tl">
                    <a:srgbClr val="000000">
                      <a:alpha val="43137"/>
                    </a:srgbClr>
                  </a:outerShdw>
                </a:effectLst>
              </a:rPr>
              <a:t>Dominoes in a Row</a:t>
            </a:r>
          </a:p>
        </p:txBody>
      </p:sp>
      <p:pic>
        <p:nvPicPr>
          <p:cNvPr id="37891" name="Picture 2" descr="http://i.ytimg.com/vi/IeWsxuDn7NE/hqdefault.jpg"/>
          <p:cNvPicPr>
            <a:picLocks noGrp="1" noChangeAspect="1" noChangeArrowheads="1"/>
          </p:cNvPicPr>
          <p:nvPr>
            <p:ph type="tbl" idx="4294967295"/>
          </p:nvPr>
        </p:nvPicPr>
        <p:blipFill rotWithShape="1">
          <a:blip r:embed="rId2" cstate="email">
            <a:extLst>
              <a:ext uri="{28A0092B-C50C-407E-A947-70E740481C1C}">
                <a14:useLocalDpi xmlns:a14="http://schemas.microsoft.com/office/drawing/2010/main"/>
              </a:ext>
            </a:extLst>
          </a:blip>
          <a:srcRect/>
          <a:stretch/>
        </p:blipFill>
        <p:spPr>
          <a:xfrm>
            <a:off x="311149" y="1371600"/>
            <a:ext cx="8521701" cy="4648200"/>
          </a:xfrm>
          <a:prstGeom prst="roundRect">
            <a:avLst/>
          </a:prstGeom>
        </p:spPr>
      </p:pic>
    </p:spTree>
    <p:extLst>
      <p:ext uri="{BB962C8B-B14F-4D97-AF65-F5344CB8AC3E}">
        <p14:creationId xmlns:p14="http://schemas.microsoft.com/office/powerpoint/2010/main" val="9643880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02F7-FB9D-4DC9-855F-C855C0FB5D3C}"/>
              </a:ext>
            </a:extLst>
          </p:cNvPr>
          <p:cNvSpPr>
            <a:spLocks noGrp="1"/>
          </p:cNvSpPr>
          <p:nvPr>
            <p:ph type="title"/>
          </p:nvPr>
        </p:nvSpPr>
        <p:spPr>
          <a:xfrm>
            <a:off x="1069181" y="209550"/>
            <a:ext cx="7005638" cy="933450"/>
          </a:xfrm>
        </p:spPr>
        <p:txBody>
          <a:bodyPr/>
          <a:lstStyle/>
          <a:p>
            <a:pPr algn="ctr"/>
            <a:r>
              <a:rPr lang="en-US" sz="3600" dirty="0">
                <a:effectLst>
                  <a:outerShdw blurRad="38100" dist="38100" dir="2700000" algn="tl">
                    <a:srgbClr val="000000">
                      <a:alpha val="43137"/>
                    </a:srgbClr>
                  </a:outerShdw>
                </a:effectLst>
              </a:rPr>
              <a:t>Nine Ways Kingdom Now Theology Impacts the Church</a:t>
            </a:r>
          </a:p>
        </p:txBody>
      </p:sp>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342900" y="1371600"/>
            <a:ext cx="8458200" cy="5276850"/>
          </a:xfrm>
        </p:spPr>
        <p:txBody>
          <a:bodyPr/>
          <a:lstStyle/>
          <a:p>
            <a:pPr marL="461963" indent="-461963">
              <a:buSzPct val="100000"/>
              <a:buAutoNum type="arabicPeriod"/>
            </a:pPr>
            <a:r>
              <a:rPr lang="en-US" dirty="0">
                <a:effectLst>
                  <a:outerShdw blurRad="38100" dist="38100" dir="2700000" algn="tl">
                    <a:srgbClr val="000000">
                      <a:alpha val="43137"/>
                    </a:srgbClr>
                  </a:outerShdw>
                </a:effectLst>
              </a:rPr>
              <a:t>Loss of “pilgrim” status</a:t>
            </a:r>
          </a:p>
          <a:p>
            <a:pPr marL="461963" indent="-461963">
              <a:buSzPct val="100000"/>
              <a:buAutoNum type="arabicPeriod"/>
            </a:pPr>
            <a:r>
              <a:rPr lang="en-US" dirty="0">
                <a:effectLst>
                  <a:outerShdw blurRad="38100" dist="38100" dir="2700000" algn="tl">
                    <a:srgbClr val="000000">
                      <a:alpha val="43137"/>
                    </a:srgbClr>
                  </a:outerShdw>
                </a:effectLst>
              </a:rPr>
              <a:t>Social Gospel</a:t>
            </a:r>
          </a:p>
          <a:p>
            <a:pPr marL="461963" indent="-461963">
              <a:buSzPct val="100000"/>
              <a:buAutoNum type="arabicPeriod"/>
            </a:pPr>
            <a:r>
              <a:rPr lang="en-US" dirty="0">
                <a:effectLst>
                  <a:outerShdw blurRad="38100" dist="38100" dir="2700000" algn="tl">
                    <a:srgbClr val="000000">
                      <a:alpha val="43137"/>
                    </a:srgbClr>
                  </a:outerShdw>
                </a:effectLst>
              </a:rPr>
              <a:t>Ecumenical &amp; interfaith alliances</a:t>
            </a:r>
          </a:p>
          <a:p>
            <a:pPr marL="461963" indent="-461963">
              <a:buSzPct val="100000"/>
              <a:buAutoNum type="arabicPeriod"/>
            </a:pPr>
            <a:r>
              <a:rPr lang="en-US" dirty="0">
                <a:effectLst>
                  <a:outerShdw blurRad="38100" dist="38100" dir="2700000" algn="tl">
                    <a:srgbClr val="000000">
                      <a:alpha val="43137"/>
                    </a:srgbClr>
                  </a:outerShdw>
                </a:effectLst>
              </a:rPr>
              <a:t>Rejection or marginalization of Bible prophecy</a:t>
            </a:r>
          </a:p>
          <a:p>
            <a:pPr marL="461963" indent="-461963">
              <a:buSzPct val="100000"/>
              <a:buAutoNum type="arabicPeriod"/>
            </a:pPr>
            <a:r>
              <a:rPr lang="en-US" dirty="0">
                <a:effectLst>
                  <a:outerShdw blurRad="38100" dist="38100" dir="2700000" algn="tl">
                    <a:srgbClr val="000000">
                      <a:alpha val="43137"/>
                    </a:srgbClr>
                  </a:outerShdw>
                </a:effectLst>
              </a:rPr>
              <a:t>Building the wrong kingdom</a:t>
            </a:r>
          </a:p>
          <a:p>
            <a:pPr marL="461963" indent="-461963">
              <a:buSzPct val="100000"/>
              <a:buAutoNum type="arabicPeriod"/>
            </a:pPr>
            <a:r>
              <a:rPr lang="en-US" dirty="0">
                <a:effectLst>
                  <a:outerShdw blurRad="38100" dist="38100" dir="2700000" algn="tl">
                    <a:srgbClr val="000000">
                      <a:alpha val="43137"/>
                    </a:srgbClr>
                  </a:outerShdw>
                </a:effectLst>
              </a:rPr>
              <a:t>Charismatic theology</a:t>
            </a:r>
          </a:p>
          <a:p>
            <a:pPr marL="461963" indent="-461963">
              <a:buSzPct val="100000"/>
              <a:buAutoNum type="arabicPeriod"/>
            </a:pPr>
            <a:r>
              <a:rPr lang="en-US" dirty="0">
                <a:effectLst>
                  <a:outerShdw blurRad="38100" dist="38100" dir="2700000" algn="tl">
                    <a:srgbClr val="000000">
                      <a:alpha val="43137"/>
                    </a:srgbClr>
                  </a:outerShdw>
                </a:effectLst>
              </a:rPr>
              <a:t>Prosperity Gospel</a:t>
            </a:r>
          </a:p>
          <a:p>
            <a:pPr marL="461963" indent="-461963">
              <a:buSzPct val="100000"/>
              <a:buAutoNum type="arabicPeriod"/>
            </a:pPr>
            <a:r>
              <a:rPr lang="en-US" dirty="0">
                <a:effectLst>
                  <a:outerShdw blurRad="38100" dist="38100" dir="2700000" algn="tl">
                    <a:srgbClr val="000000">
                      <a:alpha val="43137"/>
                    </a:srgbClr>
                  </a:outerShdw>
                </a:effectLst>
              </a:rPr>
              <a:t>Anti-Israelism</a:t>
            </a:r>
          </a:p>
          <a:p>
            <a:pPr marL="461963" indent="-461963">
              <a:buSzPct val="100000"/>
              <a:buAutoNum type="arabicPeriod"/>
            </a:pPr>
            <a:r>
              <a:rPr lang="en-US" dirty="0">
                <a:effectLst>
                  <a:outerShdw blurRad="38100" dist="38100" dir="2700000" algn="tl">
                    <a:srgbClr val="000000">
                      <a:alpha val="43137"/>
                    </a:srgbClr>
                  </a:outerShdw>
                </a:effectLst>
              </a:rPr>
              <a:t>Lordship Salvation</a:t>
            </a:r>
          </a:p>
          <a:p>
            <a:pPr marL="0" indent="0">
              <a:buSzPct val="100000"/>
              <a:buNone/>
            </a:pPr>
            <a:endParaRPr lang="en-US" sz="2100" dirty="0">
              <a:effectLst>
                <a:outerShdw blurRad="38100" dist="38100" dir="2700000" algn="tl">
                  <a:srgbClr val="000000">
                    <a:alpha val="43137"/>
                  </a:srgbClr>
                </a:outerShdw>
              </a:effectLst>
            </a:endParaRPr>
          </a:p>
          <a:p>
            <a:pPr marL="385763" indent="-385763">
              <a:buAutoNum type="arabicPeriod"/>
            </a:pPr>
            <a:endParaRPr lang="en-US" dirty="0">
              <a:effectLst>
                <a:outerShdw blurRad="38100" dist="38100" dir="2700000" algn="tl">
                  <a:srgbClr val="000000">
                    <a:alpha val="43137"/>
                  </a:srgbClr>
                </a:outerShdw>
              </a:effectLst>
            </a:endParaRPr>
          </a:p>
          <a:p>
            <a:pPr marL="385763" indent="-385763">
              <a:buAutoNum type="arabicPeriod"/>
            </a:pPr>
            <a:endParaRPr lang="en-US" dirty="0">
              <a:effectLst>
                <a:outerShdw blurRad="38100" dist="38100" dir="2700000" algn="tl">
                  <a:srgbClr val="000000">
                    <a:alpha val="43137"/>
                  </a:srgbClr>
                </a:outerShdw>
              </a:effectLst>
            </a:endParaRPr>
          </a:p>
          <a:p>
            <a:pPr marL="385763" indent="-385763">
              <a:buAutoNum type="arabicPeriod"/>
            </a:pPr>
            <a:endParaRPr lang="en-US" dirty="0">
              <a:effectLst>
                <a:outerShdw blurRad="38100" dist="38100" dir="2700000" algn="tl">
                  <a:srgbClr val="000000">
                    <a:alpha val="43137"/>
                  </a:srgbClr>
                </a:outerShdw>
              </a:effectLst>
            </a:endParaRPr>
          </a:p>
          <a:p>
            <a:pPr marL="385763" indent="-385763">
              <a:buAutoNum type="arabicPeriod"/>
            </a:pPr>
            <a:endParaRPr lang="en-US" dirty="0">
              <a:effectLst>
                <a:outerShdw blurRad="38100" dist="38100" dir="2700000" algn="tl">
                  <a:srgbClr val="000000">
                    <a:alpha val="43137"/>
                  </a:srgbClr>
                </a:outerShdw>
              </a:effectLst>
            </a:endParaRPr>
          </a:p>
          <a:p>
            <a:pPr marL="385763" indent="-385763">
              <a:buAutoNum type="arabicPeriod"/>
            </a:pPr>
            <a:endParaRPr lang="en-US" dirty="0">
              <a:effectLst>
                <a:outerShdw blurRad="38100" dist="38100" dir="2700000" algn="tl">
                  <a:srgbClr val="000000">
                    <a:alpha val="43137"/>
                  </a:srgbClr>
                </a:outerShdw>
              </a:effectLst>
            </a:endParaRPr>
          </a:p>
          <a:p>
            <a:pPr marL="385763" indent="-385763">
              <a:buAutoNum type="arabicPeriod"/>
            </a:pPr>
            <a:endParaRPr lang="en-US" dirty="0">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6EA5E1E-855E-4239-A2A3-935CB40557B1}"/>
                  </a:ext>
                </a:extLst>
              </p14:cNvPr>
              <p14:cNvContentPartPr/>
              <p14:nvPr/>
            </p14:nvContentPartPr>
            <p14:xfrm>
              <a:off x="3164450" y="2067456"/>
              <a:ext cx="4590" cy="4590"/>
            </p14:xfrm>
          </p:contentPart>
        </mc:Choice>
        <mc:Fallback xmlns="">
          <p:pic>
            <p:nvPicPr>
              <p:cNvPr id="4" name="Ink 3">
                <a:extLst>
                  <a:ext uri="{FF2B5EF4-FFF2-40B4-BE49-F238E27FC236}">
                    <a16:creationId xmlns:a16="http://schemas.microsoft.com/office/drawing/2014/main" id="{86EA5E1E-855E-4239-A2A3-935CB40557B1}"/>
                  </a:ext>
                </a:extLst>
              </p:cNvPr>
              <p:cNvPicPr/>
              <p:nvPr/>
            </p:nvPicPr>
            <p:blipFill>
              <a:blip r:embed="rId3"/>
              <a:stretch>
                <a:fillRect/>
              </a:stretch>
            </p:blipFill>
            <p:spPr>
              <a:xfrm>
                <a:off x="3162332" y="2065338"/>
                <a:ext cx="8827" cy="8827"/>
              </a:xfrm>
              <a:prstGeom prst="rect">
                <a:avLst/>
              </a:prstGeom>
            </p:spPr>
          </p:pic>
        </mc:Fallback>
      </mc:AlternateContent>
      <p:pic>
        <p:nvPicPr>
          <p:cNvPr id="5" name="Picture 4">
            <a:extLst>
              <a:ext uri="{FF2B5EF4-FFF2-40B4-BE49-F238E27FC236}">
                <a16:creationId xmlns:a16="http://schemas.microsoft.com/office/drawing/2014/main" id="{6E76D924-A5BC-4993-80BE-9839F8CDF12E}"/>
              </a:ext>
            </a:extLst>
          </p:cNvPr>
          <p:cNvPicPr>
            <a:picLocks noChangeAspect="1"/>
          </p:cNvPicPr>
          <p:nvPr/>
        </p:nvPicPr>
        <p:blipFill>
          <a:blip r:embed="rId4"/>
          <a:stretch>
            <a:fillRect/>
          </a:stretch>
        </p:blipFill>
        <p:spPr>
          <a:xfrm>
            <a:off x="6096000" y="4724400"/>
            <a:ext cx="2736428" cy="1828800"/>
          </a:xfrm>
          <a:prstGeom prst="rect">
            <a:avLst/>
          </a:prstGeom>
        </p:spPr>
      </p:pic>
    </p:spTree>
    <p:extLst>
      <p:ext uri="{BB962C8B-B14F-4D97-AF65-F5344CB8AC3E}">
        <p14:creationId xmlns:p14="http://schemas.microsoft.com/office/powerpoint/2010/main" val="2041034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E662DA-5624-4842-8895-FE02F2D195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17:5</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Father,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glorify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Me together with Yourself, with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glory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I had with You before the world was.”</a:t>
            </a:r>
          </a:p>
        </p:txBody>
      </p:sp>
      <p:pic>
        <p:nvPicPr>
          <p:cNvPr id="3" name="Picture 2">
            <a:extLst>
              <a:ext uri="{FF2B5EF4-FFF2-40B4-BE49-F238E27FC236}">
                <a16:creationId xmlns:a16="http://schemas.microsoft.com/office/drawing/2014/main" id="{282E34E4-12C0-4AA4-8033-2D107D0E0D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52800" y="2971800"/>
            <a:ext cx="2438400" cy="1828800"/>
          </a:xfrm>
          <a:prstGeom prst="rect">
            <a:avLst/>
          </a:prstGeom>
        </p:spPr>
      </p:pic>
    </p:spTree>
    <p:extLst>
      <p:ext uri="{BB962C8B-B14F-4D97-AF65-F5344CB8AC3E}">
        <p14:creationId xmlns:p14="http://schemas.microsoft.com/office/powerpoint/2010/main" val="3359567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2EAAC7-2558-4EE8-B0AD-C6EB85D9B0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12:5</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she gave birth to a son, a male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child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is to rule all the nations with a rod of iron;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her child was caught up to God and to His throne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3" name="Picture 2">
            <a:extLst>
              <a:ext uri="{FF2B5EF4-FFF2-40B4-BE49-F238E27FC236}">
                <a16:creationId xmlns:a16="http://schemas.microsoft.com/office/drawing/2014/main" id="{1BDF24E4-92C8-4F38-87BC-0B62AA07D7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51083" y="2971800"/>
            <a:ext cx="2441834" cy="1828800"/>
          </a:xfrm>
          <a:prstGeom prst="rect">
            <a:avLst/>
          </a:prstGeom>
        </p:spPr>
      </p:pic>
    </p:spTree>
    <p:extLst>
      <p:ext uri="{BB962C8B-B14F-4D97-AF65-F5344CB8AC3E}">
        <p14:creationId xmlns:p14="http://schemas.microsoft.com/office/powerpoint/2010/main" val="3798585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321F26-7BC3-4354-AD50-FC0FA517FF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a:ln>
            <a:solidFill>
              <a:schemeClr val="tx1"/>
            </a:solidFill>
          </a:ln>
        </p:spPr>
      </p:pic>
      <p:sp>
        <p:nvSpPr>
          <p:cNvPr id="3" name="Content Placeholder 2">
            <a:extLst>
              <a:ext uri="{FF2B5EF4-FFF2-40B4-BE49-F238E27FC236}">
                <a16:creationId xmlns:a16="http://schemas.microsoft.com/office/drawing/2014/main" id="{9FCE1375-9F6D-4FCB-B3CC-1DEAE2B6A2CD}"/>
              </a:ext>
            </a:extLst>
          </p:cNvPr>
          <p:cNvSpPr>
            <a:spLocks noGrp="1"/>
          </p:cNvSpPr>
          <p:nvPr>
            <p:ph idx="4294967295"/>
          </p:nvPr>
        </p:nvSpPr>
        <p:spPr>
          <a:xfrm>
            <a:off x="0" y="0"/>
            <a:ext cx="9144000" cy="2895600"/>
          </a:xfrm>
        </p:spPr>
        <p:txBody>
          <a:bodyPr/>
          <a:lstStyle/>
          <a:p>
            <a:pPr marL="0" indent="0" algn="ctr">
              <a:spcBef>
                <a:spcPts val="0"/>
              </a:spcBef>
              <a:spcAft>
                <a:spcPts val="600"/>
              </a:spcAft>
              <a:buNone/>
              <a:defRPr/>
            </a:pPr>
            <a:r>
              <a:rPr lang="en-US" sz="3600" dirty="0">
                <a:solidFill>
                  <a:schemeClr val="tx2"/>
                </a:solidFill>
                <a:effectLst>
                  <a:outerShdw blurRad="38100" dist="38100" dir="2700000" algn="tl">
                    <a:srgbClr val="000000">
                      <a:alpha val="43137"/>
                    </a:srgbClr>
                  </a:outerShdw>
                </a:effectLst>
                <a:ea typeface="+mj-ea"/>
                <a:cs typeface="+mj-cs"/>
              </a:rPr>
              <a:t>Promise to the Overcomers </a:t>
            </a:r>
          </a:p>
          <a:p>
            <a:pPr marL="0" indent="0" algn="ctr">
              <a:spcBef>
                <a:spcPts val="0"/>
              </a:spcBef>
              <a:spcAft>
                <a:spcPts val="1200"/>
              </a:spcAft>
              <a:buNone/>
              <a:defRPr/>
            </a:pPr>
            <a:r>
              <a:rPr lang="en-US" sz="3600" dirty="0">
                <a:solidFill>
                  <a:schemeClr val="tx2"/>
                </a:solidFill>
                <a:effectLst>
                  <a:outerShdw blurRad="38100" dist="38100" dir="2700000" algn="tl">
                    <a:srgbClr val="000000">
                      <a:alpha val="43137"/>
                    </a:srgbClr>
                  </a:outerShdw>
                </a:effectLst>
                <a:ea typeface="+mj-ea"/>
                <a:cs typeface="+mj-cs"/>
              </a:rPr>
              <a:t>Rev 3:21</a:t>
            </a:r>
          </a:p>
          <a:p>
            <a:pPr marL="0" indent="0" algn="just">
              <a:spcBef>
                <a:spcPts val="0"/>
              </a:spcBef>
              <a:spcAft>
                <a:spcPts val="0"/>
              </a:spcAft>
              <a:buNone/>
              <a:defRPr/>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He who overcomes, </a:t>
            </a:r>
            <a:r>
              <a:rPr lang="en-US" b="1" u="sng" dirty="0">
                <a:solidFill>
                  <a:srgbClr val="FFFFCC"/>
                </a:solidFill>
                <a:effectLst>
                  <a:outerShdw blurRad="38100" dist="38100" dir="2700000" algn="tl">
                    <a:srgbClr val="000000">
                      <a:alpha val="43137"/>
                    </a:srgbClr>
                  </a:outerShdw>
                </a:effectLst>
              </a:rPr>
              <a:t>I will grant </a:t>
            </a:r>
            <a:r>
              <a:rPr lang="en-US" dirty="0">
                <a:effectLst>
                  <a:outerShdw blurRad="38100" dist="38100" dir="2700000" algn="tl">
                    <a:srgbClr val="000000">
                      <a:alpha val="43137"/>
                    </a:srgbClr>
                  </a:outerShdw>
                </a:effectLst>
              </a:rPr>
              <a:t>[</a:t>
            </a:r>
            <a:r>
              <a:rPr lang="en-US" b="1" u="sng" dirty="0">
                <a:solidFill>
                  <a:srgbClr val="FFFFCC"/>
                </a:solidFill>
                <a:effectLst>
                  <a:outerShdw blurRad="38100" dist="38100" dir="2700000" algn="tl">
                    <a:srgbClr val="000000">
                      <a:alpha val="43137"/>
                    </a:srgbClr>
                  </a:outerShdw>
                </a:effectLst>
              </a:rPr>
              <a:t>future tense of </a:t>
            </a:r>
            <a:r>
              <a:rPr lang="en-US" b="1" i="1" u="sng" dirty="0" err="1">
                <a:solidFill>
                  <a:srgbClr val="FFFFCC"/>
                </a:solidFill>
                <a:effectLst>
                  <a:outerShdw blurRad="38100" dist="38100" dir="2700000" algn="tl">
                    <a:srgbClr val="000000">
                      <a:alpha val="43137"/>
                    </a:srgbClr>
                  </a:outerShdw>
                </a:effectLst>
              </a:rPr>
              <a:t>didōmi</a:t>
            </a:r>
            <a:r>
              <a:rPr lang="en-US" dirty="0">
                <a:effectLst>
                  <a:outerShdw blurRad="38100" dist="38100" dir="2700000" algn="tl">
                    <a:srgbClr val="000000">
                      <a:alpha val="43137"/>
                    </a:srgbClr>
                  </a:outerShdw>
                </a:effectLst>
              </a:rPr>
              <a:t>] to him to sit down with Me on </a:t>
            </a:r>
            <a:r>
              <a:rPr lang="en-US" b="1" u="sng" dirty="0">
                <a:solidFill>
                  <a:srgbClr val="FFFFCC"/>
                </a:solidFill>
                <a:effectLst>
                  <a:outerShdw blurRad="38100" dist="38100" dir="2700000" algn="tl">
                    <a:srgbClr val="000000">
                      <a:alpha val="43137"/>
                    </a:srgbClr>
                  </a:outerShdw>
                </a:effectLst>
              </a:rPr>
              <a:t>My throne</a:t>
            </a:r>
            <a:r>
              <a:rPr lang="en-US" dirty="0">
                <a:effectLst>
                  <a:outerShdw blurRad="38100" dist="38100" dir="2700000" algn="tl">
                    <a:srgbClr val="000000">
                      <a:alpha val="43137"/>
                    </a:srgbClr>
                  </a:outerShdw>
                </a:effectLst>
              </a:rPr>
              <a:t>, as I also overcame and </a:t>
            </a:r>
            <a:r>
              <a:rPr lang="en-US" b="1" u="sng" dirty="0">
                <a:solidFill>
                  <a:srgbClr val="FFFFCC"/>
                </a:solidFill>
                <a:effectLst>
                  <a:outerShdw blurRad="38100" dist="38100" dir="2700000" algn="tl">
                    <a:srgbClr val="000000">
                      <a:alpha val="43137"/>
                    </a:srgbClr>
                  </a:outerShdw>
                </a:effectLst>
              </a:rPr>
              <a:t>sat down</a:t>
            </a:r>
            <a:r>
              <a:rPr lang="en-US" dirty="0">
                <a:effectLst>
                  <a:outerShdw blurRad="38100" dist="38100" dir="2700000" algn="tl">
                    <a:srgbClr val="000000">
                      <a:alpha val="43137"/>
                    </a:srgbClr>
                  </a:outerShdw>
                </a:effectLst>
              </a:rPr>
              <a:t> [</a:t>
            </a:r>
            <a:r>
              <a:rPr lang="en-US" b="1" u="sng" dirty="0">
                <a:solidFill>
                  <a:srgbClr val="FFFFCC"/>
                </a:solidFill>
                <a:effectLst>
                  <a:outerShdw blurRad="38100" dist="38100" dir="2700000" algn="tl">
                    <a:srgbClr val="000000">
                      <a:alpha val="43137"/>
                    </a:srgbClr>
                  </a:outerShdw>
                </a:effectLst>
              </a:rPr>
              <a:t>aorist tense of </a:t>
            </a:r>
            <a:r>
              <a:rPr lang="en-US" b="1" i="1" u="sng" dirty="0" err="1">
                <a:solidFill>
                  <a:srgbClr val="FFFFCC"/>
                </a:solidFill>
                <a:effectLst>
                  <a:outerShdw blurRad="38100" dist="38100" dir="2700000" algn="tl">
                    <a:srgbClr val="000000">
                      <a:alpha val="43137"/>
                    </a:srgbClr>
                  </a:outerShdw>
                </a:effectLst>
              </a:rPr>
              <a:t>kathizō</a:t>
            </a:r>
            <a:r>
              <a:rPr lang="en-US" dirty="0">
                <a:effectLst>
                  <a:outerShdw blurRad="38100" dist="38100" dir="2700000" algn="tl">
                    <a:srgbClr val="000000">
                      <a:alpha val="43137"/>
                    </a:srgbClr>
                  </a:outerShdw>
                </a:effectLst>
              </a:rPr>
              <a:t>] with My Father on </a:t>
            </a:r>
            <a:r>
              <a:rPr lang="en-US" b="1" u="sng" dirty="0">
                <a:solidFill>
                  <a:srgbClr val="FFFFCC"/>
                </a:solidFill>
                <a:effectLst>
                  <a:outerShdw blurRad="38100" dist="38100" dir="2700000" algn="tl">
                    <a:srgbClr val="000000">
                      <a:alpha val="43137"/>
                    </a:srgbClr>
                  </a:outerShdw>
                </a:effectLst>
              </a:rPr>
              <a:t>His throne</a:t>
            </a:r>
            <a:r>
              <a:rPr lang="en-US" altLang="en-US" dirty="0">
                <a:effectLst>
                  <a:outerShdw blurRad="38100" dist="38100" dir="2700000" algn="tl">
                    <a:srgbClr val="000000">
                      <a:alpha val="43137"/>
                    </a:srgbClr>
                  </a:outerShdw>
                </a:effectLst>
                <a:latin typeface="Calibri" panose="020F0502020204030204" pitchFamily="34" charset="0"/>
              </a:rPr>
              <a:t>.”</a:t>
            </a:r>
            <a:endParaRPr lang="en-US" dirty="0">
              <a:effectLst>
                <a:outerShdw blurRad="38100" dist="38100" dir="2700000" algn="tl">
                  <a:srgbClr val="000000">
                    <a:alpha val="43137"/>
                  </a:srgbClr>
                </a:outerShdw>
              </a:effectLst>
              <a:latin typeface="Calibri" pitchFamily="34" charset="0"/>
              <a:cs typeface="Calibri" pitchFamily="34" charset="0"/>
            </a:endParaRPr>
          </a:p>
        </p:txBody>
      </p:sp>
      <p:pic>
        <p:nvPicPr>
          <p:cNvPr id="6" name="Picture 2" descr="Related image">
            <a:extLst>
              <a:ext uri="{FF2B5EF4-FFF2-40B4-BE49-F238E27FC236}">
                <a16:creationId xmlns:a16="http://schemas.microsoft.com/office/drawing/2014/main" id="{C6EDF527-C7F8-4370-B6B4-94E8A89889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64459" y="3470743"/>
            <a:ext cx="1815083"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142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710F25-A2CE-47DF-A3CF-4969298C5D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1675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Daniel 9:26</a:t>
            </a:r>
          </a:p>
          <a:p>
            <a:pPr algn="just">
              <a:spcBef>
                <a:spcPts val="0"/>
              </a:spcBef>
              <a:spcAft>
                <a:spcPts val="0"/>
              </a:spcAft>
            </a:pPr>
            <a:r>
              <a:rPr lang="en-US" altLang="en-US" sz="3000" kern="0" dirty="0">
                <a:latin typeface="Calibri" panose="020F0502020204030204" pitchFamily="34" charset="0"/>
                <a:cs typeface="Calibri" panose="020F0502020204030204" pitchFamily="34" charset="0"/>
              </a:rPr>
              <a:t>“</a:t>
            </a:r>
            <a:r>
              <a:rPr lang="en-US" sz="3000" dirty="0">
                <a:latin typeface="Calibri" panose="020F0502020204030204" pitchFamily="34" charset="0"/>
                <a:cs typeface="Calibri" panose="020F0502020204030204" pitchFamily="34" charset="0"/>
              </a:rPr>
              <a:t>So you are to know and discern </a:t>
            </a:r>
            <a:r>
              <a:rPr lang="en-US" sz="3000" i="1" dirty="0">
                <a:latin typeface="Calibri" panose="020F0502020204030204" pitchFamily="34" charset="0"/>
                <a:cs typeface="Calibri" panose="020F0502020204030204" pitchFamily="34" charset="0"/>
              </a:rPr>
              <a:t>that</a:t>
            </a:r>
            <a:r>
              <a:rPr lang="en-US" sz="3000" dirty="0">
                <a:latin typeface="Calibri" panose="020F0502020204030204" pitchFamily="34" charset="0"/>
                <a:cs typeface="Calibri" panose="020F0502020204030204" pitchFamily="34" charset="0"/>
              </a:rPr>
              <a:t> from the issuing of a decree to restore and rebuild Jerusalem until </a:t>
            </a:r>
            <a:r>
              <a:rPr lang="en-US" sz="3000" b="1" u="sng" dirty="0">
                <a:solidFill>
                  <a:srgbClr val="FFFFCC"/>
                </a:solidFill>
                <a:latin typeface="Calibri" panose="020F0502020204030204" pitchFamily="34" charset="0"/>
                <a:cs typeface="Calibri" panose="020F0502020204030204" pitchFamily="34" charset="0"/>
              </a:rPr>
              <a:t>Messiah the Prince</a:t>
            </a:r>
            <a:r>
              <a:rPr lang="en-US" sz="3000" dirty="0">
                <a:latin typeface="Calibri" panose="020F0502020204030204" pitchFamily="34" charset="0"/>
                <a:cs typeface="Calibri" panose="020F0502020204030204" pitchFamily="34" charset="0"/>
              </a:rPr>
              <a:t> </a:t>
            </a:r>
            <a:r>
              <a:rPr lang="en-US" sz="3000" i="1" dirty="0">
                <a:latin typeface="Calibri" panose="020F0502020204030204" pitchFamily="34" charset="0"/>
                <a:cs typeface="Calibri" panose="020F0502020204030204" pitchFamily="34" charset="0"/>
              </a:rPr>
              <a:t>there will be</a:t>
            </a:r>
            <a:r>
              <a:rPr lang="en-US" sz="3000" dirty="0">
                <a:latin typeface="Calibri" panose="020F0502020204030204" pitchFamily="34" charset="0"/>
                <a:cs typeface="Calibri" panose="020F0502020204030204" pitchFamily="34" charset="0"/>
              </a:rPr>
              <a:t> seven weeks and sixty-two weeks; it will be built again, with plaza and moat, even in times of distress. </a:t>
            </a:r>
            <a:r>
              <a:rPr lang="en-US" sz="3000" baseline="30000" dirty="0">
                <a:latin typeface="Calibri" panose="020F0502020204030204" pitchFamily="34" charset="0"/>
                <a:cs typeface="Calibri" panose="020F0502020204030204" pitchFamily="34" charset="0"/>
              </a:rPr>
              <a:t>26 </a:t>
            </a:r>
            <a:r>
              <a:rPr lang="en-US" sz="3000" dirty="0">
                <a:latin typeface="Calibri" panose="020F0502020204030204" pitchFamily="34" charset="0"/>
                <a:cs typeface="Calibri" panose="020F0502020204030204" pitchFamily="34" charset="0"/>
              </a:rPr>
              <a:t>Then after the sixty-two weeks </a:t>
            </a:r>
            <a:r>
              <a:rPr lang="en-US" sz="3000" b="1" u="sng" dirty="0">
                <a:solidFill>
                  <a:srgbClr val="FFFFCC"/>
                </a:solidFill>
                <a:latin typeface="Calibri" panose="020F0502020204030204" pitchFamily="34" charset="0"/>
                <a:cs typeface="Calibri" panose="020F0502020204030204" pitchFamily="34" charset="0"/>
              </a:rPr>
              <a:t>the Messiah will be cut off and have nothing</a:t>
            </a:r>
            <a:r>
              <a:rPr lang="en-US" sz="3000" dirty="0">
                <a:latin typeface="Calibri" panose="020F0502020204030204" pitchFamily="34" charset="0"/>
                <a:cs typeface="Calibri" panose="020F0502020204030204" pitchFamily="34" charset="0"/>
              </a:rPr>
              <a:t>, and the people of the prince who is to come will destroy the city and the sanctuary. And its end </a:t>
            </a:r>
            <a:r>
              <a:rPr lang="en-US" sz="3000" i="1" dirty="0">
                <a:latin typeface="Calibri" panose="020F0502020204030204" pitchFamily="34" charset="0"/>
                <a:cs typeface="Calibri" panose="020F0502020204030204" pitchFamily="34" charset="0"/>
              </a:rPr>
              <a:t>will come</a:t>
            </a:r>
            <a:r>
              <a:rPr lang="en-US" sz="3000" dirty="0">
                <a:latin typeface="Calibri" panose="020F0502020204030204" pitchFamily="34" charset="0"/>
                <a:cs typeface="Calibri" panose="020F0502020204030204" pitchFamily="34" charset="0"/>
              </a:rPr>
              <a:t> with a flood; even to the end there will be war; desolations are determined.’”</a:t>
            </a:r>
          </a:p>
        </p:txBody>
      </p:sp>
    </p:spTree>
    <p:extLst>
      <p:ext uri="{BB962C8B-B14F-4D97-AF65-F5344CB8AC3E}">
        <p14:creationId xmlns:p14="http://schemas.microsoft.com/office/powerpoint/2010/main" val="2082152714"/>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26389</TotalTime>
  <Words>3740</Words>
  <Application>Microsoft Office PowerPoint</Application>
  <PresentationFormat>On-screen Show (4:3)</PresentationFormat>
  <Paragraphs>345</Paragraphs>
  <Slides>55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Calibri</vt:lpstr>
      <vt:lpstr>Times New Roman</vt:lpstr>
      <vt:lpstr>Wingdings</vt:lpstr>
      <vt:lpstr>Azure</vt:lpstr>
      <vt:lpstr>PowerPoint Presentation</vt:lpstr>
      <vt:lpstr>The Coming Kingdom Chapter 21</vt:lpstr>
      <vt:lpstr>Kingdom Study Outline</vt:lpstr>
      <vt:lpstr>Three Miscellaneous Arguments Advanced by  “Kingdom Now Theology”</vt:lpstr>
      <vt:lpstr>Three Miscellaneous Arguments Advanced by  “Kingdom Now Theology”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Christ’s Three Offices</vt:lpstr>
      <vt:lpstr>Christ’s Three Offices</vt:lpstr>
      <vt:lpstr>PowerPoint Presentation</vt:lpstr>
      <vt:lpstr>PowerPoint Presentation</vt:lpstr>
      <vt:lpstr>PowerPoint Presentation</vt:lpstr>
      <vt:lpstr>Christ’s High Priestly Activities  in His Present Session </vt:lpstr>
      <vt:lpstr>Christ’s High Priestly Activities  in His Present Session </vt:lpstr>
      <vt:lpstr>Christ’s High Priestly Activities  in His Present Session </vt:lpstr>
      <vt:lpstr>Christ’s High Priestly Activities  in His Present Session </vt:lpstr>
      <vt:lpstr>Christ’s High Priestly Activities  in His Present Session </vt:lpstr>
      <vt:lpstr>PowerPoint Presentation</vt:lpstr>
      <vt:lpstr>Acts’ Purpose</vt:lpstr>
      <vt:lpstr>Acts’ Message</vt:lpstr>
      <vt:lpstr>Acts’ Message</vt:lpstr>
      <vt:lpstr>Progress Reports in Acts</vt:lpstr>
      <vt:lpstr>Progress Reports in Acts</vt:lpstr>
      <vt:lpstr>Progress Reports in Acts</vt:lpstr>
      <vt:lpstr>PowerPoint Presentation</vt:lpstr>
      <vt:lpstr>Christ’s High Priestly Activities  in His Present Session </vt:lpstr>
      <vt:lpstr>Christ’s High Priestly Activities  in His Present Session </vt:lpstr>
      <vt:lpstr>PowerPoint Presentation</vt:lpstr>
      <vt:lpstr>PowerPoint Presentation</vt:lpstr>
      <vt:lpstr>Christ’s High Priestly Activities  in His Present Session </vt:lpstr>
      <vt:lpstr>PowerPoint Presentation</vt:lpstr>
      <vt:lpstr>PowerPoint Presentation</vt:lpstr>
      <vt:lpstr>Christ’s High Priestly Activities  in His Present Session </vt:lpstr>
      <vt:lpstr>Christ’s High Priestly Activities  in His Present Session </vt:lpstr>
      <vt:lpstr>Christ’s High Priestly Activities  in His Present Session </vt:lpstr>
      <vt:lpstr>PowerPoint Presentation</vt:lpstr>
      <vt:lpstr>PowerPoint Presentation</vt:lpstr>
      <vt:lpstr>Christ’s High Priestly Activities  in His Present Session </vt:lpstr>
      <vt:lpstr>Christ’s High Priestly Activities  in His Present Session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Three Miscellaneous Arguments Advanced by  “Kingdom Now Theology”</vt:lpstr>
      <vt:lpstr>Kingdom Study Outline</vt:lpstr>
      <vt:lpstr>Dominoes in a Row</vt:lpstr>
      <vt:lpstr>Nine Ways Kingdom Now Theology Impacts the Church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SLBC_053-Kingdom</dc:title>
  <dc:subject>Kingdom Series</dc:subject>
  <dc:creator>A. Woods</dc:creator>
  <dc:description>Modified by Jim McGowan</dc:description>
  <cp:lastModifiedBy>Jim McGowan</cp:lastModifiedBy>
  <cp:revision>3177</cp:revision>
  <cp:lastPrinted>2019-09-17T12:49:58Z</cp:lastPrinted>
  <dcterms:created xsi:type="dcterms:W3CDTF">2009-03-17T12:21:13Z</dcterms:created>
  <dcterms:modified xsi:type="dcterms:W3CDTF">2019-09-26T01:05:55Z</dcterms:modified>
</cp:coreProperties>
</file>