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8"/>
  </p:notesMasterIdLst>
  <p:handoutMasterIdLst>
    <p:handoutMasterId r:id="rId139"/>
  </p:handoutMasterIdLst>
  <p:sldIdLst>
    <p:sldId id="2067" r:id="rId2"/>
    <p:sldId id="3127" r:id="rId3"/>
    <p:sldId id="3000" r:id="rId4"/>
    <p:sldId id="3146" r:id="rId5"/>
    <p:sldId id="5551" r:id="rId6"/>
    <p:sldId id="5370" r:id="rId7"/>
    <p:sldId id="2927" r:id="rId8"/>
    <p:sldId id="3048" r:id="rId9"/>
    <p:sldId id="3147" r:id="rId10"/>
    <p:sldId id="3001" r:id="rId11"/>
    <p:sldId id="3008" r:id="rId12"/>
    <p:sldId id="3009" r:id="rId13"/>
    <p:sldId id="3024" r:id="rId14"/>
    <p:sldId id="5369" r:id="rId15"/>
    <p:sldId id="3173" r:id="rId16"/>
    <p:sldId id="3020" r:id="rId17"/>
    <p:sldId id="5544" r:id="rId18"/>
    <p:sldId id="3010" r:id="rId19"/>
    <p:sldId id="3011" r:id="rId20"/>
    <p:sldId id="3012" r:id="rId21"/>
    <p:sldId id="3013" r:id="rId22"/>
    <p:sldId id="3014" r:id="rId23"/>
    <p:sldId id="3015" r:id="rId24"/>
    <p:sldId id="3016" r:id="rId25"/>
    <p:sldId id="3017" r:id="rId26"/>
    <p:sldId id="3018" r:id="rId27"/>
    <p:sldId id="3019" r:id="rId28"/>
    <p:sldId id="3174" r:id="rId29"/>
    <p:sldId id="3002" r:id="rId30"/>
    <p:sldId id="3036" r:id="rId31"/>
    <p:sldId id="3037" r:id="rId32"/>
    <p:sldId id="3038" r:id="rId33"/>
    <p:sldId id="5545" r:id="rId34"/>
    <p:sldId id="3039" r:id="rId35"/>
    <p:sldId id="3149" r:id="rId36"/>
    <p:sldId id="3045" r:id="rId37"/>
    <p:sldId id="3050" r:id="rId38"/>
    <p:sldId id="3124" r:id="rId39"/>
    <p:sldId id="3052" r:id="rId40"/>
    <p:sldId id="3051" r:id="rId41"/>
    <p:sldId id="3003" r:id="rId42"/>
    <p:sldId id="3041" r:id="rId43"/>
    <p:sldId id="3042" r:id="rId44"/>
    <p:sldId id="3030" r:id="rId45"/>
    <p:sldId id="5539" r:id="rId46"/>
    <p:sldId id="3150" r:id="rId47"/>
    <p:sldId id="5546" r:id="rId48"/>
    <p:sldId id="3159" r:id="rId49"/>
    <p:sldId id="3157" r:id="rId50"/>
    <p:sldId id="3004" r:id="rId51"/>
    <p:sldId id="3116" r:id="rId52"/>
    <p:sldId id="5515" r:id="rId53"/>
    <p:sldId id="5518" r:id="rId54"/>
    <p:sldId id="5540" r:id="rId55"/>
    <p:sldId id="5516" r:id="rId56"/>
    <p:sldId id="3067" r:id="rId57"/>
    <p:sldId id="5542" r:id="rId58"/>
    <p:sldId id="3059" r:id="rId59"/>
    <p:sldId id="3057" r:id="rId60"/>
    <p:sldId id="3118" r:id="rId61"/>
    <p:sldId id="3119" r:id="rId62"/>
    <p:sldId id="3120" r:id="rId63"/>
    <p:sldId id="3005" r:id="rId64"/>
    <p:sldId id="3089" r:id="rId65"/>
    <p:sldId id="3166" r:id="rId66"/>
    <p:sldId id="5523" r:id="rId67"/>
    <p:sldId id="3074" r:id="rId68"/>
    <p:sldId id="3075" r:id="rId69"/>
    <p:sldId id="5517" r:id="rId70"/>
    <p:sldId id="5524" r:id="rId71"/>
    <p:sldId id="3085" r:id="rId72"/>
    <p:sldId id="3084" r:id="rId73"/>
    <p:sldId id="5525" r:id="rId74"/>
    <p:sldId id="3088" r:id="rId75"/>
    <p:sldId id="3076" r:id="rId76"/>
    <p:sldId id="3141" r:id="rId77"/>
    <p:sldId id="3077" r:id="rId78"/>
    <p:sldId id="3126" r:id="rId79"/>
    <p:sldId id="3090" r:id="rId80"/>
    <p:sldId id="5265" r:id="rId81"/>
    <p:sldId id="3152" r:id="rId82"/>
    <p:sldId id="3095" r:id="rId83"/>
    <p:sldId id="3094" r:id="rId84"/>
    <p:sldId id="3093" r:id="rId85"/>
    <p:sldId id="3091" r:id="rId86"/>
    <p:sldId id="3087" r:id="rId87"/>
    <p:sldId id="3155" r:id="rId88"/>
    <p:sldId id="3156" r:id="rId89"/>
    <p:sldId id="5547" r:id="rId90"/>
    <p:sldId id="5526" r:id="rId91"/>
    <p:sldId id="3079" r:id="rId92"/>
    <p:sldId id="3083" r:id="rId93"/>
    <p:sldId id="3117" r:id="rId94"/>
    <p:sldId id="5527" r:id="rId95"/>
    <p:sldId id="5541" r:id="rId96"/>
    <p:sldId id="3102" r:id="rId97"/>
    <p:sldId id="5543" r:id="rId98"/>
    <p:sldId id="2060" r:id="rId99"/>
    <p:sldId id="5521" r:id="rId100"/>
    <p:sldId id="5522" r:id="rId101"/>
    <p:sldId id="3145" r:id="rId102"/>
    <p:sldId id="5548" r:id="rId103"/>
    <p:sldId id="5520" r:id="rId104"/>
    <p:sldId id="3097" r:id="rId105"/>
    <p:sldId id="3136" r:id="rId106"/>
    <p:sldId id="2988" r:id="rId107"/>
    <p:sldId id="5549" r:id="rId108"/>
    <p:sldId id="3101" r:id="rId109"/>
    <p:sldId id="2989" r:id="rId110"/>
    <p:sldId id="3108" r:id="rId111"/>
    <p:sldId id="1338" r:id="rId112"/>
    <p:sldId id="5427" r:id="rId113"/>
    <p:sldId id="5530" r:id="rId114"/>
    <p:sldId id="5550" r:id="rId115"/>
    <p:sldId id="3110" r:id="rId116"/>
    <p:sldId id="5534" r:id="rId117"/>
    <p:sldId id="3104" r:id="rId118"/>
    <p:sldId id="3105" r:id="rId119"/>
    <p:sldId id="3106" r:id="rId120"/>
    <p:sldId id="3107" r:id="rId121"/>
    <p:sldId id="5535" r:id="rId122"/>
    <p:sldId id="3111" r:id="rId123"/>
    <p:sldId id="5536" r:id="rId124"/>
    <p:sldId id="2991" r:id="rId125"/>
    <p:sldId id="2992" r:id="rId126"/>
    <p:sldId id="2994" r:id="rId127"/>
    <p:sldId id="2996" r:id="rId128"/>
    <p:sldId id="5537" r:id="rId129"/>
    <p:sldId id="5529" r:id="rId130"/>
    <p:sldId id="5538" r:id="rId131"/>
    <p:sldId id="5531" r:id="rId132"/>
    <p:sldId id="5532" r:id="rId133"/>
    <p:sldId id="5533" r:id="rId134"/>
    <p:sldId id="3099" r:id="rId135"/>
    <p:sldId id="3154" r:id="rId136"/>
    <p:sldId id="3140" r:id="rId13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00FF"/>
    <a:srgbClr val="00FFFF"/>
    <a:srgbClr val="FFFF99"/>
    <a:srgbClr val="99FF66"/>
    <a:srgbClr val="3399FF"/>
    <a:srgbClr val="A50021"/>
    <a:srgbClr val="CCCC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0" autoAdjust="0"/>
    <p:restoredTop sz="91654" autoAdjust="0"/>
  </p:normalViewPr>
  <p:slideViewPr>
    <p:cSldViewPr>
      <p:cViewPr varScale="1">
        <p:scale>
          <a:sx n="110" d="100"/>
          <a:sy n="110" d="100"/>
        </p:scale>
        <p:origin x="168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3972257" y="1"/>
            <a:ext cx="3038144"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9/11/2016</a:t>
            </a:r>
          </a:p>
        </p:txBody>
      </p:sp>
      <p:sp>
        <p:nvSpPr>
          <p:cNvPr id="36868" name="Rectangle 4"/>
          <p:cNvSpPr>
            <a:spLocks noGrp="1" noChangeArrowheads="1"/>
          </p:cNvSpPr>
          <p:nvPr>
            <p:ph type="ftr" sz="quarter" idx="2"/>
          </p:nvPr>
        </p:nvSpPr>
        <p:spPr bwMode="auto">
          <a:xfrm>
            <a:off x="0" y="8832195"/>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972257" y="8832195"/>
            <a:ext cx="3038144"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vl1pPr>
          </a:lstStyle>
          <a:p>
            <a:pPr>
              <a:defRPr/>
            </a:pPr>
            <a:fld id="{F12A5B29-4538-4C3D-A81C-6C008BE36C0F}"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Dr. Andy Woods</a:t>
            </a:r>
          </a:p>
        </p:txBody>
      </p:sp>
      <p:sp>
        <p:nvSpPr>
          <p:cNvPr id="3" name="Date Placeholder 2"/>
          <p:cNvSpPr>
            <a:spLocks noGrp="1"/>
          </p:cNvSpPr>
          <p:nvPr>
            <p:ph type="dt" idx="1"/>
          </p:nvPr>
        </p:nvSpPr>
        <p:spPr bwMode="auto">
          <a:xfrm>
            <a:off x="3970734"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Calibri" panose="020F0502020204030204" pitchFamily="34" charset="0"/>
                <a:cs typeface="Arial" charset="0"/>
              </a:defRPr>
            </a:lvl1pPr>
          </a:lstStyle>
          <a:p>
            <a:pPr>
              <a:defRPr/>
            </a:pPr>
            <a:r>
              <a:rPr lang="en-US" dirty="0"/>
              <a:t>9/11/2016</a:t>
            </a: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7391" tIns="48695" rIns="97391" bIns="48695" rtlCol="0" anchor="ctr"/>
          <a:lstStyle/>
          <a:p>
            <a:pPr lvl="0"/>
            <a:endParaRPr lang="en-US" noProof="0" dirty="0"/>
          </a:p>
        </p:txBody>
      </p:sp>
      <p:sp>
        <p:nvSpPr>
          <p:cNvPr id="5" name="Notes Placeholder 4"/>
          <p:cNvSpPr>
            <a:spLocks noGrp="1"/>
          </p:cNvSpPr>
          <p:nvPr>
            <p:ph type="body" sz="quarter" idx="3"/>
          </p:nvPr>
        </p:nvSpPr>
        <p:spPr bwMode="auto">
          <a:xfrm>
            <a:off x="701345" y="4416099"/>
            <a:ext cx="5607711" cy="4182457"/>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3970734"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atin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latin typeface="Calibri" panose="020F0502020204030204" pitchFamily="34" charset="0"/>
              </a:rPr>
              <a:t>1</a:t>
            </a:r>
          </a:p>
        </p:txBody>
      </p:sp>
      <p:sp>
        <p:nvSpPr>
          <p:cNvPr id="217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89DE9D-27CF-451D-9D1B-6EFD3BBA9B04}" type="slidenum">
              <a:rPr lang="en-US" altLang="en-US">
                <a:latin typeface="Calibri" panose="020F0502020204030204" pitchFamily="34" charset="0"/>
              </a:rPr>
              <a:pPr/>
              <a:t>59</a:t>
            </a:fld>
            <a:endParaRPr lang="en-US" altLang="en-US" dirty="0">
              <a:latin typeface="Calibri" panose="020F0502020204030204" pitchFamily="34" charset="0"/>
            </a:endParaRPr>
          </a:p>
        </p:txBody>
      </p:sp>
      <p:sp>
        <p:nvSpPr>
          <p:cNvPr id="217092" name="Rectangle 2"/>
          <p:cNvSpPr>
            <a:spLocks noGrp="1" noRot="1" noChangeAspect="1" noChangeArrowheads="1" noTextEdit="1"/>
          </p:cNvSpPr>
          <p:nvPr>
            <p:ph type="sldImg"/>
          </p:nvPr>
        </p:nvSpPr>
        <p:spPr>
          <a:xfrm>
            <a:off x="1181100" y="698500"/>
            <a:ext cx="4648200" cy="3486150"/>
          </a:xfrm>
          <a:ln/>
        </p:spPr>
      </p:sp>
      <p:sp>
        <p:nvSpPr>
          <p:cNvPr id="217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Tree>
    <p:extLst>
      <p:ext uri="{BB962C8B-B14F-4D97-AF65-F5344CB8AC3E}">
        <p14:creationId xmlns:p14="http://schemas.microsoft.com/office/powerpoint/2010/main" val="5694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9/14/2019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85084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52EB-38E2-4980-8DCA-7F9165EC7C8F}"/>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1C94C-1A7F-4087-80BB-B712FF849B65}"/>
              </a:ext>
            </a:extLst>
          </p:cNvPr>
          <p:cNvSpPr>
            <a:spLocks noGrp="1"/>
          </p:cNvSpPr>
          <p:nvPr>
            <p:ph type="body"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FDA96F03-E40A-4C8D-834D-C907532246D6}"/>
              </a:ext>
            </a:extLst>
          </p:cNvPr>
          <p:cNvSpPr>
            <a:spLocks noGrp="1"/>
          </p:cNvSpPr>
          <p:nvPr>
            <p:ph type="clipArt" sz="half" idx="2"/>
          </p:nvPr>
        </p:nvSpPr>
        <p:spPr>
          <a:xfrm>
            <a:off x="4648200" y="1981200"/>
            <a:ext cx="3810000" cy="4114800"/>
          </a:xfrm>
        </p:spPr>
        <p:txBody>
          <a:bodyPr/>
          <a:lstStyle/>
          <a:p>
            <a:endParaRPr lang="en-US"/>
          </a:p>
        </p:txBody>
      </p:sp>
      <p:sp>
        <p:nvSpPr>
          <p:cNvPr id="5" name="Date Placeholder 4">
            <a:extLst>
              <a:ext uri="{FF2B5EF4-FFF2-40B4-BE49-F238E27FC236}">
                <a16:creationId xmlns:a16="http://schemas.microsoft.com/office/drawing/2014/main" id="{0C65A44E-9FB9-4942-8318-07A5D8347ED3}"/>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8731A1-A5EC-4473-B443-A243103C46F1}"/>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AF1E26-862C-4C72-94B2-A5BD7D69C244}"/>
              </a:ext>
            </a:extLst>
          </p:cNvPr>
          <p:cNvSpPr>
            <a:spLocks noGrp="1"/>
          </p:cNvSpPr>
          <p:nvPr>
            <p:ph type="sldNum" sz="quarter" idx="12"/>
          </p:nvPr>
        </p:nvSpPr>
        <p:spPr>
          <a:xfrm>
            <a:off x="6553200" y="6248400"/>
            <a:ext cx="1905000" cy="457200"/>
          </a:xfrm>
        </p:spPr>
        <p:txBody>
          <a:bodyPr/>
          <a:lstStyle>
            <a:lvl1pPr>
              <a:defRPr/>
            </a:lvl1pPr>
          </a:lstStyle>
          <a:p>
            <a:fld id="{C5FF3C5C-B2D3-4B76-8958-775C84DB3377}" type="slidenum">
              <a:rPr lang="en-US" altLang="en-US"/>
              <a:pPr/>
              <a:t>‹#›</a:t>
            </a:fld>
            <a:endParaRPr lang="en-US" altLang="en-US"/>
          </a:p>
        </p:txBody>
      </p:sp>
    </p:spTree>
    <p:extLst>
      <p:ext uri="{BB962C8B-B14F-4D97-AF65-F5344CB8AC3E}">
        <p14:creationId xmlns:p14="http://schemas.microsoft.com/office/powerpoint/2010/main" val="2656857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8D979-5EF6-4F63-9244-95768E49EE93}"/>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D3A72EB-8A75-4AC5-ACB4-6FCB76A961C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368C7C5-AB20-4627-ACC6-E336E66E3D85}"/>
              </a:ext>
            </a:extLst>
          </p:cNvPr>
          <p:cNvSpPr>
            <a:spLocks noGrp="1"/>
          </p:cNvSpPr>
          <p:nvPr>
            <p:ph type="sldNum" sz="quarter" idx="12"/>
          </p:nvPr>
        </p:nvSpPr>
        <p:spPr/>
        <p:txBody>
          <a:bodyPr/>
          <a:lstStyle>
            <a:lvl1pPr>
              <a:defRPr/>
            </a:lvl1pPr>
          </a:lstStyle>
          <a:p>
            <a:fld id="{090EA95B-F8C9-4EA9-A3B5-380092BE09FE}" type="slidenum">
              <a:rPr lang="en-US" altLang="en-US"/>
              <a:pPr/>
              <a:t>‹#›</a:t>
            </a:fld>
            <a:endParaRPr lang="en-US" altLang="en-US"/>
          </a:p>
        </p:txBody>
      </p:sp>
    </p:spTree>
    <p:extLst>
      <p:ext uri="{BB962C8B-B14F-4D97-AF65-F5344CB8AC3E}">
        <p14:creationId xmlns:p14="http://schemas.microsoft.com/office/powerpoint/2010/main" val="306085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8830068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5" r:id="rId13"/>
    <p:sldLayoutId id="2147483916" r:id="rId14"/>
    <p:sldLayoutId id="214748391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3"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838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9916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EDD5BDAA-6086-4AF1-960B-F1D87469A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54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095500" y="240224"/>
            <a:ext cx="4953000" cy="1131376"/>
          </a:xfrm>
        </p:spPr>
        <p:txBody>
          <a:bodyPr anchor="t"/>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ea typeface="+mn-ea"/>
                <a:cs typeface="+mn-cs"/>
              </a:rPr>
              <a:t>The Apocalypse or “The Day of the Lord”</a:t>
            </a:r>
            <a:r>
              <a:rPr lang="en-US" altLang="en-US" sz="2000" i="1" dirty="0">
                <a:solidFill>
                  <a:schemeClr val="tx1"/>
                </a:solidFill>
                <a:effectLst>
                  <a:outerShdw blurRad="38100" dist="38100" dir="2700000" algn="tl">
                    <a:srgbClr val="000000">
                      <a:alpha val="43137"/>
                    </a:srgbClr>
                  </a:outerShdw>
                </a:effectLst>
                <a:ea typeface="+mn-ea"/>
                <a:cs typeface="+mn-cs"/>
              </a:rPr>
              <a:t>, 509</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0" y="1371600"/>
            <a:ext cx="9144000" cy="48768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God says it is a ‘city.’ He does not say </a:t>
            </a:r>
            <a:r>
              <a:rPr lang="en-US" i="1" dirty="0">
                <a:effectLst>
                  <a:outerShdw blurRad="38100" dist="38100" dir="2700000" algn="tl">
                    <a:srgbClr val="000000">
                      <a:alpha val="43137"/>
                    </a:srgbClr>
                  </a:outerShdw>
                </a:effectLst>
              </a:rPr>
              <a:t>a system</a:t>
            </a:r>
            <a:r>
              <a:rPr lang="en-US" dirty="0">
                <a:effectLst>
                  <a:outerShdw blurRad="38100" dist="38100" dir="2700000" algn="tl">
                    <a:srgbClr val="000000">
                      <a:alpha val="43137"/>
                    </a:srgbClr>
                  </a:outerShdw>
                </a:effectLst>
              </a:rPr>
              <a:t> or </a:t>
            </a:r>
            <a:r>
              <a:rPr lang="en-US" i="1" dirty="0">
                <a:effectLst>
                  <a:outerShdw blurRad="38100" dist="38100" dir="2700000" algn="tl">
                    <a:srgbClr val="000000">
                      <a:alpha val="43137"/>
                    </a:srgbClr>
                  </a:outerShdw>
                </a:effectLst>
              </a:rPr>
              <a:t>a religion</a:t>
            </a:r>
            <a:r>
              <a:rPr lang="en-US" dirty="0">
                <a:effectLst>
                  <a:outerShdw blurRad="38100" dist="38100" dir="2700000" algn="tl">
                    <a:srgbClr val="000000">
                      <a:alpha val="43137"/>
                    </a:srgbClr>
                  </a:outerShdw>
                </a:effectLst>
              </a:rPr>
              <a:t>, but a ‘CITY</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58363590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BE6B8C-7D14-4458-ABEF-E951126CFED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“Then </a:t>
            </a:r>
            <a:r>
              <a:rPr lang="en-US" sz="3600" b="1" u="sng" dirty="0">
                <a:solidFill>
                  <a:srgbClr val="FFFFCC"/>
                </a:solidFill>
                <a:effectLst>
                  <a:outerShdw blurRad="38100" dist="38100" dir="2700000" algn="tl">
                    <a:srgbClr val="000000">
                      <a:alpha val="43137"/>
                    </a:srgbClr>
                  </a:outerShdw>
                </a:effectLst>
              </a:rPr>
              <a:t>one of the seven angels who had the seven bowls</a:t>
            </a:r>
            <a:r>
              <a:rPr lang="en-US" sz="3600" dirty="0">
                <a:effectLst>
                  <a:outerShdw blurRad="38100" dist="38100" dir="2700000" algn="tl">
                    <a:srgbClr val="000000">
                      <a:alpha val="43137"/>
                    </a:srgbClr>
                  </a:outerShdw>
                </a:effectLst>
              </a:rPr>
              <a:t> came and spoke with me, saying, “Come here, I will show you the judgment of the great harlot who sits on many waters.”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2" y="3230880"/>
            <a:ext cx="1358016"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3135127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228600"/>
            <a:ext cx="9144000" cy="4495800"/>
          </a:xfrm>
          <a:prstGeom prst="rect">
            <a:avLst/>
          </a:prstGeom>
        </p:spPr>
      </p:pic>
    </p:spTree>
    <p:extLst>
      <p:ext uri="{BB962C8B-B14F-4D97-AF65-F5344CB8AC3E}">
        <p14:creationId xmlns:p14="http://schemas.microsoft.com/office/powerpoint/2010/main" val="180370145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1"/>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17:1-19:6 – Babylon’s fall</a:t>
            </a:r>
          </a:p>
        </p:txBody>
      </p:sp>
    </p:spTree>
    <p:extLst>
      <p:ext uri="{BB962C8B-B14F-4D97-AF65-F5344CB8AC3E}">
        <p14:creationId xmlns:p14="http://schemas.microsoft.com/office/powerpoint/2010/main" val="257298337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extLst>
              <p:ext uri="{D42A27DB-BD31-4B8C-83A1-F6EECF244321}">
                <p14:modId xmlns:p14="http://schemas.microsoft.com/office/powerpoint/2010/main" val="2803709605"/>
              </p:ext>
            </p:extLst>
          </p:nvPr>
        </p:nvGraphicFramePr>
        <p:xfrm>
          <a:off x="114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37931038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B793A1DF-684B-4663-AD46-74D3C5517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2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6644EF4-047F-4F32-A270-6A94410386B1}"/>
              </a:ext>
            </a:extLst>
          </p:cNvPr>
          <p:cNvGraphicFramePr>
            <a:graphicFrameLocks noGrp="1"/>
          </p:cNvGraphicFramePr>
          <p:nvPr>
            <p:extLst>
              <p:ext uri="{D42A27DB-BD31-4B8C-83A1-F6EECF244321}">
                <p14:modId xmlns:p14="http://schemas.microsoft.com/office/powerpoint/2010/main" val="1365759093"/>
              </p:ext>
            </p:extLst>
          </p:nvPr>
        </p:nvGraphicFramePr>
        <p:xfrm>
          <a:off x="76200" y="624840"/>
          <a:ext cx="8991600" cy="5608320"/>
        </p:xfrm>
        <a:graphic>
          <a:graphicData uri="http://schemas.openxmlformats.org/drawingml/2006/table">
            <a:tbl>
              <a:tblPr firstRow="1" bandRow="1">
                <a:tableStyleId>{D7AC3CCA-C797-4891-BE02-D94E43425B78}</a:tableStyleId>
              </a:tblPr>
              <a:tblGrid>
                <a:gridCol w="4486179">
                  <a:extLst>
                    <a:ext uri="{9D8B030D-6E8A-4147-A177-3AD203B41FA5}">
                      <a16:colId xmlns:a16="http://schemas.microsoft.com/office/drawing/2014/main" val="3675578298"/>
                    </a:ext>
                  </a:extLst>
                </a:gridCol>
                <a:gridCol w="4505421">
                  <a:extLst>
                    <a:ext uri="{9D8B030D-6E8A-4147-A177-3AD203B41FA5}">
                      <a16:colId xmlns:a16="http://schemas.microsoft.com/office/drawing/2014/main" val="4216656749"/>
                    </a:ext>
                  </a:extLst>
                </a:gridCol>
              </a:tblGrid>
              <a:tr h="701040">
                <a:tc gridSpan="2">
                  <a:txBody>
                    <a:bodyPr/>
                    <a:lstStyle/>
                    <a:p>
                      <a:pPr algn="ctr"/>
                      <a:r>
                        <a:rPr 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Babylon Interpreters</a:t>
                      </a:r>
                    </a:p>
                  </a:txBody>
                  <a:tcPr anchor="ctr">
                    <a:solidFill>
                      <a:schemeClr val="bg2"/>
                    </a:solidFill>
                  </a:tcPr>
                </a:tc>
                <a:tc hMerge="1">
                  <a:txBody>
                    <a:bodyPr/>
                    <a:lstStyle/>
                    <a:p>
                      <a:endParaRPr lang="en-US" dirty="0"/>
                    </a:p>
                  </a:txBody>
                  <a:tcPr/>
                </a:tc>
                <a:extLst>
                  <a:ext uri="{0D108BD9-81ED-4DB2-BD59-A6C34878D82A}">
                    <a16:rowId xmlns:a16="http://schemas.microsoft.com/office/drawing/2014/main" val="1344151637"/>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Calibri" panose="020F0502020204030204" pitchFamily="34" charset="0"/>
                          <a:cs typeface="Calibri" panose="020F0502020204030204" pitchFamily="34" charset="0"/>
                        </a:rPr>
                        <a:t>Govett</a:t>
                      </a:r>
                      <a:r>
                        <a:rPr lang="en-US" sz="3200" dirty="0">
                          <a:latin typeface="Calibri" panose="020F0502020204030204" pitchFamily="34" charset="0"/>
                          <a:cs typeface="Calibri" panose="020F0502020204030204" pitchFamily="34" charset="0"/>
                        </a:rPr>
                        <a:t> (1813–1901)</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rgbClr val="0000FF"/>
                          </a:solidFill>
                          <a:latin typeface="Calibri" panose="020F0502020204030204" pitchFamily="34" charset="0"/>
                          <a:ea typeface="+mn-ea"/>
                          <a:cs typeface="Calibri" panose="020F0502020204030204" pitchFamily="34" charset="0"/>
                        </a:rPr>
                        <a:t>Pink </a:t>
                      </a:r>
                      <a:r>
                        <a:rPr lang="en-US" sz="3200" b="0" kern="1200" dirty="0">
                          <a:solidFill>
                            <a:schemeClr val="bg2"/>
                          </a:solidFill>
                          <a:latin typeface="Calibri" panose="020F0502020204030204" pitchFamily="34" charset="0"/>
                          <a:ea typeface="+mn-ea"/>
                          <a:cs typeface="Calibri" panose="020F0502020204030204" pitchFamily="34" charset="0"/>
                        </a:rPr>
                        <a:t>(1923)</a:t>
                      </a:r>
                    </a:p>
                  </a:txBody>
                  <a:tcPr anchor="ctr"/>
                </a:tc>
                <a:extLst>
                  <a:ext uri="{0D108BD9-81ED-4DB2-BD59-A6C34878D82A}">
                    <a16:rowId xmlns:a16="http://schemas.microsoft.com/office/drawing/2014/main" val="3755606667"/>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Newton</a:t>
                      </a:r>
                      <a:r>
                        <a:rPr lang="nn-NO" sz="3200" dirty="0">
                          <a:latin typeface="Calibri" panose="020F0502020204030204" pitchFamily="34" charset="0"/>
                          <a:cs typeface="Calibri" panose="020F0502020204030204" pitchFamily="34" charset="0"/>
                        </a:rPr>
                        <a:t> (1853)</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Jennings </a:t>
                      </a:r>
                      <a:r>
                        <a:rPr lang="nn-NO" sz="3200" b="0" kern="1200" dirty="0">
                          <a:solidFill>
                            <a:schemeClr val="bg2"/>
                          </a:solidFill>
                          <a:latin typeface="Calibri" panose="020F0502020204030204" pitchFamily="34" charset="0"/>
                          <a:ea typeface="+mn-ea"/>
                          <a:cs typeface="Calibri" panose="020F0502020204030204" pitchFamily="34" charset="0"/>
                        </a:rPr>
                        <a:t>(1937)</a:t>
                      </a:r>
                    </a:p>
                  </a:txBody>
                  <a:tcPr anchor="ctr"/>
                </a:tc>
                <a:extLst>
                  <a:ext uri="{0D108BD9-81ED-4DB2-BD59-A6C34878D82A}">
                    <a16:rowId xmlns:a16="http://schemas.microsoft.com/office/drawing/2014/main" val="3982554992"/>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rgbClr val="0000FF"/>
                          </a:solidFill>
                          <a:latin typeface="Calibri" panose="020F0502020204030204" pitchFamily="34" charset="0"/>
                          <a:ea typeface="+mn-ea"/>
                          <a:cs typeface="Calibri" panose="020F0502020204030204" pitchFamily="34" charset="0"/>
                        </a:rPr>
                        <a:t>Newell</a:t>
                      </a:r>
                      <a:r>
                        <a:rPr lang="en-US" sz="3200" dirty="0">
                          <a:latin typeface="Calibri" panose="020F0502020204030204" pitchFamily="34" charset="0"/>
                          <a:cs typeface="Calibri" panose="020F0502020204030204" pitchFamily="34" charset="0"/>
                        </a:rPr>
                        <a:t> (1935)</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rgbClr val="0000FF"/>
                          </a:solidFill>
                          <a:latin typeface="Calibri" panose="020F0502020204030204" pitchFamily="34" charset="0"/>
                          <a:ea typeface="+mn-ea"/>
                          <a:cs typeface="Calibri" panose="020F0502020204030204" pitchFamily="34" charset="0"/>
                        </a:rPr>
                        <a:t>Pember</a:t>
                      </a:r>
                      <a:r>
                        <a:rPr lang="en-US" sz="3200" b="1" kern="1200" dirty="0">
                          <a:solidFill>
                            <a:srgbClr val="0000FF"/>
                          </a:solidFill>
                          <a:latin typeface="Calibri" panose="020F0502020204030204" pitchFamily="34" charset="0"/>
                          <a:ea typeface="+mn-ea"/>
                          <a:cs typeface="Calibri" panose="020F0502020204030204" pitchFamily="34" charset="0"/>
                        </a:rPr>
                        <a:t> </a:t>
                      </a:r>
                      <a:r>
                        <a:rPr lang="en-US" sz="3200" b="0" kern="1200" dirty="0">
                          <a:solidFill>
                            <a:schemeClr val="bg2"/>
                          </a:solidFill>
                          <a:latin typeface="Calibri" panose="020F0502020204030204" pitchFamily="34" charset="0"/>
                          <a:ea typeface="+mn-ea"/>
                          <a:cs typeface="Calibri" panose="020F0502020204030204" pitchFamily="34" charset="0"/>
                        </a:rPr>
                        <a:t>(1941)</a:t>
                      </a:r>
                    </a:p>
                  </a:txBody>
                  <a:tcPr anchor="ctr"/>
                </a:tc>
                <a:extLst>
                  <a:ext uri="{0D108BD9-81ED-4DB2-BD59-A6C34878D82A}">
                    <a16:rowId xmlns:a16="http://schemas.microsoft.com/office/drawing/2014/main" val="1794721206"/>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rgbClr val="0000FF"/>
                          </a:solidFill>
                          <a:latin typeface="Calibri" panose="020F0502020204030204" pitchFamily="34" charset="0"/>
                          <a:ea typeface="+mn-ea"/>
                          <a:cs typeface="Calibri" panose="020F0502020204030204" pitchFamily="34" charset="0"/>
                        </a:rPr>
                        <a:t>Bullinger</a:t>
                      </a:r>
                      <a:r>
                        <a:rPr lang="en-US" sz="3200" dirty="0">
                          <a:latin typeface="Calibri" panose="020F0502020204030204" pitchFamily="34" charset="0"/>
                          <a:cs typeface="Calibri" panose="020F0502020204030204" pitchFamily="34" charset="0"/>
                        </a:rPr>
                        <a:t> (1909)</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Cooper </a:t>
                      </a:r>
                      <a:r>
                        <a:rPr lang="nn-NO" sz="3200" b="0" kern="1200" dirty="0">
                          <a:solidFill>
                            <a:schemeClr val="bg2"/>
                          </a:solidFill>
                          <a:latin typeface="Calibri" panose="020F0502020204030204" pitchFamily="34" charset="0"/>
                          <a:ea typeface="+mn-ea"/>
                          <a:cs typeface="Calibri" panose="020F0502020204030204" pitchFamily="34" charset="0"/>
                        </a:rPr>
                        <a:t>(1942)</a:t>
                      </a:r>
                    </a:p>
                  </a:txBody>
                  <a:tcPr anchor="ctr"/>
                </a:tc>
                <a:extLst>
                  <a:ext uri="{0D108BD9-81ED-4DB2-BD59-A6C34878D82A}">
                    <a16:rowId xmlns:a16="http://schemas.microsoft.com/office/drawing/2014/main" val="1206269851"/>
                  </a:ext>
                </a:extLst>
              </a:tr>
              <a:tr h="70104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Seiss</a:t>
                      </a:r>
                      <a:r>
                        <a:rPr lang="nn-NO" sz="3200" dirty="0">
                          <a:latin typeface="Calibri" panose="020F0502020204030204" pitchFamily="34" charset="0"/>
                          <a:cs typeface="Calibri" panose="020F0502020204030204" pitchFamily="34" charset="0"/>
                        </a:rPr>
                        <a:t> (1909)</a:t>
                      </a:r>
                      <a:r>
                        <a:rPr lang="en-US" sz="3200" dirty="0">
                          <a:latin typeface="Calibri" panose="020F0502020204030204" pitchFamily="34" charset="0"/>
                          <a:cs typeface="Calibri" panose="020F0502020204030204" pitchFamily="34" charset="0"/>
                        </a:rPr>
                        <a:t> </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rgbClr val="0000FF"/>
                          </a:solidFill>
                          <a:latin typeface="Calibri" panose="020F0502020204030204" pitchFamily="34" charset="0"/>
                          <a:ea typeface="+mn-ea"/>
                          <a:cs typeface="Calibri" panose="020F0502020204030204" pitchFamily="34" charset="0"/>
                        </a:rPr>
                        <a:t>Lang </a:t>
                      </a:r>
                      <a:r>
                        <a:rPr lang="nn-NO" sz="3200" b="0" kern="1200" dirty="0">
                          <a:solidFill>
                            <a:schemeClr val="bg2"/>
                          </a:solidFill>
                          <a:latin typeface="Calibri" panose="020F0502020204030204" pitchFamily="34" charset="0"/>
                          <a:ea typeface="+mn-ea"/>
                          <a:cs typeface="Calibri" panose="020F0502020204030204" pitchFamily="34" charset="0"/>
                        </a:rPr>
                        <a:t>(1948)</a:t>
                      </a:r>
                    </a:p>
                  </a:txBody>
                  <a:tcPr anchor="ctr"/>
                </a:tc>
                <a:extLst>
                  <a:ext uri="{0D108BD9-81ED-4DB2-BD59-A6C34878D82A}">
                    <a16:rowId xmlns:a16="http://schemas.microsoft.com/office/drawing/2014/main" val="1826104560"/>
                  </a:ext>
                </a:extLst>
              </a:tr>
              <a:tr h="701040">
                <a:tc>
                  <a:txBody>
                    <a:bodyPr/>
                    <a:lstStyle/>
                    <a:p>
                      <a:pPr marL="114300" indent="0"/>
                      <a:r>
                        <a:rPr lang="nn-NO" sz="3200" b="1" kern="1200" dirty="0">
                          <a:solidFill>
                            <a:srgbClr val="0000FF"/>
                          </a:solidFill>
                          <a:latin typeface="Calibri" panose="020F0502020204030204" pitchFamily="34" charset="0"/>
                          <a:ea typeface="+mn-ea"/>
                          <a:cs typeface="Calibri" panose="020F0502020204030204" pitchFamily="34" charset="0"/>
                        </a:rPr>
                        <a:t>Larkin</a:t>
                      </a:r>
                      <a:r>
                        <a:rPr lang="nn-NO" sz="3200" dirty="0">
                          <a:latin typeface="Calibri" panose="020F0502020204030204" pitchFamily="34" charset="0"/>
                          <a:cs typeface="Calibri" panose="020F0502020204030204" pitchFamily="34" charset="0"/>
                        </a:rPr>
                        <a:t> (1919)</a:t>
                      </a:r>
                    </a:p>
                  </a:txBody>
                  <a:tcPr anchor="ctr"/>
                </a:tc>
                <a:tc>
                  <a:txBody>
                    <a:bodyPr/>
                    <a:lstStyle/>
                    <a:p>
                      <a:r>
                        <a:rPr lang="en-US" sz="3200" b="1" kern="1200" dirty="0">
                          <a:solidFill>
                            <a:srgbClr val="0000FF"/>
                          </a:solidFill>
                          <a:latin typeface="Calibri" panose="020F0502020204030204" pitchFamily="34" charset="0"/>
                          <a:ea typeface="+mn-ea"/>
                          <a:cs typeface="Calibri" panose="020F0502020204030204" pitchFamily="34" charset="0"/>
                        </a:rPr>
                        <a:t> Dyer</a:t>
                      </a:r>
                      <a:r>
                        <a:rPr lang="en-US" sz="3200" dirty="0">
                          <a:latin typeface="Calibri" panose="020F0502020204030204" pitchFamily="34" charset="0"/>
                          <a:cs typeface="Calibri" panose="020F0502020204030204" pitchFamily="34" charset="0"/>
                        </a:rPr>
                        <a:t> (1979)</a:t>
                      </a:r>
                    </a:p>
                  </a:txBody>
                  <a:tcPr anchor="ctr"/>
                </a:tc>
                <a:extLst>
                  <a:ext uri="{0D108BD9-81ED-4DB2-BD59-A6C34878D82A}">
                    <a16:rowId xmlns:a16="http://schemas.microsoft.com/office/drawing/2014/main" val="411316146"/>
                  </a:ext>
                </a:extLst>
              </a:tr>
              <a:tr h="701040">
                <a:tc gridSpan="2">
                  <a:txBody>
                    <a:bodyPr/>
                    <a:lstStyle/>
                    <a:p>
                      <a:pPr algn="ctr"/>
                      <a:r>
                        <a:rPr lang="en-US" sz="2400" dirty="0">
                          <a:latin typeface="Calibri" panose="020F0502020204030204" pitchFamily="34" charset="0"/>
                          <a:cs typeface="Calibri" panose="020F0502020204030204" pitchFamily="34" charset="0"/>
                        </a:rPr>
                        <a:t>Ice, “Babylon in Bible Prophecy,” 5 . www.pre-trib.org. </a:t>
                      </a:r>
                    </a:p>
                  </a:txBody>
                  <a:tcPr anchor="ctr"/>
                </a:tc>
                <a:tc hMerge="1">
                  <a:txBody>
                    <a:bodyPr/>
                    <a:lstStyle/>
                    <a:p>
                      <a:endParaRPr lang="en-US" dirty="0"/>
                    </a:p>
                  </a:txBody>
                  <a:tcPr/>
                </a:tc>
                <a:extLst>
                  <a:ext uri="{0D108BD9-81ED-4DB2-BD59-A6C34878D82A}">
                    <a16:rowId xmlns:a16="http://schemas.microsoft.com/office/drawing/2014/main" val="503984253"/>
                  </a:ext>
                </a:extLst>
              </a:tr>
            </a:tbl>
          </a:graphicData>
        </a:graphic>
      </p:graphicFrame>
    </p:spTree>
    <p:extLst>
      <p:ext uri="{BB962C8B-B14F-4D97-AF65-F5344CB8AC3E}">
        <p14:creationId xmlns:p14="http://schemas.microsoft.com/office/powerpoint/2010/main" val="40478361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364764921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371599"/>
            <a:ext cx="9144000" cy="5282863"/>
          </a:xfrm>
        </p:spPr>
        <p:txBody>
          <a:bodyPr/>
          <a:lstStyle/>
          <a:p>
            <a:pPr marL="0" indent="0" algn="just">
              <a:lnSpc>
                <a:spcPct val="90000"/>
              </a:lnSpc>
              <a:buNone/>
            </a:pPr>
            <a:r>
              <a:rPr lang="en-US" altLang="en-US" sz="3000" kern="1200" dirty="0">
                <a:effectLst>
                  <a:outerShdw blurRad="38100" dist="38100" dir="2700000" algn="tl">
                    <a:srgbClr val="000000">
                      <a:alpha val="43137"/>
                    </a:srgbClr>
                  </a:outerShdw>
                </a:effectLst>
                <a:cs typeface="Calibri" panose="020F0502020204030204" pitchFamily="34" charset="0"/>
              </a:rPr>
              <a:t>“</a:t>
            </a:r>
            <a:r>
              <a:rPr lang="en-US" sz="3000" kern="1200" dirty="0">
                <a:effectLst>
                  <a:outerShdw blurRad="38100" dist="38100" dir="2700000" algn="tl">
                    <a:srgbClr val="000000">
                      <a:alpha val="43137"/>
                    </a:srgbClr>
                  </a:outerShdw>
                </a:effectLst>
                <a:cs typeface="Calibri" panose="020F0502020204030204" pitchFamily="34" charset="0"/>
              </a:rPr>
              <a:t>Computer studies of the Institute for Creation Research have shown, for example, that Babylon is very near the geographical center of all the earth’s land masses. It is within navigable distances of the Persian Gulf and is at the crossroads of the three great continents of Europe, Asia and Africa. Thus there is no more ideal location anywhere for a world trade center, a world communication center, a world banking center, a world educational center, or especially, a world capital! The greatest historian of modern times, Arnold Toynbee, used to stress to all his readers and hearers that Babylon would be the best place in the world to build a future world cultural metropolis.</a:t>
            </a:r>
            <a:r>
              <a:rPr lang="en-US" altLang="en-US" sz="30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2266950" y="203537"/>
            <a:ext cx="46101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349</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364"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65" name="Group 49">
            <a:extLst>
              <a:ext uri="{FF2B5EF4-FFF2-40B4-BE49-F238E27FC236}">
                <a16:creationId xmlns:a16="http://schemas.microsoft.com/office/drawing/2014/main" id="{69A38F67-2A3F-48C8-B30F-00060811DD04}"/>
              </a:ext>
            </a:extLst>
          </p:cNvPr>
          <p:cNvGraphicFramePr>
            <a:graphicFrameLocks noGrp="1"/>
          </p:cNvGraphicFramePr>
          <p:nvPr>
            <p:ph type="tbl" idx="1"/>
            <p:extLst>
              <p:ext uri="{D42A27DB-BD31-4B8C-83A1-F6EECF244321}">
                <p14:modId xmlns:p14="http://schemas.microsoft.com/office/powerpoint/2010/main" val="2827663416"/>
              </p:ext>
            </p:extLst>
          </p:nvPr>
        </p:nvGraphicFramePr>
        <p:xfrm>
          <a:off x="114300" y="121920"/>
          <a:ext cx="8915401" cy="6583680"/>
        </p:xfrm>
        <a:graphic>
          <a:graphicData uri="http://schemas.openxmlformats.org/drawingml/2006/table">
            <a:tbl>
              <a:tblPr>
                <a:tableStyleId>{D7AC3CCA-C797-4891-BE02-D94E43425B78}</a:tableStyleId>
              </a:tblPr>
              <a:tblGrid>
                <a:gridCol w="1123790">
                  <a:extLst>
                    <a:ext uri="{9D8B030D-6E8A-4147-A177-3AD203B41FA5}">
                      <a16:colId xmlns:a16="http://schemas.microsoft.com/office/drawing/2014/main" val="3311678215"/>
                    </a:ext>
                  </a:extLst>
                </a:gridCol>
                <a:gridCol w="3486310">
                  <a:extLst>
                    <a:ext uri="{9D8B030D-6E8A-4147-A177-3AD203B41FA5}">
                      <a16:colId xmlns:a16="http://schemas.microsoft.com/office/drawing/2014/main" val="2208668938"/>
                    </a:ext>
                  </a:extLst>
                </a:gridCol>
                <a:gridCol w="4305301">
                  <a:extLst>
                    <a:ext uri="{9D8B030D-6E8A-4147-A177-3AD203B41FA5}">
                      <a16:colId xmlns:a16="http://schemas.microsoft.com/office/drawing/2014/main" val="1023531436"/>
                    </a:ext>
                  </a:extLst>
                </a:gridCol>
              </a:tblGrid>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June 2007 Conventional Oil Reserves</a:t>
                      </a:r>
                      <a:endParaRPr kumimoji="0" lang="en-US" altLang="en-US" sz="3600" b="1"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39554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Rank</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Country</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Percentage of oil reserves</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28703902"/>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1</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Saudia</a:t>
                      </a: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Arabia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21.9 %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44953050"/>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2</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Iran</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11.4 %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8556703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3</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Iraq</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9.5 %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672890229"/>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4</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Kuwait</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6415023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5</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United Arab Emirates</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8.1 %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0338227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6</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Venezuela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403089647"/>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7</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Russia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26969205"/>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8</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Libya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08243082"/>
                  </a:ext>
                </a:extLst>
              </a:tr>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000" dirty="0">
                          <a:solidFill>
                            <a:schemeClr val="bg2"/>
                          </a:solidFill>
                          <a:effectLst/>
                          <a:latin typeface="Calibri" panose="020F0502020204030204" pitchFamily="34" charset="0"/>
                          <a:cs typeface="Calibri" panose="020F0502020204030204" pitchFamily="34" charset="0"/>
                        </a:rPr>
                        <a:t>David Jeremiah, </a:t>
                      </a:r>
                      <a:r>
                        <a:rPr lang="en-US" altLang="en-US" sz="2000" i="1" dirty="0">
                          <a:solidFill>
                            <a:schemeClr val="bg2"/>
                          </a:solidFill>
                          <a:effectLst/>
                          <a:latin typeface="Calibri" panose="020F0502020204030204" pitchFamily="34" charset="0"/>
                          <a:cs typeface="Calibri" panose="020F0502020204030204" pitchFamily="34" charset="0"/>
                        </a:rPr>
                        <a:t>What in the World is Going On</a:t>
                      </a:r>
                      <a:r>
                        <a:rPr lang="en-US" altLang="en-US" sz="2000" dirty="0">
                          <a:solidFill>
                            <a:schemeClr val="bg2"/>
                          </a:solidFill>
                          <a:effectLst/>
                          <a:latin typeface="Calibri" panose="020F0502020204030204" pitchFamily="34" charset="0"/>
                          <a:cs typeface="Calibri" panose="020F0502020204030204" pitchFamily="34" charset="0"/>
                        </a:rPr>
                        <a:t>, 207</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22203"/>
                  </a:ext>
                </a:extLst>
              </a:tr>
            </a:tbl>
          </a:graphicData>
        </a:graphic>
      </p:graphicFrame>
    </p:spTree>
    <p:extLst>
      <p:ext uri="{BB962C8B-B14F-4D97-AF65-F5344CB8AC3E}">
        <p14:creationId xmlns:p14="http://schemas.microsoft.com/office/powerpoint/2010/main" val="3177723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val="0"/>
              </a:ext>
            </a:extLst>
          </a:blip>
          <a:srcRect/>
          <a:stretch>
            <a:fillRect/>
          </a:stretch>
        </p:blipFill>
        <p:spPr bwMode="auto">
          <a:xfrm>
            <a:off x="182880" y="413575"/>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2971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685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2514600" y="58674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676400" y="228600"/>
            <a:ext cx="5676900" cy="1754326"/>
          </a:xfrm>
        </p:spPr>
        <p:txBody>
          <a:bodyPr/>
          <a:lstStyle/>
          <a:p>
            <a:pPr algn="ctr">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Iraq Tries to Get Babylon on UNESCO World Heritage List</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Jan 20, 2015</a:t>
            </a:r>
            <a:endParaRPr lang="en-US" sz="36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323850" y="2286000"/>
            <a:ext cx="8496300" cy="206210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“Iraqi Minister of Tourism and Antiquities on Monday said that his country is seeking to restore the ancient ruin city of Babylon onto the UNESCO world heritage list.”</a:t>
            </a:r>
          </a:p>
        </p:txBody>
      </p:sp>
      <p:sp>
        <p:nvSpPr>
          <p:cNvPr id="5" name="TextBox 4">
            <a:extLst>
              <a:ext uri="{FF2B5EF4-FFF2-40B4-BE49-F238E27FC236}">
                <a16:creationId xmlns:a16="http://schemas.microsoft.com/office/drawing/2014/main" id="{1F7CE0F7-2F4D-4B32-9D69-8F44E8A88E09}"/>
              </a:ext>
            </a:extLst>
          </p:cNvPr>
          <p:cNvSpPr txBox="1"/>
          <p:nvPr/>
        </p:nvSpPr>
        <p:spPr>
          <a:xfrm>
            <a:off x="647700" y="6381690"/>
            <a:ext cx="78486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http://news.xinhuanet.com/english/world/2015-01/19/c_133930811.htm</a:t>
            </a:r>
          </a:p>
        </p:txBody>
      </p:sp>
    </p:spTree>
    <p:extLst>
      <p:ext uri="{BB962C8B-B14F-4D97-AF65-F5344CB8AC3E}">
        <p14:creationId xmlns:p14="http://schemas.microsoft.com/office/powerpoint/2010/main" val="23350223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0" y="1922877"/>
            <a:ext cx="91440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rPr>
              <a:t>“BAGHDAD (AP) — Iraq on Friday celebrated the UNESCO World Heritage Committee’s decision to name the historic city of Babylon a World Heritage Site in a vote held in Azerbaijan’s capital, years after Baghdad began campaigning for the site to be added to the list…The 4,300-year-old Babylon — now mainly an archaeological ruin and two important museums — is where dynasties have risen and fallen since the earliest days of settled human civilization. King Hammurabi wrote his famous code of laws in Babylon, while Nebuchadnezzar sent his vast army from the city to Jerusalem to put down an uprising and bring the Jews back as slaves.”</a:t>
            </a:r>
          </a:p>
        </p:txBody>
      </p:sp>
      <p:pic>
        <p:nvPicPr>
          <p:cNvPr id="1026" name="Picture 2" descr="https://static.timesofisrael.com/www/uploads/2019/07/AP19186682592314-640x400.jpg">
            <a:extLst>
              <a:ext uri="{FF2B5EF4-FFF2-40B4-BE49-F238E27FC236}">
                <a16:creationId xmlns:a16="http://schemas.microsoft.com/office/drawing/2014/main" id="{11591FF6-1791-46D2-A6F5-AC8AF6F58E0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12A7E-77B2-4246-A420-94FC3F492608}"/>
              </a:ext>
            </a:extLst>
          </p:cNvPr>
          <p:cNvSpPr/>
          <p:nvPr/>
        </p:nvSpPr>
        <p:spPr>
          <a:xfrm>
            <a:off x="1771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458120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0" y="1898016"/>
            <a:ext cx="91440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rPr>
              <a:t>“The Babylonian exile of the Jews lasted from 605 BCE until the Persian King Cyrus the Great conquered Babylon and in 539 BCE allowed the Jews to return home and build the Second Temple…Dozens of Iraqis waving their national flag gathered at the Ishtar Gate at the site celebrating their city’s new international status. Iraqi Prime Minister Adel Abdul-Mahdi described the vote as ‘another victory for the Iraq of civilizations that was and will always be a lighthouse to the world.’ President Barham Saleh tweeted that after Babylon, more ancient sites will be added to the list through which ‘Iraq will restore that status that it deserves.’”</a:t>
            </a:r>
          </a:p>
        </p:txBody>
      </p:sp>
      <p:pic>
        <p:nvPicPr>
          <p:cNvPr id="5" name="Picture 2" descr="https://static.timesofisrael.com/www/uploads/2019/07/AP19186682592314-640x400.jpg">
            <a:extLst>
              <a:ext uri="{FF2B5EF4-FFF2-40B4-BE49-F238E27FC236}">
                <a16:creationId xmlns:a16="http://schemas.microsoft.com/office/drawing/2014/main" id="{2E1483F5-87FE-4DC0-BF0F-053D0C8739C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2B45836-F589-4782-9FBD-5AB4C84B0C31}"/>
              </a:ext>
            </a:extLst>
          </p:cNvPr>
          <p:cNvSpPr/>
          <p:nvPr/>
        </p:nvSpPr>
        <p:spPr>
          <a:xfrm>
            <a:off x="1771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2821108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1" y="1143000"/>
            <a:ext cx="9144001" cy="5509200"/>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idea of moving U.N. headquarters seems to resonate with many....Where should it go? Try Iraq…In order to maintain its fledgling democracy, Iraq needs international commitment, an inducement to stop factional violence, and a stable form of income not subject to the terrorists’ reprisals…New York is an expensive city, and representation at the U.N. is currently a costly endeavor…The remaining big spenders should have a positive effect on the Iraqi job market and improve the overall economy of the entire region, which might in turn reduce the tendency to…</a:t>
            </a:r>
          </a:p>
        </p:txBody>
      </p:sp>
    </p:spTree>
    <p:extLst>
      <p:ext uri="{BB962C8B-B14F-4D97-AF65-F5344CB8AC3E}">
        <p14:creationId xmlns:p14="http://schemas.microsoft.com/office/powerpoint/2010/main" val="15107323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599"/>
            <a:ext cx="9144000" cy="923925"/>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1" y="1143000"/>
            <a:ext cx="9144001"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…engage in violence. With such a large and formidable presence, fundamental human rights issues ranging from honor killing and female infanticide to state-imposed death sentences for children, religious converts, and political dissidents…could be more effectively addressed, transforming the region developmentally in the process.”</a:t>
            </a:r>
          </a:p>
        </p:txBody>
      </p:sp>
      <p:sp>
        <p:nvSpPr>
          <p:cNvPr id="5" name="TextBox 4">
            <a:extLst>
              <a:ext uri="{FF2B5EF4-FFF2-40B4-BE49-F238E27FC236}">
                <a16:creationId xmlns:a16="http://schemas.microsoft.com/office/drawing/2014/main" id="{1F7CE0F7-2F4D-4B32-9D69-8F44E8A88E09}"/>
              </a:ext>
            </a:extLst>
          </p:cNvPr>
          <p:cNvSpPr txBox="1"/>
          <p:nvPr/>
        </p:nvSpPr>
        <p:spPr>
          <a:xfrm>
            <a:off x="1600200" y="5704582"/>
            <a:ext cx="5943600" cy="1077218"/>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Cynthia E. Ayers and David W.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Cammons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“Want Middle East Stability? Move UN to Iraq,” Newsweek, April 9, 2007, posted at: Http://newsweek.washingtonpost.com/postglobal/needtoknow/2007/04/want_middle_east_stability_mov.html</a:t>
            </a:r>
          </a:p>
        </p:txBody>
      </p:sp>
    </p:spTree>
    <p:extLst>
      <p:ext uri="{BB962C8B-B14F-4D97-AF65-F5344CB8AC3E}">
        <p14:creationId xmlns:p14="http://schemas.microsoft.com/office/powerpoint/2010/main" val="15575964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6482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72059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648200"/>
          </a:xfrm>
        </p:spPr>
        <p:txBody>
          <a:bodyPr/>
          <a:lstStyle/>
          <a:p>
            <a:pPr marL="457200"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84452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99" y="0"/>
            <a:ext cx="8991601" cy="5791200"/>
          </a:xfrm>
          <a:prstGeom prst="rect">
            <a:avLst/>
          </a:prstGeom>
        </p:spPr>
      </p:pic>
    </p:spTree>
    <p:extLst>
      <p:ext uri="{BB962C8B-B14F-4D97-AF65-F5344CB8AC3E}">
        <p14:creationId xmlns:p14="http://schemas.microsoft.com/office/powerpoint/2010/main" val="24899021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04187"/>
            <a:ext cx="9144000" cy="6649629"/>
          </a:xfrm>
          <a:prstGeom prst="rect">
            <a:avLst/>
          </a:prstGeom>
        </p:spPr>
      </p:pic>
    </p:spTree>
    <p:extLst>
      <p:ext uri="{BB962C8B-B14F-4D97-AF65-F5344CB8AC3E}">
        <p14:creationId xmlns:p14="http://schemas.microsoft.com/office/powerpoint/2010/main" val="373445769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133600" y="1447800"/>
            <a:ext cx="6934200" cy="5029200"/>
          </a:xfrm>
        </p:spPr>
        <p:txBody>
          <a:bodyPr/>
          <a:lstStyle/>
          <a:p>
            <a:pPr marL="0" indent="0" algn="just">
              <a:lnSpc>
                <a:spcPct val="90000"/>
              </a:lnSpc>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And Babylon, though fallen gradually, and very low, has never suffered such a destruction. There is only one conclusion, that in the interval of, say </a:t>
            </a:r>
            <a:r>
              <a:rPr lang="en-US" b="1" u="sng" dirty="0">
                <a:solidFill>
                  <a:srgbClr val="FFFFCC"/>
                </a:solidFill>
                <a:effectLst>
                  <a:outerShdw blurRad="38100" dist="38100" dir="2700000" algn="tl">
                    <a:srgbClr val="000000">
                      <a:alpha val="43137"/>
                    </a:srgbClr>
                  </a:outerShdw>
                </a:effectLst>
              </a:rPr>
              <a:t>some 30 or more years</a:t>
            </a:r>
            <a:r>
              <a:rPr lang="en-US" dirty="0">
                <a:effectLst>
                  <a:outerShdw blurRad="38100" dist="38100" dir="2700000" algn="tl">
                    <a:srgbClr val="000000">
                      <a:alpha val="43137"/>
                    </a:srgbClr>
                  </a:outerShdw>
                </a:effectLst>
              </a:rPr>
              <a:t> between the removal of the church and the last "week "of Daniel's prophecy,  it will be revived and exceed all its former magnificence.</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2609850" y="219672"/>
            <a:ext cx="3924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Bullinger (1909)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Commentary on Revelation, 577</a:t>
            </a:r>
          </a:p>
        </p:txBody>
      </p:sp>
      <p:pic>
        <p:nvPicPr>
          <p:cNvPr id="3" name="Picture 2">
            <a:extLst>
              <a:ext uri="{FF2B5EF4-FFF2-40B4-BE49-F238E27FC236}">
                <a16:creationId xmlns:a16="http://schemas.microsoft.com/office/drawing/2014/main" id="{26440B41-B9DD-4FC5-93A5-4617D546551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613691"/>
            <a:ext cx="1737511" cy="2615411"/>
          </a:xfrm>
          <a:prstGeom prst="rect">
            <a:avLst/>
          </a:prstGeom>
        </p:spPr>
      </p:pic>
    </p:spTree>
    <p:extLst>
      <p:ext uri="{BB962C8B-B14F-4D97-AF65-F5344CB8AC3E}">
        <p14:creationId xmlns:p14="http://schemas.microsoft.com/office/powerpoint/2010/main" val="8762240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24" y="381000"/>
            <a:ext cx="8780952"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26" name="Rectangle 1026"/>
          <p:cNvSpPr>
            <a:spLocks noGrp="1" noChangeArrowheads="1"/>
          </p:cNvSpPr>
          <p:nvPr>
            <p:ph type="title"/>
          </p:nvPr>
        </p:nvSpPr>
        <p:spPr>
          <a:xfrm>
            <a:off x="450130" y="381000"/>
            <a:ext cx="8243740" cy="1143000"/>
          </a:xfrm>
          <a:ln/>
          <a:extLst>
            <a:ext uri="{91240B29-F687-4F45-9708-019B960494DF}">
              <a14:hiddenLine xmlns:a14="http://schemas.microsoft.com/office/drawing/2010/main" w="9525">
                <a:solidFill>
                  <a:srgbClr val="FFFF00"/>
                </a:solidFill>
                <a:miter lim="800000"/>
                <a:headEnd/>
                <a:tailEnd/>
              </a14:hiddenLine>
            </a:ext>
          </a:extLst>
        </p:spPr>
        <p:txBody>
          <a:bodyPr/>
          <a:lstStyle/>
          <a:p>
            <a:pPr algn="ctr"/>
            <a:r>
              <a:rPr lang="en-US" altLang="en-US" b="1" dirty="0">
                <a:effectLst>
                  <a:outerShdw blurRad="38100" dist="38100" dir="2700000" algn="tl">
                    <a:srgbClr val="000000">
                      <a:alpha val="43137"/>
                    </a:srgbClr>
                  </a:outerShdw>
                </a:effectLst>
              </a:rPr>
              <a:t>Isaiah 13/Matthew 24 Connection</a:t>
            </a:r>
          </a:p>
        </p:txBody>
      </p:sp>
      <p:sp>
        <p:nvSpPr>
          <p:cNvPr id="52227" name="Rectangle 1027"/>
          <p:cNvSpPr>
            <a:spLocks noGrp="1" noChangeArrowheads="1"/>
          </p:cNvSpPr>
          <p:nvPr>
            <p:ph type="body" idx="1"/>
          </p:nvPr>
        </p:nvSpPr>
        <p:spPr>
          <a:xfrm>
            <a:off x="1562100" y="2171700"/>
            <a:ext cx="6019800" cy="2324100"/>
          </a:xfrm>
          <a:solidFill>
            <a:schemeClr val="tx1">
              <a:alpha val="40000"/>
            </a:schemeClr>
          </a:solidFill>
        </p:spPr>
        <p:txBody>
          <a:bodyPr/>
          <a:lstStyle/>
          <a:p>
            <a:pPr>
              <a:spcBef>
                <a:spcPts val="0"/>
              </a:spcBef>
              <a:spcAft>
                <a:spcPts val="3600"/>
              </a:spcAft>
            </a:pPr>
            <a:r>
              <a:rPr lang="en-US" altLang="en-US" b="1" dirty="0">
                <a:solidFill>
                  <a:schemeClr val="bg2"/>
                </a:solidFill>
                <a:effectLst/>
              </a:rPr>
              <a:t>Isaiah 13:10; Matthew 24:29</a:t>
            </a:r>
          </a:p>
          <a:p>
            <a:pPr>
              <a:spcBef>
                <a:spcPts val="0"/>
              </a:spcBef>
              <a:spcAft>
                <a:spcPts val="3600"/>
              </a:spcAft>
            </a:pPr>
            <a:r>
              <a:rPr lang="en-US" altLang="en-US" b="1" dirty="0">
                <a:solidFill>
                  <a:schemeClr val="bg2"/>
                </a:solidFill>
                <a:effectLst/>
              </a:rPr>
              <a:t>Isaiah 13:12; Matthew 24:21-22</a:t>
            </a:r>
          </a:p>
        </p:txBody>
      </p:sp>
    </p:spTree>
    <p:extLst>
      <p:ext uri="{BB962C8B-B14F-4D97-AF65-F5344CB8AC3E}">
        <p14:creationId xmlns:p14="http://schemas.microsoft.com/office/powerpoint/2010/main" val="284301228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048000" y="1447800"/>
            <a:ext cx="5943596" cy="4267200"/>
          </a:xfrm>
        </p:spPr>
        <p:txBody>
          <a:bodyPr/>
          <a:lstStyle/>
          <a:p>
            <a:pPr marL="0" indent="0" algn="just">
              <a:lnSpc>
                <a:spcPct val="90000"/>
              </a:lnSpc>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But I hear the protest, how can you say we be expecting Jesus to come at "any moment," if the city of Babylon must be rebuilt before He can come? There is not a word in Scripture that says that Jesus cannot come and take away His Church until Babylon is rebuilt. The Church may be taken out of the world </a:t>
            </a:r>
            <a:r>
              <a:rPr lang="en-US" b="1" u="sng" dirty="0">
                <a:solidFill>
                  <a:srgbClr val="FFFFCC"/>
                </a:solidFill>
                <a:effectLst>
                  <a:outerShdw blurRad="38100" dist="38100" dir="2700000" algn="tl">
                    <a:srgbClr val="000000">
                      <a:alpha val="43137"/>
                    </a:srgbClr>
                  </a:outerShdw>
                </a:effectLst>
              </a:rPr>
              <a:t>25 or even 50 years</a:t>
            </a:r>
            <a:r>
              <a:rPr lang="en-US"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before that.</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a:p>
            <a:pPr marL="0" indent="0" algn="just">
              <a:lnSpc>
                <a:spcPct val="90000"/>
              </a:lnSpc>
              <a:buNone/>
            </a:pPr>
            <a:endParaRPr lang="en-US" altLang="en-US" sz="26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2952750" y="219672"/>
            <a:ext cx="3238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Larkin (1919)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Revelation, 162</a:t>
            </a:r>
          </a:p>
        </p:txBody>
      </p:sp>
      <p:pic>
        <p:nvPicPr>
          <p:cNvPr id="2" name="Picture 1">
            <a:extLst>
              <a:ext uri="{FF2B5EF4-FFF2-40B4-BE49-F238E27FC236}">
                <a16:creationId xmlns:a16="http://schemas.microsoft.com/office/drawing/2014/main" id="{DA02C825-73F2-4830-9111-EC731FEB30D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4" y="1524000"/>
            <a:ext cx="2740457" cy="4114800"/>
          </a:xfrm>
          <a:prstGeom prst="rect">
            <a:avLst/>
          </a:prstGeom>
        </p:spPr>
      </p:pic>
    </p:spTree>
    <p:extLst>
      <p:ext uri="{BB962C8B-B14F-4D97-AF65-F5344CB8AC3E}">
        <p14:creationId xmlns:p14="http://schemas.microsoft.com/office/powerpoint/2010/main" val="420416261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724400"/>
          </a:xfrm>
        </p:spPr>
        <p:txBody>
          <a:bodyPr/>
          <a:lstStyle/>
          <a:p>
            <a:pPr marL="457200" indent="-457200">
              <a:spcBef>
                <a:spcPts val="0"/>
              </a:spcBef>
              <a:spcAft>
                <a:spcPts val="3600"/>
              </a:spcAft>
              <a:defRPr/>
            </a:pPr>
            <a:r>
              <a:rPr lang="en-US" sz="3600" b="1"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54927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219200"/>
            <a:ext cx="9144000" cy="46482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The rapid growth of modern cities is one of the remarkable phenomena of the times. Since 1880 more than 500 cities have been built in America. Less than 100 years ago the site of the City of Chicago was but a swampy expanse at the mouth of the Chicago river. Now it has been transformed into a beautiful Metropolis, stretching 25 miles along the shore of Lake Michigan, with 5000 miles of streets, many of them beautiful boulevards 120 feet wide. In 1840 Chicago had only 4470 inhabitants, today the population is over 3,000,000. Once the Capitalists of the world are ready the revived City of Babylon will spring up in a few years.</a:t>
            </a:r>
            <a:r>
              <a:rPr lang="en-US" altLang="en-US" sz="3000" dirty="0">
                <a:effectLst>
                  <a:outerShdw blurRad="38100" dist="38100" dir="2700000" algn="tl">
                    <a:srgbClr val="000000">
                      <a:alpha val="43137"/>
                    </a:srgbClr>
                  </a:outerShdw>
                </a:effectLst>
                <a:cs typeface="Times New Roman" panose="02020603050405020304" pitchFamily="18" charset="0"/>
              </a:rPr>
              <a:t>”</a:t>
            </a:r>
            <a:endParaRPr lang="en-US" altLang="en-US" sz="30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3028950" y="219672"/>
            <a:ext cx="3086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Larkin (1919)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Revelation, 162</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54202" cy="1097280"/>
          </a:xfrm>
          <a:prstGeom prst="rect">
            <a:avLst/>
          </a:prstGeom>
        </p:spPr>
      </p:pic>
    </p:spTree>
    <p:extLst>
      <p:ext uri="{BB962C8B-B14F-4D97-AF65-F5344CB8AC3E}">
        <p14:creationId xmlns:p14="http://schemas.microsoft.com/office/powerpoint/2010/main" val="4917616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800600"/>
          </a:xfrm>
        </p:spPr>
        <p:txBody>
          <a:bodyPr/>
          <a:lstStyle/>
          <a:p>
            <a:pPr marL="457200" indent="-457200">
              <a:spcBef>
                <a:spcPts val="0"/>
              </a:spcBef>
              <a:spcAft>
                <a:spcPts val="3600"/>
              </a:spcAft>
              <a:defRPr/>
            </a:pPr>
            <a:r>
              <a:rPr lang="en-US" sz="3600" b="1"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Dubai</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00437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9368" y="91152"/>
            <a:ext cx="7785267" cy="6675699"/>
          </a:xfrm>
          <a:prstGeom prst="rect">
            <a:avLst/>
          </a:prstGeom>
        </p:spPr>
      </p:pic>
    </p:spTree>
    <p:extLst>
      <p:ext uri="{BB962C8B-B14F-4D97-AF65-F5344CB8AC3E}">
        <p14:creationId xmlns:p14="http://schemas.microsoft.com/office/powerpoint/2010/main" val="108718627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617F357E-328F-497B-90A9-2B3217726FF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5169" y="228600"/>
            <a:ext cx="548983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38600" y="2971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83925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a:extLst>
              <a:ext uri="{FF2B5EF4-FFF2-40B4-BE49-F238E27FC236}">
                <a16:creationId xmlns:a16="http://schemas.microsoft.com/office/drawing/2014/main" id="{0F08887C-9A94-42A1-9B57-F6609EEBFFDC}"/>
              </a:ext>
            </a:extLst>
          </p:cNvPr>
          <p:cNvSpPr>
            <a:spLocks noGrp="1" noChangeArrowheads="1"/>
          </p:cNvSpPr>
          <p:nvPr>
            <p:ph type="title"/>
          </p:nvPr>
        </p:nvSpPr>
        <p:spPr/>
        <p:txBody>
          <a:bodyPr/>
          <a:lstStyle/>
          <a:p>
            <a:r>
              <a:rPr lang="en-US" altLang="en-US">
                <a:solidFill>
                  <a:schemeClr val="bg1"/>
                </a:solidFill>
              </a:rPr>
              <a:t>Dubai</a:t>
            </a:r>
          </a:p>
        </p:txBody>
      </p:sp>
      <p:pic>
        <p:nvPicPr>
          <p:cNvPr id="60420" name="Picture 1028" descr="C:\Documents and Settings\Owner\Application Data\Microsoft\Media Catalog\clip0073.BMP">
            <a:extLst>
              <a:ext uri="{FF2B5EF4-FFF2-40B4-BE49-F238E27FC236}">
                <a16:creationId xmlns:a16="http://schemas.microsoft.com/office/drawing/2014/main" id="{22298774-CD18-4C0F-A7F8-5E4EA60C425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52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048000"/>
            <a:ext cx="4876800" cy="3657600"/>
          </a:xfrm>
          <a:prstGeom prst="rect">
            <a:avLst/>
          </a:prstGeom>
        </p:spPr>
      </p:pic>
    </p:spTree>
    <p:extLst>
      <p:ext uri="{BB962C8B-B14F-4D97-AF65-F5344CB8AC3E}">
        <p14:creationId xmlns:p14="http://schemas.microsoft.com/office/powerpoint/2010/main" val="318372385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3C2B3842-40C6-427D-AE73-EA6EF701412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1524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29200" y="1905000"/>
            <a:ext cx="387138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66139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13042" y="1524000"/>
            <a:ext cx="5120958" cy="4648200"/>
          </a:xfrm>
        </p:spPr>
        <p:txBody>
          <a:bodyPr/>
          <a:lstStyle/>
          <a:p>
            <a:pPr marL="457200" indent="-457200">
              <a:spcBef>
                <a:spcPts val="0"/>
              </a:spcBef>
              <a:spcAft>
                <a:spcPts val="3600"/>
              </a:spcAft>
              <a:defRPr/>
            </a:pPr>
            <a:r>
              <a:rPr lang="en-US" sz="3600" b="1" dirty="0">
                <a:solidFill>
                  <a:srgbClr val="FFFFCC"/>
                </a:solidFill>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99553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600"/>
            <a:ext cx="9144000" cy="1143001"/>
          </a:xfrm>
        </p:spPr>
        <p:txBody>
          <a:bodyPr anchor="t"/>
          <a:lstStyle/>
          <a:p>
            <a:pPr algn="ctr"/>
            <a:r>
              <a:rPr lang="en-US" sz="3000" dirty="0">
                <a:solidFill>
                  <a:srgbClr val="00FFFF"/>
                </a:solidFill>
                <a:effectLst>
                  <a:outerShdw blurRad="38100" dist="38100" dir="2700000" algn="tl">
                    <a:srgbClr val="000000">
                      <a:alpha val="43137"/>
                    </a:srgbClr>
                  </a:outerShdw>
                </a:effectLst>
                <a:cs typeface="Calibri" panose="020F0502020204030204" pitchFamily="34" charset="0"/>
              </a:rPr>
              <a:t>A Prince’s $500 Billion Desert Dream: Flying Cars, Robot Dinosaurs and a Giant Artificial Moon</a:t>
            </a:r>
          </a:p>
        </p:txBody>
      </p:sp>
      <p:sp>
        <p:nvSpPr>
          <p:cNvPr id="4" name="Rectangle 3">
            <a:extLst>
              <a:ext uri="{FF2B5EF4-FFF2-40B4-BE49-F238E27FC236}">
                <a16:creationId xmlns:a16="http://schemas.microsoft.com/office/drawing/2014/main" id="{4229B4CD-D11C-4140-BE37-E1EDEE7D0393}"/>
              </a:ext>
            </a:extLst>
          </p:cNvPr>
          <p:cNvSpPr/>
          <p:nvPr/>
        </p:nvSpPr>
        <p:spPr>
          <a:xfrm>
            <a:off x="0" y="1219200"/>
            <a:ext cx="9144000" cy="4893647"/>
          </a:xfrm>
          <a:prstGeom prst="rect">
            <a:avLst/>
          </a:prstGeom>
        </p:spPr>
        <p:txBody>
          <a:bodyPr wrap="square">
            <a:spAutoFit/>
          </a:bodyPr>
          <a:lstStyle/>
          <a:p>
            <a:pPr algn="just"/>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“Saudi Arabia’s crown prince turned to U.S. consultants for help imagining a massive new city-state in a barren section of his kingdom. What emerged was a Jetsons-style world of automation. SHARMA, Saudi Arabia—This seaside corner of northwest Saudi Arabia is so barren that the only abundant resources a group of consultants could identify were sunlight and ‘unlimited access to salt water.’ But Saudi crown prince Mohammed bin Salman didn’t see a wasteland when he landed in his helicopter here a few years ago. He saw the future — and hatched a plan for a $500 billion city-state to cover 10,000 square miles of rocky desert and empty coastline to attract the ‘world’s greatest minds and best talents’ to the world’s best paying jobs in the world’s most livable city.”</a:t>
            </a:r>
          </a:p>
        </p:txBody>
      </p:sp>
      <p:sp>
        <p:nvSpPr>
          <p:cNvPr id="5" name="TextBox 4">
            <a:extLst>
              <a:ext uri="{FF2B5EF4-FFF2-40B4-BE49-F238E27FC236}">
                <a16:creationId xmlns:a16="http://schemas.microsoft.com/office/drawing/2014/main" id="{1F7CE0F7-2F4D-4B32-9D69-8F44E8A88E09}"/>
              </a:ext>
            </a:extLst>
          </p:cNvPr>
          <p:cNvSpPr txBox="1"/>
          <p:nvPr/>
        </p:nvSpPr>
        <p:spPr>
          <a:xfrm>
            <a:off x="1143000" y="6172200"/>
            <a:ext cx="68580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Scheck, Rory Jones, and Summer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Sawww.wsj.comid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Prince’s $500 Billion Dollar Desert Dream,” online:, 25 July 2019.</a:t>
            </a:r>
          </a:p>
        </p:txBody>
      </p:sp>
    </p:spTree>
    <p:extLst>
      <p:ext uri="{BB962C8B-B14F-4D97-AF65-F5344CB8AC3E}">
        <p14:creationId xmlns:p14="http://schemas.microsoft.com/office/powerpoint/2010/main" val="1427252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A6ADC-87E7-467D-9B77-EEA0B7BBFBF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4514" name="Rectangle 1"/>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04378" y="2457450"/>
            <a:ext cx="3135251" cy="2057400"/>
          </a:xfrm>
          <a:prstGeom prst="rect">
            <a:avLst/>
          </a:prstGeom>
        </p:spPr>
      </p:pic>
    </p:spTree>
    <p:extLst>
      <p:ext uri="{BB962C8B-B14F-4D97-AF65-F5344CB8AC3E}">
        <p14:creationId xmlns:p14="http://schemas.microsoft.com/office/powerpoint/2010/main" val="271757942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0" y="228600"/>
            <a:ext cx="9144000" cy="838200"/>
          </a:xfrm>
        </p:spPr>
        <p:txBody>
          <a:bodyPr/>
          <a:lstStyle/>
          <a:p>
            <a:pPr algn="ct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28600" y="1524000"/>
            <a:ext cx="4800600" cy="48006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Imminency?</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Chicago fire</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Dubai</a:t>
            </a:r>
          </a:p>
          <a:p>
            <a:pPr marL="857250" lvl="1" indent="-457200">
              <a:spcBef>
                <a:spcPts val="0"/>
              </a:spcBef>
              <a:spcAft>
                <a:spcPts val="3600"/>
              </a:spcAft>
              <a:defRPr/>
            </a:pPr>
            <a:r>
              <a:rPr lang="en-US" sz="3600" dirty="0">
                <a:effectLst>
                  <a:outerShdw blurRad="38100" dist="38100" dir="2700000" algn="tl">
                    <a:srgbClr val="000000">
                      <a:alpha val="43137"/>
                    </a:srgbClr>
                  </a:outerShdw>
                </a:effectLst>
              </a:rPr>
              <a:t>Neom, Saudi Arabia</a:t>
            </a:r>
          </a:p>
          <a:p>
            <a:pPr marL="457200"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44662"/>
            <a:ext cx="2941638"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75161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485900" y="228600"/>
            <a:ext cx="6172200" cy="914400"/>
          </a:xfrm>
        </p:spPr>
        <p:txBody>
          <a:bodyPr anchor="ctr"/>
          <a:lstStyle/>
          <a:p>
            <a:pPr algn="ctr"/>
            <a:r>
              <a:rPr lang="en-US" sz="3600" dirty="0">
                <a:effectLst>
                  <a:outerShdw blurRad="38100" dist="38100" dir="2700000" algn="tl">
                    <a:srgbClr val="000000">
                      <a:alpha val="43137"/>
                    </a:srgbClr>
                  </a:outerShdw>
                </a:effectLst>
              </a:rPr>
              <a:t>Babylon Needs a Harbor?</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0" y="1143000"/>
            <a:ext cx="91440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unacceptable to Saddam [Hussein] that a country as great as Iraq did not have a long coastline. Over and over he talked about the necessity of building a Navy and becoming a seafaring power. Iraq’s isolation from the sea was a cruel accident of history, he believed, and one that had to be rectified—a theme he continued to dwell on after his invasion of Kuwait.”</a:t>
            </a:r>
          </a:p>
        </p:txBody>
      </p:sp>
      <p:sp>
        <p:nvSpPr>
          <p:cNvPr id="5" name="TextBox 4">
            <a:extLst>
              <a:ext uri="{FF2B5EF4-FFF2-40B4-BE49-F238E27FC236}">
                <a16:creationId xmlns:a16="http://schemas.microsoft.com/office/drawing/2014/main" id="{1F7CE0F7-2F4D-4B32-9D69-8F44E8A88E09}"/>
              </a:ext>
            </a:extLst>
          </p:cNvPr>
          <p:cNvSpPr txBox="1"/>
          <p:nvPr/>
        </p:nvSpPr>
        <p:spPr>
          <a:xfrm>
            <a:off x="1485900" y="6172201"/>
            <a:ext cx="6172200" cy="584775"/>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Elaine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Sciolino</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Outlaw State: Saddam Hussein’s Quest for Power and the Gulf Crisis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John Wiley &amp; Sons, Inc., 1991), 191-192.</a:t>
            </a:r>
          </a:p>
        </p:txBody>
      </p:sp>
    </p:spTree>
    <p:extLst>
      <p:ext uri="{BB962C8B-B14F-4D97-AF65-F5344CB8AC3E}">
        <p14:creationId xmlns:p14="http://schemas.microsoft.com/office/powerpoint/2010/main" val="22810570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4" name="Rectangle 3">
            <a:extLst>
              <a:ext uri="{FF2B5EF4-FFF2-40B4-BE49-F238E27FC236}">
                <a16:creationId xmlns:a16="http://schemas.microsoft.com/office/drawing/2014/main" id="{4229B4CD-D11C-4140-BE37-E1EDEE7D0393}"/>
              </a:ext>
            </a:extLst>
          </p:cNvPr>
          <p:cNvSpPr/>
          <p:nvPr/>
        </p:nvSpPr>
        <p:spPr>
          <a:xfrm>
            <a:off x="0" y="1143000"/>
            <a:ext cx="91440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“Actually, the Tigris and Euphrates Rivers converge in southern Iraq and enter the Persian Gulf in Iraqi territory. The problem has been that Iran and Kuwait squeeze Iraq into a bottleneck at the mouth of the rivers and Iraq’s attempts to forge a harbor there have been thwarted by the hostile refusals of those two countries. But suppose international pressures were brought to bear upon Iran to allow Iraq access to the Shatt al-Arab waterway all the way to Basra and cooperation could be coerced from Kuwait to open up the area around its little island of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Bubiyan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Warba</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1F7CE0F7-2F4D-4B32-9D69-8F44E8A88E09}"/>
              </a:ext>
            </a:extLst>
          </p:cNvPr>
          <p:cNvSpPr txBox="1"/>
          <p:nvPr/>
        </p:nvSpPr>
        <p:spPr>
          <a:xfrm>
            <a:off x="1676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614995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0" y="1158419"/>
            <a:ext cx="91440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commercial port and harbor for ships could become a reality for Babylon in a relatively short period of time. With modern dredging equipment, a deep channel waterway could be opened from the Persian Gulf all the way to Babylon. With its location on the Euphrates River, ships and sailors could indeed have access to this future queen of modern cities. The Antichrist ruler, with his political and economic power and global influence, could easily make that happen. So, as you can see, a harbor in Babylon is not at all out of the question.”</a:t>
            </a:r>
          </a:p>
        </p:txBody>
      </p:sp>
      <p:sp>
        <p:nvSpPr>
          <p:cNvPr id="6" name="Title 1">
            <a:extLst>
              <a:ext uri="{FF2B5EF4-FFF2-40B4-BE49-F238E27FC236}">
                <a16:creationId xmlns:a16="http://schemas.microsoft.com/office/drawing/2014/main" id="{8F9A233B-C4FB-4194-B21C-688E79A50EAC}"/>
              </a:ext>
            </a:extLst>
          </p:cNvPr>
          <p:cNvSpPr>
            <a:spLocks noGrp="1"/>
          </p:cNvSpPr>
          <p:nvPr>
            <p:ph type="title"/>
          </p:nvPr>
        </p:nvSpPr>
        <p:spPr>
          <a:xfrm>
            <a:off x="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7" name="TextBox 6">
            <a:extLst>
              <a:ext uri="{FF2B5EF4-FFF2-40B4-BE49-F238E27FC236}">
                <a16:creationId xmlns:a16="http://schemas.microsoft.com/office/drawing/2014/main" id="{4D270C33-AA0C-43A4-8810-EF71033F9B1C}"/>
              </a:ext>
            </a:extLst>
          </p:cNvPr>
          <p:cNvSpPr txBox="1"/>
          <p:nvPr/>
        </p:nvSpPr>
        <p:spPr>
          <a:xfrm>
            <a:off x="1676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34540141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5107586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2FE795-D568-43CA-95C8-66D2952FE25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667000"/>
          </a:xfrm>
        </p:spPr>
        <p:txBody>
          <a:bodyPr/>
          <a:lstStyle/>
          <a:p>
            <a:pPr marL="0" indent="0" algn="ctr">
              <a:spcBef>
                <a:spcPts val="0"/>
              </a:spcBef>
              <a:spcAft>
                <a:spcPts val="6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Ecclesiastes 1:9</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8933" y="2590800"/>
            <a:ext cx="1886135"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5" name="Picture 2" descr="C:\Users\jamcg\AppData\Local\Temp\SNAGHTMLa6ab7b.PNG">
            <a:extLst>
              <a:ext uri="{FF2B5EF4-FFF2-40B4-BE49-F238E27FC236}">
                <a16:creationId xmlns:a16="http://schemas.microsoft.com/office/drawing/2014/main" id="{9A8FDD77-90FB-4BB8-B3F7-E83C79EFA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3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A73DC-0A9D-4415-8CB7-918A11516F4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life would have been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for the sake of the elect those days will be cut short.”</a:t>
            </a:r>
          </a:p>
        </p:txBody>
      </p:sp>
    </p:spTree>
    <p:extLst>
      <p:ext uri="{BB962C8B-B14F-4D97-AF65-F5344CB8AC3E}">
        <p14:creationId xmlns:p14="http://schemas.microsoft.com/office/powerpoint/2010/main" val="40766101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E6D8E5-BE96-46A6-BC2B-BAEA79CB5394}"/>
              </a:ext>
            </a:extLst>
          </p:cNvPr>
          <p:cNvSpPr>
            <a:spLocks noGrp="1"/>
          </p:cNvSpPr>
          <p:nvPr>
            <p:ph type="title"/>
          </p:nvPr>
        </p:nvSpPr>
        <p:spPr>
          <a:xfrm>
            <a:off x="0" y="228600"/>
            <a:ext cx="9144000" cy="1447800"/>
          </a:xfrm>
        </p:spPr>
        <p:txBody>
          <a:bodyPr anchor="t"/>
          <a:lstStyle/>
          <a:p>
            <a:pPr algn="ctr"/>
            <a:r>
              <a:rPr lang="en-US" sz="3600" b="1" dirty="0">
                <a:solidFill>
                  <a:srgbClr val="FFFFCC"/>
                </a:solidFill>
                <a:effectLst>
                  <a:outerShdw blurRad="38100" dist="38100" dir="2700000" algn="tl">
                    <a:srgbClr val="000000">
                      <a:alpha val="43137"/>
                    </a:srgbClr>
                  </a:outerShdw>
                </a:effectLst>
              </a:rPr>
              <a:t>ARAB TENT HOME at Babylon 1899-1908</a:t>
            </a:r>
            <a:br>
              <a:rPr lang="en-US" dirty="0">
                <a:effectLst>
                  <a:outerShdw blurRad="38100" dist="38100" dir="2700000" algn="tl">
                    <a:srgbClr val="000000">
                      <a:alpha val="43137"/>
                    </a:srgbClr>
                  </a:outerShdw>
                </a:effectLst>
              </a:rPr>
            </a:br>
            <a:r>
              <a:rPr lang="en-US" sz="2600" dirty="0">
                <a:solidFill>
                  <a:schemeClr val="tx1"/>
                </a:solidFill>
                <a:effectLst>
                  <a:outerShdw blurRad="38100" dist="38100" dir="2700000" algn="tl">
                    <a:srgbClr val="000000">
                      <a:alpha val="43137"/>
                    </a:srgbClr>
                  </a:outerShdw>
                </a:effectLst>
              </a:rPr>
              <a:t>“It will never be inhabited or lived in from generation to generation; </a:t>
            </a:r>
            <a:r>
              <a:rPr lang="en-US" sz="2600" b="1" dirty="0">
                <a:solidFill>
                  <a:schemeClr val="tx1"/>
                </a:solidFill>
                <a:effectLst>
                  <a:outerShdw blurRad="38100" dist="38100" dir="2700000" algn="tl">
                    <a:srgbClr val="000000">
                      <a:alpha val="43137"/>
                    </a:srgbClr>
                  </a:outerShdw>
                </a:effectLst>
              </a:rPr>
              <a:t>Nor will the Arab pitch his tent there” </a:t>
            </a:r>
            <a:r>
              <a:rPr lang="en-US" sz="2600" dirty="0">
                <a:solidFill>
                  <a:schemeClr val="tx1"/>
                </a:solidFill>
                <a:effectLst>
                  <a:outerShdw blurRad="38100" dist="38100" dir="2700000" algn="tl">
                    <a:srgbClr val="000000">
                      <a:alpha val="43137"/>
                    </a:srgbClr>
                  </a:outerShdw>
                </a:effectLst>
              </a:rPr>
              <a:t>(Isaiah 13:20)</a:t>
            </a:r>
          </a:p>
        </p:txBody>
      </p:sp>
      <p:pic>
        <p:nvPicPr>
          <p:cNvPr id="1026" name="Picture 2">
            <a:extLst>
              <a:ext uri="{FF2B5EF4-FFF2-40B4-BE49-F238E27FC236}">
                <a16:creationId xmlns:a16="http://schemas.microsoft.com/office/drawing/2014/main" id="{B7E4D673-E118-44C2-82AF-FCEF11348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828800"/>
            <a:ext cx="7229475" cy="40609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DB5240-736E-4A52-8B11-78F0D94BC37B}"/>
              </a:ext>
            </a:extLst>
          </p:cNvPr>
          <p:cNvSpPr txBox="1"/>
          <p:nvPr/>
        </p:nvSpPr>
        <p:spPr>
          <a:xfrm>
            <a:off x="1752600" y="6248401"/>
            <a:ext cx="56388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https://www.bibleprophecyaswritten.com/2-arabs/</a:t>
            </a:r>
          </a:p>
        </p:txBody>
      </p:sp>
    </p:spTree>
    <p:extLst>
      <p:ext uri="{BB962C8B-B14F-4D97-AF65-F5344CB8AC3E}">
        <p14:creationId xmlns:p14="http://schemas.microsoft.com/office/powerpoint/2010/main" val="24065981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407698668"/>
              </p:ext>
            </p:extLst>
          </p:nvPr>
        </p:nvGraphicFramePr>
        <p:xfrm>
          <a:off x="114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86850"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831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2647569563"/>
              </p:ext>
            </p:extLst>
          </p:nvPr>
        </p:nvGraphicFramePr>
        <p:xfrm>
          <a:off x="114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86850"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0802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685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609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495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2"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685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152400" y="1600200"/>
            <a:ext cx="8763000" cy="4953000"/>
          </a:xfrm>
        </p:spPr>
        <p:txBody>
          <a:bodyPr/>
          <a:lstStyle/>
          <a:p>
            <a:pPr marL="0" indent="0" algn="just">
              <a:lnSpc>
                <a:spcPct val="90000"/>
              </a:lnSpc>
              <a:buNone/>
              <a:defRPr/>
            </a:pPr>
            <a:r>
              <a:rPr lang="en-US" sz="3400" dirty="0"/>
              <a:t>“…he conducted the river by a channel into the lake…and so he made the former course of the river passable by the sinking of the stream. When this had been done, the Persians who had been posted for this very purpose entered by the bed of the river Euphrates into Babylon, the stream having sunk so far that it reached about to the middle of a man’s thigh…those Babylonians who dwelt in the middle did not know that they had been captured…”</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sp>
        <p:nvSpPr>
          <p:cNvPr id="11271" name="Rectangle 7"/>
          <p:cNvSpPr>
            <a:spLocks noGrp="1" noChangeArrowheads="1"/>
          </p:cNvSpPr>
          <p:nvPr>
            <p:ph type="body" idx="1"/>
          </p:nvPr>
        </p:nvSpPr>
        <p:spPr>
          <a:xfrm>
            <a:off x="152400" y="1023258"/>
            <a:ext cx="8839200" cy="5377543"/>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pic>
        <p:nvPicPr>
          <p:cNvPr id="6" name="Picture 2" descr="C:\Users\jamcg\AppData\Local\Temp\SNAGHTMLa6ab7b.PNG">
            <a:extLst>
              <a:ext uri="{FF2B5EF4-FFF2-40B4-BE49-F238E27FC236}">
                <a16:creationId xmlns:a16="http://schemas.microsoft.com/office/drawing/2014/main" id="{D311AA71-CB56-4EEB-8CC4-D332C4359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15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5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876300" y="228600"/>
            <a:ext cx="73914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James Pritchard</a:t>
            </a:r>
            <a:br>
              <a:rPr lang="en-US" altLang="en-US" sz="3600" dirty="0">
                <a:effectLst>
                  <a:outerShdw blurRad="38100" dist="38100" dir="2700000" algn="tl">
                    <a:srgbClr val="000000">
                      <a:alpha val="43137"/>
                    </a:srgbClr>
                  </a:outerShdw>
                </a:effectLst>
              </a:rPr>
            </a:br>
            <a:r>
              <a:rPr lang="en-US" altLang="en-US" sz="1800" i="1" kern="1200" dirty="0">
                <a:solidFill>
                  <a:schemeClr val="tx1"/>
                </a:solidFill>
                <a:effectLst>
                  <a:outerShdw blurRad="38100" dist="38100" dir="2700000" algn="tl">
                    <a:srgbClr val="000000">
                      <a:alpha val="43137"/>
                    </a:srgbClr>
                  </a:outerShdw>
                </a:effectLst>
                <a:ea typeface="+mn-ea"/>
                <a:cs typeface="+mn-cs"/>
              </a:rPr>
              <a:t>The Ancient Near East Texts Relating to the Old Testament, 315-16. </a:t>
            </a:r>
          </a:p>
        </p:txBody>
      </p:sp>
      <p:sp>
        <p:nvSpPr>
          <p:cNvPr id="131075" name="Rectangle 3"/>
          <p:cNvSpPr>
            <a:spLocks noGrp="1" noChangeArrowheads="1"/>
          </p:cNvSpPr>
          <p:nvPr>
            <p:ph type="body" idx="1"/>
          </p:nvPr>
        </p:nvSpPr>
        <p:spPr>
          <a:xfrm>
            <a:off x="0" y="1447800"/>
            <a:ext cx="9144000" cy="51054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cs typeface="Calibri" panose="020F0502020204030204" pitchFamily="34" charset="0"/>
              </a:rPr>
              <a:t>Without any battle... sparing Babylon... any calamity....I am Cyrus...king of Babylon....When I entered Babylon...under jubilation and rejoicing...troops walked around Babylon...in peace, I did not allow anybody to terrorize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permanent sanctuaries.</a:t>
            </a:r>
            <a:r>
              <a:rPr lang="en-US" sz="3000"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305" y="121920"/>
            <a:ext cx="721895" cy="1097280"/>
          </a:xfrm>
          <a:prstGeom prst="rect">
            <a:avLst/>
          </a:prstGeom>
        </p:spPr>
      </p:pic>
    </p:spTree>
    <p:extLst>
      <p:ext uri="{BB962C8B-B14F-4D97-AF65-F5344CB8AC3E}">
        <p14:creationId xmlns:p14="http://schemas.microsoft.com/office/powerpoint/2010/main" val="22911058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1" y="1447802"/>
            <a:ext cx="9144000" cy="5029199"/>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unharmed, in their (former) chapels, the places which make them happy. May all the gods whom I have resettled in their sacred cities ask daily Bel and Nebo for a long life for me...all of them I resettled in a peaceful place... ducks and doves,...I </a:t>
            </a:r>
            <a:r>
              <a:rPr lang="en-US" sz="3000" dirty="0" err="1">
                <a:effectLst>
                  <a:outerShdw blurRad="38100" dist="38100" dir="2700000" algn="tl">
                    <a:srgbClr val="000000">
                      <a:alpha val="43137"/>
                    </a:srgbClr>
                  </a:outerShdw>
                </a:effectLst>
                <a:cs typeface="Calibri" panose="020F0502020204030204" pitchFamily="34" charset="0"/>
              </a:rPr>
              <a:t>endeavoured</a:t>
            </a:r>
            <a:r>
              <a:rPr lang="en-US" sz="3000"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sz="3000" dirty="0">
              <a:effectLst>
                <a:outerShdw blurRad="38100" dist="38100" dir="2700000" algn="tl">
                  <a:srgbClr val="000000">
                    <a:alpha val="43137"/>
                  </a:srgbClr>
                </a:outerShdw>
              </a:effectLst>
            </a:endParaRPr>
          </a:p>
        </p:txBody>
      </p:sp>
      <p:sp>
        <p:nvSpPr>
          <p:cNvPr id="7" name="Rectangle 2"/>
          <p:cNvSpPr>
            <a:spLocks noGrp="1" noChangeArrowheads="1"/>
          </p:cNvSpPr>
          <p:nvPr>
            <p:ph type="title"/>
          </p:nvPr>
        </p:nvSpPr>
        <p:spPr>
          <a:xfrm>
            <a:off x="876300" y="228600"/>
            <a:ext cx="73914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James Pritchard</a:t>
            </a:r>
            <a:br>
              <a:rPr lang="en-US" altLang="en-US" sz="3600" dirty="0">
                <a:effectLst>
                  <a:outerShdw blurRad="38100" dist="38100" dir="2700000" algn="tl">
                    <a:srgbClr val="000000">
                      <a:alpha val="43137"/>
                    </a:srgbClr>
                  </a:outerShdw>
                </a:effectLst>
              </a:rPr>
            </a:br>
            <a:r>
              <a:rPr lang="en-US" altLang="en-US" sz="1800" i="1" kern="1200" dirty="0">
                <a:solidFill>
                  <a:schemeClr val="tx1"/>
                </a:solidFill>
                <a:effectLst>
                  <a:outerShdw blurRad="38100" dist="38100" dir="2700000" algn="tl">
                    <a:srgbClr val="000000">
                      <a:alpha val="43137"/>
                    </a:srgbClr>
                  </a:outerShdw>
                </a:effectLst>
                <a:ea typeface="+mn-ea"/>
                <a:cs typeface="+mn-cs"/>
              </a:rPr>
              <a:t>The Ancient Near East Texts Relating to the Old Testament, 315-16. </a:t>
            </a:r>
          </a:p>
        </p:txBody>
      </p:sp>
      <p:pic>
        <p:nvPicPr>
          <p:cNvPr id="6" name="Picture 5">
            <a:extLst>
              <a:ext uri="{FF2B5EF4-FFF2-40B4-BE49-F238E27FC236}">
                <a16:creationId xmlns:a16="http://schemas.microsoft.com/office/drawing/2014/main" id="{DFEDA27B-C07C-46F0-8AEB-DBE4A0B82A5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305" y="121920"/>
            <a:ext cx="721895" cy="1097280"/>
          </a:xfrm>
          <a:prstGeom prst="rect">
            <a:avLst/>
          </a:prstGeom>
        </p:spPr>
      </p:pic>
    </p:spTree>
    <p:extLst>
      <p:ext uri="{BB962C8B-B14F-4D97-AF65-F5344CB8AC3E}">
        <p14:creationId xmlns:p14="http://schemas.microsoft.com/office/powerpoint/2010/main" val="10192148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val="0"/>
              </a:ext>
            </a:extLst>
          </a:blip>
          <a:srcRect/>
          <a:stretch>
            <a:fillRect/>
          </a:stretch>
        </p:blipFill>
        <p:spPr bwMode="auto">
          <a:xfrm>
            <a:off x="182880" y="413575"/>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2971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685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u="sng" dirty="0">
                <a:solidFill>
                  <a:srgbClr val="0000FF"/>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2514600" y="58674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42290808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685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609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u="sng" dirty="0">
                <a:solidFill>
                  <a:srgbClr val="0000FF"/>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495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12633898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228600"/>
            <a:ext cx="7772400" cy="838200"/>
          </a:xfrm>
        </p:spPr>
        <p:txBody>
          <a:bodyPr/>
          <a:lstStyle/>
          <a:p>
            <a:pPr algn="ctr">
              <a:defRPr/>
            </a:pPr>
            <a:r>
              <a:rPr lang="en-US" sz="3600" dirty="0">
                <a:effectLst>
                  <a:outerShdw blurRad="38100" dist="38100" dir="2700000" algn="tl">
                    <a:srgbClr val="000000">
                      <a:alpha val="43137"/>
                    </a:srgbClr>
                  </a:outerShdw>
                </a:effectLst>
              </a:rPr>
              <a:t>Babylon’s History After 539 B.C.</a:t>
            </a:r>
          </a:p>
        </p:txBody>
      </p:sp>
      <p:sp>
        <p:nvSpPr>
          <p:cNvPr id="133123" name="Rectangle 3"/>
          <p:cNvSpPr>
            <a:spLocks noGrp="1" noChangeArrowheads="1"/>
          </p:cNvSpPr>
          <p:nvPr>
            <p:ph type="body" idx="1"/>
          </p:nvPr>
        </p:nvSpPr>
        <p:spPr>
          <a:xfrm>
            <a:off x="0" y="1143000"/>
            <a:ext cx="9144000" cy="4876800"/>
          </a:xfrm>
        </p:spPr>
        <p:txBody>
          <a:bodyPr/>
          <a:lstStyle/>
          <a:p>
            <a:pPr marL="457200" indent="-457200">
              <a:spcBef>
                <a:spcPts val="0"/>
              </a:spcBef>
              <a:spcAft>
                <a:spcPts val="600"/>
              </a:spcAft>
              <a:defRPr/>
            </a:pPr>
            <a:r>
              <a:rPr lang="en-US" sz="2800" dirty="0">
                <a:effectLst>
                  <a:outerShdw blurRad="38100" dist="38100" dir="2700000" algn="tl">
                    <a:srgbClr val="000000">
                      <a:alpha val="43137"/>
                    </a:srgbClr>
                  </a:outerShdw>
                </a:effectLst>
              </a:rPr>
              <a:t>Herodotus gives Babylon’s measurements (450 B.C.)</a:t>
            </a:r>
          </a:p>
          <a:p>
            <a:pPr marL="457200" indent="-457200">
              <a:spcBef>
                <a:spcPts val="0"/>
              </a:spcBef>
              <a:spcAft>
                <a:spcPts val="600"/>
              </a:spcAft>
              <a:defRPr/>
            </a:pPr>
            <a:r>
              <a:rPr lang="en-US" sz="2800" dirty="0">
                <a:effectLst>
                  <a:outerShdw blurRad="38100" dist="38100" dir="2700000" algn="tl">
                    <a:srgbClr val="000000">
                      <a:alpha val="43137"/>
                    </a:srgbClr>
                  </a:outerShdw>
                </a:effectLst>
              </a:rPr>
              <a:t>Alexander the Great visits and dies in Babylon (323 B.C.)</a:t>
            </a:r>
          </a:p>
          <a:p>
            <a:pPr marL="457200" indent="-457200">
              <a:spcBef>
                <a:spcPts val="0"/>
              </a:spcBef>
              <a:spcAft>
                <a:spcPts val="600"/>
              </a:spcAft>
              <a:defRPr/>
            </a:pPr>
            <a:r>
              <a:rPr lang="en-US" sz="2800" dirty="0" err="1">
                <a:effectLst>
                  <a:outerShdw blurRad="38100" dist="38100" dir="2700000" algn="tl">
                    <a:srgbClr val="000000">
                      <a:alpha val="43137"/>
                    </a:srgbClr>
                  </a:outerShdw>
                </a:effectLst>
              </a:rPr>
              <a:t>Seleucus</a:t>
            </a:r>
            <a:r>
              <a:rPr lang="en-US" sz="2800" dirty="0">
                <a:effectLst>
                  <a:outerShdw blurRad="38100" dist="38100" dir="2700000" algn="tl">
                    <a:srgbClr val="000000">
                      <a:alpha val="43137"/>
                    </a:srgbClr>
                  </a:outerShdw>
                </a:effectLst>
              </a:rPr>
              <a:t> seizes Babylon (312 B.C.)</a:t>
            </a:r>
          </a:p>
          <a:p>
            <a:pPr marL="457200" indent="-457200">
              <a:spcBef>
                <a:spcPts val="0"/>
              </a:spcBef>
              <a:spcAft>
                <a:spcPts val="600"/>
              </a:spcAft>
              <a:defRPr/>
            </a:pPr>
            <a:r>
              <a:rPr lang="en-US" sz="2800" dirty="0">
                <a:effectLst>
                  <a:outerShdw blurRad="38100" dist="38100" dir="2700000" algn="tl">
                    <a:srgbClr val="000000">
                      <a:alpha val="43137"/>
                    </a:srgbClr>
                  </a:outerShdw>
                </a:effectLst>
              </a:rPr>
              <a:t>Strabo pronounces Babylon’s hanging gardens as one of “seven wonders of the world” (25 B.C) </a:t>
            </a:r>
          </a:p>
          <a:p>
            <a:pPr marL="457200" indent="-457200">
              <a:spcBef>
                <a:spcPts val="0"/>
              </a:spcBef>
              <a:spcAft>
                <a:spcPts val="600"/>
              </a:spcAft>
              <a:defRPr/>
            </a:pPr>
            <a:r>
              <a:rPr lang="en-US" sz="2800" dirty="0">
                <a:effectLst>
                  <a:outerShdw blurRad="38100" dist="38100" dir="2700000" algn="tl">
                    <a:srgbClr val="000000">
                      <a:alpha val="43137"/>
                    </a:srgbClr>
                  </a:outerShdw>
                </a:effectLst>
              </a:rPr>
              <a:t>Babylonians present on Pentecost (Acts 2:9)</a:t>
            </a:r>
          </a:p>
          <a:p>
            <a:pPr marL="457200" indent="-457200">
              <a:spcBef>
                <a:spcPts val="0"/>
              </a:spcBef>
              <a:spcAft>
                <a:spcPts val="600"/>
              </a:spcAft>
              <a:defRPr/>
            </a:pPr>
            <a:r>
              <a:rPr lang="en-US" sz="2800" dirty="0">
                <a:effectLst>
                  <a:outerShdw blurRad="38100" dist="38100" dir="2700000" algn="tl">
                    <a:srgbClr val="000000">
                      <a:alpha val="43137"/>
                    </a:srgbClr>
                  </a:outerShdw>
                </a:effectLst>
              </a:rPr>
              <a:t>Talmud promulgated from Babylon (A.D. 500)</a:t>
            </a:r>
          </a:p>
          <a:p>
            <a:pPr marL="457200" indent="-457200">
              <a:spcBef>
                <a:spcPts val="0"/>
              </a:spcBef>
              <a:spcAft>
                <a:spcPts val="600"/>
              </a:spcAft>
              <a:defRPr/>
            </a:pPr>
            <a:r>
              <a:rPr lang="en-US" sz="2800" dirty="0" err="1">
                <a:effectLst>
                  <a:outerShdw blurRad="38100" dist="38100" dir="2700000" algn="tl">
                    <a:srgbClr val="000000">
                      <a:alpha val="43137"/>
                    </a:srgbClr>
                  </a:outerShdw>
                </a:effectLst>
              </a:rPr>
              <a:t>Haukal</a:t>
            </a:r>
            <a:r>
              <a:rPr lang="en-US" sz="2800" dirty="0">
                <a:effectLst>
                  <a:outerShdw blurRad="38100" dist="38100" dir="2700000" algn="tl">
                    <a:srgbClr val="000000">
                      <a:alpha val="43137"/>
                    </a:srgbClr>
                  </a:outerShdw>
                </a:effectLst>
              </a:rPr>
              <a:t> mentions Babylonian village (A.D. 917)</a:t>
            </a:r>
          </a:p>
          <a:p>
            <a:pPr marL="457200" indent="-457200">
              <a:spcBef>
                <a:spcPts val="0"/>
              </a:spcBef>
              <a:spcAft>
                <a:spcPts val="600"/>
              </a:spcAft>
              <a:defRPr/>
            </a:pPr>
            <a:r>
              <a:rPr lang="en-US" sz="2800" dirty="0">
                <a:effectLst>
                  <a:outerShdw blurRad="38100" dist="38100" dir="2700000" algn="tl">
                    <a:srgbClr val="000000">
                      <a:alpha val="43137"/>
                    </a:srgbClr>
                  </a:outerShdw>
                </a:effectLst>
              </a:rPr>
              <a:t>Babylon known as “Two Mosques” and “</a:t>
            </a:r>
            <a:r>
              <a:rPr lang="en-US" sz="2800" dirty="0" err="1">
                <a:effectLst>
                  <a:outerShdw blurRad="38100" dist="38100" dir="2700000" algn="tl">
                    <a:srgbClr val="000000">
                      <a:alpha val="43137"/>
                    </a:srgbClr>
                  </a:outerShdw>
                </a:effectLst>
              </a:rPr>
              <a:t>Hilah</a:t>
            </a:r>
            <a:r>
              <a:rPr lang="en-US" sz="2800" dirty="0">
                <a:effectLst>
                  <a:outerShdw blurRad="38100" dist="38100" dir="2700000" algn="tl">
                    <a:srgbClr val="000000">
                      <a:alpha val="43137"/>
                    </a:srgbClr>
                  </a:outerShdw>
                </a:effectLst>
              </a:rPr>
              <a:t>” (A.D. 1100)</a:t>
            </a:r>
          </a:p>
        </p:txBody>
      </p:sp>
      <p:sp>
        <p:nvSpPr>
          <p:cNvPr id="173060" name="Text Box 4"/>
          <p:cNvSpPr txBox="1">
            <a:spLocks noChangeArrowheads="1"/>
          </p:cNvSpPr>
          <p:nvPr/>
        </p:nvSpPr>
        <p:spPr bwMode="auto">
          <a:xfrm>
            <a:off x="0" y="62484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 and Ice,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Truth Behind Left Behind</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p:txBody>
      </p:sp>
    </p:spTree>
    <p:extLst>
      <p:ext uri="{BB962C8B-B14F-4D97-AF65-F5344CB8AC3E}">
        <p14:creationId xmlns:p14="http://schemas.microsoft.com/office/powerpoint/2010/main" val="31046128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371600" y="228600"/>
            <a:ext cx="6400800" cy="1143000"/>
          </a:xfrm>
        </p:spPr>
        <p:txBody>
          <a:bodyPr/>
          <a:lstStyle/>
          <a:p>
            <a:pPr algn="ctr" eaLnBrk="1" hangingPunct="1">
              <a:defRPr/>
            </a:pPr>
            <a:r>
              <a:rPr lang="en-US" sz="3600" dirty="0">
                <a:effectLst>
                  <a:outerShdw blurRad="38100" dist="38100" dir="2700000" algn="tl">
                    <a:srgbClr val="000000">
                      <a:alpha val="43137"/>
                    </a:srgbClr>
                  </a:outerShdw>
                </a:effectLst>
              </a:rPr>
              <a:t>Dr. John Walvoord</a:t>
            </a:r>
            <a:br>
              <a:rPr lang="en-US" sz="2800" dirty="0">
                <a:effectLst>
                  <a:outerShdw blurRad="38100" dist="38100" dir="2700000" algn="tl">
                    <a:srgbClr val="000000">
                      <a:alpha val="43137"/>
                    </a:srgbClr>
                  </a:outerShdw>
                </a:effectLst>
              </a:rPr>
            </a:br>
            <a:r>
              <a:rPr lang="en-US" sz="2400" i="1" dirty="0">
                <a:solidFill>
                  <a:schemeClr val="tx1"/>
                </a:solidFill>
                <a:effectLst>
                  <a:outerShdw blurRad="38100" dist="38100" dir="2700000" algn="tl">
                    <a:srgbClr val="000000">
                      <a:alpha val="43137"/>
                    </a:srgbClr>
                  </a:outerShdw>
                </a:effectLst>
              </a:rPr>
              <a:t>The Nations in Prophecy</a:t>
            </a:r>
            <a:r>
              <a:rPr lang="en-US" sz="2400" dirty="0">
                <a:solidFill>
                  <a:schemeClr val="tx1"/>
                </a:solidFill>
                <a:effectLst>
                  <a:outerShdw blurRad="38100" dist="38100" dir="2700000" algn="tl">
                    <a:srgbClr val="000000">
                      <a:alpha val="43137"/>
                    </a:srgbClr>
                  </a:outerShdw>
                </a:effectLst>
              </a:rPr>
              <a:t>, 63-64</a:t>
            </a:r>
            <a:endParaRPr lang="en-US" sz="2800" dirty="0">
              <a:solidFill>
                <a:schemeClr val="tx1"/>
              </a:solidFill>
              <a:effectLst>
                <a:outerShdw blurRad="38100" dist="38100" dir="2700000" algn="tl">
                  <a:srgbClr val="000000">
                    <a:alpha val="43137"/>
                  </a:srgbClr>
                </a:outerShdw>
              </a:effectLst>
            </a:endParaRPr>
          </a:p>
        </p:txBody>
      </p:sp>
      <p:sp>
        <p:nvSpPr>
          <p:cNvPr id="104451" name="Rectangle 3"/>
          <p:cNvSpPr>
            <a:spLocks noGrp="1" noChangeArrowheads="1"/>
          </p:cNvSpPr>
          <p:nvPr>
            <p:ph type="body" idx="1"/>
          </p:nvPr>
        </p:nvSpPr>
        <p:spPr>
          <a:xfrm>
            <a:off x="0" y="1600202"/>
            <a:ext cx="9144000" cy="4952999"/>
          </a:xfrm>
        </p:spPr>
        <p:txBody>
          <a:bodyPr/>
          <a:lstStyle/>
          <a:p>
            <a:pPr marL="0" indent="0" algn="just" eaLnBrk="1" hangingPunct="1">
              <a:lnSpc>
                <a:spcPct val="90000"/>
              </a:lnSpc>
              <a:buNone/>
              <a:defRPr/>
            </a:pPr>
            <a:r>
              <a:rPr lang="en-US" dirty="0">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 The city of Babylon continued to flourish after the Medes conquered it, and though its glory dwindled, especially after the control of the Medes and the Persians ended in 323 B.C., the city continued in some form or substance until A.D. 1000 and did not experience a sudden termination such as anticipated in this prophecy.”</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6941" y="121920"/>
            <a:ext cx="929859" cy="1097280"/>
          </a:xfrm>
          <a:prstGeom prst="rect">
            <a:avLst/>
          </a:prstGeom>
        </p:spPr>
      </p:pic>
    </p:spTree>
    <p:extLst>
      <p:ext uri="{BB962C8B-B14F-4D97-AF65-F5344CB8AC3E}">
        <p14:creationId xmlns:p14="http://schemas.microsoft.com/office/powerpoint/2010/main" val="41889222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4151589150"/>
              </p:ext>
            </p:extLst>
          </p:nvPr>
        </p:nvGraphicFramePr>
        <p:xfrm>
          <a:off x="76200" y="228600"/>
          <a:ext cx="8991601" cy="6400800"/>
        </p:xfrm>
        <a:graphic>
          <a:graphicData uri="http://schemas.openxmlformats.org/drawingml/2006/table">
            <a:tbl>
              <a:tblPr>
                <a:tableStyleId>{D7AC3CCA-C797-4891-BE02-D94E43425B78}</a:tableStyleId>
              </a:tblPr>
              <a:tblGrid>
                <a:gridCol w="4619471">
                  <a:extLst>
                    <a:ext uri="{9D8B030D-6E8A-4147-A177-3AD203B41FA5}">
                      <a16:colId xmlns:a16="http://schemas.microsoft.com/office/drawing/2014/main" val="20000"/>
                    </a:ext>
                  </a:extLst>
                </a:gridCol>
                <a:gridCol w="1896894">
                  <a:extLst>
                    <a:ext uri="{9D8B030D-6E8A-4147-A177-3AD203B41FA5}">
                      <a16:colId xmlns:a16="http://schemas.microsoft.com/office/drawing/2014/main" val="20001"/>
                    </a:ext>
                  </a:extLst>
                </a:gridCol>
                <a:gridCol w="2475236">
                  <a:extLst>
                    <a:ext uri="{9D8B030D-6E8A-4147-A177-3AD203B41FA5}">
                      <a16:colId xmlns:a16="http://schemas.microsoft.com/office/drawing/2014/main" val="20002"/>
                    </a:ext>
                  </a:extLst>
                </a:gridCol>
              </a:tblGrid>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Associated with a Golden cup</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Dwelling on many waters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Intoxicating the nations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Same name</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Stone sinking into Euphrates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Sudden destruction</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Destroyed by fire</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Final, uninhabitable</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Deserved</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God’s people flee</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Heaven rejoices</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000" b="0" i="0" u="none" strike="noStrike" cap="none" normalizeH="0" baseline="0" dirty="0">
                          <a:ln>
                            <a:noFill/>
                          </a:ln>
                          <a:solidFill>
                            <a:srgbClr val="FFFF00"/>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rgbClr val="3399FF"/>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2694571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685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158.</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0" y="914400"/>
            <a:ext cx="9144000" cy="4267200"/>
          </a:xfrm>
        </p:spPr>
        <p:txBody>
          <a:bodyPr/>
          <a:lstStyle/>
          <a:p>
            <a:pPr marL="0" indent="0" algn="just">
              <a:buNone/>
            </a:pPr>
            <a:r>
              <a:rPr lang="en-US" altLang="en-US" sz="2800" dirty="0">
                <a:effectLst>
                  <a:outerShdw blurRad="38100" dist="38100" dir="2700000" algn="tl">
                    <a:srgbClr val="000000">
                      <a:alpha val="43137"/>
                    </a:srgbClr>
                  </a:outerShdw>
                </a:effectLst>
                <a:cs typeface="Times New Roman" panose="02020603050405020304" pitchFamily="18" charset="0"/>
              </a:rPr>
              <a:t>“…and this is in exact harmony with the words of Isa. 13:19. </a:t>
            </a:r>
            <a:r>
              <a:rPr lang="en-US" sz="2800" dirty="0">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And Babylon, the glory of kingdoms, the beauty of the Chaldees’ excellency, shall be as when God overthrew Sodom and Gomorrah;’ and the Prophet Jeremiah makes the same statement. Jer. 50:40. The destruction of Sodom and Gomorrah was not protracted through many centuries, their glory disappeared in a few hours (Gen. 19:24–28), and </a:t>
            </a:r>
            <a:r>
              <a:rPr lang="en-US" sz="2800" b="1" u="sng" dirty="0">
                <a:solidFill>
                  <a:srgbClr val="FFFFCC"/>
                </a:solidFill>
                <a:effectLst>
                  <a:outerShdw blurRad="38100" dist="38100" dir="2700000" algn="tl">
                    <a:srgbClr val="000000">
                      <a:alpha val="43137"/>
                    </a:srgbClr>
                  </a:outerShdw>
                </a:effectLst>
                <a:cs typeface="Times New Roman" panose="02020603050405020304" pitchFamily="18" charset="0"/>
              </a:rPr>
              <a:t>as ancient Babylon was not thus destroyed, the prophecies of Isaiah and Jeremiah cannot be fulfilled unless there is to be a future Babylon that shall be thus destroyed</a:t>
            </a:r>
            <a:r>
              <a:rPr lang="en-US" sz="28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 In Rev. 16:17–19, we are told that Babylon shall be destroyed by an Earthquake, attended with most vivid and incessant lightning and awful thunder</a:t>
            </a:r>
            <a:r>
              <a:rPr lang="en-US" altLang="en-US" sz="2800" b="1" dirty="0">
                <a:effectLst>
                  <a:outerShdw blurRad="38100" dist="38100" dir="2700000" algn="tl">
                    <a:srgbClr val="000000">
                      <a:alpha val="43137"/>
                    </a:srgbClr>
                  </a:outerShdw>
                </a:effectLst>
                <a:cs typeface="Times New Roman" panose="02020603050405020304" pitchFamily="18" charset="0"/>
              </a:rPr>
              <a:t>.”</a:t>
            </a:r>
            <a:r>
              <a:rPr lang="en-US" altLang="en-US" sz="28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7320639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B8D217B7-6F52-451D-8B73-1FA4CA1EE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1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4EB9699F-1E35-4BC6-B879-899315808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12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06070-66E8-4122-B3E8-76AB171CF2D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5334000"/>
          </a:xfrm>
        </p:spPr>
        <p:txBody>
          <a:bodyPr/>
          <a:lstStyle/>
          <a:p>
            <a:pPr marL="0" indent="0" algn="ctr" eaLnBrk="1" hangingPunct="1">
              <a:buNone/>
              <a:defRPr/>
            </a:pPr>
            <a:r>
              <a:rPr lang="en-US" altLang="en-US" sz="36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Zechariah 5:5-11</a:t>
            </a:r>
          </a:p>
          <a:p>
            <a:pPr marL="0" indent="0" algn="just" eaLnBrk="1" hangingPunct="1">
              <a:buNone/>
              <a:defRPr/>
            </a:pPr>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Then the angel who was speaking with me went out and said to me, “Lift up now your eyes and see what this is going forth.” </a:t>
            </a:r>
            <a:r>
              <a:rPr lang="en-US" baseline="30000" dirty="0">
                <a:effectLst>
                  <a:outerShdw blurRad="38100" dist="38100" dir="2700000" algn="tl">
                    <a:srgbClr val="000000">
                      <a:alpha val="43137"/>
                    </a:srgbClr>
                  </a:outerShdw>
                </a:effectLst>
              </a:rPr>
              <a:t>6 </a:t>
            </a:r>
            <a:r>
              <a:rPr lang="en-US" dirty="0">
                <a:effectLst>
                  <a:outerShdw blurRad="38100" dist="38100" dir="2700000" algn="tl">
                    <a:srgbClr val="000000">
                      <a:alpha val="43137"/>
                    </a:srgbClr>
                  </a:outerShdw>
                </a:effectLst>
              </a:rPr>
              <a:t>I said, “What is it?” And he said, “This is the ephah going forth.” Again he said, “This is their appearance in all the land </a:t>
            </a:r>
            <a:r>
              <a:rPr lang="en-US" baseline="30000" dirty="0">
                <a:effectLst>
                  <a:outerShdw blurRad="38100" dist="38100" dir="2700000" algn="tl">
                    <a:srgbClr val="000000">
                      <a:alpha val="43137"/>
                    </a:srgbClr>
                  </a:outerShdw>
                </a:effectLst>
              </a:rPr>
              <a:t>7 </a:t>
            </a:r>
            <a:r>
              <a:rPr lang="en-US" dirty="0">
                <a:effectLst>
                  <a:outerShdw blurRad="38100" dist="38100" dir="2700000" algn="tl">
                    <a:srgbClr val="000000">
                      <a:alpha val="43137"/>
                    </a:srgbClr>
                  </a:outerShdw>
                </a:effectLst>
              </a:rPr>
              <a:t>(and behold, a lead cover was lifted up); and this is a </a:t>
            </a:r>
            <a:r>
              <a:rPr lang="en-US" b="1" u="sng" dirty="0">
                <a:solidFill>
                  <a:srgbClr val="FFFFCC"/>
                </a:solidFill>
                <a:effectLst>
                  <a:outerShdw blurRad="38100" dist="38100" dir="2700000" algn="tl">
                    <a:srgbClr val="000000">
                      <a:alpha val="43137"/>
                    </a:srgbClr>
                  </a:outerShdw>
                </a:effectLst>
              </a:rPr>
              <a:t>woman</a:t>
            </a:r>
            <a:r>
              <a:rPr lang="en-US" dirty="0">
                <a:effectLst>
                  <a:outerShdw blurRad="38100" dist="38100" dir="2700000" algn="tl">
                    <a:srgbClr val="000000">
                      <a:alpha val="43137"/>
                    </a:srgbClr>
                  </a:outerShdw>
                </a:effectLst>
              </a:rPr>
              <a:t> sitting inside the </a:t>
            </a:r>
            <a:r>
              <a:rPr lang="en-US" b="1" u="sng" dirty="0">
                <a:solidFill>
                  <a:srgbClr val="FFFFCC"/>
                </a:solidFill>
                <a:effectLst>
                  <a:outerShdw blurRad="38100" dist="38100" dir="2700000" algn="tl">
                    <a:srgbClr val="000000">
                      <a:alpha val="43137"/>
                    </a:srgbClr>
                  </a:outerShdw>
                </a:effectLst>
              </a:rPr>
              <a:t>ephah</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8 </a:t>
            </a:r>
            <a:r>
              <a:rPr lang="en-US" dirty="0">
                <a:effectLst>
                  <a:outerShdw blurRad="38100" dist="38100" dir="2700000" algn="tl">
                    <a:srgbClr val="000000">
                      <a:alpha val="43137"/>
                    </a:srgbClr>
                  </a:outerShdw>
                </a:effectLst>
              </a:rPr>
              <a:t>Then he said, “This is Wickedness!” And he threw her down into the middle of the ephah and cast the lead weight on its opening. </a:t>
            </a:r>
            <a:endParaRPr lang="en-US" alt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55505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27C39-8A1D-4BEF-85D7-3CCC854E822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5334000"/>
          </a:xfrm>
        </p:spPr>
        <p:txBody>
          <a:bodyPr/>
          <a:lstStyle/>
          <a:p>
            <a:pPr marL="0" indent="0" algn="ctr" eaLnBrk="1" hangingPunct="1">
              <a:buNone/>
              <a:defRPr/>
            </a:pPr>
            <a:r>
              <a:rPr lang="en-US" altLang="en-US" sz="36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Zechariah 5:5-11</a:t>
            </a:r>
          </a:p>
          <a:p>
            <a:pPr marL="0" indent="0" algn="just" eaLnBrk="1" hangingPunct="1">
              <a:buNone/>
              <a:defRPr/>
            </a:pPr>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I said to the angel who was speaking with me, “Where are they taking the ephah?”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Then he said to me, “To build a </a:t>
            </a:r>
            <a:r>
              <a:rPr lang="en-US" b="1" u="sng" dirty="0">
                <a:solidFill>
                  <a:srgbClr val="FFFFCC"/>
                </a:solidFill>
                <a:effectLst>
                  <a:outerShdw blurRad="38100" dist="38100" dir="2700000" algn="tl">
                    <a:srgbClr val="000000">
                      <a:alpha val="43137"/>
                    </a:srgbClr>
                  </a:outerShdw>
                </a:effectLst>
              </a:rPr>
              <a:t>temple</a:t>
            </a:r>
            <a:r>
              <a:rPr lang="en-US" dirty="0">
                <a:effectLst>
                  <a:outerShdw blurRad="38100" dist="38100" dir="2700000" algn="tl">
                    <a:srgbClr val="000000">
                      <a:alpha val="43137"/>
                    </a:srgbClr>
                  </a:outerShdw>
                </a:effectLst>
              </a:rPr>
              <a:t> for her in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0722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2514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76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dirty="0">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53200" y="1219202"/>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3930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2514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76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53200" y="1219202"/>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657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463D9-CD48-4DE4-8912-676A953FACD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5334000"/>
          </a:xfrm>
        </p:spPr>
        <p:txBody>
          <a:bodyPr/>
          <a:lstStyle/>
          <a:p>
            <a:pPr marL="0" indent="0" algn="ctr" eaLnBrk="1" hangingPunct="1">
              <a:spcBef>
                <a:spcPts val="0"/>
              </a:spcBef>
              <a:spcAft>
                <a:spcPts val="600"/>
              </a:spcAft>
              <a:buNone/>
              <a:defRPr/>
            </a:pPr>
            <a:r>
              <a:rPr lang="en-US" altLang="en-US" sz="36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Genesis 11:1-4</a:t>
            </a:r>
          </a:p>
          <a:p>
            <a:pPr marL="0" indent="0" algn="just" eaLnBrk="1" hangingPunct="1">
              <a:buNone/>
              <a:defRPr/>
            </a:pPr>
            <a:r>
              <a:rPr lang="en-US" altLang="en-US" sz="3000" baseline="30000" dirty="0">
                <a:effectLst>
                  <a:outerShdw blurRad="38100" dist="38100" dir="2700000" algn="tl">
                    <a:srgbClr val="000000">
                      <a:alpha val="43137"/>
                    </a:srgbClr>
                  </a:outerShdw>
                </a:effectLst>
              </a:rPr>
              <a:t>1</a:t>
            </a:r>
            <a:r>
              <a:rPr lang="en-US" altLang="en-US" sz="3000" dirty="0">
                <a:effectLst>
                  <a:outerShdw blurRad="38100" dist="38100" dir="2700000" algn="tl">
                    <a:srgbClr val="000000">
                      <a:alpha val="43137"/>
                    </a:srgbClr>
                  </a:outerShdw>
                </a:effectLst>
              </a:rPr>
              <a:t> Now the whole earth used the same language and the same words. </a:t>
            </a:r>
            <a:r>
              <a:rPr lang="en-US" altLang="en-US" sz="3000" baseline="30000" dirty="0">
                <a:effectLst>
                  <a:outerShdw blurRad="38100" dist="38100" dir="2700000" algn="tl">
                    <a:srgbClr val="000000">
                      <a:alpha val="43137"/>
                    </a:srgbClr>
                  </a:outerShdw>
                </a:effectLst>
              </a:rPr>
              <a:t>2</a:t>
            </a:r>
            <a:r>
              <a:rPr lang="en-US" altLang="en-US" sz="3000" dirty="0">
                <a:effectLst>
                  <a:outerShdw blurRad="38100" dist="38100" dir="2700000" algn="tl">
                    <a:srgbClr val="000000">
                      <a:alpha val="43137"/>
                    </a:srgbClr>
                  </a:outerShdw>
                </a:effectLst>
              </a:rPr>
              <a:t> It came about as they journeyed </a:t>
            </a:r>
            <a:r>
              <a:rPr lang="en-US" altLang="en-US" sz="3000" b="1" u="sng" dirty="0">
                <a:solidFill>
                  <a:srgbClr val="FFFFCC"/>
                </a:solidFill>
                <a:effectLst>
                  <a:outerShdw blurRad="38100" dist="38100" dir="2700000" algn="tl">
                    <a:srgbClr val="000000">
                      <a:alpha val="43137"/>
                    </a:srgbClr>
                  </a:outerShdw>
                </a:effectLst>
              </a:rPr>
              <a:t>east</a:t>
            </a:r>
            <a:r>
              <a:rPr lang="en-US" altLang="en-US" sz="3000" dirty="0">
                <a:effectLst>
                  <a:outerShdw blurRad="38100" dist="38100" dir="2700000" algn="tl">
                    <a:srgbClr val="000000">
                      <a:alpha val="43137"/>
                    </a:srgbClr>
                  </a:outerShdw>
                </a:effectLst>
              </a:rPr>
              <a:t>, that they found a plain in the land of </a:t>
            </a:r>
            <a:r>
              <a:rPr lang="en-US" altLang="en-US" sz="3000" b="1" u="sng" dirty="0">
                <a:solidFill>
                  <a:srgbClr val="FFFFCC"/>
                </a:solidFill>
                <a:effectLst>
                  <a:outerShdw blurRad="38100" dist="38100" dir="2700000" algn="tl">
                    <a:srgbClr val="000000">
                      <a:alpha val="43137"/>
                    </a:srgbClr>
                  </a:outerShdw>
                </a:effectLst>
              </a:rPr>
              <a:t>Shinar</a:t>
            </a:r>
            <a:r>
              <a:rPr lang="en-US" altLang="en-US" sz="3000" dirty="0">
                <a:effectLst>
                  <a:outerShdw blurRad="38100" dist="38100" dir="2700000" algn="tl">
                    <a:srgbClr val="000000">
                      <a:alpha val="43137"/>
                    </a:srgbClr>
                  </a:outerShdw>
                </a:effectLst>
              </a:rPr>
              <a:t> and settled there. </a:t>
            </a:r>
            <a:r>
              <a:rPr lang="en-US" altLang="en-US" sz="3000" baseline="30000" dirty="0">
                <a:effectLst>
                  <a:outerShdw blurRad="38100" dist="38100" dir="2700000" algn="tl">
                    <a:srgbClr val="000000">
                      <a:alpha val="43137"/>
                    </a:srgbClr>
                  </a:outerShdw>
                </a:effectLst>
              </a:rPr>
              <a:t>3</a:t>
            </a:r>
            <a:r>
              <a:rPr lang="en-US" altLang="en-US" sz="3000"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sz="3000" baseline="30000" dirty="0">
                <a:effectLst>
                  <a:outerShdw blurRad="38100" dist="38100" dir="2700000" algn="tl">
                    <a:srgbClr val="000000">
                      <a:alpha val="43137"/>
                    </a:srgbClr>
                  </a:outerShdw>
                </a:effectLst>
              </a:rPr>
              <a:t>4</a:t>
            </a:r>
            <a:r>
              <a:rPr lang="en-US" altLang="en-US" sz="3000"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181512331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13218800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a:extLst>
              <a:ext uri="{FF2B5EF4-FFF2-40B4-BE49-F238E27FC236}">
                <a16:creationId xmlns:a16="http://schemas.microsoft.com/office/drawing/2014/main" id="{479309E5-679C-4C49-A8D9-FF1ED4DCD3F5}"/>
              </a:ext>
            </a:extLst>
          </p:cNvPr>
          <p:cNvGraphicFramePr>
            <a:graphicFrameLocks noGrp="1"/>
          </p:cNvGraphicFramePr>
          <p:nvPr>
            <p:ph type="tbl" idx="1"/>
            <p:extLst>
              <p:ext uri="{D42A27DB-BD31-4B8C-83A1-F6EECF244321}">
                <p14:modId xmlns:p14="http://schemas.microsoft.com/office/powerpoint/2010/main" val="2601884363"/>
              </p:ext>
            </p:extLst>
          </p:nvPr>
        </p:nvGraphicFramePr>
        <p:xfrm>
          <a:off x="76200" y="175293"/>
          <a:ext cx="8991600" cy="6385500"/>
        </p:xfrm>
        <a:graphic>
          <a:graphicData uri="http://schemas.openxmlformats.org/drawingml/2006/table">
            <a:tbl>
              <a:tblPr/>
              <a:tblGrid>
                <a:gridCol w="3810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2400" b="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Coming of Babylon</a:t>
                      </a:r>
                      <a:r>
                        <a:rPr lang="en-US" sz="24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600" b="1" i="0" u="none" strike="noStrike" cap="none" normalizeH="0" baseline="0" dirty="0">
                        <a:ln>
                          <a:noFill/>
                        </a:ln>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marT="45717" marB="45717"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814076"/>
                  </a:ext>
                </a:extLst>
              </a:tr>
              <a:tr h="53337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ZECHARIAH 5:5-11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REVELATION 17–18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in a basket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on beast, seven mountains, many waters (17: 3, 9, 15)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(basket for measuring grain)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(merchant of grain, 18:13)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2"/>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wickedness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Babylon the Great, Mother of Harlots and Abominations of the Earth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3"/>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(temple is built for the woman)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4"/>
                  </a:ext>
                </a:extLst>
              </a:tr>
              <a:tr h="73152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taken to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called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4885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0" y="2133600"/>
            <a:ext cx="9144000" cy="2590800"/>
          </a:xfrm>
        </p:spPr>
        <p:txBody>
          <a:bodyPr/>
          <a:lstStyle/>
          <a:p>
            <a:pPr marL="0" indent="0" algn="just">
              <a:buNone/>
            </a:pPr>
            <a:r>
              <a:rPr lang="en-US" altLang="en-US" sz="4000" dirty="0">
                <a:effectLst>
                  <a:outerShdw blurRad="38100" dist="38100" dir="2700000" algn="tl">
                    <a:srgbClr val="000000">
                      <a:alpha val="43137"/>
                    </a:srgbClr>
                  </a:outerShdw>
                </a:effectLst>
                <a:cs typeface="Times New Roman" panose="02020603050405020304" pitchFamily="18" charset="0"/>
              </a:rPr>
              <a:t>“The vision or prophecy contains the germ which is afterward expanded and developed in such detail in Rev. 17 and 18.” Pink, </a:t>
            </a:r>
            <a:r>
              <a:rPr lang="en-US" altLang="en-US" sz="4000" i="1" dirty="0">
                <a:effectLst>
                  <a:outerShdw blurRad="38100" dist="38100" dir="2700000" algn="tl">
                    <a:srgbClr val="000000">
                      <a:alpha val="43137"/>
                    </a:srgbClr>
                  </a:outerShdw>
                </a:effectLst>
                <a:cs typeface="Times New Roman" panose="02020603050405020304" pitchFamily="18" charset="0"/>
              </a:rPr>
              <a:t>The Antichrist</a:t>
            </a:r>
            <a:r>
              <a:rPr lang="en-US" altLang="en-US" sz="4000" dirty="0">
                <a:effectLst>
                  <a:outerShdw blurRad="38100" dist="38100" dir="2700000" algn="tl">
                    <a:srgbClr val="000000">
                      <a:alpha val="43137"/>
                    </a:srgbClr>
                  </a:outerShdw>
                </a:effectLst>
                <a:cs typeface="Times New Roman" panose="02020603050405020304" pitchFamily="18" charset="0"/>
              </a:rPr>
              <a:t>, 281.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414" y="238126"/>
            <a:ext cx="6353175" cy="1362075"/>
          </a:xfrm>
          <a:prstGeom prst="rect">
            <a:avLst/>
          </a:prstGeom>
        </p:spPr>
      </p:pic>
    </p:spTree>
    <p:extLst>
      <p:ext uri="{BB962C8B-B14F-4D97-AF65-F5344CB8AC3E}">
        <p14:creationId xmlns:p14="http://schemas.microsoft.com/office/powerpoint/2010/main" val="156148597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04" y="1558009"/>
            <a:ext cx="8378792" cy="4385593"/>
          </a:xfrm>
          <a:prstGeom prst="rect">
            <a:avLst/>
          </a:prstGeom>
          <a:ln w="57150">
            <a:solidFill>
              <a:srgbClr val="C00000"/>
            </a:solidFill>
          </a:ln>
        </p:spPr>
      </p:pic>
      <p:sp>
        <p:nvSpPr>
          <p:cNvPr id="6" name="Rectangle 2"/>
          <p:cNvSpPr txBox="1">
            <a:spLocks noChangeArrowheads="1"/>
          </p:cNvSpPr>
          <p:nvPr/>
        </p:nvSpPr>
        <p:spPr>
          <a:xfrm>
            <a:off x="304800" y="228600"/>
            <a:ext cx="86868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 Daniel Interprets the Writing (5:24-28)</a:t>
            </a:r>
          </a:p>
        </p:txBody>
      </p:sp>
    </p:spTree>
    <p:extLst>
      <p:ext uri="{BB962C8B-B14F-4D97-AF65-F5344CB8AC3E}">
        <p14:creationId xmlns:p14="http://schemas.microsoft.com/office/powerpoint/2010/main" val="19976132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6CEE2-89C3-4650-A25E-6C68FD3261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3810000"/>
          </a:xfrm>
        </p:spPr>
        <p:txBody>
          <a:bodyPr/>
          <a:lstStyle/>
          <a:p>
            <a:pPr marL="0" indent="0" algn="ctr" eaLnBrk="1" hangingPunct="1">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Zechariah 1:7</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 the twenty-fourth day of the eleventh month, which is the month </a:t>
            </a:r>
            <a:r>
              <a:rPr lang="en-US" sz="3600" dirty="0" err="1">
                <a:effectLst>
                  <a:outerShdw blurRad="38100" dist="38100" dir="2700000" algn="tl">
                    <a:srgbClr val="000000">
                      <a:alpha val="43137"/>
                    </a:srgbClr>
                  </a:outerShdw>
                </a:effectLst>
              </a:rPr>
              <a:t>Shebat</a:t>
            </a:r>
            <a:r>
              <a:rPr lang="en-US" sz="3600" dirty="0">
                <a:effectLst>
                  <a:outerShdw blurRad="38100" dist="38100" dir="2700000" algn="tl">
                    <a:srgbClr val="000000">
                      <a:alpha val="43137"/>
                    </a:srgbClr>
                  </a:outerShdw>
                </a:effectLst>
              </a:rPr>
              <a:t>, in the </a:t>
            </a:r>
            <a:r>
              <a:rPr lang="en-US" sz="3600" b="1" u="sng" dirty="0">
                <a:solidFill>
                  <a:srgbClr val="FFFFCC"/>
                </a:solidFill>
                <a:effectLst>
                  <a:outerShdw blurRad="38100" dist="38100" dir="2700000" algn="tl">
                    <a:srgbClr val="000000">
                      <a:alpha val="43137"/>
                    </a:srgbClr>
                  </a:outerShdw>
                </a:effectLst>
              </a:rPr>
              <a:t>second year of Darius</a:t>
            </a:r>
            <a:r>
              <a:rPr lang="en-US" sz="3600" dirty="0">
                <a:effectLst>
                  <a:outerShdw blurRad="38100" dist="38100" dir="2700000" algn="tl">
                    <a:srgbClr val="000000">
                      <a:alpha val="43137"/>
                    </a:srgbClr>
                  </a:outerShdw>
                </a:effectLst>
              </a:rPr>
              <a:t>, the word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came to Zechariah the prophet, the son of </a:t>
            </a:r>
            <a:r>
              <a:rPr lang="en-US" sz="3600" dirty="0" err="1">
                <a:effectLst>
                  <a:outerShdw blurRad="38100" dist="38100" dir="2700000" algn="tl">
                    <a:srgbClr val="000000">
                      <a:alpha val="43137"/>
                    </a:srgbClr>
                  </a:outerShdw>
                </a:effectLst>
              </a:rPr>
              <a:t>Berechiah</a:t>
            </a:r>
            <a:r>
              <a:rPr lang="en-US" sz="3600" dirty="0">
                <a:effectLst>
                  <a:outerShdw blurRad="38100" dist="38100" dir="2700000" algn="tl">
                    <a:srgbClr val="000000">
                      <a:alpha val="43137"/>
                    </a:srgbClr>
                  </a:outerShdw>
                </a:effectLst>
              </a:rPr>
              <a:t>, the son of </a:t>
            </a:r>
            <a:r>
              <a:rPr lang="en-US" sz="3600" dirty="0" err="1">
                <a:effectLst>
                  <a:outerShdw blurRad="38100" dist="38100" dir="2700000" algn="tl">
                    <a:srgbClr val="000000">
                      <a:alpha val="43137"/>
                    </a:srgbClr>
                  </a:outerShdw>
                </a:effectLst>
              </a:rPr>
              <a:t>Iddo</a:t>
            </a:r>
            <a:r>
              <a:rPr lang="en-US" sz="3600" dirty="0">
                <a:effectLst>
                  <a:outerShdw blurRad="38100" dist="38100" dir="2700000" algn="tl">
                    <a:srgbClr val="000000">
                      <a:alpha val="43137"/>
                    </a:srgbClr>
                  </a:outerShdw>
                </a:effectLst>
              </a:rPr>
              <a:t>, as follows:</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303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7171" name="Rectangle 1027"/>
          <p:cNvSpPr>
            <a:spLocks noGrp="1" noChangeArrowheads="1"/>
          </p:cNvSpPr>
          <p:nvPr>
            <p:ph type="body" idx="1"/>
          </p:nvPr>
        </p:nvSpPr>
        <p:spPr>
          <a:xfrm>
            <a:off x="0" y="0"/>
            <a:ext cx="9144001" cy="5334000"/>
          </a:xfrm>
        </p:spPr>
        <p:txBody>
          <a:bodyPr/>
          <a:lstStyle/>
          <a:p>
            <a:pPr marL="0" indent="0" algn="ctr" eaLnBrk="1" hangingPunct="1">
              <a:spcBef>
                <a:spcPts val="0"/>
              </a:spcBef>
              <a:spcAft>
                <a:spcPts val="1200"/>
              </a:spcAft>
              <a:buNone/>
              <a:defRPr/>
            </a:pPr>
            <a:r>
              <a:rPr lang="en-US" altLang="en-US" sz="36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Genesis 11:1-4</a:t>
            </a:r>
          </a:p>
          <a:p>
            <a:pPr marL="0" indent="0" algn="just" eaLnBrk="1" hangingPunct="1">
              <a:spcBef>
                <a:spcPts val="0"/>
              </a:spcBef>
              <a:spcAft>
                <a:spcPts val="600"/>
              </a:spcAft>
              <a:buNone/>
              <a:defRPr/>
            </a:pPr>
            <a:r>
              <a:rPr lang="en-US" altLang="en-US" sz="3000" baseline="30000" dirty="0">
                <a:effectLst>
                  <a:outerShdw blurRad="38100" dist="38100" dir="2700000" algn="tl">
                    <a:srgbClr val="000000">
                      <a:alpha val="43137"/>
                    </a:srgbClr>
                  </a:outerShdw>
                </a:effectLst>
              </a:rPr>
              <a:t>1</a:t>
            </a:r>
            <a:r>
              <a:rPr lang="en-US" altLang="en-US" sz="3000" dirty="0">
                <a:effectLst>
                  <a:outerShdw blurRad="38100" dist="38100" dir="2700000" algn="tl">
                    <a:srgbClr val="000000">
                      <a:alpha val="43137"/>
                    </a:srgbClr>
                  </a:outerShdw>
                </a:effectLst>
              </a:rPr>
              <a:t> Now the whole earth used the same language and the same words. </a:t>
            </a:r>
            <a:r>
              <a:rPr lang="en-US" altLang="en-US" sz="3000" baseline="30000" dirty="0">
                <a:effectLst>
                  <a:outerShdw blurRad="38100" dist="38100" dir="2700000" algn="tl">
                    <a:srgbClr val="000000">
                      <a:alpha val="43137"/>
                    </a:srgbClr>
                  </a:outerShdw>
                </a:effectLst>
              </a:rPr>
              <a:t>2</a:t>
            </a:r>
            <a:r>
              <a:rPr lang="en-US" altLang="en-US" sz="3000" dirty="0">
                <a:effectLst>
                  <a:outerShdw blurRad="38100" dist="38100" dir="2700000" algn="tl">
                    <a:srgbClr val="000000">
                      <a:alpha val="43137"/>
                    </a:srgbClr>
                  </a:outerShdw>
                </a:effectLst>
              </a:rPr>
              <a:t> It came about as they journeyed </a:t>
            </a:r>
            <a:r>
              <a:rPr lang="en-US" altLang="en-US" sz="3000" b="1" u="sng" dirty="0">
                <a:solidFill>
                  <a:srgbClr val="FFFFCC"/>
                </a:solidFill>
                <a:effectLst>
                  <a:outerShdw blurRad="38100" dist="38100" dir="2700000" algn="tl">
                    <a:srgbClr val="000000">
                      <a:alpha val="43137"/>
                    </a:srgbClr>
                  </a:outerShdw>
                </a:effectLst>
              </a:rPr>
              <a:t>east</a:t>
            </a:r>
            <a:r>
              <a:rPr lang="en-US" altLang="en-US" sz="3000" dirty="0">
                <a:effectLst>
                  <a:outerShdw blurRad="38100" dist="38100" dir="2700000" algn="tl">
                    <a:srgbClr val="000000">
                      <a:alpha val="43137"/>
                    </a:srgbClr>
                  </a:outerShdw>
                </a:effectLst>
              </a:rPr>
              <a:t>, that they found a plain in the land of </a:t>
            </a:r>
            <a:r>
              <a:rPr lang="en-US" altLang="en-US" sz="3000" b="1" u="sng" dirty="0">
                <a:solidFill>
                  <a:srgbClr val="FFFFCC"/>
                </a:solidFill>
                <a:effectLst>
                  <a:outerShdw blurRad="38100" dist="38100" dir="2700000" algn="tl">
                    <a:srgbClr val="000000">
                      <a:alpha val="43137"/>
                    </a:srgbClr>
                  </a:outerShdw>
                </a:effectLst>
              </a:rPr>
              <a:t>Shinar</a:t>
            </a:r>
            <a:r>
              <a:rPr lang="en-US" altLang="en-US" sz="3000" dirty="0">
                <a:effectLst>
                  <a:outerShdw blurRad="38100" dist="38100" dir="2700000" algn="tl">
                    <a:srgbClr val="000000">
                      <a:alpha val="43137"/>
                    </a:srgbClr>
                  </a:outerShdw>
                </a:effectLst>
              </a:rPr>
              <a:t> and settled there. </a:t>
            </a:r>
            <a:r>
              <a:rPr lang="en-US" altLang="en-US" sz="3000" baseline="30000" dirty="0">
                <a:effectLst>
                  <a:outerShdw blurRad="38100" dist="38100" dir="2700000" algn="tl">
                    <a:srgbClr val="000000">
                      <a:alpha val="43137"/>
                    </a:srgbClr>
                  </a:outerShdw>
                </a:effectLst>
              </a:rPr>
              <a:t>3</a:t>
            </a:r>
            <a:r>
              <a:rPr lang="en-US" altLang="en-US" sz="3000"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sz="3000" baseline="30000" dirty="0">
                <a:effectLst>
                  <a:outerShdw blurRad="38100" dist="38100" dir="2700000" algn="tl">
                    <a:srgbClr val="000000">
                      <a:alpha val="43137"/>
                    </a:srgbClr>
                  </a:outerShdw>
                </a:effectLst>
              </a:rPr>
              <a:t>4</a:t>
            </a:r>
            <a:r>
              <a:rPr lang="en-US" altLang="en-US" sz="3000"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4A0CC31-7CEF-4C4F-A170-AEF33EBC3E17}"/>
              </a:ext>
            </a:extLst>
          </p:cNvPr>
          <p:cNvSpPr>
            <a:spLocks noGrp="1" noChangeArrowheads="1"/>
          </p:cNvSpPr>
          <p:nvPr>
            <p:ph type="title"/>
          </p:nvPr>
        </p:nvSpPr>
        <p:spPr>
          <a:xfrm>
            <a:off x="685800" y="2286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rPr>
              <a:t>Newton</a:t>
            </a:r>
            <a:br>
              <a:rPr lang="en-US" altLang="en-US" dirty="0">
                <a:solidFill>
                  <a:srgbClr val="00FFFF"/>
                </a:solidFill>
                <a:effectLst>
                  <a:outerShdw blurRad="38100" dist="38100" dir="2700000" algn="tl">
                    <a:srgbClr val="000000">
                      <a:alpha val="43137"/>
                    </a:srgbClr>
                  </a:outerShdw>
                </a:effectLst>
              </a:rPr>
            </a:br>
            <a:r>
              <a:rPr lang="en-US" alt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Babylon: Its Future, History, and Doom</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1890, p. 64.</a:t>
            </a:r>
            <a:r>
              <a:rPr lang="en-US" altLang="en-US" sz="2000" dirty="0">
                <a:solidFill>
                  <a:schemeClr val="tx1"/>
                </a:solidFill>
                <a:effectLst>
                  <a:outerShdw blurRad="38100" dist="38100" dir="2700000" algn="tl">
                    <a:srgbClr val="000000">
                      <a:alpha val="43137"/>
                    </a:srgbClr>
                  </a:outerShdw>
                </a:effectLst>
              </a:rPr>
              <a:t> </a:t>
            </a:r>
            <a:endParaRPr lang="en-US" altLang="en-US" sz="2800" dirty="0">
              <a:solidFill>
                <a:schemeClr val="tx1"/>
              </a:solidFill>
              <a:effectLst>
                <a:outerShdw blurRad="38100" dist="38100" dir="2700000" algn="tl">
                  <a:srgbClr val="000000">
                    <a:alpha val="43137"/>
                  </a:srgbClr>
                </a:outerShdw>
              </a:effectLst>
            </a:endParaRPr>
          </a:p>
        </p:txBody>
      </p:sp>
      <p:sp>
        <p:nvSpPr>
          <p:cNvPr id="82947" name="Rectangle 3">
            <a:extLst>
              <a:ext uri="{FF2B5EF4-FFF2-40B4-BE49-F238E27FC236}">
                <a16:creationId xmlns:a16="http://schemas.microsoft.com/office/drawing/2014/main" id="{BCA43B13-C7A1-4C0B-936E-7625653A6F56}"/>
              </a:ext>
            </a:extLst>
          </p:cNvPr>
          <p:cNvSpPr>
            <a:spLocks noGrp="1" noChangeArrowheads="1"/>
          </p:cNvSpPr>
          <p:nvPr>
            <p:ph type="body" idx="1"/>
          </p:nvPr>
        </p:nvSpPr>
        <p:spPr>
          <a:xfrm>
            <a:off x="0" y="1600202"/>
            <a:ext cx="9144000" cy="3276599"/>
          </a:xfrm>
        </p:spPr>
        <p:txBody>
          <a:bodyPr/>
          <a:lstStyle/>
          <a:p>
            <a:pPr marL="0" indent="0" algn="just">
              <a:buNone/>
            </a:pPr>
            <a:r>
              <a:rPr lang="en-US" altLang="en-US" sz="3600" dirty="0">
                <a:effectLst>
                  <a:outerShdw blurRad="38100" dist="38100" dir="2700000" algn="tl">
                    <a:srgbClr val="000000">
                      <a:alpha val="43137"/>
                    </a:srgbClr>
                  </a:outerShdw>
                </a:effectLst>
                <a:cs typeface="Times New Roman" panose="02020603050405020304" pitchFamily="18" charset="0"/>
              </a:rPr>
              <a:t>“That this event predicted in this remarkable passage remains still unaccomplished, is sufficiently evident from the fact of Zechariah’s having prophesied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received that blow under which it has gradually waned. Zechariah lived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passed into the hands of the Persians . . .”</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8255280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5" name="Picture 2" descr="C:\Users\jamcg\AppData\Local\Temp\SNAGHTMLa6ab7b.PNG">
            <a:extLst>
              <a:ext uri="{FF2B5EF4-FFF2-40B4-BE49-F238E27FC236}">
                <a16:creationId xmlns:a16="http://schemas.microsoft.com/office/drawing/2014/main" id="{7E3D71C3-3FBB-482D-9AF4-C9B1C4D63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4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1C121-1FF7-4500-B3B8-D49A6ED3FBF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0243" name="Rectangle 7"/>
          <p:cNvSpPr>
            <a:spLocks noGrp="1" noChangeArrowheads="1"/>
          </p:cNvSpPr>
          <p:nvPr>
            <p:ph type="body" idx="1"/>
          </p:nvPr>
        </p:nvSpPr>
        <p:spPr>
          <a:xfrm>
            <a:off x="0" y="0"/>
            <a:ext cx="9144000" cy="2667000"/>
          </a:xfrm>
        </p:spPr>
        <p:txBody>
          <a:bodyPr/>
          <a:lstStyle/>
          <a:p>
            <a:pPr marL="0" indent="0" algn="ctr" eaLnBrk="1" hangingPunct="1">
              <a:spcBef>
                <a:spcPts val="0"/>
              </a:spcBef>
              <a:spcAft>
                <a:spcPts val="1200"/>
              </a:spcAft>
              <a:buNone/>
              <a:defRPr/>
            </a:pPr>
            <a:r>
              <a:rPr lang="en-US" altLang="en-US" sz="4000" dirty="0">
                <a:solidFill>
                  <a:srgbClr val="00FFFF"/>
                </a:solidFill>
                <a:effectLst>
                  <a:outerShdw blurRad="38100" dist="38100" dir="2700000" algn="tl">
                    <a:srgbClr val="000000">
                      <a:alpha val="43137"/>
                    </a:srgbClr>
                  </a:outerShdw>
                </a:effectLst>
                <a:ea typeface="+mj-ea"/>
                <a:cs typeface="+mj-cs"/>
              </a:rPr>
              <a:t>Revelation 9:14</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“one saying to the sixth angel who had the trumpet, ‘Release the four angels who are bound at the great river </a:t>
            </a:r>
            <a:r>
              <a:rPr lang="en-US" sz="3600" b="1" u="sng" dirty="0">
                <a:solidFill>
                  <a:srgbClr val="FFFFCC"/>
                </a:solidFill>
                <a:effectLst>
                  <a:outerShdw blurRad="38100" dist="38100" dir="2700000" algn="tl">
                    <a:srgbClr val="000000">
                      <a:alpha val="43137"/>
                    </a:srgbClr>
                  </a:outerShdw>
                </a:effectLst>
              </a:rPr>
              <a:t>Euphrates</a:t>
            </a:r>
            <a:r>
              <a:rPr lang="en-US" sz="3600"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2C04652B-F9BC-41F5-B378-259FB1FAA8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39482" y="2590800"/>
            <a:ext cx="1865036" cy="2286000"/>
          </a:xfrm>
          <a:prstGeom prst="rect">
            <a:avLst/>
          </a:prstGeom>
        </p:spPr>
      </p:pic>
    </p:spTree>
    <p:extLst>
      <p:ext uri="{BB962C8B-B14F-4D97-AF65-F5344CB8AC3E}">
        <p14:creationId xmlns:p14="http://schemas.microsoft.com/office/powerpoint/2010/main" val="51227123"/>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4671B-6C28-46A9-8AF0-A402D872EEC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0243" name="Rectangle 7"/>
          <p:cNvSpPr>
            <a:spLocks noGrp="1" noChangeArrowheads="1"/>
          </p:cNvSpPr>
          <p:nvPr>
            <p:ph type="body" idx="1"/>
          </p:nvPr>
        </p:nvSpPr>
        <p:spPr>
          <a:xfrm>
            <a:off x="1" y="0"/>
            <a:ext cx="9144000" cy="3322615"/>
          </a:xfrm>
        </p:spPr>
        <p:txBody>
          <a:bodyPr/>
          <a:lstStyle/>
          <a:p>
            <a:pPr marL="0" indent="0" algn="ctr" eaLnBrk="1" hangingPunct="1">
              <a:spcBef>
                <a:spcPts val="0"/>
              </a:spcBef>
              <a:spcAft>
                <a:spcPts val="1200"/>
              </a:spcAft>
              <a:buNone/>
              <a:defRPr/>
            </a:pPr>
            <a:r>
              <a:rPr lang="en-US" altLang="en-US" sz="4000" dirty="0">
                <a:solidFill>
                  <a:srgbClr val="00FFFF"/>
                </a:solidFill>
                <a:effectLst>
                  <a:outerShdw blurRad="38100" dist="38100" dir="2700000" algn="tl">
                    <a:srgbClr val="000000">
                      <a:alpha val="43137"/>
                    </a:srgbClr>
                  </a:outerShdw>
                </a:effectLst>
                <a:ea typeface="+mj-ea"/>
                <a:cs typeface="+mj-cs"/>
              </a:rPr>
              <a:t>Revelation 16:12</a:t>
            </a:r>
          </a:p>
          <a:p>
            <a:pPr marL="0" indent="0" algn="just" eaLnBrk="1" hangingPunct="1">
              <a:spcBef>
                <a:spcPts val="0"/>
              </a:spcBef>
              <a:buNone/>
              <a:defRPr/>
            </a:pPr>
            <a:r>
              <a:rPr lang="en-US" sz="3400" dirty="0">
                <a:effectLst>
                  <a:outerShdw blurRad="38100" dist="38100" dir="2700000" algn="tl">
                    <a:srgbClr val="000000">
                      <a:alpha val="43137"/>
                    </a:srgbClr>
                  </a:outerShdw>
                </a:effectLst>
              </a:rPr>
              <a:t>“The sixth </a:t>
            </a:r>
            <a:r>
              <a:rPr lang="en-US" sz="3400" i="1" dirty="0">
                <a:effectLst>
                  <a:outerShdw blurRad="38100" dist="38100" dir="2700000" algn="tl">
                    <a:srgbClr val="000000">
                      <a:alpha val="43137"/>
                    </a:srgbClr>
                  </a:outerShdw>
                </a:effectLst>
              </a:rPr>
              <a:t>angel</a:t>
            </a:r>
            <a:r>
              <a:rPr lang="en-US" sz="3400" dirty="0">
                <a:effectLst>
                  <a:outerShdw blurRad="38100" dist="38100" dir="2700000" algn="tl">
                    <a:srgbClr val="000000">
                      <a:alpha val="43137"/>
                    </a:srgbClr>
                  </a:outerShdw>
                </a:effectLst>
              </a:rPr>
              <a:t> poured out his bowl on the great river, the </a:t>
            </a:r>
            <a:r>
              <a:rPr lang="en-US" sz="3400" b="1" u="sng" dirty="0">
                <a:solidFill>
                  <a:srgbClr val="FFFFCC"/>
                </a:solidFill>
                <a:effectLst>
                  <a:outerShdw blurRad="38100" dist="38100" dir="2700000" algn="tl">
                    <a:srgbClr val="000000">
                      <a:alpha val="43137"/>
                    </a:srgbClr>
                  </a:outerShdw>
                </a:effectLst>
              </a:rPr>
              <a:t>Euphrates</a:t>
            </a:r>
            <a:r>
              <a:rPr lang="en-US" sz="3400" dirty="0">
                <a:effectLst>
                  <a:outerShdw blurRad="38100" dist="38100" dir="2700000" algn="tl">
                    <a:srgbClr val="000000">
                      <a:alpha val="43137"/>
                    </a:srgbClr>
                  </a:outerShdw>
                </a:effectLst>
              </a:rPr>
              <a:t>; and its water was dried up, so that the way would be prepared for the kings from the </a:t>
            </a:r>
            <a:r>
              <a:rPr lang="en-US" sz="3400" b="1" u="sng" dirty="0">
                <a:solidFill>
                  <a:srgbClr val="FFFFCC"/>
                </a:solidFill>
                <a:effectLst>
                  <a:outerShdw blurRad="38100" dist="38100" dir="2700000" algn="tl">
                    <a:srgbClr val="000000">
                      <a:alpha val="43137"/>
                    </a:srgbClr>
                  </a:outerShdw>
                </a:effectLst>
              </a:rPr>
              <a:t>east</a:t>
            </a:r>
            <a:r>
              <a:rPr lang="en-US" sz="3400"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67F3639B-13CC-4809-A64A-479901D6A2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39482" y="2590800"/>
            <a:ext cx="1865036" cy="2286000"/>
          </a:xfrm>
          <a:prstGeom prst="rect">
            <a:avLst/>
          </a:prstGeom>
        </p:spPr>
      </p:pic>
    </p:spTree>
    <p:extLst>
      <p:ext uri="{BB962C8B-B14F-4D97-AF65-F5344CB8AC3E}">
        <p14:creationId xmlns:p14="http://schemas.microsoft.com/office/powerpoint/2010/main" val="2994664775"/>
      </p:ext>
    </p:extLst>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2705100" y="228600"/>
            <a:ext cx="3733800" cy="838200"/>
          </a:xfrm>
        </p:spPr>
        <p:txBody>
          <a:bodyPr/>
          <a:lstStyle/>
          <a:p>
            <a:pPr algn="ct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914400" y="1143000"/>
            <a:ext cx="3429000" cy="49530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87462"/>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3257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2705100" y="228600"/>
            <a:ext cx="3733800" cy="838200"/>
          </a:xfrm>
        </p:spPr>
        <p:txBody>
          <a:bodyPr/>
          <a:lstStyle/>
          <a:p>
            <a:pPr algn="ct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914400" y="1143000"/>
            <a:ext cx="3429000" cy="49530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87462"/>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8862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7E670-C324-44BE-99E6-D12D46E6894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5334000"/>
          </a:xfrm>
        </p:spPr>
        <p:txBody>
          <a:bodyPr/>
          <a:lstStyle/>
          <a:p>
            <a:pPr marL="0" indent="0" algn="ctr" eaLnBrk="1" hangingPunct="1">
              <a:buNone/>
              <a:defRPr/>
            </a:pPr>
            <a:r>
              <a:rPr lang="en-US" altLang="en-US" sz="36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Genesis 11:1-4</a:t>
            </a:r>
          </a:p>
          <a:p>
            <a:pPr marL="0" indent="0" algn="just" eaLnBrk="1" hangingPunct="1">
              <a:buNone/>
              <a:defRPr/>
            </a:pPr>
            <a:r>
              <a:rPr lang="en-US" altLang="en-US" sz="3000" baseline="30000" dirty="0">
                <a:effectLst>
                  <a:outerShdw blurRad="38100" dist="38100" dir="2700000" algn="tl">
                    <a:srgbClr val="000000">
                      <a:alpha val="43137"/>
                    </a:srgbClr>
                  </a:outerShdw>
                </a:effectLst>
              </a:rPr>
              <a:t>1</a:t>
            </a:r>
            <a:r>
              <a:rPr lang="en-US" altLang="en-US" sz="3000" dirty="0">
                <a:effectLst>
                  <a:outerShdw blurRad="38100" dist="38100" dir="2700000" algn="tl">
                    <a:srgbClr val="000000">
                      <a:alpha val="43137"/>
                    </a:srgbClr>
                  </a:outerShdw>
                </a:effectLst>
              </a:rPr>
              <a:t> Now the whole earth used the same language and the same words. </a:t>
            </a:r>
            <a:r>
              <a:rPr lang="en-US" altLang="en-US" sz="3000" baseline="30000" dirty="0">
                <a:effectLst>
                  <a:outerShdw blurRad="38100" dist="38100" dir="2700000" algn="tl">
                    <a:srgbClr val="000000">
                      <a:alpha val="43137"/>
                    </a:srgbClr>
                  </a:outerShdw>
                </a:effectLst>
              </a:rPr>
              <a:t>2</a:t>
            </a:r>
            <a:r>
              <a:rPr lang="en-US" altLang="en-US" sz="3000" dirty="0">
                <a:effectLst>
                  <a:outerShdw blurRad="38100" dist="38100" dir="2700000" algn="tl">
                    <a:srgbClr val="000000">
                      <a:alpha val="43137"/>
                    </a:srgbClr>
                  </a:outerShdw>
                </a:effectLst>
              </a:rPr>
              <a:t> It came about as they journeyed </a:t>
            </a:r>
            <a:r>
              <a:rPr lang="en-US" altLang="en-US" sz="3000" b="1" u="sng" dirty="0">
                <a:solidFill>
                  <a:srgbClr val="FFFFCC"/>
                </a:solidFill>
                <a:effectLst>
                  <a:outerShdw blurRad="38100" dist="38100" dir="2700000" algn="tl">
                    <a:srgbClr val="000000">
                      <a:alpha val="43137"/>
                    </a:srgbClr>
                  </a:outerShdw>
                </a:effectLst>
              </a:rPr>
              <a:t>east</a:t>
            </a:r>
            <a:r>
              <a:rPr lang="en-US" altLang="en-US" sz="3000" dirty="0">
                <a:effectLst>
                  <a:outerShdw blurRad="38100" dist="38100" dir="2700000" algn="tl">
                    <a:srgbClr val="000000">
                      <a:alpha val="43137"/>
                    </a:srgbClr>
                  </a:outerShdw>
                </a:effectLst>
              </a:rPr>
              <a:t>, that they found a plain in the land of </a:t>
            </a:r>
            <a:r>
              <a:rPr lang="en-US" altLang="en-US" sz="3000" b="1" u="sng" dirty="0">
                <a:solidFill>
                  <a:srgbClr val="FFFFCC"/>
                </a:solidFill>
                <a:effectLst>
                  <a:outerShdw blurRad="38100" dist="38100" dir="2700000" algn="tl">
                    <a:srgbClr val="000000">
                      <a:alpha val="43137"/>
                    </a:srgbClr>
                  </a:outerShdw>
                </a:effectLst>
              </a:rPr>
              <a:t>Shinar</a:t>
            </a:r>
            <a:r>
              <a:rPr lang="en-US" altLang="en-US" sz="3000" dirty="0">
                <a:effectLst>
                  <a:outerShdw blurRad="38100" dist="38100" dir="2700000" algn="tl">
                    <a:srgbClr val="000000">
                      <a:alpha val="43137"/>
                    </a:srgbClr>
                  </a:outerShdw>
                </a:effectLst>
              </a:rPr>
              <a:t> and settled there. </a:t>
            </a:r>
            <a:r>
              <a:rPr lang="en-US" altLang="en-US" sz="3000" baseline="30000" dirty="0">
                <a:effectLst>
                  <a:outerShdw blurRad="38100" dist="38100" dir="2700000" algn="tl">
                    <a:srgbClr val="000000">
                      <a:alpha val="43137"/>
                    </a:srgbClr>
                  </a:outerShdw>
                </a:effectLst>
              </a:rPr>
              <a:t>3</a:t>
            </a:r>
            <a:r>
              <a:rPr lang="en-US" altLang="en-US" sz="3000"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sz="3000" baseline="30000" dirty="0">
                <a:effectLst>
                  <a:outerShdw blurRad="38100" dist="38100" dir="2700000" algn="tl">
                    <a:srgbClr val="000000">
                      <a:alpha val="43137"/>
                    </a:srgbClr>
                  </a:outerShdw>
                </a:effectLst>
              </a:rPr>
              <a:t>4</a:t>
            </a:r>
            <a:r>
              <a:rPr lang="en-US" altLang="en-US" sz="3000"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10015024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2705100" y="228600"/>
            <a:ext cx="3733800" cy="838200"/>
          </a:xfrm>
        </p:spPr>
        <p:txBody>
          <a:bodyPr/>
          <a:lstStyle/>
          <a:p>
            <a:pPr algn="ct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914400" y="1143000"/>
            <a:ext cx="3429000" cy="49530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87462"/>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44727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AC53723-D017-4CDD-8B61-61777E4EB12D}"/>
              </a:ext>
            </a:extLst>
          </p:cNvPr>
          <p:cNvSpPr>
            <a:spLocks noGrp="1" noChangeArrowheads="1"/>
          </p:cNvSpPr>
          <p:nvPr>
            <p:ph type="title"/>
          </p:nvPr>
        </p:nvSpPr>
        <p:spPr>
          <a:xfrm>
            <a:off x="304800" y="228600"/>
            <a:ext cx="8534400" cy="1143000"/>
          </a:xfrm>
        </p:spPr>
        <p:txBody>
          <a:bodyPr/>
          <a:lstStyle/>
          <a:p>
            <a:pPr algn="ctr" eaLnBrk="1" hangingPunct="1">
              <a:defRPr/>
            </a:pPr>
            <a:r>
              <a:rPr lang="en-US" sz="4000" dirty="0">
                <a:effectLst>
                  <a:outerShdw blurRad="38100" dist="38100" dir="2700000" algn="tl">
                    <a:srgbClr val="000000">
                      <a:alpha val="43137"/>
                    </a:srgbClr>
                  </a:outerShdw>
                </a:effectLst>
                <a:cs typeface="Calibri" panose="020F0502020204030204" pitchFamily="34" charset="0"/>
              </a:rPr>
              <a:t>Messiah must present Himself to Israel on March 30, </a:t>
            </a:r>
            <a:r>
              <a:rPr lang="en-US" sz="3200" dirty="0">
                <a:effectLst>
                  <a:outerShdw blurRad="38100" dist="38100" dir="2700000" algn="tl">
                    <a:srgbClr val="000000">
                      <a:alpha val="43137"/>
                    </a:srgbClr>
                  </a:outerShdw>
                </a:effectLst>
                <a:cs typeface="Calibri" panose="020F0502020204030204" pitchFamily="34" charset="0"/>
              </a:rPr>
              <a:t>A.D. </a:t>
            </a:r>
            <a:r>
              <a:rPr lang="en-US" sz="4000" dirty="0">
                <a:effectLst>
                  <a:outerShdw blurRad="38100" dist="38100" dir="2700000" algn="tl">
                    <a:srgbClr val="000000">
                      <a:alpha val="43137"/>
                    </a:srgbClr>
                  </a:outerShdw>
                </a:effectLst>
                <a:cs typeface="Calibri" panose="020F0502020204030204" pitchFamily="34" charset="0"/>
              </a:rPr>
              <a:t>33</a:t>
            </a:r>
          </a:p>
        </p:txBody>
      </p:sp>
      <p:sp>
        <p:nvSpPr>
          <p:cNvPr id="66563" name="Rectangle 3">
            <a:extLst>
              <a:ext uri="{FF2B5EF4-FFF2-40B4-BE49-F238E27FC236}">
                <a16:creationId xmlns:a16="http://schemas.microsoft.com/office/drawing/2014/main" id="{2E92F648-8746-4387-8DDF-17189FD00048}"/>
              </a:ext>
            </a:extLst>
          </p:cNvPr>
          <p:cNvSpPr>
            <a:spLocks noGrp="1" noChangeArrowheads="1"/>
          </p:cNvSpPr>
          <p:nvPr>
            <p:ph type="body" idx="1"/>
          </p:nvPr>
        </p:nvSpPr>
        <p:spPr>
          <a:xfrm>
            <a:off x="457200" y="1717675"/>
            <a:ext cx="2971800" cy="568325"/>
          </a:xfrm>
        </p:spPr>
        <p:txBody>
          <a:bodyPr/>
          <a:lstStyle/>
          <a:p>
            <a:pPr marL="461963" indent="-461963" eaLnBrk="1" hangingPunct="1">
              <a:lnSpc>
                <a:spcPct val="90000"/>
              </a:lnSpc>
              <a:buFont typeface="Wingdings" panose="05000000000000000000" pitchFamily="2" charset="2"/>
              <a:buChar char="n"/>
              <a:defRPr/>
            </a:pPr>
            <a:r>
              <a:rPr lang="en-US" sz="3600" dirty="0">
                <a:effectLst>
                  <a:outerShdw blurRad="38100" dist="38100" dir="2700000" algn="tl">
                    <a:srgbClr val="000000">
                      <a:alpha val="43137"/>
                    </a:srgbClr>
                  </a:outerShdw>
                </a:effectLst>
                <a:cs typeface="Calibri" panose="020F0502020204030204" pitchFamily="34" charset="0"/>
              </a:rPr>
              <a:t>Daniel 9:25</a:t>
            </a:r>
          </a:p>
        </p:txBody>
      </p:sp>
      <p:pic>
        <p:nvPicPr>
          <p:cNvPr id="2" name="Picture 1">
            <a:extLst>
              <a:ext uri="{FF2B5EF4-FFF2-40B4-BE49-F238E27FC236}">
                <a16:creationId xmlns:a16="http://schemas.microsoft.com/office/drawing/2014/main" id="{2382A89F-6C33-464F-8B74-8F5CFFA65D1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0747" y="2785704"/>
            <a:ext cx="8242506" cy="1938696"/>
          </a:xfrm>
          <a:prstGeom prst="rect">
            <a:avLst/>
          </a:prstGeom>
        </p:spPr>
      </p:pic>
    </p:spTree>
    <p:extLst>
      <p:ext uri="{BB962C8B-B14F-4D97-AF65-F5344CB8AC3E}">
        <p14:creationId xmlns:p14="http://schemas.microsoft.com/office/powerpoint/2010/main" val="37151797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8" name="Picture 2" descr="C:\Users\jamcg\AppData\Local\Temp\SNAGHTMLa6ab7b.PNG">
            <a:extLst>
              <a:ext uri="{FF2B5EF4-FFF2-40B4-BE49-F238E27FC236}">
                <a16:creationId xmlns:a16="http://schemas.microsoft.com/office/drawing/2014/main" id="{224FF0EB-BA55-4B14-B404-908F6BA73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6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228600"/>
            <a:ext cx="9144000" cy="4495800"/>
          </a:xfrm>
          <a:prstGeom prst="rect">
            <a:avLst/>
          </a:prstGeom>
        </p:spPr>
      </p:pic>
    </p:spTree>
    <p:extLst>
      <p:ext uri="{BB962C8B-B14F-4D97-AF65-F5344CB8AC3E}">
        <p14:creationId xmlns:p14="http://schemas.microsoft.com/office/powerpoint/2010/main" val="277930082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1"/>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17:1-19:6 – Babylon’s fall</a:t>
            </a:r>
          </a:p>
        </p:txBody>
      </p:sp>
    </p:spTree>
    <p:extLst>
      <p:ext uri="{BB962C8B-B14F-4D97-AF65-F5344CB8AC3E}">
        <p14:creationId xmlns:p14="http://schemas.microsoft.com/office/powerpoint/2010/main" val="26240773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F5933-8B96-4303-ABF3-A0A1DDE5016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“Then </a:t>
            </a:r>
            <a:r>
              <a:rPr lang="en-US" sz="3600" b="1" u="sng" dirty="0">
                <a:solidFill>
                  <a:srgbClr val="FFFFCC"/>
                </a:solidFill>
                <a:effectLst>
                  <a:outerShdw blurRad="38100" dist="38100" dir="2700000" algn="tl">
                    <a:srgbClr val="000000">
                      <a:alpha val="43137"/>
                    </a:srgbClr>
                  </a:outerShdw>
                </a:effectLst>
              </a:rPr>
              <a:t>one of the seven angels who had the seven bowls</a:t>
            </a:r>
            <a:r>
              <a:rPr lang="en-US" sz="3600" dirty="0">
                <a:effectLst>
                  <a:outerShdw blurRad="38100" dist="38100" dir="2700000" algn="tl">
                    <a:srgbClr val="000000">
                      <a:alpha val="43137"/>
                    </a:srgbClr>
                  </a:outerShdw>
                </a:effectLst>
              </a:rPr>
              <a:t> came and spoke with me, saying, “Come here, I will show you the judgment of the great harlot who sits on many waters.”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2" y="31242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8925252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3313A-3541-4C9F-A440-DA701060F62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4290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18:10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 Babylon</a:t>
            </a:r>
            <a:r>
              <a:rPr lang="en-US" sz="3600" dirty="0">
                <a:effectLst>
                  <a:outerShdw blurRad="38100" dist="38100" dir="2700000" algn="tl">
                    <a:srgbClr val="000000">
                      <a:alpha val="43137"/>
                    </a:srgbClr>
                  </a:outerShdw>
                </a:effectLst>
              </a:rPr>
              <a:t>, the strong city! For in one hour your judgment has come.’”</a:t>
            </a:r>
          </a:p>
        </p:txBody>
      </p:sp>
      <p:pic>
        <p:nvPicPr>
          <p:cNvPr id="6" name="Picture 6" descr="http://www.maggiesnotebook.com/wp-content/uploads/2011/08/Apostle_John_35.jpg">
            <a:extLst>
              <a:ext uri="{FF2B5EF4-FFF2-40B4-BE49-F238E27FC236}">
                <a16:creationId xmlns:a16="http://schemas.microsoft.com/office/drawing/2014/main" id="{A58E5129-8C46-422D-B15F-E0C04A82F59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2" y="323088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6396525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12419179"/>
              </p:ext>
            </p:extLst>
          </p:nvPr>
        </p:nvGraphicFramePr>
        <p:xfrm>
          <a:off x="220614" y="335280"/>
          <a:ext cx="8702772" cy="6187440"/>
        </p:xfrm>
        <a:graphic>
          <a:graphicData uri="http://schemas.openxmlformats.org/drawingml/2006/table">
            <a:tbl>
              <a:tblPr firstRow="1" bandRow="1">
                <a:tableStyleId>{073A0DAA-6AF3-43AB-8588-CEC1D06C72B9}</a:tableStyleId>
              </a:tblPr>
              <a:tblGrid>
                <a:gridCol w="2175693">
                  <a:extLst>
                    <a:ext uri="{9D8B030D-6E8A-4147-A177-3AD203B41FA5}">
                      <a16:colId xmlns:a16="http://schemas.microsoft.com/office/drawing/2014/main" val="693548043"/>
                    </a:ext>
                  </a:extLst>
                </a:gridCol>
                <a:gridCol w="1870893">
                  <a:extLst>
                    <a:ext uri="{9D8B030D-6E8A-4147-A177-3AD203B41FA5}">
                      <a16:colId xmlns:a16="http://schemas.microsoft.com/office/drawing/2014/main" val="3074207953"/>
                    </a:ext>
                  </a:extLst>
                </a:gridCol>
                <a:gridCol w="2480493">
                  <a:extLst>
                    <a:ext uri="{9D8B030D-6E8A-4147-A177-3AD203B41FA5}">
                      <a16:colId xmlns:a16="http://schemas.microsoft.com/office/drawing/2014/main" val="2121096268"/>
                    </a:ext>
                  </a:extLst>
                </a:gridCol>
                <a:gridCol w="2175693">
                  <a:extLst>
                    <a:ext uri="{9D8B030D-6E8A-4147-A177-3AD203B41FA5}">
                      <a16:colId xmlns:a16="http://schemas.microsoft.com/office/drawing/2014/main" val="1144338633"/>
                    </a:ext>
                  </a:extLst>
                </a:gridCol>
              </a:tblGrid>
              <a:tr h="731520">
                <a:tc gridSpan="4">
                  <a:txBody>
                    <a:bodyPr/>
                    <a:lstStyle/>
                    <a:p>
                      <a:pPr algn="ctr"/>
                      <a:r>
                        <a:rPr lang="en-US" alt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Literal Geography in Revelation</a:t>
                      </a:r>
                    </a:p>
                  </a:txBody>
                  <a:tcPr anchor="ctr"/>
                </a:tc>
                <a:tc hMerge="1">
                  <a:txBody>
                    <a:bodyPr/>
                    <a:lstStyle/>
                    <a:p>
                      <a:endParaRPr lang="en-US"/>
                    </a:p>
                  </a:txBody>
                  <a:tcPr/>
                </a:tc>
                <a:tc hMerge="1">
                  <a:txBody>
                    <a:bodyPr/>
                    <a:lstStyle/>
                    <a:p>
                      <a:endParaRPr lang="en-US" dirty="0"/>
                    </a:p>
                  </a:txBody>
                  <a:tcPr/>
                </a:tc>
                <a:tc hMerge="1">
                  <a:txBody>
                    <a:bodyPr/>
                    <a:lstStyle/>
                    <a:p>
                      <a:pPr algn="ctr"/>
                      <a:endParaRPr lang="en-US" sz="3400" dirty="0">
                        <a:solidFill>
                          <a:schemeClr val="tx2"/>
                        </a:solidFill>
                        <a:latin typeface="Calibri" panose="020F0502020204030204" pitchFamily="34" charset="0"/>
                        <a:ea typeface="+mj-ea"/>
                        <a:cs typeface="Calibri" panose="020F0502020204030204" pitchFamily="34" charset="0"/>
                      </a:endParaRPr>
                    </a:p>
                  </a:txBody>
                  <a:tcPr anchor="ctr"/>
                </a:tc>
                <a:extLst>
                  <a:ext uri="{0D108BD9-81ED-4DB2-BD59-A6C34878D82A}">
                    <a16:rowId xmlns:a16="http://schemas.microsoft.com/office/drawing/2014/main" val="2272506135"/>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Asia</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1:4</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Philadelphia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3:7</a:t>
                      </a:r>
                    </a:p>
                  </a:txBody>
                  <a:tcPr anchor="ctr"/>
                </a:tc>
                <a:extLst>
                  <a:ext uri="{0D108BD9-81ED-4DB2-BD59-A6C34878D82A}">
                    <a16:rowId xmlns:a16="http://schemas.microsoft.com/office/drawing/2014/main" val="3375767282"/>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Patmos</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1:9</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Laodicea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3:14</a:t>
                      </a:r>
                    </a:p>
                  </a:txBody>
                  <a:tcPr anchor="ctr"/>
                </a:tc>
                <a:extLst>
                  <a:ext uri="{0D108BD9-81ED-4DB2-BD59-A6C34878D82A}">
                    <a16:rowId xmlns:a16="http://schemas.microsoft.com/office/drawing/2014/main" val="1387845450"/>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Ephesus</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Euphrates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9:14;16:12</a:t>
                      </a:r>
                    </a:p>
                  </a:txBody>
                  <a:tcPr anchor="ctr"/>
                </a:tc>
                <a:extLst>
                  <a:ext uri="{0D108BD9-81ED-4DB2-BD59-A6C34878D82A}">
                    <a16:rowId xmlns:a16="http://schemas.microsoft.com/office/drawing/2014/main" val="671669581"/>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Smyrna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2:8</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11:8</a:t>
                      </a:r>
                    </a:p>
                  </a:txBody>
                  <a:tcPr anchor="ctr"/>
                </a:tc>
                <a:extLst>
                  <a:ext uri="{0D108BD9-81ED-4DB2-BD59-A6C34878D82A}">
                    <a16:rowId xmlns:a16="http://schemas.microsoft.com/office/drawing/2014/main" val="114569575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Pergamum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kern="1200" dirty="0">
                          <a:solidFill>
                            <a:srgbClr val="C00000"/>
                          </a:solidFill>
                          <a:latin typeface="Calibri" panose="020F0502020204030204" pitchFamily="34" charset="0"/>
                          <a:ea typeface="+mn-ea"/>
                          <a:cs typeface="Calibri" panose="020F0502020204030204" pitchFamily="34" charset="0"/>
                        </a:rPr>
                        <a:t>Armageddon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kern="1200" dirty="0">
                          <a:solidFill>
                            <a:srgbClr val="0000CC"/>
                          </a:solidFill>
                          <a:latin typeface="Calibri" panose="020F0502020204030204" pitchFamily="34" charset="0"/>
                          <a:ea typeface="+mn-ea"/>
                          <a:cs typeface="Calibri" panose="020F0502020204030204" pitchFamily="34" charset="0"/>
                        </a:rPr>
                        <a:t>16:16</a:t>
                      </a:r>
                    </a:p>
                  </a:txBody>
                  <a:tcPr anchor="ctr"/>
                </a:tc>
                <a:extLst>
                  <a:ext uri="{0D108BD9-81ED-4DB2-BD59-A6C34878D82A}">
                    <a16:rowId xmlns:a16="http://schemas.microsoft.com/office/drawing/2014/main" val="291402366"/>
                  </a:ext>
                </a:extLst>
              </a:tr>
              <a:tr h="731520">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kern="1200" dirty="0">
                          <a:solidFill>
                            <a:srgbClr val="C00000"/>
                          </a:solidFill>
                          <a:latin typeface="Calibri" panose="020F0502020204030204" pitchFamily="34" charset="0"/>
                          <a:ea typeface="+mn-ea"/>
                          <a:cs typeface="Calibri" panose="020F0502020204030204" pitchFamily="34" charset="0"/>
                        </a:rPr>
                        <a:t>Thyatira</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kern="1200" dirty="0">
                          <a:solidFill>
                            <a:srgbClr val="0000CC"/>
                          </a:solidFill>
                          <a:latin typeface="Calibri" panose="020F0502020204030204" pitchFamily="34" charset="0"/>
                          <a:ea typeface="+mn-ea"/>
                          <a:cs typeface="Calibri" panose="020F0502020204030204" pitchFamily="34" charset="0"/>
                        </a:rPr>
                        <a:t>2:18</a:t>
                      </a:r>
                    </a:p>
                  </a:txBody>
                  <a:tcPr anchor="ctr"/>
                </a:tc>
                <a:tc>
                  <a:txBody>
                    <a:bodyPr/>
                    <a:lstStyle/>
                    <a:p>
                      <a:r>
                        <a:rPr 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20:9</a:t>
                      </a:r>
                    </a:p>
                  </a:txBody>
                  <a:tcPr anchor="ctr"/>
                </a:tc>
                <a:extLst>
                  <a:ext uri="{0D108BD9-81ED-4DB2-BD59-A6C34878D82A}">
                    <a16:rowId xmlns:a16="http://schemas.microsoft.com/office/drawing/2014/main" val="313627032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Sardis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a:t>
                      </a:r>
                    </a:p>
                  </a:txBody>
                  <a:tcPr anchor="ctr"/>
                </a:tc>
                <a:tc>
                  <a:txBody>
                    <a:bodyPr/>
                    <a:lstStyle/>
                    <a:p>
                      <a:pPr marL="0" algn="l" defTabSz="914400" rtl="0" eaLnBrk="1" latinLnBrk="0" hangingPunct="1"/>
                      <a:r>
                        <a:rPr lang="en-US" sz="3200" b="1" kern="1200" dirty="0">
                          <a:solidFill>
                            <a:srgbClr val="C00000"/>
                          </a:solidFill>
                          <a:latin typeface="Calibri" panose="020F0502020204030204" pitchFamily="34" charset="0"/>
                          <a:ea typeface="+mn-ea"/>
                          <a:cs typeface="Calibri" panose="020F0502020204030204" pitchFamily="34" charset="0"/>
                        </a:rPr>
                        <a:t>New 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extLst>
                  <a:ext uri="{0D108BD9-81ED-4DB2-BD59-A6C34878D82A}">
                    <a16:rowId xmlns:a16="http://schemas.microsoft.com/office/drawing/2014/main" val="2222842766"/>
                  </a:ext>
                </a:extLst>
              </a:tr>
            </a:tbl>
          </a:graphicData>
        </a:graphic>
      </p:graphicFrame>
    </p:spTree>
    <p:extLst>
      <p:ext uri="{BB962C8B-B14F-4D97-AF65-F5344CB8AC3E}">
        <p14:creationId xmlns:p14="http://schemas.microsoft.com/office/powerpoint/2010/main" val="255175867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extLst>
              <p:ext uri="{D42A27DB-BD31-4B8C-83A1-F6EECF244321}">
                <p14:modId xmlns:p14="http://schemas.microsoft.com/office/powerpoint/2010/main" val="1919477159"/>
              </p:ext>
            </p:extLst>
          </p:nvPr>
        </p:nvGraphicFramePr>
        <p:xfrm>
          <a:off x="76200" y="422593"/>
          <a:ext cx="8991600" cy="6012815"/>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921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bl>
          </a:graphicData>
        </a:graphic>
      </p:graphicFrame>
    </p:spTree>
    <p:extLst>
      <p:ext uri="{BB962C8B-B14F-4D97-AF65-F5344CB8AC3E}">
        <p14:creationId xmlns:p14="http://schemas.microsoft.com/office/powerpoint/2010/main" val="2114390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0" y="228600"/>
            <a:ext cx="4572000" cy="1066800"/>
          </a:xfrm>
        </p:spPr>
        <p:txBody>
          <a:bodyPr/>
          <a:lstStyle/>
          <a:p>
            <a:pPr algn="ctr">
              <a:spcBef>
                <a:spcPts val="1200"/>
              </a:spcBef>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John F. Walvoord, </a:t>
            </a: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257, 263.</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“The city here according to verse 5 is </a:t>
            </a:r>
            <a:r>
              <a:rPr lang="en-US" b="1" u="sng" dirty="0">
                <a:solidFill>
                  <a:srgbClr val="FFFFCC"/>
                </a:solidFill>
                <a:effectLst>
                  <a:outerShdw blurRad="38100" dist="38100" dir="2700000" algn="tl">
                    <a:srgbClr val="000000">
                      <a:alpha val="43137"/>
                    </a:srgbClr>
                  </a:outerShdw>
                </a:effectLst>
              </a:rPr>
              <a:t>a mystery, not a literal city</a:t>
            </a:r>
            <a:r>
              <a:rPr lang="en-US" dirty="0">
                <a:effectLst>
                  <a:outerShdw blurRad="38100" dist="38100" dir="2700000" algn="tl">
                    <a:srgbClr val="000000">
                      <a:alpha val="43137"/>
                    </a:srgbClr>
                  </a:outerShdw>
                </a:effectLst>
              </a:rPr>
              <a:t>...The ultimate decision depends upon the judgment of the expositor, but in many respects it is simpler to postulate a rebuilt Babylon as fulfilling literally the Old Testament prophecies as well as that embodied in this chapter.”</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405470719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71575" y="228600"/>
            <a:ext cx="6800850" cy="1143000"/>
          </a:xfrm>
        </p:spPr>
        <p:txBody>
          <a:bodyPr anchor="t"/>
          <a:lstStyle/>
          <a:p>
            <a:pPr algn="ctr">
              <a:spcAft>
                <a:spcPts val="600"/>
              </a:spcAft>
            </a:pPr>
            <a:r>
              <a:rPr lang="en-US" altLang="en-US" sz="3600" dirty="0">
                <a:solidFill>
                  <a:srgbClr val="00FFFF"/>
                </a:solidFill>
                <a:effectLst>
                  <a:outerShdw blurRad="38100" dist="38100" dir="2700000" algn="tl">
                    <a:srgbClr val="000000">
                      <a:alpha val="43137"/>
                    </a:srgbClr>
                  </a:outerShdw>
                </a:effectLst>
              </a:rPr>
              <a:t>F. F. Bruce</a:t>
            </a:r>
            <a:br>
              <a:rPr lang="en-US" altLang="en-US" sz="3600" kern="1200" dirty="0">
                <a:effectLst>
                  <a:outerShdw blurRad="38100" dist="38100" dir="2700000" algn="tl">
                    <a:srgbClr val="000000">
                      <a:alpha val="43137"/>
                    </a:srgbClr>
                  </a:outerShdw>
                </a:effectLst>
              </a:rPr>
            </a:br>
            <a:r>
              <a:rPr lang="en-US" altLang="en-US" sz="1600" i="1" kern="1200" dirty="0">
                <a:solidFill>
                  <a:schemeClr val="tx1"/>
                </a:solidFill>
                <a:effectLst>
                  <a:outerShdw blurRad="38100" dist="38100" dir="2700000" algn="tl">
                    <a:srgbClr val="000000">
                      <a:alpha val="43137"/>
                    </a:srgbClr>
                  </a:outerShdw>
                </a:effectLst>
                <a:ea typeface="+mn-ea"/>
                <a:cs typeface="+mn-cs"/>
              </a:rPr>
              <a:t>“Revelation,” in International Bible Commentary, 1986, p. 1621. </a:t>
            </a:r>
            <a:endParaRPr lang="en-US" altLang="en-US" sz="2800" i="1" kern="1200" dirty="0">
              <a:solidFill>
                <a:schemeClr val="tx1"/>
              </a:solidFill>
              <a:effectLst>
                <a:outerShdw blurRad="38100" dist="38100" dir="2700000" algn="tl">
                  <a:srgbClr val="000000">
                    <a:alpha val="43137"/>
                  </a:srgbClr>
                </a:outerShdw>
              </a:effectLst>
              <a:ea typeface="+mn-ea"/>
              <a:cs typeface="+mn-cs"/>
            </a:endParaRPr>
          </a:p>
        </p:txBody>
      </p:sp>
      <p:sp>
        <p:nvSpPr>
          <p:cNvPr id="94211" name="Rectangle 3"/>
          <p:cNvSpPr>
            <a:spLocks noGrp="1" noChangeArrowheads="1"/>
          </p:cNvSpPr>
          <p:nvPr>
            <p:ph type="body" idx="1"/>
          </p:nvPr>
        </p:nvSpPr>
        <p:spPr>
          <a:xfrm>
            <a:off x="2133600" y="1607321"/>
            <a:ext cx="6934200" cy="4114800"/>
          </a:xfrm>
        </p:spPr>
        <p:txBody>
          <a:bodyPr/>
          <a:lstStyle/>
          <a:p>
            <a:pPr marL="0" indent="0" algn="just">
              <a:buNone/>
            </a:pPr>
            <a:r>
              <a:rPr lang="en-US" altLang="en-US" dirty="0">
                <a:effectLst>
                  <a:outerShdw blurRad="38100" dist="38100" dir="2700000" algn="tl">
                    <a:srgbClr val="000000">
                      <a:alpha val="43137"/>
                    </a:srgbClr>
                  </a:outerShdw>
                </a:effectLst>
                <a:cs typeface="Calibri" panose="020F0502020204030204" pitchFamily="34" charset="0"/>
              </a:rPr>
              <a:t>“This title was written on her forehead: Mystery: ‘mystery’ indicates that the name she bears...is not to be understood literally, but allegorically: Babylon the Great is read, but ‘Rome’ is meant (cf. verses 9, 19).”</a:t>
            </a:r>
            <a:r>
              <a:rPr lang="en-US" altLang="en-US" dirty="0">
                <a:effectLst>
                  <a:outerShdw blurRad="38100" dist="38100" dir="2700000" algn="tl">
                    <a:srgbClr val="000000">
                      <a:alpha val="43137"/>
                    </a:srgbClr>
                  </a:outerShdw>
                </a:effectLst>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752600"/>
            <a:ext cx="1838481" cy="2743200"/>
          </a:xfrm>
          <a:prstGeom prst="rect">
            <a:avLst/>
          </a:prstGeom>
        </p:spPr>
      </p:pic>
    </p:spTree>
    <p:extLst>
      <p:ext uri="{BB962C8B-B14F-4D97-AF65-F5344CB8AC3E}">
        <p14:creationId xmlns:p14="http://schemas.microsoft.com/office/powerpoint/2010/main" val="131873361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06987182"/>
              </p:ext>
            </p:extLst>
          </p:nvPr>
        </p:nvGraphicFramePr>
        <p:xfrm>
          <a:off x="76200" y="670561"/>
          <a:ext cx="8991600" cy="5516880"/>
        </p:xfrm>
        <a:graphic>
          <a:graphicData uri="http://schemas.openxmlformats.org/drawingml/2006/table">
            <a:tbl>
              <a:tblPr firstRow="1" bandRow="1">
                <a:tableStyleId>{073A0DAA-6AF3-43AB-8588-CEC1D06C72B9}</a:tableStyleId>
              </a:tblPr>
              <a:tblGrid>
                <a:gridCol w="8991600">
                  <a:extLst>
                    <a:ext uri="{9D8B030D-6E8A-4147-A177-3AD203B41FA5}">
                      <a16:colId xmlns:a16="http://schemas.microsoft.com/office/drawing/2014/main" val="2370081405"/>
                    </a:ext>
                  </a:extLst>
                </a:gridCol>
              </a:tblGrid>
              <a:tr h="645985">
                <a:tc>
                  <a:txBody>
                    <a:bodyPr/>
                    <a:lstStyle/>
                    <a:p>
                      <a:pPr algn="ctr"/>
                      <a:r>
                        <a:rPr kumimoji="0" lang="en-US" sz="380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“MYSTERY” IN HARLOT’S TITLE? REV. 17:5 </a:t>
                      </a:r>
                      <a:endParaRPr lang="en-US" sz="3800" dirty="0">
                        <a:solidFill>
                          <a:schemeClr val="bg2"/>
                        </a:solidFill>
                        <a:effectLst/>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566801393"/>
                  </a:ext>
                </a:extLst>
              </a:tr>
              <a:tr h="2106471">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And on her forehead a name was written: </a:t>
                      </a:r>
                      <a:r>
                        <a:rPr kumimoji="0" lang="en-US" sz="3400" b="1" u="sng"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BABYLON THE GREAT, THE MOTHER OF HARLOTS AND OF THE ABOMINATIONS OF THE EARTH. (KJV, NIV) </a:t>
                      </a:r>
                      <a:endParaRPr kumimoji="0" lang="en-US" sz="3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526434390"/>
                  </a:ext>
                </a:extLst>
              </a:tr>
              <a:tr h="2612024">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and upon her forehead a name was written, a </a:t>
                      </a:r>
                      <a:r>
                        <a:rPr kumimoji="0" lang="en-US" sz="3400" b="1" u="sng"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“BABYLON THE GREAT, THE MOTHER OF HARLOTS AND OF THE ABOMINATIONS OF THE EARTH.” (NASB)</a:t>
                      </a:r>
                    </a:p>
                    <a:p>
                      <a:pPr algn="just">
                        <a:spcBef>
                          <a:spcPts val="0"/>
                        </a:spcBef>
                      </a:pPr>
                      <a:endParaRPr lang="en-US" sz="3400" b="1" dirty="0">
                        <a:solidFill>
                          <a:srgbClr val="0000FF"/>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78972346"/>
                  </a:ext>
                </a:extLst>
              </a:tr>
            </a:tbl>
          </a:graphicData>
        </a:graphic>
      </p:graphicFrame>
    </p:spTree>
    <p:extLst>
      <p:ext uri="{BB962C8B-B14F-4D97-AF65-F5344CB8AC3E}">
        <p14:creationId xmlns:p14="http://schemas.microsoft.com/office/powerpoint/2010/main" val="29021725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D0C57A-FC05-47D4-A46F-73876CC68E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5334000"/>
          </a:xfrm>
        </p:spPr>
        <p:txBody>
          <a:bodyPr/>
          <a:lstStyle/>
          <a:p>
            <a:pPr marL="0" indent="0" algn="ctr" eaLnBrk="1" hangingPunct="1">
              <a:spcBef>
                <a:spcPts val="0"/>
              </a:spcBef>
              <a:spcAft>
                <a:spcPts val="1200"/>
              </a:spcAft>
              <a:buNone/>
              <a:defRPr/>
            </a:pPr>
            <a:r>
              <a:rPr lang="en-US" altLang="en-US" sz="36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Daniel 1:1-2</a:t>
            </a:r>
          </a:p>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 </a:t>
            </a:r>
            <a:r>
              <a:rPr lang="en-US"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to the house of his god, and he brought the vessels into the treasury of his god</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047757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438400" y="228600"/>
            <a:ext cx="4267200" cy="762000"/>
          </a:xfrm>
        </p:spPr>
        <p:txBody>
          <a:bodyPr/>
          <a:lstStyle/>
          <a:p>
            <a:pPr>
              <a:defRPr/>
            </a:pPr>
            <a:r>
              <a:rPr lang="en-US" altLang="en-US" sz="4000" dirty="0">
                <a:solidFill>
                  <a:srgbClr val="00FFFF"/>
                </a:solidFill>
                <a:effectLst>
                  <a:outerShdw blurRad="38100" dist="38100" dir="2700000" algn="tl">
                    <a:srgbClr val="000000">
                      <a:alpha val="43137"/>
                    </a:srgbClr>
                  </a:outerShdw>
                </a:effectLst>
              </a:rPr>
              <a:t>“Mystery” Defined</a:t>
            </a:r>
          </a:p>
        </p:txBody>
      </p:sp>
      <p:sp>
        <p:nvSpPr>
          <p:cNvPr id="108547" name="Content Placeholder 2"/>
          <p:cNvSpPr>
            <a:spLocks noGrp="1"/>
          </p:cNvSpPr>
          <p:nvPr>
            <p:ph idx="1"/>
          </p:nvPr>
        </p:nvSpPr>
        <p:spPr>
          <a:xfrm>
            <a:off x="0" y="1143000"/>
            <a:ext cx="9144000" cy="4267200"/>
          </a:xfrm>
        </p:spPr>
        <p:txBody>
          <a:bodyPr/>
          <a:lstStyle/>
          <a:p>
            <a:pPr marL="0" indent="0" algn="just">
              <a:buNone/>
            </a:pPr>
            <a:r>
              <a:rPr lang="en-US" sz="3600" dirty="0">
                <a:effectLst>
                  <a:outerShdw blurRad="38100" dist="38100" dir="2700000" algn="tl">
                    <a:srgbClr val="000000">
                      <a:alpha val="43137"/>
                    </a:srgbClr>
                  </a:outerShdw>
                </a:effectLst>
              </a:rPr>
              <a:t>“In the N.T, it [</a:t>
            </a:r>
            <a:r>
              <a:rPr lang="en-US" sz="3600" i="1" dirty="0" err="1">
                <a:effectLst>
                  <a:outerShdw blurRad="38100" dist="38100" dir="2700000" algn="tl">
                    <a:srgbClr val="000000">
                      <a:alpha val="43137"/>
                    </a:srgbClr>
                  </a:outerShdw>
                </a:effectLst>
              </a:rPr>
              <a:t>mystērion</a:t>
            </a:r>
            <a:r>
              <a:rPr lang="en-US" sz="3600" dirty="0">
                <a:effectLst>
                  <a:outerShdw blurRad="38100" dist="38100" dir="2700000" algn="tl">
                    <a:srgbClr val="000000">
                      <a:alpha val="43137"/>
                    </a:srgbClr>
                  </a:outerShdw>
                </a:effectLst>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p:txBody>
      </p:sp>
      <p:sp>
        <p:nvSpPr>
          <p:cNvPr id="108548" name="TextBox 3"/>
          <p:cNvSpPr txBox="1">
            <a:spLocks noChangeArrowheads="1"/>
          </p:cNvSpPr>
          <p:nvPr/>
        </p:nvSpPr>
        <p:spPr bwMode="auto">
          <a:xfrm>
            <a:off x="0" y="5997714"/>
            <a:ext cx="9144000" cy="707886"/>
          </a:xfrm>
          <a:prstGeom prst="rect">
            <a:avLst/>
          </a:prstGeom>
          <a:noFill/>
          <a:ln w="9525">
            <a:noFill/>
            <a:miter lim="800000"/>
            <a:headEnd/>
            <a:tailEnd/>
          </a:ln>
        </p:spPr>
        <p:txBody>
          <a:bodyPr wrap="square">
            <a:spAutoFit/>
          </a:bodyPr>
          <a:lstStyle/>
          <a:p>
            <a:pPr algn="ct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spTree>
    <p:extLst>
      <p:ext uri="{BB962C8B-B14F-4D97-AF65-F5344CB8AC3E}">
        <p14:creationId xmlns:p14="http://schemas.microsoft.com/office/powerpoint/2010/main" val="51421306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8951955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4217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2438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604EDC3D-9C08-40BD-AB5D-2B130F5A7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9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1B8FB-20CC-4452-94D7-20CE96C8FA1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1" y="0"/>
            <a:ext cx="9144000" cy="3276600"/>
          </a:xfrm>
        </p:spPr>
        <p:txBody>
          <a:bodyPr/>
          <a:lstStyle/>
          <a:p>
            <a:pPr marL="0" indent="0" algn="ctr">
              <a:spcBef>
                <a:spcPts val="0"/>
              </a:spcBef>
              <a:spcAft>
                <a:spcPts val="6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17:5</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on her forehead a name </a:t>
            </a:r>
            <a:r>
              <a:rPr lang="en-US" sz="3600" i="1" dirty="0">
                <a:effectLst>
                  <a:outerShdw blurRad="38100" dist="38100" dir="2700000" algn="tl">
                    <a:srgbClr val="000000">
                      <a:alpha val="43137"/>
                    </a:srgbClr>
                  </a:outerShdw>
                </a:effectLst>
              </a:rPr>
              <a:t>was</a:t>
            </a:r>
            <a:r>
              <a:rPr lang="en-US" sz="3600" dirty="0">
                <a:effectLst>
                  <a:outerShdw blurRad="38100" dist="38100" dir="2700000" algn="tl">
                    <a:srgbClr val="000000">
                      <a:alpha val="43137"/>
                    </a:srgbClr>
                  </a:outerShdw>
                </a:effectLst>
              </a:rPr>
              <a:t> written, a mystery,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THE GREAT, THE </a:t>
            </a:r>
            <a:r>
              <a:rPr lang="en-US" sz="3600" b="1" u="sng" dirty="0">
                <a:solidFill>
                  <a:srgbClr val="FFFFCC"/>
                </a:solidFill>
                <a:effectLst>
                  <a:outerShdw blurRad="38100" dist="38100" dir="2700000" algn="tl">
                    <a:srgbClr val="000000">
                      <a:alpha val="43137"/>
                    </a:srgbClr>
                  </a:outerShdw>
                </a:effectLst>
              </a:rPr>
              <a:t>MOTHER</a:t>
            </a:r>
            <a:r>
              <a:rPr lang="en-US" sz="3600" dirty="0">
                <a:effectLst>
                  <a:outerShdw blurRad="38100" dist="38100" dir="2700000" algn="tl">
                    <a:srgbClr val="000000">
                      <a:alpha val="43137"/>
                    </a:srgbClr>
                  </a:outerShdw>
                </a:effectLst>
              </a:rPr>
              <a:t> OF HARLOTS AND OF THE ABOMINATIONS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1" y="3200400"/>
            <a:ext cx="1358019"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980537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4000" dirty="0">
                <a:effectLst>
                  <a:outerShdw blurRad="38100" dist="38100" dir="2700000" algn="tl">
                    <a:srgbClr val="000000">
                      <a:alpha val="43137"/>
                    </a:srgbClr>
                  </a:outerShdw>
                </a:effectLst>
              </a:rPr>
              <a:t>Other Alternatives ?</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8458200" cy="4724400"/>
          </a:xfrm>
        </p:spPr>
        <p:txBody>
          <a:bodyPr/>
          <a:lstStyle/>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Religious system?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Jerusalem?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Revived 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Two Babylons?</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4444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4000" dirty="0">
                <a:effectLst>
                  <a:outerShdw blurRad="38100" dist="38100" dir="2700000" algn="tl">
                    <a:srgbClr val="000000">
                      <a:alpha val="43137"/>
                    </a:srgbClr>
                  </a:outerShdw>
                </a:effectLst>
              </a:rPr>
              <a:t>Other Alternatives ?</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8458200" cy="4724400"/>
          </a:xfrm>
        </p:spPr>
        <p:txBody>
          <a:bodyPr/>
          <a:lstStyle/>
          <a:p>
            <a:pPr marL="742950" indent="-742950">
              <a:spcBef>
                <a:spcPts val="0"/>
              </a:spcBef>
              <a:spcAft>
                <a:spcPts val="1200"/>
              </a:spcAft>
              <a:buFont typeface="+mj-lt"/>
              <a:buAutoNum type="arabicPeriod"/>
            </a:pPr>
            <a:r>
              <a:rPr lang="en-US" altLang="en-US" sz="3600" b="1" u="sng" dirty="0">
                <a:solidFill>
                  <a:srgbClr val="FFFFCC"/>
                </a:solidFill>
                <a:effectLst>
                  <a:outerShdw blurRad="38100" dist="38100" dir="2700000" algn="tl">
                    <a:srgbClr val="000000">
                      <a:alpha val="43137"/>
                    </a:srgbClr>
                  </a:outerShdw>
                </a:effectLst>
              </a:rPr>
              <a:t>Religious system?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Jerusalem?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Revived 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Two Babylons?</a:t>
            </a:r>
          </a:p>
        </p:txBody>
      </p:sp>
      <p:pic>
        <p:nvPicPr>
          <p:cNvPr id="5" name="Picture 7" descr="C:\Documents and Settings\Owner\Application Data\Microsoft\Media Catalog\clip0006.BMP">
            <a:extLst>
              <a:ext uri="{FF2B5EF4-FFF2-40B4-BE49-F238E27FC236}">
                <a16:creationId xmlns:a16="http://schemas.microsoft.com/office/drawing/2014/main" id="{43DDEFEF-B3B2-4CEA-9E69-154377F21B84}"/>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42850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58135D-FD17-41E6-9391-052DF145565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286000"/>
          </a:xfrm>
        </p:spPr>
        <p:txBody>
          <a:bodyPr/>
          <a:lstStyle/>
          <a:p>
            <a:pPr marL="0" indent="0" algn="ctr">
              <a:spcBef>
                <a:spcPts val="0"/>
              </a:spcBef>
              <a:spcAft>
                <a:spcPts val="6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17:18</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626607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B6D2F1-975C-4319-AF71-383DE948A46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18:10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6" name="Picture 6" descr="http://www.maggiesnotebook.com/wp-content/uploads/2011/08/Apostle_John_35.jpg">
            <a:extLst>
              <a:ext uri="{FF2B5EF4-FFF2-40B4-BE49-F238E27FC236}">
                <a16:creationId xmlns:a16="http://schemas.microsoft.com/office/drawing/2014/main" id="{5D9B71E2-92E5-41B0-B6DA-CD18EFE471B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0159142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1981200" y="228600"/>
            <a:ext cx="5181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The Apocalypse or “The Day of the Lord”</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509</a:t>
            </a:r>
            <a:endParaRPr lang="en-US" altLang="en-US" sz="2000" dirty="0">
              <a:solidFill>
                <a:schemeClr val="tx1"/>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4354" y="1371600"/>
            <a:ext cx="9144000" cy="43434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God says it is a ‘city.’ He does not say </a:t>
            </a:r>
            <a:r>
              <a:rPr lang="en-US" i="1" dirty="0">
                <a:effectLst>
                  <a:outerShdw blurRad="38100" dist="38100" dir="2700000" algn="tl">
                    <a:srgbClr val="000000">
                      <a:alpha val="43137"/>
                    </a:srgbClr>
                  </a:outerShdw>
                </a:effectLst>
              </a:rPr>
              <a:t>a system</a:t>
            </a:r>
            <a:r>
              <a:rPr lang="en-US" dirty="0">
                <a:effectLst>
                  <a:outerShdw blurRad="38100" dist="38100" dir="2700000" algn="tl">
                    <a:srgbClr val="000000">
                      <a:alpha val="43137"/>
                    </a:srgbClr>
                  </a:outerShdw>
                </a:effectLst>
              </a:rPr>
              <a:t> or </a:t>
            </a:r>
            <a:r>
              <a:rPr lang="en-US" i="1" dirty="0">
                <a:effectLst>
                  <a:outerShdw blurRad="38100" dist="38100" dir="2700000" algn="tl">
                    <a:srgbClr val="000000">
                      <a:alpha val="43137"/>
                    </a:srgbClr>
                  </a:outerShdw>
                </a:effectLst>
              </a:rPr>
              <a:t>a religion</a:t>
            </a:r>
            <a:r>
              <a:rPr lang="en-US" dirty="0">
                <a:effectLst>
                  <a:outerShdw blurRad="38100" dist="38100" dir="2700000" algn="tl">
                    <a:srgbClr val="000000">
                      <a:alpha val="43137"/>
                    </a:srgbClr>
                  </a:outerShdw>
                </a:effectLst>
              </a:rPr>
              <a:t>, but a ‘CITY</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08992470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4000" dirty="0">
                <a:effectLst>
                  <a:outerShdw blurRad="38100" dist="38100" dir="2700000" algn="tl">
                    <a:srgbClr val="000000">
                      <a:alpha val="43137"/>
                    </a:srgbClr>
                  </a:outerShdw>
                </a:effectLst>
              </a:rPr>
              <a:t>Other Alternatives ?</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4876800" cy="4724400"/>
          </a:xfrm>
        </p:spPr>
        <p:txBody>
          <a:bodyPr/>
          <a:lstStyle/>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Religious system?</a:t>
            </a:r>
          </a:p>
          <a:p>
            <a:pPr marL="742950" indent="-742950">
              <a:spcBef>
                <a:spcPts val="0"/>
              </a:spcBef>
              <a:spcAft>
                <a:spcPts val="1200"/>
              </a:spcAft>
              <a:buFont typeface="+mj-lt"/>
              <a:buAutoNum type="arabicPeriod"/>
            </a:pPr>
            <a:r>
              <a:rPr lang="en-US" altLang="en-US" sz="3600" b="1" u="sng" dirty="0">
                <a:solidFill>
                  <a:srgbClr val="FFFFCC"/>
                </a:solidFill>
                <a:effectLst>
                  <a:outerShdw blurRad="38100" dist="38100" dir="2700000" algn="tl">
                    <a:srgbClr val="000000">
                      <a:alpha val="43137"/>
                    </a:srgbClr>
                  </a:outerShdw>
                </a:effectLst>
              </a:rPr>
              <a:t>Jerusalem?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Revived 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Two Babylons?</a:t>
            </a:r>
          </a:p>
        </p:txBody>
      </p:sp>
      <p:pic>
        <p:nvPicPr>
          <p:cNvPr id="5" name="Picture 7" descr="C:\Documents and Settings\Owner\Application Data\Microsoft\Media Catalog\clip0006.BMP">
            <a:extLst>
              <a:ext uri="{FF2B5EF4-FFF2-40B4-BE49-F238E27FC236}">
                <a16:creationId xmlns:a16="http://schemas.microsoft.com/office/drawing/2014/main" id="{907BC4DE-2D93-45F1-953E-4063E57F84C6}"/>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9409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F4852-17AF-4859-ABF4-118CC0156A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1" y="0"/>
            <a:ext cx="9144000" cy="3884929"/>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Isaiah 23:17</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It will come about at the end of seventy years that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will visit </a:t>
            </a:r>
            <a:r>
              <a:rPr lang="en-US" sz="3600" b="1" u="sng" dirty="0" err="1">
                <a:solidFill>
                  <a:srgbClr val="FFFFCC"/>
                </a:solidFill>
                <a:effectLst>
                  <a:outerShdw blurRad="38100" dist="38100" dir="2700000" algn="tl">
                    <a:srgbClr val="000000">
                      <a:alpha val="43137"/>
                    </a:srgbClr>
                  </a:outerShdw>
                </a:effectLst>
              </a:rPr>
              <a:t>Tyre</a:t>
            </a:r>
            <a:r>
              <a:rPr lang="en-US" sz="3600" dirty="0">
                <a:effectLst>
                  <a:outerShdw blurRad="38100" dist="38100" dir="2700000" algn="tl">
                    <a:srgbClr val="000000">
                      <a:alpha val="43137"/>
                    </a:srgbClr>
                  </a:outerShdw>
                </a:effectLst>
              </a:rPr>
              <a:t>. Then she will go back to her </a:t>
            </a:r>
            <a:r>
              <a:rPr lang="en-US" sz="3600" b="1" u="sng" dirty="0">
                <a:solidFill>
                  <a:srgbClr val="FFFFCC"/>
                </a:solidFill>
                <a:effectLst>
                  <a:outerShdw blurRad="38100" dist="38100" dir="2700000" algn="tl">
                    <a:srgbClr val="000000">
                      <a:alpha val="43137"/>
                    </a:srgbClr>
                  </a:outerShdw>
                </a:effectLst>
              </a:rPr>
              <a:t>harlot’s</a:t>
            </a:r>
            <a:r>
              <a:rPr lang="en-US" sz="3600" dirty="0">
                <a:effectLst>
                  <a:outerShdw blurRad="38100" dist="38100" dir="2700000" algn="tl">
                    <a:srgbClr val="000000">
                      <a:alpha val="43137"/>
                    </a:srgbClr>
                  </a:outerShdw>
                </a:effectLst>
              </a:rPr>
              <a:t> wages and will play the </a:t>
            </a:r>
            <a:r>
              <a:rPr lang="en-US" sz="3600" b="1" u="sng" dirty="0">
                <a:solidFill>
                  <a:srgbClr val="FFFFCC"/>
                </a:solidFill>
                <a:effectLst>
                  <a:outerShdw blurRad="38100" dist="38100" dir="2700000" algn="tl">
                    <a:srgbClr val="000000">
                      <a:alpha val="43137"/>
                    </a:srgbClr>
                  </a:outerShdw>
                </a:effectLst>
              </a:rPr>
              <a:t>harlot</a:t>
            </a:r>
            <a:r>
              <a:rPr lang="en-US" sz="3600" dirty="0">
                <a:effectLst>
                  <a:outerShdw blurRad="38100" dist="38100" dir="2700000" algn="tl">
                    <a:srgbClr val="000000">
                      <a:alpha val="43137"/>
                    </a:srgbClr>
                  </a:outerShdw>
                </a:effectLst>
              </a:rPr>
              <a:t> with all the kingdoms on the face of the earth.”</a:t>
            </a:r>
          </a:p>
        </p:txBody>
      </p:sp>
      <p:pic>
        <p:nvPicPr>
          <p:cNvPr id="6" name="Picture 6" descr="http://www.maggiesnotebook.com/wp-content/uploads/2011/08/Apostle_John_35.jpg">
            <a:extLst>
              <a:ext uri="{FF2B5EF4-FFF2-40B4-BE49-F238E27FC236}">
                <a16:creationId xmlns:a16="http://schemas.microsoft.com/office/drawing/2014/main" id="{0EF6A364-1B6A-4A12-860E-F956711A21D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3658308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5205C-2303-45F3-BE30-E0DC7C634D7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Nahum 3:4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i="1" dirty="0">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because of the many </a:t>
            </a:r>
            <a:r>
              <a:rPr lang="en-US" sz="3600" b="1" u="sng" dirty="0">
                <a:solidFill>
                  <a:srgbClr val="FFFFCC"/>
                </a:solidFill>
                <a:effectLst>
                  <a:outerShdw blurRad="38100" dist="38100" dir="2700000" algn="tl">
                    <a:srgbClr val="000000">
                      <a:alpha val="43137"/>
                    </a:srgbClr>
                  </a:outerShdw>
                </a:effectLst>
              </a:rPr>
              <a:t>harlotries</a:t>
            </a:r>
            <a:r>
              <a:rPr lang="en-US" sz="3600" dirty="0">
                <a:effectLst>
                  <a:outerShdw blurRad="38100" dist="38100" dir="2700000" algn="tl">
                    <a:srgbClr val="000000">
                      <a:alpha val="43137"/>
                    </a:srgbClr>
                  </a:outerShdw>
                </a:effectLst>
              </a:rPr>
              <a:t> of the </a:t>
            </a:r>
            <a:r>
              <a:rPr lang="en-US" sz="3600" b="1" u="sng" dirty="0">
                <a:solidFill>
                  <a:srgbClr val="FFFFCC"/>
                </a:solidFill>
                <a:effectLst>
                  <a:outerShdw blurRad="38100" dist="38100" dir="2700000" algn="tl">
                    <a:srgbClr val="000000">
                      <a:alpha val="43137"/>
                    </a:srgbClr>
                  </a:outerShdw>
                </a:effectLst>
              </a:rPr>
              <a:t>harlot</a:t>
            </a:r>
            <a:r>
              <a:rPr lang="en-US" sz="3600" dirty="0">
                <a:effectLst>
                  <a:outerShdw blurRad="38100" dist="38100" dir="2700000" algn="tl">
                    <a:srgbClr val="000000">
                      <a:alpha val="43137"/>
                    </a:srgbClr>
                  </a:outerShdw>
                </a:effectLst>
              </a:rPr>
              <a:t>, The charming one, the mistress of sorceries, Who sells nations by her </a:t>
            </a:r>
            <a:r>
              <a:rPr lang="en-US" sz="3600" b="1" u="sng" dirty="0">
                <a:solidFill>
                  <a:srgbClr val="FFFFCC"/>
                </a:solidFill>
                <a:effectLst>
                  <a:outerShdw blurRad="38100" dist="38100" dir="2700000" algn="tl">
                    <a:srgbClr val="000000">
                      <a:alpha val="43137"/>
                    </a:srgbClr>
                  </a:outerShdw>
                </a:effectLst>
              </a:rPr>
              <a:t>harlotries</a:t>
            </a:r>
            <a:r>
              <a:rPr lang="en-US" sz="3600" dirty="0">
                <a:effectLst>
                  <a:outerShdw blurRad="38100" dist="38100" dir="2700000" algn="tl">
                    <a:srgbClr val="000000">
                      <a:alpha val="43137"/>
                    </a:srgbClr>
                  </a:outerShdw>
                </a:effectLst>
              </a:rPr>
              <a:t> And families by her sorceries.”</a:t>
            </a:r>
          </a:p>
        </p:txBody>
      </p:sp>
      <p:pic>
        <p:nvPicPr>
          <p:cNvPr id="5" name="Picture 6" descr="http://www.maggiesnotebook.com/wp-content/uploads/2011/08/Apostle_John_35.jpg">
            <a:extLst>
              <a:ext uri="{FF2B5EF4-FFF2-40B4-BE49-F238E27FC236}">
                <a16:creationId xmlns:a16="http://schemas.microsoft.com/office/drawing/2014/main" id="{3AD2EBC2-BA1E-49DE-AD5C-2229DEEE17F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634528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dirty="0">
                <a:effectLst>
                  <a:outerShdw blurRad="38100" dist="38100" dir="2700000" algn="tl">
                    <a:srgbClr val="000000">
                      <a:alpha val="43137"/>
                    </a:srgbClr>
                  </a:outerShdw>
                </a:effectLst>
              </a:rPr>
              <a:t>Other Alternatives ?</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8458200" cy="4724400"/>
          </a:xfrm>
        </p:spPr>
        <p:txBody>
          <a:bodyPr/>
          <a:lstStyle/>
          <a:p>
            <a:pPr marL="742950" indent="-742950">
              <a:spcBef>
                <a:spcPts val="0"/>
              </a:spcBef>
              <a:spcAft>
                <a:spcPts val="1200"/>
              </a:spcAft>
              <a:buFont typeface="+mj-lt"/>
              <a:buAutoNum type="arabicPeriod"/>
            </a:pPr>
            <a:r>
              <a:rPr lang="en-US" altLang="en-US" sz="4000" dirty="0">
                <a:effectLst>
                  <a:outerShdw blurRad="38100" dist="38100" dir="2700000" algn="tl">
                    <a:srgbClr val="000000">
                      <a:alpha val="43137"/>
                    </a:srgbClr>
                  </a:outerShdw>
                </a:effectLst>
              </a:rPr>
              <a:t>Religious system?</a:t>
            </a:r>
          </a:p>
          <a:p>
            <a:pPr marL="742950" indent="-742950">
              <a:spcBef>
                <a:spcPts val="0"/>
              </a:spcBef>
              <a:spcAft>
                <a:spcPts val="1200"/>
              </a:spcAft>
              <a:buFont typeface="+mj-lt"/>
              <a:buAutoNum type="arabicPeriod"/>
            </a:pPr>
            <a:r>
              <a:rPr lang="en-US" altLang="en-US" sz="4000" dirty="0">
                <a:effectLst>
                  <a:outerShdw blurRad="38100" dist="38100" dir="2700000" algn="tl">
                    <a:srgbClr val="000000">
                      <a:alpha val="43137"/>
                    </a:srgbClr>
                  </a:outerShdw>
                </a:effectLst>
              </a:rPr>
              <a:t>Jerusalem?</a:t>
            </a:r>
          </a:p>
          <a:p>
            <a:pPr marL="742950" indent="-742950">
              <a:spcBef>
                <a:spcPts val="0"/>
              </a:spcBef>
              <a:spcAft>
                <a:spcPts val="1200"/>
              </a:spcAft>
              <a:buFont typeface="+mj-lt"/>
              <a:buAutoNum type="arabicPeriod"/>
            </a:pPr>
            <a:r>
              <a:rPr lang="en-US" altLang="en-US" sz="4000" b="1" u="sng" dirty="0">
                <a:solidFill>
                  <a:srgbClr val="FFFFCC"/>
                </a:solidFill>
                <a:effectLst>
                  <a:outerShdw blurRad="38100" dist="38100" dir="2700000" algn="tl">
                    <a:srgbClr val="000000">
                      <a:alpha val="43137"/>
                    </a:srgbClr>
                  </a:outerShdw>
                </a:effectLst>
              </a:rPr>
              <a:t>Rome?</a:t>
            </a:r>
          </a:p>
          <a:p>
            <a:pPr marL="742950" indent="-742950">
              <a:spcBef>
                <a:spcPts val="0"/>
              </a:spcBef>
              <a:spcAft>
                <a:spcPts val="1200"/>
              </a:spcAft>
              <a:buFont typeface="+mj-lt"/>
              <a:buAutoNum type="arabicPeriod"/>
            </a:pPr>
            <a:r>
              <a:rPr lang="en-US" altLang="en-US" sz="4000" dirty="0">
                <a:effectLst>
                  <a:outerShdw blurRad="38100" dist="38100" dir="2700000" algn="tl">
                    <a:srgbClr val="000000">
                      <a:alpha val="43137"/>
                    </a:srgbClr>
                  </a:outerShdw>
                </a:effectLst>
              </a:rPr>
              <a:t>Revived Rome?</a:t>
            </a:r>
          </a:p>
          <a:p>
            <a:pPr marL="742950" indent="-742950">
              <a:spcBef>
                <a:spcPts val="0"/>
              </a:spcBef>
              <a:spcAft>
                <a:spcPts val="1200"/>
              </a:spcAft>
              <a:buFont typeface="+mj-lt"/>
              <a:buAutoNum type="arabicPeriod"/>
            </a:pPr>
            <a:r>
              <a:rPr lang="en-US" altLang="en-US" sz="4000" dirty="0">
                <a:effectLst>
                  <a:outerShdw blurRad="38100" dist="38100" dir="2700000" algn="tl">
                    <a:srgbClr val="000000">
                      <a:alpha val="43137"/>
                    </a:srgbClr>
                  </a:outerShdw>
                </a:effectLst>
              </a:rPr>
              <a:t>Two Babylons?</a:t>
            </a:r>
          </a:p>
        </p:txBody>
      </p:sp>
      <p:pic>
        <p:nvPicPr>
          <p:cNvPr id="5" name="Picture 7" descr="C:\Documents and Settings\Owner\Application Data\Microsoft\Media Catalog\clip0006.BMP">
            <a:extLst>
              <a:ext uri="{FF2B5EF4-FFF2-40B4-BE49-F238E27FC236}">
                <a16:creationId xmlns:a16="http://schemas.microsoft.com/office/drawing/2014/main" id="{773CC70D-B5A9-4FF0-912D-5D1288713485}"/>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95827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76" y="228323"/>
            <a:ext cx="9047248" cy="6401355"/>
          </a:xfrm>
          <a:prstGeom prst="rect">
            <a:avLst/>
          </a:prstGeom>
        </p:spPr>
      </p:pic>
    </p:spTree>
    <p:extLst>
      <p:ext uri="{BB962C8B-B14F-4D97-AF65-F5344CB8AC3E}">
        <p14:creationId xmlns:p14="http://schemas.microsoft.com/office/powerpoint/2010/main" val="286081079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C6EB4-446F-4427-BBC8-FF6E6B1A44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44958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17:9-10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“Here is the mind which has wisdom. The seven heads are </a:t>
            </a:r>
            <a:r>
              <a:rPr lang="en-US" sz="3600" b="1" u="sng" dirty="0">
                <a:solidFill>
                  <a:srgbClr val="FFFFCC"/>
                </a:solidFill>
                <a:effectLst>
                  <a:outerShdw blurRad="38100" dist="38100" dir="2700000" algn="tl">
                    <a:srgbClr val="000000">
                      <a:alpha val="43137"/>
                    </a:srgbClr>
                  </a:outerShdw>
                </a:effectLst>
              </a:rPr>
              <a:t>seven mountains</a:t>
            </a:r>
            <a:r>
              <a:rPr lang="en-US" sz="3600" dirty="0">
                <a:effectLst>
                  <a:outerShdw blurRad="38100" dist="38100" dir="2700000" algn="tl">
                    <a:srgbClr val="000000">
                      <a:alpha val="43137"/>
                    </a:srgbClr>
                  </a:outerShdw>
                </a:effectLst>
              </a:rPr>
              <a:t> on which the woman sits, </a:t>
            </a:r>
            <a:r>
              <a:rPr lang="en-US" sz="3600" baseline="30000" dirty="0">
                <a:effectLst>
                  <a:outerShdw blurRad="38100" dist="38100" dir="2700000" algn="tl">
                    <a:srgbClr val="000000">
                      <a:alpha val="43137"/>
                    </a:srgbClr>
                  </a:outerShdw>
                </a:effectLst>
              </a:rPr>
              <a:t>10 </a:t>
            </a:r>
            <a:r>
              <a:rPr lang="en-US" sz="3600" dirty="0">
                <a:effectLst>
                  <a:outerShdw blurRad="38100" dist="38100" dir="2700000" algn="tl">
                    <a:srgbClr val="000000">
                      <a:alpha val="43137"/>
                    </a:srgbClr>
                  </a:outerShdw>
                </a:effectLst>
              </a:rPr>
              <a:t>and </a:t>
            </a:r>
            <a:r>
              <a:rPr lang="en-US" sz="3600" b="1" u="sng" dirty="0">
                <a:solidFill>
                  <a:srgbClr val="FFFFCC"/>
                </a:solidFill>
                <a:effectLst>
                  <a:outerShdw blurRad="38100" dist="38100" dir="2700000" algn="tl">
                    <a:srgbClr val="000000">
                      <a:alpha val="43137"/>
                    </a:srgbClr>
                  </a:outerShdw>
                </a:effectLst>
              </a:rPr>
              <a:t>they are seven kings</a:t>
            </a:r>
            <a:r>
              <a:rPr lang="en-US" sz="36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6" name="Picture 6" descr="http://www.maggiesnotebook.com/wp-content/uploads/2011/08/Apostle_John_35.jpg">
            <a:extLst>
              <a:ext uri="{FF2B5EF4-FFF2-40B4-BE49-F238E27FC236}">
                <a16:creationId xmlns:a16="http://schemas.microsoft.com/office/drawing/2014/main" id="{4DCF3993-4005-4EBF-9561-0B7C75C8D32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81604" y="3688080"/>
            <a:ext cx="980792" cy="11887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79457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0B28B-AA46-4D36-A90C-2A9618FB0B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Daniel 2:37-38</a:t>
            </a:r>
          </a:p>
          <a:p>
            <a:pPr algn="just">
              <a:spcBef>
                <a:spcPts val="0"/>
              </a:spcBef>
              <a:spcAft>
                <a:spcPts val="1000"/>
              </a:spcAft>
            </a:pPr>
            <a:r>
              <a:rPr lang="en-US" sz="3200" dirty="0">
                <a:effectLst>
                  <a:outerShdw blurRad="38100" dist="38100" dir="2700000" algn="tl">
                    <a:srgbClr val="000000">
                      <a:alpha val="43137"/>
                    </a:srgbClr>
                  </a:outerShdw>
                </a:effectLst>
                <a:latin typeface="Calibri" panose="020F0502020204030204" pitchFamily="34" charset="0"/>
              </a:rPr>
              <a:t>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 king</a:t>
            </a:r>
            <a:r>
              <a:rPr lang="en-US" sz="3200" dirty="0">
                <a:effectLst>
                  <a:outerShdw blurRad="38100" dist="38100" dir="2700000" algn="tl">
                    <a:srgbClr val="000000">
                      <a:alpha val="43137"/>
                    </a:srgbClr>
                  </a:outerShdw>
                </a:effectLst>
                <a:latin typeface="Calibri" panose="020F0502020204030204" pitchFamily="34" charset="0"/>
              </a:rPr>
              <a:t>, are the king of kings, to whom </a:t>
            </a:r>
            <a:r>
              <a:rPr lang="en-US" sz="3200" dirty="0">
                <a:effectLst>
                  <a:outerShdw blurRad="38100" dist="38100" dir="2700000" algn="tl">
                    <a:srgbClr val="000000">
                      <a:alpha val="43137"/>
                    </a:srgbClr>
                  </a:outerShdw>
                </a:effectLst>
                <a:latin typeface="Calibri" panose="020F0502020204030204" pitchFamily="34" charset="0"/>
                <a:cs typeface="+mn-cs"/>
              </a:rPr>
              <a:t>the God of heaven has given</a:t>
            </a:r>
            <a:r>
              <a:rPr lang="en-US" sz="32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kingdom</a:t>
            </a:r>
            <a:r>
              <a:rPr lang="en-US" sz="3200" dirty="0">
                <a:effectLst>
                  <a:outerShdw blurRad="38100" dist="38100" dir="2700000" algn="tl">
                    <a:srgbClr val="000000">
                      <a:alpha val="43137"/>
                    </a:srgbClr>
                  </a:outerShdw>
                </a:effectLst>
                <a:latin typeface="Calibri" panose="020F0502020204030204" pitchFamily="34" charset="0"/>
              </a:rPr>
              <a:t>, the power, the strength and the glory;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and wherever the sons of men dwell, </a:t>
            </a:r>
            <a:r>
              <a:rPr lang="en-US" sz="3200" i="1" dirty="0">
                <a:effectLst>
                  <a:outerShdw blurRad="38100" dist="38100" dir="2700000" algn="tl">
                    <a:srgbClr val="000000">
                      <a:alpha val="43137"/>
                    </a:srgbClr>
                  </a:outerShdw>
                </a:effectLst>
                <a:latin typeface="Calibri" panose="020F0502020204030204" pitchFamily="34" charset="0"/>
              </a:rPr>
              <a:t>or</a:t>
            </a:r>
            <a:r>
              <a:rPr lang="en-US" sz="3200" dirty="0">
                <a:effectLst>
                  <a:outerShdw blurRad="38100" dist="38100" dir="2700000" algn="tl">
                    <a:srgbClr val="000000">
                      <a:alpha val="43137"/>
                    </a:srgbClr>
                  </a:outerShdw>
                </a:effectLst>
                <a:latin typeface="Calibri" panose="020F0502020204030204" pitchFamily="34" charset="0"/>
              </a:rPr>
              <a:t> the beasts of the field, or the birds of the sky, </a:t>
            </a:r>
            <a:r>
              <a:rPr lang="en-US" sz="3200" dirty="0">
                <a:effectLst>
                  <a:outerShdw blurRad="38100" dist="38100" dir="2700000" algn="tl">
                    <a:srgbClr val="000000">
                      <a:alpha val="43137"/>
                    </a:srgbClr>
                  </a:outerShdw>
                </a:effectLst>
                <a:latin typeface="Calibri" panose="020F0502020204030204" pitchFamily="34" charset="0"/>
                <a:cs typeface="+mn-cs"/>
              </a:rPr>
              <a:t>He has given them</a:t>
            </a:r>
            <a:r>
              <a:rPr lang="en-US" sz="3200" dirty="0">
                <a:effectLst>
                  <a:outerShdw blurRad="38100" dist="38100" dir="2700000" algn="tl">
                    <a:srgbClr val="000000">
                      <a:alpha val="43137"/>
                    </a:srgbClr>
                  </a:outerShdw>
                </a:effectLst>
                <a:latin typeface="Calibri" panose="020F0502020204030204" pitchFamily="34" charset="0"/>
              </a:rPr>
              <a:t> into your hand and </a:t>
            </a:r>
            <a:r>
              <a:rPr lang="en-US" sz="3200" dirty="0">
                <a:effectLst>
                  <a:outerShdw blurRad="38100" dist="38100" dir="2700000" algn="tl">
                    <a:srgbClr val="000000">
                      <a:alpha val="43137"/>
                    </a:srgbClr>
                  </a:outerShdw>
                </a:effectLst>
                <a:latin typeface="Calibri" panose="020F0502020204030204" pitchFamily="34" charset="0"/>
                <a:cs typeface="+mn-cs"/>
              </a:rPr>
              <a:t>has caused you</a:t>
            </a:r>
            <a:r>
              <a:rPr lang="en-US" sz="3200" dirty="0">
                <a:effectLst>
                  <a:outerShdw blurRad="38100" dist="38100" dir="2700000" algn="tl">
                    <a:srgbClr val="000000">
                      <a:alpha val="43137"/>
                    </a:srgbClr>
                  </a:outerShdw>
                </a:effectLst>
                <a:latin typeface="Calibri" panose="020F0502020204030204" pitchFamily="34" charset="0"/>
              </a:rPr>
              <a:t> to rule over them all.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You are the head of gold.</a:t>
            </a:r>
          </a:p>
        </p:txBody>
      </p:sp>
      <p:pic>
        <p:nvPicPr>
          <p:cNvPr id="6" name="Picture 6" descr="http://www.maggiesnotebook.com/wp-content/uploads/2011/08/Apostle_John_35.jpg">
            <a:extLst>
              <a:ext uri="{FF2B5EF4-FFF2-40B4-BE49-F238E27FC236}">
                <a16:creationId xmlns:a16="http://schemas.microsoft.com/office/drawing/2014/main" id="{9E3667A8-384D-42BC-BB39-A0F4E42B2CE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81604" y="3764280"/>
            <a:ext cx="980792" cy="11887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06970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D2ABB-2DEC-4D5B-9466-0EB51A5222F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Revelation 17:3</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6" name="Picture 6" descr="http://www.maggiesnotebook.com/wp-content/uploads/2011/08/Apostle_John_35.jpg">
            <a:extLst>
              <a:ext uri="{FF2B5EF4-FFF2-40B4-BE49-F238E27FC236}">
                <a16:creationId xmlns:a16="http://schemas.microsoft.com/office/drawing/2014/main" id="{F325F5F4-87B2-4975-9B64-D32F28B2C9B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92991" y="3230880"/>
            <a:ext cx="1358019"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8389765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91010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E3912-2474-4159-819F-0E150D10F5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1" y="0"/>
            <a:ext cx="9144000" cy="32766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1 Peter 5:13</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“She who is in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chosen together with you, sends you greetings, and </a:t>
            </a:r>
            <a:r>
              <a:rPr lang="en-US" sz="3600" i="1" dirty="0">
                <a:effectLst>
                  <a:outerShdw blurRad="38100" dist="38100" dir="2700000" algn="tl">
                    <a:srgbClr val="000000">
                      <a:alpha val="43137"/>
                    </a:srgbClr>
                  </a:outerShdw>
                </a:effectLst>
              </a:rPr>
              <a:t>so does</a:t>
            </a:r>
            <a:r>
              <a:rPr lang="en-US" sz="3600" dirty="0">
                <a:effectLst>
                  <a:outerShdw blurRad="38100" dist="38100" dir="2700000" algn="tl">
                    <a:srgbClr val="000000">
                      <a:alpha val="43137"/>
                    </a:srgbClr>
                  </a:outerShdw>
                </a:effectLst>
              </a:rPr>
              <a:t> my son, Mark.”</a:t>
            </a:r>
          </a:p>
        </p:txBody>
      </p:sp>
      <p:pic>
        <p:nvPicPr>
          <p:cNvPr id="6" name="Picture 6" descr="http://www.maggiesnotebook.com/wp-content/uploads/2011/08/Apostle_John_35.jpg">
            <a:extLst>
              <a:ext uri="{FF2B5EF4-FFF2-40B4-BE49-F238E27FC236}">
                <a16:creationId xmlns:a16="http://schemas.microsoft.com/office/drawing/2014/main" id="{58055913-660A-4B30-B792-7358E79822B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8931" y="2514600"/>
            <a:ext cx="1886138"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07687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578035603"/>
              </p:ext>
            </p:extLst>
          </p:nvPr>
        </p:nvGraphicFramePr>
        <p:xfrm>
          <a:off x="76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Desius</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Aswara</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
            <a:ext cx="9144000" cy="6857999"/>
          </a:xfrm>
          <a:prstGeom prst="rect">
            <a:avLst/>
          </a:prstGeom>
        </p:spPr>
      </p:pic>
      <p:sp>
        <p:nvSpPr>
          <p:cNvPr id="134147" name="Rectangle 1"/>
          <p:cNvSpPr>
            <a:spLocks noChangeArrowheads="1"/>
          </p:cNvSpPr>
          <p:nvPr/>
        </p:nvSpPr>
        <p:spPr bwMode="auto">
          <a:xfrm>
            <a:off x="0" y="0"/>
            <a:ext cx="91440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I had been entrusted with the gospel to the uncircumcised,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Peter had been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who effectually worked for Peter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apostleship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effectually worked for me also to the Gentiles).”</a:t>
            </a:r>
          </a:p>
        </p:txBody>
      </p:sp>
    </p:spTree>
    <p:extLst>
      <p:ext uri="{BB962C8B-B14F-4D97-AF65-F5344CB8AC3E}">
        <p14:creationId xmlns:p14="http://schemas.microsoft.com/office/powerpoint/2010/main" val="153690505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76" y="228323"/>
            <a:ext cx="9047248" cy="6401355"/>
          </a:xfrm>
          <a:prstGeom prst="rect">
            <a:avLst/>
          </a:prstGeom>
        </p:spPr>
      </p:pic>
    </p:spTree>
    <p:extLst>
      <p:ext uri="{BB962C8B-B14F-4D97-AF65-F5344CB8AC3E}">
        <p14:creationId xmlns:p14="http://schemas.microsoft.com/office/powerpoint/2010/main" val="31875862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32C0014-0CD1-4B2D-B361-5F1BEF25750A}"/>
              </a:ext>
            </a:extLst>
          </p:cNvPr>
          <p:cNvSpPr>
            <a:spLocks noGrp="1"/>
          </p:cNvSpPr>
          <p:nvPr>
            <p:ph type="title"/>
          </p:nvPr>
        </p:nvSpPr>
        <p:spPr>
          <a:xfrm>
            <a:off x="685800" y="228600"/>
            <a:ext cx="7772400" cy="685800"/>
          </a:xfrm>
        </p:spPr>
        <p:txBody>
          <a:bodyPr/>
          <a:lstStyle/>
          <a:p>
            <a:pPr algn="ctr" eaLnBrk="1" hangingPunct="1"/>
            <a:r>
              <a:rPr lang="en-US" altLang="en-US" sz="3600" dirty="0">
                <a:effectLst>
                  <a:outerShdw blurRad="38100" dist="38100" dir="2700000" algn="tl">
                    <a:srgbClr val="000000">
                      <a:alpha val="43137"/>
                    </a:srgbClr>
                  </a:outerShdw>
                </a:effectLst>
              </a:rPr>
              <a:t>Josephus, </a:t>
            </a:r>
            <a:r>
              <a:rPr lang="en-US" altLang="en-US" sz="3600" i="1" dirty="0">
                <a:effectLst>
                  <a:outerShdw blurRad="38100" dist="38100" dir="2700000" algn="tl">
                    <a:srgbClr val="000000">
                      <a:alpha val="43137"/>
                    </a:srgbClr>
                  </a:outerShdw>
                </a:effectLst>
              </a:rPr>
              <a:t>Antiquities</a:t>
            </a:r>
            <a:r>
              <a:rPr lang="en-US" altLang="en-US" sz="3600" dirty="0">
                <a:effectLst>
                  <a:outerShdw blurRad="38100" dist="38100" dir="2700000" algn="tl">
                    <a:srgbClr val="000000">
                      <a:alpha val="43137"/>
                    </a:srgbClr>
                  </a:outerShdw>
                </a:effectLst>
              </a:rPr>
              <a:t>, 15.2.2</a:t>
            </a:r>
          </a:p>
        </p:txBody>
      </p:sp>
      <p:sp>
        <p:nvSpPr>
          <p:cNvPr id="3" name="Content Placeholder 2">
            <a:extLst>
              <a:ext uri="{FF2B5EF4-FFF2-40B4-BE49-F238E27FC236}">
                <a16:creationId xmlns:a16="http://schemas.microsoft.com/office/drawing/2014/main" id="{00043FB3-B8EB-4091-93FC-4C2B7BEF9FB9}"/>
              </a:ext>
            </a:extLst>
          </p:cNvPr>
          <p:cNvSpPr>
            <a:spLocks noGrp="1"/>
          </p:cNvSpPr>
          <p:nvPr>
            <p:ph idx="1"/>
          </p:nvPr>
        </p:nvSpPr>
        <p:spPr>
          <a:xfrm>
            <a:off x="0" y="1143000"/>
            <a:ext cx="9144000" cy="5486400"/>
          </a:xfrm>
        </p:spPr>
        <p:txBody>
          <a:bodyPr/>
          <a:lstStyle/>
          <a:p>
            <a:pPr marL="0" indent="0" algn="just" eaLnBrk="1" hangingPunct="1">
              <a:buNone/>
              <a:defRPr/>
            </a:pPr>
            <a:r>
              <a:rPr lang="en-US" dirty="0">
                <a:effectLst>
                  <a:outerShdw blurRad="38100" dist="38100" dir="2700000" algn="tl">
                    <a:srgbClr val="000000">
                      <a:alpha val="43137"/>
                    </a:srgbClr>
                  </a:outerShdw>
                </a:effectLst>
              </a:rPr>
              <a:t>“But when </a:t>
            </a:r>
            <a:r>
              <a:rPr lang="en-US" dirty="0" err="1">
                <a:effectLst>
                  <a:outerShdw blurRad="38100" dist="38100" dir="2700000" algn="tl">
                    <a:srgbClr val="000000">
                      <a:alpha val="43137"/>
                    </a:srgbClr>
                  </a:outerShdw>
                </a:effectLst>
              </a:rPr>
              <a:t>Hyrcanus</a:t>
            </a:r>
            <a:r>
              <a:rPr lang="en-US" dirty="0">
                <a:effectLst>
                  <a:outerShdw blurRad="38100" dist="38100" dir="2700000" algn="tl">
                    <a:srgbClr val="000000">
                      <a:alpha val="43137"/>
                    </a:srgbClr>
                  </a:outerShdw>
                </a:effectLst>
              </a:rPr>
              <a:t> was brought into Parthia the king </a:t>
            </a:r>
            <a:r>
              <a:rPr lang="en-US" dirty="0" err="1">
                <a:effectLst>
                  <a:outerShdw blurRad="38100" dist="38100" dir="2700000" algn="tl">
                    <a:srgbClr val="000000">
                      <a:alpha val="43137"/>
                    </a:srgbClr>
                  </a:outerShdw>
                </a:effectLst>
              </a:rPr>
              <a:t>Phraates</a:t>
            </a:r>
            <a:r>
              <a:rPr lang="en-US" dirty="0">
                <a:effectLst>
                  <a:outerShdw blurRad="38100" dist="38100" dir="2700000" algn="tl">
                    <a:srgbClr val="000000">
                      <a:alpha val="43137"/>
                    </a:srgbClr>
                  </a:outerShdw>
                </a:effectLst>
              </a:rPr>
              <a:t> treated him after a very gentle manner, as having already learned of what an illustrious family he was; on which account he set him free from his bonds, and </a:t>
            </a:r>
            <a:r>
              <a:rPr lang="en-US" b="1" i="1" u="sng" dirty="0">
                <a:solidFill>
                  <a:srgbClr val="FFFFCC"/>
                </a:solidFill>
                <a:effectLst>
                  <a:outerShdw blurRad="38100" dist="38100" dir="2700000" algn="tl">
                    <a:srgbClr val="000000">
                      <a:alpha val="43137"/>
                    </a:srgbClr>
                  </a:outerShdw>
                </a:effectLst>
              </a:rPr>
              <a:t>gave him a habitation at Babylon, where there were Jews in great numbers. These Jews honored </a:t>
            </a:r>
            <a:r>
              <a:rPr lang="en-US" b="1" i="1" u="sng" dirty="0" err="1">
                <a:solidFill>
                  <a:srgbClr val="FFFFCC"/>
                </a:solidFill>
                <a:effectLst>
                  <a:outerShdw blurRad="38100" dist="38100" dir="2700000" algn="tl">
                    <a:srgbClr val="000000">
                      <a:alpha val="43137"/>
                    </a:srgbClr>
                  </a:outerShdw>
                </a:effectLst>
              </a:rPr>
              <a:t>Hyrcanus</a:t>
            </a:r>
            <a:r>
              <a:rPr lang="en-US" b="1" i="1" u="sng" dirty="0">
                <a:solidFill>
                  <a:srgbClr val="FFFFCC"/>
                </a:solidFill>
                <a:effectLst>
                  <a:outerShdw blurRad="38100" dist="38100" dir="2700000" algn="tl">
                    <a:srgbClr val="000000">
                      <a:alpha val="43137"/>
                    </a:srgbClr>
                  </a:outerShdw>
                </a:effectLst>
              </a:rPr>
              <a:t> as their high priest and king, as did all the Jewish nation that dwelt as far as Euphrates</a:t>
            </a:r>
            <a:r>
              <a:rPr lang="en-US" dirty="0">
                <a:effectLst>
                  <a:outerShdw blurRad="38100" dist="38100" dir="2700000" algn="tl">
                    <a:srgbClr val="000000">
                      <a:alpha val="43137"/>
                    </a:srgbClr>
                  </a:outerShdw>
                </a:effectLst>
              </a:rPr>
              <a:t>; which respect was very much to his satisfaction...”</a:t>
            </a:r>
          </a:p>
        </p:txBody>
      </p:sp>
    </p:spTree>
    <p:extLst>
      <p:ext uri="{BB962C8B-B14F-4D97-AF65-F5344CB8AC3E}">
        <p14:creationId xmlns:p14="http://schemas.microsoft.com/office/powerpoint/2010/main" val="288975803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C053460-9C4B-429C-9423-28C334E917EC}"/>
              </a:ext>
            </a:extLst>
          </p:cNvPr>
          <p:cNvSpPr>
            <a:spLocks noGrp="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Strabo, </a:t>
            </a:r>
            <a:r>
              <a:rPr lang="en-US" altLang="en-US" sz="3600" i="1" dirty="0">
                <a:effectLst>
                  <a:outerShdw blurRad="38100" dist="38100" dir="2700000" algn="tl">
                    <a:srgbClr val="000000">
                      <a:alpha val="43137"/>
                    </a:srgbClr>
                  </a:outerShdw>
                </a:effectLst>
                <a:cs typeface="Calibri" panose="020F0502020204030204" pitchFamily="34" charset="0"/>
              </a:rPr>
              <a:t>Geography</a:t>
            </a:r>
            <a:r>
              <a:rPr lang="en-US" altLang="en-US" sz="3600" dirty="0">
                <a:effectLst>
                  <a:outerShdw blurRad="38100" dist="38100" dir="2700000" algn="tl">
                    <a:srgbClr val="000000">
                      <a:alpha val="43137"/>
                    </a:srgbClr>
                  </a:outerShdw>
                </a:effectLst>
                <a:cs typeface="Calibri" panose="020F0502020204030204" pitchFamily="34" charset="0"/>
              </a:rPr>
              <a:t>, 16.1.5?</a:t>
            </a:r>
          </a:p>
        </p:txBody>
      </p:sp>
      <p:sp>
        <p:nvSpPr>
          <p:cNvPr id="3" name="Content Placeholder 2">
            <a:extLst>
              <a:ext uri="{FF2B5EF4-FFF2-40B4-BE49-F238E27FC236}">
                <a16:creationId xmlns:a16="http://schemas.microsoft.com/office/drawing/2014/main" id="{BFA9BA8F-9F48-4EF2-976C-8E05FA5FBDC8}"/>
              </a:ext>
            </a:extLst>
          </p:cNvPr>
          <p:cNvSpPr>
            <a:spLocks noGrp="1"/>
          </p:cNvSpPr>
          <p:nvPr>
            <p:ph idx="1"/>
          </p:nvPr>
        </p:nvSpPr>
        <p:spPr>
          <a:xfrm>
            <a:off x="0" y="1143000"/>
            <a:ext cx="9144000" cy="4114800"/>
          </a:xfrm>
        </p:spPr>
        <p:txBody>
          <a:bodyPr/>
          <a:lstStyle/>
          <a:p>
            <a:pPr marL="0" indent="0" algn="just" eaLnBrk="1" hangingPunct="1">
              <a:buNone/>
              <a:defRPr/>
            </a:pPr>
            <a:r>
              <a:rPr lang="en-US" dirty="0">
                <a:effectLst>
                  <a:outerShdw blurRad="38100" dist="38100" dir="2700000" algn="tl">
                    <a:srgbClr val="000000">
                      <a:alpha val="43137"/>
                    </a:srgbClr>
                  </a:outerShdw>
                </a:effectLst>
                <a:cs typeface="Calibri" panose="020F0502020204030204" pitchFamily="34" charset="0"/>
              </a:rPr>
              <a:t>“Strabo, who died in A.D. 25, is cited in proof that by this time no city was left. . . . This is an instance of how easily lax quotation or assertion may falsify both an author and an issue, which being once done, other writers too easily follow suit. What Strabo says is: ‘And now indeed [</a:t>
            </a:r>
            <a:r>
              <a:rPr lang="en-US" dirty="0" err="1">
                <a:effectLst>
                  <a:outerShdw blurRad="38100" dist="38100" dir="2700000" algn="tl">
                    <a:srgbClr val="000000">
                      <a:alpha val="43137"/>
                    </a:srgbClr>
                  </a:outerShdw>
                </a:effectLst>
                <a:cs typeface="Calibri" panose="020F0502020204030204" pitchFamily="34" charset="0"/>
              </a:rPr>
              <a:t>Selucia</a:t>
            </a:r>
            <a:r>
              <a:rPr lang="en-US" dirty="0">
                <a:effectLst>
                  <a:outerShdw blurRad="38100" dist="38100" dir="2700000" algn="tl">
                    <a:srgbClr val="000000">
                      <a:alpha val="43137"/>
                    </a:srgbClr>
                  </a:outerShdw>
                </a:effectLst>
                <a:cs typeface="Calibri" panose="020F0502020204030204" pitchFamily="34" charset="0"/>
              </a:rPr>
              <a:t>] has become greater than Babylon, which </a:t>
            </a:r>
            <a:r>
              <a:rPr lang="en-US" i="1" dirty="0">
                <a:effectLst>
                  <a:outerShdw blurRad="38100" dist="38100" dir="2700000" algn="tl">
                    <a:srgbClr val="000000">
                      <a:alpha val="43137"/>
                    </a:srgbClr>
                  </a:outerShdw>
                </a:effectLst>
                <a:cs typeface="Calibri" panose="020F0502020204030204" pitchFamily="34" charset="0"/>
              </a:rPr>
              <a:t>for the most part</a:t>
            </a:r>
            <a:r>
              <a:rPr lang="en-US" dirty="0">
                <a:effectLst>
                  <a:outerShdw blurRad="38100" dist="38100" dir="2700000" algn="tl">
                    <a:srgbClr val="000000">
                      <a:alpha val="43137"/>
                    </a:srgbClr>
                  </a:outerShdw>
                </a:effectLst>
                <a:cs typeface="Calibri" panose="020F0502020204030204" pitchFamily="34" charset="0"/>
              </a:rPr>
              <a:t> has become deserted’ (</a:t>
            </a:r>
            <a:r>
              <a:rPr lang="el-GR" dirty="0">
                <a:effectLst>
                  <a:outerShdw blurRad="38100" dist="38100" dir="2700000" algn="tl">
                    <a:srgbClr val="000000">
                      <a:alpha val="43137"/>
                    </a:srgbClr>
                  </a:outerShdw>
                </a:effectLst>
                <a:cs typeface="Calibri" panose="020F0502020204030204" pitchFamily="34" charset="0"/>
              </a:rPr>
              <a:t>ἡ δʼ ἔρημο</a:t>
            </a:r>
            <a:r>
              <a:rPr lang="en-US" dirty="0">
                <a:effectLst>
                  <a:outerShdw blurRad="38100" dist="38100" dir="2700000" algn="tl">
                    <a:srgbClr val="000000">
                      <a:alpha val="43137"/>
                    </a:srgbClr>
                  </a:outerShdw>
                </a:effectLst>
                <a:cs typeface="Calibri" panose="020F0502020204030204" pitchFamily="34" charset="0"/>
              </a:rPr>
              <a:t>s </a:t>
            </a:r>
            <a:r>
              <a:rPr lang="el-GR" dirty="0">
                <a:effectLst>
                  <a:outerShdw blurRad="38100" dist="38100" dir="2700000" algn="tl">
                    <a:srgbClr val="000000">
                      <a:alpha val="43137"/>
                    </a:srgbClr>
                  </a:outerShdw>
                </a:effectLst>
                <a:cs typeface="Calibri" panose="020F0502020204030204" pitchFamily="34" charset="0"/>
              </a:rPr>
              <a:t>ἡ πολλή</a:t>
            </a:r>
            <a:r>
              <a:rPr lang="en-US" dirty="0">
                <a:effectLst>
                  <a:outerShdw blurRad="38100" dist="38100" dir="2700000" algn="tl">
                    <a:srgbClr val="000000">
                      <a:alpha val="43137"/>
                    </a:srgbClr>
                  </a:outerShdw>
                </a:effectLst>
                <a:cs typeface="Calibri" panose="020F0502020204030204" pitchFamily="34" charset="0"/>
              </a:rPr>
              <a:t>).”</a:t>
            </a:r>
          </a:p>
        </p:txBody>
      </p:sp>
      <p:sp>
        <p:nvSpPr>
          <p:cNvPr id="36868" name="TextBox 3">
            <a:extLst>
              <a:ext uri="{FF2B5EF4-FFF2-40B4-BE49-F238E27FC236}">
                <a16:creationId xmlns:a16="http://schemas.microsoft.com/office/drawing/2014/main" id="{48484695-BA11-459D-91DD-2FFB60A78FBF}"/>
              </a:ext>
            </a:extLst>
          </p:cNvPr>
          <p:cNvSpPr txBox="1">
            <a:spLocks noChangeArrowheads="1"/>
          </p:cNvSpPr>
          <p:nvPr/>
        </p:nvSpPr>
        <p:spPr bwMode="auto">
          <a:xfrm>
            <a:off x="1600200" y="6019800"/>
            <a:ext cx="594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 H. Lang,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Revelation of Jesus Christ: Select Studies</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(London: Paternoster, 1948), 302.</a:t>
            </a:r>
          </a:p>
        </p:txBody>
      </p:sp>
    </p:spTree>
    <p:extLst>
      <p:ext uri="{BB962C8B-B14F-4D97-AF65-F5344CB8AC3E}">
        <p14:creationId xmlns:p14="http://schemas.microsoft.com/office/powerpoint/2010/main" val="426640446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5DA11-AC36-4082-A3A5-7FF1DD3347A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9718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1 Peter 1:1</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pPr>
            <a:r>
              <a:rPr lang="en-US" sz="3600" dirty="0">
                <a:effectLst>
                  <a:outerShdw blurRad="38100" dist="38100" dir="2700000" algn="tl">
                    <a:srgbClr val="000000">
                      <a:alpha val="43137"/>
                    </a:srgbClr>
                  </a:outerShdw>
                </a:effectLst>
              </a:rPr>
              <a:t>“To those who reside as aliens, scattered throughout </a:t>
            </a:r>
            <a:r>
              <a:rPr lang="en-US" sz="3600" b="1" u="sng" dirty="0">
                <a:solidFill>
                  <a:srgbClr val="FFFFCC"/>
                </a:solidFill>
                <a:effectLst>
                  <a:outerShdw blurRad="38100" dist="38100" dir="2700000" algn="tl">
                    <a:srgbClr val="000000">
                      <a:alpha val="43137"/>
                    </a:srgbClr>
                  </a:outerShdw>
                </a:effectLst>
              </a:rPr>
              <a:t>Pontus, Galatia, Cappadocia, Asia, and Bithynia</a:t>
            </a:r>
            <a:r>
              <a:rPr lang="en-US" sz="3600" dirty="0">
                <a:effectLst>
                  <a:outerShdw blurRad="38100" dist="38100" dir="2700000" algn="tl">
                    <a:srgbClr val="000000">
                      <a:alpha val="43137"/>
                    </a:srgbClr>
                  </a:outerShdw>
                </a:effectLst>
              </a:rPr>
              <a:t>, who are chosen.”</a:t>
            </a:r>
          </a:p>
        </p:txBody>
      </p:sp>
      <p:pic>
        <p:nvPicPr>
          <p:cNvPr id="6" name="Picture 6" descr="http://www.maggiesnotebook.com/wp-content/uploads/2011/08/Apostle_John_35.jpg">
            <a:extLst>
              <a:ext uri="{FF2B5EF4-FFF2-40B4-BE49-F238E27FC236}">
                <a16:creationId xmlns:a16="http://schemas.microsoft.com/office/drawing/2014/main" id="{1FBA31CC-9D1D-46AD-A1C8-E48E8ED0375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7547" y="3048000"/>
            <a:ext cx="1508906"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572513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A6B7-2589-45E0-958C-46928B856B5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76" y="228323"/>
            <a:ext cx="9047248" cy="6401355"/>
          </a:xfrm>
          <a:prstGeom prst="rect">
            <a:avLst/>
          </a:prstGeom>
        </p:spPr>
      </p:pic>
    </p:spTree>
    <p:extLst>
      <p:ext uri="{BB962C8B-B14F-4D97-AF65-F5344CB8AC3E}">
        <p14:creationId xmlns:p14="http://schemas.microsoft.com/office/powerpoint/2010/main" val="329753352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524000"/>
            <a:ext cx="9144000" cy="5181600"/>
          </a:xfrm>
        </p:spPr>
        <p:txBody>
          <a:bodyPr/>
          <a:lstStyle/>
          <a:p>
            <a:pPr marL="0" indent="0" algn="jus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At the very least, it would be confusing to John’s first century readers, as well as to later generations, for him to write so much about Babylon when he really meant Rome (Paul was not afraid to speak directly against Rome in his writings, so why should John be?) or ‘the false church’ (all the apostles , including John, wrote plainly and scathingly about false teachers and false doctrines in the church and would not hide their teachings by symbols)</a:t>
            </a:r>
            <a:r>
              <a:rPr lang="en-US" sz="2800" dirty="0">
                <a:effectLst>
                  <a:outerShdw blurRad="38100" dist="38100" dir="2700000" algn="tl">
                    <a:srgbClr val="000000">
                      <a:alpha val="43137"/>
                    </a:srgbClr>
                  </a:outerShdw>
                </a:effectLst>
                <a:cs typeface="Calibri" panose="020F0502020204030204" pitchFamily="34" charset="0"/>
              </a:rPr>
              <a:t>. It must be stressed that Revelation means “unveiling,” not “veiling.</a:t>
            </a:r>
            <a:r>
              <a:rPr lang="en-US" altLang="en-US" sz="2800" dirty="0">
                <a:effectLst>
                  <a:outerShdw blurRad="38100" dist="38100" dir="2700000" algn="tl">
                    <a:srgbClr val="000000">
                      <a:alpha val="43137"/>
                    </a:srgbClr>
                  </a:outerShdw>
                </a:effectLst>
                <a:cs typeface="Calibri" panose="020F0502020204030204" pitchFamily="34" charset="0"/>
              </a:rPr>
              <a:t>” In the absence of any statement in the text to the contrary, therefore, we must assume that the term Babylon applies to the real city of Babylon…”</a:t>
            </a:r>
            <a:endParaRPr lang="en-US" altLang="en-US" sz="28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2419350" y="219670"/>
            <a:ext cx="43053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Morris</a:t>
            </a: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323</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26749"/>
            <a:ext cx="838200" cy="1244851"/>
          </a:xfrm>
          <a:prstGeom prst="rect">
            <a:avLst/>
          </a:prstGeom>
        </p:spPr>
      </p:pic>
    </p:spTree>
    <p:extLst>
      <p:ext uri="{BB962C8B-B14F-4D97-AF65-F5344CB8AC3E}">
        <p14:creationId xmlns:p14="http://schemas.microsoft.com/office/powerpoint/2010/main" val="291668847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1"/>
            <a:ext cx="9144000" cy="4401205"/>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No man can believe what an abomination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the papacy</a:t>
            </a:r>
            <a:r>
              <a:rPr lang="en-US" sz="2800" dirty="0">
                <a:effectLst>
                  <a:outerShdw blurRad="38100" dist="38100" dir="2700000" algn="tl">
                    <a:srgbClr val="000000">
                      <a:alpha val="43137"/>
                    </a:srgbClr>
                  </a:outerShdw>
                </a:effectLst>
                <a:latin typeface="Calibri" panose="020F0502020204030204" pitchFamily="34" charset="0"/>
              </a:rPr>
              <a:t> is. A Christian does not have to be of low intelligence, either, to recognize it. God himself must deride him in the hellish fire, and our Lord Jesus Christ, St. Paul says in II Thessalonians 2 [:8] will slay him with the breath of his mouth and destroy him by his glorious coming." I only deride, with my own weak derision, so that those who now live and those who will come after us should know what I have thought of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the pope, the damned antichrist</a:t>
            </a:r>
            <a:r>
              <a:rPr lang="en-US" sz="2800" dirty="0">
                <a:effectLst>
                  <a:outerShdw blurRad="38100" dist="38100" dir="2700000" algn="tl">
                    <a:srgbClr val="000000">
                      <a:alpha val="43137"/>
                    </a:srgbClr>
                  </a:outerShdw>
                </a:effectLst>
                <a:latin typeface="Calibri" panose="020F0502020204030204" pitchFamily="34" charset="0"/>
              </a:rPr>
              <a:t>, and so that whoever wishes to be a Christian may be warned against such an abomination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1400178" y="217438"/>
            <a:ext cx="6343649" cy="1154162"/>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rPr>
              <a:t>Martin Luther</a:t>
            </a:r>
          </a:p>
          <a:p>
            <a:pPr lvl="0" algn="ct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"Against the Roman Papacy, an Institution of the Devil," in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Luther's Works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ed. Eric. W.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Gritsch</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(Philadelphia, PA: Fortress Press, 1966), 273-74.</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914400" cy="914400"/>
          </a:xfrm>
          <a:prstGeom prst="rect">
            <a:avLst/>
          </a:prstGeom>
        </p:spPr>
      </p:pic>
    </p:spTree>
    <p:extLst>
      <p:ext uri="{BB962C8B-B14F-4D97-AF65-F5344CB8AC3E}">
        <p14:creationId xmlns:p14="http://schemas.microsoft.com/office/powerpoint/2010/main" val="106348347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5262979"/>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However, when we categorically deny to the papists the title of </a:t>
            </a:r>
            <a:r>
              <a:rPr lang="en-US" sz="2800" i="1" dirty="0">
                <a:effectLst>
                  <a:outerShdw blurRad="38100" dist="38100" dir="2700000" algn="tl">
                    <a:srgbClr val="000000">
                      <a:alpha val="43137"/>
                    </a:srgbClr>
                  </a:outerShdw>
                </a:effectLst>
                <a:latin typeface="Calibri" panose="020F0502020204030204" pitchFamily="34" charset="0"/>
              </a:rPr>
              <a:t>the</a:t>
            </a:r>
            <a:r>
              <a:rPr lang="en-US" sz="2800" dirty="0">
                <a:effectLst>
                  <a:outerShdw blurRad="38100" dist="38100" dir="2700000" algn="tl">
                    <a:srgbClr val="000000">
                      <a:alpha val="43137"/>
                    </a:srgbClr>
                  </a:outerShdw>
                </a:effectLst>
                <a:latin typeface="Calibri" panose="020F0502020204030204" pitchFamily="34" charset="0"/>
              </a:rPr>
              <a:t> church, we do not for this reason impugn the existence of churches among them. Rather, we are only contending about the true and lawful constitution of the church, required in the communion not only of the sacraments (which are the signs of profession) but also especially of doctrine. Daniel [Dan. 9:27] and Paul [2 Thess. 2:4] foretold that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Antichrist</a:t>
            </a:r>
            <a:r>
              <a:rPr lang="en-US" sz="2800" dirty="0">
                <a:effectLst>
                  <a:outerShdw blurRad="38100" dist="38100" dir="2700000" algn="tl">
                    <a:srgbClr val="000000">
                      <a:alpha val="43137"/>
                    </a:srgbClr>
                  </a:outerShdw>
                </a:effectLst>
                <a:latin typeface="Calibri" panose="020F0502020204030204" pitchFamily="34" charset="0"/>
              </a:rPr>
              <a:t> would sit in the Temple of God. With us, it is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Roman pontiff</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2800" dirty="0">
                <a:effectLst>
                  <a:outerShdw blurRad="38100" dist="38100" dir="2700000" algn="tl">
                    <a:srgbClr val="000000">
                      <a:alpha val="43137"/>
                    </a:srgbClr>
                  </a:outerShdw>
                </a:effectLst>
                <a:latin typeface="Calibri" panose="020F0502020204030204" pitchFamily="34" charset="0"/>
              </a:rPr>
              <a:t>we make the leader and standard bearer of that wicked and abominable kingdom. The fact that his seat is placed in the Temple of God signifies that his reign was not to be such as to wipe out either the name of Christ or of the…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590553" y="220414"/>
            <a:ext cx="7962899"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rPr>
              <a:t>John Calvin</a:t>
            </a:r>
          </a:p>
          <a:p>
            <a:pPr algn="ctr">
              <a:spcAft>
                <a:spcPts val="600"/>
              </a:spcAft>
            </a:pPr>
            <a:r>
              <a:rPr lang="en-US" sz="2000" dirty="0">
                <a:effectLst>
                  <a:outerShdw blurRad="38100" dist="38100" dir="2700000" algn="tl">
                    <a:srgbClr val="000000">
                      <a:alpha val="43137"/>
                    </a:srgbClr>
                  </a:outerShdw>
                </a:effectLst>
                <a:latin typeface="Calibri" panose="020F0502020204030204" pitchFamily="34" charset="0"/>
              </a:rPr>
              <a:t>Calvin, </a:t>
            </a:r>
            <a:r>
              <a:rPr lang="en-US" sz="2000" i="1" dirty="0">
                <a:effectLst>
                  <a:outerShdw blurRad="38100" dist="38100" dir="2700000" algn="tl">
                    <a:srgbClr val="000000">
                      <a:alpha val="43137"/>
                    </a:srgbClr>
                  </a:outerShdw>
                </a:effectLst>
                <a:latin typeface="Calibri" panose="020F0502020204030204" pitchFamily="34" charset="0"/>
              </a:rPr>
              <a:t>Institutes</a:t>
            </a:r>
            <a:r>
              <a:rPr lang="en-US" sz="2000" dirty="0">
                <a:effectLst>
                  <a:outerShdw blurRad="38100" dist="38100" dir="2700000" algn="tl">
                    <a:srgbClr val="000000">
                      <a:alpha val="43137"/>
                    </a:srgbClr>
                  </a:outerShdw>
                </a:effectLst>
                <a:latin typeface="Calibri" panose="020F0502020204030204" pitchFamily="34" charset="0"/>
              </a:rPr>
              <a:t>, IV, ii, 12.</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749" y="91440"/>
            <a:ext cx="575051" cy="822960"/>
          </a:xfrm>
          <a:prstGeom prst="rect">
            <a:avLst/>
          </a:prstGeom>
        </p:spPr>
      </p:pic>
    </p:spTree>
    <p:extLst>
      <p:ext uri="{BB962C8B-B14F-4D97-AF65-F5344CB8AC3E}">
        <p14:creationId xmlns:p14="http://schemas.microsoft.com/office/powerpoint/2010/main" val="379774468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4401205"/>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rPr>
              <a:t>church. From this it therefore is evident that we by no means deny that the churches under his tyranny remain churches. But these he has profaned by his sacrilegious impiety, afflicted by his inhuman domination, corrupted and well-nigh killed by his evil and deadly doctrines, which are like poisoned drinks. In them Christ lies hidden, half buried, the gospel overthrown, piety scattered, the worship of God nearly wiped out. In them, briefly, everything is so confused that there we see the face of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Babylon</a:t>
            </a:r>
            <a:r>
              <a:rPr lang="en-US" sz="2800" dirty="0">
                <a:effectLst>
                  <a:outerShdw blurRad="38100" dist="38100" dir="2700000" algn="tl">
                    <a:srgbClr val="000000">
                      <a:alpha val="43137"/>
                    </a:srgbClr>
                  </a:outerShdw>
                </a:effectLst>
                <a:latin typeface="Calibri" panose="020F0502020204030204" pitchFamily="34" charset="0"/>
              </a:rPr>
              <a:t> rather than that of the Holy City of God</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590553" y="220414"/>
            <a:ext cx="7962899"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rPr>
              <a:t>John Calvin</a:t>
            </a:r>
          </a:p>
          <a:p>
            <a:pPr algn="ctr">
              <a:spcAft>
                <a:spcPts val="600"/>
              </a:spcAft>
            </a:pPr>
            <a:r>
              <a:rPr lang="en-US" sz="2000" dirty="0">
                <a:effectLst>
                  <a:outerShdw blurRad="38100" dist="38100" dir="2700000" algn="tl">
                    <a:srgbClr val="000000">
                      <a:alpha val="43137"/>
                    </a:srgbClr>
                  </a:outerShdw>
                </a:effectLst>
                <a:latin typeface="Calibri" panose="020F0502020204030204" pitchFamily="34" charset="0"/>
              </a:rPr>
              <a:t>Calvin, </a:t>
            </a:r>
            <a:r>
              <a:rPr lang="en-US" sz="2000" i="1" dirty="0">
                <a:effectLst>
                  <a:outerShdw blurRad="38100" dist="38100" dir="2700000" algn="tl">
                    <a:srgbClr val="000000">
                      <a:alpha val="43137"/>
                    </a:srgbClr>
                  </a:outerShdw>
                </a:effectLst>
                <a:latin typeface="Calibri" panose="020F0502020204030204" pitchFamily="34" charset="0"/>
              </a:rPr>
              <a:t>Institutes</a:t>
            </a:r>
            <a:r>
              <a:rPr lang="en-US" sz="2000" dirty="0">
                <a:effectLst>
                  <a:outerShdw blurRad="38100" dist="38100" dir="2700000" algn="tl">
                    <a:srgbClr val="000000">
                      <a:alpha val="43137"/>
                    </a:srgbClr>
                  </a:outerShdw>
                </a:effectLst>
                <a:latin typeface="Calibri" panose="020F0502020204030204" pitchFamily="34" charset="0"/>
              </a:rPr>
              <a:t>, IV, ii, 12.</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749" y="91440"/>
            <a:ext cx="575051" cy="822960"/>
          </a:xfrm>
          <a:prstGeom prst="rect">
            <a:avLst/>
          </a:prstGeom>
        </p:spPr>
      </p:pic>
    </p:spTree>
    <p:extLst>
      <p:ext uri="{BB962C8B-B14F-4D97-AF65-F5344CB8AC3E}">
        <p14:creationId xmlns:p14="http://schemas.microsoft.com/office/powerpoint/2010/main" val="27163148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685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0" y="838200"/>
            <a:ext cx="9144000" cy="4267200"/>
          </a:xfrm>
        </p:spPr>
        <p:txBody>
          <a:bodyPr/>
          <a:lstStyle/>
          <a:p>
            <a:pPr marL="0" indent="0" algn="just">
              <a:buNone/>
            </a:pPr>
            <a:r>
              <a:rPr lang="en-US" altLang="en-US" sz="2900" dirty="0">
                <a:effectLst>
                  <a:outerShdw blurRad="38100" dist="38100" dir="2700000" algn="tl">
                    <a:srgbClr val="000000">
                      <a:alpha val="43137"/>
                    </a:srgbClr>
                  </a:outerShdw>
                </a:effectLst>
                <a:cs typeface="Times New Roman" panose="02020603050405020304" pitchFamily="18" charset="0"/>
              </a:rPr>
              <a:t>“The river Euphrates, on which the city of Babylon was built, was one of the four branches into which the river that flowed through the Garden of Eden was divided, and Satan doubtless chose the site of Babylon as his headquarters from which to sally forth to tempt Adam and Eve. It was doubtless here that the Antediluvian apostasy had its source that ended in the flood. To this </a:t>
            </a:r>
            <a:r>
              <a:rPr lang="en-US" altLang="en-US" sz="2900" dirty="0" err="1">
                <a:effectLst>
                  <a:outerShdw blurRad="38100" dist="38100" dir="2700000" algn="tl">
                    <a:srgbClr val="000000">
                      <a:alpha val="43137"/>
                    </a:srgbClr>
                  </a:outerShdw>
                </a:effectLst>
                <a:cs typeface="Times New Roman" panose="02020603050405020304" pitchFamily="18" charset="0"/>
              </a:rPr>
              <a:t>centre</a:t>
            </a:r>
            <a:r>
              <a:rPr lang="en-US" altLang="en-US" sz="2900" dirty="0">
                <a:effectLst>
                  <a:outerShdw blurRad="38100" dist="38100" dir="2700000" algn="tl">
                    <a:srgbClr val="000000">
                      <a:alpha val="43137"/>
                    </a:srgbClr>
                  </a:outerShdw>
                </a:effectLst>
                <a:cs typeface="Times New Roman" panose="02020603050405020304" pitchFamily="18" charset="0"/>
              </a:rPr>
              <a:t> the ‘forces of Evil’ gravitated after the Flood, and ‘Babel’ was the result. </a:t>
            </a:r>
            <a:r>
              <a:rPr lang="en-US" altLang="en-US" sz="2900" b="1" u="sng" dirty="0">
                <a:solidFill>
                  <a:srgbClr val="FFFFCC"/>
                </a:solidFill>
                <a:effectLst>
                  <a:outerShdw blurRad="38100" dist="38100" dir="2700000" algn="tl">
                    <a:srgbClr val="000000">
                      <a:alpha val="43137"/>
                    </a:srgbClr>
                  </a:outerShdw>
                </a:effectLst>
                <a:cs typeface="Times New Roman" panose="02020603050405020304" pitchFamily="18" charset="0"/>
              </a:rPr>
              <a:t>This was the origin of the nations, but the nations were not scattered abroad over the earth until Satan had implanted in them the “Virus” of a doctrine that has been the source of every false religion the world has ever known.</a:t>
            </a:r>
            <a:r>
              <a:rPr lang="en-US" altLang="en-US" sz="29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sz="29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42235074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4000" dirty="0">
                <a:effectLst>
                  <a:outerShdw blurRad="38100" dist="38100" dir="2700000" algn="tl">
                    <a:srgbClr val="000000">
                      <a:alpha val="43137"/>
                    </a:srgbClr>
                  </a:outerShdw>
                </a:effectLst>
              </a:rPr>
              <a:t>Other Alternatives ?</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5105400" cy="4724400"/>
          </a:xfrm>
        </p:spPr>
        <p:txBody>
          <a:bodyPr/>
          <a:lstStyle/>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Religious system?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Jerusalem?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Rome?</a:t>
            </a:r>
          </a:p>
          <a:p>
            <a:pPr marL="742950" indent="-742950">
              <a:spcBef>
                <a:spcPts val="0"/>
              </a:spcBef>
              <a:spcAft>
                <a:spcPts val="1200"/>
              </a:spcAft>
              <a:buFont typeface="+mj-lt"/>
              <a:buAutoNum type="arabicPeriod"/>
            </a:pPr>
            <a:r>
              <a:rPr lang="en-US" altLang="en-US" sz="3600" b="1" u="sng" dirty="0">
                <a:solidFill>
                  <a:srgbClr val="FFFFCC"/>
                </a:solidFill>
                <a:effectLst>
                  <a:outerShdw blurRad="38100" dist="38100" dir="2700000" algn="tl">
                    <a:srgbClr val="000000">
                      <a:alpha val="43137"/>
                    </a:srgbClr>
                  </a:outerShdw>
                </a:effectLst>
              </a:rPr>
              <a:t>Revived 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Two Babylons?</a:t>
            </a:r>
          </a:p>
        </p:txBody>
      </p:sp>
      <p:pic>
        <p:nvPicPr>
          <p:cNvPr id="5" name="Picture 7" descr="C:\Documents and Settings\Owner\Application Data\Microsoft\Media Catalog\clip0006.BMP">
            <a:extLst>
              <a:ext uri="{FF2B5EF4-FFF2-40B4-BE49-F238E27FC236}">
                <a16:creationId xmlns:a16="http://schemas.microsoft.com/office/drawing/2014/main" id="{A43E34F3-6C1C-43F3-B80C-0C2AD37E3F54}"/>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16523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391" y="152116"/>
            <a:ext cx="8919221" cy="6553768"/>
          </a:xfrm>
          <a:prstGeom prst="rect">
            <a:avLst/>
          </a:prstGeom>
        </p:spPr>
      </p:pic>
    </p:spTree>
    <p:extLst>
      <p:ext uri="{BB962C8B-B14F-4D97-AF65-F5344CB8AC3E}">
        <p14:creationId xmlns:p14="http://schemas.microsoft.com/office/powerpoint/2010/main" val="386364597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4BEC16-8F61-4A5D-B0F5-3607D85917C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Revelation 17:3</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6" name="Picture 6" descr="http://www.maggiesnotebook.com/wp-content/uploads/2011/08/Apostle_John_35.jpg">
            <a:extLst>
              <a:ext uri="{FF2B5EF4-FFF2-40B4-BE49-F238E27FC236}">
                <a16:creationId xmlns:a16="http://schemas.microsoft.com/office/drawing/2014/main" id="{30C54A87-75B9-463C-92A8-3339F8046E6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7547" y="3048000"/>
            <a:ext cx="1508906"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443139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85764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685800" y="228600"/>
            <a:ext cx="7772400" cy="762000"/>
          </a:xfrm>
        </p:spPr>
        <p:txBody>
          <a:bodyPr/>
          <a:lstStyle/>
          <a:p>
            <a:pPr algn="ctr"/>
            <a:r>
              <a:rPr lang="en-US" altLang="en-US" sz="4000" dirty="0">
                <a:effectLst>
                  <a:outerShdw blurRad="38100" dist="38100" dir="2700000" algn="tl">
                    <a:srgbClr val="000000">
                      <a:alpha val="43137"/>
                    </a:srgbClr>
                  </a:outerShdw>
                </a:effectLst>
              </a:rPr>
              <a:t>Other Alternatives ?</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457200" y="1143000"/>
            <a:ext cx="5029200" cy="4724400"/>
          </a:xfrm>
        </p:spPr>
        <p:txBody>
          <a:bodyPr/>
          <a:lstStyle/>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Religious system?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Jerusalem?</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Rome?</a:t>
            </a:r>
          </a:p>
          <a:p>
            <a:pPr marL="742950" indent="-742950">
              <a:spcBef>
                <a:spcPts val="0"/>
              </a:spcBef>
              <a:spcAft>
                <a:spcPts val="1200"/>
              </a:spcAft>
              <a:buFont typeface="+mj-lt"/>
              <a:buAutoNum type="arabicPeriod"/>
            </a:pPr>
            <a:r>
              <a:rPr lang="en-US" altLang="en-US" sz="3600" dirty="0">
                <a:effectLst>
                  <a:outerShdw blurRad="38100" dist="38100" dir="2700000" algn="tl">
                    <a:srgbClr val="000000">
                      <a:alpha val="43137"/>
                    </a:srgbClr>
                  </a:outerShdw>
                </a:effectLst>
              </a:rPr>
              <a:t>Revived Rome?</a:t>
            </a:r>
          </a:p>
          <a:p>
            <a:pPr marL="742950" indent="-742950">
              <a:spcBef>
                <a:spcPts val="0"/>
              </a:spcBef>
              <a:spcAft>
                <a:spcPts val="1200"/>
              </a:spcAft>
              <a:buFont typeface="+mj-lt"/>
              <a:buAutoNum type="arabicPeriod"/>
            </a:pPr>
            <a:r>
              <a:rPr lang="en-US" altLang="en-US" sz="3600" b="1" u="sng" dirty="0">
                <a:solidFill>
                  <a:srgbClr val="FFFFCC"/>
                </a:solidFill>
                <a:effectLst>
                  <a:outerShdw blurRad="38100" dist="38100" dir="2700000" algn="tl">
                    <a:srgbClr val="000000">
                      <a:alpha val="43137"/>
                    </a:srgbClr>
                  </a:outerShdw>
                </a:effectLst>
              </a:rPr>
              <a:t>Two Babylons?</a:t>
            </a:r>
          </a:p>
        </p:txBody>
      </p:sp>
      <p:pic>
        <p:nvPicPr>
          <p:cNvPr id="5" name="Picture 7" descr="C:\Documents and Settings\Owner\Application Data\Microsoft\Media Catalog\clip0006.BMP">
            <a:extLst>
              <a:ext uri="{FF2B5EF4-FFF2-40B4-BE49-F238E27FC236}">
                <a16:creationId xmlns:a16="http://schemas.microsoft.com/office/drawing/2014/main" id="{A1667DDE-33F8-4E74-8F39-943AF977D004}"/>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67400" y="1352550"/>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0706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324100" y="228600"/>
            <a:ext cx="4495800" cy="1066800"/>
          </a:xfrm>
        </p:spPr>
        <p:txBody>
          <a:bodyPr/>
          <a:lstStyle/>
          <a:p>
            <a:pPr algn="ctr">
              <a:spcBef>
                <a:spcPts val="0"/>
              </a:spcBef>
              <a:spcAft>
                <a:spcPts val="1200"/>
              </a:spcAft>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267.</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“Babylon, ecclesiastically symbolized by the woman in Revelation 17, proposes a common worship and a common religion through uniting in a world church. This is destroyed by the beast in Revelation 17:16 who thus fulfills the will of God (Rev. 17:17). Babylon, politically symbolized by the great city of Revelation 18, attempts to achieve its domination of the world by a world common market and a world government. These are destroyed by Christ at His second coming (Rev. 19:11–21).”</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305236183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8600"/>
            <a:ext cx="9144000" cy="5943600"/>
          </a:xfrm>
          <a:prstGeom prst="rect">
            <a:avLst/>
          </a:prstGeom>
        </p:spPr>
      </p:pic>
    </p:spTree>
    <p:extLst>
      <p:ext uri="{BB962C8B-B14F-4D97-AF65-F5344CB8AC3E}">
        <p14:creationId xmlns:p14="http://schemas.microsoft.com/office/powerpoint/2010/main" val="27016628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247ACA0-4EC2-4207-B269-8F97C5A28D94}"/>
              </a:ext>
            </a:extLst>
          </p:cNvPr>
          <p:cNvGraphicFramePr>
            <a:graphicFrameLocks noGrp="1"/>
          </p:cNvGraphicFramePr>
          <p:nvPr>
            <p:ph idx="1"/>
            <p:extLst>
              <p:ext uri="{D42A27DB-BD31-4B8C-83A1-F6EECF244321}">
                <p14:modId xmlns:p14="http://schemas.microsoft.com/office/powerpoint/2010/main" val="3905689013"/>
              </p:ext>
            </p:extLst>
          </p:nvPr>
        </p:nvGraphicFramePr>
        <p:xfrm>
          <a:off x="76200" y="685800"/>
          <a:ext cx="8991600" cy="5608320"/>
        </p:xfrm>
        <a:graphic>
          <a:graphicData uri="http://schemas.openxmlformats.org/drawingml/2006/table">
            <a:tbl>
              <a:tblPr firstRow="1" bandRow="1">
                <a:tableStyleId>{5C22544A-7EE6-4342-B048-85BDC9FD1C3A}</a:tableStyleId>
              </a:tblPr>
              <a:tblGrid>
                <a:gridCol w="2622550">
                  <a:extLst>
                    <a:ext uri="{9D8B030D-6E8A-4147-A177-3AD203B41FA5}">
                      <a16:colId xmlns:a16="http://schemas.microsoft.com/office/drawing/2014/main" val="1959694511"/>
                    </a:ext>
                  </a:extLst>
                </a:gridCol>
                <a:gridCol w="2847340">
                  <a:extLst>
                    <a:ext uri="{9D8B030D-6E8A-4147-A177-3AD203B41FA5}">
                      <a16:colId xmlns:a16="http://schemas.microsoft.com/office/drawing/2014/main" val="3924049635"/>
                    </a:ext>
                  </a:extLst>
                </a:gridCol>
                <a:gridCol w="3521710">
                  <a:extLst>
                    <a:ext uri="{9D8B030D-6E8A-4147-A177-3AD203B41FA5}">
                      <a16:colId xmlns:a16="http://schemas.microsoft.com/office/drawing/2014/main" val="305667203"/>
                    </a:ext>
                  </a:extLst>
                </a:gridCol>
              </a:tblGrid>
              <a:tr h="370840">
                <a:tc gridSpan="3">
                  <a:txBody>
                    <a:bodyPr/>
                    <a:lstStyle/>
                    <a:p>
                      <a:pPr algn="ctr"/>
                      <a:r>
                        <a:rPr kumimoji="0" 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Two </a:t>
                      </a:r>
                      <a:r>
                        <a:rPr kumimoji="0" lang="en-US" sz="4400" b="0" i="0" u="none" strike="noStrike" kern="0" cap="none" spc="0" normalizeH="0" baseline="0" noProof="0" dirty="0" err="1">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Babylons</a:t>
                      </a:r>
                      <a:r>
                        <a:rPr kumimoji="0" 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 View</a:t>
                      </a:r>
                      <a:endParaRPr lang="en-US" sz="2800" dirty="0">
                        <a:effectLst>
                          <a:outerShdw blurRad="38100" dist="38100" dir="2700000" algn="tl">
                            <a:srgbClr val="000000">
                              <a:alpha val="43137"/>
                            </a:srgbClr>
                          </a:outerShdw>
                        </a:effectLst>
                      </a:endParaRPr>
                    </a:p>
                  </a:txBody>
                  <a:tcP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967976881"/>
                  </a:ext>
                </a:extLst>
              </a:tr>
              <a:tr h="37084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latin typeface="Calibri" panose="020F0502020204030204" pitchFamily="34" charset="0"/>
                          <a:cs typeface="Calibri" panose="020F0502020204030204" pitchFamily="34" charset="0"/>
                        </a:rPr>
                        <a:t>Ecclesiastical Babylon</a:t>
                      </a:r>
                    </a:p>
                  </a:txBody>
                  <a:tcPr anchor="ctr"/>
                </a:tc>
                <a:tc>
                  <a:txBody>
                    <a:bodyPr/>
                    <a:lstStyle/>
                    <a:p>
                      <a:pPr algn="ctr"/>
                      <a:r>
                        <a:rPr lang="en-US" sz="3200" b="1" dirty="0">
                          <a:latin typeface="Calibri" panose="020F0502020204030204" pitchFamily="34" charset="0"/>
                          <a:cs typeface="Calibri" panose="020F0502020204030204" pitchFamily="34" charset="0"/>
                        </a:rPr>
                        <a:t>Commercial Babylon</a:t>
                      </a:r>
                    </a:p>
                  </a:txBody>
                  <a:tcPr anchor="ctr"/>
                </a:tc>
                <a:extLst>
                  <a:ext uri="{0D108BD9-81ED-4DB2-BD59-A6C34878D82A}">
                    <a16:rowId xmlns:a16="http://schemas.microsoft.com/office/drawing/2014/main" val="3727557679"/>
                  </a:ext>
                </a:extLst>
              </a:tr>
              <a:tr h="370840">
                <a:tc>
                  <a:txBody>
                    <a:bodyPr/>
                    <a:lstStyle/>
                    <a:p>
                      <a:r>
                        <a:rPr lang="en-US" sz="3200" dirty="0">
                          <a:latin typeface="Calibri" panose="020F0502020204030204" pitchFamily="34" charset="0"/>
                          <a:cs typeface="Calibri" panose="020F0502020204030204" pitchFamily="34" charset="0"/>
                        </a:rPr>
                        <a:t>Chapter in Revelation</a:t>
                      </a:r>
                    </a:p>
                  </a:txBody>
                  <a:tcPr anchor="ctr"/>
                </a:tc>
                <a:tc>
                  <a:txBody>
                    <a:bodyPr/>
                    <a:lstStyle/>
                    <a:p>
                      <a:r>
                        <a:rPr lang="en-US" sz="3200" dirty="0">
                          <a:latin typeface="Calibri" panose="020F0502020204030204" pitchFamily="34" charset="0"/>
                          <a:cs typeface="Calibri" panose="020F0502020204030204" pitchFamily="34" charset="0"/>
                        </a:rPr>
                        <a:t>Revelation 17</a:t>
                      </a:r>
                    </a:p>
                  </a:txBody>
                  <a:tcPr anchor="ctr"/>
                </a:tc>
                <a:tc>
                  <a:txBody>
                    <a:bodyPr/>
                    <a:lstStyle/>
                    <a:p>
                      <a:r>
                        <a:rPr lang="en-US" sz="3200" dirty="0">
                          <a:latin typeface="Calibri" panose="020F0502020204030204" pitchFamily="34" charset="0"/>
                          <a:cs typeface="Calibri" panose="020F0502020204030204" pitchFamily="34" charset="0"/>
                        </a:rPr>
                        <a:t>Revelation 18</a:t>
                      </a:r>
                    </a:p>
                  </a:txBody>
                  <a:tcPr anchor="ctr"/>
                </a:tc>
                <a:extLst>
                  <a:ext uri="{0D108BD9-81ED-4DB2-BD59-A6C34878D82A}">
                    <a16:rowId xmlns:a16="http://schemas.microsoft.com/office/drawing/2014/main" val="2085128004"/>
                  </a:ext>
                </a:extLst>
              </a:tr>
              <a:tr h="370840">
                <a:tc>
                  <a:txBody>
                    <a:bodyPr/>
                    <a:lstStyle/>
                    <a:p>
                      <a:r>
                        <a:rPr lang="en-US" sz="3200" dirty="0">
                          <a:latin typeface="Calibri" panose="020F0502020204030204" pitchFamily="34" charset="0"/>
                          <a:cs typeface="Calibri" panose="020F0502020204030204" pitchFamily="34" charset="0"/>
                        </a:rPr>
                        <a:t>Literalness</a:t>
                      </a:r>
                    </a:p>
                  </a:txBody>
                  <a:tcPr anchor="ctr"/>
                </a:tc>
                <a:tc>
                  <a:txBody>
                    <a:bodyPr/>
                    <a:lstStyle/>
                    <a:p>
                      <a:r>
                        <a:rPr lang="en-US" sz="3200" dirty="0">
                          <a:latin typeface="Calibri" panose="020F0502020204030204" pitchFamily="34" charset="0"/>
                          <a:cs typeface="Calibri" panose="020F0502020204030204" pitchFamily="34" charset="0"/>
                        </a:rPr>
                        <a:t>Not literal</a:t>
                      </a:r>
                    </a:p>
                  </a:txBody>
                  <a:tcPr anchor="ctr"/>
                </a:tc>
                <a:tc>
                  <a:txBody>
                    <a:bodyPr/>
                    <a:lstStyle/>
                    <a:p>
                      <a:r>
                        <a:rPr lang="en-US" sz="3200" dirty="0">
                          <a:latin typeface="Calibri" panose="020F0502020204030204" pitchFamily="34" charset="0"/>
                          <a:cs typeface="Calibri" panose="020F0502020204030204" pitchFamily="34" charset="0"/>
                        </a:rPr>
                        <a:t>Literal</a:t>
                      </a:r>
                    </a:p>
                  </a:txBody>
                  <a:tcPr anchor="ctr"/>
                </a:tc>
                <a:extLst>
                  <a:ext uri="{0D108BD9-81ED-4DB2-BD59-A6C34878D82A}">
                    <a16:rowId xmlns:a16="http://schemas.microsoft.com/office/drawing/2014/main" val="1474646291"/>
                  </a:ext>
                </a:extLst>
              </a:tr>
              <a:tr h="370840">
                <a:tc>
                  <a:txBody>
                    <a:bodyPr/>
                    <a:lstStyle/>
                    <a:p>
                      <a:r>
                        <a:rPr lang="en-US" sz="3200" dirty="0">
                          <a:latin typeface="Calibri" panose="020F0502020204030204" pitchFamily="34" charset="0"/>
                          <a:cs typeface="Calibri" panose="020F0502020204030204" pitchFamily="34" charset="0"/>
                        </a:rPr>
                        <a:t>Time of Destruction</a:t>
                      </a:r>
                    </a:p>
                  </a:txBody>
                  <a:tcPr anchor="ctr"/>
                </a:tc>
                <a:tc>
                  <a:txBody>
                    <a:bodyPr/>
                    <a:lstStyle/>
                    <a:p>
                      <a:r>
                        <a:rPr lang="en-US" sz="3200" dirty="0">
                          <a:latin typeface="Calibri" panose="020F0502020204030204" pitchFamily="34" charset="0"/>
                          <a:cs typeface="Calibri" panose="020F0502020204030204" pitchFamily="34" charset="0"/>
                        </a:rPr>
                        <a:t>1</a:t>
                      </a:r>
                      <a:r>
                        <a:rPr lang="en-US" sz="3200" baseline="30000" dirty="0">
                          <a:latin typeface="Calibri" panose="020F0502020204030204" pitchFamily="34" charset="0"/>
                          <a:cs typeface="Calibri" panose="020F0502020204030204" pitchFamily="34" charset="0"/>
                        </a:rPr>
                        <a:t>st</a:t>
                      </a:r>
                      <a:r>
                        <a:rPr lang="en-US" sz="3200" dirty="0">
                          <a:latin typeface="Calibri" panose="020F0502020204030204" pitchFamily="34" charset="0"/>
                          <a:cs typeface="Calibri" panose="020F0502020204030204" pitchFamily="34" charset="0"/>
                        </a:rPr>
                        <a:t> half of Tribulation </a:t>
                      </a:r>
                    </a:p>
                  </a:txBody>
                  <a:tcPr anchor="ctr"/>
                </a:tc>
                <a:tc>
                  <a:txBody>
                    <a:bodyPr/>
                    <a:lstStyle/>
                    <a:p>
                      <a:r>
                        <a:rPr lang="en-US" sz="3200" dirty="0">
                          <a:latin typeface="Calibri" panose="020F0502020204030204" pitchFamily="34" charset="0"/>
                          <a:cs typeface="Calibri" panose="020F0502020204030204" pitchFamily="34" charset="0"/>
                        </a:rPr>
                        <a:t>Second Advent</a:t>
                      </a:r>
                    </a:p>
                  </a:txBody>
                  <a:tcPr anchor="ctr"/>
                </a:tc>
                <a:extLst>
                  <a:ext uri="{0D108BD9-81ED-4DB2-BD59-A6C34878D82A}">
                    <a16:rowId xmlns:a16="http://schemas.microsoft.com/office/drawing/2014/main" val="269597593"/>
                  </a:ext>
                </a:extLst>
              </a:tr>
              <a:tr h="370840">
                <a:tc>
                  <a:txBody>
                    <a:bodyPr/>
                    <a:lstStyle/>
                    <a:p>
                      <a:r>
                        <a:rPr lang="en-US" sz="3200" dirty="0">
                          <a:latin typeface="Calibri" panose="020F0502020204030204" pitchFamily="34" charset="0"/>
                          <a:cs typeface="Calibri" panose="020F0502020204030204" pitchFamily="34" charset="0"/>
                        </a:rPr>
                        <a:t>Emphasis</a:t>
                      </a:r>
                    </a:p>
                  </a:txBody>
                  <a:tcPr anchor="ctr"/>
                </a:tc>
                <a:tc>
                  <a:txBody>
                    <a:bodyPr/>
                    <a:lstStyle/>
                    <a:p>
                      <a:r>
                        <a:rPr lang="en-US" sz="3200" dirty="0">
                          <a:latin typeface="Calibri" panose="020F0502020204030204" pitchFamily="34" charset="0"/>
                          <a:cs typeface="Calibri" panose="020F0502020204030204" pitchFamily="34" charset="0"/>
                        </a:rPr>
                        <a:t>Religion</a:t>
                      </a:r>
                    </a:p>
                  </a:txBody>
                  <a:tcPr anchor="ctr"/>
                </a:tc>
                <a:tc>
                  <a:txBody>
                    <a:bodyPr/>
                    <a:lstStyle/>
                    <a:p>
                      <a:r>
                        <a:rPr lang="en-US" sz="3200" dirty="0">
                          <a:latin typeface="Calibri" panose="020F0502020204030204" pitchFamily="34" charset="0"/>
                          <a:cs typeface="Calibri" panose="020F0502020204030204" pitchFamily="34" charset="0"/>
                        </a:rPr>
                        <a:t>Commercial &amp; Political</a:t>
                      </a:r>
                    </a:p>
                  </a:txBody>
                  <a:tcPr anchor="ctr"/>
                </a:tc>
                <a:extLst>
                  <a:ext uri="{0D108BD9-81ED-4DB2-BD59-A6C34878D82A}">
                    <a16:rowId xmlns:a16="http://schemas.microsoft.com/office/drawing/2014/main" val="598632158"/>
                  </a:ext>
                </a:extLst>
              </a:tr>
            </a:tbl>
          </a:graphicData>
        </a:graphic>
      </p:graphicFrame>
    </p:spTree>
    <p:extLst>
      <p:ext uri="{BB962C8B-B14F-4D97-AF65-F5344CB8AC3E}">
        <p14:creationId xmlns:p14="http://schemas.microsoft.com/office/powerpoint/2010/main" val="313910706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552700" y="228600"/>
            <a:ext cx="4038600" cy="1066800"/>
          </a:xfrm>
        </p:spPr>
        <p:txBody>
          <a:bodyPr/>
          <a:lstStyle/>
          <a:p>
            <a:pPr algn="ctr">
              <a:spcBef>
                <a:spcPts val="1200"/>
              </a:spcBef>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257, 263.</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“The city here according to verse 5 is a mystery, </a:t>
            </a:r>
            <a:r>
              <a:rPr lang="en-US" b="1" u="sng" dirty="0">
                <a:solidFill>
                  <a:srgbClr val="FFFFCC"/>
                </a:solidFill>
                <a:effectLst>
                  <a:outerShdw blurRad="38100" dist="38100" dir="2700000" algn="tl">
                    <a:srgbClr val="000000">
                      <a:alpha val="43137"/>
                    </a:srgbClr>
                  </a:outerShdw>
                </a:effectLst>
              </a:rPr>
              <a:t>not a literal city</a:t>
            </a:r>
            <a:r>
              <a:rPr lang="en-US" dirty="0">
                <a:effectLst>
                  <a:outerShdw blurRad="38100" dist="38100" dir="2700000" algn="tl">
                    <a:srgbClr val="000000">
                      <a:alpha val="43137"/>
                    </a:srgbClr>
                  </a:outerShdw>
                </a:effectLst>
              </a:rPr>
              <a:t>...The ultimate decision depends upon the judgment of the expositor, but in many respects it is simpler to postulate a rebuilt Babylon </a:t>
            </a:r>
            <a:r>
              <a:rPr lang="en-US" b="1" u="sng" dirty="0">
                <a:solidFill>
                  <a:srgbClr val="FFFFCC"/>
                </a:solidFill>
                <a:effectLst>
                  <a:outerShdw blurRad="38100" dist="38100" dir="2700000" algn="tl">
                    <a:srgbClr val="000000">
                      <a:alpha val="43137"/>
                    </a:srgbClr>
                  </a:outerShdw>
                </a:effectLst>
              </a:rPr>
              <a:t>as fulfilling literally</a:t>
            </a:r>
            <a:r>
              <a:rPr lang="en-US" dirty="0">
                <a:effectLst>
                  <a:outerShdw blurRad="38100" dist="38100" dir="2700000" algn="tl">
                    <a:srgbClr val="000000">
                      <a:alpha val="43137"/>
                    </a:srgbClr>
                  </a:outerShdw>
                </a:effectLst>
              </a:rPr>
              <a:t> the Old Testament prophecies as well as that embodied in this chapter.”</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203118475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79F57-87C3-467E-9EDA-9A7C57147E8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133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17:18</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8931" y="2514600"/>
            <a:ext cx="1886139" cy="2286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0319488"/>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16212</TotalTime>
  <Words>6915</Words>
  <Application>Microsoft Office PowerPoint</Application>
  <PresentationFormat>On-screen Show (4:3)</PresentationFormat>
  <Paragraphs>655</Paragraphs>
  <Slides>136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136</vt:i4>
      </vt:variant>
    </vt:vector>
  </HeadingPairs>
  <TitlesOfParts>
    <vt:vector size="140" baseType="lpstr">
      <vt:lpstr>Calibri</vt:lpstr>
      <vt:lpstr>Times New Roman</vt:lpstr>
      <vt:lpstr>Wingdings</vt:lpstr>
      <vt:lpstr>Azure</vt:lpstr>
      <vt:lpstr>PowerPoint Presentation</vt:lpstr>
      <vt:lpstr>Seven Areas</vt:lpstr>
      <vt:lpstr>Seven Areas</vt:lpstr>
      <vt:lpstr>PowerPoint Presentation</vt:lpstr>
      <vt:lpstr>PowerPoint Presentation</vt:lpstr>
      <vt:lpstr>PowerPoint Presentation</vt:lpstr>
      <vt:lpstr>PowerPoint Presentation</vt:lpstr>
      <vt:lpstr>PowerPoint Presentation</vt:lpstr>
      <vt:lpstr>Larkin, The Book of Revelation, 151. </vt:lpstr>
      <vt:lpstr>Seven Areas</vt:lpstr>
      <vt:lpstr>Isaiah 13-14</vt:lpstr>
      <vt:lpstr>Isaiah 13/Matthew 24 Connection</vt:lpstr>
      <vt:lpstr>PowerPoint Presentation</vt:lpstr>
      <vt:lpstr>PowerPoint Presentation</vt:lpstr>
      <vt:lpstr>ARAB TENT HOME at Babylon 1899-1908 “It will never be inhabited or lived in from generation to generation; Nor will the Arab pitch his tent there” (Isaiah 13:20)</vt:lpstr>
      <vt:lpstr>PowerPoint Presentation</vt:lpstr>
      <vt:lpstr>PowerPoint Presentation</vt:lpstr>
      <vt:lpstr>Jeremiah 50-51</vt:lpstr>
      <vt:lpstr>Herodotus, Histories, 1:191 (450 B.C.)</vt:lpstr>
      <vt:lpstr>PowerPoint Presentation</vt:lpstr>
      <vt:lpstr>James Pritchard The Ancient Near East Texts Relating to the Old Testament, 315-16. </vt:lpstr>
      <vt:lpstr>James Pritchard The Ancient Near East Texts Relating to the Old Testament, 315-16. </vt:lpstr>
      <vt:lpstr>Isaiah 13-14</vt:lpstr>
      <vt:lpstr>Jeremiah 50-51</vt:lpstr>
      <vt:lpstr>Babylon’s History After 539 B.C.</vt:lpstr>
      <vt:lpstr>Dr. John Walvoord The Nations in Prophecy, 63-64</vt:lpstr>
      <vt:lpstr>PowerPoint Presentation</vt:lpstr>
      <vt:lpstr>Larkin, The Book of Revelation, 158. </vt:lpstr>
      <vt:lpstr>Seven Areas</vt:lpstr>
      <vt:lpstr>PowerPoint Presentation</vt:lpstr>
      <vt:lpstr>PowerPoint Presentation</vt:lpstr>
      <vt:lpstr>Zechariah 5:5-11</vt:lpstr>
      <vt:lpstr>Zechariah 5:5-11</vt:lpstr>
      <vt:lpstr>PowerPoint Presentation</vt:lpstr>
      <vt:lpstr>PowerPoint Presentation</vt:lpstr>
      <vt:lpstr>PowerPoint Presentation</vt:lpstr>
      <vt:lpstr>PowerPoint Presentation</vt:lpstr>
      <vt:lpstr>PowerPoint Presentation</vt:lpstr>
      <vt:lpstr>PowerPoint Presentation</vt:lpstr>
      <vt:lpstr>Newton Babylon: Its Future, History, and Doom, 1890, p. 64. </vt:lpstr>
      <vt:lpstr>Seven Areas</vt:lpstr>
      <vt:lpstr>PowerPoint Presentation</vt:lpstr>
      <vt:lpstr>PowerPoint Presentation</vt:lpstr>
      <vt:lpstr>East = Babylon</vt:lpstr>
      <vt:lpstr>East = Babylon</vt:lpstr>
      <vt:lpstr>PowerPoint Presentation</vt:lpstr>
      <vt:lpstr>PowerPoint Presentation</vt:lpstr>
      <vt:lpstr>East = Babylon</vt:lpstr>
      <vt:lpstr>Messiah must present Himself to Israel on March 30, A.D. 33</vt:lpstr>
      <vt:lpstr>Seven Areas</vt:lpstr>
      <vt:lpstr>PowerPoint Presentation</vt:lpstr>
      <vt:lpstr>5 Non-Chronological Parenthetical Insertions</vt:lpstr>
      <vt:lpstr>PowerPoint Presentation</vt:lpstr>
      <vt:lpstr>PowerPoint Presentation</vt:lpstr>
      <vt:lpstr>PowerPoint Presentation</vt:lpstr>
      <vt:lpstr>PowerPoint Presentation</vt:lpstr>
      <vt:lpstr>John F. Walvoord John F. Walvoord, The Revelation of Jesus Christ: A Commentary (Chicago: Moody, 1966), 257, 263.</vt:lpstr>
      <vt:lpstr>F. F. Bruce “Revelation,” in International Bible Commentary, 1986, p. 1621. </vt:lpstr>
      <vt:lpstr>PowerPoint Presentation</vt:lpstr>
      <vt:lpstr>“Mystery” Defined</vt:lpstr>
      <vt:lpstr>PowerPoint Presentation</vt:lpstr>
      <vt:lpstr>PowerPoint Presentation</vt:lpstr>
      <vt:lpstr>Seven Areas</vt:lpstr>
      <vt:lpstr>PowerPoint Presentation</vt:lpstr>
      <vt:lpstr>Other Alternatives ?</vt:lpstr>
      <vt:lpstr>Other Alternatives ?</vt:lpstr>
      <vt:lpstr>PowerPoint Presentation</vt:lpstr>
      <vt:lpstr>PowerPoint Presentation</vt:lpstr>
      <vt:lpstr>Bullinger The Apocalypse or “The Day of the Lord”, 509</vt:lpstr>
      <vt:lpstr>Other Alternatives ?</vt:lpstr>
      <vt:lpstr>PowerPoint Presentation</vt:lpstr>
      <vt:lpstr>PowerPoint Presentation</vt:lpstr>
      <vt:lpstr>Other Alternatives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Josephus, Antiquities, 15.2.2</vt:lpstr>
      <vt:lpstr>Strabo, Geography, 16.1.5?</vt:lpstr>
      <vt:lpstr>PowerPoint Presentation</vt:lpstr>
      <vt:lpstr>PowerPoint Presentation</vt:lpstr>
      <vt:lpstr>PowerPoint Presentation</vt:lpstr>
      <vt:lpstr>PowerPoint Presentation</vt:lpstr>
      <vt:lpstr>PowerPoint Presentation</vt:lpstr>
      <vt:lpstr>PowerPoint Presentation</vt:lpstr>
      <vt:lpstr>Other Alternatives ?</vt:lpstr>
      <vt:lpstr>PowerPoint Presentation</vt:lpstr>
      <vt:lpstr>PowerPoint Presentation</vt:lpstr>
      <vt:lpstr>PowerPoint Presentation</vt:lpstr>
      <vt:lpstr>Other Alternatives ?</vt:lpstr>
      <vt:lpstr>John F. Walvoord The Revelation of Jesus Christ: A Commentary (Chicago: Moody, 1966), 267.</vt:lpstr>
      <vt:lpstr>PowerPoint Presentation</vt:lpstr>
      <vt:lpstr>PowerPoint Presentation</vt:lpstr>
      <vt:lpstr>John F. Walvoord The Revelation of Jesus Christ: A Commentary (Chicago: Moody, 1966), 257, 263.</vt:lpstr>
      <vt:lpstr>PowerPoint Presentation</vt:lpstr>
      <vt:lpstr>Bullinger The Apocalypse or “The Day of the Lord”, 509</vt:lpstr>
      <vt:lpstr>PowerPoint Presentation</vt:lpstr>
      <vt:lpstr>PowerPoint Presentation</vt:lpstr>
      <vt:lpstr>5 Non-Chronological Parenthetical Insertions</vt:lpstr>
      <vt:lpstr>PowerPoint Presentation</vt:lpstr>
      <vt:lpstr>Seven Areas</vt:lpstr>
      <vt:lpstr>PowerPoint Presentation</vt:lpstr>
      <vt:lpstr>PowerPoint Presentation</vt:lpstr>
      <vt:lpstr>PowerPoint Presentation</vt:lpstr>
      <vt:lpstr>PowerPoint Presentation</vt:lpstr>
      <vt:lpstr>Iraq Tries to Get Babylon on UNESCO World Heritage List Jan 20, 2015</vt:lpstr>
      <vt:lpstr>PowerPoint Presentation</vt:lpstr>
      <vt:lpstr>PowerPoint Presentation</vt:lpstr>
      <vt:lpstr>“Want Middle East Stability? Move UN to Iraq”</vt:lpstr>
      <vt:lpstr>“Want Middle East Stability? Move UN to Iraq”</vt:lpstr>
      <vt:lpstr>How Could Babylon Be Built So Quickly?</vt:lpstr>
      <vt:lpstr>How Could Babylon Be Built So Quickly?</vt:lpstr>
      <vt:lpstr>PowerPoint Presentation</vt:lpstr>
      <vt:lpstr>PowerPoint Presentation</vt:lpstr>
      <vt:lpstr>PowerPoint Presentation</vt:lpstr>
      <vt:lpstr>PowerPoint Presentation</vt:lpstr>
      <vt:lpstr>How Could Babylon Be Built So Quickly?</vt:lpstr>
      <vt:lpstr>PowerPoint Presentation</vt:lpstr>
      <vt:lpstr>How Could Babylon Be Built So Quickly?</vt:lpstr>
      <vt:lpstr>PowerPoint Presentation</vt:lpstr>
      <vt:lpstr>PowerPoint Presentation</vt:lpstr>
      <vt:lpstr>Dubai</vt:lpstr>
      <vt:lpstr>PowerPoint Presentation</vt:lpstr>
      <vt:lpstr>How Could Babylon Be Built So Quickly?</vt:lpstr>
      <vt:lpstr>A Prince’s $500 Billion Desert Dream: Flying Cars, Robot Dinosaurs and a Giant Artificial Moon</vt:lpstr>
      <vt:lpstr>How Could Babylon Be Built So Quickly?</vt:lpstr>
      <vt:lpstr>Babylon Needs a Harbor?</vt:lpstr>
      <vt:lpstr>Babylon Needs a Harbor?</vt:lpstr>
      <vt:lpstr>Babylon Needs a Harbor?</vt:lpstr>
      <vt:lpstr>Conclusion</vt:lpstr>
      <vt:lpstr>PowerPoint Presentation</vt:lpstr>
      <vt:lpstr>Seven Areas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Babylon in Bible Prophecy</dc:title>
  <dc:subject>Babylon in Bible Prophecy</dc:subject>
  <dc:creator>A. Woods</dc:creator>
  <dc:description>Modified by Jim McGowan</dc:description>
  <cp:lastModifiedBy>Jim McGowan</cp:lastModifiedBy>
  <cp:revision>1658</cp:revision>
  <cp:lastPrinted>2017-02-05T01:03:10Z</cp:lastPrinted>
  <dcterms:created xsi:type="dcterms:W3CDTF">2009-03-17T12:21:13Z</dcterms:created>
  <dcterms:modified xsi:type="dcterms:W3CDTF">2019-09-15T01:37:24Z</dcterms:modified>
</cp:coreProperties>
</file>