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1" r:id="rId2"/>
  </p:sldMasterIdLst>
  <p:notesMasterIdLst>
    <p:notesMasterId r:id="rId71"/>
  </p:notesMasterIdLst>
  <p:handoutMasterIdLst>
    <p:handoutMasterId r:id="rId72"/>
  </p:handoutMasterIdLst>
  <p:sldIdLst>
    <p:sldId id="322" r:id="rId3"/>
    <p:sldId id="5215" r:id="rId4"/>
    <p:sldId id="5381" r:id="rId5"/>
    <p:sldId id="5377" r:id="rId6"/>
    <p:sldId id="5432" r:id="rId7"/>
    <p:sldId id="5404" r:id="rId8"/>
    <p:sldId id="5426" r:id="rId9"/>
    <p:sldId id="5457" r:id="rId10"/>
    <p:sldId id="273" r:id="rId11"/>
    <p:sldId id="5427" r:id="rId12"/>
    <p:sldId id="5428" r:id="rId13"/>
    <p:sldId id="3740" r:id="rId14"/>
    <p:sldId id="5480" r:id="rId15"/>
    <p:sldId id="5515" r:id="rId16"/>
    <p:sldId id="5516" r:id="rId17"/>
    <p:sldId id="324" r:id="rId18"/>
    <p:sldId id="319" r:id="rId19"/>
    <p:sldId id="320" r:id="rId20"/>
    <p:sldId id="5517" r:id="rId21"/>
    <p:sldId id="5536" r:id="rId22"/>
    <p:sldId id="570" r:id="rId23"/>
    <p:sldId id="5583" r:id="rId24"/>
    <p:sldId id="5584" r:id="rId25"/>
    <p:sldId id="5411" r:id="rId26"/>
    <p:sldId id="5495" r:id="rId27"/>
    <p:sldId id="5496" r:id="rId28"/>
    <p:sldId id="5497" r:id="rId29"/>
    <p:sldId id="5498" r:id="rId30"/>
    <p:sldId id="377" r:id="rId31"/>
    <p:sldId id="5542" r:id="rId32"/>
    <p:sldId id="5545" r:id="rId33"/>
    <p:sldId id="5543" r:id="rId34"/>
    <p:sldId id="5544" r:id="rId35"/>
    <p:sldId id="5546" r:id="rId36"/>
    <p:sldId id="5579" r:id="rId37"/>
    <p:sldId id="5547" r:id="rId38"/>
    <p:sldId id="5499" r:id="rId39"/>
    <p:sldId id="5548" r:id="rId40"/>
    <p:sldId id="5549" r:id="rId41"/>
    <p:sldId id="5412" r:id="rId42"/>
    <p:sldId id="5500" r:id="rId43"/>
    <p:sldId id="5550" r:id="rId44"/>
    <p:sldId id="5551" r:id="rId45"/>
    <p:sldId id="1379" r:id="rId46"/>
    <p:sldId id="5537" r:id="rId47"/>
    <p:sldId id="5501" r:id="rId48"/>
    <p:sldId id="5552" r:id="rId49"/>
    <p:sldId id="5589" r:id="rId50"/>
    <p:sldId id="5502" r:id="rId51"/>
    <p:sldId id="5554" r:id="rId52"/>
    <p:sldId id="5556" r:id="rId53"/>
    <p:sldId id="5555" r:id="rId54"/>
    <p:sldId id="5569" r:id="rId55"/>
    <p:sldId id="5570" r:id="rId56"/>
    <p:sldId id="5571" r:id="rId57"/>
    <p:sldId id="5572" r:id="rId58"/>
    <p:sldId id="5503" r:id="rId59"/>
    <p:sldId id="5413" r:id="rId60"/>
    <p:sldId id="5518" r:id="rId61"/>
    <p:sldId id="5557" r:id="rId62"/>
    <p:sldId id="5558" r:id="rId63"/>
    <p:sldId id="5559" r:id="rId64"/>
    <p:sldId id="5560" r:id="rId65"/>
    <p:sldId id="5561" r:id="rId66"/>
    <p:sldId id="5504" r:id="rId67"/>
    <p:sldId id="5562" r:id="rId68"/>
    <p:sldId id="5361" r:id="rId69"/>
    <p:sldId id="5430" r:id="rId7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294" autoAdjust="0"/>
  </p:normalViewPr>
  <p:slideViewPr>
    <p:cSldViewPr>
      <p:cViewPr varScale="1">
        <p:scale>
          <a:sx n="105" d="100"/>
          <a:sy n="105" d="100"/>
        </p:scale>
        <p:origin x="17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Satanology 006</a:t>
            </a:r>
          </a:p>
          <a:p>
            <a:pPr algn="ctr"/>
            <a:r>
              <a:rPr lang="en-US" dirty="0">
                <a:latin typeface="Calibri" panose="020F0502020204030204" pitchFamily="34" charset="0"/>
                <a:cs typeface="Calibri" panose="020F0502020204030204" pitchFamily="34" charset="0"/>
              </a:rPr>
              <a:t>09-08-2019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9/11/2019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6E85B8-20B6-4F9D-8463-B51583D8F9E0}" type="slidenum">
              <a:rPr lang="en-US" altLang="en-US" sz="1200">
                <a:latin typeface="Calibri" panose="020F0502020204030204" pitchFamily="34" charset="0"/>
              </a:rPr>
              <a:pPr eaLnBrk="1" hangingPunct="1"/>
              <a:t>34</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116727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53F60BD7-9E11-4D60-9DDF-EC8AD40023ED}"/>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CF1AAE28-3E4B-4E15-AC3A-2D4B39C31931}"/>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1E7F9564-1A7B-4D19-BC8E-8DDD27C35BCB}"/>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AD92ECD0-2D52-4688-B8E7-9B5D93689A49}" type="slidenum">
              <a:rPr lang="en-US" altLang="en-US"/>
              <a:pPr>
                <a:defRPr/>
              </a:pPr>
              <a:t>‹#›</a:t>
            </a:fld>
            <a:endParaRPr lang="en-US" altLang="en-US"/>
          </a:p>
        </p:txBody>
      </p:sp>
    </p:spTree>
    <p:extLst>
      <p:ext uri="{BB962C8B-B14F-4D97-AF65-F5344CB8AC3E}">
        <p14:creationId xmlns:p14="http://schemas.microsoft.com/office/powerpoint/2010/main" val="286945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635A3CEC-4B06-416E-90C5-11967A011BB9}"/>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11890424-20F5-4899-AE6A-C7D33FF5CE4E}"/>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DFF5F8B6-8B94-4043-AA88-181C9F3CF2DD}"/>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F3A3B005-2191-4D8E-AD05-A0BBAC5F9B8D}" type="slidenum">
              <a:rPr lang="en-US" altLang="en-US"/>
              <a:pPr>
                <a:defRPr/>
              </a:pPr>
              <a:t>‹#›</a:t>
            </a:fld>
            <a:endParaRPr lang="en-US" altLang="en-US"/>
          </a:p>
        </p:txBody>
      </p:sp>
    </p:spTree>
    <p:extLst>
      <p:ext uri="{BB962C8B-B14F-4D97-AF65-F5344CB8AC3E}">
        <p14:creationId xmlns:p14="http://schemas.microsoft.com/office/powerpoint/2010/main" val="258480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9BB8422F-18BD-4BF5-83A6-BA6EEB3C14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41B372BF-E0E2-468C-A508-2458921B2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7838090-06C8-43E2-99AD-1A32EAF33B5A}"/>
              </a:ext>
            </a:extLst>
          </p:cNvPr>
          <p:cNvSpPr>
            <a:spLocks noGrp="1" noChangeArrowheads="1"/>
          </p:cNvSpPr>
          <p:nvPr>
            <p:ph type="sldNum" sz="quarter" idx="12"/>
          </p:nvPr>
        </p:nvSpPr>
        <p:spPr>
          <a:ln/>
        </p:spPr>
        <p:txBody>
          <a:bodyPr/>
          <a:lstStyle>
            <a:lvl1pPr>
              <a:defRPr/>
            </a:lvl1pPr>
          </a:lstStyle>
          <a:p>
            <a:pPr>
              <a:defRPr/>
            </a:pPr>
            <a:fld id="{57DA04DA-416D-4734-A6DF-42B60702F98E}" type="slidenum">
              <a:rPr lang="en-US" altLang="en-US"/>
              <a:pPr>
                <a:defRPr/>
              </a:pPr>
              <a:t>‹#›</a:t>
            </a:fld>
            <a:endParaRPr lang="en-US" altLang="en-US" dirty="0"/>
          </a:p>
        </p:txBody>
      </p:sp>
    </p:spTree>
    <p:extLst>
      <p:ext uri="{BB962C8B-B14F-4D97-AF65-F5344CB8AC3E}">
        <p14:creationId xmlns:p14="http://schemas.microsoft.com/office/powerpoint/2010/main" val="121675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DC577B3F-CE17-4B51-B39D-53ED89309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14CBD9-D326-4AF9-A392-739AD38622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C393299-1527-48CF-BE93-150CD68C94A3}"/>
              </a:ext>
            </a:extLst>
          </p:cNvPr>
          <p:cNvSpPr>
            <a:spLocks noGrp="1" noChangeArrowheads="1"/>
          </p:cNvSpPr>
          <p:nvPr>
            <p:ph type="sldNum" sz="quarter" idx="12"/>
          </p:nvPr>
        </p:nvSpPr>
        <p:spPr>
          <a:ln/>
        </p:spPr>
        <p:txBody>
          <a:bodyPr/>
          <a:lstStyle>
            <a:lvl1pPr>
              <a:defRPr/>
            </a:lvl1pPr>
          </a:lstStyle>
          <a:p>
            <a:pPr>
              <a:defRPr/>
            </a:pPr>
            <a:fld id="{DAEA2DCE-36FB-4894-9D31-18EC507C3D07}" type="slidenum">
              <a:rPr lang="en-US" altLang="en-US"/>
              <a:pPr>
                <a:defRPr/>
              </a:pPr>
              <a:t>‹#›</a:t>
            </a:fld>
            <a:endParaRPr lang="en-US" altLang="en-US" dirty="0"/>
          </a:p>
        </p:txBody>
      </p:sp>
    </p:spTree>
    <p:extLst>
      <p:ext uri="{BB962C8B-B14F-4D97-AF65-F5344CB8AC3E}">
        <p14:creationId xmlns:p14="http://schemas.microsoft.com/office/powerpoint/2010/main" val="251611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9DDFDF5F-CD6E-4521-A48C-0DC04560604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47BF940B-6C07-4092-A7A6-183E1745DE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5ACB6AFC-C5B3-4B06-8B7E-20898A5D8EDA}"/>
              </a:ext>
            </a:extLst>
          </p:cNvPr>
          <p:cNvSpPr>
            <a:spLocks noGrp="1" noChangeArrowheads="1"/>
          </p:cNvSpPr>
          <p:nvPr>
            <p:ph type="sldNum" sz="quarter" idx="12"/>
          </p:nvPr>
        </p:nvSpPr>
        <p:spPr>
          <a:ln/>
        </p:spPr>
        <p:txBody>
          <a:bodyPr/>
          <a:lstStyle>
            <a:lvl1pPr>
              <a:defRPr/>
            </a:lvl1pPr>
          </a:lstStyle>
          <a:p>
            <a:pPr>
              <a:defRPr/>
            </a:pPr>
            <a:fld id="{0377C762-F8C8-4AB7-8FD2-14DC349A9F1F}" type="slidenum">
              <a:rPr lang="en-US" altLang="en-US"/>
              <a:pPr>
                <a:defRPr/>
              </a:pPr>
              <a:t>‹#›</a:t>
            </a:fld>
            <a:endParaRPr lang="en-US" altLang="en-US" dirty="0"/>
          </a:p>
        </p:txBody>
      </p:sp>
    </p:spTree>
    <p:extLst>
      <p:ext uri="{BB962C8B-B14F-4D97-AF65-F5344CB8AC3E}">
        <p14:creationId xmlns:p14="http://schemas.microsoft.com/office/powerpoint/2010/main" val="302391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428BB93-206B-4448-9413-4618EA85D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696E75C5-DB84-493C-A5F5-866CB5BAC9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1C94848-F99A-464E-A0E2-7E641AFB8FA2}"/>
              </a:ext>
            </a:extLst>
          </p:cNvPr>
          <p:cNvSpPr>
            <a:spLocks noGrp="1" noChangeArrowheads="1"/>
          </p:cNvSpPr>
          <p:nvPr>
            <p:ph type="sldNum" sz="quarter" idx="12"/>
          </p:nvPr>
        </p:nvSpPr>
        <p:spPr>
          <a:ln/>
        </p:spPr>
        <p:txBody>
          <a:bodyPr/>
          <a:lstStyle>
            <a:lvl1pPr>
              <a:defRPr/>
            </a:lvl1pPr>
          </a:lstStyle>
          <a:p>
            <a:pPr>
              <a:defRPr/>
            </a:pPr>
            <a:fld id="{F3739C48-2384-4E0D-A706-AA9D32028361}" type="slidenum">
              <a:rPr lang="en-US" altLang="en-US"/>
              <a:pPr>
                <a:defRPr/>
              </a:pPr>
              <a:t>‹#›</a:t>
            </a:fld>
            <a:endParaRPr lang="en-US" altLang="en-US" dirty="0"/>
          </a:p>
        </p:txBody>
      </p:sp>
    </p:spTree>
    <p:extLst>
      <p:ext uri="{BB962C8B-B14F-4D97-AF65-F5344CB8AC3E}">
        <p14:creationId xmlns:p14="http://schemas.microsoft.com/office/powerpoint/2010/main" val="388914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0077810F-EEE7-42CB-BED5-369BFA47BC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735CB68A-31DC-46F3-8685-6FDC495786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DDCD736B-FA5C-40F0-BA49-5EC42178F648}"/>
              </a:ext>
            </a:extLst>
          </p:cNvPr>
          <p:cNvSpPr>
            <a:spLocks noGrp="1" noChangeArrowheads="1"/>
          </p:cNvSpPr>
          <p:nvPr>
            <p:ph type="sldNum" sz="quarter" idx="12"/>
          </p:nvPr>
        </p:nvSpPr>
        <p:spPr>
          <a:ln/>
        </p:spPr>
        <p:txBody>
          <a:bodyPr/>
          <a:lstStyle>
            <a:lvl1pPr>
              <a:defRPr/>
            </a:lvl1pPr>
          </a:lstStyle>
          <a:p>
            <a:pPr>
              <a:defRPr/>
            </a:pPr>
            <a:fld id="{D87E527B-B9B1-4100-9C7E-2A77212AA4A2}" type="slidenum">
              <a:rPr lang="en-US" altLang="en-US"/>
              <a:pPr>
                <a:defRPr/>
              </a:pPr>
              <a:t>‹#›</a:t>
            </a:fld>
            <a:endParaRPr lang="en-US" altLang="en-US" dirty="0"/>
          </a:p>
        </p:txBody>
      </p:sp>
    </p:spTree>
    <p:extLst>
      <p:ext uri="{BB962C8B-B14F-4D97-AF65-F5344CB8AC3E}">
        <p14:creationId xmlns:p14="http://schemas.microsoft.com/office/powerpoint/2010/main" val="72006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EEF65D9-0FDF-49C9-B42E-5FF4C8BD11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118BF43C-1CDB-4BE2-A68C-0207CCCFC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8C7378C6-B0DB-4FA4-86CB-91CB0BA21AC3}"/>
              </a:ext>
            </a:extLst>
          </p:cNvPr>
          <p:cNvSpPr>
            <a:spLocks noGrp="1" noChangeArrowheads="1"/>
          </p:cNvSpPr>
          <p:nvPr>
            <p:ph type="sldNum" sz="quarter" idx="12"/>
          </p:nvPr>
        </p:nvSpPr>
        <p:spPr>
          <a:ln/>
        </p:spPr>
        <p:txBody>
          <a:bodyPr/>
          <a:lstStyle>
            <a:lvl1pPr>
              <a:defRPr/>
            </a:lvl1pPr>
          </a:lstStyle>
          <a:p>
            <a:pPr>
              <a:defRPr/>
            </a:pPr>
            <a:fld id="{6E9CDB8E-5FED-4FF9-A36A-83BB289BA841}" type="slidenum">
              <a:rPr lang="en-US" altLang="en-US"/>
              <a:pPr>
                <a:defRPr/>
              </a:pPr>
              <a:t>‹#›</a:t>
            </a:fld>
            <a:endParaRPr lang="en-US" altLang="en-US" dirty="0"/>
          </a:p>
        </p:txBody>
      </p:sp>
    </p:spTree>
    <p:extLst>
      <p:ext uri="{BB962C8B-B14F-4D97-AF65-F5344CB8AC3E}">
        <p14:creationId xmlns:p14="http://schemas.microsoft.com/office/powerpoint/2010/main" val="404591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9E484373-391D-40EB-859A-B9C11D1852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11F2177-8C19-4E0D-B87A-CC6ADB0A7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15474D4-E5D7-4272-8211-046D2DE85071}"/>
              </a:ext>
            </a:extLst>
          </p:cNvPr>
          <p:cNvSpPr>
            <a:spLocks noGrp="1" noChangeArrowheads="1"/>
          </p:cNvSpPr>
          <p:nvPr>
            <p:ph type="sldNum" sz="quarter" idx="12"/>
          </p:nvPr>
        </p:nvSpPr>
        <p:spPr>
          <a:ln/>
        </p:spPr>
        <p:txBody>
          <a:bodyPr/>
          <a:lstStyle>
            <a:lvl1pPr>
              <a:defRPr/>
            </a:lvl1pPr>
          </a:lstStyle>
          <a:p>
            <a:pPr>
              <a:defRPr/>
            </a:pPr>
            <a:fld id="{1DAAB3FE-E270-4829-87DC-FB02BD59D82A}" type="slidenum">
              <a:rPr lang="en-US" altLang="en-US"/>
              <a:pPr>
                <a:defRPr/>
              </a:pPr>
              <a:t>‹#›</a:t>
            </a:fld>
            <a:endParaRPr lang="en-US" altLang="en-US" dirty="0"/>
          </a:p>
        </p:txBody>
      </p:sp>
    </p:spTree>
    <p:extLst>
      <p:ext uri="{BB962C8B-B14F-4D97-AF65-F5344CB8AC3E}">
        <p14:creationId xmlns:p14="http://schemas.microsoft.com/office/powerpoint/2010/main" val="3433690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C6838668-3CEC-49F0-AFA6-5B01203176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A7E41A2-F111-4612-BCBA-671A9088A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1CC1F06D-381E-479C-ACEB-42A90DC3B8B5}"/>
              </a:ext>
            </a:extLst>
          </p:cNvPr>
          <p:cNvSpPr>
            <a:spLocks noGrp="1" noChangeArrowheads="1"/>
          </p:cNvSpPr>
          <p:nvPr>
            <p:ph type="sldNum" sz="quarter" idx="12"/>
          </p:nvPr>
        </p:nvSpPr>
        <p:spPr>
          <a:ln/>
        </p:spPr>
        <p:txBody>
          <a:bodyPr/>
          <a:lstStyle>
            <a:lvl1pPr>
              <a:defRPr/>
            </a:lvl1pPr>
          </a:lstStyle>
          <a:p>
            <a:pPr>
              <a:defRPr/>
            </a:pPr>
            <a:fld id="{78704F60-8F73-438E-BCE7-7609C0A58F19}" type="slidenum">
              <a:rPr lang="en-US" altLang="en-US"/>
              <a:pPr>
                <a:defRPr/>
              </a:pPr>
              <a:t>‹#›</a:t>
            </a:fld>
            <a:endParaRPr lang="en-US" altLang="en-US" dirty="0"/>
          </a:p>
        </p:txBody>
      </p:sp>
    </p:spTree>
    <p:extLst>
      <p:ext uri="{BB962C8B-B14F-4D97-AF65-F5344CB8AC3E}">
        <p14:creationId xmlns:p14="http://schemas.microsoft.com/office/powerpoint/2010/main" val="2479635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1D509D8-1128-48BD-BEDC-B5BBC44D37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52E93AB-8735-4A84-8E55-7D8B4F6800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918D82E-1317-43C0-A706-D34D39DBBC6A}"/>
              </a:ext>
            </a:extLst>
          </p:cNvPr>
          <p:cNvSpPr>
            <a:spLocks noGrp="1" noChangeArrowheads="1"/>
          </p:cNvSpPr>
          <p:nvPr>
            <p:ph type="sldNum" sz="quarter" idx="12"/>
          </p:nvPr>
        </p:nvSpPr>
        <p:spPr>
          <a:ln/>
        </p:spPr>
        <p:txBody>
          <a:bodyPr/>
          <a:lstStyle>
            <a:lvl1pPr>
              <a:defRPr/>
            </a:lvl1pPr>
          </a:lstStyle>
          <a:p>
            <a:pPr>
              <a:defRPr/>
            </a:pPr>
            <a:fld id="{BDF40826-1316-43D1-91EF-394776BD321D}" type="slidenum">
              <a:rPr lang="en-US" altLang="en-US"/>
              <a:pPr>
                <a:defRPr/>
              </a:pPr>
              <a:t>‹#›</a:t>
            </a:fld>
            <a:endParaRPr lang="en-US" altLang="en-US" dirty="0"/>
          </a:p>
        </p:txBody>
      </p:sp>
    </p:spTree>
    <p:extLst>
      <p:ext uri="{BB962C8B-B14F-4D97-AF65-F5344CB8AC3E}">
        <p14:creationId xmlns:p14="http://schemas.microsoft.com/office/powerpoint/2010/main" val="3158706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55F6949F-EE1A-44C2-BC83-D1B96411A7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F5F7A4E-235B-4E04-87F2-A28AA5615A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6B5A6283-BA2F-4910-8057-492A0C972AC9}"/>
              </a:ext>
            </a:extLst>
          </p:cNvPr>
          <p:cNvSpPr>
            <a:spLocks noGrp="1" noChangeArrowheads="1"/>
          </p:cNvSpPr>
          <p:nvPr>
            <p:ph type="sldNum" sz="quarter" idx="12"/>
          </p:nvPr>
        </p:nvSpPr>
        <p:spPr>
          <a:ln/>
        </p:spPr>
        <p:txBody>
          <a:bodyPr/>
          <a:lstStyle>
            <a:lvl1pPr>
              <a:defRPr/>
            </a:lvl1pPr>
          </a:lstStyle>
          <a:p>
            <a:pPr>
              <a:defRPr/>
            </a:pPr>
            <a:fld id="{5377A07C-0C7B-4AFF-ABD0-CB31C4CF0CD3}" type="slidenum">
              <a:rPr lang="en-US" altLang="en-US"/>
              <a:pPr>
                <a:defRPr/>
              </a:pPr>
              <a:t>‹#›</a:t>
            </a:fld>
            <a:endParaRPr lang="en-US" altLang="en-US" dirty="0"/>
          </a:p>
        </p:txBody>
      </p:sp>
    </p:spTree>
    <p:extLst>
      <p:ext uri="{BB962C8B-B14F-4D97-AF65-F5344CB8AC3E}">
        <p14:creationId xmlns:p14="http://schemas.microsoft.com/office/powerpoint/2010/main" val="35040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00A831CD-C111-46E1-B282-82B03CAA2C3B}"/>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6B577523-0B9A-4590-85D2-C9F0612AAEE5}"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p:nvPr>
        </p:nvSpPr>
        <p:spPr>
          <a:xfrm>
            <a:off x="685800" y="228600"/>
            <a:ext cx="7772400" cy="914400"/>
          </a:xfrm>
        </p:spPr>
        <p:txBody>
          <a:bodyPr/>
          <a:lstStyle/>
          <a:p>
            <a:pPr eaLnBrk="1" hangingPunct="1">
              <a:defRPr/>
            </a:pPr>
            <a:r>
              <a:rPr lang="en-US" altLang="en-US" sz="4000" dirty="0">
                <a:effectLst>
                  <a:outerShdw blurRad="38100" dist="38100" dir="2700000" algn="tl">
                    <a:srgbClr val="000000">
                      <a:alpha val="43137"/>
                    </a:srgbClr>
                  </a:outerShdw>
                </a:effectLst>
              </a:rPr>
              <a:t>SATANOLOGY</a:t>
            </a:r>
          </a:p>
        </p:txBody>
      </p:sp>
      <p:pic>
        <p:nvPicPr>
          <p:cNvPr id="16387" name="Picture 3">
            <a:extLst>
              <a:ext uri="{FF2B5EF4-FFF2-40B4-BE49-F238E27FC236}">
                <a16:creationId xmlns:a16="http://schemas.microsoft.com/office/drawing/2014/main" id="{2550EBD7-77A4-4332-9644-5F986611D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6389" name="Picture 1">
            <a:extLst>
              <a:ext uri="{FF2B5EF4-FFF2-40B4-BE49-F238E27FC236}">
                <a16:creationId xmlns:a16="http://schemas.microsoft.com/office/drawing/2014/main" id="{794734C7-468D-4A11-903D-30F7EEE16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12192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3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77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378468514"/>
              </p:ext>
            </p:extLst>
          </p:nvPr>
        </p:nvGraphicFramePr>
        <p:xfrm>
          <a:off x="152401" y="120775"/>
          <a:ext cx="8839200" cy="6649789"/>
        </p:xfrm>
        <a:graphic>
          <a:graphicData uri="http://schemas.openxmlformats.org/drawingml/2006/table">
            <a:tbl>
              <a:tblPr firstRow="1" bandRow="1">
                <a:tableStyleId>{073A0DAA-6AF3-43AB-8588-CEC1D06C72B9}</a:tableStyleId>
              </a:tblPr>
              <a:tblGrid>
                <a:gridCol w="736600">
                  <a:extLst>
                    <a:ext uri="{9D8B030D-6E8A-4147-A177-3AD203B41FA5}">
                      <a16:colId xmlns:a16="http://schemas.microsoft.com/office/drawing/2014/main" val="1281036659"/>
                    </a:ext>
                  </a:extLst>
                </a:gridCol>
                <a:gridCol w="1128572">
                  <a:extLst>
                    <a:ext uri="{9D8B030D-6E8A-4147-A177-3AD203B41FA5}">
                      <a16:colId xmlns:a16="http://schemas.microsoft.com/office/drawing/2014/main" val="1064214743"/>
                    </a:ext>
                  </a:extLst>
                </a:gridCol>
                <a:gridCol w="3876114">
                  <a:extLst>
                    <a:ext uri="{9D8B030D-6E8A-4147-A177-3AD203B41FA5}">
                      <a16:colId xmlns:a16="http://schemas.microsoft.com/office/drawing/2014/main" val="3939120806"/>
                    </a:ext>
                  </a:extLst>
                </a:gridCol>
                <a:gridCol w="3097914">
                  <a:extLst>
                    <a:ext uri="{9D8B030D-6E8A-4147-A177-3AD203B41FA5}">
                      <a16:colId xmlns:a16="http://schemas.microsoft.com/office/drawing/2014/main" val="3131948577"/>
                    </a:ext>
                  </a:extLst>
                </a:gridCol>
              </a:tblGrid>
              <a:tr h="82657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Gap Theory</a:t>
                      </a:r>
                      <a:endParaRPr lang="en-US" sz="3600" b="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90413">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 1</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569319">
                <a:tc>
                  <a:txBody>
                    <a:bodyPr/>
                    <a:lstStyle/>
                    <a:p>
                      <a:pPr algn="ctr"/>
                      <a:r>
                        <a:rPr lang="en-US" sz="2200" b="1" dirty="0">
                          <a:latin typeface="Calibri" panose="020F0502020204030204" pitchFamily="34" charset="0"/>
                          <a:cs typeface="Calibri" panose="020F0502020204030204" pitchFamily="34" charset="0"/>
                        </a:rPr>
                        <a:t>1.</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Conjunction = “but”</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Conjunction = “and”</a:t>
                      </a:r>
                    </a:p>
                  </a:txBody>
                  <a:tcPr anchor="ctr"/>
                </a:tc>
                <a:extLst>
                  <a:ext uri="{0D108BD9-81ED-4DB2-BD59-A6C34878D82A}">
                    <a16:rowId xmlns:a16="http://schemas.microsoft.com/office/drawing/2014/main" val="558539107"/>
                  </a:ext>
                </a:extLst>
              </a:tr>
              <a:tr h="569319">
                <a:tc>
                  <a:txBody>
                    <a:bodyPr/>
                    <a:lstStyle/>
                    <a:p>
                      <a:pPr algn="ctr"/>
                      <a:r>
                        <a:rPr lang="en-US" sz="2200" b="1" dirty="0">
                          <a:latin typeface="Calibri" panose="020F0502020204030204" pitchFamily="34" charset="0"/>
                          <a:cs typeface="Calibri" panose="020F0502020204030204" pitchFamily="34" charset="0"/>
                        </a:rPr>
                        <a:t>2.</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Hāyāh</a:t>
                      </a:r>
                      <a:r>
                        <a:rPr lang="en-US" sz="2200" b="1" dirty="0">
                          <a:latin typeface="Calibri" panose="020F0502020204030204" pitchFamily="34" charset="0"/>
                          <a:cs typeface="Calibri" panose="020F0502020204030204" pitchFamily="34" charset="0"/>
                        </a:rPr>
                        <a:t> = “became”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Hāyāh</a:t>
                      </a:r>
                      <a:r>
                        <a:rPr lang="en-US" sz="2200" b="1" kern="1200" dirty="0">
                          <a:solidFill>
                            <a:srgbClr val="C00000"/>
                          </a:solidFill>
                          <a:latin typeface="Calibri" panose="020F0502020204030204" pitchFamily="34" charset="0"/>
                          <a:ea typeface="+mn-ea"/>
                          <a:cs typeface="Calibri" panose="020F0502020204030204" pitchFamily="34" charset="0"/>
                        </a:rPr>
                        <a:t> = “was”</a:t>
                      </a:r>
                    </a:p>
                  </a:txBody>
                  <a:tcPr anchor="ctr"/>
                </a:tc>
                <a:extLst>
                  <a:ext uri="{0D108BD9-81ED-4DB2-BD59-A6C34878D82A}">
                    <a16:rowId xmlns:a16="http://schemas.microsoft.com/office/drawing/2014/main" val="2935229951"/>
                  </a:ext>
                </a:extLst>
              </a:tr>
              <a:tr h="732672">
                <a:tc>
                  <a:txBody>
                    <a:bodyPr/>
                    <a:lstStyle/>
                    <a:p>
                      <a:pPr algn="ctr"/>
                      <a:r>
                        <a:rPr lang="en-US" sz="2200" b="1" dirty="0">
                          <a:latin typeface="Calibri" panose="020F0502020204030204" pitchFamily="34" charset="0"/>
                          <a:cs typeface="Calibri" panose="020F0502020204030204" pitchFamily="34" charset="0"/>
                        </a:rPr>
                        <a:t>3.</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Tohu</a:t>
                      </a:r>
                      <a:r>
                        <a:rPr lang="en-US" sz="2200" b="1" dirty="0">
                          <a:latin typeface="Calibri" panose="020F0502020204030204" pitchFamily="34" charset="0"/>
                          <a:cs typeface="Calibri" panose="020F0502020204030204" pitchFamily="34" charset="0"/>
                        </a:rPr>
                        <a:t> &amp; </a:t>
                      </a:r>
                      <a:r>
                        <a:rPr lang="en-US" sz="2200" b="1" i="1" dirty="0" err="1">
                          <a:latin typeface="Calibri" panose="020F0502020204030204" pitchFamily="34" charset="0"/>
                          <a:cs typeface="Calibri" panose="020F0502020204030204" pitchFamily="34" charset="0"/>
                        </a:rPr>
                        <a:t>Bohu</a:t>
                      </a:r>
                      <a:r>
                        <a:rPr lang="en-US" sz="2200" b="1" dirty="0">
                          <a:latin typeface="Calibri" panose="020F0502020204030204" pitchFamily="34" charset="0"/>
                          <a:cs typeface="Calibri" panose="020F0502020204030204" pitchFamily="34" charset="0"/>
                        </a:rPr>
                        <a:t> = judgment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Tohu</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err="1">
                          <a:solidFill>
                            <a:srgbClr val="C00000"/>
                          </a:solidFill>
                          <a:latin typeface="Calibri" panose="020F0502020204030204" pitchFamily="34" charset="0"/>
                          <a:ea typeface="+mn-ea"/>
                          <a:cs typeface="Calibri" panose="020F0502020204030204" pitchFamily="34" charset="0"/>
                        </a:rPr>
                        <a:t>Bohu</a:t>
                      </a:r>
                      <a:r>
                        <a:rPr lang="en-US" sz="2200" b="1" kern="1200" dirty="0">
                          <a:solidFill>
                            <a:srgbClr val="C00000"/>
                          </a:solidFill>
                          <a:latin typeface="Calibri" panose="020F0502020204030204" pitchFamily="34" charset="0"/>
                          <a:ea typeface="+mn-ea"/>
                          <a:cs typeface="Calibri" panose="020F0502020204030204" pitchFamily="34" charset="0"/>
                        </a:rPr>
                        <a:t> = incompletion</a:t>
                      </a:r>
                    </a:p>
                  </a:txBody>
                  <a:tcPr anchor="ctr"/>
                </a:tc>
                <a:extLst>
                  <a:ext uri="{0D108BD9-81ED-4DB2-BD59-A6C34878D82A}">
                    <a16:rowId xmlns:a16="http://schemas.microsoft.com/office/drawing/2014/main" val="1282089858"/>
                  </a:ext>
                </a:extLst>
              </a:tr>
              <a:tr h="732672">
                <a:tc>
                  <a:txBody>
                    <a:bodyPr/>
                    <a:lstStyle/>
                    <a:p>
                      <a:pPr algn="ctr"/>
                      <a:r>
                        <a:rPr lang="en-US" sz="2200" b="1" dirty="0">
                          <a:latin typeface="Calibri" panose="020F0502020204030204" pitchFamily="34" charset="0"/>
                          <a:cs typeface="Calibri" panose="020F0502020204030204" pitchFamily="34" charset="0"/>
                        </a:rPr>
                        <a:t>4.</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dirty="0">
                          <a:latin typeface="Calibri" panose="020F0502020204030204" pitchFamily="34" charset="0"/>
                          <a:cs typeface="Calibri" panose="020F0502020204030204" pitchFamily="34" charset="0"/>
                        </a:rPr>
                        <a:t>Darkness = evil</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Darkness = absence of light</a:t>
                      </a:r>
                    </a:p>
                  </a:txBody>
                  <a:tcPr anchor="ctr"/>
                </a:tc>
                <a:extLst>
                  <a:ext uri="{0D108BD9-81ED-4DB2-BD59-A6C34878D82A}">
                    <a16:rowId xmlns:a16="http://schemas.microsoft.com/office/drawing/2014/main" val="1982611401"/>
                  </a:ext>
                </a:extLst>
              </a:tr>
              <a:tr h="569319">
                <a:tc>
                  <a:txBody>
                    <a:bodyPr/>
                    <a:lstStyle/>
                    <a:p>
                      <a:pPr algn="ctr"/>
                      <a:r>
                        <a:rPr lang="en-US" sz="2200" b="1" dirty="0">
                          <a:latin typeface="Calibri" panose="020F0502020204030204" pitchFamily="34" charset="0"/>
                          <a:cs typeface="Calibri" panose="020F0502020204030204" pitchFamily="34" charset="0"/>
                        </a:rPr>
                        <a:t>5.</a:t>
                      </a:r>
                    </a:p>
                  </a:txBody>
                  <a:tcPr anchor="ctr"/>
                </a:tc>
                <a:tc>
                  <a:txBody>
                    <a:bodyPr/>
                    <a:lstStyle/>
                    <a:p>
                      <a:pPr algn="ctr"/>
                      <a:r>
                        <a:rPr lang="en-US" sz="2200" b="1" dirty="0">
                          <a:latin typeface="Calibri" panose="020F0502020204030204" pitchFamily="34" charset="0"/>
                          <a:cs typeface="Calibri" panose="020F0502020204030204" pitchFamily="34" charset="0"/>
                        </a:rPr>
                        <a:t>vs. 1, 3</a:t>
                      </a:r>
                    </a:p>
                  </a:txBody>
                  <a:tcPr anchor="ctr"/>
                </a:tc>
                <a:tc>
                  <a:txBody>
                    <a:bodyPr/>
                    <a:lstStyle/>
                    <a:p>
                      <a:pPr algn="l"/>
                      <a:r>
                        <a:rPr lang="en-US" sz="2200" b="1" i="1" dirty="0">
                          <a:latin typeface="Calibri" panose="020F0502020204030204" pitchFamily="34" charset="0"/>
                          <a:cs typeface="Calibri" panose="020F0502020204030204" pitchFamily="34" charset="0"/>
                        </a:rPr>
                        <a:t>Bara</a:t>
                      </a:r>
                      <a:r>
                        <a:rPr lang="en-US" sz="2200" b="1" dirty="0">
                          <a:latin typeface="Calibri" panose="020F0502020204030204" pitchFamily="34" charset="0"/>
                          <a:cs typeface="Calibri" panose="020F0502020204030204" pitchFamily="34" charset="0"/>
                        </a:rPr>
                        <a:t> &amp; </a:t>
                      </a:r>
                      <a:r>
                        <a:rPr lang="en-US" sz="2200" b="1" i="1" dirty="0">
                          <a:latin typeface="Calibri" panose="020F0502020204030204" pitchFamily="34" charset="0"/>
                          <a:cs typeface="Calibri" panose="020F0502020204030204" pitchFamily="34" charset="0"/>
                        </a:rPr>
                        <a:t>āsāh</a:t>
                      </a:r>
                      <a:r>
                        <a:rPr lang="en-US" sz="2200" b="1" dirty="0">
                          <a:latin typeface="Calibri" panose="020F0502020204030204" pitchFamily="34" charset="0"/>
                          <a:cs typeface="Calibri" panose="020F0502020204030204" pitchFamily="34" charset="0"/>
                        </a:rPr>
                        <a:t> distinction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Bara</a:t>
                      </a:r>
                      <a:r>
                        <a:rPr lang="en-US" sz="2200" b="1" kern="1200" dirty="0">
                          <a:solidFill>
                            <a:srgbClr val="C00000"/>
                          </a:solidFill>
                          <a:latin typeface="Calibri" panose="020F0502020204030204" pitchFamily="34" charset="0"/>
                          <a:ea typeface="+mn-ea"/>
                          <a:cs typeface="Calibri" panose="020F0502020204030204" pitchFamily="34" charset="0"/>
                        </a:rPr>
                        <a:t> &amp; </a:t>
                      </a:r>
                      <a:r>
                        <a:rPr lang="en-US" sz="2200" b="1" i="1" kern="1200" dirty="0">
                          <a:solidFill>
                            <a:srgbClr val="C00000"/>
                          </a:solidFill>
                          <a:latin typeface="Calibri" panose="020F0502020204030204" pitchFamily="34" charset="0"/>
                          <a:ea typeface="+mn-ea"/>
                          <a:cs typeface="Calibri" panose="020F0502020204030204" pitchFamily="34" charset="0"/>
                        </a:rPr>
                        <a:t>āsāh</a:t>
                      </a:r>
                      <a:r>
                        <a:rPr lang="en-US" sz="2200" b="1" kern="1200" dirty="0">
                          <a:solidFill>
                            <a:srgbClr val="C00000"/>
                          </a:solidFill>
                          <a:latin typeface="Calibri" panose="020F0502020204030204" pitchFamily="34" charset="0"/>
                          <a:ea typeface="+mn-ea"/>
                          <a:cs typeface="Calibri" panose="020F0502020204030204" pitchFamily="34" charset="0"/>
                        </a:rPr>
                        <a:t> overlap</a:t>
                      </a:r>
                    </a:p>
                  </a:txBody>
                  <a:tcPr anchor="ctr"/>
                </a:tc>
                <a:extLst>
                  <a:ext uri="{0D108BD9-81ED-4DB2-BD59-A6C34878D82A}">
                    <a16:rowId xmlns:a16="http://schemas.microsoft.com/office/drawing/2014/main" val="1913668434"/>
                  </a:ext>
                </a:extLst>
              </a:tr>
              <a:tr h="1090973">
                <a:tc>
                  <a:txBody>
                    <a:bodyPr/>
                    <a:lstStyle/>
                    <a:p>
                      <a:pPr algn="ctr"/>
                      <a:r>
                        <a:rPr lang="en-US" sz="2200" b="1" dirty="0">
                          <a:latin typeface="Calibri" panose="020F0502020204030204" pitchFamily="34" charset="0"/>
                          <a:cs typeface="Calibri" panose="020F0502020204030204" pitchFamily="34" charset="0"/>
                        </a:rPr>
                        <a:t>6.</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1" dirty="0">
                          <a:latin typeface="Calibri" panose="020F0502020204030204" pitchFamily="34" charset="0"/>
                          <a:cs typeface="Calibri" panose="020F0502020204030204" pitchFamily="34" charset="0"/>
                        </a:rPr>
                        <a:t>Lo tohu</a:t>
                      </a:r>
                      <a:r>
                        <a:rPr lang="en-US" sz="2200" b="1" dirty="0">
                          <a:latin typeface="Calibri" panose="020F0502020204030204" pitchFamily="34" charset="0"/>
                          <a:cs typeface="Calibri" panose="020F0502020204030204" pitchFamily="34" charset="0"/>
                        </a:rPr>
                        <a:t> (Isa. 45:18) = God did not create the Earth desolate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Lo tohu </a:t>
                      </a:r>
                      <a:r>
                        <a:rPr lang="en-US" sz="2200" b="1" kern="1200" dirty="0">
                          <a:solidFill>
                            <a:srgbClr val="C00000"/>
                          </a:solidFill>
                          <a:latin typeface="Calibri" panose="020F0502020204030204" pitchFamily="34" charset="0"/>
                          <a:ea typeface="+mn-ea"/>
                          <a:cs typeface="Calibri" panose="020F0502020204030204" pitchFamily="34" charset="0"/>
                        </a:rPr>
                        <a:t>(Isa. 45:18) = Original creation was good</a:t>
                      </a:r>
                    </a:p>
                  </a:txBody>
                  <a:tcPr anchor="ctr"/>
                </a:tc>
                <a:extLst>
                  <a:ext uri="{0D108BD9-81ED-4DB2-BD59-A6C34878D82A}">
                    <a16:rowId xmlns:a16="http://schemas.microsoft.com/office/drawing/2014/main" val="443366115"/>
                  </a:ext>
                </a:extLst>
              </a:tr>
              <a:tr h="903560">
                <a:tc>
                  <a:txBody>
                    <a:bodyPr/>
                    <a:lstStyle/>
                    <a:p>
                      <a:pPr algn="ctr"/>
                      <a:r>
                        <a:rPr lang="en-US" sz="2200" b="1" dirty="0">
                          <a:latin typeface="Calibri" panose="020F0502020204030204" pitchFamily="34" charset="0"/>
                          <a:cs typeface="Calibri" panose="020F0502020204030204" pitchFamily="34" charset="0"/>
                        </a:rPr>
                        <a:t>7.</a:t>
                      </a:r>
                    </a:p>
                  </a:txBody>
                  <a:tcPr anchor="ctr"/>
                </a:tc>
                <a:tc>
                  <a:txBody>
                    <a:bodyPr/>
                    <a:lstStyle/>
                    <a:p>
                      <a:pPr algn="ctr"/>
                      <a:r>
                        <a:rPr lang="en-US" sz="2200" b="1" dirty="0">
                          <a:latin typeface="Calibri" panose="020F0502020204030204" pitchFamily="34" charset="0"/>
                          <a:cs typeface="Calibri" panose="020F0502020204030204" pitchFamily="34" charset="0"/>
                        </a:rPr>
                        <a:t>vs. 2</a:t>
                      </a:r>
                    </a:p>
                  </a:txBody>
                  <a:tcPr anchor="ctr"/>
                </a:tc>
                <a:tc>
                  <a:txBody>
                    <a:bodyPr/>
                    <a:lstStyle/>
                    <a:p>
                      <a:pPr algn="l"/>
                      <a:r>
                        <a:rPr lang="en-US" sz="2200" b="1" i="0" dirty="0">
                          <a:latin typeface="Calibri" panose="020F0502020204030204" pitchFamily="34" charset="0"/>
                          <a:cs typeface="Calibri" panose="020F0502020204030204" pitchFamily="34" charset="0"/>
                        </a:rPr>
                        <a:t>Spirit = brooding (Eph. 4:30)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Spirit = moving</a:t>
                      </a:r>
                    </a:p>
                  </a:txBody>
                  <a:tcPr anchor="ctr"/>
                </a:tc>
                <a:extLst>
                  <a:ext uri="{0D108BD9-81ED-4DB2-BD59-A6C34878D82A}">
                    <a16:rowId xmlns:a16="http://schemas.microsoft.com/office/drawing/2014/main" val="482985495"/>
                  </a:ext>
                </a:extLst>
              </a:tr>
            </a:tbl>
          </a:graphicData>
        </a:graphic>
      </p:graphicFrame>
    </p:spTree>
    <p:extLst>
      <p:ext uri="{BB962C8B-B14F-4D97-AF65-F5344CB8AC3E}">
        <p14:creationId xmlns:p14="http://schemas.microsoft.com/office/powerpoint/2010/main" val="232560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3128124407"/>
              </p:ext>
            </p:extLst>
          </p:nvPr>
        </p:nvGraphicFramePr>
        <p:xfrm>
          <a:off x="152401" y="120775"/>
          <a:ext cx="8839200" cy="6536721"/>
        </p:xfrm>
        <a:graphic>
          <a:graphicData uri="http://schemas.openxmlformats.org/drawingml/2006/table">
            <a:tbl>
              <a:tblPr firstRow="1" bandRow="1">
                <a:tableStyleId>{073A0DAA-6AF3-43AB-8588-CEC1D06C72B9}</a:tableStyleId>
              </a:tblPr>
              <a:tblGrid>
                <a:gridCol w="761999">
                  <a:extLst>
                    <a:ext uri="{9D8B030D-6E8A-4147-A177-3AD203B41FA5}">
                      <a16:colId xmlns:a16="http://schemas.microsoft.com/office/drawing/2014/main" val="1281036659"/>
                    </a:ext>
                  </a:extLst>
                </a:gridCol>
                <a:gridCol w="1981200">
                  <a:extLst>
                    <a:ext uri="{9D8B030D-6E8A-4147-A177-3AD203B41FA5}">
                      <a16:colId xmlns:a16="http://schemas.microsoft.com/office/drawing/2014/main" val="1064214743"/>
                    </a:ext>
                  </a:extLst>
                </a:gridCol>
                <a:gridCol w="3352800">
                  <a:extLst>
                    <a:ext uri="{9D8B030D-6E8A-4147-A177-3AD203B41FA5}">
                      <a16:colId xmlns:a16="http://schemas.microsoft.com/office/drawing/2014/main" val="3939120806"/>
                    </a:ext>
                  </a:extLst>
                </a:gridCol>
                <a:gridCol w="2743201">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165921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848629959"/>
              </p:ext>
            </p:extLst>
          </p:nvPr>
        </p:nvGraphicFramePr>
        <p:xfrm>
          <a:off x="75235" y="120775"/>
          <a:ext cx="8993530" cy="6484120"/>
        </p:xfrm>
        <a:graphic>
          <a:graphicData uri="http://schemas.openxmlformats.org/drawingml/2006/table">
            <a:tbl>
              <a:tblPr firstRow="1" bandRow="1">
                <a:tableStyleId>{073A0DAA-6AF3-43AB-8588-CEC1D06C72B9}</a:tableStyleId>
              </a:tblPr>
              <a:tblGrid>
                <a:gridCol w="745602">
                  <a:extLst>
                    <a:ext uri="{9D8B030D-6E8A-4147-A177-3AD203B41FA5}">
                      <a16:colId xmlns:a16="http://schemas.microsoft.com/office/drawing/2014/main" val="1281036659"/>
                    </a:ext>
                  </a:extLst>
                </a:gridCol>
                <a:gridCol w="1938568">
                  <a:extLst>
                    <a:ext uri="{9D8B030D-6E8A-4147-A177-3AD203B41FA5}">
                      <a16:colId xmlns:a16="http://schemas.microsoft.com/office/drawing/2014/main" val="1064214743"/>
                    </a:ext>
                  </a:extLst>
                </a:gridCol>
                <a:gridCol w="3566160">
                  <a:extLst>
                    <a:ext uri="{9D8B030D-6E8A-4147-A177-3AD203B41FA5}">
                      <a16:colId xmlns:a16="http://schemas.microsoft.com/office/drawing/2014/main" val="3939120806"/>
                    </a:ext>
                  </a:extLst>
                </a:gridCol>
                <a:gridCol w="2743200">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Gen. 1‒3</a:t>
                      </a:r>
                    </a:p>
                  </a:txBody>
                  <a:tcPr anchor="ctr">
                    <a:solidFill>
                      <a:srgbClr val="FFFFCC"/>
                    </a:solidFill>
                  </a:tcP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solidFill>
                      <a:srgbClr val="FFFFCC"/>
                    </a:solidFill>
                  </a:tcP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97894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963022319"/>
              </p:ext>
            </p:extLst>
          </p:nvPr>
        </p:nvGraphicFramePr>
        <p:xfrm>
          <a:off x="75235" y="120775"/>
          <a:ext cx="8993530" cy="6484120"/>
        </p:xfrm>
        <a:graphic>
          <a:graphicData uri="http://schemas.openxmlformats.org/drawingml/2006/table">
            <a:tbl>
              <a:tblPr firstRow="1" bandRow="1">
                <a:tableStyleId>{073A0DAA-6AF3-43AB-8588-CEC1D06C72B9}</a:tableStyleId>
              </a:tblPr>
              <a:tblGrid>
                <a:gridCol w="745602">
                  <a:extLst>
                    <a:ext uri="{9D8B030D-6E8A-4147-A177-3AD203B41FA5}">
                      <a16:colId xmlns:a16="http://schemas.microsoft.com/office/drawing/2014/main" val="1281036659"/>
                    </a:ext>
                  </a:extLst>
                </a:gridCol>
                <a:gridCol w="1938568">
                  <a:extLst>
                    <a:ext uri="{9D8B030D-6E8A-4147-A177-3AD203B41FA5}">
                      <a16:colId xmlns:a16="http://schemas.microsoft.com/office/drawing/2014/main" val="1064214743"/>
                    </a:ext>
                  </a:extLst>
                </a:gridCol>
                <a:gridCol w="3566160">
                  <a:extLst>
                    <a:ext uri="{9D8B030D-6E8A-4147-A177-3AD203B41FA5}">
                      <a16:colId xmlns:a16="http://schemas.microsoft.com/office/drawing/2014/main" val="3939120806"/>
                    </a:ext>
                  </a:extLst>
                </a:gridCol>
                <a:gridCol w="2743200">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solidFill>
                      <a:srgbClr val="FFFFCC"/>
                    </a:solidFill>
                  </a:tcPr>
                </a:tc>
                <a:tc>
                  <a:txBody>
                    <a:bodyPr/>
                    <a:lstStyle/>
                    <a:p>
                      <a:pPr algn="ctr"/>
                      <a:endParaRPr lang="en-US" sz="2200" b="1" dirty="0">
                        <a:latin typeface="Calibri" panose="020F0502020204030204" pitchFamily="34" charset="0"/>
                        <a:cs typeface="Calibri" panose="020F0502020204030204" pitchFamily="34" charset="0"/>
                      </a:endParaRPr>
                    </a:p>
                  </a:txBody>
                  <a:tcPr anchor="ctr">
                    <a:solidFill>
                      <a:srgbClr val="FFFFCC"/>
                    </a:solidFill>
                  </a:tcP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solidFill>
                      <a:srgbClr val="FFFFCC"/>
                    </a:solidFill>
                  </a:tcP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tc>
                <a:tc>
                  <a:txBody>
                    <a:bodyPr/>
                    <a:lstStyle/>
                    <a:p>
                      <a:pPr algn="ctr"/>
                      <a:r>
                        <a:rPr lang="en-US" sz="2200" b="1" dirty="0">
                          <a:latin typeface="Calibri" panose="020F0502020204030204" pitchFamily="34" charset="0"/>
                          <a:cs typeface="Calibri" panose="020F0502020204030204" pitchFamily="34" charset="0"/>
                        </a:rPr>
                        <a:t>Isa. 61:1-2</a:t>
                      </a:r>
                    </a:p>
                  </a:txBody>
                  <a:tcPr anchor="ct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1700357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FB6BE6E-FD89-466A-9067-42FB6AA5B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0025"/>
            <a:ext cx="8610600" cy="645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A2C2F882-2821-4D94-A2F5-16C8F5EEF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1306"/>
            <a:ext cx="5953125"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3329FF32-6073-4EAB-AF74-976036672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49466"/>
            <a:ext cx="8229600" cy="5159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876417945"/>
              </p:ext>
            </p:extLst>
          </p:nvPr>
        </p:nvGraphicFramePr>
        <p:xfrm>
          <a:off x="75235" y="120775"/>
          <a:ext cx="8993530" cy="6484120"/>
        </p:xfrm>
        <a:graphic>
          <a:graphicData uri="http://schemas.openxmlformats.org/drawingml/2006/table">
            <a:tbl>
              <a:tblPr firstRow="1" bandRow="1">
                <a:tableStyleId>{073A0DAA-6AF3-43AB-8588-CEC1D06C72B9}</a:tableStyleId>
              </a:tblPr>
              <a:tblGrid>
                <a:gridCol w="745602">
                  <a:extLst>
                    <a:ext uri="{9D8B030D-6E8A-4147-A177-3AD203B41FA5}">
                      <a16:colId xmlns:a16="http://schemas.microsoft.com/office/drawing/2014/main" val="1281036659"/>
                    </a:ext>
                  </a:extLst>
                </a:gridCol>
                <a:gridCol w="1938568">
                  <a:extLst>
                    <a:ext uri="{9D8B030D-6E8A-4147-A177-3AD203B41FA5}">
                      <a16:colId xmlns:a16="http://schemas.microsoft.com/office/drawing/2014/main" val="1064214743"/>
                    </a:ext>
                  </a:extLst>
                </a:gridCol>
                <a:gridCol w="3566160">
                  <a:extLst>
                    <a:ext uri="{9D8B030D-6E8A-4147-A177-3AD203B41FA5}">
                      <a16:colId xmlns:a16="http://schemas.microsoft.com/office/drawing/2014/main" val="3939120806"/>
                    </a:ext>
                  </a:extLst>
                </a:gridCol>
                <a:gridCol w="2743200">
                  <a:extLst>
                    <a:ext uri="{9D8B030D-6E8A-4147-A177-3AD203B41FA5}">
                      <a16:colId xmlns:a16="http://schemas.microsoft.com/office/drawing/2014/main" val="3131948577"/>
                    </a:ext>
                  </a:extLst>
                </a:gridCol>
              </a:tblGrid>
              <a:tr h="671125">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The Gap Theory</a:t>
                      </a:r>
                      <a:endParaRPr kumimoji="0" lang="en-US" sz="36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609348">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Evidence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Response</a:t>
                      </a:r>
                    </a:p>
                  </a:txBody>
                  <a:tcPr anchor="ctr">
                    <a:solidFill>
                      <a:schemeClr val="bg2"/>
                    </a:solidFill>
                  </a:tcPr>
                </a:tc>
                <a:extLst>
                  <a:ext uri="{0D108BD9-81ED-4DB2-BD59-A6C34878D82A}">
                    <a16:rowId xmlns:a16="http://schemas.microsoft.com/office/drawing/2014/main" val="1204976739"/>
                  </a:ext>
                </a:extLst>
              </a:tr>
              <a:tr h="709399">
                <a:tc>
                  <a:txBody>
                    <a:bodyPr/>
                    <a:lstStyle/>
                    <a:p>
                      <a:pPr algn="ctr"/>
                      <a:r>
                        <a:rPr lang="en-US" sz="2200" b="1" dirty="0">
                          <a:latin typeface="Calibri" panose="020F0502020204030204" pitchFamily="34" charset="0"/>
                          <a:cs typeface="Calibri" panose="020F0502020204030204" pitchFamily="34" charset="0"/>
                        </a:rPr>
                        <a:t>8.</a:t>
                      </a:r>
                    </a:p>
                  </a:txBody>
                  <a:tcPr anchor="ctr"/>
                </a:tc>
                <a:tc>
                  <a:txBody>
                    <a:bodyPr/>
                    <a:lstStyle/>
                    <a:p>
                      <a:pPr algn="ctr"/>
                      <a:r>
                        <a:rPr lang="en-US" sz="2200" b="1" dirty="0">
                          <a:latin typeface="Calibri" panose="020F0502020204030204" pitchFamily="34" charset="0"/>
                          <a:cs typeface="Calibri" panose="020F0502020204030204" pitchFamily="34" charset="0"/>
                        </a:rPr>
                        <a:t>Gen. 1:28</a:t>
                      </a:r>
                    </a:p>
                  </a:txBody>
                  <a:tcPr anchor="ctr"/>
                </a:tc>
                <a:tc>
                  <a:txBody>
                    <a:bodyPr/>
                    <a:lstStyle/>
                    <a:p>
                      <a:pPr algn="l"/>
                      <a:r>
                        <a:rPr lang="en-US" sz="2200" b="1" i="1" dirty="0">
                          <a:latin typeface="Calibri" panose="020F0502020204030204" pitchFamily="34" charset="0"/>
                          <a:cs typeface="Calibri" panose="020F0502020204030204" pitchFamily="34" charset="0"/>
                        </a:rPr>
                        <a:t>Male’</a:t>
                      </a:r>
                      <a:r>
                        <a:rPr lang="en-US" sz="2200" b="1" dirty="0">
                          <a:latin typeface="Calibri" panose="020F0502020204030204" pitchFamily="34" charset="0"/>
                          <a:cs typeface="Calibri" panose="020F0502020204030204" pitchFamily="34" charset="0"/>
                        </a:rPr>
                        <a:t> = “ to replenish”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1" kern="1200" dirty="0">
                          <a:solidFill>
                            <a:srgbClr val="C00000"/>
                          </a:solidFill>
                          <a:latin typeface="Calibri" panose="020F0502020204030204" pitchFamily="34" charset="0"/>
                          <a:ea typeface="+mn-ea"/>
                          <a:cs typeface="Calibri" panose="020F0502020204030204" pitchFamily="34" charset="0"/>
                        </a:rPr>
                        <a:t>Male’</a:t>
                      </a:r>
                      <a:r>
                        <a:rPr lang="en-US" sz="2200" b="1" kern="1200" dirty="0">
                          <a:solidFill>
                            <a:srgbClr val="C00000"/>
                          </a:solidFill>
                          <a:latin typeface="Calibri" panose="020F0502020204030204" pitchFamily="34" charset="0"/>
                          <a:ea typeface="+mn-ea"/>
                          <a:cs typeface="Calibri" panose="020F0502020204030204" pitchFamily="34" charset="0"/>
                        </a:rPr>
                        <a:t> = “to fill”</a:t>
                      </a:r>
                    </a:p>
                  </a:txBody>
                  <a:tcPr anchor="ctr"/>
                </a:tc>
                <a:extLst>
                  <a:ext uri="{0D108BD9-81ED-4DB2-BD59-A6C34878D82A}">
                    <a16:rowId xmlns:a16="http://schemas.microsoft.com/office/drawing/2014/main" val="1700984971"/>
                  </a:ext>
                </a:extLst>
              </a:tr>
              <a:tr h="709399">
                <a:tc>
                  <a:txBody>
                    <a:bodyPr/>
                    <a:lstStyle/>
                    <a:p>
                      <a:pPr algn="ctr"/>
                      <a:r>
                        <a:rPr lang="en-US" sz="2200" b="1" dirty="0">
                          <a:latin typeface="Calibri" panose="020F0502020204030204" pitchFamily="34" charset="0"/>
                          <a:cs typeface="Calibri" panose="020F0502020204030204" pitchFamily="34" charset="0"/>
                        </a:rPr>
                        <a:t>9.</a:t>
                      </a:r>
                    </a:p>
                  </a:txBody>
                  <a:tcPr anchor="ctr"/>
                </a:tc>
                <a:tc>
                  <a:txBody>
                    <a:bodyPr/>
                    <a:lstStyle/>
                    <a:p>
                      <a:pPr algn="ctr"/>
                      <a:r>
                        <a:rPr lang="en-US" sz="2200" b="1" dirty="0">
                          <a:latin typeface="Calibri" panose="020F0502020204030204" pitchFamily="34" charset="0"/>
                          <a:cs typeface="Calibri" panose="020F0502020204030204" pitchFamily="34" charset="0"/>
                        </a:rPr>
                        <a:t>Isa. 24:1</a:t>
                      </a:r>
                    </a:p>
                  </a:txBody>
                  <a:tcPr anchor="ctr"/>
                </a:tc>
                <a:tc>
                  <a:txBody>
                    <a:bodyPr/>
                    <a:lstStyle/>
                    <a:p>
                      <a:pPr algn="l"/>
                      <a:r>
                        <a:rPr lang="en-US" sz="2200" b="1" dirty="0">
                          <a:latin typeface="Calibri" panose="020F0502020204030204" pitchFamily="34" charset="0"/>
                          <a:cs typeface="Calibri" panose="020F0502020204030204" pitchFamily="34" charset="0"/>
                        </a:rPr>
                        <a:t>The Earth was formerly in ruin</a:t>
                      </a:r>
                    </a:p>
                  </a:txBody>
                  <a:tcPr anchor="ctr"/>
                </a:tc>
                <a:tc>
                  <a:txBody>
                    <a:bodyPr/>
                    <a:lstStyle/>
                    <a:p>
                      <a:pPr marL="0" algn="l" defTabSz="914400" rtl="0" eaLnBrk="1" latinLnBrk="0" hangingPunct="1"/>
                      <a:r>
                        <a:rPr lang="en-US" sz="2200" b="1" kern="1200" dirty="0">
                          <a:solidFill>
                            <a:srgbClr val="C00000"/>
                          </a:solidFill>
                          <a:latin typeface="Calibri" panose="020F0502020204030204" pitchFamily="34" charset="0"/>
                          <a:ea typeface="+mn-ea"/>
                          <a:cs typeface="Calibri" panose="020F0502020204030204" pitchFamily="34" charset="0"/>
                        </a:rPr>
                        <a:t>Context = future judgment</a:t>
                      </a:r>
                    </a:p>
                  </a:txBody>
                  <a:tcPr anchor="ctr"/>
                </a:tc>
                <a:extLst>
                  <a:ext uri="{0D108BD9-81ED-4DB2-BD59-A6C34878D82A}">
                    <a16:rowId xmlns:a16="http://schemas.microsoft.com/office/drawing/2014/main" val="558539107"/>
                  </a:ext>
                </a:extLst>
              </a:tr>
              <a:tr h="828289">
                <a:tc>
                  <a:txBody>
                    <a:bodyPr/>
                    <a:lstStyle/>
                    <a:p>
                      <a:pPr algn="ctr"/>
                      <a:r>
                        <a:rPr lang="en-US" sz="2200" b="1" dirty="0">
                          <a:latin typeface="Calibri" panose="020F0502020204030204" pitchFamily="34" charset="0"/>
                          <a:cs typeface="Calibri" panose="020F0502020204030204" pitchFamily="34" charset="0"/>
                        </a:rPr>
                        <a:t>10.</a:t>
                      </a:r>
                    </a:p>
                  </a:txBody>
                  <a:tcPr anchor="ctr"/>
                </a:tc>
                <a:tc>
                  <a:txBody>
                    <a:bodyPr/>
                    <a:lstStyle/>
                    <a:p>
                      <a:pPr algn="ctr"/>
                      <a:r>
                        <a:rPr lang="en-US" sz="2200" b="1" dirty="0">
                          <a:latin typeface="Calibri" panose="020F0502020204030204" pitchFamily="34" charset="0"/>
                          <a:cs typeface="Calibri" panose="020F0502020204030204" pitchFamily="34" charset="0"/>
                        </a:rPr>
                        <a:t>Ezek. 28:13-14</a:t>
                      </a:r>
                    </a:p>
                  </a:txBody>
                  <a:tcPr anchor="ctr"/>
                </a:tc>
                <a:tc>
                  <a:txBody>
                    <a:bodyPr/>
                    <a:lstStyle/>
                    <a:p>
                      <a:pPr algn="l"/>
                      <a:r>
                        <a:rPr lang="en-US" sz="2200" b="1" i="0" dirty="0">
                          <a:latin typeface="Calibri" panose="020F0502020204030204" pitchFamily="34" charset="0"/>
                          <a:cs typeface="Calibri" panose="020F0502020204030204" pitchFamily="34" charset="0"/>
                        </a:rPr>
                        <a:t>Satan was in a mineral garden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Context = heaven</a:t>
                      </a:r>
                    </a:p>
                  </a:txBody>
                  <a:tcPr anchor="ctr"/>
                </a:tc>
                <a:extLst>
                  <a:ext uri="{0D108BD9-81ED-4DB2-BD59-A6C34878D82A}">
                    <a16:rowId xmlns:a16="http://schemas.microsoft.com/office/drawing/2014/main" val="2935229951"/>
                  </a:ext>
                </a:extLst>
              </a:tr>
              <a:tr h="1021534">
                <a:tc>
                  <a:txBody>
                    <a:bodyPr/>
                    <a:lstStyle/>
                    <a:p>
                      <a:pPr algn="ctr"/>
                      <a:r>
                        <a:rPr lang="en-US" sz="2200" b="1" dirty="0">
                          <a:latin typeface="Calibri" panose="020F0502020204030204" pitchFamily="34" charset="0"/>
                          <a:cs typeface="Calibri" panose="020F0502020204030204" pitchFamily="34" charset="0"/>
                        </a:rPr>
                        <a:t>11.</a:t>
                      </a:r>
                    </a:p>
                  </a:txBody>
                  <a:tcPr anchor="ctr"/>
                </a:tc>
                <a:tc>
                  <a:txBody>
                    <a:bodyPr/>
                    <a:lstStyle/>
                    <a:p>
                      <a:pPr algn="ctr"/>
                      <a:r>
                        <a:rPr lang="en-US" sz="2200" b="1" dirty="0">
                          <a:latin typeface="Calibri" panose="020F0502020204030204" pitchFamily="34" charset="0"/>
                          <a:cs typeface="Calibri" panose="020F0502020204030204" pitchFamily="34" charset="0"/>
                        </a:rPr>
                        <a:t>Gen. 1‒3</a:t>
                      </a:r>
                    </a:p>
                  </a:txBody>
                  <a:tcPr anchor="ctr"/>
                </a:tc>
                <a:tc>
                  <a:txBody>
                    <a:bodyPr/>
                    <a:lstStyle/>
                    <a:p>
                      <a:pPr algn="l"/>
                      <a:r>
                        <a:rPr lang="en-US" sz="2200" b="1" i="0" dirty="0">
                          <a:latin typeface="Calibri" panose="020F0502020204030204" pitchFamily="34" charset="0"/>
                          <a:cs typeface="Calibri" panose="020F0502020204030204" pitchFamily="34" charset="0"/>
                        </a:rPr>
                        <a:t>Not enough time for angelic rebellion between Gen. 1:31 &amp; 3:1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Angelic rebellion  &amp; judgment = instantaneous</a:t>
                      </a:r>
                    </a:p>
                  </a:txBody>
                  <a:tcPr anchor="ctr"/>
                </a:tc>
                <a:extLst>
                  <a:ext uri="{0D108BD9-81ED-4DB2-BD59-A6C34878D82A}">
                    <a16:rowId xmlns:a16="http://schemas.microsoft.com/office/drawing/2014/main" val="1282089858"/>
                  </a:ext>
                </a:extLst>
              </a:tr>
              <a:tr h="1021534">
                <a:tc>
                  <a:txBody>
                    <a:bodyPr/>
                    <a:lstStyle/>
                    <a:p>
                      <a:pPr algn="ctr"/>
                      <a:r>
                        <a:rPr lang="en-US" sz="2200" b="1" dirty="0">
                          <a:latin typeface="Calibri" panose="020F0502020204030204" pitchFamily="34" charset="0"/>
                          <a:cs typeface="Calibri" panose="020F0502020204030204" pitchFamily="34" charset="0"/>
                        </a:rPr>
                        <a:t>12.</a:t>
                      </a:r>
                    </a:p>
                  </a:txBody>
                  <a:tcPr anchor="ctr"/>
                </a:tc>
                <a:tc>
                  <a:txBody>
                    <a:bodyPr/>
                    <a:lstStyle/>
                    <a:p>
                      <a:pPr algn="ctr"/>
                      <a:endParaRPr lang="en-US" sz="2200" b="1" dirty="0">
                        <a:latin typeface="Calibri" panose="020F0502020204030204" pitchFamily="34" charset="0"/>
                        <a:cs typeface="Calibri" panose="020F0502020204030204" pitchFamily="34" charset="0"/>
                      </a:endParaRPr>
                    </a:p>
                  </a:txBody>
                  <a:tcPr anchor="ctr"/>
                </a:tc>
                <a:tc>
                  <a:txBody>
                    <a:bodyPr/>
                    <a:lstStyle/>
                    <a:p>
                      <a:pPr algn="l"/>
                      <a:r>
                        <a:rPr lang="en-US" sz="2200" b="1" dirty="0">
                          <a:latin typeface="Calibri" panose="020F0502020204030204" pitchFamily="34" charset="0"/>
                          <a:cs typeface="Calibri" panose="020F0502020204030204" pitchFamily="34" charset="0"/>
                        </a:rPr>
                        <a:t>Explanation of fossil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C00000"/>
                          </a:solidFill>
                          <a:latin typeface="Calibri" panose="020F0502020204030204" pitchFamily="34" charset="0"/>
                          <a:ea typeface="+mn-ea"/>
                          <a:cs typeface="Calibri" panose="020F0502020204030204" pitchFamily="34" charset="0"/>
                        </a:rPr>
                        <a:t>Similarities between fossils and current counter parts</a:t>
                      </a:r>
                    </a:p>
                  </a:txBody>
                  <a:tcPr anchor="ctr"/>
                </a:tc>
                <a:extLst>
                  <a:ext uri="{0D108BD9-81ED-4DB2-BD59-A6C34878D82A}">
                    <a16:rowId xmlns:a16="http://schemas.microsoft.com/office/drawing/2014/main" val="1982611401"/>
                  </a:ext>
                </a:extLst>
              </a:tr>
              <a:tr h="709399">
                <a:tc>
                  <a:txBody>
                    <a:bodyPr/>
                    <a:lstStyle/>
                    <a:p>
                      <a:pPr algn="ctr"/>
                      <a:r>
                        <a:rPr lang="en-US" sz="2200" b="1" dirty="0">
                          <a:latin typeface="Calibri" panose="020F0502020204030204" pitchFamily="34" charset="0"/>
                          <a:cs typeface="Calibri" panose="020F0502020204030204" pitchFamily="34" charset="0"/>
                        </a:rPr>
                        <a:t>13.</a:t>
                      </a:r>
                    </a:p>
                  </a:txBody>
                  <a:tcPr anchor="ctr">
                    <a:solidFill>
                      <a:srgbClr val="FFFFCC"/>
                    </a:solidFill>
                  </a:tcPr>
                </a:tc>
                <a:tc>
                  <a:txBody>
                    <a:bodyPr/>
                    <a:lstStyle/>
                    <a:p>
                      <a:pPr algn="ctr"/>
                      <a:r>
                        <a:rPr lang="en-US" sz="2200" b="1" dirty="0">
                          <a:latin typeface="Calibri" panose="020F0502020204030204" pitchFamily="34" charset="0"/>
                          <a:cs typeface="Calibri" panose="020F0502020204030204" pitchFamily="34" charset="0"/>
                        </a:rPr>
                        <a:t>Isa. 61:1-2</a:t>
                      </a:r>
                    </a:p>
                  </a:txBody>
                  <a:tcPr anchor="ctr">
                    <a:solidFill>
                      <a:srgbClr val="FFFFCC"/>
                    </a:solidFill>
                  </a:tcPr>
                </a:tc>
                <a:tc>
                  <a:txBody>
                    <a:bodyPr/>
                    <a:lstStyle/>
                    <a:p>
                      <a:pPr algn="l"/>
                      <a:r>
                        <a:rPr lang="en-US" sz="2200" b="1" i="0" dirty="0">
                          <a:latin typeface="Calibri" panose="020F0502020204030204" pitchFamily="34" charset="0"/>
                          <a:cs typeface="Calibri" panose="020F0502020204030204" pitchFamily="34" charset="0"/>
                        </a:rPr>
                        <a:t>Prophetic gaps are common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C00000"/>
                          </a:solidFill>
                          <a:latin typeface="Calibri" panose="020F0502020204030204" pitchFamily="34" charset="0"/>
                          <a:ea typeface="+mn-ea"/>
                          <a:cs typeface="Calibri" panose="020F0502020204030204" pitchFamily="34" charset="0"/>
                        </a:rPr>
                        <a:t>Genre confusion</a:t>
                      </a:r>
                    </a:p>
                  </a:txBody>
                  <a:tcPr anchor="ctr">
                    <a:solidFill>
                      <a:srgbClr val="FFFFCC"/>
                    </a:solidFill>
                  </a:tcPr>
                </a:tc>
                <a:extLst>
                  <a:ext uri="{0D108BD9-81ED-4DB2-BD59-A6C34878D82A}">
                    <a16:rowId xmlns:a16="http://schemas.microsoft.com/office/drawing/2014/main" val="1913668434"/>
                  </a:ext>
                </a:extLst>
              </a:tr>
            </a:tbl>
          </a:graphicData>
        </a:graphic>
      </p:graphicFrame>
    </p:spTree>
    <p:extLst>
      <p:ext uri="{BB962C8B-B14F-4D97-AF65-F5344CB8AC3E}">
        <p14:creationId xmlns:p14="http://schemas.microsoft.com/office/powerpoint/2010/main" val="386521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020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773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72729-015E-467C-A1EB-4A23C1788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00FF00"/>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00FF00"/>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33B6D-9485-4502-BF3D-B9343F35BD64}"/>
              </a:ext>
            </a:extLst>
          </p:cNvPr>
          <p:cNvGraphicFramePr>
            <a:graphicFrameLocks noGrp="1"/>
          </p:cNvGraphicFramePr>
          <p:nvPr>
            <p:ph idx="4294967295"/>
            <p:extLst>
              <p:ext uri="{D42A27DB-BD31-4B8C-83A1-F6EECF244321}">
                <p14:modId xmlns:p14="http://schemas.microsoft.com/office/powerpoint/2010/main" val="1855547937"/>
              </p:ext>
            </p:extLst>
          </p:nvPr>
        </p:nvGraphicFramePr>
        <p:xfrm>
          <a:off x="457200" y="990600"/>
          <a:ext cx="8229600" cy="457200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4133773365"/>
                    </a:ext>
                  </a:extLst>
                </a:gridCol>
                <a:gridCol w="4114800">
                  <a:extLst>
                    <a:ext uri="{9D8B030D-6E8A-4147-A177-3AD203B41FA5}">
                      <a16:colId xmlns:a16="http://schemas.microsoft.com/office/drawing/2014/main" val="1587703666"/>
                    </a:ext>
                  </a:extLst>
                </a:gridCol>
              </a:tblGrid>
              <a:tr h="914400">
                <a:tc gridSpan="2">
                  <a:txBody>
                    <a:bodyPr/>
                    <a:lstStyle/>
                    <a:p>
                      <a:pPr algn="ctr"/>
                      <a:r>
                        <a:rPr lang="en-US" sz="4000" b="0" i="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Genre Confusion</a:t>
                      </a:r>
                      <a:endParaRPr lang="en-US" sz="4000" b="0" i="1"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363493036"/>
                  </a:ext>
                </a:extLst>
              </a:tr>
              <a:tr h="914400">
                <a:tc>
                  <a:txBody>
                    <a:bodyPr/>
                    <a:lstStyle/>
                    <a:p>
                      <a:pPr algn="ctr"/>
                      <a:r>
                        <a:rPr lang="en-US" sz="3600" b="1" dirty="0">
                          <a:solidFill>
                            <a:srgbClr val="C00000"/>
                          </a:solidFill>
                          <a:latin typeface="Calibri" panose="020F0502020204030204" pitchFamily="34" charset="0"/>
                          <a:cs typeface="Calibri" panose="020F0502020204030204" pitchFamily="34" charset="0"/>
                        </a:rPr>
                        <a:t>Genesis 1:1-2</a:t>
                      </a:r>
                    </a:p>
                  </a:txBody>
                  <a:tcPr anchor="ctr"/>
                </a:tc>
                <a:tc>
                  <a:txBody>
                    <a:bodyPr/>
                    <a:lstStyle/>
                    <a:p>
                      <a:pPr algn="ctr"/>
                      <a:r>
                        <a:rPr lang="en-US" sz="3600" b="1" dirty="0">
                          <a:solidFill>
                            <a:srgbClr val="0000CC"/>
                          </a:solidFill>
                          <a:latin typeface="Calibri" panose="020F0502020204030204" pitchFamily="34" charset="0"/>
                          <a:cs typeface="Calibri" panose="020F0502020204030204" pitchFamily="34" charset="0"/>
                        </a:rPr>
                        <a:t>Isaiah 9:6-7</a:t>
                      </a:r>
                    </a:p>
                  </a:txBody>
                  <a:tcPr anchor="ctr"/>
                </a:tc>
                <a:extLst>
                  <a:ext uri="{0D108BD9-81ED-4DB2-BD59-A6C34878D82A}">
                    <a16:rowId xmlns:a16="http://schemas.microsoft.com/office/drawing/2014/main" val="920619013"/>
                  </a:ext>
                </a:extLst>
              </a:tr>
              <a:tr h="914400">
                <a:tc>
                  <a:txBody>
                    <a:bodyPr/>
                    <a:lstStyle/>
                    <a:p>
                      <a:r>
                        <a:rPr lang="en-US" sz="3400" dirty="0">
                          <a:latin typeface="Calibri" panose="020F0502020204030204" pitchFamily="34" charset="0"/>
                          <a:cs typeface="Calibri" panose="020F0502020204030204" pitchFamily="34" charset="0"/>
                        </a:rPr>
                        <a:t>Historical</a:t>
                      </a:r>
                    </a:p>
                  </a:txBody>
                  <a:tcPr/>
                </a:tc>
                <a:tc>
                  <a:txBody>
                    <a:bodyPr/>
                    <a:lstStyle/>
                    <a:p>
                      <a:r>
                        <a:rPr lang="en-US" sz="3400" dirty="0">
                          <a:latin typeface="Calibri" panose="020F0502020204030204" pitchFamily="34" charset="0"/>
                          <a:cs typeface="Calibri" panose="020F0502020204030204" pitchFamily="34" charset="0"/>
                        </a:rPr>
                        <a:t>Eschatological</a:t>
                      </a:r>
                    </a:p>
                  </a:txBody>
                  <a:tcPr/>
                </a:tc>
                <a:extLst>
                  <a:ext uri="{0D108BD9-81ED-4DB2-BD59-A6C34878D82A}">
                    <a16:rowId xmlns:a16="http://schemas.microsoft.com/office/drawing/2014/main" val="1434946491"/>
                  </a:ext>
                </a:extLst>
              </a:tr>
              <a:tr h="914400">
                <a:tc>
                  <a:txBody>
                    <a:bodyPr/>
                    <a:lstStyle/>
                    <a:p>
                      <a:r>
                        <a:rPr lang="en-US" sz="3400" dirty="0">
                          <a:latin typeface="Calibri" panose="020F0502020204030204" pitchFamily="34" charset="0"/>
                          <a:cs typeface="Calibri" panose="020F0502020204030204" pitchFamily="34" charset="0"/>
                        </a:rPr>
                        <a:t>Narrative</a:t>
                      </a:r>
                    </a:p>
                  </a:txBody>
                  <a:tcPr/>
                </a:tc>
                <a:tc>
                  <a:txBody>
                    <a:bodyPr/>
                    <a:lstStyle/>
                    <a:p>
                      <a:r>
                        <a:rPr lang="en-US" sz="3400" dirty="0">
                          <a:latin typeface="Calibri" panose="020F0502020204030204" pitchFamily="34" charset="0"/>
                          <a:cs typeface="Calibri" panose="020F0502020204030204" pitchFamily="34" charset="0"/>
                        </a:rPr>
                        <a:t>Prophetic</a:t>
                      </a:r>
                    </a:p>
                  </a:txBody>
                  <a:tcPr/>
                </a:tc>
                <a:extLst>
                  <a:ext uri="{0D108BD9-81ED-4DB2-BD59-A6C34878D82A}">
                    <a16:rowId xmlns:a16="http://schemas.microsoft.com/office/drawing/2014/main" val="676783065"/>
                  </a:ext>
                </a:extLst>
              </a:tr>
              <a:tr h="914400">
                <a:tc>
                  <a:txBody>
                    <a:bodyPr/>
                    <a:lstStyle/>
                    <a:p>
                      <a:r>
                        <a:rPr lang="en-US" sz="3400" dirty="0">
                          <a:latin typeface="Calibri" panose="020F0502020204030204" pitchFamily="34" charset="0"/>
                          <a:cs typeface="Calibri" panose="020F0502020204030204" pitchFamily="34" charset="0"/>
                        </a:rPr>
                        <a:t>Looking backward</a:t>
                      </a:r>
                    </a:p>
                  </a:txBody>
                  <a:tcPr/>
                </a:tc>
                <a:tc>
                  <a:txBody>
                    <a:bodyPr/>
                    <a:lstStyle/>
                    <a:p>
                      <a:r>
                        <a:rPr lang="en-US" sz="3400" dirty="0">
                          <a:latin typeface="Calibri" panose="020F0502020204030204" pitchFamily="34" charset="0"/>
                          <a:cs typeface="Calibri" panose="020F0502020204030204" pitchFamily="34" charset="0"/>
                        </a:rPr>
                        <a:t>Looking forward</a:t>
                      </a:r>
                    </a:p>
                  </a:txBody>
                  <a:tcPr/>
                </a:tc>
                <a:extLst>
                  <a:ext uri="{0D108BD9-81ED-4DB2-BD59-A6C34878D82A}">
                    <a16:rowId xmlns:a16="http://schemas.microsoft.com/office/drawing/2014/main" val="3417443409"/>
                  </a:ext>
                </a:extLst>
              </a:tr>
            </a:tbl>
          </a:graphicData>
        </a:graphic>
      </p:graphicFrame>
    </p:spTree>
    <p:extLst>
      <p:ext uri="{BB962C8B-B14F-4D97-AF65-F5344CB8AC3E}">
        <p14:creationId xmlns:p14="http://schemas.microsoft.com/office/powerpoint/2010/main" val="225088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03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dirty="0">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dirty="0">
                <a:effectLst>
                  <a:outerShdw blurRad="38100" dist="38100" dir="2700000" algn="tl">
                    <a:srgbClr val="000000">
                      <a:alpha val="43137"/>
                    </a:srgbClr>
                  </a:outerShdw>
                </a:effectLst>
              </a:rPr>
              <a:t>Late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0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dirty="0">
                <a:effectLst>
                  <a:outerShdw blurRad="38100" dist="38100" dir="2700000" algn="tl">
                    <a:srgbClr val="000000">
                      <a:alpha val="43137"/>
                    </a:srgbClr>
                  </a:outerShdw>
                </a:effectLst>
              </a:rPr>
              <a:t>Late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5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dirty="0">
                <a:effectLst>
                  <a:outerShdw blurRad="38100" dist="38100" dir="2700000" algn="tl">
                    <a:srgbClr val="000000">
                      <a:alpha val="43137"/>
                    </a:srgbClr>
                  </a:outerShdw>
                </a:effectLst>
              </a:rPr>
              <a:t>Late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9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dirty="0">
                <a:effectLst>
                  <a:outerShdw blurRad="38100" dist="38100" dir="2700000" algn="tl">
                    <a:srgbClr val="000000">
                      <a:alpha val="43137"/>
                    </a:srgbClr>
                  </a:outerShdw>
                </a:effectLst>
              </a:rPr>
              <a:t>Late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38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Late 19</a:t>
            </a:r>
            <a:r>
              <a:rPr lang="en-US" sz="2800" b="1" u="sng" baseline="30000" dirty="0">
                <a:solidFill>
                  <a:srgbClr val="FFFFCC"/>
                </a:solidFill>
                <a:effectLst>
                  <a:outerShdw blurRad="38100" dist="38100" dir="2700000" algn="tl">
                    <a:srgbClr val="000000">
                      <a:alpha val="43137"/>
                    </a:srgbClr>
                  </a:outerShdw>
                </a:effectLst>
              </a:rPr>
              <a:t>th</a:t>
            </a:r>
            <a:r>
              <a:rPr lang="en-US" sz="2800" b="1" u="sng" dirty="0">
                <a:solidFill>
                  <a:srgbClr val="FFFFCC"/>
                </a:solidFill>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45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BD4030A-166B-4FF2-9FBD-0A9698604BAC}"/>
              </a:ext>
            </a:extLst>
          </p:cNvPr>
          <p:cNvSpPr>
            <a:spLocks noGrp="1" noChangeArrowheads="1"/>
          </p:cNvSpPr>
          <p:nvPr>
            <p:ph type="title"/>
          </p:nvPr>
        </p:nvSpPr>
        <p:spPr>
          <a:xfrm>
            <a:off x="1485900" y="304800"/>
            <a:ext cx="6172200" cy="1143000"/>
          </a:xfrm>
        </p:spPr>
        <p:txBody>
          <a:bodyPr/>
          <a:lstStyle/>
          <a:p>
            <a:pPr algn="ctr" eaLnBrk="1" hangingPunct="1"/>
            <a:r>
              <a:rPr lang="en-US" altLang="en-US" sz="3600" dirty="0">
                <a:effectLst>
                  <a:outerShdw blurRad="38100" dist="38100" dir="2700000" algn="tl">
                    <a:srgbClr val="000000">
                      <a:alpha val="43137"/>
                    </a:srgbClr>
                  </a:outerShdw>
                </a:effectLst>
              </a:rPr>
              <a:t>Two Views on Harmonization of Early Genesis with “Science”</a:t>
            </a:r>
          </a:p>
        </p:txBody>
      </p:sp>
      <p:sp>
        <p:nvSpPr>
          <p:cNvPr id="28675" name="Rectangle 3">
            <a:extLst>
              <a:ext uri="{FF2B5EF4-FFF2-40B4-BE49-F238E27FC236}">
                <a16:creationId xmlns:a16="http://schemas.microsoft.com/office/drawing/2014/main" id="{68CF832B-D5C9-4BE0-83A9-45BB7F01203E}"/>
              </a:ext>
            </a:extLst>
          </p:cNvPr>
          <p:cNvSpPr>
            <a:spLocks noGrp="1" noChangeArrowheads="1"/>
          </p:cNvSpPr>
          <p:nvPr>
            <p:ph idx="1"/>
          </p:nvPr>
        </p:nvSpPr>
        <p:spPr>
          <a:xfrm>
            <a:off x="304800" y="1600200"/>
            <a:ext cx="8534400" cy="4648200"/>
          </a:xfrm>
        </p:spPr>
        <p:txBody>
          <a:bodyPr/>
          <a:lstStyle/>
          <a:p>
            <a:pPr marL="514350" lvl="1" indent="-514350" eaLnBrk="1" hangingPunct="1">
              <a:spcBef>
                <a:spcPts val="0"/>
              </a:spcBef>
              <a:spcAft>
                <a:spcPts val="1200"/>
              </a:spcAft>
              <a:buSzPct val="100000"/>
              <a:buAutoNum type="arabicPeriod"/>
              <a:defRPr/>
            </a:pPr>
            <a:r>
              <a:rPr lang="en-US" sz="2800" dirty="0"/>
              <a:t>Accommodation Model</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Definition</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W.H. Green (1892)</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Old strategy</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Backward Christian soldier</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Not exegesis but eisegesis</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Moving target (Job 38:4-7; Heb. 11:3; 1 Tim. 6:20)</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Chalmers, Scofield, Chafer, Larkin, </a:t>
            </a:r>
            <a:r>
              <a:rPr lang="en-US" sz="2800" kern="1200" dirty="0" err="1">
                <a:effectLst>
                  <a:outerShdw blurRad="38100" dist="38100" dir="2700000" algn="tl">
                    <a:srgbClr val="000000">
                      <a:alpha val="43137"/>
                    </a:srgbClr>
                  </a:outerShdw>
                </a:effectLst>
                <a:ea typeface="+mn-ea"/>
                <a:cs typeface="Calibri" panose="020F0502020204030204" pitchFamily="34" charset="0"/>
              </a:rPr>
              <a:t>etc</a:t>
            </a:r>
            <a:r>
              <a:rPr lang="en-US" sz="2800" kern="1200" dirty="0">
                <a:effectLst>
                  <a:outerShdw blurRad="38100" dist="38100" dir="2700000" algn="tl">
                    <a:srgbClr val="000000">
                      <a:alpha val="43137"/>
                    </a:srgbClr>
                  </a:outerShdw>
                </a:effectLst>
                <a:ea typeface="+mn-ea"/>
                <a:cs typeface="Calibri" panose="020F0502020204030204" pitchFamily="34" charset="0"/>
              </a:rPr>
              <a:t>…</a:t>
            </a:r>
          </a:p>
        </p:txBody>
      </p:sp>
      <p:pic>
        <p:nvPicPr>
          <p:cNvPr id="4" name="Picture 2" descr="Image result for gap theory">
            <a:extLst>
              <a:ext uri="{FF2B5EF4-FFF2-40B4-BE49-F238E27FC236}">
                <a16:creationId xmlns:a16="http://schemas.microsoft.com/office/drawing/2014/main" id="{1BA1EE67-1F21-4033-815C-6DB03EDCA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52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457200" y="1428750"/>
            <a:ext cx="51054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Existence</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Personhood</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Names and titles</a:t>
            </a:r>
          </a:p>
          <a:p>
            <a:pPr marL="514350" indent="-514350" eaLnBrk="1" hangingPunct="1">
              <a:spcBef>
                <a:spcPts val="0"/>
              </a:spcBef>
              <a:spcAft>
                <a:spcPts val="3600"/>
              </a:spcAft>
              <a:buClr>
                <a:srgbClr val="00FFFF"/>
              </a:buClr>
              <a:buSzPct val="100000"/>
              <a:buFont typeface="+mj-lt"/>
              <a:buAutoNum type="arabicPeriod"/>
              <a:defRPr/>
            </a:pPr>
            <a:r>
              <a:rPr lang="en-US" b="1" u="sng" kern="0" dirty="0">
                <a:solidFill>
                  <a:srgbClr val="FFFFCC"/>
                </a:solidFill>
                <a:effectLst>
                  <a:outerShdw blurRad="38100" dist="38100" dir="2700000" algn="tl">
                    <a:srgbClr val="000000">
                      <a:alpha val="43137"/>
                    </a:srgbClr>
                  </a:outerShdw>
                </a:effectLst>
                <a:cs typeface="+mn-cs"/>
              </a:rPr>
              <a:t>Original state and first sin</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Works</a:t>
            </a:r>
            <a:endParaRPr lang="en-US"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368C528D-86FD-40F5-A819-1C7866A5D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725"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634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gird up your loins like a man, And I will ask you, and you instruct 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were you when I laid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foundation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Tell Me, if you have understanding,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set its measurements? Since you know. Or who stretched the line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what were its bases sunk? Or who laid its cornerstone,  . . .</a:t>
            </a:r>
          </a:p>
        </p:txBody>
      </p:sp>
    </p:spTree>
    <p:extLst>
      <p:ext uri="{BB962C8B-B14F-4D97-AF65-F5344CB8AC3E}">
        <p14:creationId xmlns:p14="http://schemas.microsoft.com/office/powerpoint/2010/main" val="85171257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EEAD9-BCEC-4B11-AE6B-F554B2106F3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7358E2BB-3AE8-4468-A27C-D97F3F92D433}"/>
              </a:ext>
            </a:extLst>
          </p:cNvPr>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Job 38:3-10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 morning stars sang together And all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shouted for joy?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who enclosed the sea with doors When, bursting forth, it went out from the womb;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made a cloud its garment And thick darkness its swaddling band,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placed boundaries on it And set a bolt and doors…”</a:t>
            </a:r>
          </a:p>
        </p:txBody>
      </p:sp>
    </p:spTree>
    <p:extLst>
      <p:ext uri="{BB962C8B-B14F-4D97-AF65-F5344CB8AC3E}">
        <p14:creationId xmlns:p14="http://schemas.microsoft.com/office/powerpoint/2010/main" val="22213199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understand that the worlds were prepared by the word of God, so that what is seen was not made out of things which are visible.”</a:t>
            </a:r>
          </a:p>
        </p:txBody>
      </p:sp>
      <p:pic>
        <p:nvPicPr>
          <p:cNvPr id="4" name="Picture 3">
            <a:extLst>
              <a:ext uri="{FF2B5EF4-FFF2-40B4-BE49-F238E27FC236}">
                <a16:creationId xmlns:a16="http://schemas.microsoft.com/office/drawing/2014/main" id="{2349B088-4771-4D5D-8F63-2C124CAC1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156452420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6:20</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a:t>
            </a:r>
            <a:r>
              <a:rPr lang="en-US"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Timothy, keep that which is committed to thy trust, avoiding profane and vain babblings, and oppositions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science falsely so called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5966C94F-A5B6-45A3-BA01-CBE669E2C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0" y="2657475"/>
            <a:ext cx="2011680" cy="2011680"/>
          </a:xfrm>
          <a:prstGeom prst="rect">
            <a:avLst/>
          </a:prstGeom>
        </p:spPr>
      </p:pic>
    </p:spTree>
    <p:extLst>
      <p:ext uri="{BB962C8B-B14F-4D97-AF65-F5344CB8AC3E}">
        <p14:creationId xmlns:p14="http://schemas.microsoft.com/office/powerpoint/2010/main" val="21792394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idx="4294967295"/>
          </p:nvPr>
        </p:nvSpPr>
        <p:spPr>
          <a:xfrm>
            <a:off x="2743200" y="1828800"/>
            <a:ext cx="6315456" cy="4495800"/>
          </a:xfrm>
        </p:spPr>
        <p:txBody>
          <a:bodyPr anchor="t"/>
          <a:lstStyle/>
          <a:p>
            <a:pPr algn="just" eaLnBrk="1" hangingPunct="1"/>
            <a:r>
              <a:rPr lang="en-US" altLang="en-US" sz="27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2700" dirty="0">
                <a:solidFill>
                  <a:schemeClr val="tx1"/>
                </a:solidFill>
                <a:effectLst>
                  <a:outerShdw blurRad="38100" dist="38100" dir="2700000" algn="tl">
                    <a:srgbClr val="000000">
                      <a:alpha val="43137"/>
                    </a:srgbClr>
                  </a:outerShdw>
                </a:effectLst>
                <a:cs typeface="Calibri" panose="020F0502020204030204" pitchFamily="34" charset="0"/>
              </a:rPr>
              <a:t>Although it has been claimed that the Fathers believed it and some of the post – reformation exegetes taught it, its great popularity dates from the work of Chalmers (1780‒1847).…If it was Chalmers who first vigorously advocated it in modern times, it was the work of G. H. </a:t>
            </a:r>
            <a:r>
              <a:rPr lang="en-US" sz="2700" dirty="0" err="1">
                <a:solidFill>
                  <a:schemeClr val="tx1"/>
                </a:solidFill>
                <a:effectLst>
                  <a:outerShdw blurRad="38100" dist="38100" dir="2700000" algn="tl">
                    <a:srgbClr val="000000">
                      <a:alpha val="43137"/>
                    </a:srgbClr>
                  </a:outerShdw>
                </a:effectLst>
                <a:cs typeface="Calibri" panose="020F0502020204030204" pitchFamily="34" charset="0"/>
              </a:rPr>
              <a:t>Pember</a:t>
            </a:r>
            <a:r>
              <a:rPr lang="en-US" sz="2700" dirty="0">
                <a:solidFill>
                  <a:schemeClr val="tx1"/>
                </a:solidFill>
                <a:effectLst>
                  <a:outerShdw blurRad="38100" dist="38100" dir="2700000" algn="tl">
                    <a:srgbClr val="000000">
                      <a:alpha val="43137"/>
                    </a:srgbClr>
                  </a:outerShdw>
                </a:effectLst>
                <a:cs typeface="Calibri" panose="020F0502020204030204" pitchFamily="34" charset="0"/>
              </a:rPr>
              <a:t> (</a:t>
            </a:r>
            <a:r>
              <a:rPr lang="en-US" sz="2700" i="1" dirty="0">
                <a:solidFill>
                  <a:schemeClr val="tx1"/>
                </a:solidFill>
                <a:effectLst>
                  <a:outerShdw blurRad="38100" dist="38100" dir="2700000" algn="tl">
                    <a:srgbClr val="000000">
                      <a:alpha val="43137"/>
                    </a:srgbClr>
                  </a:outerShdw>
                </a:effectLst>
                <a:cs typeface="Calibri" panose="020F0502020204030204" pitchFamily="34" charset="0"/>
              </a:rPr>
              <a:t>Earth’s Earliest Ages</a:t>
            </a:r>
            <a:r>
              <a:rPr lang="en-US" sz="2700" dirty="0">
                <a:solidFill>
                  <a:schemeClr val="tx1"/>
                </a:solidFill>
                <a:effectLst>
                  <a:outerShdw blurRad="38100" dist="38100" dir="2700000" algn="tl">
                    <a:srgbClr val="000000">
                      <a:alpha val="43137"/>
                    </a:srgbClr>
                  </a:outerShdw>
                </a:effectLst>
                <a:cs typeface="Calibri" panose="020F0502020204030204" pitchFamily="34" charset="0"/>
              </a:rPr>
              <a:t>, first edition, 1876; frequently republished) which canonized it. </a:t>
            </a:r>
            <a:r>
              <a:rPr lang="en-US" sz="2700" dirty="0" err="1">
                <a:solidFill>
                  <a:schemeClr val="tx1"/>
                </a:solidFill>
                <a:effectLst>
                  <a:outerShdw blurRad="38100" dist="38100" dir="2700000" algn="tl">
                    <a:srgbClr val="000000">
                      <a:alpha val="43137"/>
                    </a:srgbClr>
                  </a:outerShdw>
                </a:effectLst>
                <a:cs typeface="Calibri" panose="020F0502020204030204" pitchFamily="34" charset="0"/>
              </a:rPr>
              <a:t>Pember’s</a:t>
            </a:r>
            <a:r>
              <a:rPr lang="en-US" sz="2700" dirty="0">
                <a:solidFill>
                  <a:schemeClr val="tx1"/>
                </a:solidFill>
                <a:effectLst>
                  <a:outerShdw blurRad="38100" dist="38100" dir="2700000" algn="tl">
                    <a:srgbClr val="000000">
                      <a:alpha val="43137"/>
                    </a:srgbClr>
                  </a:outerShdw>
                </a:effectLst>
                <a:cs typeface="Calibri" panose="020F0502020204030204" pitchFamily="34" charset="0"/>
              </a:rPr>
              <a:t> work became one of the core books which has shaped modern Fundamentalism</a:t>
            </a:r>
            <a:r>
              <a:rPr lang="en-US" altLang="en-US" sz="2700"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17411" name="Rectangle 3"/>
          <p:cNvSpPr>
            <a:spLocks noGrp="1" noChangeArrowheads="1"/>
          </p:cNvSpPr>
          <p:nvPr>
            <p:ph type="subTitle" sz="quarter" idx="4294967295"/>
          </p:nvPr>
        </p:nvSpPr>
        <p:spPr>
          <a:xfrm>
            <a:off x="1600200" y="228600"/>
            <a:ext cx="5943600" cy="1295400"/>
          </a:xfrm>
        </p:spPr>
        <p:txBody>
          <a:bodyPr/>
          <a:lstStyle/>
          <a:p>
            <a:pPr marL="0" indent="0" algn="ctr" eaLnBrk="1" hangingPunct="1">
              <a:buNone/>
              <a:defRPr/>
            </a:pPr>
            <a:r>
              <a:rPr lang="en-US" sz="3600" kern="1200" dirty="0">
                <a:solidFill>
                  <a:srgbClr val="00FFFF"/>
                </a:solidFill>
                <a:effectLst>
                  <a:outerShdw blurRad="38100" dist="38100" dir="2700000" algn="tl">
                    <a:srgbClr val="000000">
                      <a:alpha val="43137"/>
                    </a:srgbClr>
                  </a:outerShdw>
                </a:effectLst>
              </a:rPr>
              <a:t>Bernard Ramm</a:t>
            </a:r>
          </a:p>
          <a:p>
            <a:pPr marL="0" indent="0" algn="ctr" eaLnBrk="1" hangingPunct="1">
              <a:buNone/>
              <a:defRPr/>
            </a:pPr>
            <a:r>
              <a:rPr lang="en-US" sz="2000" i="1" dirty="0">
                <a:effectLst>
                  <a:outerShdw blurRad="38100" dist="38100" dir="2700000" algn="tl">
                    <a:srgbClr val="000000">
                      <a:alpha val="43137"/>
                    </a:srgbClr>
                  </a:outerShdw>
                </a:effectLst>
                <a:cs typeface="Calibri" panose="020F0502020204030204" pitchFamily="34" charset="0"/>
              </a:rPr>
              <a:t>The Christian View of Science and Scripture</a:t>
            </a:r>
            <a:r>
              <a:rPr lang="en-US" sz="2000" dirty="0">
                <a:effectLst>
                  <a:outerShdw blurRad="38100" dist="38100" dir="2700000" algn="tl">
                    <a:srgbClr val="000000">
                      <a:alpha val="43137"/>
                    </a:srgbClr>
                  </a:outerShdw>
                </a:effectLst>
                <a:cs typeface="Calibri" panose="020F0502020204030204" pitchFamily="34" charset="0"/>
              </a:rPr>
              <a:t> (Grand Rapids: Eerdmans, 1954), 196.</a:t>
            </a:r>
          </a:p>
        </p:txBody>
      </p:sp>
      <p:pic>
        <p:nvPicPr>
          <p:cNvPr id="1026" name="Picture 2" descr="Image result for bernard ramm the christian view of science and scripture">
            <a:extLst>
              <a:ext uri="{FF2B5EF4-FFF2-40B4-BE49-F238E27FC236}">
                <a16:creationId xmlns:a16="http://schemas.microsoft.com/office/drawing/2014/main" id="{7BCC9A52-19B8-4479-8AAF-0CAED2316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57" y="2057400"/>
            <a:ext cx="244084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5311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BD4030A-166B-4FF2-9FBD-0A9698604BAC}"/>
              </a:ext>
            </a:extLst>
          </p:cNvPr>
          <p:cNvSpPr>
            <a:spLocks noGrp="1" noChangeArrowheads="1"/>
          </p:cNvSpPr>
          <p:nvPr>
            <p:ph type="title"/>
          </p:nvPr>
        </p:nvSpPr>
        <p:spPr>
          <a:xfrm>
            <a:off x="1485900" y="304800"/>
            <a:ext cx="6172200" cy="1143000"/>
          </a:xfrm>
        </p:spPr>
        <p:txBody>
          <a:bodyPr/>
          <a:lstStyle/>
          <a:p>
            <a:pPr algn="ctr" eaLnBrk="1" hangingPunct="1"/>
            <a:r>
              <a:rPr lang="en-US" altLang="en-US" sz="3600" dirty="0">
                <a:effectLst>
                  <a:outerShdw blurRad="38100" dist="38100" dir="2700000" algn="tl">
                    <a:srgbClr val="000000">
                      <a:alpha val="43137"/>
                    </a:srgbClr>
                  </a:outerShdw>
                </a:effectLst>
              </a:rPr>
              <a:t>Two Views on Harmonization of Early Genesis with “Science”</a:t>
            </a:r>
          </a:p>
        </p:txBody>
      </p:sp>
      <p:sp>
        <p:nvSpPr>
          <p:cNvPr id="28675" name="Rectangle 3">
            <a:extLst>
              <a:ext uri="{FF2B5EF4-FFF2-40B4-BE49-F238E27FC236}">
                <a16:creationId xmlns:a16="http://schemas.microsoft.com/office/drawing/2014/main" id="{68CF832B-D5C9-4BE0-83A9-45BB7F01203E}"/>
              </a:ext>
            </a:extLst>
          </p:cNvPr>
          <p:cNvSpPr>
            <a:spLocks noGrp="1" noChangeArrowheads="1"/>
          </p:cNvSpPr>
          <p:nvPr>
            <p:ph idx="1"/>
          </p:nvPr>
        </p:nvSpPr>
        <p:spPr>
          <a:xfrm>
            <a:off x="304800" y="1600200"/>
            <a:ext cx="8534400" cy="4648200"/>
          </a:xfrm>
        </p:spPr>
        <p:txBody>
          <a:bodyPr/>
          <a:lstStyle/>
          <a:p>
            <a:pPr marL="514350" lvl="1" indent="-514350" eaLnBrk="1" hangingPunct="1">
              <a:spcBef>
                <a:spcPts val="0"/>
              </a:spcBef>
              <a:spcAft>
                <a:spcPts val="1200"/>
              </a:spcAft>
              <a:buSzPct val="100000"/>
              <a:buAutoNum type="arabicPeriod"/>
              <a:defRPr/>
            </a:pPr>
            <a:r>
              <a:rPr lang="en-US" sz="2800" dirty="0"/>
              <a:t>Accommodation Model</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Definition</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W.H. Green (1892)</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Old strategy</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Backward Christian soldier</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Not exegesis but eisegesis</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Moving target (Job 38:4-7; Heb. 11:3; 1 Tim. 6:20)</a:t>
            </a:r>
          </a:p>
          <a:p>
            <a:pPr marL="968375" lvl="2" indent="-514350" eaLnBrk="1" hangingPunct="1">
              <a:spcBef>
                <a:spcPts val="0"/>
              </a:spcBef>
              <a:spcAft>
                <a:spcPts val="1200"/>
              </a:spcAft>
              <a:buSzPct val="100000"/>
              <a:buFont typeface="+mj-lt"/>
              <a:buAutoNum type="alphaL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Chalmers, Scofield, Chafer, Larkin, </a:t>
            </a:r>
            <a:r>
              <a:rPr lang="en-US" sz="2800" kern="1200" dirty="0" err="1">
                <a:effectLst>
                  <a:outerShdw blurRad="38100" dist="38100" dir="2700000" algn="tl">
                    <a:srgbClr val="000000">
                      <a:alpha val="43137"/>
                    </a:srgbClr>
                  </a:outerShdw>
                </a:effectLst>
                <a:ea typeface="+mn-ea"/>
                <a:cs typeface="Calibri" panose="020F0502020204030204" pitchFamily="34" charset="0"/>
              </a:rPr>
              <a:t>etc</a:t>
            </a:r>
            <a:r>
              <a:rPr lang="en-US" sz="2800" kern="1200" dirty="0">
                <a:effectLst>
                  <a:outerShdw blurRad="38100" dist="38100" dir="2700000" algn="tl">
                    <a:srgbClr val="000000">
                      <a:alpha val="43137"/>
                    </a:srgbClr>
                  </a:outerShdw>
                </a:effectLst>
                <a:ea typeface="+mn-ea"/>
                <a:cs typeface="Calibri" panose="020F0502020204030204" pitchFamily="34" charset="0"/>
              </a:rPr>
              <a:t>…</a:t>
            </a:r>
          </a:p>
        </p:txBody>
      </p:sp>
      <p:pic>
        <p:nvPicPr>
          <p:cNvPr id="4" name="Picture 2" descr="Image result for gap theory">
            <a:extLst>
              <a:ext uri="{FF2B5EF4-FFF2-40B4-BE49-F238E27FC236}">
                <a16:creationId xmlns:a16="http://schemas.microsoft.com/office/drawing/2014/main" id="{1BA1EE67-1F21-4033-815C-6DB03EDCA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52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8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68CF832B-D5C9-4BE0-83A9-45BB7F01203E}"/>
              </a:ext>
            </a:extLst>
          </p:cNvPr>
          <p:cNvSpPr>
            <a:spLocks noGrp="1" noChangeArrowheads="1"/>
          </p:cNvSpPr>
          <p:nvPr>
            <p:ph idx="1"/>
          </p:nvPr>
        </p:nvSpPr>
        <p:spPr>
          <a:xfrm>
            <a:off x="304800" y="1600200"/>
            <a:ext cx="8534400" cy="3429000"/>
          </a:xfrm>
        </p:spPr>
        <p:txBody>
          <a:bodyPr/>
          <a:lstStyle/>
          <a:p>
            <a:pPr marL="463550" lvl="1" indent="-463550" eaLnBrk="1" hangingPunct="1">
              <a:lnSpc>
                <a:spcPct val="90000"/>
              </a:lnSpc>
              <a:spcBef>
                <a:spcPts val="0"/>
              </a:spcBef>
              <a:spcAft>
                <a:spcPts val="1200"/>
              </a:spcAft>
              <a:buSzPct val="100000"/>
              <a:buFont typeface="+mj-lt"/>
              <a:buAutoNum type="arabicPeriod" startAt="2"/>
              <a:defRPr/>
            </a:pPr>
            <a:r>
              <a:rPr lang="en-US" sz="2800" dirty="0">
                <a:effectLst>
                  <a:outerShdw blurRad="38100" dist="38100" dir="2700000" algn="tl">
                    <a:srgbClr val="000000">
                      <a:alpha val="43137"/>
                    </a:srgbClr>
                  </a:outerShdw>
                </a:effectLst>
              </a:rPr>
              <a:t>Biblical Presupposition Model</a:t>
            </a:r>
            <a:endParaRPr lang="en-US" dirty="0">
              <a:effectLst>
                <a:outerShdw blurRad="38100" dist="38100" dir="2700000" algn="tl">
                  <a:srgbClr val="000000">
                    <a:alpha val="43137"/>
                  </a:srgbClr>
                </a:outerShdw>
              </a:effectLst>
            </a:endParaRPr>
          </a:p>
          <a:p>
            <a:pPr marL="968375" lvl="2" indent="-514350" eaLnBrk="1" hangingPunct="1">
              <a:lnSpc>
                <a:spcPct val="90000"/>
              </a:lnSpc>
              <a:spcBef>
                <a:spcPts val="0"/>
              </a:spcBef>
              <a:spcAft>
                <a:spcPts val="1200"/>
              </a:spcAft>
              <a:buSzPct val="100000"/>
              <a:buFont typeface="+mj-lt"/>
              <a:buAutoNum type="alphaU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Definition</a:t>
            </a:r>
          </a:p>
          <a:p>
            <a:pPr marL="968375" lvl="2" indent="-514350" eaLnBrk="1" hangingPunct="1">
              <a:lnSpc>
                <a:spcPct val="90000"/>
              </a:lnSpc>
              <a:spcBef>
                <a:spcPts val="0"/>
              </a:spcBef>
              <a:spcAft>
                <a:spcPts val="1200"/>
              </a:spcAft>
              <a:buSzPct val="100000"/>
              <a:buFont typeface="+mj-lt"/>
              <a:buAutoNum type="alphaU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“Genesis Flood” (1961) by Morris and Whitcomb</a:t>
            </a:r>
          </a:p>
          <a:p>
            <a:pPr marL="968375" lvl="2" indent="-514350" eaLnBrk="1" hangingPunct="1">
              <a:lnSpc>
                <a:spcPct val="90000"/>
              </a:lnSpc>
              <a:spcBef>
                <a:spcPts val="0"/>
              </a:spcBef>
              <a:spcAft>
                <a:spcPts val="1200"/>
              </a:spcAft>
              <a:buSzPct val="100000"/>
              <a:buFont typeface="+mj-lt"/>
              <a:buAutoNum type="alphaU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New strategy</a:t>
            </a:r>
          </a:p>
          <a:p>
            <a:pPr marL="968375" lvl="2" indent="-514350" eaLnBrk="1" hangingPunct="1">
              <a:lnSpc>
                <a:spcPct val="90000"/>
              </a:lnSpc>
              <a:spcBef>
                <a:spcPts val="0"/>
              </a:spcBef>
              <a:spcAft>
                <a:spcPts val="1200"/>
              </a:spcAft>
              <a:buSzPct val="100000"/>
              <a:buFont typeface="+mj-lt"/>
              <a:buAutoNum type="alphaU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Not eisegesis but exegesis</a:t>
            </a:r>
          </a:p>
          <a:p>
            <a:pPr marL="968375" lvl="2" indent="-514350" eaLnBrk="1" hangingPunct="1">
              <a:lnSpc>
                <a:spcPct val="90000"/>
              </a:lnSpc>
              <a:spcBef>
                <a:spcPts val="0"/>
              </a:spcBef>
              <a:spcAft>
                <a:spcPts val="1200"/>
              </a:spcAft>
              <a:buSzPct val="100000"/>
              <a:buFont typeface="+mj-lt"/>
              <a:buAutoNum type="alphaUcPeriod"/>
              <a:defRPr/>
            </a:pPr>
            <a:r>
              <a:rPr lang="en-US" sz="2800" kern="1200" dirty="0">
                <a:effectLst>
                  <a:outerShdw blurRad="38100" dist="38100" dir="2700000" algn="tl">
                    <a:srgbClr val="000000">
                      <a:alpha val="43137"/>
                    </a:srgbClr>
                  </a:outerShdw>
                </a:effectLst>
                <a:ea typeface="+mn-ea"/>
                <a:cs typeface="Calibri" panose="020F0502020204030204" pitchFamily="34" charset="0"/>
              </a:rPr>
              <a:t>No need for the Gap Theory</a:t>
            </a:r>
          </a:p>
        </p:txBody>
      </p:sp>
      <p:pic>
        <p:nvPicPr>
          <p:cNvPr id="4" name="Picture 2" descr="Image result for gap theory">
            <a:extLst>
              <a:ext uri="{FF2B5EF4-FFF2-40B4-BE49-F238E27FC236}">
                <a16:creationId xmlns:a16="http://schemas.microsoft.com/office/drawing/2014/main" id="{1BA1EE67-1F21-4033-815C-6DB03EDCA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196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B58BB849-10DE-4D30-BCE6-9A16239FE984}"/>
              </a:ext>
            </a:extLst>
          </p:cNvPr>
          <p:cNvSpPr>
            <a:spLocks noGrp="1" noChangeArrowheads="1"/>
          </p:cNvSpPr>
          <p:nvPr>
            <p:ph type="title"/>
          </p:nvPr>
        </p:nvSpPr>
        <p:spPr>
          <a:xfrm>
            <a:off x="1485900" y="304800"/>
            <a:ext cx="6172200" cy="1143000"/>
          </a:xfrm>
        </p:spPr>
        <p:txBody>
          <a:bodyPr/>
          <a:lstStyle/>
          <a:p>
            <a:pPr algn="ctr" eaLnBrk="1" hangingPunct="1"/>
            <a:r>
              <a:rPr lang="en-US" altLang="en-US" sz="3600" dirty="0">
                <a:effectLst>
                  <a:outerShdw blurRad="38100" dist="38100" dir="2700000" algn="tl">
                    <a:srgbClr val="000000">
                      <a:alpha val="43137"/>
                    </a:srgbClr>
                  </a:outerShdw>
                </a:effectLst>
              </a:rPr>
              <a:t>Two Views on Harmonization of Early Genesis with “Science”</a:t>
            </a:r>
          </a:p>
        </p:txBody>
      </p:sp>
    </p:spTree>
    <p:extLst>
      <p:ext uri="{BB962C8B-B14F-4D97-AF65-F5344CB8AC3E}">
        <p14:creationId xmlns:p14="http://schemas.microsoft.com/office/powerpoint/2010/main" val="3501403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52401" y="1143000"/>
            <a:ext cx="88392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chemeClr val="tx2"/>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Only one verse describing original creation?</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Lack of information on what transpired in the gap</a:t>
            </a:r>
          </a:p>
          <a:p>
            <a:pPr marL="514350" indent="-514350" eaLnBrk="1" hangingPunct="1">
              <a:spcBef>
                <a:spcPts val="0"/>
              </a:spcBef>
              <a:spcAft>
                <a:spcPts val="1800"/>
              </a:spcAft>
              <a:buClr>
                <a:srgbClr val="00FFFF"/>
              </a:buClr>
              <a:buSzPct val="100000"/>
              <a:buFont typeface="+mj-lt"/>
              <a:buAutoNum type="alphaUcPeriod"/>
              <a:defRPr/>
            </a:pPr>
            <a:r>
              <a:rPr lang="en-US" sz="2800" kern="0" dirty="0">
                <a:solidFill>
                  <a:srgbClr val="FFFFFF"/>
                </a:solidFill>
                <a:effectLst>
                  <a:outerShdw blurRad="38100" dist="38100" dir="2700000" algn="tl">
                    <a:srgbClr val="000000">
                      <a:alpha val="43137"/>
                    </a:srgbClr>
                  </a:outerShdw>
                </a:effectLst>
              </a:rPr>
              <a:t>No supporting verses describing the angelic rebellion &amp; judgment in the gap</a:t>
            </a:r>
          </a:p>
          <a:p>
            <a:pPr marL="514350" indent="-514350" eaLnBrk="1" hangingPunct="1">
              <a:spcBef>
                <a:spcPts val="0"/>
              </a:spcBef>
              <a:spcAft>
                <a:spcPts val="1800"/>
              </a:spcAft>
              <a:buClr>
                <a:srgbClr val="00FFFF"/>
              </a:buClr>
              <a:buSzPct val="100000"/>
              <a:buFont typeface="+mj-lt"/>
              <a:buAutoNum type="alphaUcPeriod"/>
              <a:defRPr/>
            </a:pPr>
            <a:r>
              <a:rPr lang="en-US" sz="2800" dirty="0">
                <a:effectLst>
                  <a:outerShdw blurRad="38100" dist="38100" dir="2700000" algn="tl">
                    <a:srgbClr val="000000">
                      <a:alpha val="43137"/>
                    </a:srgbClr>
                  </a:outerShdw>
                </a:effectLst>
              </a:rPr>
              <a:t>Late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accommodation attempt to explain the fossil record</a:t>
            </a:r>
          </a:p>
          <a:p>
            <a:pPr marL="514350" indent="-514350" eaLnBrk="1" hangingPunct="1">
              <a:spcBef>
                <a:spcPts val="0"/>
              </a:spcBef>
              <a:spcAft>
                <a:spcPts val="1800"/>
              </a:spcAft>
              <a:buClr>
                <a:srgbClr val="00FF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 created (rather than renovated) during the creation week (Gen. 2:3-4; Exod. 20:8-11)</a:t>
            </a:r>
          </a:p>
        </p:txBody>
      </p:sp>
      <p:pic>
        <p:nvPicPr>
          <p:cNvPr id="6" name="Picture 2" descr="Image result for gap theory">
            <a:extLst>
              <a:ext uri="{FF2B5EF4-FFF2-40B4-BE49-F238E27FC236}">
                <a16:creationId xmlns:a16="http://schemas.microsoft.com/office/drawing/2014/main" id="{808520D2-1EED-49B3-8CE6-8564CA1E2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668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2:3-4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blessed the seventh day and sanctified it, because in it He rested from all His work which God had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 and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account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they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day that the Lord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earth and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256489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20:11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six days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heavens and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sea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in them, and rested on the seventh day; therefore the Lord blessed the sabbath day and made it holy.”</a:t>
            </a:r>
          </a:p>
        </p:txBody>
      </p:sp>
      <p:pic>
        <p:nvPicPr>
          <p:cNvPr id="2" name="Picture 1">
            <a:extLst>
              <a:ext uri="{FF2B5EF4-FFF2-40B4-BE49-F238E27FC236}">
                <a16:creationId xmlns:a16="http://schemas.microsoft.com/office/drawing/2014/main" id="{155BE22A-6ADE-4B99-9B75-BFB2D5FEF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804" y="3048000"/>
            <a:ext cx="1414392" cy="1828800"/>
          </a:xfrm>
          <a:prstGeom prst="rect">
            <a:avLst/>
          </a:prstGeom>
          <a:ln>
            <a:solidFill>
              <a:schemeClr val="tx1"/>
            </a:solidFill>
          </a:ln>
        </p:spPr>
      </p:pic>
    </p:spTree>
    <p:extLst>
      <p:ext uri="{BB962C8B-B14F-4D97-AF65-F5344CB8AC3E}">
        <p14:creationId xmlns:p14="http://schemas.microsoft.com/office/powerpoint/2010/main" val="3567880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Satan’s Original State and First Sin</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6629400" cy="4632325"/>
          </a:xfrm>
        </p:spPr>
        <p:txBody>
          <a:bodyPr/>
          <a:lstStyle/>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Ezekiel 28:12-17</a:t>
            </a: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endParaRPr lang="en-US" dirty="0">
              <a:effectLst>
                <a:outerShdw blurRad="38100" dist="38100" dir="2700000" algn="tl">
                  <a:srgbClr val="000000">
                    <a:alpha val="43137"/>
                  </a:srgbClr>
                </a:outerShdw>
              </a:effectLst>
            </a:endParaRPr>
          </a:p>
          <a:p>
            <a:pPr marL="514350" indent="-514350" eaLnBrk="1" hangingPunct="1">
              <a:spcBef>
                <a:spcPts val="0"/>
              </a:spcBef>
              <a:spcAft>
                <a:spcPts val="0"/>
              </a:spcAft>
              <a:buSzPct val="100000"/>
              <a:buFont typeface="+mj-lt"/>
              <a:buAutoNum type="arabicPeriod"/>
              <a:defRPr/>
            </a:pPr>
            <a:r>
              <a:rPr lang="en-US" dirty="0">
                <a:effectLst>
                  <a:outerShdw blurRad="38100" dist="38100" dir="2700000" algn="tl">
                    <a:srgbClr val="000000">
                      <a:alpha val="43137"/>
                    </a:srgbClr>
                  </a:outerShdw>
                </a:effectLst>
              </a:rPr>
              <a:t>Isaiah 14:12-15</a:t>
            </a:r>
          </a:p>
        </p:txBody>
      </p:sp>
      <p:pic>
        <p:nvPicPr>
          <p:cNvPr id="2" name="Picture 1">
            <a:extLst>
              <a:ext uri="{FF2B5EF4-FFF2-40B4-BE49-F238E27FC236}">
                <a16:creationId xmlns:a16="http://schemas.microsoft.com/office/drawing/2014/main" id="{5F23C5C7-3D1D-4799-9267-23D942429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286000"/>
            <a:ext cx="1048792" cy="1371600"/>
          </a:xfrm>
          <a:prstGeom prst="rect">
            <a:avLst/>
          </a:prstGeom>
        </p:spPr>
      </p:pic>
      <p:pic>
        <p:nvPicPr>
          <p:cNvPr id="3" name="Picture 2">
            <a:extLst>
              <a:ext uri="{FF2B5EF4-FFF2-40B4-BE49-F238E27FC236}">
                <a16:creationId xmlns:a16="http://schemas.microsoft.com/office/drawing/2014/main" id="{C6CC704D-9340-431C-A573-B7697EA7F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84" y="4724400"/>
            <a:ext cx="1023425" cy="1371600"/>
          </a:xfrm>
          <a:prstGeom prst="rect">
            <a:avLst/>
          </a:prstGeom>
        </p:spPr>
      </p:pic>
      <p:pic>
        <p:nvPicPr>
          <p:cNvPr id="7" name="Picture 6">
            <a:extLst>
              <a:ext uri="{FF2B5EF4-FFF2-40B4-BE49-F238E27FC236}">
                <a16:creationId xmlns:a16="http://schemas.microsoft.com/office/drawing/2014/main" id="{549BBD97-D3BF-4217-A9CF-D4865D742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3292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30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dirty="0">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dirty="0">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31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dirty="0">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00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15:21-22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since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man came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 man also came the resurrection of the dead.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die, so also in Christ all will be made alive.”</a:t>
            </a:r>
          </a:p>
        </p:txBody>
      </p:sp>
      <p:pic>
        <p:nvPicPr>
          <p:cNvPr id="2" name="Picture 1">
            <a:extLst>
              <a:ext uri="{FF2B5EF4-FFF2-40B4-BE49-F238E27FC236}">
                <a16:creationId xmlns:a16="http://schemas.microsoft.com/office/drawing/2014/main" id="{82F5B3B9-C260-48F7-92A7-5895634FD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880" y="2788920"/>
            <a:ext cx="2682240" cy="2011680"/>
          </a:xfrm>
          <a:prstGeom prst="rect">
            <a:avLst/>
          </a:prstGeom>
        </p:spPr>
      </p:pic>
    </p:spTree>
    <p:extLst>
      <p:ext uri="{BB962C8B-B14F-4D97-AF65-F5344CB8AC3E}">
        <p14:creationId xmlns:p14="http://schemas.microsoft.com/office/powerpoint/2010/main" val="1845604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36505328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CAAE4-E3D0-44CC-A2A3-BEB7A5ECB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678204"/>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8:19-22</a:t>
            </a:r>
          </a:p>
          <a:p>
            <a:pPr algn="just">
              <a:defRPr/>
            </a:pP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For the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anxious longing of the creation</a:t>
            </a:r>
            <a:r>
              <a:rPr lang="en-US" sz="31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the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creation was subjected to futility, not willingly</a:t>
            </a:r>
            <a:r>
              <a:rPr lang="en-US" sz="3100" dirty="0">
                <a:effectLst>
                  <a:outerShdw blurRad="38100" dist="38100" dir="2700000" algn="tl">
                    <a:srgbClr val="000000">
                      <a:alpha val="43137"/>
                    </a:srgbClr>
                  </a:outerShdw>
                </a:effectLst>
                <a:latin typeface="Calibri" panose="020F0502020204030204" pitchFamily="34" charset="0"/>
              </a:rPr>
              <a:t>, but because of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Him who subjected it</a:t>
            </a:r>
            <a:r>
              <a:rPr lang="en-US" sz="3100" dirty="0">
                <a:effectLst>
                  <a:outerShdw blurRad="38100" dist="38100" dir="2700000" algn="tl">
                    <a:srgbClr val="000000">
                      <a:alpha val="43137"/>
                    </a:srgbClr>
                  </a:outerShdw>
                </a:effectLst>
                <a:latin typeface="Calibri" panose="020F0502020204030204" pitchFamily="34" charset="0"/>
              </a:rPr>
              <a:t>, in hope </a:t>
            </a:r>
            <a:r>
              <a:rPr lang="en-US" sz="3100" baseline="30000" dirty="0">
                <a:effectLst>
                  <a:outerShdw blurRad="38100" dist="38100" dir="2700000" algn="tl">
                    <a:srgbClr val="000000">
                      <a:alpha val="43137"/>
                    </a:srgbClr>
                  </a:outerShdw>
                </a:effectLst>
                <a:latin typeface="Calibri" panose="020F0502020204030204" pitchFamily="34" charset="0"/>
              </a:rPr>
              <a:t>21</a:t>
            </a:r>
            <a:r>
              <a:rPr lang="en-US" sz="3100" dirty="0">
                <a:effectLst>
                  <a:outerShdw blurRad="38100" dist="38100" dir="2700000" algn="tl">
                    <a:srgbClr val="000000">
                      <a:alpha val="43137"/>
                    </a:srgbClr>
                  </a:outerShdw>
                </a:effectLst>
                <a:latin typeface="Calibri" panose="020F0502020204030204" pitchFamily="34" charset="0"/>
              </a:rPr>
              <a:t> that the creation itself also will be set free from its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slavery to corruption</a:t>
            </a:r>
            <a:r>
              <a:rPr lang="en-US" sz="3100" dirty="0">
                <a:effectLst>
                  <a:outerShdw blurRad="38100" dist="38100" dir="2700000" algn="tl">
                    <a:srgbClr val="000000">
                      <a:alpha val="43137"/>
                    </a:srgbClr>
                  </a:outerShdw>
                </a:effectLst>
                <a:latin typeface="Calibri" panose="020F0502020204030204" pitchFamily="34" charset="0"/>
              </a:rPr>
              <a:t> into the freedom of the glory of the children of God. </a:t>
            </a:r>
            <a:r>
              <a:rPr lang="en-US" sz="3100" baseline="30000" dirty="0">
                <a:effectLst>
                  <a:outerShdw blurRad="38100" dist="38100" dir="2700000" algn="tl">
                    <a:srgbClr val="000000">
                      <a:alpha val="43137"/>
                    </a:srgbClr>
                  </a:outerShdw>
                </a:effectLst>
                <a:latin typeface="Calibri" panose="020F0502020204030204" pitchFamily="34" charset="0"/>
              </a:rPr>
              <a:t>22</a:t>
            </a:r>
            <a:r>
              <a:rPr lang="en-US" sz="3100" dirty="0">
                <a:effectLst>
                  <a:outerShdw blurRad="38100" dist="38100" dir="2700000" algn="tl">
                    <a:srgbClr val="000000">
                      <a:alpha val="43137"/>
                    </a:srgbClr>
                  </a:outerShdw>
                </a:effectLst>
                <a:latin typeface="Calibri" panose="020F0502020204030204" pitchFamily="34" charset="0"/>
              </a:rPr>
              <a:t> For we know that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 whole creation groans and suffers</a:t>
            </a:r>
            <a:r>
              <a:rPr lang="en-US" sz="3100" dirty="0">
                <a:effectLst>
                  <a:outerShdw blurRad="38100" dist="38100" dir="2700000" algn="tl">
                    <a:srgbClr val="000000">
                      <a:alpha val="43137"/>
                    </a:srgbClr>
                  </a:outerShdw>
                </a:effectLst>
                <a:latin typeface="Calibri" panose="020F0502020204030204" pitchFamily="34" charset="0"/>
              </a:rPr>
              <a:t> the pains of childbirth together until now.</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447E-D2B5-4B0B-A180-55074C944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0025"/>
            <a:ext cx="8610600" cy="645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511038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b="1" dirty="0">
                <a:solidFill>
                  <a:srgbClr val="FFFFCC"/>
                </a:solidFill>
                <a:effectLst>
                  <a:outerShdw blurRad="38100" dist="38100" dir="2700000" algn="tl">
                    <a:srgbClr val="000000">
                      <a:alpha val="43137"/>
                    </a:srgbClr>
                  </a:outerShdw>
                </a:effectLst>
              </a:rPr>
              <a:t>“</a:t>
            </a:r>
            <a:r>
              <a:rPr lang="en-US" sz="2800" b="1" u="sng" dirty="0">
                <a:solidFill>
                  <a:srgbClr val="FFFFCC"/>
                </a:solidFill>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68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94613399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447E-D2B5-4B0B-A180-55074C944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00025"/>
            <a:ext cx="8610600" cy="645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159814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7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609BB81-6C96-430A-8336-484DBCAEE547}"/>
              </a:ext>
            </a:extLst>
          </p:cNvPr>
          <p:cNvSpPr>
            <a:spLocks noGrp="1" noChangeArrowheads="1"/>
          </p:cNvSpPr>
          <p:nvPr>
            <p:ph type="body" idx="1"/>
          </p:nvPr>
        </p:nvSpPr>
        <p:spPr>
          <a:xfrm>
            <a:off x="304800" y="1371600"/>
            <a:ext cx="8485188" cy="4689475"/>
          </a:xfrm>
        </p:spPr>
        <p:txBody>
          <a:bodyPr/>
          <a:lstStyle/>
          <a:p>
            <a:pPr marL="461963" lvl="1" indent="-461963" eaLnBrk="1" hangingPunct="1">
              <a:spcBef>
                <a:spcPts val="0"/>
              </a:spcBef>
              <a:spcAft>
                <a:spcPts val="9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Time of Satan’s fall</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In eternity past</a:t>
            </a:r>
          </a:p>
          <a:p>
            <a:pPr marL="914400" lvl="1" indent="-4524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In between Gen. 1:1-2  (gap theory?)</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After Gen 1:31 but before Gen 3</a:t>
            </a:r>
          </a:p>
        </p:txBody>
      </p:sp>
      <p:sp>
        <p:nvSpPr>
          <p:cNvPr id="5" name="Rectangle 2">
            <a:extLst>
              <a:ext uri="{FF2B5EF4-FFF2-40B4-BE49-F238E27FC236}">
                <a16:creationId xmlns:a16="http://schemas.microsoft.com/office/drawing/2014/main" id="{B2A0197F-1DA7-49B8-82AB-1F22238D7E3D}"/>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6" name="Picture 5">
            <a:extLst>
              <a:ext uri="{FF2B5EF4-FFF2-40B4-BE49-F238E27FC236}">
                <a16:creationId xmlns:a16="http://schemas.microsoft.com/office/drawing/2014/main" id="{118AAA66-5A55-4EDA-95E3-D74CBE534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430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16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Some Pharisees came to Jesus, testing Him and asking, “Is it lawful for a man to divorce his wife for any reason at all?”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answered and said, “Have you not read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created them from the beginning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them male and female,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‘For this reason a man shall leave his father and mother and be…</a:t>
            </a:r>
          </a:p>
        </p:txBody>
      </p:sp>
    </p:spTree>
    <p:extLst>
      <p:ext uri="{BB962C8B-B14F-4D97-AF65-F5344CB8AC3E}">
        <p14:creationId xmlns:p14="http://schemas.microsoft.com/office/powerpoint/2010/main" val="397765676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19:4-6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…joined to his wife, and the two shall become one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are no longer two, but one flesh. What therefore God has joined together, let no man separate.”</a:t>
            </a:r>
          </a:p>
        </p:txBody>
      </p:sp>
      <p:pic>
        <p:nvPicPr>
          <p:cNvPr id="4" name="Picture 2" descr="Image result for gap theory">
            <a:extLst>
              <a:ext uri="{FF2B5EF4-FFF2-40B4-BE49-F238E27FC236}">
                <a16:creationId xmlns:a16="http://schemas.microsoft.com/office/drawing/2014/main" id="{292538BA-B642-429B-BDC2-CE485E7FC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383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10:6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beginning of creation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made them male and female.”</a:t>
            </a:r>
          </a:p>
        </p:txBody>
      </p:sp>
      <p:pic>
        <p:nvPicPr>
          <p:cNvPr id="4" name="Picture 2" descr="Image result for gap theory">
            <a:extLst>
              <a:ext uri="{FF2B5EF4-FFF2-40B4-BE49-F238E27FC236}">
                <a16:creationId xmlns:a16="http://schemas.microsoft.com/office/drawing/2014/main" id="{407E3123-D943-422D-A547-A47F1027C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033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13:19</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those days will be a time of tribulation such as has not occurred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beginning of the creation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God created until now, and never will.”</a:t>
            </a:r>
          </a:p>
        </p:txBody>
      </p:sp>
      <p:pic>
        <p:nvPicPr>
          <p:cNvPr id="4" name="Picture 2" descr="Image result for gap theory">
            <a:extLst>
              <a:ext uri="{FF2B5EF4-FFF2-40B4-BE49-F238E27FC236}">
                <a16:creationId xmlns:a16="http://schemas.microsoft.com/office/drawing/2014/main" id="{407E3123-D943-422D-A547-A47F1027C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EE2EEE-82FF-4956-B92C-A10709BC46AC}"/>
              </a:ext>
            </a:extLst>
          </p:cNvPr>
          <p:cNvSpPr/>
          <p:nvPr/>
        </p:nvSpPr>
        <p:spPr>
          <a:xfrm>
            <a:off x="3024877" y="2590800"/>
            <a:ext cx="3094245" cy="461665"/>
          </a:xfrm>
          <a:prstGeom prst="rect">
            <a:avLst/>
          </a:prstGeom>
        </p:spPr>
        <p:txBody>
          <a:bodyPr wrap="none">
            <a:spAutoFit/>
          </a:bodyPr>
          <a:lstStyle/>
          <a:p>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 de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338465355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saying, “Where is the promise of His coming? For ever since the fathers fell asleep, all continues just as it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beginning of creation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gap theory">
            <a:extLst>
              <a:ext uri="{FF2B5EF4-FFF2-40B4-BE49-F238E27FC236}">
                <a16:creationId xmlns:a16="http://schemas.microsoft.com/office/drawing/2014/main" id="{37DFE7B9-1D53-4E49-A784-ABDA8B118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7B26B9-82C7-4CA0-A324-7F14A65311BC}"/>
              </a:ext>
            </a:extLst>
          </p:cNvPr>
          <p:cNvSpPr/>
          <p:nvPr/>
        </p:nvSpPr>
        <p:spPr>
          <a:xfrm>
            <a:off x="3024877" y="2590800"/>
            <a:ext cx="3094245" cy="461665"/>
          </a:xfrm>
          <a:prstGeom prst="rect">
            <a:avLst/>
          </a:prstGeom>
        </p:spPr>
        <p:txBody>
          <a:bodyPr wrap="none">
            <a:spAutoFit/>
          </a:bodyPr>
          <a:lstStyle/>
          <a:p>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 de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archēs</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kisteōs</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1813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11:50-51</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blood of all the prophets, shed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foundation of 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charged against this generation,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blood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blood of Zechariah, who was killed between the altar and the house of God; yes, I tell you, it shall be charged against this generation.</a:t>
            </a:r>
          </a:p>
        </p:txBody>
      </p:sp>
    </p:spTree>
    <p:extLst>
      <p:ext uri="{BB962C8B-B14F-4D97-AF65-F5344CB8AC3E}">
        <p14:creationId xmlns:p14="http://schemas.microsoft.com/office/powerpoint/2010/main" val="260606047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49"/>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1:20</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creation of 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invisible attributes, His eternal power and divine nature, have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clearly seen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understood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what has been made, so that they are without excuse.”</a:t>
            </a:r>
          </a:p>
        </p:txBody>
      </p:sp>
      <p:pic>
        <p:nvPicPr>
          <p:cNvPr id="4" name="Picture 2" descr="Image result for gap theory">
            <a:extLst>
              <a:ext uri="{FF2B5EF4-FFF2-40B4-BE49-F238E27FC236}">
                <a16:creationId xmlns:a16="http://schemas.microsoft.com/office/drawing/2014/main" id="{491A7895-3D02-40C7-B936-810EF6333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69989"/>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2400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190501" y="1158875"/>
            <a:ext cx="87630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Scripture traces all death &amp; chaos from Adam’s sin &amp; not before Adam’s sin (Rom 5:12; 8:19-22)</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“Good” (Gen 1:4, 9, 12, 18, 21, 25) &amp; “very good” (Gen 1:31) after ruin?</a:t>
            </a:r>
          </a:p>
          <a:p>
            <a:pPr marL="514350" indent="-514350" eaLnBrk="1" hangingPunct="1">
              <a:spcBef>
                <a:spcPts val="0"/>
              </a:spcBef>
              <a:spcAft>
                <a:spcPts val="1800"/>
              </a:spcAft>
              <a:buClr>
                <a:srgbClr val="00FFFF"/>
              </a:buClr>
              <a:buSzPct val="100000"/>
              <a:buFont typeface="+mj-lt"/>
              <a:buAutoNum type="alphaUcPeriod" startAt="6"/>
              <a:defRPr/>
            </a:pPr>
            <a:r>
              <a:rPr lang="en-US" sz="2800" kern="0" dirty="0">
                <a:solidFill>
                  <a:srgbClr val="FFFFFF"/>
                </a:solidFill>
                <a:effectLst>
                  <a:outerShdw blurRad="38100" dist="38100" dir="2700000" algn="tl">
                    <a:srgbClr val="000000">
                      <a:alpha val="43137"/>
                    </a:srgbClr>
                  </a:outerShdw>
                </a:effectLst>
              </a:rPr>
              <a:t>Adam created at the beginning of creation (Matt. 19:4) &amp; not after most of Earth’s history had already transpired</a:t>
            </a:r>
          </a:p>
          <a:p>
            <a:pPr marL="514350" indent="-514350" eaLnBrk="1" hangingPunct="1">
              <a:spcBef>
                <a:spcPts val="0"/>
              </a:spcBef>
              <a:spcAft>
                <a:spcPts val="1800"/>
              </a:spcAft>
              <a:buClr>
                <a:srgbClr val="00FFFF"/>
              </a:buClr>
              <a:buSzPct val="100000"/>
              <a:buFont typeface="+mj-lt"/>
              <a:buAutoNum type="alphaUcPeriod" startAt="6"/>
              <a:defRPr/>
            </a:pPr>
            <a:r>
              <a:rPr lang="en-US" sz="2800" b="1" u="sng" dirty="0">
                <a:solidFill>
                  <a:srgbClr val="FFFFCC"/>
                </a:solidFill>
                <a:effectLst>
                  <a:outerShdw blurRad="38100" dist="38100" dir="2700000" algn="tl">
                    <a:srgbClr val="000000">
                      <a:alpha val="43137"/>
                    </a:srgbClr>
                  </a:outerShdw>
                </a:effectLst>
              </a:rPr>
              <a:t>Lucifer’s instantaneous rebellion would not explain long ages in the fossil record</a:t>
            </a:r>
          </a:p>
        </p:txBody>
      </p:sp>
      <p:sp>
        <p:nvSpPr>
          <p:cNvPr id="6" name="Rectangle 2">
            <a:extLst>
              <a:ext uri="{FF2B5EF4-FFF2-40B4-BE49-F238E27FC236}">
                <a16:creationId xmlns:a16="http://schemas.microsoft.com/office/drawing/2014/main" id="{E4544C41-4D1E-4663-876A-9055FAFE48D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pic>
        <p:nvPicPr>
          <p:cNvPr id="7" name="Picture 2" descr="Image result for gap theory">
            <a:extLst>
              <a:ext uri="{FF2B5EF4-FFF2-40B4-BE49-F238E27FC236}">
                <a16:creationId xmlns:a16="http://schemas.microsoft.com/office/drawing/2014/main" id="{D3811275-2E5F-4481-961B-8B5FBC24A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3340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69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28601" y="1158875"/>
            <a:ext cx="86868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Only one biblical flood (Matt. 24:38-39; 1 Pet. 3:18-21; 2 Pet. 2:4-5)</a:t>
            </a:r>
          </a:p>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Why would God judge the entire earth because of the sin of one angel?</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2A71A7E-1B33-4D97-9B67-9DAD815053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Tree>
    <p:extLst>
      <p:ext uri="{BB962C8B-B14F-4D97-AF65-F5344CB8AC3E}">
        <p14:creationId xmlns:p14="http://schemas.microsoft.com/office/powerpoint/2010/main" val="972305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28601" y="1158875"/>
            <a:ext cx="86868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rgbClr val="00FFFF"/>
              </a:buClr>
              <a:buSzPct val="100000"/>
              <a:buFont typeface="+mj-lt"/>
              <a:buAutoNum type="alphaUcPeriod" startAt="10"/>
              <a:defRPr/>
            </a:pPr>
            <a:r>
              <a:rPr lang="en-US" sz="2800" b="1" u="sng" dirty="0">
                <a:solidFill>
                  <a:srgbClr val="FFFFCC"/>
                </a:solidFill>
                <a:effectLst>
                  <a:outerShdw blurRad="38100" dist="38100" dir="2700000" algn="tl">
                    <a:srgbClr val="000000">
                      <a:alpha val="43137"/>
                    </a:srgbClr>
                  </a:outerShdw>
                </a:effectLst>
              </a:rPr>
              <a:t>Only one biblical flood (Matt. 24:38-39; 1 Pet. 3:18-21; 2 Pet. 2:4-5)</a:t>
            </a:r>
          </a:p>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Why would God judge the entire earth because of the sin of one angel?</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2A71A7E-1B33-4D97-9B67-9DAD815053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Tree>
    <p:extLst>
      <p:ext uri="{BB962C8B-B14F-4D97-AF65-F5344CB8AC3E}">
        <p14:creationId xmlns:p14="http://schemas.microsoft.com/office/powerpoint/2010/main" val="126968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dirty="0">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167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3:5-7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when they maintain this, it escapes their notice that by the word of God the heavens existed long ago and the earth was formed out of water and by water,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 at that time was destroyed, being flooded with water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by His word the present heavens and earth are being reserved for fire, kept for the day of judgment and destruction of ungodly men.”</a:t>
            </a:r>
          </a:p>
        </p:txBody>
      </p:sp>
    </p:spTree>
    <p:extLst>
      <p:ext uri="{BB962C8B-B14F-4D97-AF65-F5344CB8AC3E}">
        <p14:creationId xmlns:p14="http://schemas.microsoft.com/office/powerpoint/2010/main" val="97902522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2:5</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did not spare the ancient world, but preserved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preacher of righteousness,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 others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He brought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flood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world of the ungodly.”</a:t>
            </a:r>
          </a:p>
        </p:txBody>
      </p:sp>
      <p:pic>
        <p:nvPicPr>
          <p:cNvPr id="2" name="Picture 1">
            <a:extLst>
              <a:ext uri="{FF2B5EF4-FFF2-40B4-BE49-F238E27FC236}">
                <a16:creationId xmlns:a16="http://schemas.microsoft.com/office/drawing/2014/main" id="{0E17EDC7-2BDF-4A87-AF87-6C3C177F7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936" y="2819400"/>
            <a:ext cx="5678128" cy="2011680"/>
          </a:xfrm>
          <a:prstGeom prst="rect">
            <a:avLst/>
          </a:prstGeom>
          <a:ln>
            <a:solidFill>
              <a:schemeClr val="tx1"/>
            </a:solidFill>
          </a:ln>
        </p:spPr>
      </p:pic>
    </p:spTree>
    <p:extLst>
      <p:ext uri="{BB962C8B-B14F-4D97-AF65-F5344CB8AC3E}">
        <p14:creationId xmlns:p14="http://schemas.microsoft.com/office/powerpoint/2010/main" val="276431908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8BB06-27C1-41B9-B1D9-7CF1447CA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3:18-21</a:t>
            </a:r>
          </a:p>
          <a:p>
            <a:pPr algn="just">
              <a:spcAft>
                <a:spcPts val="10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Christ also died for sins once for all, the just for the unjust, so that He might bring us to God, having been put to death in the flesh, but made alive in the spirit;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which also He went and made proclamation to the spirits now in prison,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once were disobedient, when the patience of God kept waiting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days of Noah, during the</a:t>
            </a:r>
            <a:r>
              <a:rPr lang="en-US" sz="33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construction</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ark, in which a few, that is </a:t>
            </a:r>
            <a:r>
              <a:rPr lang="en-US" sz="33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endPar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46250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8BB06-27C1-41B9-B1D9-7CF1447CA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3:18-21</a:t>
            </a:r>
          </a:p>
          <a:p>
            <a:pPr algn="just">
              <a:spcAft>
                <a:spcPts val="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eight persons, were brought safely through the water.</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 to that, baptism now saves you</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the removal of dirt from the flesh, but an appeal to God for a good conscience—through the resurrection of Jesus Christ,</a:t>
            </a:r>
          </a:p>
        </p:txBody>
      </p:sp>
      <p:pic>
        <p:nvPicPr>
          <p:cNvPr id="3" name="Picture 2">
            <a:extLst>
              <a:ext uri="{FF2B5EF4-FFF2-40B4-BE49-F238E27FC236}">
                <a16:creationId xmlns:a16="http://schemas.microsoft.com/office/drawing/2014/main" id="{6255BDB5-C4F6-4278-9EF2-5CC2F2F1F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991" y="3505200"/>
            <a:ext cx="2442019" cy="1371600"/>
          </a:xfrm>
          <a:prstGeom prst="rect">
            <a:avLst/>
          </a:prstGeom>
          <a:ln>
            <a:solidFill>
              <a:schemeClr val="tx1"/>
            </a:solidFill>
          </a:ln>
        </p:spPr>
      </p:pic>
    </p:spTree>
    <p:extLst>
      <p:ext uri="{BB962C8B-B14F-4D97-AF65-F5344CB8AC3E}">
        <p14:creationId xmlns:p14="http://schemas.microsoft.com/office/powerpoint/2010/main" val="212176012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Mathew 24:38-39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eating and drinking, marrying and giving in marriage, until the day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Noah entered the ark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flood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and took them all away; so will the coming of the Son of Man be.”</a:t>
            </a:r>
          </a:p>
        </p:txBody>
      </p:sp>
    </p:spTree>
    <p:extLst>
      <p:ext uri="{BB962C8B-B14F-4D97-AF65-F5344CB8AC3E}">
        <p14:creationId xmlns:p14="http://schemas.microsoft.com/office/powerpoint/2010/main" val="3148738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28601" y="1158875"/>
            <a:ext cx="8686800"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1800"/>
              </a:spcAft>
              <a:buClr>
                <a:srgbClr val="00FFFF"/>
              </a:buClr>
              <a:buSzPct val="100000"/>
              <a:buFont typeface="+mj-lt"/>
              <a:buAutoNum type="alphaUcPeriod" startAt="10"/>
              <a:defRPr/>
            </a:pPr>
            <a:r>
              <a:rPr lang="en-US" sz="2800" kern="0" dirty="0">
                <a:solidFill>
                  <a:srgbClr val="FFFFFF"/>
                </a:solidFill>
                <a:effectLst>
                  <a:outerShdw blurRad="38100" dist="38100" dir="2700000" algn="tl">
                    <a:srgbClr val="000000">
                      <a:alpha val="43137"/>
                    </a:srgbClr>
                  </a:outerShdw>
                </a:effectLst>
              </a:rPr>
              <a:t>Only one biblical flood (Matt. 24:38-39; 1 Pet. 3:18-21; 2 Pet. 2:4-5)</a:t>
            </a:r>
          </a:p>
          <a:p>
            <a:pPr marL="514350" indent="-514350" eaLnBrk="1" hangingPunct="1">
              <a:spcBef>
                <a:spcPts val="0"/>
              </a:spcBef>
              <a:spcAft>
                <a:spcPts val="1800"/>
              </a:spcAft>
              <a:buClr>
                <a:srgbClr val="00FFFF"/>
              </a:buClr>
              <a:buSzPct val="100000"/>
              <a:buFont typeface="+mj-lt"/>
              <a:buAutoNum type="alphaUcPeriod" startAt="10"/>
              <a:defRPr/>
            </a:pPr>
            <a:r>
              <a:rPr lang="en-US" sz="2800" b="1" u="sng" dirty="0">
                <a:solidFill>
                  <a:srgbClr val="FFFFCC"/>
                </a:solidFill>
                <a:effectLst>
                  <a:outerShdw blurRad="38100" dist="38100" dir="2700000" algn="tl">
                    <a:srgbClr val="000000">
                      <a:alpha val="43137"/>
                    </a:srgbClr>
                  </a:outerShdw>
                </a:effectLst>
              </a:rPr>
              <a:t>Why would God judge the entire earth because of the sin of one angel</a:t>
            </a:r>
            <a:r>
              <a:rPr lang="en-US" sz="2800" b="1" dirty="0">
                <a:solidFill>
                  <a:srgbClr val="FFFFCC"/>
                </a:solidFill>
                <a:effectLst>
                  <a:outerShdw blurRad="38100" dist="38100" dir="2700000" algn="tl">
                    <a:srgbClr val="000000">
                      <a:alpha val="43137"/>
                    </a:srgbClr>
                  </a:outerShdw>
                </a:effectLst>
              </a:rPr>
              <a:t>?</a:t>
            </a:r>
          </a:p>
        </p:txBody>
      </p:sp>
      <p:pic>
        <p:nvPicPr>
          <p:cNvPr id="1026" name="Picture 2" descr="Image result for gap theory">
            <a:extLst>
              <a:ext uri="{FF2B5EF4-FFF2-40B4-BE49-F238E27FC236}">
                <a16:creationId xmlns:a16="http://schemas.microsoft.com/office/drawing/2014/main" id="{97E54FA6-86F4-4418-BFEB-D8803E920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2A71A7E-1B33-4D97-9B67-9DAD815053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4. Remaining Gap Theory Problems</a:t>
            </a:r>
          </a:p>
        </p:txBody>
      </p:sp>
    </p:spTree>
    <p:extLst>
      <p:ext uri="{BB962C8B-B14F-4D97-AF65-F5344CB8AC3E}">
        <p14:creationId xmlns:p14="http://schemas.microsoft.com/office/powerpoint/2010/main" val="2816915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18:25</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 be it from You to do such a thing, to slay the righteous with the wicked, so that the righteous and the wicked are treated alike. Far be it from You! Shall not the Judge of all the earth deal justly?”</a:t>
            </a:r>
          </a:p>
        </p:txBody>
      </p:sp>
      <p:pic>
        <p:nvPicPr>
          <p:cNvPr id="2" name="Picture 1">
            <a:extLst>
              <a:ext uri="{FF2B5EF4-FFF2-40B4-BE49-F238E27FC236}">
                <a16:creationId xmlns:a16="http://schemas.microsoft.com/office/drawing/2014/main" id="{B5CB1846-8837-4C96-93C1-96BC10D1E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429000"/>
            <a:ext cx="1828800" cy="1371600"/>
          </a:xfrm>
          <a:prstGeom prst="rect">
            <a:avLst/>
          </a:prstGeom>
        </p:spPr>
      </p:pic>
    </p:spTree>
    <p:extLst>
      <p:ext uri="{BB962C8B-B14F-4D97-AF65-F5344CB8AC3E}">
        <p14:creationId xmlns:p14="http://schemas.microsoft.com/office/powerpoint/2010/main" val="170560389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4DB3-A523-4D6D-AF16-83EA9447F559}"/>
              </a:ext>
            </a:extLst>
          </p:cNvPr>
          <p:cNvSpPr>
            <a:spLocks noGrp="1"/>
          </p:cNvSpPr>
          <p:nvPr>
            <p:ph type="title"/>
          </p:nvPr>
        </p:nvSpPr>
        <p:spPr>
          <a:xfrm>
            <a:off x="685800" y="2857500"/>
            <a:ext cx="7772400" cy="1143000"/>
          </a:xfrm>
        </p:spPr>
        <p:txBody>
          <a:bodyPr/>
          <a:lstStyle/>
          <a:p>
            <a:pPr algn="ctr"/>
            <a:r>
              <a:rPr 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174101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6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Gap Theory Preview</a:t>
            </a:r>
          </a:p>
        </p:txBody>
      </p:sp>
      <p:sp>
        <p:nvSpPr>
          <p:cNvPr id="5" name="Rectangle 1027">
            <a:extLst>
              <a:ext uri="{FF2B5EF4-FFF2-40B4-BE49-F238E27FC236}">
                <a16:creationId xmlns:a16="http://schemas.microsoft.com/office/drawing/2014/main" id="{98F6B430-E29C-4B9C-83C7-D8FD2DCBF88B}"/>
              </a:ext>
            </a:extLst>
          </p:cNvPr>
          <p:cNvSpPr txBox="1">
            <a:spLocks noChangeArrowheads="1"/>
          </p:cNvSpPr>
          <p:nvPr/>
        </p:nvSpPr>
        <p:spPr bwMode="auto">
          <a:xfrm>
            <a:off x="218282" y="1143000"/>
            <a:ext cx="8707437" cy="4632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defRPr>
            </a:lvl1pPr>
            <a:lvl2pPr marL="914400" indent="-45720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2pPr>
            <a:lvl3pPr marL="1376363" indent="-461963" algn="l" rtl="0" eaLnBrk="0" fontAlgn="base" hangingPunct="0">
              <a:spcBef>
                <a:spcPct val="20000"/>
              </a:spcBef>
              <a:spcAft>
                <a:spcPct val="0"/>
              </a:spcAft>
              <a:buClr>
                <a:srgbClr val="FFFFCC"/>
              </a:buClr>
              <a:buSzPct val="60000"/>
              <a:buFont typeface="Wingdings 2" panose="05020102010507070707" pitchFamily="18" charset="2"/>
              <a:buChar char=""/>
              <a:tabLst/>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3pPr>
            <a:lvl4pPr marL="1828800" indent="-457200" algn="l" rtl="0" eaLnBrk="0" fontAlgn="base" hangingPunct="0">
              <a:spcBef>
                <a:spcPct val="20000"/>
              </a:spcBef>
              <a:spcAft>
                <a:spcPct val="0"/>
              </a:spcAft>
              <a:buClr>
                <a:srgbClr val="33CC33"/>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4pPr>
            <a:lvl5pPr marL="2290763" indent="-46196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Clr>
                <a:schemeClr val="tx2"/>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Definition of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Response to Evidence Favoring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Remaining Problems with the Gap Theory</a:t>
            </a:r>
          </a:p>
          <a:p>
            <a:pPr marL="514350" indent="-514350" eaLnBrk="1" hangingPunct="1">
              <a:spcBef>
                <a:spcPts val="0"/>
              </a:spcBef>
              <a:spcAft>
                <a:spcPts val="3600"/>
              </a:spcAft>
              <a:buClr>
                <a:srgbClr val="00FFFF"/>
              </a:buClr>
              <a:buSzPct val="100000"/>
              <a:buFont typeface="+mj-lt"/>
              <a:buAutoNum type="arabicPeriod"/>
              <a:defRPr/>
            </a:pPr>
            <a:r>
              <a:rPr lang="en-US" kern="0" dirty="0">
                <a:solidFill>
                  <a:srgbClr val="FFFFFF"/>
                </a:solidFill>
                <a:effectLst>
                  <a:outerShdw blurRad="38100" dist="38100" dir="2700000" algn="tl">
                    <a:srgbClr val="000000">
                      <a:alpha val="43137"/>
                    </a:srgbClr>
                  </a:outerShdw>
                </a:effectLst>
              </a:rPr>
              <a:t>Correct View of Gen. 1:1-2</a:t>
            </a:r>
          </a:p>
        </p:txBody>
      </p:sp>
      <p:pic>
        <p:nvPicPr>
          <p:cNvPr id="6" name="Picture 2" descr="Image result for gap theory">
            <a:extLst>
              <a:ext uri="{FF2B5EF4-FFF2-40B4-BE49-F238E27FC236}">
                <a16:creationId xmlns:a16="http://schemas.microsoft.com/office/drawing/2014/main" id="{A1D09AEF-DBE1-4AD6-89A5-10DB6F91A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4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p>
        </p:txBody>
      </p:sp>
    </p:spTree>
    <p:extLst>
      <p:ext uri="{BB962C8B-B14F-4D97-AF65-F5344CB8AC3E}">
        <p14:creationId xmlns:p14="http://schemas.microsoft.com/office/powerpoint/2010/main" val="2731631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232F4F0-6B4A-4E2B-A92C-139D4F79C4E9}"/>
              </a:ext>
            </a:extLst>
          </p:cNvPr>
          <p:cNvSpPr>
            <a:spLocks noGrp="1" noChangeArrowheads="1"/>
          </p:cNvSpPr>
          <p:nvPr>
            <p:ph type="body" idx="1"/>
          </p:nvPr>
        </p:nvSpPr>
        <p:spPr>
          <a:xfrm>
            <a:off x="508000" y="1342497"/>
            <a:ext cx="8128000" cy="3600450"/>
          </a:xfrm>
        </p:spPr>
        <p:txBody>
          <a:bodyPr/>
          <a:lstStyle/>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Original creation brought into existence (1:1)</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Billions of years &amp; Satan's fall in between verses 1 &amp; 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Chaotic conditions and fossil record (1:2)</a:t>
            </a:r>
          </a:p>
          <a:p>
            <a:pPr marL="461963" lvl="1" indent="-461963"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Re-creation or Renovation (1:3-31)</a:t>
            </a:r>
          </a:p>
        </p:txBody>
      </p:sp>
      <p:sp>
        <p:nvSpPr>
          <p:cNvPr id="4" name="Rectangle 2">
            <a:extLst>
              <a:ext uri="{FF2B5EF4-FFF2-40B4-BE49-F238E27FC236}">
                <a16:creationId xmlns:a16="http://schemas.microsoft.com/office/drawing/2014/main" id="{39459E35-615A-4643-957C-B86A0636849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dirty="0">
                <a:effectLst>
                  <a:outerShdw blurRad="38100" dist="38100" dir="2700000" algn="tl">
                    <a:srgbClr val="000000">
                      <a:alpha val="43137"/>
                    </a:srgbClr>
                  </a:outerShdw>
                </a:effectLst>
              </a:rPr>
              <a:t>Gap Theory?</a:t>
            </a:r>
          </a:p>
        </p:txBody>
      </p:sp>
      <p:pic>
        <p:nvPicPr>
          <p:cNvPr id="31748" name="Picture 6">
            <a:extLst>
              <a:ext uri="{FF2B5EF4-FFF2-40B4-BE49-F238E27FC236}">
                <a16:creationId xmlns:a16="http://schemas.microsoft.com/office/drawing/2014/main" id="{FD1B6A5A-075B-4430-856B-B826446C3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 result for gap theory">
            <a:extLst>
              <a:ext uri="{FF2B5EF4-FFF2-40B4-BE49-F238E27FC236}">
                <a16:creationId xmlns:a16="http://schemas.microsoft.com/office/drawing/2014/main" id="{8AE0C0EF-A7BA-41B5-AD64-73E5113C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025" y="4874419"/>
            <a:ext cx="2441575" cy="1831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3389</TotalTime>
  <Words>2363</Words>
  <Application>Microsoft Office PowerPoint</Application>
  <PresentationFormat>On-screen Show (4:3)</PresentationFormat>
  <Paragraphs>374</Paragraphs>
  <Slides>68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Calibri</vt:lpstr>
      <vt:lpstr>Times New Roman</vt:lpstr>
      <vt:lpstr>Wingdings</vt:lpstr>
      <vt:lpstr>Wingdings 2</vt:lpstr>
      <vt:lpstr>Azure</vt:lpstr>
      <vt:lpstr>1_Azure</vt:lpstr>
      <vt:lpstr>SATANOLOGY</vt:lpstr>
      <vt:lpstr>Preview of Angelology</vt:lpstr>
      <vt:lpstr>Preview</vt:lpstr>
      <vt:lpstr>Satan’s Original State and First Sin</vt:lpstr>
      <vt:lpstr>PowerPoint Presentation</vt:lpstr>
      <vt:lpstr>Gap Theory Preview</vt:lpstr>
      <vt:lpstr>Gap Theory Preview</vt:lpstr>
      <vt:lpstr>PowerPoint Presentation</vt:lpstr>
      <vt:lpstr>PowerPoint Presentation</vt:lpstr>
      <vt:lpstr>Gap Theory Preview</vt:lpstr>
      <vt:lpstr>Gap Theory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Gap Theory Preview</vt:lpstr>
      <vt:lpstr>4. Remaining Gap Theory Problems</vt:lpstr>
      <vt:lpstr>4. Remaining Gap Theory Problems</vt:lpstr>
      <vt:lpstr>4. Remaining Gap Theory Problems</vt:lpstr>
      <vt:lpstr>4. Remaining Gap Theory Problems</vt:lpstr>
      <vt:lpstr>4. Remaining Gap Theory Problems</vt:lpstr>
      <vt:lpstr>Two Views on Harmonization of Early Genesis with “Science”</vt:lpstr>
      <vt:lpstr>PowerPoint Presentation</vt:lpstr>
      <vt:lpstr>PowerPoint Presentation</vt:lpstr>
      <vt:lpstr>PowerPoint Presentation</vt:lpstr>
      <vt:lpstr>PowerPoint Presentation</vt:lpstr>
      <vt:lpstr>“Although it has been claimed that the Fathers believed it and some of the post – reformation exegetes taught it, its great popularity dates from the work of Chalmers (1780‒1847).…If it was Chalmers who first vigorously advocated it in modern times, it was the work of G. H. Pember (Earth’s Earliest Ages, first edition, 1876; frequently republished) which canonized it. Pember’s work became one of the core books which has shaped modern Fundamentalism.”</vt:lpstr>
      <vt:lpstr>Two Views on Harmonization of Early Genesis with “Science”</vt:lpstr>
      <vt:lpstr>Two Views on Harmonization of Early Genesis with “Science”</vt:lpstr>
      <vt:lpstr>4. Remaining Gap Theory Problems</vt:lpstr>
      <vt:lpstr>PowerPoint Presentation</vt:lpstr>
      <vt:lpstr>PowerPoint Presentation</vt:lpstr>
      <vt:lpstr>4. Remaining Gap Theory Problems</vt:lpstr>
      <vt:lpstr>4. Remaining Gap Theory Problems</vt:lpstr>
      <vt:lpstr>PowerPoint Presentation</vt:lpstr>
      <vt:lpstr>PowerPoint Presentation</vt:lpstr>
      <vt:lpstr>PowerPoint Presentation</vt:lpstr>
      <vt:lpstr>PowerPoint Presentation</vt:lpstr>
      <vt:lpstr>4. Remaining Gap Theory Problems</vt:lpstr>
      <vt:lpstr>PowerPoint Presentation</vt:lpstr>
      <vt:lpstr>PowerPoint Presentation</vt:lpstr>
      <vt:lpstr>4. Remaining Gap Theory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Remaining Gap Theory Problems</vt:lpstr>
      <vt:lpstr>4. Remaining Gap Theory Problems</vt:lpstr>
      <vt:lpstr>4. Remaining Gap Theory Problems</vt:lpstr>
      <vt:lpstr>PowerPoint Presentation</vt:lpstr>
      <vt:lpstr>PowerPoint Presentation</vt:lpstr>
      <vt:lpstr>PowerPoint Presentation</vt:lpstr>
      <vt:lpstr>PowerPoint Presentation</vt:lpstr>
      <vt:lpstr>PowerPoint Presentation</vt:lpstr>
      <vt:lpstr>4. Remaining Gap Theory Problems</vt:lpstr>
      <vt:lpstr>PowerPoint Presentation</vt:lpstr>
      <vt:lpstr>CONCLUSION</vt:lpstr>
      <vt:lpstr>Gap Theory Preview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Satanology</dc:title>
  <dc:creator>A. Woods</dc:creator>
  <cp:lastModifiedBy>Jim McGowan</cp:lastModifiedBy>
  <cp:revision>234</cp:revision>
  <cp:lastPrinted>2019-09-06T16:59:30Z</cp:lastPrinted>
  <dcterms:created xsi:type="dcterms:W3CDTF">2009-01-18T12:07:54Z</dcterms:created>
  <dcterms:modified xsi:type="dcterms:W3CDTF">2019-09-12T00:40:04Z</dcterms:modified>
</cp:coreProperties>
</file>