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6.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notesSlides/notesSlide7.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8.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9.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2"/>
  </p:notesMasterIdLst>
  <p:handoutMasterIdLst>
    <p:handoutMasterId r:id="rId83"/>
  </p:handoutMasterIdLst>
  <p:sldIdLst>
    <p:sldId id="2781" r:id="rId2"/>
    <p:sldId id="4792" r:id="rId3"/>
    <p:sldId id="4207" r:id="rId4"/>
    <p:sldId id="5214" r:id="rId5"/>
    <p:sldId id="5308" r:id="rId6"/>
    <p:sldId id="5326" r:id="rId7"/>
    <p:sldId id="5327" r:id="rId8"/>
    <p:sldId id="5328" r:id="rId9"/>
    <p:sldId id="5524" r:id="rId10"/>
    <p:sldId id="5329" r:id="rId11"/>
    <p:sldId id="5525" r:id="rId12"/>
    <p:sldId id="663" r:id="rId13"/>
    <p:sldId id="5179" r:id="rId14"/>
    <p:sldId id="5516" r:id="rId15"/>
    <p:sldId id="5333" r:id="rId16"/>
    <p:sldId id="272" r:id="rId17"/>
    <p:sldId id="5527" r:id="rId18"/>
    <p:sldId id="2307" r:id="rId19"/>
    <p:sldId id="5526" r:id="rId20"/>
    <p:sldId id="5517" r:id="rId21"/>
    <p:sldId id="5518" r:id="rId22"/>
    <p:sldId id="4476" r:id="rId23"/>
    <p:sldId id="5519" r:id="rId24"/>
    <p:sldId id="5303" r:id="rId25"/>
    <p:sldId id="5304" r:id="rId26"/>
    <p:sldId id="5305" r:id="rId27"/>
    <p:sldId id="5219" r:id="rId28"/>
    <p:sldId id="5520" r:id="rId29"/>
    <p:sldId id="5528" r:id="rId30"/>
    <p:sldId id="5529" r:id="rId31"/>
    <p:sldId id="5560" r:id="rId32"/>
    <p:sldId id="2313" r:id="rId33"/>
    <p:sldId id="2016" r:id="rId34"/>
    <p:sldId id="4205" r:id="rId35"/>
    <p:sldId id="5534" r:id="rId36"/>
    <p:sldId id="5535" r:id="rId37"/>
    <p:sldId id="5221" r:id="rId38"/>
    <p:sldId id="5536" r:id="rId39"/>
    <p:sldId id="453" r:id="rId40"/>
    <p:sldId id="3118" r:id="rId41"/>
    <p:sldId id="5537" r:id="rId42"/>
    <p:sldId id="5538" r:id="rId43"/>
    <p:sldId id="5539" r:id="rId44"/>
    <p:sldId id="5540" r:id="rId45"/>
    <p:sldId id="5545" r:id="rId46"/>
    <p:sldId id="2491" r:id="rId47"/>
    <p:sldId id="5541" r:id="rId48"/>
    <p:sldId id="5542" r:id="rId49"/>
    <p:sldId id="2059" r:id="rId50"/>
    <p:sldId id="4907" r:id="rId51"/>
    <p:sldId id="5543" r:id="rId52"/>
    <p:sldId id="3093" r:id="rId53"/>
    <p:sldId id="3092" r:id="rId54"/>
    <p:sldId id="2018" r:id="rId55"/>
    <p:sldId id="5544" r:id="rId56"/>
    <p:sldId id="5561" r:id="rId57"/>
    <p:sldId id="5547" r:id="rId58"/>
    <p:sldId id="5548" r:id="rId59"/>
    <p:sldId id="5564" r:id="rId60"/>
    <p:sldId id="5546" r:id="rId61"/>
    <p:sldId id="5549" r:id="rId62"/>
    <p:sldId id="5550" r:id="rId63"/>
    <p:sldId id="5300" r:id="rId64"/>
    <p:sldId id="2315" r:id="rId65"/>
    <p:sldId id="5562" r:id="rId66"/>
    <p:sldId id="5551" r:id="rId67"/>
    <p:sldId id="5552" r:id="rId68"/>
    <p:sldId id="5553" r:id="rId69"/>
    <p:sldId id="2931" r:id="rId70"/>
    <p:sldId id="5554" r:id="rId71"/>
    <p:sldId id="4724" r:id="rId72"/>
    <p:sldId id="891" r:id="rId73"/>
    <p:sldId id="3377" r:id="rId74"/>
    <p:sldId id="5555" r:id="rId75"/>
    <p:sldId id="4736" r:id="rId76"/>
    <p:sldId id="5556" r:id="rId77"/>
    <p:sldId id="5559" r:id="rId78"/>
    <p:sldId id="5557" r:id="rId79"/>
    <p:sldId id="5156" r:id="rId80"/>
    <p:sldId id="5563" r:id="rId8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1" autoAdjust="0"/>
    <p:restoredTop sz="96349" autoAdjust="0"/>
  </p:normalViewPr>
  <p:slideViewPr>
    <p:cSldViewPr>
      <p:cViewPr varScale="1">
        <p:scale>
          <a:sx n="110" d="100"/>
          <a:sy n="110" d="100"/>
        </p:scale>
        <p:origin x="17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0" d="100"/>
          <a:sy n="80"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5/29/2019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5/29/2019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5/29/2019</a:t>
            </a:r>
            <a:endParaRPr lang="en-US" dirty="0"/>
          </a:p>
        </p:txBody>
      </p:sp>
    </p:spTree>
    <p:extLst>
      <p:ext uri="{BB962C8B-B14F-4D97-AF65-F5344CB8AC3E}">
        <p14:creationId xmlns:p14="http://schemas.microsoft.com/office/powerpoint/2010/main" val="26544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4/19/2017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a:t>
            </a:fld>
            <a:endParaRPr lang="en-US" dirty="0"/>
          </a:p>
        </p:txBody>
      </p:sp>
    </p:spTree>
    <p:extLst>
      <p:ext uri="{BB962C8B-B14F-4D97-AF65-F5344CB8AC3E}">
        <p14:creationId xmlns:p14="http://schemas.microsoft.com/office/powerpoint/2010/main" val="402775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5/22/2019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27</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29</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5/29/2019</a:t>
            </a:r>
            <a:endParaRPr lang="en-US" dirty="0"/>
          </a:p>
        </p:txBody>
      </p:sp>
    </p:spTree>
    <p:extLst>
      <p:ext uri="{BB962C8B-B14F-4D97-AF65-F5344CB8AC3E}">
        <p14:creationId xmlns:p14="http://schemas.microsoft.com/office/powerpoint/2010/main" val="42177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34</a:t>
            </a:fld>
            <a:endParaRPr lang="en-US" altLang="en-US" dirty="0"/>
          </a:p>
        </p:txBody>
      </p:sp>
    </p:spTree>
    <p:extLst>
      <p:ext uri="{BB962C8B-B14F-4D97-AF65-F5344CB8AC3E}">
        <p14:creationId xmlns:p14="http://schemas.microsoft.com/office/powerpoint/2010/main" val="371605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35</a:t>
            </a:fld>
            <a:endParaRPr lang="en-US" altLang="en-US" dirty="0"/>
          </a:p>
        </p:txBody>
      </p:sp>
    </p:spTree>
    <p:extLst>
      <p:ext uri="{BB962C8B-B14F-4D97-AF65-F5344CB8AC3E}">
        <p14:creationId xmlns:p14="http://schemas.microsoft.com/office/powerpoint/2010/main" val="361824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36</a:t>
            </a:fld>
            <a:endParaRPr lang="en-US" altLang="en-US" dirty="0"/>
          </a:p>
        </p:txBody>
      </p:sp>
    </p:spTree>
    <p:extLst>
      <p:ext uri="{BB962C8B-B14F-4D97-AF65-F5344CB8AC3E}">
        <p14:creationId xmlns:p14="http://schemas.microsoft.com/office/powerpoint/2010/main" val="3874065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4/25/2018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60</a:t>
            </a:fld>
            <a:endParaRPr lang="en-US" altLang="en-US" dirty="0"/>
          </a:p>
        </p:txBody>
      </p:sp>
    </p:spTree>
    <p:extLst>
      <p:ext uri="{BB962C8B-B14F-4D97-AF65-F5344CB8AC3E}">
        <p14:creationId xmlns:p14="http://schemas.microsoft.com/office/powerpoint/2010/main" val="412181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9/11/2019</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71</a:t>
            </a:fld>
            <a:endParaRPr lang="en-US" altLang="en-US" dirty="0"/>
          </a:p>
        </p:txBody>
      </p:sp>
    </p:spTree>
    <p:extLst>
      <p:ext uri="{BB962C8B-B14F-4D97-AF65-F5344CB8AC3E}">
        <p14:creationId xmlns:p14="http://schemas.microsoft.com/office/powerpoint/2010/main" val="2227184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976A0D3D-CD2D-4914-BCD8-0DCD5B7880B9}"/>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AC3D8E30-5E06-4AD3-A848-029AC8263D9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89C4B1B1-063D-4556-B823-A7439B72096D}"/>
              </a:ext>
            </a:extLst>
          </p:cNvPr>
          <p:cNvSpPr>
            <a:spLocks noGrp="1" noChangeArrowheads="1"/>
          </p:cNvSpPr>
          <p:nvPr>
            <p:ph type="sldNum" sz="quarter" idx="12"/>
          </p:nvPr>
        </p:nvSpPr>
        <p:spPr/>
        <p:txBody>
          <a:bodyPr/>
          <a:lstStyle>
            <a:lvl1pPr>
              <a:defRPr/>
            </a:lvl1pPr>
          </a:lstStyle>
          <a:p>
            <a:fld id="{E99F5B82-DB84-4B68-B87B-9F9A35969B44}" type="slidenum">
              <a:rPr lang="en-US" altLang="en-US"/>
              <a:pPr/>
              <a:t>‹#›</a:t>
            </a:fld>
            <a:endParaRPr lang="en-US" altLang="en-US"/>
          </a:p>
        </p:txBody>
      </p:sp>
    </p:spTree>
    <p:extLst>
      <p:ext uri="{BB962C8B-B14F-4D97-AF65-F5344CB8AC3E}">
        <p14:creationId xmlns:p14="http://schemas.microsoft.com/office/powerpoint/2010/main" val="2674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139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152410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8" r:id="rId11"/>
    <p:sldLayoutId id="2147492650" r:id="rId12"/>
    <p:sldLayoutId id="2147492651"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9.emf"/><Relationship Id="rId7" Type="http://schemas.openxmlformats.org/officeDocument/2006/relationships/image" Target="../media/image21.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20.emf"/><Relationship Id="rId4" Type="http://schemas.openxmlformats.org/officeDocument/2006/relationships/customXml" Target="../ink/ink2.xml"/><Relationship Id="rId9"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8.emf"/><Relationship Id="rId5" Type="http://schemas.openxmlformats.org/officeDocument/2006/relationships/customXml" Target="../ink/ink5.xml"/><Relationship Id="rId4" Type="http://schemas.openxmlformats.org/officeDocument/2006/relationships/image" Target="../media/image7.emf"/><Relationship Id="rId9" Type="http://schemas.openxmlformats.org/officeDocument/2006/relationships/image" Target="../media/image22.jpeg"/></Relationships>
</file>

<file path=ppt/slides/_rels/slide35.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customXml" Target="../ink/ink7.xml"/><Relationship Id="rId7"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customXml" Target="../ink/ink8.xml"/><Relationship Id="rId5" Type="http://schemas.openxmlformats.org/officeDocument/2006/relationships/image" Target="../media/image7.emf"/><Relationship Id="rId9" Type="http://schemas.openxmlformats.org/officeDocument/2006/relationships/image" Target="../media/image9.emf"/></Relationships>
</file>

<file path=ppt/slides/_rels/slide3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4.emf"/><Relationship Id="rId5" Type="http://schemas.openxmlformats.org/officeDocument/2006/relationships/customXml" Target="../ink/ink11.xml"/><Relationship Id="rId4" Type="http://schemas.openxmlformats.org/officeDocument/2006/relationships/image" Target="../media/image23.emf"/></Relationships>
</file>

<file path=ppt/slides/_rels/slide3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customXml" Target="../ink/ink13.xml"/><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customXml" Target="../ink/ink14.xml"/><Relationship Id="rId5" Type="http://schemas.openxmlformats.org/officeDocument/2006/relationships/image" Target="../media/image7.emf"/><Relationship Id="rId9" Type="http://schemas.openxmlformats.org/officeDocument/2006/relationships/image" Target="../media/image9.emf"/></Relationships>
</file>

<file path=ppt/slides/_rels/slide6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customXml" Target="../ink/ink16.xml"/><Relationship Id="rId7" Type="http://schemas.openxmlformats.org/officeDocument/2006/relationships/customXml" Target="../ink/ink18.xml"/><Relationship Id="rId2" Type="http://schemas.openxmlformats.org/officeDocument/2006/relationships/image" Target="../media/image35.jpeg"/><Relationship Id="rId1" Type="http://schemas.openxmlformats.org/officeDocument/2006/relationships/slideLayout" Target="../slideLayouts/slideLayout10.xml"/><Relationship Id="rId6" Type="http://schemas.openxmlformats.org/officeDocument/2006/relationships/image" Target="../media/image250.emf"/><Relationship Id="rId5" Type="http://schemas.openxmlformats.org/officeDocument/2006/relationships/customXml" Target="../ink/ink17.xml"/><Relationship Id="rId4" Type="http://schemas.openxmlformats.org/officeDocument/2006/relationships/image" Target="../media/image24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image" Target="../media/image35.jpeg"/><Relationship Id="rId1" Type="http://schemas.openxmlformats.org/officeDocument/2006/relationships/slideLayout" Target="../slideLayouts/slideLayout10.xml"/><Relationship Id="rId6" Type="http://schemas.openxmlformats.org/officeDocument/2006/relationships/image" Target="../media/image250.emf"/><Relationship Id="rId5" Type="http://schemas.openxmlformats.org/officeDocument/2006/relationships/customXml" Target="../ink/ink20.xml"/><Relationship Id="rId4" Type="http://schemas.openxmlformats.org/officeDocument/2006/relationships/image" Target="../media/image240.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customXml" Target="../ink/ink22.xml"/><Relationship Id="rId7" Type="http://schemas.openxmlformats.org/officeDocument/2006/relationships/customXml" Target="../ink/ink24.xml"/><Relationship Id="rId2" Type="http://schemas.openxmlformats.org/officeDocument/2006/relationships/image" Target="../media/image35.jpeg"/><Relationship Id="rId1" Type="http://schemas.openxmlformats.org/officeDocument/2006/relationships/slideLayout" Target="../slideLayouts/slideLayout10.xml"/><Relationship Id="rId6" Type="http://schemas.openxmlformats.org/officeDocument/2006/relationships/image" Target="../media/image39.emf"/><Relationship Id="rId5" Type="http://schemas.openxmlformats.org/officeDocument/2006/relationships/customXml" Target="../ink/ink23.xml"/><Relationship Id="rId4" Type="http://schemas.openxmlformats.org/officeDocument/2006/relationships/image" Target="../media/image38.emf"/></Relationships>
</file>

<file path=ppt/slides/_rels/slide77.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customXml" Target="../ink/ink25.xml"/><Relationship Id="rId7" Type="http://schemas.openxmlformats.org/officeDocument/2006/relationships/customXml" Target="../ink/ink27.xml"/><Relationship Id="rId2" Type="http://schemas.openxmlformats.org/officeDocument/2006/relationships/image" Target="../media/image35.jpeg"/><Relationship Id="rId1" Type="http://schemas.openxmlformats.org/officeDocument/2006/relationships/slideLayout" Target="../slideLayouts/slideLayout10.xml"/><Relationship Id="rId6" Type="http://schemas.openxmlformats.org/officeDocument/2006/relationships/image" Target="../media/image39.emf"/><Relationship Id="rId5" Type="http://schemas.openxmlformats.org/officeDocument/2006/relationships/customXml" Target="../ink/ink26.xml"/><Relationship Id="rId4" Type="http://schemas.openxmlformats.org/officeDocument/2006/relationships/image" Target="../media/image38.emf"/></Relationships>
</file>

<file path=ppt/slides/_rels/slide78.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customXml" Target="../ink/ink28.xml"/><Relationship Id="rId7" Type="http://schemas.openxmlformats.org/officeDocument/2006/relationships/customXml" Target="../ink/ink30.xml"/><Relationship Id="rId2" Type="http://schemas.openxmlformats.org/officeDocument/2006/relationships/image" Target="../media/image35.jpeg"/><Relationship Id="rId1" Type="http://schemas.openxmlformats.org/officeDocument/2006/relationships/slideLayout" Target="../slideLayouts/slideLayout10.xml"/><Relationship Id="rId6" Type="http://schemas.openxmlformats.org/officeDocument/2006/relationships/image" Target="../media/image39.emf"/><Relationship Id="rId5" Type="http://schemas.openxmlformats.org/officeDocument/2006/relationships/customXml" Target="../ink/ink29.xml"/><Relationship Id="rId4" Type="http://schemas.openxmlformats.org/officeDocument/2006/relationships/image" Target="../media/image38.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1828801"/>
          </a:xfrm>
        </p:spPr>
        <p:txBody>
          <a:bodyPr/>
          <a:lstStyle/>
          <a:p>
            <a:pPr marL="0" indent="0" algn="just" eaLnBrk="1" hangingPunct="1">
              <a:spcBef>
                <a:spcPts val="0"/>
              </a:spcBef>
              <a:buNone/>
              <a:defRPr/>
            </a:pPr>
            <a:r>
              <a:rPr lang="en-US" dirty="0">
                <a:effectLst>
                  <a:outerShdw blurRad="38100" dist="38100" dir="2700000" algn="tl">
                    <a:srgbClr val="000000">
                      <a:alpha val="43137"/>
                    </a:srgbClr>
                  </a:outerShdw>
                </a:effectLst>
              </a:rPr>
              <a:t>“But this [Rev. 5:5] does not prove a present spiritual form of the kingdom. Christ’s death and resurrection have defeated Satan but the kingdom is clearly future; this is especially seen in the Apocalypse.”</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0843" y="3886200"/>
            <a:ext cx="4782311" cy="274320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6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248.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303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5:5</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Absence of the noun “kingdom” [</a:t>
            </a:r>
            <a:r>
              <a:rPr lang="en-US" altLang="en-US" i="1" dirty="0">
                <a:effectLst>
                  <a:outerShdw blurRad="38100" dist="38100" dir="2700000" algn="tl">
                    <a:srgbClr val="000000">
                      <a:alpha val="43137"/>
                    </a:srgbClr>
                  </a:outerShdw>
                </a:effectLst>
              </a:rPr>
              <a:t>basileia</a:t>
            </a:r>
            <a:r>
              <a:rPr lang="en-US" altLang="en-US" dirty="0">
                <a:effectLst>
                  <a:outerShdw blurRad="38100" dist="38100" dir="2700000" algn="tl">
                    <a:srgbClr val="000000">
                      <a:alpha val="43137"/>
                    </a:srgbClr>
                  </a:outerShdw>
                </a:effectLst>
              </a:rPr>
              <a:t>] or the verb “to reign” [</a:t>
            </a:r>
            <a:r>
              <a:rPr lang="en-US" altLang="en-US" i="1" dirty="0" err="1">
                <a:effectLst>
                  <a:outerShdw blurRad="38100" dist="38100" dir="2700000" algn="tl">
                    <a:srgbClr val="000000">
                      <a:alpha val="43137"/>
                    </a:srgbClr>
                  </a:outerShdw>
                </a:effectLst>
              </a:rPr>
              <a:t>basileuō</a:t>
            </a:r>
            <a:r>
              <a:rPr lang="en-US" altLang="en-US" dirty="0">
                <a:effectLst>
                  <a:outerShdw blurRad="38100" dist="38100" dir="2700000" algn="tl">
                    <a:srgbClr val="000000">
                      <a:alpha val="43137"/>
                    </a:srgbClr>
                  </a:outerShdw>
                </a:effectLst>
              </a:rPr>
              <a: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Jesus has not yet opened the seven-sealed scroll (Rev. 5:5; 6:1), which evicts Satan from the earth</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 present reigning Church does not fit the context of Rev. 2</a:t>
            </a:r>
            <a:r>
              <a:rPr lang="en-US" altLang="en-US" dirty="0">
                <a:effectLst>
                  <a:outerShdw blurRad="38100" dist="38100" dir="2700000" algn="tl">
                    <a:srgbClr val="000000">
                      <a:alpha val="43137"/>
                    </a:srgbClr>
                  </a:outerShdw>
                </a:effectLst>
                <a:cs typeface="Calibri" panose="020F0502020204030204" pitchFamily="34" charset="0"/>
              </a:rPr>
              <a:t>‒</a:t>
            </a:r>
            <a:r>
              <a:rPr lang="en-US" altLang="en-US" dirty="0">
                <a:effectLst>
                  <a:outerShdw blurRad="38100" dist="38100" dir="2700000" algn="tl">
                    <a:srgbClr val="000000">
                      <a:alpha val="43137"/>
                    </a:srgbClr>
                  </a:outerShdw>
                </a:effectLst>
              </a:rPr>
              <a:t>3</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1432459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F23B93-C82B-465B-9FA4-28464250B0E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Telescoping</a:t>
            </a:r>
          </a:p>
        </p:txBody>
      </p:sp>
      <p:sp>
        <p:nvSpPr>
          <p:cNvPr id="5123" name="Rectangle 3">
            <a:extLst>
              <a:ext uri="{FF2B5EF4-FFF2-40B4-BE49-F238E27FC236}">
                <a16:creationId xmlns:a16="http://schemas.microsoft.com/office/drawing/2014/main" id="{C977EBDF-18A7-4225-9116-0F3D90BFA17D}"/>
              </a:ext>
            </a:extLst>
          </p:cNvPr>
          <p:cNvSpPr>
            <a:spLocks noGrp="1" noChangeArrowheads="1"/>
          </p:cNvSpPr>
          <p:nvPr>
            <p:ph type="body" idx="1"/>
          </p:nvPr>
        </p:nvSpPr>
        <p:spPr>
          <a:xfrm>
            <a:off x="685800" y="1600200"/>
            <a:ext cx="7772400" cy="4460875"/>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Times New Roman" pitchFamily="18" charset="0"/>
              </a:rPr>
              <a:t>7</a:t>
            </a:r>
            <a:r>
              <a:rPr lang="en-US" sz="3600" baseline="30000" dirty="0">
                <a:solidFill>
                  <a:srgbClr val="FFFFCC"/>
                </a:solidFill>
                <a:effectLst>
                  <a:outerShdw blurRad="38100" dist="38100" dir="2700000" algn="tl">
                    <a:srgbClr val="000000">
                      <a:alpha val="43137"/>
                    </a:srgbClr>
                  </a:outerShdw>
                </a:effectLst>
                <a:cs typeface="Times New Roman" pitchFamily="18" charset="0"/>
              </a:rPr>
              <a:t>th</a:t>
            </a:r>
            <a:r>
              <a:rPr lang="en-US" sz="3600" dirty="0">
                <a:solidFill>
                  <a:srgbClr val="FFFFCC"/>
                </a:solidFill>
                <a:effectLst>
                  <a:outerShdw blurRad="38100" dist="38100" dir="2700000" algn="tl">
                    <a:srgbClr val="000000">
                      <a:alpha val="43137"/>
                    </a:srgbClr>
                  </a:outerShdw>
                </a:effectLst>
                <a:cs typeface="Times New Roman" pitchFamily="18" charset="0"/>
              </a:rPr>
              <a:t> judgment releases 1</a:t>
            </a:r>
            <a:r>
              <a:rPr lang="en-US" sz="3600" baseline="30000" dirty="0">
                <a:solidFill>
                  <a:srgbClr val="FFFFCC"/>
                </a:solidFill>
                <a:effectLst>
                  <a:outerShdw blurRad="38100" dist="38100" dir="2700000" algn="tl">
                    <a:srgbClr val="000000">
                      <a:alpha val="43137"/>
                    </a:srgbClr>
                  </a:outerShdw>
                </a:effectLst>
                <a:cs typeface="Times New Roman" pitchFamily="18" charset="0"/>
              </a:rPr>
              <a:t>st</a:t>
            </a:r>
            <a:r>
              <a:rPr lang="en-US" sz="3600" dirty="0">
                <a:solidFill>
                  <a:srgbClr val="FFFFCC"/>
                </a:solidFill>
                <a:effectLst>
                  <a:outerShdw blurRad="38100" dist="38100" dir="2700000" algn="tl">
                    <a:srgbClr val="000000">
                      <a:alpha val="43137"/>
                    </a:srgbClr>
                  </a:outerShdw>
                </a:effectLst>
                <a:cs typeface="Times New Roman" pitchFamily="18" charset="0"/>
              </a:rPr>
              <a:t> in next series</a:t>
            </a:r>
          </a:p>
          <a:p>
            <a:pPr algn="ctr" eaLnBrk="1" hangingPunct="1">
              <a:buFont typeface="Wingdings" pitchFamily="2" charset="2"/>
              <a:buNone/>
              <a:defRPr/>
            </a:pPr>
            <a:endParaRPr lang="en-US"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Seals: 1 2 3 4 5 6 </a:t>
            </a:r>
            <a:r>
              <a:rPr lang="en-US" b="1" dirty="0">
                <a:solidFill>
                  <a:srgbClr val="FFFF00"/>
                </a:solidFill>
                <a:effectLst>
                  <a:outerShdw blurRad="38100" dist="38100" dir="2700000" algn="tl">
                    <a:srgbClr val="000000">
                      <a:alpha val="43137"/>
                    </a:srgbClr>
                  </a:outerShdw>
                </a:effectLst>
                <a:cs typeface="Times New Roman" pitchFamily="18" charset="0"/>
              </a:rPr>
              <a:t>7 </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           Trumpets: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2 3 4 5 6 </a:t>
            </a:r>
            <a:r>
              <a:rPr lang="en-US" b="1" dirty="0">
                <a:solidFill>
                  <a:srgbClr val="FFFF00"/>
                </a:solidFill>
                <a:effectLst>
                  <a:outerShdw blurRad="38100" dist="38100" dir="2700000" algn="tl">
                    <a:srgbClr val="000000">
                      <a:alpha val="43137"/>
                    </a:srgbClr>
                  </a:outerShdw>
                </a:effectLst>
                <a:cs typeface="Times New Roman" pitchFamily="18" charset="0"/>
              </a:rPr>
              <a:t>7</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Bowls: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dirty="0">
                <a:effectLst>
                  <a:outerShdw blurRad="38100" dist="38100" dir="2700000" algn="tl">
                    <a:srgbClr val="000000">
                      <a:alpha val="43137"/>
                    </a:srgbClr>
                  </a:outerShdw>
                </a:effectLst>
                <a:cs typeface="Times New Roman" pitchFamily="18" charset="0"/>
              </a:rPr>
              <a:t> 2 3 4 5 6 7</a:t>
            </a:r>
            <a:r>
              <a:rPr lang="en-US" dirty="0">
                <a:effectLst>
                  <a:outerShdw blurRad="38100" dist="38100" dir="2700000" algn="tl">
                    <a:srgbClr val="000000">
                      <a:alpha val="43137"/>
                    </a:srgbClr>
                  </a:outerShdw>
                </a:effectLst>
              </a:rPr>
              <a:t> </a:t>
            </a:r>
          </a:p>
        </p:txBody>
      </p:sp>
      <p:pic>
        <p:nvPicPr>
          <p:cNvPr id="2" name="Picture 1">
            <a:extLst>
              <a:ext uri="{FF2B5EF4-FFF2-40B4-BE49-F238E27FC236}">
                <a16:creationId xmlns:a16="http://schemas.microsoft.com/office/drawing/2014/main" id="{7D32B1D0-FE3F-4748-A3CE-794E4CE85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0314" y="4724400"/>
            <a:ext cx="2203373" cy="1828800"/>
          </a:xfrm>
          <a:prstGeom prst="roundRect">
            <a:avLst/>
          </a:prstGeom>
          <a:scene3d>
            <a:camera prst="orthographicFront"/>
            <a:lightRig rig="threePt" dir="t"/>
          </a:scene3d>
          <a:sp3d>
            <a:bevelT w="114300" prst="artDeco"/>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226577"/>
            <a:ext cx="7772400" cy="1145023"/>
          </a:xfrm>
        </p:spPr>
        <p:txBody>
          <a:bodyPr/>
          <a:lstStyle/>
          <a:p>
            <a:pPr algn="ctr"/>
            <a:r>
              <a:rPr lang="en-US" sz="3600" dirty="0">
                <a:effectLst>
                  <a:outerShdw blurRad="38100" dist="38100" dir="2700000" algn="tl">
                    <a:srgbClr val="000000">
                      <a:alpha val="43137"/>
                    </a:srgbClr>
                  </a:outerShdw>
                </a:effectLst>
              </a:rPr>
              <a:t>Ultimate Exodus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(Rev 11:15)</a:t>
            </a:r>
            <a:endParaRPr lang="en-US" sz="3600" dirty="0">
              <a:solidFill>
                <a:schemeClr val="tx1"/>
              </a:solidFill>
              <a:effectLst>
                <a:outerShdw blurRad="38100" dist="38100" dir="2700000" algn="tl">
                  <a:srgbClr val="000000">
                    <a:alpha val="43137"/>
                  </a:srgbClr>
                </a:outerShdw>
              </a:effectLst>
            </a:endParaRPr>
          </a:p>
        </p:txBody>
      </p:sp>
      <p:sp>
        <p:nvSpPr>
          <p:cNvPr id="72707" name="Rectangle 3"/>
          <p:cNvSpPr>
            <a:spLocks noGrp="1" noChangeArrowheads="1"/>
          </p:cNvSpPr>
          <p:nvPr>
            <p:ph type="body" idx="1"/>
          </p:nvPr>
        </p:nvSpPr>
        <p:spPr>
          <a:xfrm>
            <a:off x="114300" y="1558925"/>
            <a:ext cx="8915400" cy="4537075"/>
          </a:xfrm>
        </p:spPr>
        <p:txBody>
          <a:bodyPr/>
          <a:lstStyle/>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Sores</a:t>
            </a:r>
            <a:r>
              <a:rPr lang="en-US" sz="3000" dirty="0">
                <a:effectLst>
                  <a:outerShdw blurRad="38100" dist="38100" dir="2700000" algn="tl">
                    <a:srgbClr val="000000">
                      <a:alpha val="43137"/>
                    </a:srgbClr>
                  </a:outerShdw>
                </a:effectLst>
              </a:rPr>
              <a:t>: 6</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9:8-12),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bowl (Rev 16:1-2)</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Rivers to blood</a:t>
            </a:r>
            <a:r>
              <a:rPr lang="en-US" sz="3000" dirty="0">
                <a:effectLst>
                  <a:outerShdw blurRad="38100" dist="38100" dir="2700000" algn="tl">
                    <a:srgbClr val="000000">
                      <a:alpha val="43137"/>
                    </a:srgbClr>
                  </a:outerShdw>
                </a:effectLst>
              </a:rPr>
              <a:t>: 1</a:t>
            </a:r>
            <a:r>
              <a:rPr lang="en-US" sz="3000" baseline="30000" dirty="0">
                <a:effectLst>
                  <a:outerShdw blurRad="38100" dist="38100" dir="2700000" algn="tl">
                    <a:srgbClr val="000000">
                      <a:alpha val="43137"/>
                    </a:srgbClr>
                  </a:outerShdw>
                </a:effectLst>
              </a:rPr>
              <a:t>st</a:t>
            </a:r>
            <a:r>
              <a:rPr lang="en-US" sz="3000" dirty="0">
                <a:effectLst>
                  <a:outerShdw blurRad="38100" dist="38100" dir="2700000" algn="tl">
                    <a:srgbClr val="000000">
                      <a:alpha val="43137"/>
                    </a:srgbClr>
                  </a:outerShdw>
                </a:effectLst>
              </a:rPr>
              <a:t> plague (Ex 7:19-21), 3</a:t>
            </a:r>
            <a:r>
              <a:rPr lang="en-US" sz="3000" baseline="30000" dirty="0">
                <a:effectLst>
                  <a:outerShdw blurRad="38100" dist="38100" dir="2700000" algn="tl">
                    <a:srgbClr val="000000">
                      <a:alpha val="43137"/>
                    </a:srgbClr>
                  </a:outerShdw>
                </a:effectLst>
              </a:rPr>
              <a:t>rd</a:t>
            </a:r>
            <a:r>
              <a:rPr lang="en-US" sz="3000" dirty="0">
                <a:effectLst>
                  <a:outerShdw blurRad="38100" dist="38100" dir="2700000" algn="tl">
                    <a:srgbClr val="000000">
                      <a:alpha val="43137"/>
                    </a:srgbClr>
                  </a:outerShdw>
                </a:effectLst>
              </a:rPr>
              <a:t> bowl (Rev 16:4-7)</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Darkness</a:t>
            </a:r>
            <a:r>
              <a:rPr lang="en-US" sz="3000" dirty="0">
                <a:effectLst>
                  <a:outerShdw blurRad="38100" dist="38100" dir="2700000" algn="tl">
                    <a:srgbClr val="000000">
                      <a:alpha val="43137"/>
                    </a:srgbClr>
                  </a:outerShdw>
                </a:effectLst>
              </a:rPr>
              <a:t>: 9</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10:21-23), 5</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16:10-11)</a:t>
            </a: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Frogs</a:t>
            </a:r>
            <a:r>
              <a:rPr lang="en-US" sz="3000" dirty="0">
                <a:effectLst>
                  <a:outerShdw blurRad="38100" dist="38100" dir="2700000" algn="tl">
                    <a:srgbClr val="000000">
                      <a:alpha val="43137"/>
                    </a:srgbClr>
                  </a:outerShdw>
                </a:effectLst>
              </a:rPr>
              <a:t>: 2</a:t>
            </a:r>
            <a:r>
              <a:rPr lang="en-US" sz="3000" baseline="30000" dirty="0">
                <a:effectLst>
                  <a:outerShdw blurRad="38100" dist="38100" dir="2700000" algn="tl">
                    <a:srgbClr val="000000">
                      <a:alpha val="43137"/>
                    </a:srgbClr>
                  </a:outerShdw>
                </a:effectLst>
              </a:rPr>
              <a:t>nd</a:t>
            </a:r>
            <a:r>
              <a:rPr lang="en-US" sz="3000" dirty="0">
                <a:effectLst>
                  <a:outerShdw blurRad="38100" dist="38100" dir="2700000" algn="tl">
                    <a:srgbClr val="000000">
                      <a:alpha val="43137"/>
                    </a:srgbClr>
                  </a:outerShdw>
                </a:effectLst>
              </a:rPr>
              <a:t> plague (Ex 7:25</a:t>
            </a:r>
            <a:r>
              <a:rPr lang="en-US" sz="3000" dirty="0">
                <a:effectLst>
                  <a:outerShdw blurRad="38100" dist="38100" dir="2700000" algn="tl">
                    <a:srgbClr val="000000">
                      <a:alpha val="43137"/>
                    </a:srgbClr>
                  </a:outerShdw>
                </a:effectLst>
                <a:cs typeface="Calibri" panose="020F0502020204030204" pitchFamily="34" charset="0"/>
              </a:rPr>
              <a:t>‒8:15), 6</a:t>
            </a:r>
            <a:r>
              <a:rPr lang="en-US" sz="3000" baseline="30000" dirty="0">
                <a:effectLst>
                  <a:outerShdw blurRad="38100" dist="38100" dir="2700000" algn="tl">
                    <a:srgbClr val="000000">
                      <a:alpha val="43137"/>
                    </a:srgbClr>
                  </a:outerShdw>
                </a:effectLst>
                <a:cs typeface="Calibri" panose="020F0502020204030204" pitchFamily="34" charset="0"/>
              </a:rPr>
              <a:t>th</a:t>
            </a:r>
            <a:r>
              <a:rPr lang="en-US" sz="3000" dirty="0">
                <a:effectLst>
                  <a:outerShdw blurRad="38100" dist="38100" dir="2700000" algn="tl">
                    <a:srgbClr val="000000">
                      <a:alpha val="43137"/>
                    </a:srgbClr>
                  </a:outerShdw>
                </a:effectLst>
                <a:cs typeface="Calibri" panose="020F0502020204030204" pitchFamily="34" charset="0"/>
              </a:rPr>
              <a:t> bowl (Rev 16:13)</a:t>
            </a:r>
            <a:endParaRPr lang="en-US" sz="3000" dirty="0">
              <a:effectLst>
                <a:outerShdw blurRad="38100" dist="38100" dir="2700000" algn="tl">
                  <a:srgbClr val="000000">
                    <a:alpha val="43137"/>
                  </a:srgbClr>
                </a:outerShdw>
              </a:effectLst>
            </a:endParaRPr>
          </a:p>
          <a:p>
            <a:pPr marL="465138" indent="-465138" eaLnBrk="1" hangingPunct="1">
              <a:spcBef>
                <a:spcPts val="0"/>
              </a:spcBef>
              <a:spcAft>
                <a:spcPts val="2400"/>
              </a:spcAft>
              <a:defRPr/>
            </a:pPr>
            <a:r>
              <a:rPr lang="en-US" sz="3000" b="1" u="sng" dirty="0">
                <a:solidFill>
                  <a:srgbClr val="FFFFCC"/>
                </a:solidFill>
                <a:effectLst>
                  <a:outerShdw blurRad="38100" dist="38100" dir="2700000" algn="tl">
                    <a:srgbClr val="000000">
                      <a:alpha val="43137"/>
                    </a:srgbClr>
                  </a:outerShdw>
                </a:effectLst>
              </a:rPr>
              <a:t>Hail</a:t>
            </a:r>
            <a:r>
              <a:rPr lang="en-US" sz="3000" dirty="0">
                <a:effectLst>
                  <a:outerShdw blurRad="38100" dist="38100" dir="2700000" algn="tl">
                    <a:srgbClr val="000000">
                      <a:alpha val="43137"/>
                    </a:srgbClr>
                  </a:outerShdw>
                </a:effectLst>
              </a:rPr>
              <a:t>: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plague (Ex 9:22-26), 7</a:t>
            </a:r>
            <a:r>
              <a:rPr lang="en-US" sz="3000" baseline="30000" dirty="0">
                <a:effectLst>
                  <a:outerShdw blurRad="38100" dist="38100" dir="2700000" algn="tl">
                    <a:srgbClr val="000000">
                      <a:alpha val="43137"/>
                    </a:srgbClr>
                  </a:outerShdw>
                </a:effectLst>
              </a:rPr>
              <a:t>th</a:t>
            </a:r>
            <a:r>
              <a:rPr lang="en-US" sz="3000" dirty="0">
                <a:effectLst>
                  <a:outerShdw blurRad="38100" dist="38100" dir="2700000" algn="tl">
                    <a:srgbClr val="000000">
                      <a:alpha val="43137"/>
                    </a:srgbClr>
                  </a:outerShdw>
                </a:effectLst>
              </a:rPr>
              <a:t> bowl (Rev 16:17-21)</a:t>
            </a:r>
          </a:p>
        </p:txBody>
      </p:sp>
    </p:spTree>
    <p:extLst>
      <p:ext uri="{BB962C8B-B14F-4D97-AF65-F5344CB8AC3E}">
        <p14:creationId xmlns:p14="http://schemas.microsoft.com/office/powerpoint/2010/main" val="656560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914400"/>
          </a:xfrm>
        </p:spPr>
        <p:txBody>
          <a:bodyPr/>
          <a:lstStyle/>
          <a:p>
            <a:pPr algn="ctr" eaLnBrk="1" hangingPunct="1"/>
            <a:r>
              <a:rPr lang="en-US" sz="4000" dirty="0">
                <a:effectLst>
                  <a:outerShdw blurRad="38100" dist="38100" dir="2700000" algn="tl">
                    <a:srgbClr val="000000">
                      <a:alpha val="43137"/>
                    </a:srgbClr>
                  </a:outerShdw>
                </a:effectLst>
              </a:rPr>
              <a:t>Satan is a Defeated Foe</a:t>
            </a:r>
          </a:p>
        </p:txBody>
      </p:sp>
      <p:sp>
        <p:nvSpPr>
          <p:cNvPr id="6147" name="Rectangle 3"/>
          <p:cNvSpPr>
            <a:spLocks noGrp="1" noChangeArrowheads="1"/>
          </p:cNvSpPr>
          <p:nvPr>
            <p:ph type="body" idx="1"/>
          </p:nvPr>
        </p:nvSpPr>
        <p:spPr>
          <a:xfrm>
            <a:off x="730624" y="1676400"/>
            <a:ext cx="7353500" cy="4114801"/>
          </a:xfrm>
        </p:spPr>
        <p:txBody>
          <a:bodyPr/>
          <a:lstStyle/>
          <a:p>
            <a:pPr marL="461963" indent="-461963">
              <a:spcBef>
                <a:spcPts val="0"/>
              </a:spcBef>
              <a:spcAft>
                <a:spcPts val="2400"/>
              </a:spcAft>
              <a:defRPr/>
            </a:pPr>
            <a:r>
              <a:rPr lang="en-US" sz="3600" kern="1200" dirty="0">
                <a:effectLst>
                  <a:outerShdw blurRad="38100" dist="38100" dir="2700000" algn="tl">
                    <a:srgbClr val="000000">
                      <a:alpha val="43137"/>
                    </a:srgbClr>
                  </a:outerShdw>
                </a:effectLst>
              </a:rPr>
              <a:t>John 12:31 </a:t>
            </a:r>
          </a:p>
          <a:p>
            <a:pPr marL="461963" indent="-461963">
              <a:spcBef>
                <a:spcPts val="0"/>
              </a:spcBef>
              <a:spcAft>
                <a:spcPts val="2400"/>
              </a:spcAft>
              <a:defRPr/>
            </a:pPr>
            <a:r>
              <a:rPr lang="en-US" sz="3600" kern="1200" dirty="0">
                <a:effectLst>
                  <a:outerShdw blurRad="38100" dist="38100" dir="2700000" algn="tl">
                    <a:srgbClr val="000000">
                      <a:alpha val="43137"/>
                    </a:srgbClr>
                  </a:outerShdw>
                </a:effectLst>
              </a:rPr>
              <a:t>John 16:11</a:t>
            </a:r>
          </a:p>
          <a:p>
            <a:pPr marL="461963" indent="-461963">
              <a:spcBef>
                <a:spcPts val="0"/>
              </a:spcBef>
              <a:spcAft>
                <a:spcPts val="2400"/>
              </a:spcAft>
              <a:defRPr/>
            </a:pPr>
            <a:r>
              <a:rPr lang="en-US" sz="3600" kern="1200" dirty="0">
                <a:effectLst>
                  <a:outerShdw blurRad="38100" dist="38100" dir="2700000" algn="tl">
                    <a:srgbClr val="000000">
                      <a:alpha val="43137"/>
                    </a:srgbClr>
                  </a:outerShdw>
                </a:effectLst>
              </a:rPr>
              <a:t>Col 2:15</a:t>
            </a:r>
          </a:p>
          <a:p>
            <a:pPr marL="461963" indent="-461963">
              <a:spcBef>
                <a:spcPts val="0"/>
              </a:spcBef>
              <a:spcAft>
                <a:spcPts val="2400"/>
              </a:spcAft>
              <a:defRPr/>
            </a:pPr>
            <a:r>
              <a:rPr lang="en-US" sz="3600" kern="1200" dirty="0">
                <a:effectLst>
                  <a:outerShdw blurRad="38100" dist="38100" dir="2700000" algn="tl">
                    <a:srgbClr val="000000">
                      <a:alpha val="43137"/>
                    </a:srgbClr>
                  </a:outerShdw>
                </a:effectLst>
              </a:rPr>
              <a:t>Heb 2:14</a:t>
            </a:r>
          </a:p>
          <a:p>
            <a:pPr marL="461963" indent="-461963">
              <a:spcBef>
                <a:spcPts val="0"/>
              </a:spcBef>
              <a:spcAft>
                <a:spcPts val="2400"/>
              </a:spcAft>
              <a:defRPr/>
            </a:pPr>
            <a:r>
              <a:rPr lang="en-US" sz="3600" kern="1200" dirty="0">
                <a:effectLst>
                  <a:outerShdw blurRad="38100" dist="38100" dir="2700000" algn="tl">
                    <a:srgbClr val="000000">
                      <a:alpha val="43137"/>
                    </a:srgbClr>
                  </a:outerShdw>
                </a:effectLst>
              </a:rPr>
              <a:t>1 John 3:8</a:t>
            </a:r>
            <a:endParaRPr lang="en-US" sz="3600" dirty="0">
              <a:effectLst>
                <a:outerShdw blurRad="38100" dist="38100" dir="2700000" algn="tl">
                  <a:srgbClr val="000000">
                    <a:alpha val="43137"/>
                  </a:srgbClr>
                </a:outerShdw>
              </a:effectLst>
            </a:endParaRP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9886" y="1814677"/>
            <a:ext cx="3108712" cy="4003646"/>
          </a:xfrm>
          <a:prstGeom prst="rect">
            <a:avLst/>
          </a:prstGeom>
          <a:noFill/>
          <a:ln w="9525">
            <a:noFill/>
            <a:miter lim="800000"/>
            <a:headEnd/>
            <a:tailEnd/>
          </a:ln>
        </p:spPr>
      </p:pic>
    </p:spTree>
    <p:extLst>
      <p:ext uri="{BB962C8B-B14F-4D97-AF65-F5344CB8AC3E}">
        <p14:creationId xmlns:p14="http://schemas.microsoft.com/office/powerpoint/2010/main" val="1615580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Initial eviction from heaven (Isa 14:12-15; Ezek 28:12-17)</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Eden (Gen 3:15)</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Pre-</a:t>
            </a:r>
            <a:r>
              <a:rPr lang="en-US" sz="2800" kern="1200" dirty="0" err="1">
                <a:effectLst>
                  <a:outerShdw blurRad="38100" dist="38100" dir="2700000" algn="tl">
                    <a:srgbClr val="000000">
                      <a:alpha val="43137"/>
                    </a:srgbClr>
                  </a:outerShdw>
                </a:effectLst>
              </a:rPr>
              <a:t>diluvian</a:t>
            </a:r>
            <a:r>
              <a:rPr lang="en-US" sz="2800" kern="1200" dirty="0">
                <a:effectLst>
                  <a:outerShdw blurRad="38100" dist="38100" dir="2700000" algn="tl">
                    <a:srgbClr val="000000">
                      <a:alpha val="43137"/>
                    </a:srgbClr>
                  </a:outerShdw>
                </a:effectLst>
              </a:rPr>
              <a:t> world (1 Pet 3:19-20)</a:t>
            </a:r>
          </a:p>
          <a:p>
            <a:pPr marL="457200" indent="-457200" algn="just" eaLnBrk="1" hangingPunct="1">
              <a:spcBef>
                <a:spcPts val="0"/>
              </a:spcBef>
              <a:spcAft>
                <a:spcPts val="1800"/>
              </a:spcAft>
              <a:defRPr/>
            </a:pPr>
            <a:r>
              <a:rPr lang="en-US" sz="2800" b="1" u="sng" kern="1200" dirty="0">
                <a:solidFill>
                  <a:srgbClr val="FFFFCC"/>
                </a:solidFill>
                <a:effectLst>
                  <a:outerShdw blurRad="38100" dist="38100" dir="2700000" algn="tl">
                    <a:srgbClr val="000000">
                      <a:alpha val="43137"/>
                    </a:srgbClr>
                  </a:outerShdw>
                </a:effectLst>
              </a:rPr>
              <a:t>Cross (John 12:31; 16:11; Col 2:15; Heb 2:14; 1 John 3:8)</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Mid point of the Tribulation (Rev 12:9)</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Beginning of millennium (Rev 20:2-3)</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Satan’s Progressive Defeat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Initial eviction from heaven (Isa 14:12-15; Ezek 28:12-17)</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Eden (Gen 3:15)</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Pre-</a:t>
            </a:r>
            <a:r>
              <a:rPr lang="en-US" sz="2800" kern="1200" dirty="0" err="1">
                <a:effectLst>
                  <a:outerShdw blurRad="38100" dist="38100" dir="2700000" algn="tl">
                    <a:srgbClr val="000000">
                      <a:alpha val="43137"/>
                    </a:srgbClr>
                  </a:outerShdw>
                </a:effectLst>
              </a:rPr>
              <a:t>diluvian</a:t>
            </a:r>
            <a:r>
              <a:rPr lang="en-US" sz="2800" kern="1200" dirty="0">
                <a:effectLst>
                  <a:outerShdw blurRad="38100" dist="38100" dir="2700000" algn="tl">
                    <a:srgbClr val="000000">
                      <a:alpha val="43137"/>
                    </a:srgbClr>
                  </a:outerShdw>
                </a:effectLst>
              </a:rPr>
              <a:t> world (1 Pet 3:19-20)</a:t>
            </a:r>
          </a:p>
          <a:p>
            <a:pPr marL="457200" indent="-457200" algn="just" eaLnBrk="1" hangingPunct="1">
              <a:spcBef>
                <a:spcPts val="0"/>
              </a:spcBef>
              <a:spcAft>
                <a:spcPts val="1800"/>
              </a:spcAft>
              <a:defRPr/>
            </a:pPr>
            <a:r>
              <a:rPr lang="en-US" sz="2800" kern="1200" dirty="0">
                <a:effectLst>
                  <a:outerShdw blurRad="38100" dist="38100" dir="2700000" algn="tl">
                    <a:srgbClr val="000000">
                      <a:alpha val="43137"/>
                    </a:srgbClr>
                  </a:outerShdw>
                </a:effectLst>
              </a:rPr>
              <a:t>Cross (John 12:31; 16:11; Col 2:15; Heb 2:14; 1 John 3:8)</a:t>
            </a:r>
          </a:p>
          <a:p>
            <a:pPr marL="457200" indent="-457200" algn="just" eaLnBrk="1" hangingPunct="1">
              <a:spcBef>
                <a:spcPts val="0"/>
              </a:spcBef>
              <a:spcAft>
                <a:spcPts val="1800"/>
              </a:spcAft>
              <a:defRPr/>
            </a:pPr>
            <a:r>
              <a:rPr lang="en-US" sz="2800" b="1" u="sng" kern="1200" dirty="0">
                <a:solidFill>
                  <a:srgbClr val="FFFFCC"/>
                </a:solidFill>
                <a:effectLst>
                  <a:outerShdw blurRad="38100" dist="38100" dir="2700000" algn="tl">
                    <a:srgbClr val="000000">
                      <a:alpha val="43137"/>
                    </a:srgbClr>
                  </a:outerShdw>
                </a:effectLst>
              </a:rPr>
              <a:t>Mid point of the Tribulation (Rev 12:9)</a:t>
            </a:r>
          </a:p>
          <a:p>
            <a:pPr marL="457200" indent="-457200" algn="just" eaLnBrk="1" hangingPunct="1">
              <a:spcBef>
                <a:spcPts val="0"/>
              </a:spcBef>
              <a:spcAft>
                <a:spcPts val="1800"/>
              </a:spcAft>
              <a:defRPr/>
            </a:pPr>
            <a:r>
              <a:rPr lang="en-US" sz="2800" b="1" u="sng" kern="1200" dirty="0">
                <a:solidFill>
                  <a:srgbClr val="FFFFCC"/>
                </a:solidFill>
                <a:effectLst>
                  <a:outerShdw blurRad="38100" dist="38100" dir="2700000" algn="tl">
                    <a:srgbClr val="000000">
                      <a:alpha val="43137"/>
                    </a:srgbClr>
                  </a:outerShdw>
                </a:effectLst>
              </a:rPr>
              <a:t>Beginning of millennium (Rev 20:2-3)</a:t>
            </a:r>
          </a:p>
          <a:p>
            <a:pPr marL="457200" indent="-457200" algn="just" eaLnBrk="1" hangingPunct="1">
              <a:spcBef>
                <a:spcPts val="0"/>
              </a:spcBef>
              <a:spcAft>
                <a:spcPts val="1800"/>
              </a:spcAft>
              <a:defRPr/>
            </a:pPr>
            <a:r>
              <a:rPr lang="en-US" sz="2800" b="1" u="sng" kern="1200" dirty="0">
                <a:solidFill>
                  <a:srgbClr val="FFFFCC"/>
                </a:solidFill>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370375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effectLst>
                  <a:outerShdw blurRad="38100" dist="38100" dir="2700000" algn="tl">
                    <a:srgbClr val="000000">
                      <a:alpha val="43137"/>
                    </a:srgbClr>
                  </a:outerShdw>
                </a:effectLst>
              </a:rPr>
              <a:t>Names &amp; Titles Demonstrating Satan’s Post-Fall, Earthly Authority </a:t>
            </a:r>
            <a:br>
              <a:rPr lang="en-US" sz="2800" dirty="0">
                <a:effectLst>
                  <a:outerShdw blurRad="38100" dist="38100" dir="2700000" algn="tl">
                    <a:srgbClr val="000000">
                      <a:alpha val="43137"/>
                    </a:srgbClr>
                  </a:outerShdw>
                </a:effectLst>
              </a:rPr>
            </a:br>
            <a:r>
              <a:rPr lang="en-US" sz="2400" dirty="0">
                <a:solidFill>
                  <a:schemeClr val="tx1"/>
                </a:solidFill>
                <a:effectLst>
                  <a:outerShdw blurRad="38100" dist="38100" dir="2700000" algn="tl">
                    <a:srgbClr val="000000">
                      <a:alpha val="43137"/>
                    </a:srgbClr>
                  </a:outerShdw>
                </a:effectLst>
              </a:rPr>
              <a:t>(Job 1:7; 2:2; Luke 4:5-8; Rom. 8:19-22)</a:t>
            </a:r>
            <a:endParaRPr lang="en-US" sz="2800"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1714300" y="2057399"/>
            <a:ext cx="7353500" cy="4114801"/>
          </a:xfrm>
        </p:spPr>
        <p:txBody>
          <a:bodyPr/>
          <a:lstStyle/>
          <a:p>
            <a:pPr marL="461963" indent="-461963">
              <a:spcBef>
                <a:spcPts val="0"/>
              </a:spcBef>
              <a:spcAft>
                <a:spcPts val="2400"/>
              </a:spcAft>
              <a:defRPr/>
            </a:pPr>
            <a:r>
              <a:rPr lang="en-US" sz="2800" dirty="0">
                <a:effectLst>
                  <a:outerShdw blurRad="38100" dist="38100" dir="2700000" algn="tl">
                    <a:srgbClr val="000000">
                      <a:alpha val="43137"/>
                    </a:srgbClr>
                  </a:outerShdw>
                </a:effectLst>
              </a:rPr>
              <a:t>Prince of this world (John 12:31; 14:30; 16:11)</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God of this age (2 Cor. 4:4)</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Prince and power of the air (Eph. 2:2)</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Who the believer wrestles with (Eph. 6:12)</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Roaring lion (1 Pet. 5:8)</a:t>
            </a:r>
          </a:p>
          <a:p>
            <a:pPr marL="461963" indent="-461963">
              <a:spcBef>
                <a:spcPts val="0"/>
              </a:spcBef>
              <a:spcAft>
                <a:spcPts val="2400"/>
              </a:spcAft>
              <a:defRPr/>
            </a:pPr>
            <a:r>
              <a:rPr lang="en-US" sz="2800" dirty="0">
                <a:effectLst>
                  <a:outerShdw blurRad="38100" dist="38100" dir="2700000" algn="tl">
                    <a:srgbClr val="000000">
                      <a:alpha val="43137"/>
                    </a:srgbClr>
                  </a:outerShdw>
                </a:effectLst>
              </a:rPr>
              <a:t>Whole world lies in his power (1 John 5:19)</a:t>
            </a: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874" y="2133601"/>
            <a:ext cx="1479176" cy="19050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5:5</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Absence of the noun “kingdom” [</a:t>
            </a:r>
            <a:r>
              <a:rPr lang="en-US" altLang="en-US" i="1" dirty="0">
                <a:effectLst>
                  <a:outerShdw blurRad="38100" dist="38100" dir="2700000" algn="tl">
                    <a:srgbClr val="000000">
                      <a:alpha val="43137"/>
                    </a:srgbClr>
                  </a:outerShdw>
                </a:effectLst>
              </a:rPr>
              <a:t>basileia</a:t>
            </a:r>
            <a:r>
              <a:rPr lang="en-US" altLang="en-US" dirty="0">
                <a:effectLst>
                  <a:outerShdw blurRad="38100" dist="38100" dir="2700000" algn="tl">
                    <a:srgbClr val="000000">
                      <a:alpha val="43137"/>
                    </a:srgbClr>
                  </a:outerShdw>
                </a:effectLst>
              </a:rPr>
              <a:t>] or the verb “to reign” [</a:t>
            </a:r>
            <a:r>
              <a:rPr lang="en-US" altLang="en-US" i="1" dirty="0" err="1">
                <a:effectLst>
                  <a:outerShdw blurRad="38100" dist="38100" dir="2700000" algn="tl">
                    <a:srgbClr val="000000">
                      <a:alpha val="43137"/>
                    </a:srgbClr>
                  </a:outerShdw>
                </a:effectLst>
              </a:rPr>
              <a:t>basileuō</a:t>
            </a:r>
            <a:r>
              <a:rPr lang="en-US" altLang="en-US" dirty="0">
                <a:effectLst>
                  <a:outerShdw blurRad="38100" dist="38100" dir="2700000" algn="tl">
                    <a:srgbClr val="000000">
                      <a:alpha val="43137"/>
                    </a:srgbClr>
                  </a:outerShdw>
                </a:effectLst>
              </a:rPr>
              <a: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has not yet opened the seven-sealed scroll (Rev. 5:5; 6:1), which evicts Satan from the earth</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A present reigning Church does not fit the context of Rev. 2‒3</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28012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20</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990600" y="4876800"/>
            <a:ext cx="1828800" cy="5334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146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2" descr="http://images.clipart.com/thb/thb11/CL/5344_2005030011/010716_0868_33/24563980.thb.jpg?010716_0868_3375_o__i">
            <a:extLst>
              <a:ext uri="{FF2B5EF4-FFF2-40B4-BE49-F238E27FC236}">
                <a16:creationId xmlns:a16="http://schemas.microsoft.com/office/drawing/2014/main" id="{EB9F1C39-F0B0-4C24-A413-BF79177AE5E3}"/>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0" y="1562100"/>
            <a:ext cx="7620000"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5218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14300" y="1524000"/>
            <a:ext cx="8915400" cy="159372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name comes from </a:t>
            </a:r>
            <a:r>
              <a:rPr lang="en-US" i="1" dirty="0" err="1">
                <a:effectLst>
                  <a:outerShdw blurRad="38100" dist="38100" dir="2700000" algn="tl">
                    <a:srgbClr val="000000">
                      <a:alpha val="43137"/>
                    </a:srgbClr>
                  </a:outerShdw>
                </a:effectLst>
              </a:rPr>
              <a:t>laos</a:t>
            </a:r>
            <a:r>
              <a:rPr lang="en-US" dirty="0">
                <a:effectLst>
                  <a:outerShdw blurRad="38100" dist="38100" dir="2700000" algn="tl">
                    <a:srgbClr val="000000">
                      <a:alpha val="43137"/>
                    </a:srgbClr>
                  </a:outerShdw>
                </a:effectLst>
              </a:rPr>
              <a:t>, people, and </a:t>
            </a:r>
            <a:r>
              <a:rPr lang="en-US" i="1" dirty="0" err="1">
                <a:effectLst>
                  <a:outerShdw blurRad="38100" dist="38100" dir="2700000" algn="tl">
                    <a:srgbClr val="000000">
                      <a:alpha val="43137"/>
                    </a:srgbClr>
                  </a:outerShdw>
                </a:effectLst>
              </a:rPr>
              <a:t>dikao</a:t>
            </a:r>
            <a:r>
              <a:rPr lang="en-US" dirty="0">
                <a:effectLst>
                  <a:outerShdw blurRad="38100" dist="38100" dir="2700000" algn="tl">
                    <a:srgbClr val="000000">
                      <a:alpha val="43137"/>
                    </a:srgbClr>
                  </a:outerShdw>
                </a:effectLst>
              </a:rPr>
              <a:t>, to rule: the rule of the people: ‘democracy,’ in other words</a:t>
            </a:r>
            <a:r>
              <a:rPr lang="en-US"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2" name="Picture 1">
            <a:extLst>
              <a:ext uri="{FF2B5EF4-FFF2-40B4-BE49-F238E27FC236}">
                <a16:creationId xmlns:a16="http://schemas.microsoft.com/office/drawing/2014/main" id="{C6149A26-2ECA-44C1-8604-94A1E0CFE9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300" y="65546"/>
            <a:ext cx="753114" cy="1097280"/>
          </a:xfrm>
          <a:prstGeom prst="rect">
            <a:avLst/>
          </a:prstGeom>
        </p:spPr>
      </p:pic>
      <p:pic>
        <p:nvPicPr>
          <p:cNvPr id="12" name="Picture 2" descr="Image result for laodicea">
            <a:extLst>
              <a:ext uri="{FF2B5EF4-FFF2-40B4-BE49-F238E27FC236}">
                <a16:creationId xmlns:a16="http://schemas.microsoft.com/office/drawing/2014/main" id="{8A9E8661-CAC4-446C-A903-0440AA3B0E8A}"/>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714501" y="3124200"/>
            <a:ext cx="5714999"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F9860D2-2329-4649-8C84-AE550743B758}"/>
              </a:ext>
            </a:extLst>
          </p:cNvPr>
          <p:cNvSpPr/>
          <p:nvPr/>
        </p:nvSpPr>
        <p:spPr>
          <a:xfrm>
            <a:off x="1885950" y="228600"/>
            <a:ext cx="5372100"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William Newell</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Book of the Revelation </a:t>
            </a:r>
            <a:r>
              <a:rPr lang="en-US" sz="1800" dirty="0">
                <a:effectLst>
                  <a:outerShdw blurRad="38100" dist="38100" dir="2700000" algn="tl">
                    <a:srgbClr val="000000">
                      <a:alpha val="43137"/>
                    </a:srgbClr>
                  </a:outerShdw>
                </a:effectLst>
                <a:latin typeface="Calibri" panose="020F0502020204030204" pitchFamily="34" charset="0"/>
                <a:cs typeface="+mn-cs"/>
              </a:rPr>
              <a:t>(Chicago: Moody, 1935), 75.</a:t>
            </a:r>
          </a:p>
        </p:txBody>
      </p:sp>
    </p:spTree>
    <p:extLst>
      <p:ext uri="{BB962C8B-B14F-4D97-AF65-F5344CB8AC3E}">
        <p14:creationId xmlns:p14="http://schemas.microsoft.com/office/powerpoint/2010/main" val="2555006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3:19-20</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whom I love, I reprove and discipline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be zealous and repent. </a:t>
            </a:r>
            <a:r>
              <a:rPr lang="en-US" sz="34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I stand at the door and knock; if anyone hears My voice and opens the door, I will come in to him and will dine with him, and he with Me.”</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7524" y="3400697"/>
            <a:ext cx="1968953" cy="1463040"/>
          </a:xfrm>
          <a:prstGeom prst="rect">
            <a:avLst/>
          </a:prstGeom>
        </p:spPr>
      </p:pic>
    </p:spTree>
    <p:extLst>
      <p:ext uri="{BB962C8B-B14F-4D97-AF65-F5344CB8AC3E}">
        <p14:creationId xmlns:p14="http://schemas.microsoft.com/office/powerpoint/2010/main" val="3243838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600200"/>
            <a:ext cx="7772399" cy="47263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already overcome (Rev 5:5)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Jesus as the King of the Nations (Rev 15:3)</a:t>
            </a:r>
          </a:p>
        </p:txBody>
      </p:sp>
      <p:pic>
        <p:nvPicPr>
          <p:cNvPr id="6" name="Picture 2" descr="http://3.bp.blogspot.com/-QEkPt30fRNQ/US-EfJsZfRI/AAAAAAAASK4/JnP_SUUHRas/s1600/a.jpg">
            <a:extLst>
              <a:ext uri="{FF2B5EF4-FFF2-40B4-BE49-F238E27FC236}">
                <a16:creationId xmlns:a16="http://schemas.microsoft.com/office/drawing/2014/main" id="{1DCED86A-FF0B-4F5C-9500-140C658720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DADACBC9-7D9C-43B0-84A5-9BCA079D36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91440"/>
            <a:ext cx="1228725" cy="822960"/>
          </a:xfrm>
          <a:prstGeom prst="rect">
            <a:avLst/>
          </a:prstGeom>
          <a:noFill/>
          <a:ln w="9525">
            <a:noFill/>
            <a:miter lim="800000"/>
            <a:headEnd/>
            <a:tailEnd/>
          </a:ln>
        </p:spPr>
      </p:pic>
    </p:spTree>
    <p:extLst>
      <p:ext uri="{BB962C8B-B14F-4D97-AF65-F5344CB8AC3E}">
        <p14:creationId xmlns:p14="http://schemas.microsoft.com/office/powerpoint/2010/main" val="571986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3170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15:3</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sang the song of Moses, the bond-servant of God, and the song of the Lamb, saying, ‘Great and marvelous are Your works, O Lord God, the Almighty; Righteous and true are Your ways,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 of the nations!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ADFDA13-4415-45BF-BB6C-63E7724BC2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7524" y="3400697"/>
            <a:ext cx="1968953" cy="1463040"/>
          </a:xfrm>
          <a:prstGeom prst="rect">
            <a:avLst/>
          </a:prstGeom>
        </p:spPr>
      </p:pic>
    </p:spTree>
    <p:extLst>
      <p:ext uri="{BB962C8B-B14F-4D97-AF65-F5344CB8AC3E}">
        <p14:creationId xmlns:p14="http://schemas.microsoft.com/office/powerpoint/2010/main" val="188884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87771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15:4</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will not fear, O Lord, and glorify Your name? For You alone are holy;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nations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hēkō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worship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proskyneō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before You, For Your righteous acts have been revealed.”</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7529" y="3039055"/>
            <a:ext cx="2461193" cy="1828800"/>
          </a:xfrm>
          <a:prstGeom prst="rect">
            <a:avLst/>
          </a:prstGeom>
        </p:spPr>
      </p:pic>
    </p:spTree>
    <p:extLst>
      <p:ext uri="{BB962C8B-B14F-4D97-AF65-F5344CB8AC3E}">
        <p14:creationId xmlns:p14="http://schemas.microsoft.com/office/powerpoint/2010/main" val="578638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cs typeface="Calibri" panose="020F0502020204030204" pitchFamily="34" charset="0"/>
              </a:rPr>
              <a:t>E.R. Craven</a:t>
            </a:r>
            <a:br>
              <a:rPr lang="en-US" sz="2400" dirty="0">
                <a:effectLst>
                  <a:outerShdw blurRad="38100" dist="38100" dir="2700000" algn="tl">
                    <a:srgbClr val="000000">
                      <a:alpha val="43137"/>
                    </a:srgbClr>
                  </a:outerShdw>
                </a:effectLst>
                <a:cs typeface="Calibri" panose="020F0502020204030204" pitchFamily="34" charset="0"/>
              </a:rPr>
            </a:br>
            <a:r>
              <a:rPr lang="en-US" sz="1800" dirty="0">
                <a:solidFill>
                  <a:schemeClr val="tx1"/>
                </a:solidFill>
                <a:effectLst>
                  <a:outerShdw blurRad="38100" dist="38100" dir="2700000" algn="tl">
                    <a:srgbClr val="000000">
                      <a:alpha val="43137"/>
                    </a:srgbClr>
                  </a:outerShdw>
                </a:effectLst>
                <a:cs typeface="Calibri" panose="020F0502020204030204" pitchFamily="34" charset="0"/>
              </a:rPr>
              <a:t>“</a:t>
            </a:r>
            <a:r>
              <a:rPr lang="en-US" sz="1800" i="1" dirty="0">
                <a:solidFill>
                  <a:schemeClr val="tx1"/>
                </a:solidFill>
                <a:effectLst>
                  <a:outerShdw blurRad="38100" dist="38100" dir="2700000" algn="tl">
                    <a:srgbClr val="000000">
                      <a:alpha val="43137"/>
                    </a:srgbClr>
                  </a:outerShdw>
                </a:effectLst>
                <a:cs typeface="Calibri" panose="020F0502020204030204" pitchFamily="34" charset="0"/>
              </a:rPr>
              <a:t>Excursus on the </a:t>
            </a:r>
            <a:r>
              <a:rPr lang="en-US" sz="1800" i="1" dirty="0" err="1">
                <a:solidFill>
                  <a:schemeClr val="tx1"/>
                </a:solidFill>
                <a:effectLst>
                  <a:outerShdw blurRad="38100" dist="38100" dir="2700000" algn="tl">
                    <a:srgbClr val="000000">
                      <a:alpha val="43137"/>
                    </a:srgbClr>
                  </a:outerShdw>
                </a:effectLst>
                <a:cs typeface="Calibri" panose="020F0502020204030204" pitchFamily="34" charset="0"/>
              </a:rPr>
              <a:t>Basileia</a:t>
            </a:r>
            <a:r>
              <a:rPr lang="en-US" sz="1800" dirty="0">
                <a:solidFill>
                  <a:schemeClr val="tx1"/>
                </a:solidFill>
                <a:effectLst>
                  <a:outerShdw blurRad="38100" dist="38100" dir="2700000" algn="tl">
                    <a:srgbClr val="000000">
                      <a:alpha val="43137"/>
                    </a:srgbClr>
                  </a:outerShdw>
                </a:effectLst>
                <a:cs typeface="Calibri" panose="020F0502020204030204" pitchFamily="34" charset="0"/>
              </a:rPr>
              <a:t>,” in Revelation of John, J. P. Lange (New York: Scribner, 1874), 95.</a:t>
            </a:r>
            <a:endParaRPr lang="en-US" altLang="en-US" sz="18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371600"/>
            <a:ext cx="9144000" cy="2514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3000" dirty="0">
                <a:effectLst/>
                <a:latin typeface="Calibri" panose="020F0502020204030204" pitchFamily="34" charset="0"/>
                <a:cs typeface="Calibri" panose="020F0502020204030204" pitchFamily="34" charset="0"/>
              </a:rPr>
              <a:t>“the passages which have been referred to as proving the doctrine of a present establishment” and “those passages which, it is alleged, logically imply a present establishment of the </a:t>
            </a:r>
            <a:r>
              <a:rPr lang="en-US" sz="3000" i="1" dirty="0" err="1">
                <a:effectLst/>
                <a:latin typeface="Calibri" panose="020F0502020204030204" pitchFamily="34" charset="0"/>
                <a:cs typeface="Calibri" panose="020F0502020204030204" pitchFamily="34" charset="0"/>
              </a:rPr>
              <a:t>Basileia</a:t>
            </a:r>
            <a:r>
              <a:rPr lang="en-US" sz="3000" dirty="0">
                <a:effectLst/>
                <a:latin typeface="Calibri" panose="020F0502020204030204" pitchFamily="34" charset="0"/>
                <a:cs typeface="Calibri" panose="020F0502020204030204" pitchFamily="34" charset="0"/>
              </a:rPr>
              <a:t>”…“There is no critically undisputed passage in the Scriptures which declares, or necessarily implies, even a </a:t>
            </a:r>
            <a:r>
              <a:rPr lang="en-US" sz="3000" i="1" dirty="0">
                <a:effectLst/>
                <a:latin typeface="Calibri" panose="020F0502020204030204" pitchFamily="34" charset="0"/>
                <a:cs typeface="Calibri" panose="020F0502020204030204" pitchFamily="34" charset="0"/>
              </a:rPr>
              <a:t>partial</a:t>
            </a:r>
            <a:r>
              <a:rPr lang="en-US" sz="3000" dirty="0">
                <a:effectLst/>
                <a:latin typeface="Calibri" panose="020F0502020204030204" pitchFamily="34" charset="0"/>
                <a:cs typeface="Calibri" panose="020F0502020204030204" pitchFamily="34" charset="0"/>
              </a:rPr>
              <a:t> establishment in New Testament times.”</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E53CBF3-A4B6-4CE5-89B7-B93111E55A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6750" y="4724400"/>
            <a:ext cx="2730501" cy="1828800"/>
          </a:xfrm>
          <a:prstGeom prst="rect">
            <a:avLst/>
          </a:prstGeom>
        </p:spPr>
      </p:pic>
    </p:spTree>
    <p:extLst>
      <p:ext uri="{BB962C8B-B14F-4D97-AF65-F5344CB8AC3E}">
        <p14:creationId xmlns:p14="http://schemas.microsoft.com/office/powerpoint/2010/main" val="4272599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621975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21</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53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2802656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268711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0" y="228600"/>
            <a:ext cx="7620000" cy="1447800"/>
          </a:xfrm>
        </p:spPr>
        <p:txBody>
          <a:bodyPr anchor="t"/>
          <a:lstStyle/>
          <a:p>
            <a:pPr algn="ctr" eaLnBrk="1" hangingPunct="1">
              <a:spcBef>
                <a:spcPts val="0"/>
              </a:spcBef>
              <a:spcAft>
                <a:spcPts val="1200"/>
              </a:spcAft>
            </a:pPr>
            <a:r>
              <a:rPr lang="en-US" sz="3600" dirty="0">
                <a:effectLst>
                  <a:outerShdw blurRad="38100" dist="38100" dir="2700000" algn="tl">
                    <a:srgbClr val="000000">
                      <a:alpha val="43137"/>
                    </a:srgbClr>
                  </a:outerShdw>
                </a:effectLst>
              </a:rPr>
              <a:t>Bruce Waltke</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Kingdom Promises As Spiritual, </a:t>
            </a:r>
            <a:r>
              <a:rPr lang="en-US" sz="1800" dirty="0">
                <a:solidFill>
                  <a:schemeClr val="tx1"/>
                </a:solidFill>
                <a:effectLst>
                  <a:outerShdw blurRad="38100" dist="38100" dir="2700000" algn="tl">
                    <a:srgbClr val="000000">
                      <a:alpha val="43137"/>
                    </a:srgbClr>
                  </a:outerShdw>
                </a:effectLst>
              </a:rPr>
              <a:t>in Continuity in Discontinuity: Perspectives on the Relationship Between the Old Testament and New Testament, p.273</a:t>
            </a:r>
            <a:endParaRPr lang="en-US" sz="2400" dirty="0">
              <a:solidFill>
                <a:schemeClr val="tx1"/>
              </a:solidFill>
              <a:effectLst>
                <a:outerShdw blurRad="38100" dist="38100" dir="2700000" algn="tl">
                  <a:srgbClr val="000000">
                    <a:alpha val="43137"/>
                  </a:srgbClr>
                </a:outerShdw>
              </a:effectLst>
            </a:endParaRPr>
          </a:p>
        </p:txBody>
      </p:sp>
      <p:sp>
        <p:nvSpPr>
          <p:cNvPr id="29699" name="Rectangle 3"/>
          <p:cNvSpPr>
            <a:spLocks noGrp="1" noChangeArrowheads="1"/>
          </p:cNvSpPr>
          <p:nvPr>
            <p:ph type="body" idx="1"/>
          </p:nvPr>
        </p:nvSpPr>
        <p:spPr>
          <a:xfrm>
            <a:off x="0" y="1828800"/>
            <a:ext cx="9144000" cy="3657600"/>
          </a:xfrm>
        </p:spPr>
        <p:txBody>
          <a:bodyPr/>
          <a:lstStyle/>
          <a:p>
            <a:pPr marL="0" indent="0" algn="just" eaLnBrk="1" hangingPunct="1">
              <a:buFont typeface="Wingdings" pitchFamily="2" charset="2"/>
              <a:buNone/>
              <a:defRPr/>
            </a:pPr>
            <a:r>
              <a:rPr lang="en-US" dirty="0">
                <a:effectLst>
                  <a:outerShdw blurRad="38100" dist="38100" dir="2700000" algn="tl">
                    <a:srgbClr val="000000">
                      <a:alpha val="43137"/>
                    </a:srgbClr>
                  </a:outerShdw>
                </a:effectLst>
              </a:rPr>
              <a:t>“Not one clear </a:t>
            </a:r>
            <a:r>
              <a:rPr lang="en-US" b="1" u="sng" dirty="0">
                <a:solidFill>
                  <a:srgbClr val="FFFFCC"/>
                </a:solidFill>
                <a:effectLst>
                  <a:outerShdw blurRad="38100" dist="38100" dir="2700000" algn="tl">
                    <a:srgbClr val="000000">
                      <a:alpha val="43137"/>
                    </a:srgbClr>
                  </a:outerShdw>
                </a:effectLst>
              </a:rPr>
              <a:t>New Testament</a:t>
            </a:r>
            <a:r>
              <a:rPr lang="en-US" dirty="0">
                <a:effectLst>
                  <a:outerShdw blurRad="38100" dist="38100" dir="2700000" algn="tl">
                    <a:srgbClr val="000000">
                      <a:alpha val="43137"/>
                    </a:srgbClr>
                  </a:outerShdw>
                </a:effectLst>
              </a:rPr>
              <a:t> passage mentions the restoration of Israel as a political nation or predicts an earthly reign of Christ before His final appearing.  None depicts the consummate glory of Christ as an earthly king ruling over the restored nation of Israel. The silence is deafening.”</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687518" cy="914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34067" y="228600"/>
            <a:ext cx="5875867" cy="1143000"/>
          </a:xfrm>
        </p:spPr>
        <p:txBody>
          <a:bodyPr/>
          <a:lstStyle/>
          <a:p>
            <a:pPr algn="ctr" eaLnBrk="1" hangingPunct="1"/>
            <a:r>
              <a:rPr lang="en-US" sz="3600" dirty="0">
                <a:effectLst>
                  <a:outerShdw blurRad="38100" dist="38100" dir="2700000" algn="tl">
                    <a:srgbClr val="000000">
                      <a:alpha val="43137"/>
                    </a:srgbClr>
                  </a:outerShdw>
                </a:effectLst>
              </a:rPr>
              <a:t>Gary </a:t>
            </a:r>
            <a:r>
              <a:rPr lang="en-US" sz="3600" dirty="0" err="1">
                <a:effectLst>
                  <a:outerShdw blurRad="38100" dist="38100" dir="2700000" algn="tl">
                    <a:srgbClr val="000000">
                      <a:alpha val="43137"/>
                    </a:srgbClr>
                  </a:outerShdw>
                </a:effectLst>
              </a:rPr>
              <a:t>DeMar</a:t>
            </a:r>
            <a:br>
              <a:rPr lang="en-US" sz="2400" dirty="0">
                <a:effectLst>
                  <a:outerShdw blurRad="38100" dist="38100" dir="2700000" algn="tl">
                    <a:srgbClr val="000000">
                      <a:alpha val="43137"/>
                    </a:srgbClr>
                  </a:outerShdw>
                </a:effectLst>
              </a:rPr>
            </a:br>
            <a:r>
              <a:rPr lang="en-US" sz="1800" i="1" dirty="0">
                <a:solidFill>
                  <a:schemeClr val="tx1"/>
                </a:solidFill>
                <a:effectLst>
                  <a:outerShdw blurRad="38100" dist="38100" dir="2700000" algn="tl">
                    <a:srgbClr val="000000">
                      <a:alpha val="43137"/>
                    </a:srgbClr>
                  </a:outerShdw>
                </a:effectLst>
              </a:rPr>
              <a:t>End Times Fiction: A Biblical Consideration of the Left Behind Theology</a:t>
            </a:r>
            <a:r>
              <a:rPr lang="en-US" sz="1800" dirty="0">
                <a:solidFill>
                  <a:schemeClr val="tx1"/>
                </a:solidFill>
                <a:effectLst>
                  <a:outerShdw blurRad="38100" dist="38100" dir="2700000" algn="tl">
                    <a:srgbClr val="000000">
                      <a:alpha val="43137"/>
                    </a:srgbClr>
                  </a:outerShdw>
                </a:effectLst>
              </a:rPr>
              <a:t> (Nashville, TN: Nelson, 2001), 203.</a:t>
            </a:r>
          </a:p>
        </p:txBody>
      </p:sp>
      <p:sp>
        <p:nvSpPr>
          <p:cNvPr id="29699" name="Rectangle 3"/>
          <p:cNvSpPr>
            <a:spLocks noGrp="1" noChangeArrowheads="1"/>
          </p:cNvSpPr>
          <p:nvPr>
            <p:ph type="body" idx="1"/>
          </p:nvPr>
        </p:nvSpPr>
        <p:spPr>
          <a:xfrm>
            <a:off x="0" y="1600200"/>
            <a:ext cx="9144000" cy="3810000"/>
          </a:xfrm>
        </p:spPr>
        <p:txBody>
          <a:bodyPr/>
          <a:lstStyle/>
          <a:p>
            <a:pPr marL="0" indent="0" algn="just" eaLnBrk="1" hangingPunct="1">
              <a:lnSpc>
                <a:spcPct val="90000"/>
              </a:lnSpc>
              <a:buFont typeface="Wingdings" pitchFamily="2" charset="2"/>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Where is this ‘super sign’ found in the Bible? Not in the </a:t>
            </a:r>
            <a:r>
              <a:rPr lang="en-US" b="1" u="sng" dirty="0">
                <a:solidFill>
                  <a:srgbClr val="FFFFCC"/>
                </a:solidFill>
                <a:effectLst>
                  <a:outerShdw blurRad="38100" dist="38100" dir="2700000" algn="tl">
                    <a:srgbClr val="000000">
                      <a:alpha val="43137"/>
                    </a:srgbClr>
                  </a:outerShdw>
                </a:effectLst>
              </a:rPr>
              <a:t>New Testament</a:t>
            </a:r>
            <a:r>
              <a:rPr lang="en-US" dirty="0">
                <a:effectLst>
                  <a:outerShdw blurRad="38100" dist="38100" dir="2700000" algn="tl">
                    <a:srgbClr val="000000">
                      <a:alpha val="43137"/>
                    </a:srgbClr>
                  </a:outerShdw>
                </a:effectLst>
              </a:rPr>
              <a:t>. There is not a single verse in the entire </a:t>
            </a:r>
            <a:r>
              <a:rPr lang="en-US" b="1" u="sng" dirty="0">
                <a:solidFill>
                  <a:srgbClr val="FFFFCC"/>
                </a:solidFill>
                <a:effectLst>
                  <a:outerShdw blurRad="38100" dist="38100" dir="2700000" algn="tl">
                    <a:srgbClr val="000000">
                      <a:alpha val="43137"/>
                    </a:srgbClr>
                  </a:outerShdw>
                </a:effectLst>
              </a:rPr>
              <a:t>New Testament</a:t>
            </a:r>
            <a:r>
              <a:rPr lang="en-US" dirty="0">
                <a:effectLst>
                  <a:outerShdw blurRad="38100" dist="38100" dir="2700000" algn="tl">
                    <a:srgbClr val="000000">
                      <a:alpha val="43137"/>
                    </a:srgbClr>
                  </a:outerShdw>
                </a:effectLst>
              </a:rPr>
              <a:t> that says anything about Israel becoming a nation again. Nothing prophetic in the </a:t>
            </a:r>
            <a:r>
              <a:rPr lang="en-US" b="1" u="sng" dirty="0">
                <a:solidFill>
                  <a:srgbClr val="FFFFCC"/>
                </a:solidFill>
                <a:effectLst>
                  <a:outerShdw blurRad="38100" dist="38100" dir="2700000" algn="tl">
                    <a:srgbClr val="000000">
                      <a:alpha val="43137"/>
                    </a:srgbClr>
                  </a:outerShdw>
                </a:effectLst>
              </a:rPr>
              <a:t>New Testament</a:t>
            </a:r>
            <a:r>
              <a:rPr lang="en-US" dirty="0">
                <a:effectLst>
                  <a:outerShdw blurRad="38100" dist="38100" dir="2700000" algn="tl">
                    <a:srgbClr val="000000">
                      <a:alpha val="43137"/>
                    </a:srgbClr>
                  </a:outerShdw>
                </a:effectLst>
              </a:rPr>
              <a:t> depends on Israel becoming a nation again. If Israel becoming a nation again is such ‘a significant sign,’ then why doesn't the </a:t>
            </a:r>
            <a:r>
              <a:rPr lang="en-US" b="1" u="sng" dirty="0">
                <a:solidFill>
                  <a:srgbClr val="FFFFCC"/>
                </a:solidFill>
                <a:effectLst>
                  <a:outerShdw blurRad="38100" dist="38100" dir="2700000" algn="tl">
                    <a:srgbClr val="000000">
                      <a:alpha val="43137"/>
                    </a:srgbClr>
                  </a:outerShdw>
                </a:effectLst>
              </a:rPr>
              <a:t>New Testament</a:t>
            </a:r>
            <a:r>
              <a:rPr lang="en-US" dirty="0">
                <a:effectLst>
                  <a:outerShdw blurRad="38100" dist="38100" dir="2700000" algn="tl">
                    <a:srgbClr val="000000">
                      <a:alpha val="43137"/>
                    </a:srgbClr>
                  </a:outerShdw>
                </a:effectLst>
              </a:rPr>
              <a:t> specifically mention it?</a:t>
            </a:r>
            <a:r>
              <a:rPr lang="en-US" i="1" dirty="0">
                <a:effectLst>
                  <a:outerShdw blurRad="38100" dist="38100" dir="2700000" algn="tl">
                    <a:srgbClr val="000000">
                      <a:alpha val="43137"/>
                    </a:srgbClr>
                  </a:outerShdw>
                </a:effectLst>
              </a:rPr>
              <a:t>”</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846666" cy="10972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437630" y="228600"/>
            <a:ext cx="6268741" cy="1066800"/>
          </a:xfrm>
        </p:spPr>
        <p:txBody>
          <a:bodyPr/>
          <a:lstStyle/>
          <a:p>
            <a:pPr algn="ctr">
              <a:spcAft>
                <a:spcPts val="600"/>
              </a:spcAft>
            </a:pPr>
            <a:r>
              <a:rPr lang="en-US" sz="3600" dirty="0">
                <a:effectLst>
                  <a:outerShdw blurRad="38100" dist="38100" dir="2700000" algn="tl">
                    <a:srgbClr val="000000">
                      <a:alpha val="43137"/>
                    </a:srgbClr>
                  </a:outerShdw>
                </a:effectLst>
              </a:rPr>
              <a:t>Colin Chapman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Colin Chapman, Whose Promised Land? The Continuing Conflict over Israel and Palestine (Oxford, England: Lion, 2015), 262.</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26120"/>
            <a:ext cx="9144000" cy="49141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rPr>
              <a:t>When the New Testament writers like John had seen the significance of the land and the nation in the context of the kingdom of God which had come into being in Jesus of Nazareth,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they ceased to look forward to a literal fulfillment of Old Testament prophecies of a return to the land and a restoration of a Jewish state</a:t>
            </a:r>
            <a:r>
              <a:rPr lang="en-US" sz="3000" dirty="0">
                <a:effectLst>
                  <a:outerShdw blurRad="38100" dist="38100" dir="2700000" algn="tl">
                    <a:srgbClr val="000000">
                      <a:alpha val="43137"/>
                    </a:srgbClr>
                  </a:outerShdw>
                </a:effectLst>
                <a:latin typeface="Calibri" panose="020F0502020204030204" pitchFamily="34" charset="0"/>
              </a:rPr>
              <a:t>. The one and only fulfillment of all promises and prophecies was already there before their eyes in the person of Jesus. The way they interpreted the Old Testament should be the norm for the Christian interpretation of the Old Testament today.</a:t>
            </a:r>
            <a:r>
              <a:rPr 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8B73B12A-B244-48CB-B921-96CAD7C844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50688" cy="1295971"/>
          </a:xfrm>
          <a:prstGeom prst="rect">
            <a:avLst/>
          </a:prstGeom>
        </p:spPr>
      </p:pic>
    </p:spTree>
    <p:extLst>
      <p:ext uri="{BB962C8B-B14F-4D97-AF65-F5344CB8AC3E}">
        <p14:creationId xmlns:p14="http://schemas.microsoft.com/office/powerpoint/2010/main" val="139995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571500" y="228600"/>
            <a:ext cx="8001000" cy="1397520"/>
          </a:xfrm>
        </p:spPr>
        <p:txBody>
          <a:bodyPr/>
          <a:lstStyle/>
          <a:p>
            <a:pPr algn="ctr">
              <a:spcAft>
                <a:spcPts val="600"/>
              </a:spcAft>
            </a:pPr>
            <a:r>
              <a:rPr lang="en-US" sz="3200" dirty="0">
                <a:effectLst>
                  <a:outerShdw blurRad="38100" dist="38100" dir="2700000" algn="tl">
                    <a:srgbClr val="000000">
                      <a:alpha val="43137"/>
                    </a:srgbClr>
                  </a:outerShdw>
                </a:effectLst>
              </a:rPr>
              <a:t>The Knox Seminary Open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Letter to Evangelicals</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http://www.bible-researcher.com/openletter.html</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838325"/>
            <a:ext cx="9144000" cy="362863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rPr>
              <a:t>“Instructively, this same Simon Peter, the Apostle to the Circumcision, says nothing about the restoration of the kingdom to Israel in the land of Palestine. . . . No New Testament writer foresees a regathering of ethnic Israel in the land, as did the prophets of the Old Testament after the destruction of the first temple in 586 B.C.”</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5"/>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7"/>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9"/>
              <a:stretch>
                <a:fillRect/>
              </a:stretch>
            </p:blipFill>
            <p:spPr>
              <a:xfrm>
                <a:off x="9654619" y="4789720"/>
                <a:ext cx="47880" cy="24120"/>
              </a:xfrm>
              <a:prstGeom prst="rect">
                <a:avLst/>
              </a:prstGeom>
            </p:spPr>
          </p:pic>
        </mc:Fallback>
      </mc:AlternateContent>
    </p:spTree>
    <p:extLst>
      <p:ext uri="{BB962C8B-B14F-4D97-AF65-F5344CB8AC3E}">
        <p14:creationId xmlns:p14="http://schemas.microsoft.com/office/powerpoint/2010/main" val="2135860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835280"/>
            <a:ext cx="9144000" cy="3574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rPr>
              <a:t>“[They] use a fallacious argument from silence to prove their point. They falsely assume their position on the holy land is true simply because the New Testament writers spoke so infrequently of God’s land promises to Israel and Israel’s restoration to its land. On one occasion, when confronted about his argument from silence, Gary Burge countered, “‘It is such a loud silence.’”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4" name="Rectangle 3">
            <a:extLst>
              <a:ext uri="{FF2B5EF4-FFF2-40B4-BE49-F238E27FC236}">
                <a16:creationId xmlns:a16="http://schemas.microsoft.com/office/drawing/2014/main" id="{54B6180D-352B-4A44-B24B-7B3B244C1310}"/>
              </a:ext>
            </a:extLst>
          </p:cNvPr>
          <p:cNvSpPr/>
          <p:nvPr/>
        </p:nvSpPr>
        <p:spPr>
          <a:xfrm>
            <a:off x="1143000" y="246727"/>
            <a:ext cx="6858000" cy="1277273"/>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Bruce Scott Responding to Gary Burge</a:t>
            </a:r>
          </a:p>
          <a:p>
            <a:pPr algn="ctr">
              <a:spcAft>
                <a:spcPts val="600"/>
              </a:spcAft>
            </a:pPr>
            <a:r>
              <a:rPr lang="en-US" sz="2000" dirty="0">
                <a:effectLst>
                  <a:outerShdw blurRad="38100" dist="38100" dir="2700000" algn="tl">
                    <a:srgbClr val="000000">
                      <a:alpha val="43137"/>
                    </a:srgbClr>
                  </a:outerShdw>
                </a:effectLst>
                <a:latin typeface="Calibri" panose="020F0502020204030204" pitchFamily="34" charset="0"/>
                <a:cs typeface="+mn-cs"/>
              </a:rPr>
              <a:t>“Christian Anti-Zionism: On the Wrong Side of History, Justice, and the Bible,” Israel My Glory January/February 2014, 33.</a:t>
            </a:r>
          </a:p>
        </p:txBody>
      </p:sp>
    </p:spTree>
    <p:extLst>
      <p:ext uri="{BB962C8B-B14F-4D97-AF65-F5344CB8AC3E}">
        <p14:creationId xmlns:p14="http://schemas.microsoft.com/office/powerpoint/2010/main" val="2309903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828800"/>
            <a:ext cx="9144000" cy="3581400"/>
          </a:xfrm>
        </p:spPr>
        <p:txBody>
          <a:bodyPr/>
          <a:lstStyle/>
          <a:p>
            <a:pPr marL="0" indent="0" algn="just">
              <a:buFontTx/>
              <a:buNone/>
              <a:defRPr/>
            </a:pPr>
            <a:r>
              <a:rPr lang="en-US" sz="3000" kern="1200" dirty="0">
                <a:effectLst>
                  <a:outerShdw blurRad="38100" dist="38100" dir="2700000" algn="tl">
                    <a:srgbClr val="000000">
                      <a:alpha val="43137"/>
                    </a:srgbClr>
                  </a:outerShdw>
                </a:effectLst>
              </a:rPr>
              <a:t>“Furthermore, the New Testament does not have to mention something specific from the Old Testament to maintain that the Old Testament promise is ongoing. What the author needs is a clear statement that says all the Land Promises have been fulfilled in at least a spiritual way, but this does not exist in the New Testament.”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BE1C14A-A5CB-47C6-9F40-67F95491819F}"/>
              </a:ext>
            </a:extLst>
          </p:cNvPr>
          <p:cNvSpPr/>
          <p:nvPr/>
        </p:nvSpPr>
        <p:spPr>
          <a:xfrm>
            <a:off x="2095500" y="232083"/>
            <a:ext cx="4953000"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Fruchtenbaum</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“Israel’s Right to the Promised Land,” 21, accessed February 4, 2015, http://www.pre-trib.org</a:t>
            </a:r>
          </a:p>
        </p:txBody>
      </p:sp>
    </p:spTree>
    <p:extLst>
      <p:ext uri="{BB962C8B-B14F-4D97-AF65-F5344CB8AC3E}">
        <p14:creationId xmlns:p14="http://schemas.microsoft.com/office/powerpoint/2010/main" val="3936468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438400" y="2057400"/>
            <a:ext cx="6553200" cy="3505200"/>
          </a:xfrm>
        </p:spPr>
        <p:txBody>
          <a:bodyPr/>
          <a:lstStyle/>
          <a:p>
            <a:pPr marL="0" indent="0" algn="just">
              <a:buNone/>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Why should something that is clearly a matter of Old Testament revelation have to be </a:t>
            </a:r>
            <a:r>
              <a:rPr lang="en-US" sz="3000" i="1" dirty="0">
                <a:effectLst>
                  <a:outerShdw blurRad="38100" dist="38100" dir="2700000" algn="tl">
                    <a:srgbClr val="000000">
                      <a:alpha val="43137"/>
                    </a:srgbClr>
                  </a:outerShdw>
                </a:effectLst>
              </a:rPr>
              <a:t>repeated</a:t>
            </a:r>
            <a:r>
              <a:rPr lang="en-US" sz="3000" dirty="0">
                <a:effectLst>
                  <a:outerShdw blurRad="38100" dist="38100" dir="2700000" algn="tl">
                    <a:srgbClr val="000000">
                      <a:alpha val="43137"/>
                    </a:srgbClr>
                  </a:outerShdw>
                </a:effectLst>
              </a:rPr>
              <a:t> in the New Testament for it to have continuing validity? Should not the very opposite be the case? Should not the promises of the Old Testament be regarded as still in effect </a:t>
            </a:r>
            <a:r>
              <a:rPr lang="en-US" sz="3000" i="1" dirty="0">
                <a:effectLst>
                  <a:outerShdw blurRad="38100" dist="38100" dir="2700000" algn="tl">
                    <a:srgbClr val="000000">
                      <a:alpha val="43137"/>
                    </a:srgbClr>
                  </a:outerShdw>
                </a:effectLst>
              </a:rPr>
              <a:t>unless the New Testament states otherwise? </a:t>
            </a:r>
            <a:r>
              <a:rPr lang="en-US" sz="3000" dirty="0">
                <a:effectLst>
                  <a:outerShdw blurRad="38100" dist="38100" dir="2700000" algn="tl">
                    <a:srgbClr val="000000">
                      <a:alpha val="43137"/>
                    </a:srgbClr>
                  </a:outerShdw>
                </a:effectLst>
              </a:rPr>
              <a:t>”</a:t>
            </a:r>
          </a:p>
        </p:txBody>
      </p:sp>
      <p:pic>
        <p:nvPicPr>
          <p:cNvPr id="1026" name="Picture 2" descr="Image result for paul d. feinberg">
            <a:extLst>
              <a:ext uri="{FF2B5EF4-FFF2-40B4-BE49-F238E27FC236}">
                <a16:creationId xmlns:a16="http://schemas.microsoft.com/office/drawing/2014/main" id="{635C1076-F41A-4658-98DF-8E6F0C2F96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13856"/>
            <a:ext cx="2133600" cy="31963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3334D01-5E56-4FC7-A14A-EC343931DB23}"/>
              </a:ext>
            </a:extLst>
          </p:cNvPr>
          <p:cNvSpPr/>
          <p:nvPr/>
        </p:nvSpPr>
        <p:spPr>
          <a:xfrm>
            <a:off x="1123950" y="228600"/>
            <a:ext cx="6896100" cy="1492716"/>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Paul D. Feinberg </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“Hermeneutics of Discontinuity,” in Continuity and Discontinuity: Perspectives on the Relationship between the Old and New Testaments, ed. John S. Feinberg (Wheaton, IL: Crossway, 1988), 124.</a:t>
            </a:r>
          </a:p>
        </p:txBody>
      </p:sp>
    </p:spTree>
    <p:extLst>
      <p:ext uri="{BB962C8B-B14F-4D97-AF65-F5344CB8AC3E}">
        <p14:creationId xmlns:p14="http://schemas.microsoft.com/office/powerpoint/2010/main" val="3936971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a:t>
            </a:r>
          </a:p>
          <a:p>
            <a:pPr algn="just">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8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144466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971800" y="152400"/>
            <a:ext cx="3200400" cy="571500"/>
          </a:xfrm>
        </p:spPr>
        <p:txBody>
          <a:bodyPr/>
          <a:lstStyle/>
          <a:p>
            <a:pPr>
              <a:defRPr/>
            </a:pPr>
            <a:r>
              <a:rPr lang="en-US" altLang="en-US" sz="3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380999" y="1219200"/>
            <a:ext cx="8382000" cy="3200400"/>
          </a:xfrm>
        </p:spPr>
        <p:txBody>
          <a:bodyPr/>
          <a:lstStyle/>
          <a:p>
            <a:pPr marL="0" indent="0" algn="just">
              <a:buNone/>
            </a:pPr>
            <a:r>
              <a:rPr lang="en-US" dirty="0">
                <a:effectLst>
                  <a:outerShdw blurRad="38100" dist="38100" dir="2700000" algn="tl">
                    <a:srgbClr val="000000">
                      <a:alpha val="43137"/>
                    </a:srgbClr>
                  </a:outerShdw>
                </a:effectLst>
              </a:rPr>
              <a:t>“In the N.T, it [</a:t>
            </a:r>
            <a:r>
              <a:rPr lang="en-US" i="1" dirty="0" err="1">
                <a:effectLst>
                  <a:outerShdw blurRad="38100" dist="38100" dir="2700000" algn="tl">
                    <a:srgbClr val="000000">
                      <a:alpha val="43137"/>
                    </a:srgbClr>
                  </a:outerShdw>
                </a:effectLst>
              </a:rPr>
              <a:t>mystērion</a:t>
            </a:r>
            <a:r>
              <a:rPr lang="en-US" dirty="0">
                <a:effectLst>
                  <a:outerShdw blurRad="38100" dist="38100" dir="2700000" algn="tl">
                    <a:srgbClr val="000000">
                      <a:alpha val="43137"/>
                    </a:srgbClr>
                  </a:outerShdw>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a:p>
            <a:pPr marL="0" indent="0" algn="just">
              <a:buNone/>
            </a:pPr>
            <a:endParaRPr lang="en-US" altLang="en-US" sz="27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71537" y="5486400"/>
            <a:ext cx="7400925" cy="1061829"/>
          </a:xfrm>
          <a:prstGeom prst="rect">
            <a:avLst/>
          </a:prstGeom>
          <a:noFill/>
          <a:ln w="9525">
            <a:noFill/>
            <a:miter lim="800000"/>
            <a:headEnd/>
            <a:tailEnd/>
          </a:ln>
        </p:spPr>
        <p:txBody>
          <a:bodyPr wrap="square">
            <a:spAutoFit/>
          </a:bodyPr>
          <a:lstStyle/>
          <a:p>
            <a:pPr algn="ctr"/>
            <a:r>
              <a:rPr lang="en-US" altLang="en-US" sz="2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21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2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514213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0480" y="1447800"/>
            <a:ext cx="9144000" cy="5257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However, there are good reasons why the promise of Israel’s national restoration, so often stated in the Old Testament, would not be repeated in the New Testament. First, the Old Testament, as the Bible of the early church, already contained sufficient instruction on the subject, and New Testament authors would have assumed this doctrine and expected their audiences to understand it from the Old Testament text. The frequent citations and allusions to the Old Testament by New Testament authors demonstrate that the Old Testament had priority as the first authoritative revelation of God containing everything necessary to understand the divine program, which had its fulfillment in Christ. The New Testament was. . . </a:t>
            </a:r>
          </a:p>
        </p:txBody>
      </p:sp>
      <p:pic>
        <p:nvPicPr>
          <p:cNvPr id="2050" name="Picture 2" descr="Image result for randall price">
            <a:extLst>
              <a:ext uri="{FF2B5EF4-FFF2-40B4-BE49-F238E27FC236}">
                <a16:creationId xmlns:a16="http://schemas.microsoft.com/office/drawing/2014/main" id="{928EFAAF-FE42-499A-A5D4-83CF5C7F536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49" r="8491"/>
          <a:stretch/>
        </p:blipFill>
        <p:spPr bwMode="auto">
          <a:xfrm>
            <a:off x="76201" y="76200"/>
            <a:ext cx="957697" cy="8229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4A522DE-C22F-4793-8E9A-DD9EFFFBC798}"/>
              </a:ext>
            </a:extLst>
          </p:cNvPr>
          <p:cNvSpPr/>
          <p:nvPr/>
        </p:nvSpPr>
        <p:spPr>
          <a:xfrm>
            <a:off x="1657351" y="232083"/>
            <a:ext cx="5829299"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Randall Price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Temple and Bible Prophecy: A Definitive Look at Its Past, Present, and Future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(Eugene, OR: Harvest, 2005), 596.</a:t>
            </a:r>
          </a:p>
        </p:txBody>
      </p:sp>
    </p:spTree>
    <p:extLst>
      <p:ext uri="{BB962C8B-B14F-4D97-AF65-F5344CB8AC3E}">
        <p14:creationId xmlns:p14="http://schemas.microsoft.com/office/powerpoint/2010/main" val="4003124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4834" y="1447800"/>
            <a:ext cx="9144000" cy="5178117"/>
          </a:xfrm>
        </p:spPr>
        <p:txBody>
          <a:bodyPr/>
          <a:lstStyle/>
          <a:p>
            <a:pPr marL="0" indent="0" algn="just">
              <a:buFontTx/>
              <a:buNone/>
              <a:defRPr/>
            </a:pPr>
            <a:r>
              <a:rPr lang="en-US" sz="2800" dirty="0">
                <a:effectLst>
                  <a:outerShdw blurRad="38100" dist="38100" dir="2700000" algn="tl">
                    <a:srgbClr val="000000">
                      <a:alpha val="43137"/>
                    </a:srgbClr>
                  </a:outerShdw>
                </a:effectLst>
              </a:rPr>
              <a:t>“…not written to replace the Old Testament, but to add new revelation that attended to the coming Messiah and the formation of the church. Therefore, the New Testament does not need to repeat Old Testament revelation concerning national Israel, but builds upon it by explaining the relationship between Israel and the church. . . . While the New Testament does not change the original intent of its authors, who wrote about Israel’s future restoration in the land, neither does it feel compelled to repeat what was already taught and understood in Scripture. Second, the New Testament does not put Israel in a central position, as does the Old Testament, because the church has become the. . .</a:t>
            </a:r>
          </a:p>
        </p:txBody>
      </p:sp>
      <p:pic>
        <p:nvPicPr>
          <p:cNvPr id="6" name="Picture 2" descr="Image result for randall price">
            <a:extLst>
              <a:ext uri="{FF2B5EF4-FFF2-40B4-BE49-F238E27FC236}">
                <a16:creationId xmlns:a16="http://schemas.microsoft.com/office/drawing/2014/main" id="{3AA7A031-A357-40D1-8F1A-CC0DBD317B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49" r="8491"/>
          <a:stretch/>
        </p:blipFill>
        <p:spPr bwMode="auto">
          <a:xfrm>
            <a:off x="76201" y="76200"/>
            <a:ext cx="957697" cy="8229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1F2CD52-5BA7-40D1-B8BE-832FBCF6C30D}"/>
              </a:ext>
            </a:extLst>
          </p:cNvPr>
          <p:cNvSpPr/>
          <p:nvPr/>
        </p:nvSpPr>
        <p:spPr>
          <a:xfrm>
            <a:off x="1657351" y="232083"/>
            <a:ext cx="5829299"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Randall Price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Temple and Bible Prophecy: A Definitive Look at Its Past, Present, and Future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(Eugene, OR: Harvest, 2005), 596.</a:t>
            </a:r>
          </a:p>
        </p:txBody>
      </p:sp>
    </p:spTree>
    <p:extLst>
      <p:ext uri="{BB962C8B-B14F-4D97-AF65-F5344CB8AC3E}">
        <p14:creationId xmlns:p14="http://schemas.microsoft.com/office/powerpoint/2010/main" val="1807988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4834" y="1447800"/>
            <a:ext cx="9144000" cy="2057400"/>
          </a:xfrm>
        </p:spPr>
        <p:txBody>
          <a:bodyPr/>
          <a:lstStyle/>
          <a:p>
            <a:pPr marL="0" indent="0" algn="just">
              <a:buFontTx/>
              <a:buNone/>
              <a:defRPr/>
            </a:pPr>
            <a:r>
              <a:rPr lang="en-US" sz="2800" dirty="0">
                <a:effectLst>
                  <a:outerShdw blurRad="38100" dist="38100" dir="2700000" algn="tl">
                    <a:srgbClr val="000000">
                      <a:alpha val="43137"/>
                    </a:srgbClr>
                  </a:outerShdw>
                </a:effectLst>
              </a:rPr>
              <a:t>. . .central position in salvation history. The New Testament epistles are written for the instruction of the church, and therefore should not be expected to include discussions about Israel’s restoration.”</a:t>
            </a:r>
          </a:p>
        </p:txBody>
      </p:sp>
      <p:pic>
        <p:nvPicPr>
          <p:cNvPr id="7" name="Picture 2" descr="Image result for randall price">
            <a:extLst>
              <a:ext uri="{FF2B5EF4-FFF2-40B4-BE49-F238E27FC236}">
                <a16:creationId xmlns:a16="http://schemas.microsoft.com/office/drawing/2014/main" id="{FF04B176-0780-4240-9642-CE99DE2A36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049" r="8491"/>
          <a:stretch/>
        </p:blipFill>
        <p:spPr bwMode="auto">
          <a:xfrm>
            <a:off x="76201" y="76200"/>
            <a:ext cx="957697" cy="8229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5FE1D3A-CA4D-474F-AC90-3F5417BFBF38}"/>
              </a:ext>
            </a:extLst>
          </p:cNvPr>
          <p:cNvSpPr/>
          <p:nvPr/>
        </p:nvSpPr>
        <p:spPr>
          <a:xfrm>
            <a:off x="1657351" y="232083"/>
            <a:ext cx="5829299" cy="1215717"/>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Randall Price</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Temple and Bible Prophecy: A Definitive Look at Its Past, Present, and Future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(Eugene, OR: Harvest, 2005), 596.</a:t>
            </a:r>
          </a:p>
        </p:txBody>
      </p:sp>
    </p:spTree>
    <p:extLst>
      <p:ext uri="{BB962C8B-B14F-4D97-AF65-F5344CB8AC3E}">
        <p14:creationId xmlns:p14="http://schemas.microsoft.com/office/powerpoint/2010/main" val="2244715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21:24</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will fall by the edge of the sword, and will be led captive into all the nations; and Jerusalem will be trampled under foot by the Gentiles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archi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times of the Gentiles are fulfilled.”</a:t>
            </a:r>
          </a:p>
        </p:txBody>
      </p:sp>
    </p:spTree>
    <p:extLst>
      <p:ext uri="{BB962C8B-B14F-4D97-AF65-F5344CB8AC3E}">
        <p14:creationId xmlns:p14="http://schemas.microsoft.com/office/powerpoint/2010/main" val="248036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19:28</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Jesus said to them, “Truly I say to you, that you who have followed Me, in the regeneration when the Son of Man will sit on His glorious throne, you also shall sit upon twelve thrones, judging the twelve tribes of Israel.”</a:t>
            </a:r>
          </a:p>
        </p:txBody>
      </p:sp>
    </p:spTree>
    <p:extLst>
      <p:ext uri="{BB962C8B-B14F-4D97-AF65-F5344CB8AC3E}">
        <p14:creationId xmlns:p14="http://schemas.microsoft.com/office/powerpoint/2010/main" val="4173705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HP Desktop\Pictures\Gabe's images\DivisionOfLandInMillenniu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088" y="137160"/>
            <a:ext cx="8793825"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22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23:38-39</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sz="3600" baseline="30000" dirty="0">
                <a:latin typeface="Calibri" panose="020F0502020204030204" pitchFamily="34" charset="0"/>
                <a:cs typeface="Calibri" panose="020F0502020204030204" pitchFamily="34" charset="0"/>
              </a:rPr>
              <a:t>38</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600" baseline="30000" dirty="0">
                <a:latin typeface="Calibri" panose="020F0502020204030204" pitchFamily="34" charset="0"/>
                <a:cs typeface="Calibri" panose="020F0502020204030204" pitchFamily="34" charset="0"/>
              </a:rPr>
              <a:t>39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 say to you, from now on you will not see 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say, ‘Blessed is He who comes in the name of the Lord!’”</a:t>
            </a:r>
          </a:p>
        </p:txBody>
      </p:sp>
    </p:spTree>
    <p:extLst>
      <p:ext uri="{BB962C8B-B14F-4D97-AF65-F5344CB8AC3E}">
        <p14:creationId xmlns:p14="http://schemas.microsoft.com/office/powerpoint/2010/main" val="113068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11:25-27</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 do not want you, brethren, to be uninformed of this mystery—so that you will not be wise in your own estimation—that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hardening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happened to Israel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fullness of the Gentiles has come in;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 all Israel will be saved; just as it is written,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Deliverer will come from Zion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will remove ungodliness from Jacob.’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My covenant with 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 take away their sins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926441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89603381"/>
      </p:ext>
    </p:extLst>
  </p:cSld>
  <p:clrMapOvr>
    <a:masterClrMapping/>
  </p:clrMapOvr>
  <p:transition advTm="1145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371600"/>
          </a:xfrm>
        </p:spPr>
        <p:txBody>
          <a:bodyPr/>
          <a:lstStyle/>
          <a:p>
            <a:pPr algn="ctr" eaLnBrk="1" hangingPunct="1">
              <a:defRPr/>
            </a:pPr>
            <a:r>
              <a:rPr lang="en-US" altLang="en-US" sz="3600" dirty="0">
                <a:effectLst>
                  <a:outerShdw blurRad="38100" dist="38100" dir="2700000" algn="tl">
                    <a:srgbClr val="000000">
                      <a:alpha val="43137"/>
                    </a:srgbClr>
                  </a:outerShdw>
                </a:effectLst>
              </a:rPr>
              <a:t>4-5 Passages from:</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The General Letters &amp; Revelation</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685801" y="1600200"/>
            <a:ext cx="7772399" cy="47263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Receiving a kingdom (Heb. 12:28)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(1 Pet. 2:9)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A kingdom of priests (Rev. 1:6)</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partaker in the kingdom (Rev. 1:9)</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has the key of David (Rev. 3:7)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Jesus has already overcome (Rev 5:5)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Jesus as the King of the Nations (Rev 15:3)</a:t>
            </a:r>
          </a:p>
        </p:txBody>
      </p:sp>
      <p:pic>
        <p:nvPicPr>
          <p:cNvPr id="6" name="Picture 2" descr="http://3.bp.blogspot.com/-QEkPt30fRNQ/US-EfJsZfRI/AAAAAAAASK4/JnP_SUUHRas/s1600/a.jpg">
            <a:extLst>
              <a:ext uri="{FF2B5EF4-FFF2-40B4-BE49-F238E27FC236}">
                <a16:creationId xmlns:a16="http://schemas.microsoft.com/office/drawing/2014/main" id="{19D782FE-9669-4752-A8D4-2DE3CF8748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1440"/>
            <a:ext cx="1228725" cy="822960"/>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16798F78-9AF0-4EB0-B47A-BEF91E6C620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72400" y="91440"/>
            <a:ext cx="1228725" cy="822960"/>
          </a:xfrm>
          <a:prstGeom prst="rect">
            <a:avLst/>
          </a:prstGeom>
          <a:noFill/>
          <a:ln w="9525">
            <a:noFill/>
            <a:miter lim="800000"/>
            <a:headEnd/>
            <a:tailEnd/>
          </a:ln>
        </p:spPr>
      </p:pic>
    </p:spTree>
    <p:extLst>
      <p:ext uri="{BB962C8B-B14F-4D97-AF65-F5344CB8AC3E}">
        <p14:creationId xmlns:p14="http://schemas.microsoft.com/office/powerpoint/2010/main" val="1678451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76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0082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20:9</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And they came up on the broad plain of the earth and </a:t>
            </a:r>
            <a:r>
              <a:rPr lang="en-US" sz="3600" b="1" u="sng" dirty="0">
                <a:solidFill>
                  <a:srgbClr val="FFFFCC"/>
                </a:solidFill>
                <a:latin typeface="Calibri" panose="020F0502020204030204" pitchFamily="34" charset="0"/>
                <a:cs typeface="Calibri" panose="020F0502020204030204" pitchFamily="34" charset="0"/>
              </a:rPr>
              <a:t>surrounded</a:t>
            </a:r>
            <a:r>
              <a:rPr lang="en-US" sz="3600" dirty="0">
                <a:latin typeface="Calibri" panose="020F0502020204030204" pitchFamily="34" charset="0"/>
                <a:cs typeface="Calibri" panose="020F0502020204030204" pitchFamily="34" charset="0"/>
              </a:rPr>
              <a:t> the camp of the saints and the </a:t>
            </a:r>
            <a:r>
              <a:rPr lang="en-US" sz="3600" b="1" u="sng" dirty="0">
                <a:solidFill>
                  <a:srgbClr val="FFFFCC"/>
                </a:solidFill>
                <a:latin typeface="Calibri" panose="020F0502020204030204" pitchFamily="34" charset="0"/>
                <a:cs typeface="Calibri" panose="020F0502020204030204" pitchFamily="34" charset="0"/>
              </a:rPr>
              <a:t>beloved city</a:t>
            </a:r>
            <a:r>
              <a:rPr lang="en-US" sz="3600" dirty="0">
                <a:latin typeface="Calibri" panose="020F0502020204030204" pitchFamily="34" charset="0"/>
                <a:cs typeface="Calibri" panose="020F0502020204030204" pitchFamily="34" charset="0"/>
              </a:rPr>
              <a:t>, and fire came down from heaven and devoured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81512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819FBB-B9B7-4DD3-B77D-5A0A851387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2:2-3</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it will come about that In the last days The mountain of the house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be established as the chief of the mountains, And will be raised above the hills; And all the nations will stream to it.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many peoples will come and say, ‘Come, let us go up to the mountain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house of the God of Jacob; That He may teach us concerning His ways And that we may walk in His paths.’ For the law will go forth from Zion And the word of the </a:t>
            </a:r>
            <a:r>
              <a:rPr lang="en-US" sz="30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Jerusalem</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77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4B2227-85A5-4C7C-972F-F0999BEDF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nations that went against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nations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2209800" y="228600"/>
            <a:ext cx="4724400" cy="1143000"/>
          </a:xfrm>
        </p:spPr>
        <p:txBody>
          <a:bodyPr/>
          <a:lstStyle/>
          <a:p>
            <a:pPr algn="ctr"/>
            <a:r>
              <a:rPr lang="en-US" sz="3600" dirty="0">
                <a:effectLst>
                  <a:outerShdw blurRad="38100" dist="38100" dir="2700000" algn="tl">
                    <a:srgbClr val="000000">
                      <a:alpha val="43137"/>
                    </a:srgbClr>
                  </a:outerShdw>
                </a:effectLst>
              </a:rPr>
              <a:t>Robert Thomas</a:t>
            </a:r>
            <a:br>
              <a:rPr lang="en-US" sz="36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 </a:t>
            </a:r>
            <a:r>
              <a:rPr lang="en-US" sz="1800" i="1" dirty="0">
                <a:solidFill>
                  <a:schemeClr val="tx1"/>
                </a:solidFill>
                <a:effectLst>
                  <a:outerShdw blurRad="38100" dist="38100" dir="2700000" algn="tl">
                    <a:srgbClr val="000000">
                      <a:alpha val="43137"/>
                    </a:srgbClr>
                  </a:outerShdw>
                </a:effectLst>
              </a:rPr>
              <a:t>Four Views on the Book of Revelation</a:t>
            </a:r>
            <a:r>
              <a:rPr lang="en-US" sz="1800" dirty="0">
                <a:solidFill>
                  <a:schemeClr val="tx1"/>
                </a:solidFill>
                <a:effectLst>
                  <a:outerShdw blurRad="38100" dist="38100" dir="2700000" algn="tl">
                    <a:srgbClr val="000000">
                      <a:alpha val="43137"/>
                    </a:srgbClr>
                  </a:outerShdw>
                </a:effectLst>
              </a:rPr>
              <a:t>, page 207.</a:t>
            </a:r>
            <a:endParaRPr lang="en-US" sz="2000" dirty="0">
              <a:solidFill>
                <a:schemeClr val="tx1"/>
              </a:solidFill>
              <a:effectLst>
                <a:outerShdw blurRad="38100" dist="38100" dir="2700000" algn="tl">
                  <a:srgbClr val="000000">
                    <a:alpha val="43137"/>
                  </a:srgbClr>
                </a:outerShdw>
              </a:effectLst>
            </a:endParaRPr>
          </a:p>
        </p:txBody>
      </p:sp>
      <p:sp>
        <p:nvSpPr>
          <p:cNvPr id="18435" name="Rectangle 3"/>
          <p:cNvSpPr>
            <a:spLocks noGrp="1" noChangeArrowheads="1"/>
          </p:cNvSpPr>
          <p:nvPr>
            <p:ph type="body" idx="4294967295"/>
          </p:nvPr>
        </p:nvSpPr>
        <p:spPr>
          <a:xfrm>
            <a:off x="3276600" y="2286000"/>
            <a:ext cx="5638800" cy="2590800"/>
          </a:xfrm>
        </p:spPr>
        <p:txBody>
          <a:bodyPr lIns="92075" tIns="46038" rIns="92075" bIns="46038"/>
          <a:lstStyle/>
          <a:p>
            <a:pPr marL="0" indent="0" algn="just">
              <a:buFont typeface="Wingdings" pitchFamily="2" charset="2"/>
              <a:buNone/>
              <a:defRPr/>
            </a:pPr>
            <a:r>
              <a:rPr lang="en-US" i="1" dirty="0">
                <a:effectLst>
                  <a:outerShdw blurRad="38100" dist="38100" dir="2700000" algn="tl">
                    <a:srgbClr val="000000">
                      <a:alpha val="43137"/>
                    </a:srgbClr>
                  </a:outerShdw>
                </a:effectLst>
              </a:rPr>
              <a:t>“At the end of the Millennium that city will be Satan’s prime objective with his rebel army, because Israel will be a leader among the nations.”</a:t>
            </a:r>
          </a:p>
        </p:txBody>
      </p:sp>
      <p:pic>
        <p:nvPicPr>
          <p:cNvPr id="48132" name="Picture 4" descr="SY01462_"/>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1676400"/>
            <a:ext cx="2888534" cy="3200400"/>
          </a:xfrm>
          <a:prstGeom prst="rect">
            <a:avLst/>
          </a:prstGeom>
          <a:noFill/>
          <a:ln w="9525">
            <a:noFill/>
            <a:miter lim="800000"/>
            <a:headEnd/>
            <a:tailEnd/>
          </a:ln>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5" y="152400"/>
            <a:ext cx="976491" cy="13716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21:12</a:t>
            </a:r>
          </a:p>
          <a:p>
            <a:pPr algn="just"/>
            <a:r>
              <a:rPr lang="en-US" altLang="en-US" sz="360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It had a great and high wall, with twelve gates, and at the gates twelve angels; and names were written on them, which are </a:t>
            </a:r>
            <a:r>
              <a:rPr lang="en-US" sz="3600" b="1" u="sng" dirty="0">
                <a:solidFill>
                  <a:srgbClr val="FFFFCC"/>
                </a:solidFill>
                <a:latin typeface="Calibri" panose="020F0502020204030204" pitchFamily="34" charset="0"/>
                <a:cs typeface="Calibri" panose="020F0502020204030204" pitchFamily="34" charset="0"/>
              </a:rPr>
              <a:t>the names of the twelve tribes of the sons of Israel</a:t>
            </a:r>
            <a:r>
              <a:rPr lang="en-US" sz="3600" dirty="0">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65967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35579678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90700" y="0"/>
            <a:ext cx="5562600" cy="196977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4:26</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Jerusalem above is free; she is our mother.”</a:t>
            </a:r>
          </a:p>
        </p:txBody>
      </p:sp>
      <p:pic>
        <p:nvPicPr>
          <p:cNvPr id="2" name="Picture 1">
            <a:extLst>
              <a:ext uri="{FF2B5EF4-FFF2-40B4-BE49-F238E27FC236}">
                <a16:creationId xmlns:a16="http://schemas.microsoft.com/office/drawing/2014/main" id="{640B92B4-6692-43BE-AF91-EAD7940779D2}"/>
              </a:ext>
            </a:extLst>
          </p:cNvPr>
          <p:cNvPicPr>
            <a:picLocks noChangeAspect="1"/>
          </p:cNvPicPr>
          <p:nvPr/>
        </p:nvPicPr>
        <p:blipFill>
          <a:blip r:embed="rId3"/>
          <a:stretch>
            <a:fillRect/>
          </a:stretch>
        </p:blipFill>
        <p:spPr>
          <a:xfrm>
            <a:off x="2864972" y="2285901"/>
            <a:ext cx="3414056" cy="2286198"/>
          </a:xfrm>
          <a:prstGeom prst="rect">
            <a:avLst/>
          </a:prstGeom>
        </p:spPr>
      </p:pic>
    </p:spTree>
    <p:extLst>
      <p:ext uri="{BB962C8B-B14F-4D97-AF65-F5344CB8AC3E}">
        <p14:creationId xmlns:p14="http://schemas.microsoft.com/office/powerpoint/2010/main" val="20414335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11:10, 16; 12:22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was looking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foundations, whose architect and builder is God…</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as it is, they desire a better country, that is, a heavenly one. Therefore God is not ashamed to be called their God; for He has prepared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you have come to Mount Zion and to the city of the living God,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heavenly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to myriads of angels.”</a:t>
            </a:r>
          </a:p>
        </p:txBody>
      </p:sp>
    </p:spTree>
    <p:extLst>
      <p:ext uri="{BB962C8B-B14F-4D97-AF65-F5344CB8AC3E}">
        <p14:creationId xmlns:p14="http://schemas.microsoft.com/office/powerpoint/2010/main" val="2800047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90700" y="0"/>
            <a:ext cx="54483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3:13</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according to His promise we are looking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heavens and a new earth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which righteousness dwells.”</a:t>
            </a:r>
          </a:p>
        </p:txBody>
      </p:sp>
      <p:pic>
        <p:nvPicPr>
          <p:cNvPr id="2" name="Picture 1">
            <a:extLst>
              <a:ext uri="{FF2B5EF4-FFF2-40B4-BE49-F238E27FC236}">
                <a16:creationId xmlns:a16="http://schemas.microsoft.com/office/drawing/2014/main" id="{640B92B4-6692-43BE-AF91-EAD7940779D2}"/>
              </a:ext>
            </a:extLst>
          </p:cNvPr>
          <p:cNvPicPr>
            <a:picLocks noChangeAspect="1"/>
          </p:cNvPicPr>
          <p:nvPr/>
        </p:nvPicPr>
        <p:blipFill>
          <a:blip r:embed="rId3"/>
          <a:stretch>
            <a:fillRect/>
          </a:stretch>
        </p:blipFill>
        <p:spPr>
          <a:xfrm>
            <a:off x="3074136" y="2838704"/>
            <a:ext cx="2995727" cy="2006067"/>
          </a:xfrm>
          <a:prstGeom prst="rect">
            <a:avLst/>
          </a:prstGeom>
        </p:spPr>
      </p:pic>
    </p:spTree>
    <p:extLst>
      <p:ext uri="{BB962C8B-B14F-4D97-AF65-F5344CB8AC3E}">
        <p14:creationId xmlns:p14="http://schemas.microsoft.com/office/powerpoint/2010/main" val="248143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87771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5:5</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‘Stop weeping; behold, the Lion that is from the tribe of Judah, the Root of David,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overcome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as to open the book and its seven seals.’”</a:t>
            </a:r>
          </a:p>
        </p:txBody>
      </p:sp>
      <p:pic>
        <p:nvPicPr>
          <p:cNvPr id="5" name="Picture 4">
            <a:extLst>
              <a:ext uri="{FF2B5EF4-FFF2-40B4-BE49-F238E27FC236}">
                <a16:creationId xmlns:a16="http://schemas.microsoft.com/office/drawing/2014/main" id="{B3F98F1E-71BF-4D0D-AB93-B7ABDBCFD7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317440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828800"/>
            <a:ext cx="9144000" cy="36252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000" dirty="0">
                <a:effectLst>
                  <a:outerShdw blurRad="38100" dist="38100" dir="2700000" algn="tl">
                    <a:srgbClr val="000000">
                      <a:alpha val="43137"/>
                    </a:srgbClr>
                  </a:outerShdw>
                </a:effectLst>
                <a:latin typeface="Calibri" panose="020F0502020204030204" pitchFamily="34" charset="0"/>
              </a:rPr>
              <a:t>“Instructively, this same Simon Peter, the Apostle to the Circumcision, says nothing about the restoration of the kingdom to Israel in the land of Palestine. Instead, as his readers contemplate the promise of Jesus’ Second Coming, he fixes their hope upon the new heavens and the new earth, in which righteousness dwells.”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5"/>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7"/>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9"/>
              <a:stretch>
                <a:fillRect/>
              </a:stretch>
            </p:blipFill>
            <p:spPr>
              <a:xfrm>
                <a:off x="9654619" y="4789720"/>
                <a:ext cx="47880" cy="24120"/>
              </a:xfrm>
              <a:prstGeom prst="rect">
                <a:avLst/>
              </a:prstGeom>
            </p:spPr>
          </p:pic>
        </mc:Fallback>
      </mc:AlternateContent>
      <p:sp>
        <p:nvSpPr>
          <p:cNvPr id="9" name="Rectangle 2">
            <a:extLst>
              <a:ext uri="{FF2B5EF4-FFF2-40B4-BE49-F238E27FC236}">
                <a16:creationId xmlns:a16="http://schemas.microsoft.com/office/drawing/2014/main" id="{D4E5024C-5055-46C2-B261-6A58270B075B}"/>
              </a:ext>
            </a:extLst>
          </p:cNvPr>
          <p:cNvSpPr txBox="1">
            <a:spLocks noChangeArrowheads="1"/>
          </p:cNvSpPr>
          <p:nvPr/>
        </p:nvSpPr>
        <p:spPr bwMode="auto">
          <a:xfrm>
            <a:off x="571500" y="228600"/>
            <a:ext cx="8001000" cy="139752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spcAft>
                <a:spcPts val="600"/>
              </a:spcAft>
            </a:pPr>
            <a:r>
              <a:rPr lang="en-US" sz="3200" kern="0" dirty="0">
                <a:effectLst>
                  <a:outerShdw blurRad="38100" dist="38100" dir="2700000" algn="tl">
                    <a:srgbClr val="000000">
                      <a:alpha val="43137"/>
                    </a:srgbClr>
                  </a:outerShdw>
                </a:effectLst>
              </a:rPr>
              <a:t>The Knox Seminary Open </a:t>
            </a:r>
            <a:br>
              <a:rPr lang="en-US" sz="3200" kern="0" dirty="0">
                <a:effectLst>
                  <a:outerShdw blurRad="38100" dist="38100" dir="2700000" algn="tl">
                    <a:srgbClr val="000000">
                      <a:alpha val="43137"/>
                    </a:srgbClr>
                  </a:outerShdw>
                </a:effectLst>
              </a:rPr>
            </a:br>
            <a:r>
              <a:rPr lang="en-US" sz="3200" kern="0" dirty="0">
                <a:effectLst>
                  <a:outerShdw blurRad="38100" dist="38100" dir="2700000" algn="tl">
                    <a:srgbClr val="000000">
                      <a:alpha val="43137"/>
                    </a:srgbClr>
                  </a:outerShdw>
                </a:effectLst>
              </a:rPr>
              <a:t>Letter to Evangelicals</a:t>
            </a:r>
            <a:br>
              <a:rPr lang="en-US" sz="2400" kern="0" dirty="0">
                <a:effectLst>
                  <a:outerShdw blurRad="38100" dist="38100" dir="2700000" algn="tl">
                    <a:srgbClr val="000000">
                      <a:alpha val="43137"/>
                    </a:srgbClr>
                  </a:outerShdw>
                </a:effectLst>
              </a:rPr>
            </a:br>
            <a:r>
              <a:rPr lang="en-US" sz="1800" kern="0" dirty="0">
                <a:solidFill>
                  <a:schemeClr val="tx1"/>
                </a:solidFill>
                <a:effectLst>
                  <a:outerShdw blurRad="38100" dist="38100" dir="2700000" algn="tl">
                    <a:srgbClr val="000000">
                      <a:alpha val="43137"/>
                    </a:srgbClr>
                  </a:outerShdw>
                </a:effectLst>
              </a:rPr>
              <a:t>http://www.bible-researcher.com/openletter.html</a:t>
            </a:r>
            <a:endParaRPr lang="en-US" altLang="en-US" sz="1800" kern="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8393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599"/>
            <a:ext cx="9144000" cy="5386387"/>
          </a:xfrm>
        </p:spPr>
        <p:txBody>
          <a:bodyPr/>
          <a:lstStyle/>
          <a:p>
            <a:pPr marL="0" indent="0" algn="just">
              <a:buFontTx/>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The majority of the things found in the first twenty chapters of the Book of Revelation are found elsewhere in the Old Testament. Only the last two chapters deal with things totally new. . . . The value of the Book of Revelation is not that it provides a lot of new information, but rather it takes the scattered Old Testament prophecies and puts them in a chronological order so that the sequence of events may be determined. However, the material found in the last two chapters is totally new material which describes the Eternal Order. The Old Testament prophets never foresaw anything . . .</a:t>
            </a:r>
            <a:endParaRPr lang="en-US" sz="3000" i="1" dirty="0">
              <a:effectLst>
                <a:outerShdw blurRad="38100" dist="38100" dir="2700000" algn="tl">
                  <a:srgbClr val="000000">
                    <a:alpha val="43137"/>
                  </a:srgbClr>
                </a:outerShdw>
              </a:effectLst>
            </a:endParaRP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15424F1-D739-47FE-AA95-D4C9518DEA23}"/>
              </a:ext>
            </a:extLst>
          </p:cNvPr>
          <p:cNvSpPr/>
          <p:nvPr/>
        </p:nvSpPr>
        <p:spPr>
          <a:xfrm>
            <a:off x="1428750" y="232827"/>
            <a:ext cx="6286500"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Fruchtenbaum</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Footsteps of the Messiah</a:t>
            </a:r>
            <a:r>
              <a:rPr lang="en-US" sz="1800" dirty="0">
                <a:effectLst>
                  <a:outerShdw blurRad="38100" dist="38100" dir="2700000" algn="tl">
                    <a:srgbClr val="000000">
                      <a:alpha val="43137"/>
                    </a:srgbClr>
                  </a:outerShdw>
                </a:effectLst>
                <a:latin typeface="Calibri" panose="020F0502020204030204" pitchFamily="34" charset="0"/>
                <a:cs typeface="+mn-cs"/>
              </a:rPr>
              <a:t>, rev. ed. (Tustin, CA: Ariel, 2003), 10–11.</a:t>
            </a:r>
          </a:p>
        </p:txBody>
      </p:sp>
    </p:spTree>
    <p:extLst>
      <p:ext uri="{BB962C8B-B14F-4D97-AF65-F5344CB8AC3E}">
        <p14:creationId xmlns:p14="http://schemas.microsoft.com/office/powerpoint/2010/main" val="3116757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876800"/>
          </a:xfrm>
        </p:spPr>
        <p:txBody>
          <a:bodyPr/>
          <a:lstStyle/>
          <a:p>
            <a:pPr marL="0" indent="0" algn="just">
              <a:buFontTx/>
              <a:buNone/>
              <a:defRPr/>
            </a:pPr>
            <a:r>
              <a:rPr lang="en-US" sz="3000" dirty="0">
                <a:effectLst>
                  <a:outerShdw blurRad="38100" dist="38100" dir="2700000" algn="tl">
                    <a:srgbClr val="000000">
                      <a:alpha val="43137"/>
                    </a:srgbClr>
                  </a:outerShdw>
                </a:effectLst>
              </a:rPr>
              <a:t>. . . beyond the Messianic kingdom. Indeed the kingdom was the high point of Old Testament prophecy and no prophet ever saw anything beyond that. But the Eternal Order is the high point of New Testament prophecy, and Revelation 21 and 22 provide new information, as they describe the Eternal Order.</a:t>
            </a:r>
            <a:r>
              <a:rPr lang="en-US" sz="30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00013"/>
            <a:ext cx="821934"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89BFA5C-253B-45F5-B6F6-D9C89B3C09F0}"/>
              </a:ext>
            </a:extLst>
          </p:cNvPr>
          <p:cNvSpPr/>
          <p:nvPr/>
        </p:nvSpPr>
        <p:spPr>
          <a:xfrm>
            <a:off x="1428750" y="232827"/>
            <a:ext cx="6286500"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Fruchtenbaum</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Footsteps of the Messiah</a:t>
            </a:r>
            <a:r>
              <a:rPr lang="en-US" sz="1800" dirty="0">
                <a:effectLst>
                  <a:outerShdw blurRad="38100" dist="38100" dir="2700000" algn="tl">
                    <a:srgbClr val="000000">
                      <a:alpha val="43137"/>
                    </a:srgbClr>
                  </a:outerShdw>
                </a:effectLst>
                <a:latin typeface="Calibri" panose="020F0502020204030204" pitchFamily="34" charset="0"/>
                <a:cs typeface="+mn-cs"/>
              </a:rPr>
              <a:t>, rev. ed. (Tustin, CA: Ariel, 2003), 10–11.</a:t>
            </a:r>
          </a:p>
        </p:txBody>
      </p:sp>
    </p:spTree>
    <p:extLst>
      <p:ext uri="{BB962C8B-B14F-4D97-AF65-F5344CB8AC3E}">
        <p14:creationId xmlns:p14="http://schemas.microsoft.com/office/powerpoint/2010/main" val="6198537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533400"/>
            <a:ext cx="8839201" cy="5791200"/>
          </a:xfrm>
          <a:prstGeom prst="rect">
            <a:avLst/>
          </a:prstGeom>
          <a:ln>
            <a:solidFill>
              <a:srgbClr val="FFFFCC"/>
            </a:solidFill>
          </a:ln>
        </p:spPr>
      </p:pic>
    </p:spTree>
    <p:extLst>
      <p:ext uri="{BB962C8B-B14F-4D97-AF65-F5344CB8AC3E}">
        <p14:creationId xmlns:p14="http://schemas.microsoft.com/office/powerpoint/2010/main" val="4153866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3505200"/>
          </a:xfrm>
        </p:spPr>
        <p:txBody>
          <a:bodyPr/>
          <a:lstStyle/>
          <a:p>
            <a:pPr marL="0" indent="0" algn="just">
              <a:buFontTx/>
              <a:buNone/>
              <a:defRPr/>
            </a:pPr>
            <a:r>
              <a:rPr lang="en-US" sz="3000" dirty="0">
                <a:effectLst>
                  <a:outerShdw blurRad="38100" dist="38100" dir="2700000" algn="tl">
                    <a:srgbClr val="000000">
                      <a:alpha val="43137"/>
                    </a:srgbClr>
                  </a:outerShdw>
                </a:effectLst>
              </a:rPr>
              <a:t>“Christ will rule over His kingdom on this present earth for one thousand years, and He will reign forever. The future kingdom of God has two parts or phases. Phase one is the millennial reign of Christ on this earth (Rev. 20:1–6), and phase two is the eternal state (Rev. 22:5). As I once heard it described, the Millennium is the front porch of eternity.”</a:t>
            </a:r>
          </a:p>
        </p:txBody>
      </p:sp>
      <p:sp>
        <p:nvSpPr>
          <p:cNvPr id="6" name="Rectangle 5">
            <a:extLst>
              <a:ext uri="{FF2B5EF4-FFF2-40B4-BE49-F238E27FC236}">
                <a16:creationId xmlns:a16="http://schemas.microsoft.com/office/drawing/2014/main" id="{777D4DB7-6D3D-450D-9E61-0E2CAC52640C}"/>
              </a:ext>
            </a:extLst>
          </p:cNvPr>
          <p:cNvSpPr/>
          <p:nvPr/>
        </p:nvSpPr>
        <p:spPr>
          <a:xfrm>
            <a:off x="1428750" y="232827"/>
            <a:ext cx="6286500" cy="1215717"/>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Mark Hitchcock</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101 Answers to the Most Asked Questions About the End Times </a:t>
            </a:r>
            <a:r>
              <a:rPr lang="en-US" sz="1800" dirty="0">
                <a:effectLst>
                  <a:outerShdw blurRad="38100" dist="38100" dir="2700000" algn="tl">
                    <a:srgbClr val="000000">
                      <a:alpha val="43137"/>
                    </a:srgbClr>
                  </a:outerShdw>
                </a:effectLst>
                <a:latin typeface="Calibri" panose="020F0502020204030204" pitchFamily="34" charset="0"/>
                <a:cs typeface="+mn-cs"/>
              </a:rPr>
              <a:t>(Sisters, OR: Multnomah, 2001), 212.</a:t>
            </a:r>
          </a:p>
        </p:txBody>
      </p:sp>
    </p:spTree>
    <p:extLst>
      <p:ext uri="{BB962C8B-B14F-4D97-AF65-F5344CB8AC3E}">
        <p14:creationId xmlns:p14="http://schemas.microsoft.com/office/powerpoint/2010/main" val="38530541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15754057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1927" y="1498010"/>
            <a:ext cx="9144000" cy="429319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rPr>
              <a:t>But clearly Jesus did not set up a natural theocratic kingdom with Himself as the king ruling from Jerusalem on earth before His resurrection. So, what happened to the kingdom He promised? It was postponed, many NT interpreters suggest. . . . But if the premillennial view just espoused is true, that leaves the question concerning the present ministry of Christ. </a:t>
            </a:r>
            <a:r>
              <a:rPr lang="en-US" b="1" u="sng" dirty="0">
                <a:solidFill>
                  <a:srgbClr val="FFFFCC"/>
                </a:solidFill>
                <a:effectLst/>
              </a:rPr>
              <a:t>What is He doing right now</a:t>
            </a:r>
            <a:r>
              <a:rPr lang="en-US" dirty="0">
                <a:effectLst/>
              </a:rPr>
              <a:t>?</a:t>
            </a:r>
            <a:r>
              <a:rPr lang="en-US" i="1" dirty="0">
                <a:effectLst>
                  <a:outerShdw blurRad="38100" dist="38100" dir="2700000" algn="tl">
                    <a:srgbClr val="000000">
                      <a:alpha val="43137"/>
                    </a:srgbClr>
                  </a:outerShdw>
                </a:effectLst>
              </a:rPr>
              <a:t>”</a:t>
            </a:r>
          </a:p>
        </p:txBody>
      </p:sp>
      <p:pic>
        <p:nvPicPr>
          <p:cNvPr id="3074" name="Picture 2" descr="Image result for dave anderson grace school of">
            <a:extLst>
              <a:ext uri="{FF2B5EF4-FFF2-40B4-BE49-F238E27FC236}">
                <a16:creationId xmlns:a16="http://schemas.microsoft.com/office/drawing/2014/main" id="{FF4F724A-EFD0-4C03-9E7E-68FD82EB0F7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71" r="5428"/>
          <a:stretch/>
        </p:blipFill>
        <p:spPr bwMode="auto">
          <a:xfrm>
            <a:off x="76200" y="76200"/>
            <a:ext cx="1097281" cy="10972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A685669-92DA-4862-AF9F-0A1B9CEAA28D}"/>
              </a:ext>
            </a:extLst>
          </p:cNvPr>
          <p:cNvSpPr/>
          <p:nvPr/>
        </p:nvSpPr>
        <p:spPr>
          <a:xfrm>
            <a:off x="1362075" y="232827"/>
            <a:ext cx="6419850"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Anderson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King-Priest of Psalm 110 in Hebrews </a:t>
            </a:r>
            <a:r>
              <a:rPr lang="en-US" sz="1800" dirty="0">
                <a:effectLst>
                  <a:outerShdw blurRad="38100" dist="38100" dir="2700000" algn="tl">
                    <a:srgbClr val="000000">
                      <a:alpha val="43137"/>
                    </a:srgbClr>
                  </a:outerShdw>
                </a:effectLst>
                <a:latin typeface="Calibri" panose="020F0502020204030204" pitchFamily="34" charset="0"/>
                <a:cs typeface="+mn-cs"/>
              </a:rPr>
              <a:t>(New York: Lang, 2001), 2.</a:t>
            </a:r>
          </a:p>
        </p:txBody>
      </p:sp>
    </p:spTree>
    <p:extLst>
      <p:ext uri="{BB962C8B-B14F-4D97-AF65-F5344CB8AC3E}">
        <p14:creationId xmlns:p14="http://schemas.microsoft.com/office/powerpoint/2010/main" val="224456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rPr>
              <a:t>But classical or revised dispensationalists should also recognize the </a:t>
            </a:r>
            <a:r>
              <a:rPr lang="en-US" i="1" dirty="0">
                <a:effectLst/>
              </a:rPr>
              <a:t>already</a:t>
            </a:r>
            <a:r>
              <a:rPr lang="en-US" dirty="0">
                <a:effectLst/>
              </a:rPr>
              <a:t> eschatology of Hebrews. </a:t>
            </a:r>
            <a:r>
              <a:rPr lang="en-US" b="1" u="sng" dirty="0">
                <a:solidFill>
                  <a:srgbClr val="FFFFCC"/>
                </a:solidFill>
                <a:effectLst/>
              </a:rPr>
              <a:t>Christ is not passive on the throne</a:t>
            </a:r>
            <a:r>
              <a:rPr lang="en-US" dirty="0">
                <a:effectLst/>
              </a:rPr>
              <a:t>. He is reigning. He has subjects. And because He is the forerunner, there are many present blessings which belong to the eschatological age which can be enjoyed now because the Davidic Covenant with some of its blessings has been inaugurated.</a:t>
            </a:r>
            <a:r>
              <a:rPr lang="en-US" i="1" dirty="0">
                <a:effectLst>
                  <a:outerShdw blurRad="38100" dist="38100" dir="2700000" algn="tl">
                    <a:srgbClr val="000000">
                      <a:alpha val="43137"/>
                    </a:srgbClr>
                  </a:outerShdw>
                </a:effectLst>
              </a:rPr>
              <a:t>”</a:t>
            </a:r>
          </a:p>
        </p:txBody>
      </p:sp>
      <p:pic>
        <p:nvPicPr>
          <p:cNvPr id="5" name="Picture 2" descr="Image result for dave anderson grace school of">
            <a:extLst>
              <a:ext uri="{FF2B5EF4-FFF2-40B4-BE49-F238E27FC236}">
                <a16:creationId xmlns:a16="http://schemas.microsoft.com/office/drawing/2014/main" id="{E38BF40C-E6F6-4EB6-9838-2BF0828EF24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71" r="5428"/>
          <a:stretch/>
        </p:blipFill>
        <p:spPr bwMode="auto">
          <a:xfrm>
            <a:off x="76200" y="76200"/>
            <a:ext cx="1097281" cy="1097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85E8E5F-D8FD-4E4C-AE84-5C0CC1D3326A}"/>
              </a:ext>
            </a:extLst>
          </p:cNvPr>
          <p:cNvSpPr/>
          <p:nvPr/>
        </p:nvSpPr>
        <p:spPr>
          <a:xfrm>
            <a:off x="1252538" y="232827"/>
            <a:ext cx="6638925"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Anderson</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The King-Priest of Psalm 110 in Hebrews </a:t>
            </a:r>
            <a:r>
              <a:rPr lang="en-US" sz="1800" dirty="0">
                <a:effectLst>
                  <a:outerShdw blurRad="38100" dist="38100" dir="2700000" algn="tl">
                    <a:srgbClr val="000000">
                      <a:alpha val="43137"/>
                    </a:srgbClr>
                  </a:outerShdw>
                </a:effectLst>
                <a:latin typeface="Calibri" panose="020F0502020204030204" pitchFamily="34" charset="0"/>
                <a:cs typeface="+mn-cs"/>
              </a:rPr>
              <a:t>(New York: Lang, 2001), 296.</a:t>
            </a:r>
          </a:p>
        </p:txBody>
      </p:sp>
    </p:spTree>
    <p:extLst>
      <p:ext uri="{BB962C8B-B14F-4D97-AF65-F5344CB8AC3E}">
        <p14:creationId xmlns:p14="http://schemas.microsoft.com/office/powerpoint/2010/main" val="19932912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199"/>
            <a:ext cx="9144000" cy="4560979"/>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rPr>
              <a:t>The Bible teaches that Christ is now at the right hand of God in glory (Acts 7:56; Col 3:1; Heb. 1:3; 8:1; 12:2). He is not in the least inactive.”</a:t>
            </a:r>
          </a:p>
        </p:txBody>
      </p:sp>
      <p:pic>
        <p:nvPicPr>
          <p:cNvPr id="6146" name="Picture 2" descr="Image result for steven waterhouse">
            <a:extLst>
              <a:ext uri="{FF2B5EF4-FFF2-40B4-BE49-F238E27FC236}">
                <a16:creationId xmlns:a16="http://schemas.microsoft.com/office/drawing/2014/main" id="{9D20DEEE-3BB0-4F1E-AD30-F60D35884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2190"/>
            <a:ext cx="861365" cy="10972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33BC38B-C70C-4502-A7DE-D9A5E4B8AD0F}"/>
              </a:ext>
            </a:extLst>
          </p:cNvPr>
          <p:cNvSpPr/>
          <p:nvPr/>
        </p:nvSpPr>
        <p:spPr>
          <a:xfrm>
            <a:off x="1197769" y="204281"/>
            <a:ext cx="6748462" cy="938719"/>
          </a:xfrm>
          <a:prstGeom prst="rect">
            <a:avLst/>
          </a:prstGeom>
        </p:spPr>
        <p:txBody>
          <a:bodyPr wrap="square">
            <a:spAutoFit/>
          </a:bodyPr>
          <a:lstStyle/>
          <a:p>
            <a:pPr algn="ctr">
              <a:spcAft>
                <a:spcPts val="600"/>
              </a:spcAft>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Steven Waterhouse</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Not by Bread Alone (Amarillo, TX: Westcliff, 2007), 97.</a:t>
            </a:r>
            <a:endParaRPr lang="en-US" sz="1800" dirty="0">
              <a:effectLst>
                <a:outerShdw blurRad="38100" dist="38100" dir="2700000" algn="tl">
                  <a:srgbClr val="000000">
                    <a:alpha val="43137"/>
                  </a:srgbClr>
                </a:outerShdw>
              </a:effectLst>
              <a:latin typeface="Calibri" panose="020F0502020204030204" pitchFamily="34" charset="0"/>
              <a:cs typeface="+mn-cs"/>
            </a:endParaRPr>
          </a:p>
        </p:txBody>
      </p:sp>
      <p:pic>
        <p:nvPicPr>
          <p:cNvPr id="9" name="Picture 8">
            <a:extLst>
              <a:ext uri="{FF2B5EF4-FFF2-40B4-BE49-F238E27FC236}">
                <a16:creationId xmlns:a16="http://schemas.microsoft.com/office/drawing/2014/main" id="{7D8C9C9B-8972-4330-BED1-54EB50FFA3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100347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47800"/>
            <a:ext cx="9144000" cy="41148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sz="2800" dirty="0">
                <a:effectLst/>
              </a:rPr>
              <a:t>The present ministry of Christ in heaven, known as His session, is far-reaching both in consequence and import. It, too, has not been treated even with a passing consideration by Covenant theologians, doubtless due to their inability—because of being confronted with their one covenant theory—to introduce features and ministries which indicate a new divine purpose in the Church and by so much tend to disrupt the unity of a supposed immutable purpose and covenant of God’s. Since, as will be seen, certain vital ministries of Christ in heaven provide completely for the believer’s security, the present session of Christ has been eschewed by </a:t>
            </a:r>
            <a:r>
              <a:rPr lang="en-US" sz="2800" dirty="0" err="1">
                <a:effectLst/>
              </a:rPr>
              <a:t>Arminians</a:t>
            </a:r>
            <a:r>
              <a:rPr lang="en-US" sz="2800" dirty="0">
                <a:effectLst/>
              </a:rPr>
              <a:t> in a manner equally unpardonable..</a:t>
            </a:r>
            <a:r>
              <a:rPr lang="en-US" sz="2800" dirty="0">
                <a:effectLst>
                  <a:outerShdw blurRad="38100" dist="38100" dir="2700000" algn="tl">
                    <a:srgbClr val="000000">
                      <a:alpha val="43137"/>
                    </a:srgbClr>
                  </a:outerShdw>
                </a:effectLst>
              </a:rPr>
              <a:t>.”</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273-74.</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65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71600"/>
            <a:ext cx="91440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victory, or at least the decisive act, has already occurred. He is qualified to open the scrolls and the seals because of what he has already done as a Davidite. . . . The timing of Revelation 5:5 is critical, since it precedes the seal judgments and the second coming, so the text shows Jesus has his regal victorious status before He returns in Revelation 19.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portrait of these Revelation texts is consistent. Jesus now rules in spiritual-salvific terms, in a new community that is part of the kingdom program, and in a way that inaugurates Davidic promises. That kingdom exists alongside the kingdoms of earth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8" name="TextBox 7"/>
          <p:cNvSpPr txBox="1"/>
          <p:nvPr/>
        </p:nvSpPr>
        <p:spPr>
          <a:xfrm>
            <a:off x="1143000" y="6248400"/>
            <a:ext cx="71628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Dispensationalism, Israel and the Church, ed. Craig Blaising and Darrell Bock (Grand Rapids: Zondervan, 1992), 64.</a:t>
            </a:r>
          </a:p>
        </p:txBody>
      </p:sp>
      <p:sp>
        <p:nvSpPr>
          <p:cNvPr id="3" name="Rectangle 2"/>
          <p:cNvSpPr/>
          <p:nvPr/>
        </p:nvSpPr>
        <p:spPr>
          <a:xfrm>
            <a:off x="1752600" y="228600"/>
            <a:ext cx="5745480"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5:5 in Progressive Dispensationalism</a:t>
            </a:r>
          </a:p>
        </p:txBody>
      </p:sp>
    </p:spTree>
    <p:extLst>
      <p:ext uri="{BB962C8B-B14F-4D97-AF65-F5344CB8AC3E}">
        <p14:creationId xmlns:p14="http://schemas.microsoft.com/office/powerpoint/2010/main" val="38837882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47800"/>
            <a:ext cx="9144000" cy="41148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sz="2800" dirty="0">
                <a:effectLst/>
              </a:rPr>
              <a:t>This neglect accounts very well for the emphasis of their pulpit ministrations. The Christian public, because deprived of the knowledge of Christ’s present ministry, are unaware of its vast realities, though they are able from childhood itself to relate the mere historical facts and activities of Christ during His three and one-half years of service on earth. That Christ is doing anything now is not recognized by Christians generally and for this part-truth kind of preaching is wholly responsible. It yet remains true, whether neglected by one or the other kind of theologian, that Christ is now engaged in ministry which determines the service and destiny of all those who have put their trust in Him</a:t>
            </a:r>
            <a:r>
              <a:rPr lang="en-US" sz="2800" dirty="0">
                <a:effectLst>
                  <a:outerShdw blurRad="38100" dist="38100" dir="2700000" algn="tl">
                    <a:srgbClr val="000000">
                      <a:alpha val="43137"/>
                    </a:srgbClr>
                  </a:outerShdw>
                </a:effectLst>
              </a:rPr>
              <a:t>.”</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273-74.</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19307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9144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Christ’s High Priestly Activities </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3200" kern="120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219200"/>
            <a:ext cx="8686800" cy="5486400"/>
          </a:xfrm>
        </p:spPr>
        <p:txBody>
          <a:bodyPr/>
          <a:lstStyle/>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Sustains creation (Col. 1:16-17)</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Head over the Church (Eph. 1:22-23)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Groom of the Church (Eph. 5:22-33)</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Building the Church (Matt. 16:18; Acts 2:41; 4:4) </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Bestowal of Spiritual Gifts (Eph. 4:7-12)</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Melchizedekian High Priestly role (Heb. 6:20)</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Keeps the Saints (John 10:27-29; 1 Pet. 1:5)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Intercedes for the Saints (Rom. 8:24; Heb. 7:25)</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Advocate for the Saints (Heb. 9:24; 1 John 2:1)</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Restores broken fellowship (1 John 1:9)</a:t>
            </a:r>
          </a:p>
          <a:p>
            <a:pPr marL="514350" indent="-514350"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rPr>
              <a:t>Disciplines His children (Heb. 12:5-13)</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98181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9A5134-1DDE-4303-A330-EB5AFF5862F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I will build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oikodomeō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church;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gates of Hades</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NOT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overpower 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2" descr="Image result for evangelism">
            <a:extLst>
              <a:ext uri="{FF2B5EF4-FFF2-40B4-BE49-F238E27FC236}">
                <a16:creationId xmlns:a16="http://schemas.microsoft.com/office/drawing/2014/main" id="{600F2214-F371-4487-A8FE-6AFB26A428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7523" y="2971800"/>
            <a:ext cx="430895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513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0EAEC7-1CA8-41B0-AA8C-55BC56029829}"/>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Progress Reports in Acts</a:t>
            </a:r>
          </a:p>
        </p:txBody>
      </p:sp>
      <p:sp>
        <p:nvSpPr>
          <p:cNvPr id="10243" name="Rectangle 3">
            <a:extLst>
              <a:ext uri="{FF2B5EF4-FFF2-40B4-BE49-F238E27FC236}">
                <a16:creationId xmlns:a16="http://schemas.microsoft.com/office/drawing/2014/main" id="{2EC539B8-2C0F-45BF-8789-DFFC99DA887B}"/>
              </a:ext>
            </a:extLst>
          </p:cNvPr>
          <p:cNvSpPr>
            <a:spLocks noGrp="1" noChangeArrowheads="1"/>
          </p:cNvSpPr>
          <p:nvPr>
            <p:ph type="body" idx="1"/>
          </p:nvPr>
        </p:nvSpPr>
        <p:spPr>
          <a:xfrm>
            <a:off x="457200" y="1371600"/>
            <a:ext cx="8229600" cy="4689475"/>
          </a:xfrm>
        </p:spPr>
        <p:txBody>
          <a:bodyPr/>
          <a:lstStyle/>
          <a:p>
            <a:pPr marL="461963" indent="-461963" algn="just" eaLnBrk="1" hangingPunct="1">
              <a:spcBef>
                <a:spcPts val="0"/>
              </a:spcBef>
              <a:spcAft>
                <a:spcPts val="1800"/>
              </a:spcAft>
              <a:defRPr/>
            </a:pPr>
            <a:r>
              <a:rPr lang="en-US" sz="3600" dirty="0">
                <a:effectLst>
                  <a:outerShdw blurRad="38100" dist="38100" dir="2700000" algn="tl">
                    <a:srgbClr val="000000">
                      <a:alpha val="43137"/>
                    </a:srgbClr>
                  </a:outerShdw>
                </a:effectLst>
              </a:rPr>
              <a:t>Clearest: Acts 2:47; 6:7; 9:31; 12:24; 16:5; 19:20; 28:30-31</a:t>
            </a:r>
          </a:p>
          <a:p>
            <a:pPr marL="461963" indent="-461963" algn="just" eaLnBrk="1" hangingPunct="1">
              <a:spcBef>
                <a:spcPts val="0"/>
              </a:spcBef>
              <a:spcAft>
                <a:spcPts val="1800"/>
              </a:spcAft>
              <a:defRPr/>
            </a:pPr>
            <a:r>
              <a:rPr lang="en-US" sz="3600" dirty="0">
                <a:effectLst>
                  <a:outerShdw blurRad="38100" dist="38100" dir="2700000" algn="tl">
                    <a:srgbClr val="000000">
                      <a:alpha val="43137"/>
                    </a:srgbClr>
                  </a:outerShdw>
                </a:effectLst>
              </a:rPr>
              <a:t>Less clear: Acts 1:15; 2:41; 4:4, 31; 5:14, 42; 8:25, 40; 11:21; 13:49; 17:6</a:t>
            </a:r>
          </a:p>
        </p:txBody>
      </p:sp>
    </p:spTree>
    <p:extLst>
      <p:ext uri="{BB962C8B-B14F-4D97-AF65-F5344CB8AC3E}">
        <p14:creationId xmlns:p14="http://schemas.microsoft.com/office/powerpoint/2010/main" val="28158233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312420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effect of the Christian’s sin upon himself is that he loses his fellowship with God, his joy, his peace, and his power. On the other hand, these experiences are restored in infinite grace on the sole ground that he confesses his sin (1 John 1:9).”</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277.</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30905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276600" y="1562099"/>
            <a:ext cx="5715000" cy="3977501"/>
          </a:xfrm>
        </p:spPr>
        <p:txBody>
          <a:bodyPr/>
          <a:lstStyle/>
          <a:p>
            <a:pPr marL="0" indent="0" algn="just">
              <a:spcBef>
                <a:spcPts val="0"/>
              </a:spcBef>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If Christ inaugurated His Davidic reign at His Ascension, does it not seem incongruous that His first act as reigning Davidic king was the sending of the Holy Spirit (Acts 2:33), something not included in the promises of the Davidic Covenant?</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06780" cy="109728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04281"/>
            <a:ext cx="5200650"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Ryrie, </a:t>
            </a:r>
            <a:r>
              <a:rPr lang="en-US" sz="1800" i="1" dirty="0">
                <a:effectLst>
                  <a:outerShdw blurRad="38100" dist="38100" dir="2700000" algn="tl">
                    <a:srgbClr val="000000">
                      <a:alpha val="43137"/>
                    </a:srgbClr>
                  </a:outerShdw>
                </a:effectLst>
                <a:latin typeface="Calibri" panose="020F0502020204030204" pitchFamily="34" charset="0"/>
              </a:rPr>
              <a:t>Dispensationalism</a:t>
            </a:r>
            <a:r>
              <a:rPr lang="en-US" sz="1800" dirty="0">
                <a:effectLst>
                  <a:outerShdw blurRad="38100" dist="38100" dir="2700000" algn="tl">
                    <a:srgbClr val="000000">
                      <a:alpha val="43137"/>
                    </a:srgbClr>
                  </a:outerShdw>
                </a:effectLst>
                <a:latin typeface="Calibri" panose="020F0502020204030204" pitchFamily="34" charset="0"/>
              </a:rPr>
              <a:t>, 169</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FF8EC4B-2C71-4698-ACA8-67D1013912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436" y="1752600"/>
            <a:ext cx="2620963" cy="3977501"/>
          </a:xfrm>
          <a:prstGeom prst="rect">
            <a:avLst/>
          </a:prstGeom>
        </p:spPr>
      </p:pic>
    </p:spTree>
    <p:extLst>
      <p:ext uri="{BB962C8B-B14F-4D97-AF65-F5344CB8AC3E}">
        <p14:creationId xmlns:p14="http://schemas.microsoft.com/office/powerpoint/2010/main" val="28954334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331149"/>
            <a:ext cx="9144000" cy="5338702"/>
          </a:xfrm>
        </p:spPr>
        <p:txBody>
          <a:bodyPr/>
          <a:lstStyle/>
          <a:p>
            <a:pPr marL="0" indent="0" algn="just" eaLnBrk="1" hangingPunct="1">
              <a:buFont typeface="Arial" panose="020B0604020202020204" pitchFamily="34" charset="0"/>
              <a:buNone/>
              <a:defRPr/>
            </a:pPr>
            <a:r>
              <a:rPr lang="en-US" sz="2950" dirty="0">
                <a:effectLst>
                  <a:outerShdw blurRad="38100" dist="38100" dir="2700000" algn="tl">
                    <a:srgbClr val="000000">
                      <a:alpha val="43137"/>
                    </a:srgbClr>
                  </a:outerShdw>
                </a:effectLst>
              </a:rPr>
              <a:t>“Over and above all the stupendous present ministry of the resurrected, exalted Savior already noted is the attitude which He is said to maintain toward the day when, coming back to the earth, He will defeat all enemies and take the throne to reign. Important, indeed, is the revelation which discloses the fact that Christ is now in the attitude of expectation toward the oncoming day when, returning on the clouds of heaven, He will vanquish every foe....Hebrews 10:13 records His expectation, which reads: ‘From henceforth expecting till His enemies be made His footstool….</a:t>
            </a:r>
            <a:r>
              <a:rPr lang="en-US" sz="2950" dirty="0">
                <a:effectLst>
                  <a:outerShdw blurRad="38100" dist="38100" dir="2700000" algn="tl">
                    <a:srgbClr val="000000">
                      <a:alpha val="43137"/>
                    </a:srgbClr>
                  </a:outerShdw>
                </a:effectLst>
                <a:cs typeface="Calibri" panose="020F0502020204030204" pitchFamily="34" charset="0"/>
              </a:rPr>
              <a:t> As High Priest over the true tabernacle on high, the Lord Jesus Christ has entered into heaven . . .</a:t>
            </a:r>
            <a:endParaRPr lang="en-US" sz="2950" dirty="0">
              <a:effectLst>
                <a:outerShdw blurRad="38100" dist="38100" dir="2700000" algn="tl">
                  <a:srgbClr val="000000">
                    <a:alpha val="43137"/>
                  </a:srgbClr>
                </a:outerShdw>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278-79.</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02995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295399"/>
            <a:ext cx="9144000" cy="5374451"/>
          </a:xfrm>
        </p:spPr>
        <p:txBody>
          <a:bodyPr/>
          <a:lstStyle/>
          <a:p>
            <a:pPr marL="0" indent="0" algn="just" eaLnBrk="1" hangingPunct="1">
              <a:buFont typeface="Arial" panose="020B0604020202020204" pitchFamily="34" charset="0"/>
              <a:buNone/>
              <a:defRPr/>
            </a:pPr>
            <a:r>
              <a:rPr lang="en-US" sz="2950" dirty="0">
                <a:effectLst>
                  <a:outerShdw blurRad="38100" dist="38100" dir="2700000" algn="tl">
                    <a:srgbClr val="000000">
                      <a:alpha val="43137"/>
                    </a:srgbClr>
                  </a:outerShdw>
                </a:effectLst>
                <a:cs typeface="Calibri" panose="020F0502020204030204" pitchFamily="34" charset="0"/>
              </a:rPr>
              <a:t>…itself there to minister as priest in behalf of those who are His own in the world (Heb. 8:1–2). . . . The fact that He sat down on His Father’s throne and not on His own throne reveals the truth, so constantly and consistently taught in the Scriptures, that He did not set up a kingdom on the earth at His first advent into the world, but that He is now ‘expecting’ until the time when His kingdom shall come in the earth and the divine will shall be done on earth as it is done in heaven. ‘The kingdoms of this world’ are yet to become ‘the kingdoms of our Lord, and of His Christ; and He shall reign forever and ever’ (Rev. 11:15), Father and He will give Him the nations for His . .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278-79.</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0636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295400"/>
            <a:ext cx="9144000" cy="4114800"/>
          </a:xfrm>
        </p:spPr>
        <p:txBody>
          <a:bodyPr/>
          <a:lstStyle/>
          <a:p>
            <a:pPr marL="0" indent="0" algn="just" eaLnBrk="1" hangingPunct="1">
              <a:buNone/>
              <a:defRPr/>
            </a:pPr>
            <a:r>
              <a:rPr lang="en-US" sz="2950" dirty="0">
                <a:effectLst>
                  <a:outerShdw blurRad="38100" dist="38100" dir="2700000" algn="tl">
                    <a:srgbClr val="000000">
                      <a:alpha val="43137"/>
                    </a:srgbClr>
                  </a:outerShdw>
                </a:effectLst>
                <a:cs typeface="Calibri" panose="020F0502020204030204" pitchFamily="34" charset="0"/>
              </a:rPr>
              <a:t>. . .inheritance and the uttermost parts of the earth for His possession (Ps. 2:8). However, Scripture clearly indicates too that He is not now establishing that kingdom rule in the earth (Matt. 25:31–46), but that rather He is calling out from both the Jews and Gentiles a heavenly people who are related to Him as His Body and Bride. </a:t>
            </a:r>
            <a:r>
              <a:rPr lang="en-US" dirty="0">
                <a:effectLst/>
              </a:rPr>
              <a:t>After the present purpose is accomplished, He will return and ‘build again the tabernacle of David, which is falling down’ (Acts 15:13–18). Though He is a King-Priest according to the Melchizedek type (Hebrews 5:10; 7:1–3), He is now serving as Priest and not as King</a:t>
            </a:r>
            <a:r>
              <a:rPr lang="en-US" dirty="0">
                <a:effectLst>
                  <a:outerShdw blurRad="38100" dist="38100" dir="2700000" algn="tl">
                    <a:srgbClr val="000000">
                      <a:alpha val="43137"/>
                    </a:srgbClr>
                  </a:outerShdw>
                </a:effectLst>
              </a:rPr>
              <a:t>.”</a:t>
            </a:r>
            <a:endParaRPr lang="en-US" sz="2950" dirty="0">
              <a:effectLst>
                <a:outerShdw blurRad="38100" dist="38100" dir="2700000" algn="tl">
                  <a:srgbClr val="000000">
                    <a:alpha val="43137"/>
                  </a:srgbClr>
                </a:outerShdw>
              </a:effectLst>
              <a:cs typeface="Calibri" panose="020F0502020204030204" pitchFamily="34" charset="0"/>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1881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278-79.</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51374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86237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5:5</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Absence of the noun “kingdom” [</a:t>
            </a:r>
            <a:r>
              <a:rPr lang="en-US" altLang="en-US" i="1" dirty="0">
                <a:effectLst>
                  <a:outerShdw blurRad="38100" dist="38100" dir="2700000" algn="tl">
                    <a:srgbClr val="000000">
                      <a:alpha val="43137"/>
                    </a:srgbClr>
                  </a:outerShdw>
                </a:effectLst>
              </a:rPr>
              <a:t>basileia</a:t>
            </a:r>
            <a:r>
              <a:rPr lang="en-US" altLang="en-US" dirty="0">
                <a:effectLst>
                  <a:outerShdw blurRad="38100" dist="38100" dir="2700000" algn="tl">
                    <a:srgbClr val="000000">
                      <a:alpha val="43137"/>
                    </a:srgbClr>
                  </a:outerShdw>
                </a:effectLst>
              </a:rPr>
              <a:t>] or the verb “to reign” [</a:t>
            </a:r>
            <a:r>
              <a:rPr lang="en-US" altLang="en-US" i="1" dirty="0" err="1">
                <a:effectLst>
                  <a:outerShdw blurRad="38100" dist="38100" dir="2700000" algn="tl">
                    <a:srgbClr val="000000">
                      <a:alpha val="43137"/>
                    </a:srgbClr>
                  </a:outerShdw>
                </a:effectLst>
              </a:rPr>
              <a:t>basileuō</a:t>
            </a:r>
            <a:r>
              <a:rPr lang="en-US" altLang="en-US" dirty="0">
                <a:effectLst>
                  <a:outerShdw blurRad="38100" dist="38100" dir="2700000" algn="tl">
                    <a:srgbClr val="000000">
                      <a:alpha val="43137"/>
                    </a:srgbClr>
                  </a:outerShdw>
                </a:effectLst>
              </a:rPr>
              <a: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has not yet opened the seven-sealed scroll (Rev. 5:5; 6:1), which evicts Satan from the earth</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 present reigning Church does not fit the context of Rev. 2</a:t>
            </a:r>
            <a:r>
              <a:rPr lang="en-US" altLang="en-US" dirty="0">
                <a:effectLst>
                  <a:outerShdw blurRad="38100" dist="38100" dir="2700000" algn="tl">
                    <a:srgbClr val="000000">
                      <a:alpha val="43137"/>
                    </a:srgbClr>
                  </a:outerShdw>
                </a:effectLst>
                <a:cs typeface="Calibri" panose="020F0502020204030204" pitchFamily="34" charset="0"/>
              </a:rPr>
              <a:t>‒</a:t>
            </a:r>
            <a:r>
              <a:rPr lang="en-US" altLang="en-US" dirty="0">
                <a:effectLst>
                  <a:outerShdw blurRad="38100" dist="38100" dir="2700000" algn="tl">
                    <a:srgbClr val="000000">
                      <a:alpha val="43137"/>
                    </a:srgbClr>
                  </a:outerShdw>
                </a:effectLst>
              </a:rPr>
              <a:t>3</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42699150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62000" y="228600"/>
            <a:ext cx="7620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Miscellaneous Arguments Advanced by  “Kingdom Now Theology”</a:t>
            </a:r>
          </a:p>
        </p:txBody>
      </p:sp>
      <p:sp>
        <p:nvSpPr>
          <p:cNvPr id="14339" name="Content Placeholder 2"/>
          <p:cNvSpPr>
            <a:spLocks noGrp="1"/>
          </p:cNvSpPr>
          <p:nvPr>
            <p:ph idx="1"/>
          </p:nvPr>
        </p:nvSpPr>
        <p:spPr>
          <a:xfrm>
            <a:off x="419100" y="1600200"/>
            <a:ext cx="8305800" cy="2476500"/>
          </a:xfrm>
        </p:spPr>
        <p:txBody>
          <a:bodyPr/>
          <a:lstStyle/>
          <a:p>
            <a:pPr marL="457200" indent="-457200">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Alleged NT silence on a future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New Testament’s focus on the Eternal State</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Christ’s alleged present inactivity</a:t>
            </a:r>
          </a:p>
        </p:txBody>
      </p:sp>
      <p:pic>
        <p:nvPicPr>
          <p:cNvPr id="5" name="Picture 4">
            <a:extLst>
              <a:ext uri="{FF2B5EF4-FFF2-40B4-BE49-F238E27FC236}">
                <a16:creationId xmlns:a16="http://schemas.microsoft.com/office/drawing/2014/main" id="{252A39F4-8CFB-48A4-999A-A988511622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5437" y="4114800"/>
            <a:ext cx="3413126" cy="2286000"/>
          </a:xfrm>
          <a:prstGeom prst="rect">
            <a:avLst/>
          </a:prstGeom>
        </p:spPr>
      </p:pic>
    </p:spTree>
    <p:extLst>
      <p:ext uri="{BB962C8B-B14F-4D97-AF65-F5344CB8AC3E}">
        <p14:creationId xmlns:p14="http://schemas.microsoft.com/office/powerpoint/2010/main" val="226487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0" y="228600"/>
            <a:ext cx="9144000" cy="1182528"/>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Three Responses to “Kingdom Now” </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Theology’s Use of Rev. 5:5</a:t>
            </a:r>
          </a:p>
        </p:txBody>
      </p:sp>
      <p:sp>
        <p:nvSpPr>
          <p:cNvPr id="14339" name="Content Placeholder 2"/>
          <p:cNvSpPr>
            <a:spLocks noGrp="1"/>
          </p:cNvSpPr>
          <p:nvPr>
            <p:ph idx="1"/>
          </p:nvPr>
        </p:nvSpPr>
        <p:spPr>
          <a:xfrm>
            <a:off x="76200" y="1600200"/>
            <a:ext cx="9067800" cy="4878760"/>
          </a:xfrm>
        </p:spPr>
        <p:txBody>
          <a:bodyPr/>
          <a:lstStyle/>
          <a:p>
            <a:pPr marL="514350" indent="-514350">
              <a:spcBef>
                <a:spcPct val="0"/>
              </a:spcBef>
              <a:spcAft>
                <a:spcPts val="18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Absence of the noun “kingdom” [</a:t>
            </a:r>
            <a:r>
              <a:rPr lang="en-US" altLang="en-US" b="1" i="1" u="sng" dirty="0">
                <a:solidFill>
                  <a:srgbClr val="FFFFCC"/>
                </a:solidFill>
                <a:effectLst>
                  <a:outerShdw blurRad="38100" dist="38100" dir="2700000" algn="tl">
                    <a:srgbClr val="000000">
                      <a:alpha val="43137"/>
                    </a:srgbClr>
                  </a:outerShdw>
                </a:effectLst>
              </a:rPr>
              <a:t>basileia</a:t>
            </a:r>
            <a:r>
              <a:rPr lang="en-US" altLang="en-US" b="1" u="sng" dirty="0">
                <a:solidFill>
                  <a:srgbClr val="FFFFCC"/>
                </a:solidFill>
                <a:effectLst>
                  <a:outerShdw blurRad="38100" dist="38100" dir="2700000" algn="tl">
                    <a:srgbClr val="000000">
                      <a:alpha val="43137"/>
                    </a:srgbClr>
                  </a:outerShdw>
                </a:effectLst>
              </a:rPr>
              <a:t>] or the verb “to reign” [</a:t>
            </a:r>
            <a:r>
              <a:rPr lang="en-US" altLang="en-US" b="1" i="1" u="sng" dirty="0" err="1">
                <a:solidFill>
                  <a:srgbClr val="FFFFCC"/>
                </a:solidFill>
                <a:effectLst>
                  <a:outerShdw blurRad="38100" dist="38100" dir="2700000" algn="tl">
                    <a:srgbClr val="000000">
                      <a:alpha val="43137"/>
                    </a:srgbClr>
                  </a:outerShdw>
                </a:effectLst>
              </a:rPr>
              <a:t>basileuō</a:t>
            </a:r>
            <a:r>
              <a:rPr lang="en-US" altLang="en-US" b="1" u="sng" dirty="0">
                <a:solidFill>
                  <a:srgbClr val="FFFFCC"/>
                </a:solidFill>
                <a:effectLst>
                  <a:outerShdw blurRad="38100" dist="38100" dir="2700000" algn="tl">
                    <a:srgbClr val="000000">
                      <a:alpha val="43137"/>
                    </a:srgbClr>
                  </a:outerShdw>
                </a:effectLst>
              </a:rPr>
              <a:t>]</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Jesus has not yet opened the seven-sealed scroll (Rev. 5:5; 6:1), which evicts Satan from the earth</a:t>
            </a:r>
          </a:p>
          <a:p>
            <a:pPr marL="457200" indent="-457200">
              <a:spcBef>
                <a:spcPct val="0"/>
              </a:spcBef>
              <a:spcAft>
                <a:spcPts val="18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A present reigning Church does not fit the context of Rev. 2</a:t>
            </a:r>
            <a:r>
              <a:rPr lang="en-US" altLang="en-US" dirty="0">
                <a:effectLst>
                  <a:outerShdw blurRad="38100" dist="38100" dir="2700000" algn="tl">
                    <a:srgbClr val="000000">
                      <a:alpha val="43137"/>
                    </a:srgbClr>
                  </a:outerShdw>
                </a:effectLst>
                <a:cs typeface="Calibri" panose="020F0502020204030204" pitchFamily="34" charset="0"/>
              </a:rPr>
              <a:t>‒</a:t>
            </a:r>
            <a:r>
              <a:rPr lang="en-US" altLang="en-US" dirty="0">
                <a:effectLst>
                  <a:outerShdw blurRad="38100" dist="38100" dir="2700000" algn="tl">
                    <a:srgbClr val="000000">
                      <a:alpha val="43137"/>
                    </a:srgbClr>
                  </a:outerShdw>
                </a:effectLst>
              </a:rPr>
              <a:t>3</a:t>
            </a:r>
          </a:p>
        </p:txBody>
      </p:sp>
      <p:pic>
        <p:nvPicPr>
          <p:cNvPr id="7" name="Picture 2" descr="http://3.bp.blogspot.com/-QEkPt30fRNQ/US-EfJsZfRI/AAAAAAAASK4/JnP_SUUHRas/s1600/a.jpg">
            <a:extLst>
              <a:ext uri="{FF2B5EF4-FFF2-40B4-BE49-F238E27FC236}">
                <a16:creationId xmlns:a16="http://schemas.microsoft.com/office/drawing/2014/main" id="{AE065B48-EE86-4490-B52C-3DDB300597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62338" y="5181600"/>
            <a:ext cx="2219325" cy="1486432"/>
          </a:xfrm>
          <a:prstGeom prst="rect">
            <a:avLst/>
          </a:prstGeom>
          <a:noFill/>
          <a:ln w="9525">
            <a:noFill/>
            <a:miter lim="800000"/>
            <a:headEnd/>
            <a:tailEnd/>
          </a:ln>
        </p:spPr>
      </p:pic>
    </p:spTree>
    <p:extLst>
      <p:ext uri="{BB962C8B-B14F-4D97-AF65-F5344CB8AC3E}">
        <p14:creationId xmlns:p14="http://schemas.microsoft.com/office/powerpoint/2010/main" val="73193438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26112</TotalTime>
  <Words>4564</Words>
  <Application>Microsoft Office PowerPoint</Application>
  <PresentationFormat>On-screen Show (4:3)</PresentationFormat>
  <Paragraphs>326</Paragraphs>
  <Slides>80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Calibri</vt:lpstr>
      <vt:lpstr>Times New Roman</vt:lpstr>
      <vt:lpstr>Wingdings</vt:lpstr>
      <vt:lpstr>Azure</vt:lpstr>
      <vt:lpstr>PowerPoint Presentation</vt:lpstr>
      <vt:lpstr>The Coming Kingdom Chapter 20</vt:lpstr>
      <vt:lpstr>Kingdom Study Outline</vt:lpstr>
      <vt:lpstr>Response to Kingdom Now Problem Passages</vt:lpstr>
      <vt:lpstr>4-5 Passages from: The General Letters &amp; Revelation</vt:lpstr>
      <vt:lpstr>PowerPoint Presentation</vt:lpstr>
      <vt:lpstr>PowerPoint Presentation</vt:lpstr>
      <vt:lpstr>Three Responses to “Kingdom Now”  Theology’s Use of Rev. 5:5</vt:lpstr>
      <vt:lpstr>Three Responses to “Kingdom Now”  Theology’s Use of Rev. 5:5</vt:lpstr>
      <vt:lpstr>PowerPoint Presentation</vt:lpstr>
      <vt:lpstr>Three Responses to “Kingdom Now”  Theology’s Use of Rev. 5:5</vt:lpstr>
      <vt:lpstr>Telescoping</vt:lpstr>
      <vt:lpstr>Ultimate Exodus  (Rev 11:15)</vt:lpstr>
      <vt:lpstr>PowerPoint Presentation</vt:lpstr>
      <vt:lpstr>Satan is a Defeated Foe</vt:lpstr>
      <vt:lpstr>PowerPoint Presentation</vt:lpstr>
      <vt:lpstr>PowerPoint Presentation</vt:lpstr>
      <vt:lpstr>Names &amp; Titles Demonstrating Satan’s Post-Fall, Earthly Authority  (Job 1:7; 2:2; Luke 4:5-8; Rom. 8:19-22)</vt:lpstr>
      <vt:lpstr>Three Responses to “Kingdom Now”  Theology’s Use of Rev. 5:5</vt:lpstr>
      <vt:lpstr>PowerPoint Presentation</vt:lpstr>
      <vt:lpstr>PowerPoint Presentation</vt:lpstr>
      <vt:lpstr>PowerPoint Presentation</vt:lpstr>
      <vt:lpstr>PowerPoint Presentation</vt:lpstr>
      <vt:lpstr>4-5 Passages from: The General Letters &amp; Revelation</vt:lpstr>
      <vt:lpstr>PowerPoint Presentation</vt:lpstr>
      <vt:lpstr>PowerPoint Presentation</vt:lpstr>
      <vt:lpstr>E.R. Craven “Excursus on the Basileia,” in Revelation of John, J. P. Lange (New York: Scribner, 1874), 95.</vt:lpstr>
      <vt:lpstr>Response to Kingdom Now Problem Passages</vt:lpstr>
      <vt:lpstr>The Coming Kingdom Chapter 21</vt:lpstr>
      <vt:lpstr>Three Miscellaneous Arguments Advanced by  “Kingdom Now Theology”</vt:lpstr>
      <vt:lpstr>Three Miscellaneous Arguments Advanced by  “Kingdom Now Theology”</vt:lpstr>
      <vt:lpstr>Bruce Waltke Kingdom Promises As Spiritual, in Continuity in Discontinuity: Perspectives on the Relationship Between the Old Testament and New Testament, p.273</vt:lpstr>
      <vt:lpstr>Gary DeMar End Times Fiction: A Biblical Consideration of the Left Behind Theology (Nashville, TN: Nelson, 2001), 203.</vt:lpstr>
      <vt:lpstr>Colin Chapman Colin Chapman, Whose Promised Land? The Continuing Conflict over Israel and Palestine (Oxford, England: Lion, 2015), 262.</vt:lpstr>
      <vt:lpstr>The Knox Seminary Open  Letter to Evangelicals http://www.bible-researcher.com/openletter.html</vt:lpstr>
      <vt:lpstr>PowerPoint Presentation</vt:lpstr>
      <vt:lpstr>PowerPoint Presentation</vt:lpstr>
      <vt:lpstr>PowerPoint Presentation</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Robert Thomas  Four Views on the Book of Revelation, page 207.</vt:lpstr>
      <vt:lpstr>PowerPoint Presentation</vt:lpstr>
      <vt:lpstr>Three Miscellaneous Arguments Advanced by  “Kingdom Now Theology”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Miscellaneous Arguments Advanced by  “Kingdom Now Theology”</vt:lpstr>
      <vt:lpstr>PowerPoint Presentation</vt:lpstr>
      <vt:lpstr>PowerPoint Presentation</vt:lpstr>
      <vt:lpstr>PowerPoint Presentation</vt:lpstr>
      <vt:lpstr>PowerPoint Presentation</vt:lpstr>
      <vt:lpstr>PowerPoint Presentation</vt:lpstr>
      <vt:lpstr>Christ’s High Priestly Activities  in His Present Session </vt:lpstr>
      <vt:lpstr>PowerPoint Presentation</vt:lpstr>
      <vt:lpstr>Progress Reports in Acts</vt:lpstr>
      <vt:lpstr>PowerPoint Presentation</vt:lpstr>
      <vt:lpstr>PowerPoint Presentation</vt:lpstr>
      <vt:lpstr>PowerPoint Presentation</vt:lpstr>
      <vt:lpstr>PowerPoint Presentation</vt:lpstr>
      <vt:lpstr>PowerPoint Presentation</vt:lpstr>
      <vt:lpstr>PowerPoint Presentation</vt:lpstr>
      <vt:lpstr>Three Miscellaneous Arguments Advanced by  “Kingdom Now Theology”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Andy Woods</cp:lastModifiedBy>
  <cp:revision>3135</cp:revision>
  <cp:lastPrinted>2019-05-28T12:54:41Z</cp:lastPrinted>
  <dcterms:created xsi:type="dcterms:W3CDTF">2009-03-17T12:21:13Z</dcterms:created>
  <dcterms:modified xsi:type="dcterms:W3CDTF">2019-09-11T15:39:48Z</dcterms:modified>
</cp:coreProperties>
</file>